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2"/>
    <p:sldMasterId id="2147483660" r:id="rId3"/>
  </p:sldMasterIdLst>
  <p:notesMasterIdLst>
    <p:notesMasterId r:id="rId4"/>
  </p:notesMasterIdLst>
  <p:sldIdLst>
    <p:sldId id="285" r:id="rId5"/>
    <p:sldId id="277" r:id="rId6"/>
    <p:sldId id="257" r:id="rId7"/>
    <p:sldId id="286" r:id="rId8"/>
    <p:sldId id="291" r:id="rId9"/>
    <p:sldId id="292" r:id="rId10"/>
    <p:sldId id="293" r:id="rId11"/>
    <p:sldId id="294" r:id="rId12"/>
    <p:sldId id="269" r:id="rId13"/>
    <p:sldId id="273" r:id="rId14"/>
    <p:sldId id="280" r:id="rId15"/>
    <p:sldId id="281" r:id="rId16"/>
    <p:sldId id="274" r:id="rId17"/>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17" userDrawn="1">
          <p15:clr>
            <a:srgbClr val="A4A3A4"/>
          </p15:clr>
        </p15:guide>
        <p15:guide id="4" orient="horz" pos="2772" userDrawn="1">
          <p15:clr>
            <a:srgbClr val="A4A3A4"/>
          </p15:clr>
        </p15:guide>
        <p15:guide id="5" orient="horz" pos="4320" userDrawn="1">
          <p15:clr>
            <a:srgbClr val="A4A3A4"/>
          </p15:clr>
        </p15:guide>
        <p15:guide id="7" pos="7265" userDrawn="1">
          <p15:clr>
            <a:srgbClr val="A4A3A4"/>
          </p15:clr>
        </p15:guide>
        <p15:guide id="8" pos="415" userDrawn="1">
          <p15:clr>
            <a:srgbClr val="A4A3A4"/>
          </p15:clr>
        </p15:guide>
        <p15:guide id="9" orient="horz" pos="3339" userDrawn="1">
          <p15:clr>
            <a:srgbClr val="A4A3A4"/>
          </p15:clr>
        </p15:guide>
        <p15:guide id="10" pos="1005" userDrawn="1">
          <p15:clr>
            <a:srgbClr val="A4A3A4"/>
          </p15:clr>
        </p15:guide>
        <p15:guide id="11" pos="6788" userDrawn="1">
          <p15:clr>
            <a:srgbClr val="A4A3A4"/>
          </p15:clr>
        </p15:guide>
        <p15:guide id="12" orient="horz" userDrawn="1">
          <p15:clr>
            <a:srgbClr val="A4A3A4"/>
          </p15:clr>
        </p15:guide>
        <p15:guide id="13" pos="2094" userDrawn="1">
          <p15:clr>
            <a:srgbClr val="A4A3A4"/>
          </p15:clr>
        </p15:guide>
      </p15:sldGuideLst>
    </p:ext>
  </p:extLst>
</p:presentation>
</file>

<file path=ppt/commentAuthors.xml><?xml version="1.0" encoding="utf-8"?>
<p:cmAuthorLst xmlns:p="http://schemas.openxmlformats.org/presentationml/2006/main">
  <p:cmAuthor id="1" name="Mr.idiot" initials="呵呵" lastIdx="0" clrIdx="0">
    <p:extLst>
      <p:ext uri="{19B8F6BF-5375-455C-9EA6-DF929625EA0E}">
        <p15:presenceInfo xmlns:p15="http://schemas.microsoft.com/office/powerpoint/2012/main" userId="Mr.idiot" providerId="Non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6314" autoAdjust="0"/>
  </p:normalViewPr>
  <p:slideViewPr>
    <p:cSldViewPr snapToGrid="0" showGuides="1">
      <p:cViewPr varScale="1">
        <p:scale>
          <a:sx n="108" d="100"/>
          <a:sy n="108" d="100"/>
        </p:scale>
        <p:origin x="804" y="78"/>
      </p:cViewPr>
      <p:guideLst>
        <p:guide orient="horz" pos="2228"/>
        <p:guide pos="3817"/>
        <p:guide orient="horz" pos="2772"/>
        <p:guide orient="horz" pos="4320"/>
        <p:guide pos="7265"/>
        <p:guide pos="415"/>
        <p:guide orient="horz" pos="3339"/>
        <p:guide pos="1005"/>
        <p:guide pos="6788"/>
        <p:guide orient="horz"/>
        <p:guide pos="2094"/>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tags/tag1.xml" Type="http://schemas.openxmlformats.org/officeDocument/2006/relationships/tags"/><Relationship Id="rId19" Target="presProps.xml" Type="http://schemas.openxmlformats.org/officeDocument/2006/relationships/presProps"/><Relationship Id="rId2" Target="slideMasters/slideMaster1.xml" Type="http://schemas.openxmlformats.org/officeDocument/2006/relationships/slideMaster"/><Relationship Id="rId20" Target="viewProps.xml" Type="http://schemas.openxmlformats.org/officeDocument/2006/relationships/viewProps"/><Relationship Id="rId21" Target="theme/theme1.xml" Type="http://schemas.openxmlformats.org/officeDocument/2006/relationships/theme"/><Relationship Id="rId22" Target="tableStyles.xml" Type="http://schemas.openxmlformats.org/officeDocument/2006/relationships/tableStyles"/><Relationship Id="rId3" Target="slideMasters/slideMaster2.xml" Type="http://schemas.openxmlformats.org/officeDocument/2006/relationships/slideMaster"/><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86FBE-2D35-4600-BEA2-EE7AF8F19E6C}" type="datetimeFigureOut">
              <a:rPr lang="zh-CN" altLang="en-US" smtClean="0"/>
              <a:t>2021/3/3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1DA4B-54F9-4F4F-BFFC-7DBD3F1447DC}" type="slidenum">
              <a:rPr lang="zh-CN" altLang="en-US" smtClean="0"/>
              <a:t>‹#›</a:t>
            </a:fld>
            <a:endParaRPr lang="zh-CN" altLang="en-US"/>
          </a:p>
        </p:txBody>
      </p:sp>
    </p:spTree>
    <p:extLst>
      <p:ext uri="{BB962C8B-B14F-4D97-AF65-F5344CB8AC3E}">
        <p14:creationId val="344672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64337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413003195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390585657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84421152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258175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677038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779044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55566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496230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796762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299433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505800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270402905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38628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373074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479790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37821064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402384368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120115538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397494357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611990830"/>
      </p:ext>
    </p:extLst>
  </p:cSld>
  <p:clrMapOvr>
    <a:masterClrMapping/>
  </p:clrMapOvr>
  <p:transition/>
  <p:timing/>
  <p:extLst mod="1">
    <p:ext uri="{DCECCB84-F9BA-43D5-87BE-67443E8EF086}">
      <p15:sldGuideLst>
        <p15:guide id="1" pos="4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63050226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FBA59DC-FA1F-44FD-8247-9B8165DCDFCB}" type="datetimeFigureOut">
              <a:rPr lang="zh-CN" altLang="en-US" smtClean="0"/>
              <a:t>2021/3/3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3AC06F-E76E-49B9-AFAB-C4EDA2B0E911}" type="slidenum">
              <a:rPr lang="zh-CN" altLang="en-US" smtClean="0"/>
              <a:t>‹#›</a:t>
            </a:fld>
            <a:endParaRPr lang="zh-CN" altLang="en-US"/>
          </a:p>
        </p:txBody>
      </p:sp>
    </p:spTree>
    <p:extLst>
      <p:ext uri="{BB962C8B-B14F-4D97-AF65-F5344CB8AC3E}">
        <p14:creationId val="283377869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C000"/>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A59DC-FA1F-44FD-8247-9B8165DCDFCB}" type="datetimeFigureOut">
              <a:rPr lang="zh-CN" altLang="en-US" smtClean="0"/>
              <a:t>2021/3/3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AC06F-E76E-49B9-AFAB-C4EDA2B0E911}" type="slidenum">
              <a:rPr lang="zh-CN" altLang="en-US" smtClean="0"/>
              <a:t>‹#›</a:t>
            </a:fld>
            <a:endParaRPr lang="zh-CN" altLang="en-US"/>
          </a:p>
        </p:txBody>
      </p:sp>
    </p:spTree>
    <p:extLst>
      <p:ext uri="{BB962C8B-B14F-4D97-AF65-F5344CB8AC3E}">
        <p14:creationId val="107213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2021/3/3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1837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2693894" y="1453135"/>
            <a:ext cx="6804213" cy="4159566"/>
            <a:chOff x="1694652" y="1075765"/>
            <a:chExt cx="6804213" cy="4159566"/>
          </a:xfrm>
        </p:grpSpPr>
        <p:sp>
          <p:nvSpPr>
            <p:cNvPr id="7" name="文本框 6"/>
            <p:cNvSpPr txBox="1"/>
            <p:nvPr/>
          </p:nvSpPr>
          <p:spPr>
            <a:xfrm>
              <a:off x="1694652" y="1075765"/>
              <a:ext cx="6804213" cy="3901440"/>
            </a:xfrm>
            <a:prstGeom prst="rect">
              <a:avLst/>
            </a:prstGeom>
            <a:noFill/>
          </p:spPr>
          <p:txBody>
            <a:bodyPr rtlCol="0" wrap="square">
              <a:spAutoFit/>
            </a:bodyPr>
            <a:lstStyle/>
            <a:p>
              <a:r>
                <a:rPr altLang="en-US" lang="zh-CN" sz="25000">
                  <a:latin charset="-122" panose="03000509000000000000" pitchFamily="65" typeface="体坛粗黑简体"/>
                  <a:ea charset="-122" panose="03000509000000000000" pitchFamily="65" typeface="体坛粗黑简体"/>
                </a:rPr>
                <a:t>免费</a:t>
              </a:r>
            </a:p>
          </p:txBody>
        </p:sp>
        <p:sp useBgFill="1">
          <p:nvSpPr>
            <p:cNvPr id="8" name="文本框 7"/>
            <p:cNvSpPr txBox="1"/>
            <p:nvPr/>
          </p:nvSpPr>
          <p:spPr>
            <a:xfrm>
              <a:off x="2048759" y="2700425"/>
              <a:ext cx="6095999" cy="579120"/>
            </a:xfrm>
            <a:prstGeom prst="rect">
              <a:avLst/>
            </a:prstGeom>
          </p:spPr>
          <p:txBody>
            <a:bodyPr rtlCol="0" wrap="square">
              <a:spAutoFit/>
            </a:bodyPr>
            <a:lstStyle/>
            <a:p>
              <a:pPr algn="dist"/>
              <a:r>
                <a:rPr altLang="en-US" lang="zh-CN" smtClean="0" sz="3200">
                  <a:latin charset="-122" panose="020b0800000000000000" pitchFamily="34" typeface="华康俪金黑W8(P)"/>
                  <a:ea charset="-122" panose="020b0800000000000000" pitchFamily="34" typeface="华康俪金黑W8(P)"/>
                </a:rPr>
                <a:t>互联网时代的商业模式</a:t>
              </a:r>
            </a:p>
          </p:txBody>
        </p:sp>
        <p:sp>
          <p:nvSpPr>
            <p:cNvPr id="11" name="文本框 10"/>
            <p:cNvSpPr txBox="1"/>
            <p:nvPr/>
          </p:nvSpPr>
          <p:spPr>
            <a:xfrm>
              <a:off x="1897104" y="4773559"/>
              <a:ext cx="6399308" cy="461772"/>
            </a:xfrm>
            <a:prstGeom prst="rect">
              <a:avLst/>
            </a:prstGeom>
            <a:noFill/>
          </p:spPr>
          <p:txBody>
            <a:bodyPr rtlCol="0" wrap="square">
              <a:spAutoFit/>
            </a:bodyPr>
            <a:lstStyle/>
            <a:p>
              <a:pPr>
                <a:lnSpc>
                  <a:spcPct val="135000"/>
                </a:lnSpc>
              </a:pPr>
              <a:r>
                <a:rPr altLang="en-US" lang="zh-CN" smtClean="0">
                  <a:latin charset="-122" panose="03000509000000000000" pitchFamily="65" typeface="方正细倩简体"/>
                  <a:ea charset="-122" panose="03000509000000000000" pitchFamily="65" typeface="方正细倩简体"/>
                </a:rPr>
                <a:t>克里斯·安德森/著    @Chen-Gxin/PPT   中信出版社/出版</a:t>
              </a:r>
            </a:p>
          </p:txBody>
        </p:sp>
      </p:grpSp>
      <p:sp>
        <p:nvSpPr>
          <p:cNvPr id="14" name="文本框 13"/>
          <p:cNvSpPr txBox="1"/>
          <p:nvPr/>
        </p:nvSpPr>
        <p:spPr>
          <a:xfrm>
            <a:off x="1354272" y="1584032"/>
            <a:ext cx="9483456" cy="3733801"/>
          </a:xfrm>
          <a:prstGeom prst="rect">
            <a:avLst/>
          </a:prstGeom>
          <a:noFill/>
        </p:spPr>
        <p:txBody>
          <a:bodyPr rtlCol="0" wrap="square">
            <a:spAutoFit/>
          </a:bodyPr>
          <a:lstStyle/>
          <a:p>
            <a:pPr algn="ctr"/>
            <a:r>
              <a:rPr altLang="zh-CN" lang="en-US" smtClean="0" sz="23900">
                <a:solidFill>
                  <a:schemeClr val="tx1">
                    <a:alpha val="28000"/>
                  </a:schemeClr>
                </a:solidFill>
                <a:latin charset="-122" panose="02010609000101010101" pitchFamily="49" typeface="汉仪综艺体简"/>
                <a:ea charset="-122" panose="02010609000101010101" pitchFamily="49" typeface="汉仪综艺体简"/>
              </a:rPr>
              <a:t>FREE</a:t>
            </a:r>
          </a:p>
        </p:txBody>
      </p:sp>
      <p:grpSp>
        <p:nvGrpSpPr>
          <p:cNvPr id="3" name="组合 2"/>
          <p:cNvGrpSpPr/>
          <p:nvPr/>
        </p:nvGrpSpPr>
        <p:grpSpPr>
          <a:xfrm>
            <a:off x="8173882" y="1527905"/>
            <a:ext cx="1285201" cy="1269456"/>
            <a:chOff x="8173882" y="1150535"/>
            <a:chExt cx="1285201" cy="1269456"/>
          </a:xfrm>
        </p:grpSpPr>
        <p:sp>
          <p:nvSpPr>
            <p:cNvPr id="5" name="三十二角星 4"/>
            <p:cNvSpPr/>
            <p:nvPr/>
          </p:nvSpPr>
          <p:spPr>
            <a:xfrm>
              <a:off x="8173882" y="1150535"/>
              <a:ext cx="1269456" cy="1269456"/>
            </a:xfrm>
            <a:prstGeom prst="star32">
              <a:avLst/>
            </a:prstGeom>
            <a:solidFill>
              <a:srgbClr val="C0000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rot="974114">
              <a:off x="8185334" y="1531296"/>
              <a:ext cx="1273748" cy="518160"/>
            </a:xfrm>
            <a:prstGeom prst="rect">
              <a:avLst/>
            </a:prstGeom>
            <a:noFill/>
          </p:spPr>
          <p:txBody>
            <a:bodyPr rtlCol="0" wrap="square">
              <a:spAutoFit/>
            </a:bodyPr>
            <a:lstStyle/>
            <a:p>
              <a:pPr algn="ctr"/>
              <a:r>
                <a:rPr altLang="zh-CN" lang="en-US" smtClean="0" sz="2800">
                  <a:solidFill>
                    <a:schemeClr val="bg1"/>
                  </a:solidFill>
                  <a:latin charset="-122" panose="02000000000000000000" pitchFamily="2" typeface="方正悬针篆变简体"/>
                  <a:ea charset="-122" panose="02000000000000000000" pitchFamily="2" typeface="方正悬针篆变简体"/>
                </a:rPr>
                <a:t>FREE</a:t>
              </a:r>
            </a:p>
          </p:txBody>
        </p:sp>
      </p:grpSp>
    </p:spTree>
    <p:extLst>
      <p:ext uri="{BB962C8B-B14F-4D97-AF65-F5344CB8AC3E}">
        <p14:creationId val="1621645125"/>
      </p:ext>
    </p:extLst>
  </p:cSld>
  <p:clrMapOvr>
    <a:masterClrMapping/>
  </p:clrMapOvr>
  <p:transition spd="slow">
    <p:push dir="u"/>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677069" y="-609600"/>
            <a:ext cx="10837862" cy="4278947"/>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677069" y="4454979"/>
            <a:ext cx="10837862" cy="3314700"/>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2009439" y="4979567"/>
            <a:ext cx="8170862" cy="914400"/>
          </a:xfrm>
          <a:prstGeom prst="rect">
            <a:avLst/>
          </a:prstGeom>
          <a:noFill/>
        </p:spPr>
        <p:txBody>
          <a:bodyPr rtlCol="0" wrap="square">
            <a:spAutoFit/>
          </a:bodyPr>
          <a:lstStyle/>
          <a:p>
            <a:pPr algn="ctr"/>
            <a:r>
              <a:rPr altLang="zh-CN" b="1" lang="en-US" smtClean="0" sz="5400">
                <a:latin charset="-122" panose="02010600040101010101" pitchFamily="2" typeface="华文细黑"/>
                <a:ea charset="-122" panose="02010600040101010101" pitchFamily="2" typeface="华文细黑"/>
              </a:rPr>
              <a:t>No.6 免费模式の争议</a:t>
            </a:r>
          </a:p>
        </p:txBody>
      </p:sp>
      <p:sp>
        <p:nvSpPr>
          <p:cNvPr id="17" name="矩形 16"/>
          <p:cNvSpPr/>
          <p:nvPr/>
        </p:nvSpPr>
        <p:spPr>
          <a:xfrm>
            <a:off x="947066" y="4689956"/>
            <a:ext cx="10297868" cy="3149546"/>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斜纹 17"/>
          <p:cNvSpPr/>
          <p:nvPr/>
        </p:nvSpPr>
        <p:spPr>
          <a:xfrm rot="5400000">
            <a:off x="10181431" y="4454979"/>
            <a:ext cx="1333500" cy="1333500"/>
          </a:xfrm>
          <a:prstGeom prst="diagStripe">
            <a:avLst>
              <a:gd fmla="val 67143" name="adj"/>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9" name="直接连接符 18"/>
          <p:cNvCxnSpPr/>
          <p:nvPr/>
        </p:nvCxnSpPr>
        <p:spPr>
          <a:xfrm>
            <a:off x="2870579" y="5902897"/>
            <a:ext cx="6450843"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633537" y="6281835"/>
            <a:ext cx="8924926" cy="579120"/>
          </a:xfrm>
          <a:prstGeom prst="rect">
            <a:avLst/>
          </a:prstGeom>
          <a:noFill/>
        </p:spPr>
        <p:txBody>
          <a:bodyPr rtlCol="0" wrap="square">
            <a:spAutoFit/>
          </a:bodyPr>
          <a:lstStyle/>
          <a:p>
            <a:pPr algn="ctr"/>
            <a:r>
              <a:rPr altLang="en-US" lang="zh-CN" smtClean="0" sz="3200">
                <a:solidFill>
                  <a:srgbClr val="8CA0A1"/>
                </a:solidFill>
                <a:latin charset="-122" panose="02000000000000000000" pitchFamily="2" typeface="方正正中黑简体"/>
                <a:ea charset="-122" panose="02000000000000000000" pitchFamily="2" typeface="方正正中黑简体"/>
              </a:rPr>
              <a:t>许多经济学家对于免费模式的理论存在较多争议</a:t>
            </a:r>
          </a:p>
        </p:txBody>
      </p:sp>
      <p:pic>
        <p:nvPicPr>
          <p:cNvPr id="28" name="图片 27"/>
          <p:cNvPicPr>
            <a:picLocks noChangeAspect="1"/>
          </p:cNvPicPr>
          <p:nvPr/>
        </p:nvPicPr>
        <p:blipFill>
          <a:blip r:embed="rId2"/>
          <a:stretch>
            <a:fillRect/>
          </a:stretch>
        </p:blipFill>
        <p:spPr>
          <a:xfrm>
            <a:off x="8851515" y="4819875"/>
            <a:ext cx="756000" cy="756000"/>
          </a:xfrm>
          <a:prstGeom prst="rect">
            <a:avLst/>
          </a:prstGeom>
        </p:spPr>
      </p:pic>
      <p:pic>
        <p:nvPicPr>
          <p:cNvPr id="30" name="图片 29"/>
          <p:cNvPicPr>
            <a:picLocks noChangeAspect="1"/>
          </p:cNvPicPr>
          <p:nvPr/>
        </p:nvPicPr>
        <p:blipFill>
          <a:blip r:embed="rId3">
            <a:extLst>
              <a:ext uri="{BEBA8EAE-BF5A-486C-A8C5-ECC9F3942E4B}">
                <a14:imgProps>
                  <a14:imgLayer xmlns:d3p1="http://schemas.openxmlformats.org/officeDocument/2006/relationships" d3p1:embed="">
                    <a14:imgEffect>
                      <a14:backgroundRemoval b="100000" l="0" r="100000" t="0">
                        <a14:foregroundMark x1="23778" x2="23778" y1="26052" y2="26052"/>
                        <a14:foregroundMark x1="40444" x2="40444" y1="29860" y2="29860"/>
                        <a14:foregroundMark x1="58667" x2="58667" y1="31864" y2="31864"/>
                        <a14:foregroundMark x1="75333" x2="75333" y1="36874" y2="36874"/>
                        <a14:foregroundMark x1="29333" x2="29333" y1="44689" y2="44689"/>
                        <a14:foregroundMark x1="15333" x2="15333" y1="45892" y2="45892"/>
                        <a14:foregroundMark x1="24444" x2="24444" y1="57315" y2="57315"/>
                        <a14:foregroundMark x1="38667" x2="38667" y1="50902" y2="50902"/>
                        <a14:foregroundMark x1="40444" x2="40444" y1="54910" y2="54910"/>
                        <a14:foregroundMark x1="34444" x2="34444" y1="71944" y2="71944"/>
                        <a14:foregroundMark x1="16444" x2="16444" y1="69739" y2="69739"/>
                        <a14:foregroundMark x1="14667" x2="14667" y1="69339" y2="69339"/>
                        <a14:foregroundMark x1="37333" x2="37333" y1="62725" y2="62725"/>
                        <a14:foregroundMark x1="28000" x2="28000" y1="63327" y2="63327"/>
                        <a14:foregroundMark x1="27556" x2="27556" y1="61323" y2="61323"/>
                        <a14:foregroundMark x1="28222" x2="28222" y1="88176" y2="88176"/>
                        <a14:foregroundMark x1="26889" x2="26889" y1="91383" y2="91383"/>
                        <a14:backgroundMark x1="20889" x2="20889" y1="86573" y2="86573"/>
                        <a14:backgroundMark x1="48000" x2="48000" y1="78958" y2="78958"/>
                        <a14:backgroundMark x1="62889" x2="62889" y1="59519" y2="59519"/>
                        <a14:backgroundMark x1="16444" x2="16444" y1="89980" y2="89980"/>
                        <a14:backgroundMark x1="17556" x2="17556" y1="90381" y2="90381"/>
                      </a14:backgroundRemoval>
                    </a14:imgEffect>
                    <a14:imgEffect>
                      <a14:sharpenSoften amount="100000"/>
                    </a14:imgEffect>
                  </a14:imgLayer>
                </a14:imgProps>
              </a:ext>
            </a:extLst>
          </a:blip>
          <a:stretch>
            <a:fillRect/>
          </a:stretch>
        </p:blipFill>
        <p:spPr>
          <a:xfrm>
            <a:off x="7343888" y="-752792"/>
            <a:ext cx="3770993" cy="4181612"/>
          </a:xfrm>
          <a:prstGeom prst="rect">
            <a:avLst/>
          </a:prstGeom>
          <a:effectLst>
            <a:outerShdw algn="ctr" blurRad="50800" dir="5400000" dist="50800" rotWithShape="0" sx="1000" sy="1000">
              <a:srgbClr val="000000"/>
            </a:outerShdw>
          </a:effectLst>
        </p:spPr>
      </p:pic>
      <p:sp>
        <p:nvSpPr>
          <p:cNvPr id="29" name="矩形 28"/>
          <p:cNvSpPr/>
          <p:nvPr/>
        </p:nvSpPr>
        <p:spPr>
          <a:xfrm>
            <a:off x="6720519" y="-1008254"/>
            <a:ext cx="4775362" cy="469253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947066" y="-867035"/>
            <a:ext cx="10297868" cy="4259523"/>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585908" y="0"/>
            <a:ext cx="8286750" cy="3383280"/>
          </a:xfrm>
          <a:prstGeom prst="rect">
            <a:avLst/>
          </a:prstGeom>
        </p:spPr>
        <p:txBody>
          <a:bodyPr wrap="square">
            <a:spAutoFit/>
          </a:bodyPr>
          <a:lstStyle/>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6.尽早采用免费策略</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如果产品的成本接近于零，免费只是时间问题而非可能性问题</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7.迟早你要与免费进行竞争</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8.接收浪费行为</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如果某件商品非常便宜以致无法精确计算其费用，那就不要再计算</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9.免费使其他商品变得更贵</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每一种形式的充裕都创造出一种新的匮乏</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10.管理充裕而非匮乏</a:t>
            </a:r>
          </a:p>
        </p:txBody>
      </p:sp>
    </p:spTree>
    <p:extLst>
      <p:ext uri="{BB962C8B-B14F-4D97-AF65-F5344CB8AC3E}">
        <p14:creationId val="660408651"/>
      </p:ext>
    </p:extLst>
  </p:cSld>
  <p:clrMapOvr>
    <a:masterClrMapping/>
  </p:clrMapOvr>
  <p:transition spd="slow">
    <p:push dir="u"/>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677069" y="-609600"/>
            <a:ext cx="10837862" cy="7853363"/>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947066" y="-867035"/>
            <a:ext cx="10297868" cy="7817713"/>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1" name="组合 100"/>
          <p:cNvGrpSpPr/>
          <p:nvPr/>
        </p:nvGrpSpPr>
        <p:grpSpPr>
          <a:xfrm>
            <a:off x="2733844" y="78694"/>
            <a:ext cx="6574972" cy="637855"/>
            <a:chOff x="2733844" y="-8390"/>
            <a:chExt cx="6574972" cy="637855"/>
          </a:xfrm>
        </p:grpSpPr>
        <p:sp>
          <p:nvSpPr>
            <p:cNvPr id="10" name="圆角矩形 9"/>
            <p:cNvSpPr/>
            <p:nvPr/>
          </p:nvSpPr>
          <p:spPr>
            <a:xfrm>
              <a:off x="2733844" y="-8390"/>
              <a:ext cx="6574972" cy="637855"/>
            </a:xfrm>
            <a:prstGeom prst="roundRect">
              <a:avLst>
                <a:gd fmla="val 50000" name="adj"/>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3199391" y="93209"/>
              <a:ext cx="5643880" cy="396240"/>
            </a:xfrm>
            <a:prstGeom prst="rect">
              <a:avLst/>
            </a:prstGeom>
          </p:spPr>
          <p:txBody>
            <a:bodyPr wrap="none">
              <a:spAutoFit/>
            </a:bodyPr>
            <a:lstStyle/>
            <a:p>
              <a:pPr algn="ctr"/>
              <a:r>
                <a:rPr altLang="en-US" lang="zh-CN" sz="2000">
                  <a:solidFill>
                    <a:schemeClr val="bg1"/>
                  </a:solidFill>
                  <a:latin charset="-122" pitchFamily="50" typeface="造字工房悦圆演示版常规体"/>
                  <a:ea charset="-122" pitchFamily="50" typeface="造字工房悦圆演示版常规体"/>
                </a:rPr>
                <a:t>互联网并非真正免费，因为你要为接入服务付费 ！</a:t>
              </a:r>
            </a:p>
          </p:txBody>
        </p:sp>
      </p:grpSp>
      <p:grpSp>
        <p:nvGrpSpPr>
          <p:cNvPr id="102" name="组合 101"/>
          <p:cNvGrpSpPr/>
          <p:nvPr/>
        </p:nvGrpSpPr>
        <p:grpSpPr>
          <a:xfrm>
            <a:off x="4310744" y="909701"/>
            <a:ext cx="5278748" cy="825958"/>
            <a:chOff x="4310744" y="933290"/>
            <a:chExt cx="5278748" cy="825958"/>
          </a:xfrm>
        </p:grpSpPr>
        <p:sp>
          <p:nvSpPr>
            <p:cNvPr id="19" name="圆角矩形 18"/>
            <p:cNvSpPr/>
            <p:nvPr/>
          </p:nvSpPr>
          <p:spPr>
            <a:xfrm>
              <a:off x="4310744" y="933290"/>
              <a:ext cx="5278748" cy="825958"/>
            </a:xfrm>
            <a:prstGeom prst="roundRect">
              <a:avLst>
                <a:gd fmla="val 50000" name="adj"/>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557487" y="1022334"/>
              <a:ext cx="5032005" cy="701040"/>
            </a:xfrm>
            <a:prstGeom prst="rect">
              <a:avLst/>
            </a:prstGeom>
          </p:spPr>
          <p:txBody>
            <a:bodyPr wrap="square">
              <a:spAutoFit/>
            </a:bodyPr>
            <a:lstStyle/>
            <a:p>
              <a:pPr lvl="0"/>
              <a:r>
                <a:rPr altLang="en-US" lang="zh-CN" sz="2000">
                  <a:solidFill>
                    <a:schemeClr val="bg1"/>
                  </a:solidFill>
                  <a:latin charset="-122" pitchFamily="50" typeface="造字工房悦圆演示版常规体"/>
                  <a:ea charset="-122" pitchFamily="50" typeface="造字工房悦圆演示版常规体"/>
                </a:rPr>
                <a:t>互联网只是信息的载体，载体并不免费，</a:t>
              </a:r>
            </a:p>
            <a:p>
              <a:pPr lvl="0"/>
              <a:r>
                <a:rPr altLang="en-US" lang="zh-CN" sz="2000">
                  <a:solidFill>
                    <a:schemeClr val="bg1"/>
                  </a:solidFill>
                  <a:latin charset="-122" pitchFamily="50" typeface="造字工房悦圆演示版常规体"/>
                  <a:ea charset="-122" pitchFamily="50" typeface="造字工房悦圆演示版常规体"/>
                </a:rPr>
                <a:t>但信息通常是免费的。</a:t>
              </a:r>
            </a:p>
          </p:txBody>
        </p:sp>
      </p:grpSp>
      <p:grpSp>
        <p:nvGrpSpPr>
          <p:cNvPr id="96" name="组合 95"/>
          <p:cNvGrpSpPr/>
          <p:nvPr/>
        </p:nvGrpSpPr>
        <p:grpSpPr>
          <a:xfrm flipV="1">
            <a:off x="9632741" y="1250415"/>
            <a:ext cx="376218" cy="362281"/>
            <a:chOff x="9632741" y="1816472"/>
            <a:chExt cx="376218" cy="362281"/>
          </a:xfrm>
        </p:grpSpPr>
        <p:sp>
          <p:nvSpPr>
            <p:cNvPr id="22" name="椭圆 21"/>
            <p:cNvSpPr/>
            <p:nvPr/>
          </p:nvSpPr>
          <p:spPr>
            <a:xfrm>
              <a:off x="9834787" y="1816472"/>
              <a:ext cx="174172" cy="174172"/>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9632741" y="1976707"/>
              <a:ext cx="202046" cy="202046"/>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flipH="1" flipV="1">
            <a:off x="2275738" y="270978"/>
            <a:ext cx="376218" cy="362281"/>
            <a:chOff x="10293138" y="1968872"/>
            <a:chExt cx="376218" cy="362281"/>
          </a:xfrm>
        </p:grpSpPr>
        <p:sp>
          <p:nvSpPr>
            <p:cNvPr id="24" name="椭圆 23"/>
            <p:cNvSpPr/>
            <p:nvPr/>
          </p:nvSpPr>
          <p:spPr>
            <a:xfrm>
              <a:off x="10495184" y="1968872"/>
              <a:ext cx="174172" cy="174172"/>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10293138" y="2129107"/>
              <a:ext cx="202046" cy="202046"/>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a:off x="1201726" y="129660"/>
            <a:ext cx="1011600" cy="1011600"/>
            <a:chOff x="5540329" y="4590408"/>
            <a:chExt cx="1169823" cy="1169823"/>
          </a:xfrm>
        </p:grpSpPr>
        <p:sp>
          <p:nvSpPr>
            <p:cNvPr id="28" name="椭圆 27"/>
            <p:cNvSpPr/>
            <p:nvPr/>
          </p:nvSpPr>
          <p:spPr>
            <a:xfrm>
              <a:off x="5540329" y="4590408"/>
              <a:ext cx="1169823" cy="1169823"/>
            </a:xfrm>
            <a:prstGeom prst="ellipse">
              <a:avLst/>
            </a:prstGeom>
            <a:solidFill>
              <a:schemeClr val="bg1"/>
            </a:solidFill>
            <a:ln w="28575">
              <a:solidFill>
                <a:srgbClr val="FFC000"/>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p:cNvPicPr>
              <a:picLocks noChangeAspect="1"/>
            </p:cNvPicPr>
            <p:nvPr/>
          </p:nvPicPr>
          <p:blipFill>
            <a:blip r:embed="rId2"/>
            <a:stretch>
              <a:fillRect/>
            </a:stretch>
          </p:blipFill>
          <p:spPr>
            <a:xfrm>
              <a:off x="5617779" y="4624715"/>
              <a:ext cx="1072554" cy="1101600"/>
            </a:xfrm>
            <a:prstGeom prst="ellipse">
              <a:avLst/>
            </a:prstGeom>
          </p:spPr>
        </p:pic>
      </p:grpSp>
      <p:sp>
        <p:nvSpPr>
          <p:cNvPr id="30" name="文本框 29"/>
          <p:cNvSpPr txBox="1"/>
          <p:nvPr/>
        </p:nvSpPr>
        <p:spPr>
          <a:xfrm>
            <a:off x="1094530" y="1181782"/>
            <a:ext cx="1124938" cy="335280"/>
          </a:xfrm>
          <a:prstGeom prst="rect">
            <a:avLst/>
          </a:prstGeom>
          <a:noFill/>
        </p:spPr>
        <p:txBody>
          <a:bodyPr rtlCol="0" wrap="square">
            <a:spAutoFit/>
          </a:bodyPr>
          <a:lstStyle/>
          <a:p>
            <a:pPr algn="ctr"/>
            <a:r>
              <a:rPr altLang="en-US" lang="zh-CN" smtClean="0" sz="1600">
                <a:solidFill>
                  <a:srgbClr val="8CA0A1"/>
                </a:solidFill>
                <a:latin charset="-122" panose="02000000000000000000" pitchFamily="2" typeface="方正正中黑简体"/>
                <a:ea charset="-122" panose="02000000000000000000" pitchFamily="2" typeface="方正正中黑简体"/>
              </a:rPr>
              <a:t>经济学家</a:t>
            </a:r>
          </a:p>
        </p:txBody>
      </p:sp>
      <p:sp>
        <p:nvSpPr>
          <p:cNvPr id="31" name="文本框 30"/>
          <p:cNvSpPr txBox="1"/>
          <p:nvPr/>
        </p:nvSpPr>
        <p:spPr>
          <a:xfrm>
            <a:off x="10010662" y="2129462"/>
            <a:ext cx="1124938" cy="335280"/>
          </a:xfrm>
          <a:prstGeom prst="rect">
            <a:avLst/>
          </a:prstGeom>
          <a:noFill/>
        </p:spPr>
        <p:txBody>
          <a:bodyPr rtlCol="0" wrap="square">
            <a:spAutoFit/>
          </a:bodyPr>
          <a:lstStyle/>
          <a:p>
            <a:pPr algn="ctr"/>
            <a:r>
              <a:rPr altLang="en-US" lang="zh-CN" smtClean="0" sz="1600">
                <a:solidFill>
                  <a:srgbClr val="8CA0A1"/>
                </a:solidFill>
                <a:latin charset="-122" panose="02000000000000000000" pitchFamily="2" typeface="方正正中黑简体"/>
                <a:ea charset="-122" panose="02000000000000000000" pitchFamily="2" typeface="方正正中黑简体"/>
              </a:rPr>
              <a:t>安德森</a:t>
            </a:r>
          </a:p>
        </p:txBody>
      </p:sp>
      <p:pic>
        <p:nvPicPr>
          <p:cNvPr id="32" name="图片 31"/>
          <p:cNvPicPr>
            <a:picLocks noChangeAspect="1"/>
          </p:cNvPicPr>
          <p:nvPr/>
        </p:nvPicPr>
        <p:blipFill>
          <a:blip r:embed="rId3"/>
          <a:stretch>
            <a:fillRect/>
          </a:stretch>
        </p:blipFill>
        <p:spPr>
          <a:xfrm>
            <a:off x="10089353" y="929901"/>
            <a:ext cx="985938" cy="1200860"/>
          </a:xfrm>
          <a:prstGeom prst="rect">
            <a:avLst/>
          </a:prstGeom>
          <a:effectLst>
            <a:outerShdw algn="ctr" blurRad="63500" rotWithShape="0" sx="102000" sy="102000">
              <a:prstClr val="black">
                <a:alpha val="40000"/>
              </a:prstClr>
            </a:outerShdw>
          </a:effectLst>
        </p:spPr>
      </p:pic>
      <p:grpSp>
        <p:nvGrpSpPr>
          <p:cNvPr id="103" name="组合 102"/>
          <p:cNvGrpSpPr/>
          <p:nvPr/>
        </p:nvGrpSpPr>
        <p:grpSpPr>
          <a:xfrm>
            <a:off x="2733844" y="1928811"/>
            <a:ext cx="3437901" cy="637855"/>
            <a:chOff x="2733844" y="2152633"/>
            <a:chExt cx="3437901" cy="637855"/>
          </a:xfrm>
        </p:grpSpPr>
        <p:sp>
          <p:nvSpPr>
            <p:cNvPr id="66" name="圆角矩形 65"/>
            <p:cNvSpPr/>
            <p:nvPr/>
          </p:nvSpPr>
          <p:spPr>
            <a:xfrm>
              <a:off x="2733844" y="2152633"/>
              <a:ext cx="3437901" cy="637855"/>
            </a:xfrm>
            <a:prstGeom prst="roundRect">
              <a:avLst>
                <a:gd fmla="val 50000" name="adj"/>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3266518" y="2286019"/>
              <a:ext cx="2722880" cy="396240"/>
            </a:xfrm>
            <a:prstGeom prst="rect">
              <a:avLst/>
            </a:prstGeom>
          </p:spPr>
          <p:txBody>
            <a:bodyPr wrap="none">
              <a:spAutoFit/>
            </a:bodyPr>
            <a:lstStyle/>
            <a:p>
              <a:pPr algn="ctr"/>
              <a:r>
                <a:rPr altLang="en-US" lang="zh-CN" sz="2000">
                  <a:solidFill>
                    <a:schemeClr val="bg1"/>
                  </a:solidFill>
                  <a:latin charset="-122" pitchFamily="50" typeface="造字工房悦圆演示版常规体"/>
                  <a:ea charset="-122" pitchFamily="50" typeface="造字工房悦圆演示版常规体"/>
                </a:rPr>
                <a:t>没有成本就没有价值！！</a:t>
              </a:r>
            </a:p>
          </p:txBody>
        </p:sp>
      </p:grpSp>
      <p:grpSp>
        <p:nvGrpSpPr>
          <p:cNvPr id="104" name="组合 103"/>
          <p:cNvGrpSpPr/>
          <p:nvPr/>
        </p:nvGrpSpPr>
        <p:grpSpPr>
          <a:xfrm>
            <a:off x="4310744" y="2759818"/>
            <a:ext cx="5278748" cy="1104708"/>
            <a:chOff x="4310744" y="3137853"/>
            <a:chExt cx="5278748" cy="1104708"/>
          </a:xfrm>
        </p:grpSpPr>
        <p:sp>
          <p:nvSpPr>
            <p:cNvPr id="68" name="圆角矩形 67"/>
            <p:cNvSpPr/>
            <p:nvPr/>
          </p:nvSpPr>
          <p:spPr>
            <a:xfrm>
              <a:off x="4310744" y="3137853"/>
              <a:ext cx="5278748" cy="1104707"/>
            </a:xfrm>
            <a:prstGeom prst="roundRect">
              <a:avLst>
                <a:gd fmla="val 50000" name="adj"/>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68"/>
            <p:cNvSpPr/>
            <p:nvPr/>
          </p:nvSpPr>
          <p:spPr>
            <a:xfrm>
              <a:off x="4557487" y="3226898"/>
              <a:ext cx="4751329" cy="1005840"/>
            </a:xfrm>
            <a:prstGeom prst="rect">
              <a:avLst/>
            </a:prstGeom>
          </p:spPr>
          <p:txBody>
            <a:bodyPr wrap="square">
              <a:spAutoFit/>
            </a:bodyPr>
            <a:lstStyle/>
            <a:p>
              <a:pPr lvl="0"/>
              <a:r>
                <a:rPr altLang="en-US" lang="zh-CN" sz="2000">
                  <a:solidFill>
                    <a:schemeClr val="bg1"/>
                  </a:solidFill>
                  <a:latin charset="-122" pitchFamily="50" typeface="造字工房悦圆演示版常规体"/>
                  <a:ea charset="-122" pitchFamily="50" typeface="造字工房悦圆演示版常规体"/>
                </a:rPr>
                <a:t>衡量价值的唯一标准是金钱，不是成本。而在互联网上免费带来的关注度和声誉很容易转换为现金。</a:t>
              </a:r>
            </a:p>
          </p:txBody>
        </p:sp>
      </p:grpSp>
      <p:grpSp>
        <p:nvGrpSpPr>
          <p:cNvPr id="97" name="组合 96"/>
          <p:cNvGrpSpPr/>
          <p:nvPr/>
        </p:nvGrpSpPr>
        <p:grpSpPr>
          <a:xfrm flipV="1">
            <a:off x="9632741" y="3440466"/>
            <a:ext cx="376218" cy="362281"/>
            <a:chOff x="9632741" y="4021038"/>
            <a:chExt cx="376218" cy="362281"/>
          </a:xfrm>
        </p:grpSpPr>
        <p:sp>
          <p:nvSpPr>
            <p:cNvPr id="70" name="椭圆 69"/>
            <p:cNvSpPr/>
            <p:nvPr/>
          </p:nvSpPr>
          <p:spPr>
            <a:xfrm>
              <a:off x="9834787" y="4021038"/>
              <a:ext cx="174172" cy="174172"/>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a:off x="9632741" y="4181273"/>
              <a:ext cx="202046" cy="202046"/>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2" name="组合 71"/>
          <p:cNvGrpSpPr/>
          <p:nvPr/>
        </p:nvGrpSpPr>
        <p:grpSpPr>
          <a:xfrm flipH="1" flipV="1">
            <a:off x="2275738" y="2373947"/>
            <a:ext cx="376218" cy="362281"/>
            <a:chOff x="10293138" y="1968872"/>
            <a:chExt cx="376218" cy="362281"/>
          </a:xfrm>
        </p:grpSpPr>
        <p:sp>
          <p:nvSpPr>
            <p:cNvPr id="73" name="椭圆 72"/>
            <p:cNvSpPr/>
            <p:nvPr/>
          </p:nvSpPr>
          <p:spPr>
            <a:xfrm>
              <a:off x="10495184" y="1968872"/>
              <a:ext cx="174172" cy="174172"/>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10293138" y="2129107"/>
              <a:ext cx="202046" cy="202046"/>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5" name="组合 74"/>
          <p:cNvGrpSpPr/>
          <p:nvPr/>
        </p:nvGrpSpPr>
        <p:grpSpPr>
          <a:xfrm>
            <a:off x="1201726" y="2334226"/>
            <a:ext cx="1011600" cy="1011600"/>
            <a:chOff x="5540329" y="4590408"/>
            <a:chExt cx="1169823" cy="1169823"/>
          </a:xfrm>
        </p:grpSpPr>
        <p:sp>
          <p:nvSpPr>
            <p:cNvPr id="76" name="椭圆 75"/>
            <p:cNvSpPr/>
            <p:nvPr/>
          </p:nvSpPr>
          <p:spPr>
            <a:xfrm>
              <a:off x="5540329" y="4590408"/>
              <a:ext cx="1169823" cy="1169823"/>
            </a:xfrm>
            <a:prstGeom prst="ellipse">
              <a:avLst/>
            </a:prstGeom>
            <a:solidFill>
              <a:schemeClr val="bg1"/>
            </a:solidFill>
            <a:ln w="28575">
              <a:solidFill>
                <a:srgbClr val="FFC000"/>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7" name="图片 76"/>
            <p:cNvPicPr>
              <a:picLocks noChangeAspect="1"/>
            </p:cNvPicPr>
            <p:nvPr/>
          </p:nvPicPr>
          <p:blipFill>
            <a:blip r:embed="rId2"/>
            <a:stretch>
              <a:fillRect/>
            </a:stretch>
          </p:blipFill>
          <p:spPr>
            <a:xfrm>
              <a:off x="5617779" y="4624715"/>
              <a:ext cx="1072554" cy="1101600"/>
            </a:xfrm>
            <a:prstGeom prst="ellipse">
              <a:avLst/>
            </a:prstGeom>
          </p:spPr>
        </p:pic>
      </p:grpSp>
      <p:sp>
        <p:nvSpPr>
          <p:cNvPr id="78" name="文本框 77"/>
          <p:cNvSpPr txBox="1"/>
          <p:nvPr/>
        </p:nvSpPr>
        <p:spPr>
          <a:xfrm>
            <a:off x="1094530" y="3386348"/>
            <a:ext cx="1124938" cy="335280"/>
          </a:xfrm>
          <a:prstGeom prst="rect">
            <a:avLst/>
          </a:prstGeom>
          <a:noFill/>
        </p:spPr>
        <p:txBody>
          <a:bodyPr rtlCol="0" wrap="square">
            <a:spAutoFit/>
          </a:bodyPr>
          <a:lstStyle/>
          <a:p>
            <a:pPr algn="ctr"/>
            <a:r>
              <a:rPr altLang="en-US" lang="zh-CN" smtClean="0" sz="1600">
                <a:solidFill>
                  <a:srgbClr val="8CA0A1"/>
                </a:solidFill>
                <a:latin charset="-122" panose="02000000000000000000" pitchFamily="2" typeface="方正正中黑简体"/>
                <a:ea charset="-122" panose="02000000000000000000" pitchFamily="2" typeface="方正正中黑简体"/>
              </a:rPr>
              <a:t>经济学家</a:t>
            </a:r>
          </a:p>
        </p:txBody>
      </p:sp>
      <p:sp>
        <p:nvSpPr>
          <p:cNvPr id="79" name="文本框 78"/>
          <p:cNvSpPr txBox="1"/>
          <p:nvPr/>
        </p:nvSpPr>
        <p:spPr>
          <a:xfrm>
            <a:off x="10010662" y="4334028"/>
            <a:ext cx="1124938" cy="335280"/>
          </a:xfrm>
          <a:prstGeom prst="rect">
            <a:avLst/>
          </a:prstGeom>
          <a:noFill/>
        </p:spPr>
        <p:txBody>
          <a:bodyPr rtlCol="0" wrap="square">
            <a:spAutoFit/>
          </a:bodyPr>
          <a:lstStyle/>
          <a:p>
            <a:pPr algn="ctr"/>
            <a:r>
              <a:rPr altLang="en-US" lang="zh-CN" smtClean="0" sz="1600">
                <a:solidFill>
                  <a:srgbClr val="8CA0A1"/>
                </a:solidFill>
                <a:latin charset="-122" panose="02000000000000000000" pitchFamily="2" typeface="方正正中黑简体"/>
                <a:ea charset="-122" panose="02000000000000000000" pitchFamily="2" typeface="方正正中黑简体"/>
              </a:rPr>
              <a:t>安德森</a:t>
            </a:r>
          </a:p>
        </p:txBody>
      </p:sp>
      <p:pic>
        <p:nvPicPr>
          <p:cNvPr id="80" name="图片 79"/>
          <p:cNvPicPr>
            <a:picLocks noChangeAspect="1"/>
          </p:cNvPicPr>
          <p:nvPr/>
        </p:nvPicPr>
        <p:blipFill>
          <a:blip r:embed="rId3"/>
          <a:stretch>
            <a:fillRect/>
          </a:stretch>
        </p:blipFill>
        <p:spPr>
          <a:xfrm>
            <a:off x="10089353" y="3134467"/>
            <a:ext cx="985938" cy="1200860"/>
          </a:xfrm>
          <a:prstGeom prst="rect">
            <a:avLst/>
          </a:prstGeom>
          <a:effectLst>
            <a:outerShdw algn="ctr" blurRad="63500" rotWithShape="0" sx="102000" sy="102000">
              <a:prstClr val="black">
                <a:alpha val="40000"/>
              </a:prstClr>
            </a:outerShdw>
          </a:effectLst>
        </p:spPr>
      </p:pic>
      <p:grpSp>
        <p:nvGrpSpPr>
          <p:cNvPr id="105" name="组合 104"/>
          <p:cNvGrpSpPr/>
          <p:nvPr/>
        </p:nvGrpSpPr>
        <p:grpSpPr>
          <a:xfrm>
            <a:off x="2733845" y="4057678"/>
            <a:ext cx="5307070" cy="994466"/>
            <a:chOff x="2733845" y="4583101"/>
            <a:chExt cx="5307070" cy="994466"/>
          </a:xfrm>
        </p:grpSpPr>
        <p:sp>
          <p:nvSpPr>
            <p:cNvPr id="81" name="圆角矩形 80"/>
            <p:cNvSpPr/>
            <p:nvPr/>
          </p:nvSpPr>
          <p:spPr>
            <a:xfrm>
              <a:off x="2733845" y="4583101"/>
              <a:ext cx="5307070" cy="994466"/>
            </a:xfrm>
            <a:prstGeom prst="roundRect">
              <a:avLst>
                <a:gd fmla="val 50000" name="adj"/>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矩形 81"/>
            <p:cNvSpPr/>
            <p:nvPr/>
          </p:nvSpPr>
          <p:spPr>
            <a:xfrm>
              <a:off x="3122415" y="4731004"/>
              <a:ext cx="4657242" cy="701040"/>
            </a:xfrm>
            <a:prstGeom prst="rect">
              <a:avLst/>
            </a:prstGeom>
          </p:spPr>
          <p:txBody>
            <a:bodyPr wrap="square">
              <a:spAutoFit/>
            </a:bodyPr>
            <a:lstStyle/>
            <a:p>
              <a:r>
                <a:rPr altLang="en-US" lang="zh-CN" sz="2000">
                  <a:solidFill>
                    <a:schemeClr val="bg1"/>
                  </a:solidFill>
                  <a:latin charset="-122" pitchFamily="50" typeface="造字工房悦圆演示版常规体"/>
                  <a:ea charset="-122" pitchFamily="50" typeface="造字工房悦圆演示版常规体"/>
                </a:rPr>
                <a:t>枯竭的海洋，肮脏的公厕，全球变暖都是免费的真正代价！！！</a:t>
              </a:r>
            </a:p>
          </p:txBody>
        </p:sp>
      </p:grpSp>
      <p:grpSp>
        <p:nvGrpSpPr>
          <p:cNvPr id="106" name="组合 105"/>
          <p:cNvGrpSpPr/>
          <p:nvPr/>
        </p:nvGrpSpPr>
        <p:grpSpPr>
          <a:xfrm>
            <a:off x="4310744" y="5245295"/>
            <a:ext cx="5278748" cy="1104707"/>
            <a:chOff x="4310744" y="5960208"/>
            <a:chExt cx="5278748" cy="1104707"/>
          </a:xfrm>
        </p:grpSpPr>
        <p:sp>
          <p:nvSpPr>
            <p:cNvPr id="83" name="圆角矩形 82"/>
            <p:cNvSpPr/>
            <p:nvPr/>
          </p:nvSpPr>
          <p:spPr>
            <a:xfrm>
              <a:off x="4310744" y="5960208"/>
              <a:ext cx="5278748" cy="1104707"/>
            </a:xfrm>
            <a:prstGeom prst="roundRect">
              <a:avLst>
                <a:gd fmla="val 50000" name="adj"/>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矩形 83"/>
            <p:cNvSpPr/>
            <p:nvPr/>
          </p:nvSpPr>
          <p:spPr>
            <a:xfrm>
              <a:off x="4557487" y="6179881"/>
              <a:ext cx="4751329" cy="701040"/>
            </a:xfrm>
            <a:prstGeom prst="rect">
              <a:avLst/>
            </a:prstGeom>
          </p:spPr>
          <p:txBody>
            <a:bodyPr wrap="square">
              <a:spAutoFit/>
            </a:bodyPr>
            <a:lstStyle/>
            <a:p>
              <a:pPr lvl="0"/>
              <a:r>
                <a:rPr altLang="en-US" lang="zh-CN" sz="2000">
                  <a:solidFill>
                    <a:schemeClr val="bg1"/>
                  </a:solidFill>
                  <a:latin charset="-122" pitchFamily="50" typeface="造字工房悦圆演示版常规体"/>
                  <a:ea charset="-122" pitchFamily="50" typeface="造字工房悦圆演示版常规体"/>
                </a:rPr>
                <a:t>这在现实世界或许是问题，但是在数字信息领域，环境成本称不上问题。</a:t>
              </a:r>
            </a:p>
          </p:txBody>
        </p:sp>
      </p:grpSp>
      <p:grpSp>
        <p:nvGrpSpPr>
          <p:cNvPr id="87" name="组合 86"/>
          <p:cNvGrpSpPr/>
          <p:nvPr/>
        </p:nvGrpSpPr>
        <p:grpSpPr>
          <a:xfrm flipH="1" flipV="1">
            <a:off x="2275738" y="4804414"/>
            <a:ext cx="376218" cy="362281"/>
            <a:chOff x="10293138" y="1968872"/>
            <a:chExt cx="376218" cy="362281"/>
          </a:xfrm>
        </p:grpSpPr>
        <p:sp>
          <p:nvSpPr>
            <p:cNvPr id="88" name="椭圆 87"/>
            <p:cNvSpPr/>
            <p:nvPr/>
          </p:nvSpPr>
          <p:spPr>
            <a:xfrm>
              <a:off x="10495184" y="1968872"/>
              <a:ext cx="174172" cy="174172"/>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a:off x="10293138" y="2129107"/>
              <a:ext cx="202046" cy="202046"/>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0" name="组合 89"/>
          <p:cNvGrpSpPr/>
          <p:nvPr/>
        </p:nvGrpSpPr>
        <p:grpSpPr>
          <a:xfrm>
            <a:off x="1201726" y="4677609"/>
            <a:ext cx="1011600" cy="1011600"/>
            <a:chOff x="5540329" y="4590408"/>
            <a:chExt cx="1169823" cy="1169823"/>
          </a:xfrm>
        </p:grpSpPr>
        <p:sp>
          <p:nvSpPr>
            <p:cNvPr id="91" name="椭圆 90"/>
            <p:cNvSpPr/>
            <p:nvPr/>
          </p:nvSpPr>
          <p:spPr>
            <a:xfrm>
              <a:off x="5540329" y="4590408"/>
              <a:ext cx="1169823" cy="1169823"/>
            </a:xfrm>
            <a:prstGeom prst="ellipse">
              <a:avLst/>
            </a:prstGeom>
            <a:solidFill>
              <a:schemeClr val="bg1"/>
            </a:solidFill>
            <a:ln w="28575">
              <a:solidFill>
                <a:srgbClr val="FFC000"/>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2" name="图片 91"/>
            <p:cNvPicPr>
              <a:picLocks noChangeAspect="1"/>
            </p:cNvPicPr>
            <p:nvPr/>
          </p:nvPicPr>
          <p:blipFill>
            <a:blip r:embed="rId2"/>
            <a:stretch>
              <a:fillRect/>
            </a:stretch>
          </p:blipFill>
          <p:spPr>
            <a:xfrm>
              <a:off x="5617779" y="4624715"/>
              <a:ext cx="1072554" cy="1101600"/>
            </a:xfrm>
            <a:prstGeom prst="ellipse">
              <a:avLst/>
            </a:prstGeom>
          </p:spPr>
        </p:pic>
      </p:grpSp>
      <p:sp>
        <p:nvSpPr>
          <p:cNvPr id="93" name="文本框 92"/>
          <p:cNvSpPr txBox="1"/>
          <p:nvPr/>
        </p:nvSpPr>
        <p:spPr>
          <a:xfrm>
            <a:off x="1094530" y="5729730"/>
            <a:ext cx="1124938" cy="335280"/>
          </a:xfrm>
          <a:prstGeom prst="rect">
            <a:avLst/>
          </a:prstGeom>
          <a:noFill/>
        </p:spPr>
        <p:txBody>
          <a:bodyPr rtlCol="0" wrap="square">
            <a:spAutoFit/>
          </a:bodyPr>
          <a:lstStyle/>
          <a:p>
            <a:pPr algn="ctr"/>
            <a:r>
              <a:rPr altLang="en-US" lang="zh-CN" smtClean="0" sz="1600">
                <a:solidFill>
                  <a:srgbClr val="8CA0A1"/>
                </a:solidFill>
                <a:latin charset="-122" panose="02000000000000000000" pitchFamily="2" typeface="方正正中黑简体"/>
                <a:ea charset="-122" panose="02000000000000000000" pitchFamily="2" typeface="方正正中黑简体"/>
              </a:rPr>
              <a:t>经济学家</a:t>
            </a:r>
          </a:p>
        </p:txBody>
      </p:sp>
      <p:sp>
        <p:nvSpPr>
          <p:cNvPr id="94" name="文本框 93"/>
          <p:cNvSpPr txBox="1"/>
          <p:nvPr/>
        </p:nvSpPr>
        <p:spPr>
          <a:xfrm>
            <a:off x="10010662" y="6517753"/>
            <a:ext cx="1124938" cy="335280"/>
          </a:xfrm>
          <a:prstGeom prst="rect">
            <a:avLst/>
          </a:prstGeom>
          <a:noFill/>
        </p:spPr>
        <p:txBody>
          <a:bodyPr rtlCol="0" wrap="square">
            <a:spAutoFit/>
          </a:bodyPr>
          <a:lstStyle/>
          <a:p>
            <a:pPr algn="ctr"/>
            <a:r>
              <a:rPr altLang="en-US" lang="zh-CN" smtClean="0" sz="1600">
                <a:solidFill>
                  <a:srgbClr val="8CA0A1"/>
                </a:solidFill>
                <a:latin charset="-122" panose="02000000000000000000" pitchFamily="2" typeface="方正正中黑简体"/>
                <a:ea charset="-122" panose="02000000000000000000" pitchFamily="2" typeface="方正正中黑简体"/>
              </a:rPr>
              <a:t>安德森</a:t>
            </a:r>
          </a:p>
        </p:txBody>
      </p:sp>
      <p:pic>
        <p:nvPicPr>
          <p:cNvPr id="95" name="图片 94"/>
          <p:cNvPicPr>
            <a:picLocks noChangeAspect="1"/>
          </p:cNvPicPr>
          <p:nvPr/>
        </p:nvPicPr>
        <p:blipFill>
          <a:blip r:embed="rId3"/>
          <a:stretch>
            <a:fillRect/>
          </a:stretch>
        </p:blipFill>
        <p:spPr>
          <a:xfrm>
            <a:off x="10089353" y="5318192"/>
            <a:ext cx="985938" cy="1200860"/>
          </a:xfrm>
          <a:prstGeom prst="rect">
            <a:avLst/>
          </a:prstGeom>
          <a:effectLst>
            <a:outerShdw algn="ctr" blurRad="63500" rotWithShape="0" sx="102000" sy="102000">
              <a:prstClr val="black">
                <a:alpha val="40000"/>
              </a:prstClr>
            </a:outerShdw>
          </a:effectLst>
        </p:spPr>
      </p:pic>
      <p:grpSp>
        <p:nvGrpSpPr>
          <p:cNvPr id="98" name="组合 97"/>
          <p:cNvGrpSpPr/>
          <p:nvPr/>
        </p:nvGrpSpPr>
        <p:grpSpPr>
          <a:xfrm flipV="1">
            <a:off x="9639961" y="5685653"/>
            <a:ext cx="376218" cy="362281"/>
            <a:chOff x="9632741" y="4021038"/>
            <a:chExt cx="376218" cy="362281"/>
          </a:xfrm>
        </p:grpSpPr>
        <p:sp>
          <p:nvSpPr>
            <p:cNvPr id="99" name="椭圆 98"/>
            <p:cNvSpPr/>
            <p:nvPr/>
          </p:nvSpPr>
          <p:spPr>
            <a:xfrm>
              <a:off x="9834787" y="4021038"/>
              <a:ext cx="174172" cy="174172"/>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a:off x="9632741" y="4181273"/>
              <a:ext cx="202046" cy="202046"/>
            </a:xfrm>
            <a:prstGeom prst="ellipse">
              <a:avLst/>
            </a:prstGeom>
            <a:solidFill>
              <a:srgbClr val="8CA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831370045"/>
      </p:ext>
    </p:extLst>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677069" y="-609600"/>
            <a:ext cx="10837862" cy="2299875"/>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947066" y="-867035"/>
            <a:ext cx="10297868" cy="2289435"/>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505745" y="271022"/>
            <a:ext cx="9180511" cy="832104"/>
          </a:xfrm>
          <a:prstGeom prst="rect">
            <a:avLst/>
          </a:prstGeom>
        </p:spPr>
        <p:txBody>
          <a:bodyPr wrap="square">
            <a:spAutoFit/>
          </a:bodyPr>
          <a:lstStyle/>
          <a:p>
            <a:pPr>
              <a:lnSpc>
                <a:spcPct val="135000"/>
              </a:lnSpc>
            </a:pPr>
            <a:r>
              <a:rPr altLang="en-US" lang="zh-CN">
                <a:latin charset="-122" pitchFamily="50" typeface="造字工房悦圆演示版常规体"/>
                <a:ea charset="-122" pitchFamily="50" typeface="造字工房悦圆演示版常规体"/>
              </a:rPr>
              <a:t>免费的商业模式其实并没有想象中那么简单，其中还需要太多的资金，技术，知识的支持，如果只看到好处而冒然行动，那么结果只有一个，你会成为别人的垫脚石。</a:t>
            </a:r>
          </a:p>
        </p:txBody>
      </p:sp>
      <p:cxnSp>
        <p:nvCxnSpPr>
          <p:cNvPr id="10" name="直接连接符 9"/>
          <p:cNvCxnSpPr/>
          <p:nvPr/>
        </p:nvCxnSpPr>
        <p:spPr>
          <a:xfrm>
            <a:off x="1538685" y="58056"/>
            <a:ext cx="9114630" cy="0"/>
          </a:xfrm>
          <a:prstGeom prst="line">
            <a:avLst/>
          </a:prstGeom>
          <a:ln w="28575">
            <a:solidFill>
              <a:srgbClr val="8CA0A1"/>
            </a:solidFill>
            <a:prstDash val="dashDot"/>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77069" y="2510064"/>
            <a:ext cx="10837862" cy="4728936"/>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2009439" y="3034652"/>
            <a:ext cx="8170862" cy="914400"/>
          </a:xfrm>
          <a:prstGeom prst="rect">
            <a:avLst/>
          </a:prstGeom>
          <a:noFill/>
        </p:spPr>
        <p:txBody>
          <a:bodyPr rtlCol="0" wrap="square">
            <a:spAutoFit/>
          </a:bodyPr>
          <a:lstStyle/>
          <a:p>
            <a:pPr algn="ctr"/>
            <a:r>
              <a:rPr altLang="zh-CN" b="1" lang="en-US" smtClean="0" sz="5400">
                <a:latin charset="-122" panose="02010600040101010101" pitchFamily="2" typeface="华文细黑"/>
                <a:ea charset="-122" panose="02010600040101010101" pitchFamily="2" typeface="华文细黑"/>
              </a:rPr>
              <a:t>No.7 思考</a:t>
            </a:r>
          </a:p>
        </p:txBody>
      </p:sp>
      <p:sp>
        <p:nvSpPr>
          <p:cNvPr id="23" name="矩形 22"/>
          <p:cNvSpPr/>
          <p:nvPr/>
        </p:nvSpPr>
        <p:spPr>
          <a:xfrm>
            <a:off x="947066" y="2745040"/>
            <a:ext cx="10297868" cy="4684460"/>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斜纹 23"/>
          <p:cNvSpPr/>
          <p:nvPr/>
        </p:nvSpPr>
        <p:spPr>
          <a:xfrm rot="5400000">
            <a:off x="10181431" y="2510064"/>
            <a:ext cx="1333500" cy="1333500"/>
          </a:xfrm>
          <a:prstGeom prst="diagStripe">
            <a:avLst>
              <a:gd fmla="val 67143"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25" name="直接连接符 24"/>
          <p:cNvCxnSpPr/>
          <p:nvPr/>
        </p:nvCxnSpPr>
        <p:spPr>
          <a:xfrm>
            <a:off x="4606216" y="3957982"/>
            <a:ext cx="297956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225194" y="4281733"/>
            <a:ext cx="6550756" cy="832104"/>
          </a:xfrm>
          <a:prstGeom prst="rect">
            <a:avLst/>
          </a:prstGeom>
          <a:noFill/>
        </p:spPr>
        <p:txBody>
          <a:bodyPr rtlCol="0" wrap="square">
            <a:spAutoFit/>
          </a:bodyPr>
          <a:lstStyle/>
          <a:p>
            <a:pPr>
              <a:lnSpc>
                <a:spcPct val="135000"/>
              </a:lnSpc>
            </a:pPr>
            <a:r>
              <a:rPr altLang="zh-CN" lang="en-US">
                <a:latin charset="-122" pitchFamily="50" typeface="造字工房悦圆演示版常规体"/>
                <a:ea charset="-122" pitchFamily="50" typeface="造字工房悦圆演示版常规体"/>
              </a:rPr>
              <a:t>1.秋叶PPT的电子书为什么免费？</a:t>
            </a:r>
          </a:p>
          <a:p>
            <a:pPr>
              <a:lnSpc>
                <a:spcPct val="135000"/>
              </a:lnSpc>
            </a:pPr>
            <a:r>
              <a:rPr altLang="zh-CN" lang="en-US">
                <a:latin charset="-122" pitchFamily="50" typeface="造字工房悦圆演示版常规体"/>
                <a:ea charset="-122" pitchFamily="50" typeface="造字工房悦圆演示版常规体"/>
              </a:rPr>
              <a:t>2.什么商品适合采用免费这种模式，什么商品不适合？</a:t>
            </a:r>
          </a:p>
        </p:txBody>
      </p:sp>
      <p:pic>
        <p:nvPicPr>
          <p:cNvPr id="28" name="图片 27"/>
          <p:cNvPicPr>
            <a:picLocks noChangeAspect="1"/>
          </p:cNvPicPr>
          <p:nvPr/>
        </p:nvPicPr>
        <p:blipFill>
          <a:blip r:embed="rId2"/>
          <a:stretch>
            <a:fillRect/>
          </a:stretch>
        </p:blipFill>
        <p:spPr>
          <a:xfrm>
            <a:off x="7066363" y="2759554"/>
            <a:ext cx="756000" cy="756000"/>
          </a:xfrm>
          <a:prstGeom prst="rect">
            <a:avLst/>
          </a:prstGeom>
        </p:spPr>
      </p:pic>
      <p:pic>
        <p:nvPicPr>
          <p:cNvPr id="29" name="图片 28"/>
          <p:cNvPicPr>
            <a:picLocks noChangeAspect="1"/>
          </p:cNvPicPr>
          <p:nvPr/>
        </p:nvPicPr>
        <p:blipFill>
          <a:blip r:embed="rId3"/>
          <a:stretch>
            <a:fillRect/>
          </a:stretch>
        </p:blipFill>
        <p:spPr>
          <a:xfrm>
            <a:off x="2175579" y="4420335"/>
            <a:ext cx="1675137" cy="2366225"/>
          </a:xfrm>
          <a:prstGeom prst="rect">
            <a:avLst/>
          </a:prstGeom>
          <a:ln w="38100">
            <a:solidFill>
              <a:srgbClr val="002060"/>
            </a:solidFill>
          </a:ln>
        </p:spPr>
      </p:pic>
      <p:sp>
        <p:nvSpPr>
          <p:cNvPr id="30" name="矩形 29"/>
          <p:cNvSpPr/>
          <p:nvPr/>
        </p:nvSpPr>
        <p:spPr>
          <a:xfrm>
            <a:off x="4225194" y="5577360"/>
            <a:ext cx="6096000" cy="1408176"/>
          </a:xfrm>
          <a:prstGeom prst="rect">
            <a:avLst/>
          </a:prstGeom>
        </p:spPr>
        <p:txBody>
          <a:bodyPr>
            <a:spAutoFit/>
          </a:bodyPr>
          <a:lstStyle/>
          <a:p>
            <a:pPr>
              <a:lnSpc>
                <a:spcPct val="135000"/>
              </a:lnSpc>
            </a:pPr>
            <a:r>
              <a:rPr altLang="en-US" lang="zh-CN" sz="3200">
                <a:solidFill>
                  <a:srgbClr val="0070C0"/>
                </a:solidFill>
                <a:latin charset="-122" panose="02000000000000000000" pitchFamily="2" typeface="方正正中黑简体"/>
                <a:ea charset="-122" panose="02000000000000000000" pitchFamily="2" typeface="方正正中黑简体"/>
              </a:rPr>
              <a:t>抛砖引玉，</a:t>
            </a:r>
          </a:p>
          <a:p>
            <a:pPr>
              <a:lnSpc>
                <a:spcPct val="135000"/>
              </a:lnSpc>
            </a:pPr>
            <a:r>
              <a:rPr altLang="en-US" lang="zh-CN" sz="3200">
                <a:solidFill>
                  <a:srgbClr val="0070C0"/>
                </a:solidFill>
                <a:latin charset="-122" panose="02000000000000000000" pitchFamily="2" typeface="方正正中黑简体"/>
                <a:ea charset="-122" panose="02000000000000000000" pitchFamily="2" typeface="方正正中黑简体"/>
              </a:rPr>
              <a:t>希望能够看到您的不同见解！</a:t>
            </a:r>
          </a:p>
        </p:txBody>
      </p:sp>
    </p:spTree>
    <p:extLst>
      <p:ext uri="{BB962C8B-B14F-4D97-AF65-F5344CB8AC3E}">
        <p14:creationId val="3180711613"/>
      </p:ext>
    </p:extLst>
  </p:cSld>
  <p:clrMapOvr>
    <a:masterClrMapping/>
  </p:clrMapOvr>
  <p:transition spd="slow">
    <p:push dir="u"/>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677069" y="-195254"/>
            <a:ext cx="10837862" cy="886007"/>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947066" y="-452689"/>
            <a:ext cx="10297868" cy="881985"/>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77069" y="1491045"/>
            <a:ext cx="10837862" cy="4647977"/>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2009439" y="2015634"/>
            <a:ext cx="8170862" cy="914400"/>
          </a:xfrm>
          <a:prstGeom prst="rect">
            <a:avLst/>
          </a:prstGeom>
          <a:noFill/>
        </p:spPr>
        <p:txBody>
          <a:bodyPr rtlCol="0" wrap="square">
            <a:spAutoFit/>
          </a:bodyPr>
          <a:lstStyle/>
          <a:p>
            <a:pPr algn="ctr"/>
            <a:r>
              <a:rPr altLang="zh-CN" b="1" lang="en-US" smtClean="0" sz="5400">
                <a:latin charset="-122" panose="02010600040101010101" pitchFamily="2" typeface="华文细黑"/>
                <a:ea charset="-122" panose="02010600040101010101" pitchFamily="2" typeface="华文细黑"/>
              </a:rPr>
              <a:t>No.8 鸣谢</a:t>
            </a:r>
          </a:p>
        </p:txBody>
      </p:sp>
      <p:sp>
        <p:nvSpPr>
          <p:cNvPr id="14" name="矩形 13"/>
          <p:cNvSpPr/>
          <p:nvPr/>
        </p:nvSpPr>
        <p:spPr>
          <a:xfrm>
            <a:off x="947066" y="1726022"/>
            <a:ext cx="10297868" cy="4155825"/>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斜纹 14"/>
          <p:cNvSpPr/>
          <p:nvPr/>
        </p:nvSpPr>
        <p:spPr>
          <a:xfrm rot="5400000">
            <a:off x="10181431" y="1491046"/>
            <a:ext cx="1333500" cy="1333500"/>
          </a:xfrm>
          <a:prstGeom prst="diagStripe">
            <a:avLst>
              <a:gd fmla="val 67143"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6" name="直接连接符 15"/>
          <p:cNvCxnSpPr/>
          <p:nvPr/>
        </p:nvCxnSpPr>
        <p:spPr>
          <a:xfrm>
            <a:off x="4606216" y="2938964"/>
            <a:ext cx="297956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2"/>
          <a:stretch>
            <a:fillRect/>
          </a:stretch>
        </p:blipFill>
        <p:spPr>
          <a:xfrm>
            <a:off x="7208482" y="1811874"/>
            <a:ext cx="754605" cy="751394"/>
          </a:xfrm>
          <a:prstGeom prst="rect">
            <a:avLst/>
          </a:prstGeom>
        </p:spPr>
      </p:pic>
      <p:sp>
        <p:nvSpPr>
          <p:cNvPr id="6" name="矩形 5"/>
          <p:cNvSpPr/>
          <p:nvPr/>
        </p:nvSpPr>
        <p:spPr>
          <a:xfrm>
            <a:off x="3972560" y="4889654"/>
            <a:ext cx="4246880" cy="749808"/>
          </a:xfrm>
          <a:prstGeom prst="rect">
            <a:avLst/>
          </a:prstGeom>
        </p:spPr>
        <p:txBody>
          <a:bodyPr wrap="none">
            <a:spAutoFit/>
          </a:bodyPr>
          <a:lstStyle/>
          <a:p>
            <a:pPr algn="ctr">
              <a:lnSpc>
                <a:spcPct val="135000"/>
              </a:lnSpc>
            </a:pPr>
            <a:r>
              <a:rPr altLang="en-US" lang="zh-CN" sz="3200">
                <a:solidFill>
                  <a:srgbClr val="C00000"/>
                </a:solidFill>
                <a:latin charset="-122" panose="02000000000000000000" pitchFamily="2" typeface="方正正中黑简体"/>
                <a:ea charset="-122" panose="02000000000000000000" pitchFamily="2" typeface="方正正中黑简体"/>
              </a:rPr>
              <a:t>欢迎交流  @Chen-Gxin</a:t>
            </a:r>
          </a:p>
        </p:txBody>
      </p:sp>
      <p:grpSp>
        <p:nvGrpSpPr>
          <p:cNvPr id="25" name="组合 24"/>
          <p:cNvGrpSpPr/>
          <p:nvPr/>
        </p:nvGrpSpPr>
        <p:grpSpPr>
          <a:xfrm>
            <a:off x="4798010" y="3563603"/>
            <a:ext cx="2595981" cy="1214179"/>
            <a:chOff x="4710112" y="3439619"/>
            <a:chExt cx="2595981" cy="1214179"/>
          </a:xfrm>
        </p:grpSpPr>
        <p:sp>
          <p:nvSpPr>
            <p:cNvPr id="20" name="文本框 19"/>
            <p:cNvSpPr txBox="1"/>
            <p:nvPr/>
          </p:nvSpPr>
          <p:spPr>
            <a:xfrm>
              <a:off x="4885907" y="3439619"/>
              <a:ext cx="2420185" cy="1202436"/>
            </a:xfrm>
            <a:prstGeom prst="rect">
              <a:avLst/>
            </a:prstGeom>
            <a:noFill/>
          </p:spPr>
          <p:txBody>
            <a:bodyPr rtlCol="0" wrap="square">
              <a:spAutoFit/>
            </a:bodyPr>
            <a:lstStyle/>
            <a:p>
              <a:pPr>
                <a:lnSpc>
                  <a:spcPct val="135000"/>
                </a:lnSpc>
              </a:pPr>
              <a:r>
                <a:rPr altLang="en-US" lang="zh-CN">
                  <a:latin charset="-122" pitchFamily="50" typeface="造字工房悦圆演示版常规体"/>
                  <a:ea charset="-122" pitchFamily="50" typeface="造字工房悦圆演示版常规体"/>
                </a:rPr>
                <a:t>感谢中信出版社赠书</a:t>
              </a:r>
            </a:p>
            <a:p>
              <a:pPr>
                <a:lnSpc>
                  <a:spcPct val="135000"/>
                </a:lnSpc>
              </a:pPr>
              <a:r>
                <a:rPr altLang="en-US" lang="zh-CN">
                  <a:latin charset="-122" pitchFamily="50" typeface="造字工房悦圆演示版常规体"/>
                  <a:ea charset="-122" pitchFamily="50" typeface="造字工房悦圆演示版常规体"/>
                </a:rPr>
                <a:t>感谢@小巴_1990指导</a:t>
              </a:r>
            </a:p>
            <a:p>
              <a:pPr>
                <a:lnSpc>
                  <a:spcPct val="135000"/>
                </a:lnSpc>
              </a:pPr>
              <a:r>
                <a:rPr altLang="en-US" lang="zh-CN">
                  <a:latin charset="-122" pitchFamily="50" typeface="造字工房悦圆演示版常规体"/>
                  <a:ea charset="-122" pitchFamily="50" typeface="造字工房悦圆演示版常规体"/>
                </a:rPr>
                <a:t>感谢您的观看</a:t>
              </a:r>
            </a:p>
          </p:txBody>
        </p:sp>
        <p:cxnSp>
          <p:nvCxnSpPr>
            <p:cNvPr id="23" name="直接连接符 22"/>
            <p:cNvCxnSpPr/>
            <p:nvPr/>
          </p:nvCxnSpPr>
          <p:spPr>
            <a:xfrm flipH="1">
              <a:off x="4710112" y="3553923"/>
              <a:ext cx="0" cy="98315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940933491"/>
      </p:ext>
    </p:extLst>
  </p:cSld>
  <p:clrMapOvr>
    <a:masterClrMapping/>
  </p:clrMapOvr>
  <p:transition spd="slow">
    <p:push dir="u"/>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矩形 54"/>
          <p:cNvSpPr/>
          <p:nvPr/>
        </p:nvSpPr>
        <p:spPr>
          <a:xfrm>
            <a:off x="677069" y="5010150"/>
            <a:ext cx="10837862" cy="3314700"/>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圆角矩形 44"/>
          <p:cNvSpPr/>
          <p:nvPr/>
        </p:nvSpPr>
        <p:spPr>
          <a:xfrm>
            <a:off x="3187954" y="802939"/>
            <a:ext cx="8433261" cy="2486535"/>
          </a:xfrm>
          <a:prstGeom prst="roundRect">
            <a:avLst>
              <a:gd fmla="val 50000" name="adj"/>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294909" y="1379255"/>
            <a:ext cx="6950025" cy="3505200"/>
          </a:xfrm>
          <a:prstGeom prst="rect">
            <a:avLst/>
          </a:prstGeom>
        </p:spPr>
        <p:txBody>
          <a:bodyPr wrap="square">
            <a:spAutoFit/>
          </a:bodyPr>
          <a:lstStyle/>
          <a:p>
            <a:r>
              <a:rPr altLang="en-US" lang="zh-CN" sz="3200">
                <a:latin charset="-122" panose="02000000000000000000" pitchFamily="2" typeface="方正正中黑简体"/>
                <a:ea charset="-122" panose="02000000000000000000" pitchFamily="2" typeface="方正正中黑简体"/>
              </a:rPr>
              <a:t>克里斯·安德森</a:t>
            </a:r>
          </a:p>
          <a:p>
            <a:endParaRPr altLang="en-US" lang="zh-CN" sz="3200">
              <a:latin charset="-122" panose="02000000000000000000" pitchFamily="2" typeface="方正正中黑简体"/>
              <a:ea charset="-122" panose="02000000000000000000" pitchFamily="2" typeface="方正正中黑简体"/>
            </a:endParaRPr>
          </a:p>
          <a:p>
            <a:r>
              <a:rPr altLang="en-US" lang="zh-CN" sz="3200">
                <a:latin charset="-122" panose="02000000000000000000" pitchFamily="2" typeface="方正正中黑简体"/>
                <a:ea charset="-122" panose="02000000000000000000" pitchFamily="2" typeface="方正正中黑简体"/>
              </a:rPr>
              <a:t>美国《连线》杂志主编，喜欢从数字中发现趋势。他是经济学中长尾理论的发明者和阐述者。</a:t>
            </a:r>
          </a:p>
          <a:p>
            <a:r>
              <a:rPr altLang="en-US" lang="zh-CN" sz="3200">
                <a:latin charset="-122" panose="02000000000000000000" pitchFamily="2" typeface="方正正中黑简体"/>
                <a:ea charset="-122" panose="02000000000000000000" pitchFamily="2" typeface="方正正中黑简体"/>
              </a:rPr>
              <a:t>著有《长尾理论》《免费：商业的未来》《创客》</a:t>
            </a:r>
          </a:p>
        </p:txBody>
      </p:sp>
      <p:pic>
        <p:nvPicPr>
          <p:cNvPr id="36" name="图片 35"/>
          <p:cNvPicPr>
            <a:picLocks noChangeAspect="1"/>
          </p:cNvPicPr>
          <p:nvPr/>
        </p:nvPicPr>
        <p:blipFill>
          <a:blip r:embed="rId2"/>
          <a:stretch>
            <a:fillRect/>
          </a:stretch>
        </p:blipFill>
        <p:spPr>
          <a:xfrm>
            <a:off x="587166" y="551585"/>
            <a:ext cx="2066247" cy="2513516"/>
          </a:xfrm>
          <a:prstGeom prst="rect">
            <a:avLst/>
          </a:prstGeom>
          <a:effectLst>
            <a:outerShdw algn="ctr" blurRad="63500" rotWithShape="0" sx="102000" sy="102000">
              <a:prstClr val="black">
                <a:alpha val="40000"/>
              </a:prstClr>
            </a:outerShdw>
          </a:effectLst>
        </p:spPr>
      </p:pic>
      <p:sp>
        <p:nvSpPr>
          <p:cNvPr id="28" name="椭圆 27"/>
          <p:cNvSpPr/>
          <p:nvPr/>
        </p:nvSpPr>
        <p:spPr>
          <a:xfrm>
            <a:off x="2550639" y="1112114"/>
            <a:ext cx="210267" cy="210267"/>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3" name="直接连接符 42"/>
          <p:cNvCxnSpPr/>
          <p:nvPr/>
        </p:nvCxnSpPr>
        <p:spPr>
          <a:xfrm>
            <a:off x="4380584" y="1935946"/>
            <a:ext cx="40115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2843810" y="525735"/>
            <a:ext cx="277702" cy="277702"/>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8434166" y="801009"/>
            <a:ext cx="1973943" cy="4773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8600346" y="749961"/>
            <a:ext cx="1619077" cy="518160"/>
          </a:xfrm>
          <a:prstGeom prst="rect">
            <a:avLst/>
          </a:prstGeom>
          <a:noFill/>
        </p:spPr>
        <p:txBody>
          <a:bodyPr rtlCol="0" wrap="squar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作者简介</a:t>
            </a:r>
          </a:p>
        </p:txBody>
      </p:sp>
      <p:sp>
        <p:nvSpPr>
          <p:cNvPr id="50" name="文本框 49"/>
          <p:cNvSpPr txBox="1"/>
          <p:nvPr/>
        </p:nvSpPr>
        <p:spPr>
          <a:xfrm>
            <a:off x="3353514" y="5534737"/>
            <a:ext cx="5484972" cy="1737360"/>
          </a:xfrm>
          <a:prstGeom prst="rect">
            <a:avLst/>
          </a:prstGeom>
          <a:noFill/>
        </p:spPr>
        <p:txBody>
          <a:bodyPr rtlCol="0" wrap="square">
            <a:spAutoFit/>
          </a:bodyPr>
          <a:lstStyle/>
          <a:p>
            <a:r>
              <a:rPr altLang="zh-CN" b="1" lang="en-US" smtClean="0" sz="5400">
                <a:latin charset="-122" panose="02010600040101010101" pitchFamily="2" typeface="华文细黑"/>
                <a:ea charset="-122" panose="02010600040101010101" pitchFamily="2" typeface="华文细黑"/>
              </a:rPr>
              <a:t>No.1 什么是免费？</a:t>
            </a:r>
          </a:p>
        </p:txBody>
      </p:sp>
      <p:pic>
        <p:nvPicPr>
          <p:cNvPr id="54" name="图片 53"/>
          <p:cNvPicPr>
            <a:picLocks noChangeAspect="1"/>
          </p:cNvPicPr>
          <p:nvPr/>
        </p:nvPicPr>
        <p:blipFill>
          <a:blip r:embed="rId3"/>
          <a:stretch>
            <a:fillRect/>
          </a:stretch>
        </p:blipFill>
        <p:spPr>
          <a:xfrm>
            <a:off x="8215086" y="5314076"/>
            <a:ext cx="754605" cy="751394"/>
          </a:xfrm>
          <a:prstGeom prst="rect">
            <a:avLst/>
          </a:prstGeom>
        </p:spPr>
      </p:pic>
      <p:cxnSp>
        <p:nvCxnSpPr>
          <p:cNvPr id="57" name="直接连接符 56"/>
          <p:cNvCxnSpPr/>
          <p:nvPr/>
        </p:nvCxnSpPr>
        <p:spPr>
          <a:xfrm>
            <a:off x="3505200" y="6458068"/>
            <a:ext cx="529442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471115" y="316331"/>
            <a:ext cx="415076" cy="415076"/>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947066" y="5245127"/>
            <a:ext cx="10297868" cy="3149546"/>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斜纹 1"/>
          <p:cNvSpPr/>
          <p:nvPr/>
        </p:nvSpPr>
        <p:spPr>
          <a:xfrm rot="5400000">
            <a:off x="10181431" y="5011063"/>
            <a:ext cx="1333500" cy="1333500"/>
          </a:xfrm>
          <a:prstGeom prst="diagStripe">
            <a:avLst>
              <a:gd fmla="val 67143"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5" name="图片 4"/>
          <p:cNvPicPr>
            <a:picLocks noChangeAspect="1"/>
          </p:cNvPicPr>
          <p:nvPr/>
        </p:nvPicPr>
        <p:blipFill>
          <a:blip r:embed="rId4"/>
          <a:stretch>
            <a:fillRect/>
          </a:stretch>
        </p:blipFill>
        <p:spPr>
          <a:xfrm>
            <a:off x="4245563" y="1003438"/>
            <a:ext cx="2213040" cy="542591"/>
          </a:xfrm>
          <a:prstGeom prst="rect">
            <a:avLst/>
          </a:prstGeom>
        </p:spPr>
      </p:pic>
      <p:sp>
        <p:nvSpPr>
          <p:cNvPr id="3" name="文本框 2"/>
          <p:cNvSpPr txBox="1"/>
          <p:nvPr/>
        </p:nvSpPr>
        <p:spPr>
          <a:xfrm>
            <a:off x="4048217" y="3817397"/>
            <a:ext cx="2707690" cy="640080"/>
          </a:xfrm>
          <a:prstGeom prst="rect">
            <a:avLst/>
          </a:prstGeom>
          <a:noFill/>
        </p:spPr>
        <p:txBody>
          <a:bodyPr rtlCol="0" wrap="square">
            <a:spAutoFit/>
          </a:bodyPr>
          <a:lstStyle/>
          <a:p>
            <a:r>
              <a:rPr altLang="zh-CN" lang="en-US">
                <a:solidFill>
                  <a:srgbClr val="FFC000"/>
                </a:solidFill>
              </a:rPr>
              <a:t>https://www.youyedoc.com/</a:t>
            </a:r>
          </a:p>
        </p:txBody>
      </p:sp>
    </p:spTree>
    <p:extLst>
      <p:ext uri="{BB962C8B-B14F-4D97-AF65-F5344CB8AC3E}">
        <p14:creationId val="3889422863"/>
      </p:ext>
    </p:extLst>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p:cNvSpPr/>
          <p:nvPr/>
        </p:nvSpPr>
        <p:spPr>
          <a:xfrm>
            <a:off x="677069" y="-400050"/>
            <a:ext cx="10837862" cy="8724900"/>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 name="直接连接符 15"/>
          <p:cNvCxnSpPr/>
          <p:nvPr/>
        </p:nvCxnSpPr>
        <p:spPr>
          <a:xfrm>
            <a:off x="4838700" y="5274848"/>
            <a:ext cx="2514600" cy="0"/>
          </a:xfrm>
          <a:prstGeom prst="line">
            <a:avLst/>
          </a:prstGeom>
          <a:ln>
            <a:solidFill>
              <a:srgbClr val="C00000"/>
            </a:solidFill>
            <a:prstDash val="sysDash"/>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540329" y="4590408"/>
            <a:ext cx="1169823" cy="1169823"/>
            <a:chOff x="5540329" y="4590408"/>
            <a:chExt cx="1169823" cy="1169823"/>
          </a:xfrm>
        </p:grpSpPr>
        <p:sp>
          <p:nvSpPr>
            <p:cNvPr id="6" name="椭圆 5"/>
            <p:cNvSpPr/>
            <p:nvPr/>
          </p:nvSpPr>
          <p:spPr>
            <a:xfrm>
              <a:off x="5540329" y="4590408"/>
              <a:ext cx="1169823" cy="1169823"/>
            </a:xfrm>
            <a:prstGeom prst="ellipse">
              <a:avLst/>
            </a:prstGeom>
            <a:solidFill>
              <a:schemeClr val="bg1"/>
            </a:solidFill>
            <a:ln w="28575">
              <a:solidFill>
                <a:srgbClr val="FFC000"/>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4" name="图片 13"/>
            <p:cNvPicPr>
              <a:picLocks noChangeAspect="1"/>
            </p:cNvPicPr>
            <p:nvPr/>
          </p:nvPicPr>
          <p:blipFill>
            <a:blip r:embed="rId2"/>
            <a:stretch>
              <a:fillRect/>
            </a:stretch>
          </p:blipFill>
          <p:spPr>
            <a:xfrm>
              <a:off x="5617779" y="4624715"/>
              <a:ext cx="1072554" cy="1101600"/>
            </a:xfrm>
            <a:prstGeom prst="ellipse">
              <a:avLst/>
            </a:prstGeom>
          </p:spPr>
        </p:pic>
      </p:grpSp>
      <p:sp>
        <p:nvSpPr>
          <p:cNvPr id="25" name="矩形 24"/>
          <p:cNvSpPr/>
          <p:nvPr/>
        </p:nvSpPr>
        <p:spPr>
          <a:xfrm>
            <a:off x="947066" y="-819150"/>
            <a:ext cx="10297868" cy="9213823"/>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1200150" y="1477750"/>
            <a:ext cx="9791700" cy="5150056"/>
            <a:chOff x="1798398" y="1232824"/>
            <a:chExt cx="8951913" cy="5150056"/>
          </a:xfrm>
        </p:grpSpPr>
        <p:sp>
          <p:nvSpPr>
            <p:cNvPr id="3" name="矩形 2"/>
            <p:cNvSpPr/>
            <p:nvPr/>
          </p:nvSpPr>
          <p:spPr>
            <a:xfrm>
              <a:off x="1798398" y="1232824"/>
              <a:ext cx="8951913" cy="832104"/>
            </a:xfrm>
            <a:prstGeom prst="rect">
              <a:avLst/>
            </a:prstGeom>
          </p:spPr>
          <p:txBody>
            <a:bodyPr wrap="square">
              <a:spAutoFit/>
            </a:bodyPr>
            <a:lstStyle/>
            <a:p>
              <a:pPr indent="457200">
                <a:lnSpc>
                  <a:spcPct val="135000"/>
                </a:lnSpc>
              </a:pPr>
              <a:r>
                <a:rPr altLang="en-US" lang="zh-CN">
                  <a:latin charset="-122" pitchFamily="50" typeface="造字工房悦圆演示版常规体"/>
                  <a:ea charset="-122" pitchFamily="50" typeface="造字工房悦圆演示版常规体"/>
                </a:rPr>
                <a:t>相对于收费而言，免缴费用；不收费，不以货币交换形式供给的各种有形或无形的事物。不收取任何费用，无偿提供给你需要的东西。</a:t>
              </a:r>
            </a:p>
          </p:txBody>
        </p:sp>
        <p:sp>
          <p:nvSpPr>
            <p:cNvPr id="22" name="矩形 21"/>
            <p:cNvSpPr/>
            <p:nvPr/>
          </p:nvSpPr>
          <p:spPr>
            <a:xfrm>
              <a:off x="1798398" y="3487976"/>
              <a:ext cx="8951913" cy="832104"/>
            </a:xfrm>
            <a:prstGeom prst="rect">
              <a:avLst/>
            </a:prstGeom>
          </p:spPr>
          <p:txBody>
            <a:bodyPr wrap="square">
              <a:spAutoFit/>
            </a:bodyPr>
            <a:lstStyle/>
            <a:p>
              <a:pPr indent="457200">
                <a:lnSpc>
                  <a:spcPct val="135000"/>
                </a:lnSpc>
              </a:pPr>
              <a:r>
                <a:rPr altLang="en-US" lang="zh-CN">
                  <a:latin charset="-122" pitchFamily="50" typeface="造字工房悦圆演示版常规体"/>
                  <a:ea charset="-122" pitchFamily="50" typeface="造字工房悦圆演示版常规体"/>
                </a:rPr>
                <a:t>新型的“免费”并不是一种左口袋出、右口袋进的营销策略，而是一种把货物和服务的成本压低到零的新型卓越能力。</a:t>
              </a:r>
            </a:p>
          </p:txBody>
        </p:sp>
        <p:sp>
          <p:nvSpPr>
            <p:cNvPr id="27" name="文本框 26"/>
            <p:cNvSpPr txBox="1"/>
            <p:nvPr/>
          </p:nvSpPr>
          <p:spPr>
            <a:xfrm>
              <a:off x="1798398" y="5542650"/>
              <a:ext cx="8951913" cy="832104"/>
            </a:xfrm>
            <a:prstGeom prst="rect">
              <a:avLst/>
            </a:prstGeom>
            <a:noFill/>
          </p:spPr>
          <p:txBody>
            <a:bodyPr rtlCol="0" wrap="square">
              <a:spAutoFit/>
            </a:bodyPr>
            <a:lstStyle/>
            <a:p>
              <a:pPr indent="457200">
                <a:lnSpc>
                  <a:spcPct val="135000"/>
                </a:lnSpc>
              </a:pPr>
              <a:r>
                <a:rPr altLang="en-US" lang="zh-CN" smtClean="0">
                  <a:latin charset="-122" pitchFamily="50" typeface="造字工房悦圆演示版常规体"/>
                  <a:ea charset="-122" pitchFamily="50" typeface="造字工房悦圆演示版常规体"/>
                </a:rPr>
                <a:t>免费通过降低客户的进入壁垒，扩大生产规模，使得生产成本降低，提高盈利，让钱在不同的产品之间、人之间、现在和未来之间、不与钱打交道的市场和金钱市场之间转移。</a:t>
              </a:r>
            </a:p>
          </p:txBody>
        </p:sp>
      </p:grpSp>
      <p:cxnSp>
        <p:nvCxnSpPr>
          <p:cNvPr id="4" name="直接连接符 3"/>
          <p:cNvCxnSpPr/>
          <p:nvPr/>
        </p:nvCxnSpPr>
        <p:spPr>
          <a:xfrm>
            <a:off x="4838700" y="3207656"/>
            <a:ext cx="2514600" cy="0"/>
          </a:xfrm>
          <a:prstGeom prst="line">
            <a:avLst/>
          </a:prstGeom>
          <a:ln>
            <a:solidFill>
              <a:srgbClr val="C00000"/>
            </a:solidFill>
            <a:prstDash val="sysDash"/>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38700" y="815294"/>
            <a:ext cx="2514600" cy="0"/>
          </a:xfrm>
          <a:prstGeom prst="line">
            <a:avLst/>
          </a:prstGeom>
          <a:ln>
            <a:solidFill>
              <a:srgbClr val="C00000"/>
            </a:solidFill>
            <a:prstDash val="sysDash"/>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5522780" y="226772"/>
            <a:ext cx="1169823" cy="1169823"/>
          </a:xfrm>
          <a:prstGeom prst="ellipse">
            <a:avLst/>
          </a:prstGeom>
          <a:solidFill>
            <a:schemeClr val="bg1"/>
          </a:solidFill>
          <a:ln w="28575">
            <a:solidFill>
              <a:srgbClr val="FFC000"/>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3">
            <a:extLst>
              <a:ext uri="{BEBA8EAE-BF5A-486C-A8C5-ECC9F3942E4B}">
                <a14:imgProps>
                  <a14:imgLayer xmlns:d3p1="http://schemas.openxmlformats.org/officeDocument/2006/relationships" d3p1:embed="">
                    <a14:imgEffect>
                      <a14:backgroundRemoval b="94667" l="33700" r="65400" t="2667">
                        <a14:foregroundMark x1="43600" x2="44100" y1="72267" y2="77067"/>
                        <a14:foregroundMark x1="38100" x2="39000" y1="36533" y2="48800"/>
                        <a14:foregroundMark x1="45700" x2="45700" y1="12533" y2="31733"/>
                        <a14:foregroundMark x1="52900" x2="55200" y1="28267" y2="17867"/>
                        <a14:foregroundMark x1="59900" x2="59800" y1="54400" y2="40267"/>
                        <a14:foregroundMark x1="54500" x2="54500" y1="80000" y2="80000"/>
                        <a14:foregroundMark x1="43500" x2="61400" y1="67467" y2="80000"/>
                        <a14:foregroundMark x1="40500" x2="51900" y1="82400" y2="68000"/>
                        <a14:foregroundMark x1="41200" x2="46100" y1="72533" y2="62400"/>
                        <a14:foregroundMark x1="40300" x2="47900" y1="82400" y2="53867"/>
                        <a14:foregroundMark x1="44700" x2="57200" y1="83733" y2="77867"/>
                        <a14:foregroundMark x1="54200" x2="58200" y1="70667" y2="72533"/>
                        <a14:foregroundMark x1="55200" x2="56500" y1="61333" y2="86667"/>
                      </a14:backgroundRemoval>
                    </a14:imgEffect>
                  </a14:imgLayer>
                </a14:imgProps>
              </a:ext>
            </a:extLst>
          </a:blip>
          <a:srcRect b="-12059" l="29597" r="33543" t="1"/>
          <a:stretch>
            <a:fillRect/>
          </a:stretch>
        </p:blipFill>
        <p:spPr>
          <a:xfrm>
            <a:off x="5595944" y="274096"/>
            <a:ext cx="1000112" cy="1140207"/>
          </a:xfrm>
          <a:prstGeom prst="ellipse">
            <a:avLst/>
          </a:prstGeom>
        </p:spPr>
      </p:pic>
      <p:sp>
        <p:nvSpPr>
          <p:cNvPr id="9" name="矩形 8"/>
          <p:cNvSpPr/>
          <p:nvPr/>
        </p:nvSpPr>
        <p:spPr>
          <a:xfrm>
            <a:off x="6774218" y="582949"/>
            <a:ext cx="1897380" cy="461772"/>
          </a:xfrm>
          <a:prstGeom prst="rect">
            <a:avLst/>
          </a:prstGeom>
        </p:spPr>
        <p:txBody>
          <a:bodyPr wrap="none">
            <a:spAutoFit/>
          </a:bodyPr>
          <a:lstStyle/>
          <a:p>
            <a:pPr indent="457200">
              <a:lnSpc>
                <a:spcPct val="135000"/>
              </a:lnSpc>
            </a:pPr>
            <a:r>
              <a:rPr altLang="zh-CN" lang="en-US">
                <a:solidFill>
                  <a:srgbClr val="C00000"/>
                </a:solidFill>
                <a:latin charset="-122" panose="02000000000000000000" pitchFamily="2" typeface="方正正中黑简体"/>
                <a:ea charset="-122" panose="02000000000000000000" pitchFamily="2" typeface="方正正中黑简体"/>
              </a:rPr>
              <a:t>//百度百科 </a:t>
            </a:r>
          </a:p>
        </p:txBody>
      </p:sp>
      <p:sp>
        <p:nvSpPr>
          <p:cNvPr id="10" name="矩形 9"/>
          <p:cNvSpPr/>
          <p:nvPr/>
        </p:nvSpPr>
        <p:spPr>
          <a:xfrm>
            <a:off x="6774218" y="2976191"/>
            <a:ext cx="2583180" cy="461772"/>
          </a:xfrm>
          <a:prstGeom prst="rect">
            <a:avLst/>
          </a:prstGeom>
        </p:spPr>
        <p:txBody>
          <a:bodyPr wrap="none">
            <a:spAutoFit/>
          </a:bodyPr>
          <a:lstStyle/>
          <a:p>
            <a:pPr indent="457200" lvl="0">
              <a:lnSpc>
                <a:spcPct val="135000"/>
              </a:lnSpc>
            </a:pPr>
            <a:r>
              <a:rPr altLang="zh-CN" lang="en-US">
                <a:solidFill>
                  <a:srgbClr val="C00000"/>
                </a:solidFill>
                <a:latin charset="-122" panose="02000000000000000000" pitchFamily="2" typeface="方正正中黑简体"/>
                <a:ea charset="-122" panose="02000000000000000000" pitchFamily="2" typeface="方正正中黑简体"/>
              </a:rPr>
              <a:t>//克里斯·安德森 </a:t>
            </a:r>
          </a:p>
        </p:txBody>
      </p:sp>
      <p:sp>
        <p:nvSpPr>
          <p:cNvPr id="11" name="矩形 10"/>
          <p:cNvSpPr/>
          <p:nvPr/>
        </p:nvSpPr>
        <p:spPr>
          <a:xfrm>
            <a:off x="6774218" y="5041896"/>
            <a:ext cx="2011680" cy="461772"/>
          </a:xfrm>
          <a:prstGeom prst="rect">
            <a:avLst/>
          </a:prstGeom>
        </p:spPr>
        <p:txBody>
          <a:bodyPr wrap="none">
            <a:spAutoFit/>
          </a:bodyPr>
          <a:lstStyle/>
          <a:p>
            <a:pPr indent="457200" lvl="0">
              <a:lnSpc>
                <a:spcPct val="135000"/>
              </a:lnSpc>
            </a:pPr>
            <a:r>
              <a:rPr altLang="zh-CN" lang="en-US">
                <a:solidFill>
                  <a:srgbClr val="C00000"/>
                </a:solidFill>
                <a:latin charset="-122" panose="02000000000000000000" pitchFamily="2" typeface="方正正中黑简体"/>
                <a:ea charset="-122" panose="02000000000000000000" pitchFamily="2" typeface="方正正中黑简体"/>
              </a:rPr>
              <a:t>//经济学家  </a:t>
            </a:r>
          </a:p>
        </p:txBody>
      </p:sp>
      <p:pic>
        <p:nvPicPr>
          <p:cNvPr id="36" name="图片 35"/>
          <p:cNvPicPr>
            <a:picLocks noChangeAspect="1"/>
          </p:cNvPicPr>
          <p:nvPr/>
        </p:nvPicPr>
        <p:blipFill>
          <a:blip r:embed="rId4"/>
          <a:stretch>
            <a:fillRect/>
          </a:stretch>
        </p:blipFill>
        <p:spPr>
          <a:xfrm>
            <a:off x="5478450" y="2133600"/>
            <a:ext cx="1295769" cy="1578230"/>
          </a:xfrm>
          <a:prstGeom prst="rect">
            <a:avLst/>
          </a:prstGeom>
          <a:effectLst>
            <a:outerShdw algn="ctr" blurRad="63500" rotWithShape="0" sx="102000" sy="102000">
              <a:prstClr val="black">
                <a:alpha val="40000"/>
              </a:prstClr>
            </a:outerShdw>
          </a:effectLst>
        </p:spPr>
      </p:pic>
    </p:spTree>
    <p:extLst>
      <p:ext uri="{BB962C8B-B14F-4D97-AF65-F5344CB8AC3E}">
        <p14:creationId val="2792860078"/>
      </p:ext>
    </p:extLst>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77069" y="-1543952"/>
            <a:ext cx="10837862" cy="2045938"/>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947066" y="-1963051"/>
            <a:ext cx="10297868" cy="2160588"/>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677069" y="1339177"/>
            <a:ext cx="10837862" cy="6064249"/>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947066" y="1587527"/>
            <a:ext cx="10297868" cy="6279215"/>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2989848" y="1877140"/>
            <a:ext cx="6869549" cy="914400"/>
          </a:xfrm>
          <a:prstGeom prst="rect">
            <a:avLst/>
          </a:prstGeom>
          <a:noFill/>
        </p:spPr>
        <p:txBody>
          <a:bodyPr rtlCol="0" wrap="square">
            <a:spAutoFit/>
          </a:bodyPr>
          <a:lstStyle/>
          <a:p>
            <a:r>
              <a:rPr altLang="zh-CN" b="1" lang="en-US" smtClean="0" sz="5400">
                <a:latin charset="-122" panose="02010600040101010101" pitchFamily="2" typeface="华文细黑"/>
                <a:ea charset="-122" panose="02010600040101010101" pitchFamily="2" typeface="华文细黑"/>
              </a:rPr>
              <a:t>No.2 免费能盈利吗？</a:t>
            </a:r>
          </a:p>
        </p:txBody>
      </p:sp>
      <p:cxnSp>
        <p:nvCxnSpPr>
          <p:cNvPr id="8" name="直接连接符 7"/>
          <p:cNvCxnSpPr/>
          <p:nvPr/>
        </p:nvCxnSpPr>
        <p:spPr>
          <a:xfrm>
            <a:off x="3117794" y="2800470"/>
            <a:ext cx="595641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斜纹 8"/>
          <p:cNvSpPr/>
          <p:nvPr/>
        </p:nvSpPr>
        <p:spPr>
          <a:xfrm rot="5400000">
            <a:off x="10181431" y="1339177"/>
            <a:ext cx="1333500" cy="1333500"/>
          </a:xfrm>
          <a:prstGeom prst="diagStripe">
            <a:avLst>
              <a:gd fmla="val 67143"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16" name="图片 15"/>
          <p:cNvPicPr>
            <a:picLocks noChangeAspect="1"/>
          </p:cNvPicPr>
          <p:nvPr/>
        </p:nvPicPr>
        <p:blipFill>
          <a:blip r:embed="rId3"/>
          <a:stretch>
            <a:fillRect/>
          </a:stretch>
        </p:blipFill>
        <p:spPr>
          <a:xfrm>
            <a:off x="8361670" y="1647574"/>
            <a:ext cx="756000" cy="756000"/>
          </a:xfrm>
          <a:prstGeom prst="rect">
            <a:avLst/>
          </a:prstGeom>
        </p:spPr>
      </p:pic>
      <p:pic>
        <p:nvPicPr>
          <p:cNvPr id="19" name="图片 18"/>
          <p:cNvPicPr>
            <a:picLocks noChangeAspect="1"/>
          </p:cNvPicPr>
          <p:nvPr/>
        </p:nvPicPr>
        <p:blipFill>
          <a:blip r:embed="rId4"/>
          <a:srcRect b="10973" t="5764"/>
          <a:stretch>
            <a:fillRect/>
          </a:stretch>
        </p:blipFill>
        <p:spPr>
          <a:xfrm>
            <a:off x="1638135" y="3399231"/>
            <a:ext cx="2703426" cy="1702716"/>
          </a:xfrm>
          <a:prstGeom prst="rect">
            <a:avLst/>
          </a:prstGeom>
          <a:solidFill>
            <a:schemeClr val="tx1"/>
          </a:solidFill>
          <a:ln w="28575">
            <a:noFill/>
          </a:ln>
        </p:spPr>
      </p:pic>
      <p:sp>
        <p:nvSpPr>
          <p:cNvPr id="22" name="矩形 21"/>
          <p:cNvSpPr/>
          <p:nvPr/>
        </p:nvSpPr>
        <p:spPr>
          <a:xfrm>
            <a:off x="5032630" y="3194173"/>
            <a:ext cx="5806820" cy="2389632"/>
          </a:xfrm>
          <a:prstGeom prst="rect">
            <a:avLst/>
          </a:prstGeom>
        </p:spPr>
        <p:txBody>
          <a:bodyPr wrap="square">
            <a:spAutoFit/>
          </a:bodyPr>
          <a:lstStyle/>
          <a:p>
            <a:pPr algn="just" indent="457200">
              <a:lnSpc>
                <a:spcPct val="135000"/>
              </a:lnSpc>
              <a:spcAft>
                <a:spcPts val="600"/>
              </a:spcAft>
            </a:pPr>
            <a:r>
              <a:rPr altLang="en-US" lang="zh-CN">
                <a:latin charset="-122" pitchFamily="50" typeface="造字工房悦圆演示版常规体"/>
                <a:ea charset="-122" pitchFamily="50" typeface="造字工房悦圆演示版常规体"/>
              </a:rPr>
              <a:t>每个用过亚马逊在线购书服务的人都知道，如果你一次购买的金额超过25美元，你就能得到免运费的服务。这项免运费服务，让那些只想花16.95美元买一本书的购书者必须得再买一本书，才能够享受这个服务。</a:t>
            </a:r>
          </a:p>
          <a:p>
            <a:pPr algn="just" indent="457200">
              <a:lnSpc>
                <a:spcPct val="135000"/>
              </a:lnSpc>
              <a:spcAft>
                <a:spcPts val="600"/>
              </a:spcAft>
            </a:pPr>
            <a:r>
              <a:rPr altLang="en-US" lang="zh-CN">
                <a:latin charset="-122" pitchFamily="50" typeface="造字工房悦圆演示版常规体"/>
                <a:ea charset="-122" pitchFamily="50" typeface="造字工房悦圆演示版常规体"/>
              </a:rPr>
              <a:t>亚马逊的这项优惠收到了奇效，在线购书者买第二本书的比率直线上升，从而实现了更高的盈利。</a:t>
            </a:r>
          </a:p>
        </p:txBody>
      </p:sp>
      <p:sp>
        <p:nvSpPr>
          <p:cNvPr id="24" name="文本框 23"/>
          <p:cNvSpPr txBox="1"/>
          <p:nvPr/>
        </p:nvSpPr>
        <p:spPr>
          <a:xfrm>
            <a:off x="2010570" y="5779265"/>
            <a:ext cx="8170862" cy="579120"/>
          </a:xfrm>
          <a:prstGeom prst="rect">
            <a:avLst/>
          </a:prstGeom>
          <a:noFill/>
        </p:spPr>
        <p:txBody>
          <a:bodyPr rtlCol="0" wrap="square">
            <a:spAutoFit/>
          </a:bodyPr>
          <a:lstStyle/>
          <a:p>
            <a:pPr algn="ctr"/>
            <a:r>
              <a:rPr altLang="en-US" lang="zh-CN" sz="3200">
                <a:solidFill>
                  <a:srgbClr val="0070C0"/>
                </a:solidFill>
                <a:latin charset="-122" panose="02000000000000000000" pitchFamily="2" typeface="方正正中黑简体"/>
                <a:ea charset="-122" panose="02000000000000000000" pitchFamily="2" typeface="方正正中黑简体"/>
              </a:rPr>
              <a:t>亚马逊通过免运费服务，实现了更高的盈利</a:t>
            </a:r>
          </a:p>
        </p:txBody>
      </p:sp>
      <p:cxnSp>
        <p:nvCxnSpPr>
          <p:cNvPr id="26" name="直接连接符 25"/>
          <p:cNvCxnSpPr/>
          <p:nvPr/>
        </p:nvCxnSpPr>
        <p:spPr>
          <a:xfrm>
            <a:off x="1654600" y="6639745"/>
            <a:ext cx="8882800" cy="0"/>
          </a:xfrm>
          <a:prstGeom prst="line">
            <a:avLst/>
          </a:prstGeom>
          <a:ln w="19050">
            <a:solidFill>
              <a:srgbClr val="0070C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43948071"/>
      </p:ext>
    </p:extLst>
  </p:cSld>
  <p:clrMapOvr>
    <a:masterClrMapping/>
  </p:clrMapOvr>
  <p:transition spd="slow">
    <p:push dir="u"/>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77069" y="-19049"/>
            <a:ext cx="10837862" cy="4090505"/>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947066" y="-261938"/>
            <a:ext cx="10297868" cy="4071937"/>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1413785" y="0"/>
            <a:ext cx="9461658" cy="2786917"/>
            <a:chOff x="1413785" y="-173095"/>
            <a:chExt cx="9461658" cy="2786917"/>
          </a:xfrm>
        </p:grpSpPr>
        <p:pic>
          <p:nvPicPr>
            <p:cNvPr id="13" name="图片 12"/>
            <p:cNvPicPr>
              <a:picLocks noChangeAspect="1"/>
            </p:cNvPicPr>
            <p:nvPr/>
          </p:nvPicPr>
          <p:blipFill>
            <a:blip r:embed="rId2"/>
            <a:srcRect b="18674" l="4013" r="16138" t="14882"/>
            <a:stretch>
              <a:fillRect/>
            </a:stretch>
          </p:blipFill>
          <p:spPr>
            <a:xfrm>
              <a:off x="7589441" y="142973"/>
              <a:ext cx="3286002" cy="2050740"/>
            </a:xfrm>
            <a:prstGeom prst="rect">
              <a:avLst/>
            </a:prstGeom>
            <a:solidFill>
              <a:schemeClr val="tx1"/>
            </a:solidFill>
            <a:ln w="28575">
              <a:noFill/>
            </a:ln>
          </p:spPr>
        </p:pic>
        <p:sp>
          <p:nvSpPr>
            <p:cNvPr id="14" name="矩形 13"/>
            <p:cNvSpPr/>
            <p:nvPr/>
          </p:nvSpPr>
          <p:spPr>
            <a:xfrm>
              <a:off x="1413785" y="-173095"/>
              <a:ext cx="5806166" cy="2759964"/>
            </a:xfrm>
            <a:prstGeom prst="rect">
              <a:avLst/>
            </a:prstGeom>
          </p:spPr>
          <p:txBody>
            <a:bodyPr wrap="square">
              <a:spAutoFit/>
            </a:bodyPr>
            <a:lstStyle/>
            <a:p>
              <a:pPr algn="just" indent="457200">
                <a:lnSpc>
                  <a:spcPct val="135000"/>
                </a:lnSpc>
                <a:spcAft>
                  <a:spcPts val="600"/>
                </a:spcAft>
              </a:pPr>
              <a:r>
                <a:rPr altLang="en-US" lang="zh-CN">
                  <a:latin charset="-122" pitchFamily="50" typeface="造字工房悦圆演示版常规体"/>
                  <a:ea charset="-122" pitchFamily="50" typeface="造字工房悦圆演示版常规体"/>
                </a:rPr>
                <a:t>众所周知，谷歌的大部分服务都是免费的。</a:t>
              </a:r>
            </a:p>
            <a:p>
              <a:pPr algn="just" indent="457200">
                <a:lnSpc>
                  <a:spcPct val="135000"/>
                </a:lnSpc>
                <a:spcAft>
                  <a:spcPts val="600"/>
                </a:spcAft>
              </a:pPr>
              <a:r>
                <a:rPr altLang="en-US" lang="zh-CN">
                  <a:latin charset="-122" pitchFamily="50" typeface="造字工房悦圆演示版常规体"/>
                  <a:ea charset="-122" pitchFamily="50" typeface="造字工房悦圆演示版常规体"/>
                </a:rPr>
                <a:t>博客中发表的每一则帖子都为Google的网络爬虫和指数提供更多信息，以助其给出更好的搜索结果。Google地图上的每一次点击都提供了更多有关消费者习惯的信息，而Gmail 中的每一封邮件都是我们现实生活中各种社会关系网络的线索，Google可在它们的帮助下开发新产品或提高广告业绩。</a:t>
              </a:r>
            </a:p>
          </p:txBody>
        </p:sp>
      </p:grpSp>
      <p:sp>
        <p:nvSpPr>
          <p:cNvPr id="17" name="文本框 16"/>
          <p:cNvSpPr txBox="1"/>
          <p:nvPr/>
        </p:nvSpPr>
        <p:spPr>
          <a:xfrm>
            <a:off x="2010570" y="2901802"/>
            <a:ext cx="8170862" cy="579120"/>
          </a:xfrm>
          <a:prstGeom prst="rect">
            <a:avLst/>
          </a:prstGeom>
          <a:noFill/>
        </p:spPr>
        <p:txBody>
          <a:bodyPr rtlCol="0" wrap="square">
            <a:spAutoFit/>
          </a:bodyPr>
          <a:lstStyle/>
          <a:p>
            <a:pPr algn="ctr"/>
            <a:r>
              <a:rPr altLang="zh-CN" lang="en-US" smtClean="0" sz="3200">
                <a:solidFill>
                  <a:srgbClr val="0070C0"/>
                </a:solidFill>
                <a:latin charset="-122" panose="02000000000000000000" pitchFamily="2" typeface="方正正中黑简体"/>
                <a:ea charset="-122" panose="02000000000000000000" pitchFamily="2" typeface="方正正中黑简体"/>
              </a:rPr>
              <a:t>Google通过多种免费服务，提高广告业绩</a:t>
            </a:r>
          </a:p>
        </p:txBody>
      </p:sp>
      <p:sp>
        <p:nvSpPr>
          <p:cNvPr id="21" name="矩形 20"/>
          <p:cNvSpPr/>
          <p:nvPr/>
        </p:nvSpPr>
        <p:spPr>
          <a:xfrm>
            <a:off x="677069" y="4933950"/>
            <a:ext cx="10837862" cy="3314700"/>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3353514" y="5458537"/>
            <a:ext cx="5484972" cy="1737360"/>
          </a:xfrm>
          <a:prstGeom prst="rect">
            <a:avLst/>
          </a:prstGeom>
          <a:noFill/>
        </p:spPr>
        <p:txBody>
          <a:bodyPr rtlCol="0" wrap="square">
            <a:spAutoFit/>
          </a:bodyPr>
          <a:lstStyle/>
          <a:p>
            <a:r>
              <a:rPr altLang="zh-CN" b="1" lang="en-US" smtClean="0" sz="5400">
                <a:latin charset="-122" panose="02010600040101010101" pitchFamily="2" typeface="华文细黑"/>
                <a:ea charset="-122" panose="02010600040101010101" pitchFamily="2" typeface="华文细黑"/>
              </a:rPr>
              <a:t>No.3 免费的模式？</a:t>
            </a:r>
          </a:p>
        </p:txBody>
      </p:sp>
      <p:sp>
        <p:nvSpPr>
          <p:cNvPr id="27" name="矩形 26"/>
          <p:cNvSpPr/>
          <p:nvPr/>
        </p:nvSpPr>
        <p:spPr>
          <a:xfrm>
            <a:off x="947066" y="5168927"/>
            <a:ext cx="10297868" cy="3149546"/>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斜纹 27"/>
          <p:cNvSpPr/>
          <p:nvPr/>
        </p:nvSpPr>
        <p:spPr>
          <a:xfrm rot="5400000">
            <a:off x="10181431" y="4933950"/>
            <a:ext cx="1333500" cy="1333500"/>
          </a:xfrm>
          <a:prstGeom prst="diagStripe">
            <a:avLst>
              <a:gd fmla="val 67143" name="adj"/>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10" name="图片 9"/>
          <p:cNvPicPr>
            <a:picLocks noChangeAspect="1"/>
          </p:cNvPicPr>
          <p:nvPr/>
        </p:nvPicPr>
        <p:blipFill>
          <a:blip r:embed="rId3"/>
          <a:stretch>
            <a:fillRect/>
          </a:stretch>
        </p:blipFill>
        <p:spPr>
          <a:xfrm>
            <a:off x="8217485" y="5247869"/>
            <a:ext cx="756000" cy="756000"/>
          </a:xfrm>
          <a:prstGeom prst="rect">
            <a:avLst/>
          </a:prstGeom>
        </p:spPr>
      </p:pic>
      <p:cxnSp>
        <p:nvCxnSpPr>
          <p:cNvPr id="26" name="直接连接符 25"/>
          <p:cNvCxnSpPr/>
          <p:nvPr/>
        </p:nvCxnSpPr>
        <p:spPr>
          <a:xfrm>
            <a:off x="3505200" y="6381868"/>
            <a:ext cx="529442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03746480"/>
      </p:ext>
    </p:extLst>
  </p:cSld>
  <p:clrMapOvr>
    <a:masterClrMapping/>
  </p:clrMapOvr>
  <p:transition spd="slow">
    <p:push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77069" y="-1199743"/>
            <a:ext cx="10837862" cy="9295993"/>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947066" y="-666750"/>
            <a:ext cx="10297868" cy="8832823"/>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组合 44"/>
          <p:cNvGrpSpPr/>
          <p:nvPr/>
        </p:nvGrpSpPr>
        <p:grpSpPr>
          <a:xfrm>
            <a:off x="1128198" y="2545819"/>
            <a:ext cx="2142136" cy="1718121"/>
            <a:chOff x="4017081" y="0"/>
            <a:chExt cx="2142136" cy="1718121"/>
          </a:xfrm>
        </p:grpSpPr>
        <p:sp>
          <p:nvSpPr>
            <p:cNvPr id="31" name="泪滴形 30"/>
            <p:cNvSpPr/>
            <p:nvPr/>
          </p:nvSpPr>
          <p:spPr>
            <a:xfrm>
              <a:off x="4484227" y="200166"/>
              <a:ext cx="1517955" cy="1517955"/>
            </a:xfrm>
            <a:prstGeom prst="teardrop">
              <a:avLst/>
            </a:prstGeom>
            <a:noFill/>
            <a:ln>
              <a:solidFill>
                <a:srgbClr val="00B050"/>
              </a:solidFill>
              <a:prstDash val="sysDash"/>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泪滴形 9"/>
            <p:cNvSpPr/>
            <p:nvPr/>
          </p:nvSpPr>
          <p:spPr>
            <a:xfrm>
              <a:off x="4331827" y="47766"/>
              <a:ext cx="1517955" cy="1517955"/>
            </a:xfrm>
            <a:prstGeom prst="teardrop">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4017081" y="644361"/>
              <a:ext cx="2142136" cy="457200"/>
            </a:xfrm>
            <a:prstGeom prst="rect">
              <a:avLst/>
            </a:prstGeom>
            <a:noFill/>
          </p:spPr>
          <p:txBody>
            <a:bodyPr rtlCol="0" wrap="square">
              <a:spAutoFit/>
            </a:bodyPr>
            <a:lstStyle/>
            <a:p>
              <a:pPr algn="ctr"/>
              <a:r>
                <a:rPr altLang="en-US" lang="zh-CN" smtClean="0" sz="2400">
                  <a:solidFill>
                    <a:schemeClr val="bg1"/>
                  </a:solidFill>
                  <a:latin charset="-122" panose="02000000000000000000" pitchFamily="2" typeface="方正正中黑简体"/>
                  <a:ea charset="-122" panose="02000000000000000000" pitchFamily="2" typeface="方正正中黑简体"/>
                </a:rPr>
                <a:t>三方市场</a:t>
              </a:r>
            </a:p>
          </p:txBody>
        </p:sp>
        <p:sp>
          <p:nvSpPr>
            <p:cNvPr id="26" name="椭圆 25"/>
            <p:cNvSpPr/>
            <p:nvPr/>
          </p:nvSpPr>
          <p:spPr>
            <a:xfrm>
              <a:off x="4343521" y="0"/>
              <a:ext cx="430306" cy="430306"/>
            </a:xfrm>
            <a:prstGeom prst="ellipse">
              <a:avLst/>
            </a:prstGeom>
            <a:solidFill>
              <a:schemeClr val="bg1"/>
            </a:solidFill>
            <a:ln>
              <a:solidFill>
                <a:srgbClr val="00B050"/>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rgbClr val="1D9F23"/>
                  </a:solidFill>
                  <a:latin charset="-122" panose="02010600040101010101" pitchFamily="2" typeface="华文细黑"/>
                  <a:ea charset="-122" panose="02010600040101010101" pitchFamily="2" typeface="华文细黑"/>
                </a:rPr>
                <a:t>2</a:t>
              </a:r>
            </a:p>
          </p:txBody>
        </p:sp>
      </p:grpSp>
      <p:grpSp>
        <p:nvGrpSpPr>
          <p:cNvPr id="46" name="组合 45"/>
          <p:cNvGrpSpPr/>
          <p:nvPr/>
        </p:nvGrpSpPr>
        <p:grpSpPr>
          <a:xfrm>
            <a:off x="1163039" y="5052256"/>
            <a:ext cx="2142136" cy="1718121"/>
            <a:chOff x="6064471" y="0"/>
            <a:chExt cx="2142136" cy="1718121"/>
          </a:xfrm>
        </p:grpSpPr>
        <p:sp>
          <p:nvSpPr>
            <p:cNvPr id="32" name="泪滴形 31"/>
            <p:cNvSpPr/>
            <p:nvPr/>
          </p:nvSpPr>
          <p:spPr>
            <a:xfrm>
              <a:off x="6497277" y="200166"/>
              <a:ext cx="1517955" cy="1517955"/>
            </a:xfrm>
            <a:prstGeom prst="teardrop">
              <a:avLst/>
            </a:prstGeom>
            <a:noFill/>
            <a:ln>
              <a:solidFill>
                <a:srgbClr val="00B050"/>
              </a:solidFill>
              <a:prstDash val="sysDash"/>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泪滴形 10"/>
            <p:cNvSpPr/>
            <p:nvPr/>
          </p:nvSpPr>
          <p:spPr>
            <a:xfrm>
              <a:off x="6344877" y="47766"/>
              <a:ext cx="1517955" cy="1517955"/>
            </a:xfrm>
            <a:prstGeom prst="teardrop">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6064471" y="459695"/>
              <a:ext cx="2142136" cy="822960"/>
            </a:xfrm>
            <a:prstGeom prst="rect">
              <a:avLst/>
            </a:prstGeom>
            <a:noFill/>
          </p:spPr>
          <p:txBody>
            <a:bodyPr rtlCol="0" wrap="square">
              <a:spAutoFit/>
            </a:bodyPr>
            <a:lstStyle/>
            <a:p>
              <a:pPr algn="ctr"/>
              <a:r>
                <a:rPr altLang="en-US" lang="zh-CN" smtClean="0" sz="2400">
                  <a:solidFill>
                    <a:schemeClr val="bg1"/>
                  </a:solidFill>
                  <a:latin charset="-122" panose="02000000000000000000" pitchFamily="2" typeface="方正正中黑简体"/>
                  <a:ea charset="-122" panose="02000000000000000000" pitchFamily="2" typeface="方正正中黑简体"/>
                </a:rPr>
                <a:t>免费</a:t>
              </a:r>
            </a:p>
            <a:p>
              <a:pPr algn="ctr"/>
              <a:r>
                <a:rPr altLang="en-US" lang="zh-CN" smtClean="0" sz="2400">
                  <a:solidFill>
                    <a:schemeClr val="bg1"/>
                  </a:solidFill>
                  <a:latin charset="-122" panose="02000000000000000000" pitchFamily="2" typeface="方正正中黑简体"/>
                  <a:ea charset="-122" panose="02000000000000000000" pitchFamily="2" typeface="方正正中黑简体"/>
                </a:rPr>
                <a:t>加收费</a:t>
              </a:r>
            </a:p>
          </p:txBody>
        </p:sp>
        <p:sp>
          <p:nvSpPr>
            <p:cNvPr id="27" name="椭圆 26"/>
            <p:cNvSpPr/>
            <p:nvPr/>
          </p:nvSpPr>
          <p:spPr>
            <a:xfrm>
              <a:off x="6368265" y="0"/>
              <a:ext cx="430306" cy="430306"/>
            </a:xfrm>
            <a:prstGeom prst="ellipse">
              <a:avLst/>
            </a:prstGeom>
            <a:solidFill>
              <a:schemeClr val="bg1"/>
            </a:solidFill>
            <a:ln>
              <a:solidFill>
                <a:srgbClr val="00B050"/>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rgbClr val="1D9F23"/>
                  </a:solidFill>
                  <a:latin charset="-122" panose="02010600040101010101" pitchFamily="2" typeface="华文细黑"/>
                  <a:ea charset="-122" panose="02010600040101010101" pitchFamily="2" typeface="华文细黑"/>
                </a:rPr>
                <a:t>3</a:t>
              </a:r>
            </a:p>
          </p:txBody>
        </p:sp>
      </p:grpSp>
      <p:grpSp>
        <p:nvGrpSpPr>
          <p:cNvPr id="53" name="组合 52"/>
          <p:cNvGrpSpPr/>
          <p:nvPr/>
        </p:nvGrpSpPr>
        <p:grpSpPr>
          <a:xfrm>
            <a:off x="1132805" y="51949"/>
            <a:ext cx="2142136" cy="1718121"/>
            <a:chOff x="2004030" y="0"/>
            <a:chExt cx="2142136" cy="1718121"/>
          </a:xfrm>
        </p:grpSpPr>
        <p:sp>
          <p:nvSpPr>
            <p:cNvPr id="54" name="泪滴形 53"/>
            <p:cNvSpPr/>
            <p:nvPr/>
          </p:nvSpPr>
          <p:spPr>
            <a:xfrm>
              <a:off x="2471177" y="200166"/>
              <a:ext cx="1517955" cy="1517955"/>
            </a:xfrm>
            <a:prstGeom prst="teardrop">
              <a:avLst/>
            </a:prstGeom>
            <a:noFill/>
            <a:ln>
              <a:solidFill>
                <a:srgbClr val="00B050"/>
              </a:solidFill>
              <a:prstDash val="sysDash"/>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泪滴形 54"/>
            <p:cNvSpPr/>
            <p:nvPr/>
          </p:nvSpPr>
          <p:spPr>
            <a:xfrm>
              <a:off x="2318777" y="47766"/>
              <a:ext cx="1517955" cy="1517955"/>
            </a:xfrm>
            <a:prstGeom prst="teardrop">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文本框 55"/>
            <p:cNvSpPr txBox="1"/>
            <p:nvPr/>
          </p:nvSpPr>
          <p:spPr>
            <a:xfrm>
              <a:off x="2004030" y="459695"/>
              <a:ext cx="2142136" cy="822960"/>
            </a:xfrm>
            <a:prstGeom prst="rect">
              <a:avLst/>
            </a:prstGeom>
            <a:noFill/>
          </p:spPr>
          <p:txBody>
            <a:bodyPr rtlCol="0" wrap="square">
              <a:spAutoFit/>
            </a:bodyPr>
            <a:lstStyle/>
            <a:p>
              <a:pPr algn="ctr"/>
              <a:r>
                <a:rPr altLang="en-US" lang="zh-CN" smtClean="0" sz="2400">
                  <a:solidFill>
                    <a:schemeClr val="bg1"/>
                  </a:solidFill>
                  <a:latin charset="-122" panose="02000000000000000000" pitchFamily="2" typeface="方正正中黑简体"/>
                  <a:ea charset="-122" panose="02000000000000000000" pitchFamily="2" typeface="方正正中黑简体"/>
                </a:rPr>
                <a:t>直接交叉</a:t>
              </a:r>
            </a:p>
            <a:p>
              <a:pPr algn="ctr"/>
              <a:r>
                <a:rPr altLang="en-US" lang="zh-CN" smtClean="0" sz="2400">
                  <a:solidFill>
                    <a:schemeClr val="bg1"/>
                  </a:solidFill>
                  <a:latin charset="-122" panose="02000000000000000000" pitchFamily="2" typeface="方正正中黑简体"/>
                  <a:ea charset="-122" panose="02000000000000000000" pitchFamily="2" typeface="方正正中黑简体"/>
                </a:rPr>
                <a:t>补贴</a:t>
              </a:r>
            </a:p>
          </p:txBody>
        </p:sp>
        <p:sp>
          <p:nvSpPr>
            <p:cNvPr id="57" name="椭圆 56"/>
            <p:cNvSpPr/>
            <p:nvPr/>
          </p:nvSpPr>
          <p:spPr>
            <a:xfrm>
              <a:off x="2318777" y="0"/>
              <a:ext cx="430306" cy="430306"/>
            </a:xfrm>
            <a:prstGeom prst="ellipse">
              <a:avLst/>
            </a:prstGeom>
            <a:solidFill>
              <a:schemeClr val="bg1"/>
            </a:solidFill>
            <a:ln>
              <a:solidFill>
                <a:srgbClr val="00B050"/>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rgbClr val="1D9F23"/>
                  </a:solidFill>
                  <a:latin charset="-122" panose="02010600040101010101" pitchFamily="2" typeface="华文细黑"/>
                  <a:ea charset="-122" panose="02010600040101010101" pitchFamily="2" typeface="华文细黑"/>
                </a:rPr>
                <a:t>1</a:t>
              </a:r>
            </a:p>
          </p:txBody>
        </p:sp>
      </p:grpSp>
      <p:sp>
        <p:nvSpPr>
          <p:cNvPr id="34" name="矩形 33"/>
          <p:cNvSpPr/>
          <p:nvPr/>
        </p:nvSpPr>
        <p:spPr>
          <a:xfrm>
            <a:off x="2904731" y="-57150"/>
            <a:ext cx="7803186" cy="502920"/>
          </a:xfrm>
          <a:prstGeom prst="rect">
            <a:avLst/>
          </a:prstGeom>
        </p:spPr>
        <p:txBody>
          <a:bodyPr wrap="square">
            <a:spAutoFit/>
          </a:bodyPr>
          <a:lstStyle/>
          <a:p>
            <a:pPr>
              <a:lnSpc>
                <a:spcPct val="135000"/>
              </a:lnSpc>
            </a:pPr>
            <a:r>
              <a:rPr altLang="en-US" lang="zh-CN" sz="2000">
                <a:solidFill>
                  <a:srgbClr val="00B050"/>
                </a:solidFill>
                <a:latin charset="-122" panose="02000000000000000000" pitchFamily="2" typeface="方正正中黑简体"/>
                <a:ea charset="-122" panose="02000000000000000000" pitchFamily="2" typeface="方正正中黑简体"/>
              </a:rPr>
              <a:t>利用部分免费的东西吸引消费者，从而提高消费者对其他产品的购买。</a:t>
            </a:r>
          </a:p>
        </p:txBody>
      </p:sp>
      <p:sp>
        <p:nvSpPr>
          <p:cNvPr id="58" name="矩形 57"/>
          <p:cNvSpPr/>
          <p:nvPr/>
        </p:nvSpPr>
        <p:spPr>
          <a:xfrm>
            <a:off x="3230154" y="399741"/>
            <a:ext cx="6096000" cy="832104"/>
          </a:xfrm>
          <a:prstGeom prst="rect">
            <a:avLst/>
          </a:prstGeom>
        </p:spPr>
        <p:txBody>
          <a:bodyPr>
            <a:spAutoFit/>
          </a:bodyPr>
          <a:lstStyle/>
          <a:p>
            <a:pPr indent="-342900" marL="342900">
              <a:lnSpc>
                <a:spcPct val="135000"/>
              </a:lnSpc>
              <a:buFont charset="2" panose="05000000000000000000" pitchFamily="2" typeface="Wingdings"/>
              <a:buChar char=""/>
            </a:pPr>
            <a:r>
              <a:rPr altLang="en-US" lang="zh-CN">
                <a:latin charset="-122" pitchFamily="50" typeface="造字工房悦圆演示版常规体"/>
                <a:ea charset="-122" pitchFamily="50" typeface="造字工房悦圆演示版常规体"/>
              </a:rPr>
              <a:t>什么免费：吸引你掏腰包买其他东西的商品</a:t>
            </a:r>
          </a:p>
          <a:p>
            <a:pPr indent="-342900" marL="342900">
              <a:lnSpc>
                <a:spcPct val="135000"/>
              </a:lnSpc>
              <a:buFont charset="2" panose="05000000000000000000" pitchFamily="2" typeface="Wingdings"/>
              <a:buChar char=""/>
            </a:pPr>
            <a:r>
              <a:rPr altLang="en-US" lang="zh-CN">
                <a:latin charset="-122" pitchFamily="50" typeface="造字工房悦圆演示版常规体"/>
                <a:ea charset="-122" pitchFamily="50" typeface="造字工房悦圆演示版常规体"/>
              </a:rPr>
              <a:t>谁享受免费：以某种方式最后掏腰包的人</a:t>
            </a:r>
          </a:p>
        </p:txBody>
      </p:sp>
      <p:sp>
        <p:nvSpPr>
          <p:cNvPr id="59" name="矩形 58"/>
          <p:cNvSpPr/>
          <p:nvPr/>
        </p:nvSpPr>
        <p:spPr>
          <a:xfrm>
            <a:off x="3230154" y="1152078"/>
            <a:ext cx="6266818" cy="1325880"/>
          </a:xfrm>
          <a:prstGeom prst="rect">
            <a:avLst/>
          </a:prstGeom>
        </p:spPr>
        <p:txBody>
          <a:bodyPr wrap="square">
            <a:spAutoFit/>
          </a:bodyPr>
          <a:lstStyle/>
          <a:p>
            <a:pPr>
              <a:lnSpc>
                <a:spcPct val="135000"/>
              </a:lnSpc>
            </a:pPr>
            <a:r>
              <a:rPr altLang="en-US" lang="zh-CN" smtClean="0" sz="2000">
                <a:latin charset="-122" panose="02000000000000000000" pitchFamily="2" typeface="方正正中黑简体"/>
                <a:ea charset="-122" panose="02000000000000000000" pitchFamily="2" typeface="方正正中黑简体"/>
              </a:rPr>
              <a:t>商场的免费停车(让顾客在商场停留更多时间，提高销售量)</a:t>
            </a:r>
          </a:p>
          <a:p>
            <a:pPr>
              <a:lnSpc>
                <a:spcPct val="135000"/>
              </a:lnSpc>
            </a:pPr>
            <a:r>
              <a:rPr altLang="en-US" lang="zh-CN" smtClean="0" sz="2000">
                <a:latin charset="-122" panose="02000000000000000000" pitchFamily="2" typeface="方正正中黑简体"/>
                <a:ea charset="-122" panose="02000000000000000000" pitchFamily="2" typeface="方正正中黑简体"/>
              </a:rPr>
              <a:t>饭店的免费调味品(增加消费者对其他菜肴的购买)</a:t>
            </a:r>
          </a:p>
        </p:txBody>
      </p:sp>
      <p:pic>
        <p:nvPicPr>
          <p:cNvPr id="60" name="图片 59"/>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11500"/>
                    </a14:imgEffect>
                    <a14:imgEffect>
                      <a14:saturation sat="400000"/>
                    </a14:imgEffect>
                  </a14:imgLayer>
                </a14:imgProps>
              </a:ext>
            </a:extLst>
          </a:blip>
          <a:stretch>
            <a:fillRect/>
          </a:stretch>
        </p:blipFill>
        <p:spPr>
          <a:xfrm>
            <a:off x="9496972" y="858692"/>
            <a:ext cx="1278978" cy="1278978"/>
          </a:xfrm>
          <a:prstGeom prst="ellipse">
            <a:avLst/>
          </a:prstGeom>
        </p:spPr>
      </p:pic>
      <p:sp>
        <p:nvSpPr>
          <p:cNvPr id="62" name="矩形 61"/>
          <p:cNvSpPr/>
          <p:nvPr/>
        </p:nvSpPr>
        <p:spPr>
          <a:xfrm>
            <a:off x="2882900" y="2430561"/>
            <a:ext cx="7727950" cy="502920"/>
          </a:xfrm>
          <a:prstGeom prst="rect">
            <a:avLst/>
          </a:prstGeom>
        </p:spPr>
        <p:txBody>
          <a:bodyPr wrap="square">
            <a:spAutoFit/>
          </a:bodyPr>
          <a:lstStyle/>
          <a:p>
            <a:pPr>
              <a:lnSpc>
                <a:spcPct val="135000"/>
              </a:lnSpc>
            </a:pPr>
            <a:r>
              <a:rPr altLang="en-US" lang="zh-CN" sz="2000">
                <a:solidFill>
                  <a:srgbClr val="00B050"/>
                </a:solidFill>
                <a:latin charset="-122" panose="02000000000000000000" pitchFamily="2" typeface="方正正中黑简体"/>
                <a:ea charset="-122" panose="02000000000000000000" pitchFamily="2" typeface="方正正中黑简体"/>
              </a:rPr>
              <a:t>生产商和消费者进行免费商品交换的过程中，第三方付费参与其中。</a:t>
            </a:r>
          </a:p>
        </p:txBody>
      </p:sp>
      <p:cxnSp>
        <p:nvCxnSpPr>
          <p:cNvPr id="64" name="直接连接符 63"/>
          <p:cNvCxnSpPr/>
          <p:nvPr/>
        </p:nvCxnSpPr>
        <p:spPr>
          <a:xfrm>
            <a:off x="2286443" y="2290070"/>
            <a:ext cx="7619114" cy="0"/>
          </a:xfrm>
          <a:prstGeom prst="line">
            <a:avLst/>
          </a:prstGeom>
          <a:ln>
            <a:solidFill>
              <a:srgbClr val="00B050"/>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3250592" y="2875434"/>
            <a:ext cx="6096000" cy="832104"/>
          </a:xfrm>
          <a:prstGeom prst="rect">
            <a:avLst/>
          </a:prstGeom>
        </p:spPr>
        <p:txBody>
          <a:bodyPr>
            <a:spAutoFit/>
          </a:bodyPr>
          <a:lstStyle/>
          <a:p>
            <a:pPr indent="-342900" marL="342900">
              <a:lnSpc>
                <a:spcPct val="135000"/>
              </a:lnSpc>
              <a:buFont charset="2" panose="05000000000000000000" pitchFamily="2" typeface="Wingdings"/>
              <a:buChar char=""/>
            </a:pPr>
            <a:r>
              <a:rPr altLang="en-US" lang="zh-CN">
                <a:latin charset="-122" pitchFamily="50" typeface="造字工房悦圆演示版常规体"/>
                <a:ea charset="-122" pitchFamily="50" typeface="造字工房悦圆演示版常规体"/>
              </a:rPr>
              <a:t>什么免费：内容、服务、软件等</a:t>
            </a:r>
          </a:p>
          <a:p>
            <a:pPr indent="-342900" marL="342900">
              <a:lnSpc>
                <a:spcPct val="135000"/>
              </a:lnSpc>
              <a:buFont charset="2" panose="05000000000000000000" pitchFamily="2" typeface="Wingdings"/>
              <a:buChar char=""/>
            </a:pPr>
            <a:r>
              <a:rPr altLang="en-US" lang="zh-CN">
                <a:latin charset="-122" pitchFamily="50" typeface="造字工房悦圆演示版常规体"/>
                <a:ea charset="-122" pitchFamily="50" typeface="造字工房悦圆演示版常规体"/>
              </a:rPr>
              <a:t>谁享受免费：任何人</a:t>
            </a:r>
          </a:p>
        </p:txBody>
      </p:sp>
      <p:sp>
        <p:nvSpPr>
          <p:cNvPr id="66" name="矩形 65"/>
          <p:cNvSpPr/>
          <p:nvPr/>
        </p:nvSpPr>
        <p:spPr>
          <a:xfrm>
            <a:off x="3250751" y="3603365"/>
            <a:ext cx="6096000" cy="914400"/>
          </a:xfrm>
          <a:prstGeom prst="rect">
            <a:avLst/>
          </a:prstGeom>
        </p:spPr>
        <p:txBody>
          <a:bodyPr>
            <a:spAutoFit/>
          </a:bodyPr>
          <a:lstStyle/>
          <a:p>
            <a:pPr>
              <a:lnSpc>
                <a:spcPct val="135000"/>
              </a:lnSpc>
            </a:pPr>
            <a:r>
              <a:rPr altLang="en-US" lang="zh-CN" sz="2000">
                <a:latin charset="-122" panose="02000000000000000000" pitchFamily="2" typeface="方正正中黑简体"/>
                <a:ea charset="-122" panose="02000000000000000000" pitchFamily="2" typeface="方正正中黑简体"/>
              </a:rPr>
              <a:t>广告支持的媒体（赠送内容，销售接触观众的机会）</a:t>
            </a:r>
          </a:p>
          <a:p>
            <a:pPr>
              <a:lnSpc>
                <a:spcPct val="135000"/>
              </a:lnSpc>
            </a:pPr>
            <a:r>
              <a:rPr altLang="en-US" lang="zh-CN" sz="2000">
                <a:latin charset="-122" panose="02000000000000000000" pitchFamily="2" typeface="方正正中黑简体"/>
                <a:ea charset="-122" panose="02000000000000000000" pitchFamily="2" typeface="方正正中黑简体"/>
              </a:rPr>
              <a:t>博物馆（儿童免票，成人收费）</a:t>
            </a:r>
          </a:p>
        </p:txBody>
      </p:sp>
      <p:pic>
        <p:nvPicPr>
          <p:cNvPr id="67" name="图片 66"/>
          <p:cNvPicPr>
            <a:picLocks noChangeAspect="1"/>
          </p:cNvPicPr>
          <p:nvPr/>
        </p:nvPicPr>
        <p:blipFill>
          <a:blip r:embed="rId3">
            <a:extLst>
              <a:ext uri="{BEBA8EAE-BF5A-486C-A8C5-ECC9F3942E4B}">
                <a14:imgProps>
                  <a14:imgLayer xmlns:d3p1="http://schemas.openxmlformats.org/officeDocument/2006/relationships" d3p1:embed="">
                    <a14:imgEffect>
                      <a14:backgroundRemoval b="89964" l="9961" r="94531" t="9916"/>
                    </a14:imgEffect>
                  </a14:imgLayer>
                </a14:imgProps>
              </a:ext>
            </a:extLst>
          </a:blip>
          <a:stretch>
            <a:fillRect/>
          </a:stretch>
        </p:blipFill>
        <p:spPr>
          <a:xfrm>
            <a:off x="8919648" y="2993048"/>
            <a:ext cx="2323788" cy="1899424"/>
          </a:xfrm>
          <a:prstGeom prst="rect">
            <a:avLst/>
          </a:prstGeom>
        </p:spPr>
      </p:pic>
      <p:cxnSp>
        <p:nvCxnSpPr>
          <p:cNvPr id="68" name="直接连接符 67"/>
          <p:cNvCxnSpPr/>
          <p:nvPr/>
        </p:nvCxnSpPr>
        <p:spPr>
          <a:xfrm>
            <a:off x="2286443" y="4804670"/>
            <a:ext cx="7619114" cy="0"/>
          </a:xfrm>
          <a:prstGeom prst="line">
            <a:avLst/>
          </a:prstGeom>
          <a:ln>
            <a:solidFill>
              <a:srgbClr val="00B050"/>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2907266" y="5025686"/>
            <a:ext cx="7974219" cy="701040"/>
          </a:xfrm>
          <a:prstGeom prst="rect">
            <a:avLst/>
          </a:prstGeom>
        </p:spPr>
        <p:txBody>
          <a:bodyPr wrap="square">
            <a:spAutoFit/>
          </a:bodyPr>
          <a:lstStyle/>
          <a:p>
            <a:r>
              <a:rPr altLang="en-US" lang="zh-CN" smtClean="0" sz="2000">
                <a:solidFill>
                  <a:srgbClr val="00B050"/>
                </a:solidFill>
                <a:latin charset="-122" panose="02000000000000000000" pitchFamily="2" typeface="方正正中黑简体"/>
                <a:ea charset="-122" panose="02000000000000000000" pitchFamily="2" typeface="方正正中黑简体"/>
              </a:rPr>
              <a:t>将自己的产品分成两种类型，对使用普通版本的消费者免收费，对功能更多的“专业版”收费</a:t>
            </a:r>
          </a:p>
        </p:txBody>
      </p:sp>
      <p:sp>
        <p:nvSpPr>
          <p:cNvPr id="70" name="矩形 69"/>
          <p:cNvSpPr/>
          <p:nvPr/>
        </p:nvSpPr>
        <p:spPr>
          <a:xfrm>
            <a:off x="3216625" y="5630264"/>
            <a:ext cx="6096000" cy="832104"/>
          </a:xfrm>
          <a:prstGeom prst="rect">
            <a:avLst/>
          </a:prstGeom>
        </p:spPr>
        <p:txBody>
          <a:bodyPr>
            <a:spAutoFit/>
          </a:bodyPr>
          <a:lstStyle/>
          <a:p>
            <a:pPr indent="-342900" lvl="0" marL="342900">
              <a:lnSpc>
                <a:spcPct val="135000"/>
              </a:lnSpc>
              <a:buFont charset="2" panose="05000000000000000000" pitchFamily="2" typeface="Wingdings"/>
              <a:buChar char=""/>
            </a:pPr>
            <a:r>
              <a:rPr altLang="en-US" lang="zh-CN">
                <a:latin charset="-122" pitchFamily="50" typeface="造字工房悦圆演示版常规体"/>
                <a:ea charset="-122" pitchFamily="50" typeface="造字工房悦圆演示版常规体"/>
              </a:rPr>
              <a:t>什么免费：和付费版本相匹配的任何商品</a:t>
            </a:r>
          </a:p>
          <a:p>
            <a:pPr indent="-342900" lvl="0" marL="342900">
              <a:lnSpc>
                <a:spcPct val="135000"/>
              </a:lnSpc>
              <a:buFont charset="2" panose="05000000000000000000" pitchFamily="2" typeface="Wingdings"/>
              <a:buChar char=""/>
            </a:pPr>
            <a:r>
              <a:rPr altLang="en-US" lang="zh-CN">
                <a:latin charset="-122" pitchFamily="50" typeface="造字工房悦圆演示版常规体"/>
                <a:ea charset="-122" pitchFamily="50" typeface="造字工房悦圆演示版常规体"/>
              </a:rPr>
              <a:t>谁享受免费：基本用户</a:t>
            </a:r>
          </a:p>
        </p:txBody>
      </p:sp>
      <p:pic>
        <p:nvPicPr>
          <p:cNvPr id="72" name="图片 71"/>
          <p:cNvPicPr>
            <a:picLocks noChangeAspect="1"/>
          </p:cNvPicPr>
          <p:nvPr/>
        </p:nvPicPr>
        <p:blipFill>
          <a:blip r:embed="rId4"/>
          <a:stretch>
            <a:fillRect/>
          </a:stretch>
        </p:blipFill>
        <p:spPr>
          <a:xfrm>
            <a:off x="9872799" y="5479040"/>
            <a:ext cx="1468374" cy="1582618"/>
          </a:xfrm>
          <a:prstGeom prst="rect">
            <a:avLst/>
          </a:prstGeom>
        </p:spPr>
      </p:pic>
      <p:sp>
        <p:nvSpPr>
          <p:cNvPr id="73" name="矩形 72"/>
          <p:cNvSpPr/>
          <p:nvPr/>
        </p:nvSpPr>
        <p:spPr>
          <a:xfrm>
            <a:off x="3234182" y="6350033"/>
            <a:ext cx="7338567" cy="914400"/>
          </a:xfrm>
          <a:prstGeom prst="rect">
            <a:avLst/>
          </a:prstGeom>
        </p:spPr>
        <p:txBody>
          <a:bodyPr wrap="square">
            <a:spAutoFit/>
          </a:bodyPr>
          <a:lstStyle/>
          <a:p>
            <a:pPr lvl="0">
              <a:lnSpc>
                <a:spcPct val="135000"/>
              </a:lnSpc>
            </a:pPr>
            <a:r>
              <a:rPr altLang="en-US" lang="zh-CN" sz="2000">
                <a:latin charset="-122" panose="02000000000000000000" pitchFamily="2" typeface="方正正中黑简体"/>
                <a:ea charset="-122" panose="02000000000000000000" pitchFamily="2" typeface="方正正中黑简体"/>
              </a:rPr>
              <a:t>网络游戏（赠送在线游戏，向希望在游戏中享受更多服务的用户收费）</a:t>
            </a:r>
          </a:p>
        </p:txBody>
      </p:sp>
    </p:spTree>
    <p:extLst>
      <p:ext uri="{BB962C8B-B14F-4D97-AF65-F5344CB8AC3E}">
        <p14:creationId val="50214609"/>
      </p:ext>
    </p:extLst>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77069" y="-503465"/>
            <a:ext cx="10837862" cy="4090505"/>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947066" y="-746354"/>
            <a:ext cx="10297868" cy="4071937"/>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677069" y="4454979"/>
            <a:ext cx="10837862" cy="3314700"/>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1937999" y="4979567"/>
            <a:ext cx="8170862" cy="1737360"/>
          </a:xfrm>
          <a:prstGeom prst="rect">
            <a:avLst/>
          </a:prstGeom>
          <a:noFill/>
        </p:spPr>
        <p:txBody>
          <a:bodyPr rtlCol="0" wrap="square">
            <a:spAutoFit/>
          </a:bodyPr>
          <a:lstStyle/>
          <a:p>
            <a:r>
              <a:rPr altLang="zh-CN" b="1" lang="en-US" smtClean="0" sz="5400">
                <a:latin charset="-122" panose="02010600040101010101" pitchFamily="2" typeface="华文细黑"/>
                <a:ea charset="-122" panose="02010600040101010101" pitchFamily="2" typeface="华文细黑"/>
              </a:rPr>
              <a:t>No.4 免费模式都能成功吗？</a:t>
            </a:r>
          </a:p>
        </p:txBody>
      </p:sp>
      <p:sp>
        <p:nvSpPr>
          <p:cNvPr id="27" name="矩形 26"/>
          <p:cNvSpPr/>
          <p:nvPr/>
        </p:nvSpPr>
        <p:spPr>
          <a:xfrm>
            <a:off x="947066" y="4689956"/>
            <a:ext cx="10297868" cy="3149546"/>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斜纹 27"/>
          <p:cNvSpPr/>
          <p:nvPr/>
        </p:nvSpPr>
        <p:spPr>
          <a:xfrm rot="5400000">
            <a:off x="10181431" y="4454979"/>
            <a:ext cx="1333500" cy="1333500"/>
          </a:xfrm>
          <a:prstGeom prst="diagStripe">
            <a:avLst>
              <a:gd fmla="val 67143" name="adj"/>
            </a:avLst>
          </a:prstGeom>
          <a:solidFill>
            <a:srgbClr val="F47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26" name="直接连接符 25"/>
          <p:cNvCxnSpPr/>
          <p:nvPr/>
        </p:nvCxnSpPr>
        <p:spPr>
          <a:xfrm>
            <a:off x="2059403" y="5902897"/>
            <a:ext cx="807319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182089" y="536682"/>
            <a:ext cx="2142136" cy="1718121"/>
            <a:chOff x="8045835" y="0"/>
            <a:chExt cx="2142136" cy="1718121"/>
          </a:xfrm>
        </p:grpSpPr>
        <p:sp>
          <p:nvSpPr>
            <p:cNvPr id="16" name="泪滴形 15"/>
            <p:cNvSpPr/>
            <p:nvPr/>
          </p:nvSpPr>
          <p:spPr>
            <a:xfrm>
              <a:off x="8510326" y="200166"/>
              <a:ext cx="1517955" cy="1517955"/>
            </a:xfrm>
            <a:prstGeom prst="teardrop">
              <a:avLst/>
            </a:prstGeom>
            <a:noFill/>
            <a:ln>
              <a:solidFill>
                <a:srgbClr val="00B050"/>
              </a:solidFill>
              <a:prstDash val="sysDash"/>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泪滴形 17"/>
            <p:cNvSpPr/>
            <p:nvPr/>
          </p:nvSpPr>
          <p:spPr>
            <a:xfrm>
              <a:off x="8357926" y="47766"/>
              <a:ext cx="1517955" cy="1517955"/>
            </a:xfrm>
            <a:prstGeom prst="teardrop">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8045835" y="459695"/>
              <a:ext cx="2142136" cy="822960"/>
            </a:xfrm>
            <a:prstGeom prst="rect">
              <a:avLst/>
            </a:prstGeom>
            <a:noFill/>
          </p:spPr>
          <p:txBody>
            <a:bodyPr rtlCol="0" wrap="square">
              <a:spAutoFit/>
            </a:bodyPr>
            <a:lstStyle/>
            <a:p>
              <a:pPr algn="ctr"/>
              <a:r>
                <a:rPr altLang="en-US" lang="zh-CN" smtClean="0" sz="2400">
                  <a:solidFill>
                    <a:schemeClr val="bg1"/>
                  </a:solidFill>
                  <a:latin charset="-122" panose="02000000000000000000" pitchFamily="2" typeface="方正正中黑简体"/>
                  <a:ea charset="-122" panose="02000000000000000000" pitchFamily="2" typeface="方正正中黑简体"/>
                </a:rPr>
                <a:t>非货币</a:t>
              </a:r>
            </a:p>
            <a:p>
              <a:pPr algn="ctr"/>
              <a:r>
                <a:rPr altLang="en-US" lang="zh-CN" smtClean="0" sz="2400">
                  <a:solidFill>
                    <a:schemeClr val="bg1"/>
                  </a:solidFill>
                  <a:latin charset="-122" panose="02000000000000000000" pitchFamily="2" typeface="方正正中黑简体"/>
                  <a:ea charset="-122" panose="02000000000000000000" pitchFamily="2" typeface="方正正中黑简体"/>
                </a:rPr>
                <a:t>市场</a:t>
              </a:r>
            </a:p>
          </p:txBody>
        </p:sp>
        <p:sp>
          <p:nvSpPr>
            <p:cNvPr id="20" name="椭圆 19"/>
            <p:cNvSpPr/>
            <p:nvPr/>
          </p:nvSpPr>
          <p:spPr>
            <a:xfrm>
              <a:off x="8393009" y="0"/>
              <a:ext cx="430306" cy="430306"/>
            </a:xfrm>
            <a:prstGeom prst="ellipse">
              <a:avLst/>
            </a:prstGeom>
            <a:solidFill>
              <a:schemeClr val="bg1"/>
            </a:solidFill>
            <a:ln>
              <a:solidFill>
                <a:srgbClr val="00B050"/>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rgbClr val="1D9F23"/>
                  </a:solidFill>
                  <a:latin charset="-122" panose="02010600040101010101" pitchFamily="2" typeface="华文细黑"/>
                  <a:ea charset="-122" panose="02010600040101010101" pitchFamily="2" typeface="华文细黑"/>
                </a:rPr>
                <a:t>4</a:t>
              </a:r>
            </a:p>
          </p:txBody>
        </p:sp>
      </p:grpSp>
      <p:cxnSp>
        <p:nvCxnSpPr>
          <p:cNvPr id="22" name="直接连接符 21"/>
          <p:cNvCxnSpPr/>
          <p:nvPr/>
        </p:nvCxnSpPr>
        <p:spPr>
          <a:xfrm>
            <a:off x="2286443" y="289820"/>
            <a:ext cx="7619114" cy="0"/>
          </a:xfrm>
          <a:prstGeom prst="line">
            <a:avLst/>
          </a:prstGeom>
          <a:ln>
            <a:solidFill>
              <a:srgbClr val="00B050"/>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993084" y="425626"/>
            <a:ext cx="7979715" cy="701040"/>
          </a:xfrm>
          <a:prstGeom prst="rect">
            <a:avLst/>
          </a:prstGeom>
        </p:spPr>
        <p:txBody>
          <a:bodyPr wrap="square">
            <a:spAutoFit/>
          </a:bodyPr>
          <a:lstStyle/>
          <a:p>
            <a:r>
              <a:rPr altLang="en-US" lang="zh-CN" sz="2000">
                <a:solidFill>
                  <a:srgbClr val="00B050"/>
                </a:solidFill>
                <a:latin charset="-122" panose="02000000000000000000" pitchFamily="2" typeface="方正正中黑简体"/>
                <a:ea charset="-122" panose="02000000000000000000" pitchFamily="2" typeface="方正正中黑简体"/>
              </a:rPr>
              <a:t>生产商通过免费的产品吸引消费者，以达到提高生产商的信誉关注度的目的。</a:t>
            </a:r>
          </a:p>
        </p:txBody>
      </p:sp>
      <p:sp>
        <p:nvSpPr>
          <p:cNvPr id="3" name="矩形 2"/>
          <p:cNvSpPr/>
          <p:nvPr/>
        </p:nvSpPr>
        <p:spPr>
          <a:xfrm>
            <a:off x="3240734" y="1305247"/>
            <a:ext cx="7236765" cy="832104"/>
          </a:xfrm>
          <a:prstGeom prst="rect">
            <a:avLst/>
          </a:prstGeom>
        </p:spPr>
        <p:txBody>
          <a:bodyPr wrap="square">
            <a:spAutoFit/>
          </a:bodyPr>
          <a:lstStyle/>
          <a:p>
            <a:pPr indent="-342900" marL="342900">
              <a:lnSpc>
                <a:spcPct val="135000"/>
              </a:lnSpc>
              <a:buFont charset="2" panose="05000000000000000000" pitchFamily="2" typeface="Wingdings"/>
              <a:buChar char=""/>
            </a:pPr>
            <a:r>
              <a:rPr altLang="en-US" lang="zh-CN">
                <a:latin charset="-122" pitchFamily="50" typeface="造字工房悦圆演示版常规体"/>
                <a:ea charset="-122" pitchFamily="50" typeface="造字工房悦圆演示版常规体"/>
              </a:rPr>
              <a:t>什么免费：人们选择免费赠送的、没有寄希望别人付钱的任何东西</a:t>
            </a:r>
          </a:p>
          <a:p>
            <a:pPr indent="-342900" marL="342900">
              <a:lnSpc>
                <a:spcPct val="135000"/>
              </a:lnSpc>
              <a:buFont charset="2" panose="05000000000000000000" pitchFamily="2" typeface="Wingdings"/>
              <a:buChar char=""/>
            </a:pPr>
            <a:r>
              <a:rPr altLang="en-US" lang="zh-CN">
                <a:latin charset="-122" pitchFamily="50" typeface="造字工房悦圆演示版常规体"/>
                <a:ea charset="-122" pitchFamily="50" typeface="造字工房悦圆演示版常规体"/>
              </a:rPr>
              <a:t>谁享受免费：任何人</a:t>
            </a:r>
          </a:p>
        </p:txBody>
      </p:sp>
      <p:sp>
        <p:nvSpPr>
          <p:cNvPr id="6" name="矩形 5"/>
          <p:cNvSpPr/>
          <p:nvPr/>
        </p:nvSpPr>
        <p:spPr>
          <a:xfrm>
            <a:off x="3240734" y="2113676"/>
            <a:ext cx="6360466" cy="1325880"/>
          </a:xfrm>
          <a:prstGeom prst="rect">
            <a:avLst/>
          </a:prstGeom>
        </p:spPr>
        <p:txBody>
          <a:bodyPr wrap="square">
            <a:spAutoFit/>
          </a:bodyPr>
          <a:lstStyle/>
          <a:p>
            <a:pPr>
              <a:lnSpc>
                <a:spcPct val="135000"/>
              </a:lnSpc>
            </a:pPr>
            <a:r>
              <a:rPr altLang="en-US" lang="zh-CN" sz="2000">
                <a:latin charset="-122" panose="02000000000000000000" pitchFamily="2" typeface="方正正中黑简体"/>
                <a:ea charset="-122" panose="02000000000000000000" pitchFamily="2" typeface="方正正中黑简体"/>
              </a:rPr>
              <a:t>网易公开课平台(通过免费的课程提高该平台的知名度)</a:t>
            </a:r>
          </a:p>
          <a:p>
            <a:pPr>
              <a:lnSpc>
                <a:spcPct val="135000"/>
              </a:lnSpc>
            </a:pPr>
            <a:r>
              <a:rPr altLang="en-US" lang="zh-CN" sz="2000">
                <a:latin charset="-122" panose="02000000000000000000" pitchFamily="2" typeface="方正正中黑简体"/>
                <a:ea charset="-122" panose="02000000000000000000" pitchFamily="2" typeface="方正正中黑简体"/>
              </a:rPr>
              <a:t>图书交换网站(提供免费的图书交换平台，提高平台关注度)</a:t>
            </a:r>
          </a:p>
        </p:txBody>
      </p:sp>
      <p:pic>
        <p:nvPicPr>
          <p:cNvPr id="24" name="图片 23"/>
          <p:cNvPicPr>
            <a:picLocks noChangeAspect="1"/>
          </p:cNvPicPr>
          <p:nvPr/>
        </p:nvPicPr>
        <p:blipFill>
          <a:blip r:embed="rId2"/>
          <a:srcRect b="20523" l="30308" r="30074" t="15476"/>
          <a:stretch>
            <a:fillRect/>
          </a:stretch>
        </p:blipFill>
        <p:spPr>
          <a:xfrm>
            <a:off x="9543165" y="1804866"/>
            <a:ext cx="1181984" cy="1174990"/>
          </a:xfrm>
          <a:prstGeom prst="roundRect">
            <a:avLst/>
          </a:prstGeom>
        </p:spPr>
      </p:pic>
      <p:pic>
        <p:nvPicPr>
          <p:cNvPr id="12" name="图片 11"/>
          <p:cNvPicPr>
            <a:picLocks noChangeAspect="1"/>
          </p:cNvPicPr>
          <p:nvPr/>
        </p:nvPicPr>
        <p:blipFill>
          <a:blip r:embed="rId3"/>
          <a:stretch>
            <a:fillRect/>
          </a:stretch>
        </p:blipFill>
        <p:spPr>
          <a:xfrm>
            <a:off x="9389752" y="4768898"/>
            <a:ext cx="752783" cy="756000"/>
          </a:xfrm>
          <a:prstGeom prst="rect">
            <a:avLst/>
          </a:prstGeom>
        </p:spPr>
      </p:pic>
      <p:cxnSp>
        <p:nvCxnSpPr>
          <p:cNvPr id="36" name="直接连接符 35"/>
          <p:cNvCxnSpPr/>
          <p:nvPr/>
        </p:nvCxnSpPr>
        <p:spPr>
          <a:xfrm>
            <a:off x="2962485" y="6632575"/>
            <a:ext cx="6267030" cy="0"/>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497943" y="6374823"/>
            <a:ext cx="5196114" cy="579120"/>
          </a:xfrm>
          <a:prstGeom prst="rect">
            <a:avLst/>
          </a:prstGeom>
          <a:solidFill>
            <a:schemeClr val="bg1"/>
          </a:solidFill>
        </p:spPr>
        <p:txBody>
          <a:bodyPr rtlCol="0" wrap="square">
            <a:spAutoFit/>
          </a:bodyPr>
          <a:lstStyle/>
          <a:p>
            <a:pPr algn="ctr"/>
            <a:r>
              <a:rPr altLang="en-US" lang="zh-CN" smtClean="0" sz="3200">
                <a:solidFill>
                  <a:srgbClr val="F47E24"/>
                </a:solidFill>
                <a:latin charset="-122" panose="02000000000000000000" pitchFamily="2" typeface="方正正中黑简体"/>
                <a:ea charset="-122" panose="02000000000000000000" pitchFamily="2" typeface="方正正中黑简体"/>
              </a:rPr>
              <a:t>免费模式成功三个必要前提</a:t>
            </a:r>
          </a:p>
        </p:txBody>
      </p:sp>
    </p:spTree>
    <p:extLst>
      <p:ext uri="{BB962C8B-B14F-4D97-AF65-F5344CB8AC3E}">
        <p14:creationId val="715212025"/>
      </p:ext>
    </p:extLst>
  </p:cSld>
  <p:clrMapOvr>
    <a:masterClrMapping/>
  </p:clrMapOvr>
  <p:transition spd="slow">
    <p:push dir="u"/>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77069" y="-503465"/>
            <a:ext cx="10837862" cy="8181522"/>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8773206" y="622458"/>
            <a:ext cx="900000" cy="900000"/>
          </a:xfrm>
          <a:prstGeom prst="ellipse">
            <a:avLst/>
          </a:prstGeom>
          <a:solidFill>
            <a:srgbClr val="F47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心形 7"/>
          <p:cNvSpPr/>
          <p:nvPr/>
        </p:nvSpPr>
        <p:spPr>
          <a:xfrm>
            <a:off x="9017149" y="866401"/>
            <a:ext cx="412114" cy="412114"/>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3" name="组合 172"/>
          <p:cNvGrpSpPr/>
          <p:nvPr/>
        </p:nvGrpSpPr>
        <p:grpSpPr>
          <a:xfrm>
            <a:off x="8593206" y="442458"/>
            <a:ext cx="1260000" cy="1260000"/>
            <a:chOff x="9415050" y="3857055"/>
            <a:chExt cx="1101427" cy="1106962"/>
          </a:xfrm>
        </p:grpSpPr>
        <p:cxnSp>
          <p:nvCxnSpPr>
            <p:cNvPr id="158" name="直接连接符 157"/>
            <p:cNvCxnSpPr/>
            <p:nvPr/>
          </p:nvCxnSpPr>
          <p:spPr>
            <a:xfrm flipH="1" rot="-5400000">
              <a:off x="9463314" y="4362272"/>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H="1" rot="-3960000">
              <a:off x="9507233" y="4155650"/>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H="1" rot="-2520000">
              <a:off x="9631396" y="3984754"/>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rot="-1080000">
              <a:off x="9814334" y="3879135"/>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H="1" rot="360000">
              <a:off x="10024414" y="3857055"/>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H="1" rot="1800000">
              <a:off x="10225314" y="3922332"/>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rot="3240000">
              <a:off x="10382294" y="4063677"/>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rot="4680000">
              <a:off x="10468213" y="4256653"/>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rot="6120000">
              <a:off x="10468213" y="4467892"/>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rot="7560000">
              <a:off x="10382294" y="4660867"/>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H="1" rot="9000000">
              <a:off x="10225314" y="4802213"/>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rot="10440000">
              <a:off x="10024414" y="4867489"/>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H="1" rot="11880000">
              <a:off x="9814334" y="4845409"/>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H="1" rot="13320000">
              <a:off x="9631396" y="4739790"/>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H="1" rot="14760000">
              <a:off x="9507233" y="4568894"/>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grpSp>
      <p:grpSp>
        <p:nvGrpSpPr>
          <p:cNvPr id="208" name="组合 207"/>
          <p:cNvGrpSpPr/>
          <p:nvPr/>
        </p:nvGrpSpPr>
        <p:grpSpPr>
          <a:xfrm>
            <a:off x="2389892" y="442458"/>
            <a:ext cx="1260000" cy="1260000"/>
            <a:chOff x="2952462" y="3608833"/>
            <a:chExt cx="1260000" cy="1260000"/>
          </a:xfrm>
        </p:grpSpPr>
        <p:grpSp>
          <p:nvGrpSpPr>
            <p:cNvPr id="32" name="组合 31"/>
            <p:cNvGrpSpPr/>
            <p:nvPr/>
          </p:nvGrpSpPr>
          <p:grpSpPr>
            <a:xfrm>
              <a:off x="3132462" y="3788833"/>
              <a:ext cx="900000" cy="900000"/>
              <a:chOff x="3222171" y="3802743"/>
              <a:chExt cx="900000" cy="900000"/>
            </a:xfrm>
          </p:grpSpPr>
          <p:sp>
            <p:nvSpPr>
              <p:cNvPr id="14" name="椭圆 13"/>
              <p:cNvSpPr/>
              <p:nvPr/>
            </p:nvSpPr>
            <p:spPr>
              <a:xfrm>
                <a:off x="3222171" y="3802743"/>
                <a:ext cx="900000" cy="900000"/>
              </a:xfrm>
              <a:prstGeom prst="ellipse">
                <a:avLst/>
              </a:prstGeom>
              <a:solidFill>
                <a:srgbClr val="F47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 name="组合 28"/>
              <p:cNvGrpSpPr/>
              <p:nvPr/>
            </p:nvGrpSpPr>
            <p:grpSpPr>
              <a:xfrm>
                <a:off x="3366028" y="4143215"/>
                <a:ext cx="612286" cy="219057"/>
                <a:chOff x="3445242" y="4143214"/>
                <a:chExt cx="612286" cy="219057"/>
              </a:xfrm>
            </p:grpSpPr>
            <p:sp>
              <p:nvSpPr>
                <p:cNvPr id="17" name="燕尾形 16"/>
                <p:cNvSpPr/>
                <p:nvPr/>
              </p:nvSpPr>
              <p:spPr>
                <a:xfrm>
                  <a:off x="3445242" y="4143214"/>
                  <a:ext cx="219057" cy="21905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0" name="燕尾形 29"/>
                <p:cNvSpPr/>
                <p:nvPr/>
              </p:nvSpPr>
              <p:spPr>
                <a:xfrm>
                  <a:off x="3635271" y="4143214"/>
                  <a:ext cx="219057" cy="21905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1" name="燕尾形 30"/>
                <p:cNvSpPr/>
                <p:nvPr/>
              </p:nvSpPr>
              <p:spPr>
                <a:xfrm>
                  <a:off x="3838471" y="4143214"/>
                  <a:ext cx="219057" cy="21905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grpSp>
          <p:nvGrpSpPr>
            <p:cNvPr id="174" name="组合 173"/>
            <p:cNvGrpSpPr/>
            <p:nvPr/>
          </p:nvGrpSpPr>
          <p:grpSpPr>
            <a:xfrm>
              <a:off x="2952462" y="3608833"/>
              <a:ext cx="1260000" cy="1260000"/>
              <a:chOff x="9415050" y="3857055"/>
              <a:chExt cx="1101427" cy="1106962"/>
            </a:xfrm>
          </p:grpSpPr>
          <p:cxnSp>
            <p:nvCxnSpPr>
              <p:cNvPr id="175" name="直接连接符 174"/>
              <p:cNvCxnSpPr/>
              <p:nvPr/>
            </p:nvCxnSpPr>
            <p:spPr>
              <a:xfrm flipH="1" rot="-5400000">
                <a:off x="9463314" y="4362272"/>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rot="-3960000">
                <a:off x="9507233" y="4155650"/>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rot="-2520000">
                <a:off x="9631396" y="3984754"/>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flipH="1" rot="-1080000">
                <a:off x="9814334" y="3879135"/>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flipH="1" rot="360000">
                <a:off x="10024414" y="3857055"/>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rot="1800000">
                <a:off x="10225314" y="3922332"/>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rot="3240000">
                <a:off x="10382294" y="4063677"/>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H="1" rot="4680000">
                <a:off x="10468213" y="4256653"/>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rot="6120000">
                <a:off x="10468213" y="4467892"/>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rot="7560000">
                <a:off x="10382294" y="4660867"/>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H="1" rot="9000000">
                <a:off x="10225314" y="4802213"/>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rot="10440000">
                <a:off x="10024414" y="4867489"/>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rot="11880000">
                <a:off x="9814334" y="4845409"/>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rot="13320000">
                <a:off x="9631396" y="4739790"/>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H="1" rot="14760000">
                <a:off x="9507233" y="4568894"/>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grpSp>
      </p:grpSp>
      <p:grpSp>
        <p:nvGrpSpPr>
          <p:cNvPr id="207" name="组合 206"/>
          <p:cNvGrpSpPr/>
          <p:nvPr/>
        </p:nvGrpSpPr>
        <p:grpSpPr>
          <a:xfrm>
            <a:off x="5462520" y="442458"/>
            <a:ext cx="1260000" cy="1260000"/>
            <a:chOff x="5265480" y="3675575"/>
            <a:chExt cx="1260000" cy="1260000"/>
          </a:xfrm>
        </p:grpSpPr>
        <p:grpSp>
          <p:nvGrpSpPr>
            <p:cNvPr id="13" name="组合 12"/>
            <p:cNvGrpSpPr/>
            <p:nvPr/>
          </p:nvGrpSpPr>
          <p:grpSpPr>
            <a:xfrm>
              <a:off x="5445480" y="3843910"/>
              <a:ext cx="900000" cy="923330"/>
              <a:chOff x="5457371" y="3771697"/>
              <a:chExt cx="900000" cy="923330"/>
            </a:xfrm>
          </p:grpSpPr>
          <p:sp>
            <p:nvSpPr>
              <p:cNvPr id="10" name="椭圆 9"/>
              <p:cNvSpPr/>
              <p:nvPr/>
            </p:nvSpPr>
            <p:spPr>
              <a:xfrm>
                <a:off x="5457371" y="3783362"/>
                <a:ext cx="900000" cy="900000"/>
              </a:xfrm>
              <a:prstGeom prst="ellipse">
                <a:avLst/>
              </a:prstGeom>
              <a:solidFill>
                <a:srgbClr val="F47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5644714" y="3771697"/>
                <a:ext cx="525315" cy="914400"/>
              </a:xfrm>
              <a:prstGeom prst="rect">
                <a:avLst/>
              </a:prstGeom>
              <a:noFill/>
            </p:spPr>
            <p:txBody>
              <a:bodyPr rtlCol="0" wrap="square">
                <a:spAutoFit/>
              </a:bodyPr>
              <a:lstStyle/>
              <a:p>
                <a:pPr algn="ctr"/>
                <a:r>
                  <a:rPr altLang="zh-CN" lang="en-US" sz="5400">
                    <a:solidFill>
                      <a:schemeClr val="bg1"/>
                    </a:solidFill>
                    <a:latin charset="-122" panose="02000000000000000000" pitchFamily="2" typeface="方正行黑简体"/>
                    <a:ea charset="-122" panose="02000000000000000000" pitchFamily="2" typeface="方正行黑简体"/>
                  </a:rPr>
                  <a:t>$</a:t>
                </a:r>
              </a:p>
            </p:txBody>
          </p:sp>
        </p:grpSp>
        <p:grpSp>
          <p:nvGrpSpPr>
            <p:cNvPr id="190" name="组合 189"/>
            <p:cNvGrpSpPr/>
            <p:nvPr/>
          </p:nvGrpSpPr>
          <p:grpSpPr>
            <a:xfrm>
              <a:off x="5265480" y="3675575"/>
              <a:ext cx="1260000" cy="1260000"/>
              <a:chOff x="9415050" y="3857055"/>
              <a:chExt cx="1101427" cy="1106962"/>
            </a:xfrm>
          </p:grpSpPr>
          <p:cxnSp>
            <p:nvCxnSpPr>
              <p:cNvPr id="191" name="直接连接符 190"/>
              <p:cNvCxnSpPr/>
              <p:nvPr/>
            </p:nvCxnSpPr>
            <p:spPr>
              <a:xfrm flipH="1" rot="-5400000">
                <a:off x="9463314" y="4362272"/>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flipH="1" rot="-3960000">
                <a:off x="9507233" y="4155650"/>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flipH="1" rot="-2520000">
                <a:off x="9631396" y="3984754"/>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flipH="1" rot="-1080000">
                <a:off x="9814334" y="3879135"/>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flipH="1" rot="360000">
                <a:off x="10024414" y="3857055"/>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H="1" rot="1800000">
                <a:off x="10225314" y="3922332"/>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flipH="1" rot="3240000">
                <a:off x="10382294" y="4063677"/>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flipH="1" rot="4680000">
                <a:off x="10468213" y="4256653"/>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flipH="1" rot="6120000">
                <a:off x="10468213" y="4467892"/>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flipH="1" rot="7560000">
                <a:off x="10382294" y="4660867"/>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flipH="1" rot="9000000">
                <a:off x="10225314" y="4802213"/>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flipH="1" rot="10440000">
                <a:off x="10024414" y="4867489"/>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flipH="1" rot="11880000">
                <a:off x="9814334" y="4845409"/>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flipH="1" rot="13320000">
                <a:off x="9631396" y="4739790"/>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flipH="1" rot="14760000">
                <a:off x="9507233" y="4568894"/>
                <a:ext cx="0" cy="96528"/>
              </a:xfrm>
              <a:prstGeom prst="line">
                <a:avLst/>
              </a:prstGeom>
              <a:ln>
                <a:solidFill>
                  <a:srgbClr val="F47E24"/>
                </a:solidFill>
              </a:ln>
            </p:spPr>
            <p:style>
              <a:lnRef idx="1">
                <a:schemeClr val="accent1"/>
              </a:lnRef>
              <a:fillRef idx="0">
                <a:schemeClr val="accent1"/>
              </a:fillRef>
              <a:effectRef idx="0">
                <a:schemeClr val="accent1"/>
              </a:effectRef>
              <a:fontRef idx="minor">
                <a:schemeClr val="tx1"/>
              </a:fontRef>
            </p:style>
          </p:cxnSp>
        </p:grpSp>
      </p:grpSp>
      <p:sp>
        <p:nvSpPr>
          <p:cNvPr id="209" name="加号 208"/>
          <p:cNvSpPr/>
          <p:nvPr/>
        </p:nvSpPr>
        <p:spPr>
          <a:xfrm>
            <a:off x="4261124" y="814812"/>
            <a:ext cx="515349" cy="515349"/>
          </a:xfrm>
          <a:prstGeom prst="mathPlus">
            <a:avLst/>
          </a:prstGeom>
          <a:solidFill>
            <a:srgbClr val="F47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0" name="加号 209"/>
          <p:cNvSpPr/>
          <p:nvPr/>
        </p:nvSpPr>
        <p:spPr>
          <a:xfrm>
            <a:off x="7337696" y="814812"/>
            <a:ext cx="515349" cy="515349"/>
          </a:xfrm>
          <a:prstGeom prst="mathPlus">
            <a:avLst/>
          </a:prstGeom>
          <a:solidFill>
            <a:srgbClr val="F47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2" name="矩形 211"/>
          <p:cNvSpPr/>
          <p:nvPr/>
        </p:nvSpPr>
        <p:spPr>
          <a:xfrm>
            <a:off x="4975860" y="0"/>
            <a:ext cx="2240280" cy="365760"/>
          </a:xfrm>
          <a:prstGeom prst="rect">
            <a:avLst/>
          </a:prstGeom>
        </p:spPr>
        <p:txBody>
          <a:bodyPr wrap="none">
            <a:spAutoFit/>
          </a:bodyPr>
          <a:lstStyle/>
          <a:p>
            <a:pPr algn="ctr"/>
            <a:r>
              <a:rPr altLang="zh-CN" lang="en-US" smtClean="0">
                <a:latin charset="-122" pitchFamily="50" typeface="造字工房悦圆演示版常规体"/>
                <a:ea charset="-122" pitchFamily="50" typeface="造字工房悦圆演示版常规体"/>
              </a:rPr>
              <a:t>(根据书中案例总结)</a:t>
            </a:r>
          </a:p>
        </p:txBody>
      </p:sp>
      <p:sp>
        <p:nvSpPr>
          <p:cNvPr id="213" name="矩形 212"/>
          <p:cNvSpPr/>
          <p:nvPr/>
        </p:nvSpPr>
        <p:spPr>
          <a:xfrm>
            <a:off x="2420452" y="1824848"/>
            <a:ext cx="1198880" cy="502920"/>
          </a:xfrm>
          <a:prstGeom prst="rect">
            <a:avLst/>
          </a:prstGeom>
        </p:spPr>
        <p:txBody>
          <a:bodyPr wrap="none">
            <a:spAutoFit/>
          </a:bodyPr>
          <a:lstStyle/>
          <a:p>
            <a:pPr algn="ctr">
              <a:lnSpc>
                <a:spcPct val="135000"/>
              </a:lnSpc>
            </a:pPr>
            <a:r>
              <a:rPr altLang="en-US" lang="zh-CN" sz="2000">
                <a:latin charset="-122" panose="02000000000000000000" pitchFamily="2" typeface="方正正中黑简体"/>
                <a:ea charset="-122" panose="02000000000000000000" pitchFamily="2" typeface="方正正中黑简体"/>
              </a:rPr>
              <a:t>产品规模</a:t>
            </a:r>
          </a:p>
        </p:txBody>
      </p:sp>
      <p:sp>
        <p:nvSpPr>
          <p:cNvPr id="214" name="矩形 213"/>
          <p:cNvSpPr/>
          <p:nvPr/>
        </p:nvSpPr>
        <p:spPr>
          <a:xfrm>
            <a:off x="8623766" y="1824848"/>
            <a:ext cx="1198880" cy="502920"/>
          </a:xfrm>
          <a:prstGeom prst="rect">
            <a:avLst/>
          </a:prstGeom>
        </p:spPr>
        <p:txBody>
          <a:bodyPr wrap="none">
            <a:spAutoFit/>
          </a:bodyPr>
          <a:lstStyle/>
          <a:p>
            <a:pPr algn="ctr">
              <a:lnSpc>
                <a:spcPct val="135000"/>
              </a:lnSpc>
            </a:pPr>
            <a:r>
              <a:rPr altLang="en-US" lang="zh-CN" sz="2000">
                <a:latin charset="-122" panose="02000000000000000000" pitchFamily="2" typeface="方正正中黑简体"/>
                <a:ea charset="-122" panose="02000000000000000000" pitchFamily="2" typeface="方正正中黑简体"/>
              </a:rPr>
              <a:t>心智成本</a:t>
            </a:r>
          </a:p>
        </p:txBody>
      </p:sp>
      <p:sp>
        <p:nvSpPr>
          <p:cNvPr id="215" name="矩形 214"/>
          <p:cNvSpPr/>
          <p:nvPr/>
        </p:nvSpPr>
        <p:spPr>
          <a:xfrm>
            <a:off x="5493080" y="1824848"/>
            <a:ext cx="1198880" cy="502920"/>
          </a:xfrm>
          <a:prstGeom prst="rect">
            <a:avLst/>
          </a:prstGeom>
        </p:spPr>
        <p:txBody>
          <a:bodyPr wrap="none">
            <a:spAutoFit/>
          </a:bodyPr>
          <a:lstStyle/>
          <a:p>
            <a:pPr algn="ctr">
              <a:lnSpc>
                <a:spcPct val="135000"/>
              </a:lnSpc>
            </a:pPr>
            <a:r>
              <a:rPr altLang="en-US" lang="zh-CN" sz="2000">
                <a:latin charset="-122" panose="02000000000000000000" pitchFamily="2" typeface="方正正中黑简体"/>
                <a:ea charset="-122" panose="02000000000000000000" pitchFamily="2" typeface="方正正中黑简体"/>
              </a:rPr>
              <a:t>金钱成本</a:t>
            </a:r>
          </a:p>
        </p:txBody>
      </p:sp>
      <p:pic>
        <p:nvPicPr>
          <p:cNvPr id="216" name="图片 215"/>
          <p:cNvPicPr>
            <a:picLocks noChangeAspect="1"/>
          </p:cNvPicPr>
          <p:nvPr/>
        </p:nvPicPr>
        <p:blipFill>
          <a:blip r:embed="rId2">
            <a:extLst>
              <a:ext uri="{BEBA8EAE-BF5A-486C-A8C5-ECC9F3942E4B}">
                <a14:imgProps>
                  <a14:imgLayer xmlns:d3p1="http://schemas.openxmlformats.org/officeDocument/2006/relationships" d3p1:embed="">
                    <a14:imgEffect>
                      <a14:backgroundRemoval b="100000" l="0" r="100000" t="0">
                        <a14:foregroundMark x1="23778" x2="23778" y1="26052" y2="26052"/>
                        <a14:foregroundMark x1="40444" x2="40444" y1="29860" y2="29860"/>
                        <a14:foregroundMark x1="58667" x2="58667" y1="31864" y2="31864"/>
                        <a14:foregroundMark x1="75333" x2="75333" y1="36874" y2="36874"/>
                        <a14:foregroundMark x1="29333" x2="29333" y1="44689" y2="44689"/>
                        <a14:foregroundMark x1="15333" x2="15333" y1="45892" y2="45892"/>
                        <a14:foregroundMark x1="24444" x2="24444" y1="57315" y2="57315"/>
                        <a14:foregroundMark x1="38667" x2="38667" y1="50902" y2="50902"/>
                        <a14:foregroundMark x1="40444" x2="40444" y1="54910" y2="54910"/>
                        <a14:foregroundMark x1="34444" x2="34444" y1="71944" y2="71944"/>
                        <a14:foregroundMark x1="16444" x2="16444" y1="69739" y2="69739"/>
                        <a14:foregroundMark x1="14667" x2="14667" y1="69339" y2="69339"/>
                        <a14:foregroundMark x1="37333" x2="37333" y1="62725" y2="62725"/>
                        <a14:foregroundMark x1="28000" x2="28000" y1="63327" y2="63327"/>
                        <a14:foregroundMark x1="27556" x2="27556" y1="61323" y2="61323"/>
                        <a14:foregroundMark x1="28222" x2="28222" y1="88176" y2="88176"/>
                        <a14:foregroundMark x1="26889" x2="26889" y1="91383" y2="91383"/>
                        <a14:backgroundMark x1="20889" x2="20889" y1="86573" y2="86573"/>
                        <a14:backgroundMark x1="48000" x2="48000" y1="78958" y2="78958"/>
                        <a14:backgroundMark x1="62889" x2="62889" y1="59519" y2="59519"/>
                        <a14:backgroundMark x1="16444" x2="16444" y1="89980" y2="89980"/>
                        <a14:backgroundMark x1="17556" x2="17556" y1="90381" y2="90381"/>
                      </a14:backgroundRemoval>
                    </a14:imgEffect>
                    <a14:imgEffect>
                      <a14:sharpenSoften amount="100000"/>
                    </a14:imgEffect>
                  </a14:imgLayer>
                </a14:imgProps>
              </a:ext>
            </a:extLst>
          </a:blip>
          <a:stretch>
            <a:fillRect/>
          </a:stretch>
        </p:blipFill>
        <p:spPr>
          <a:xfrm>
            <a:off x="7460646" y="2790688"/>
            <a:ext cx="3770993" cy="4181612"/>
          </a:xfrm>
          <a:prstGeom prst="rect">
            <a:avLst/>
          </a:prstGeom>
          <a:effectLst>
            <a:outerShdw algn="ctr" blurRad="50800" dir="5400000" dist="50800" rotWithShape="0" sx="1000" sy="1000">
              <a:srgbClr val="000000"/>
            </a:outerShdw>
          </a:effectLst>
        </p:spPr>
      </p:pic>
      <p:sp>
        <p:nvSpPr>
          <p:cNvPr id="217" name="矩形 216"/>
          <p:cNvSpPr/>
          <p:nvPr/>
        </p:nvSpPr>
        <p:spPr>
          <a:xfrm>
            <a:off x="6721313" y="2435498"/>
            <a:ext cx="4775362" cy="469253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1416051" y="2442719"/>
            <a:ext cx="9359900" cy="7004304"/>
          </a:xfrm>
          <a:prstGeom prst="rect">
            <a:avLst/>
          </a:prstGeom>
          <a:noFill/>
        </p:spPr>
        <p:txBody>
          <a:bodyPr rtlCol="0" wrap="square">
            <a:spAutoFit/>
          </a:bodyPr>
          <a:lstStyle/>
          <a:p>
            <a:pPr indent="-342900" marL="342900">
              <a:lnSpc>
                <a:spcPct val="135000"/>
              </a:lnSpc>
              <a:buFont charset="2" panose="05000000000000000000" pitchFamily="2" typeface="Wingdings"/>
              <a:buChar char="ü"/>
            </a:pPr>
            <a:r>
              <a:rPr altLang="en-US" lang="zh-CN" smtClean="0" sz="2400">
                <a:solidFill>
                  <a:srgbClr val="F47E24"/>
                </a:solidFill>
                <a:latin charset="-122" panose="02000000000000000000" pitchFamily="2" typeface="方正正中黑简体"/>
                <a:ea charset="-122" panose="02000000000000000000" pitchFamily="2" typeface="方正正中黑简体"/>
              </a:rPr>
              <a:t>产品规模</a:t>
            </a:r>
          </a:p>
          <a:p>
            <a:pPr indent="-342900" marL="342900">
              <a:lnSpc>
                <a:spcPct val="135000"/>
              </a:lnSpc>
              <a:buFont charset="2" panose="05000000000000000000" pitchFamily="2" typeface="Wingdings"/>
              <a:buChar char="ü"/>
            </a:pPr>
            <a:r>
              <a:rPr altLang="en-US" lang="zh-CN" smtClean="0" sz="2400">
                <a:solidFill>
                  <a:srgbClr val="F47E24"/>
                </a:solidFill>
                <a:latin charset="-122" panose="02000000000000000000" pitchFamily="2" typeface="方正正中黑简体"/>
                <a:ea charset="-122" panose="02000000000000000000" pitchFamily="2" typeface="方正正中黑简体"/>
              </a:rPr>
              <a:t>一个足以将边际成本分散到最小的规模，要使数字化产品的边际成本降低至很小甚至接近于零，一个重要的前提就是要有一个足够大的规模来分摊成本。</a:t>
            </a:r>
          </a:p>
          <a:p>
            <a:pPr indent="-342900" marL="342900">
              <a:lnSpc>
                <a:spcPct val="135000"/>
              </a:lnSpc>
              <a:buFont charset="2" panose="05000000000000000000" pitchFamily="2" typeface="Wingdings"/>
              <a:buChar char="ü"/>
            </a:pPr>
            <a:endParaRPr altLang="en-US" lang="zh-CN" smtClean="0" sz="2400">
              <a:solidFill>
                <a:srgbClr val="F47E24"/>
              </a:solidFill>
              <a:latin charset="-122" panose="02000000000000000000" pitchFamily="2" typeface="方正正中黑简体"/>
              <a:ea charset="-122" panose="02000000000000000000" pitchFamily="2" typeface="方正正中黑简体"/>
            </a:endParaRPr>
          </a:p>
          <a:p>
            <a:pPr indent="-342900" marL="342900">
              <a:lnSpc>
                <a:spcPct val="135000"/>
              </a:lnSpc>
              <a:buFont charset="2" panose="05000000000000000000" pitchFamily="2" typeface="Wingdings"/>
              <a:buChar char="ü"/>
            </a:pPr>
            <a:r>
              <a:rPr altLang="en-US" lang="zh-CN" smtClean="0" sz="2400">
                <a:solidFill>
                  <a:srgbClr val="F47E24"/>
                </a:solidFill>
                <a:latin charset="-122" panose="02000000000000000000" pitchFamily="2" typeface="方正正中黑简体"/>
                <a:ea charset="-122" panose="02000000000000000000" pitchFamily="2" typeface="方正正中黑简体"/>
              </a:rPr>
              <a:t>心智成本</a:t>
            </a:r>
          </a:p>
          <a:p>
            <a:pPr indent="-342900" marL="342900">
              <a:lnSpc>
                <a:spcPct val="135000"/>
              </a:lnSpc>
              <a:buFont charset="2" panose="05000000000000000000" pitchFamily="2" typeface="Wingdings"/>
              <a:buChar char="ü"/>
            </a:pPr>
            <a:r>
              <a:rPr altLang="en-US" lang="zh-CN" smtClean="0" sz="2400">
                <a:solidFill>
                  <a:srgbClr val="F47E24"/>
                </a:solidFill>
                <a:latin charset="-122" panose="02000000000000000000" pitchFamily="2" typeface="方正正中黑简体"/>
                <a:ea charset="-122" panose="02000000000000000000" pitchFamily="2" typeface="方正正中黑简体"/>
              </a:rPr>
              <a:t>免费的东西要引起消费者的注意需要采取一定措施，从心理学的角度看，免费得到的东西往往很难引起消费者的重视，另一方面，免费会使消费者考虑是否这就意味着不用掏钱。</a:t>
            </a:r>
          </a:p>
          <a:p>
            <a:pPr indent="-342900" marL="342900">
              <a:lnSpc>
                <a:spcPct val="135000"/>
              </a:lnSpc>
              <a:buFont charset="2" panose="05000000000000000000" pitchFamily="2" typeface="Wingdings"/>
              <a:buChar char="ü"/>
            </a:pPr>
            <a:endParaRPr altLang="en-US" lang="zh-CN" smtClean="0" sz="2400">
              <a:solidFill>
                <a:srgbClr val="F47E24"/>
              </a:solidFill>
              <a:latin charset="-122" panose="02000000000000000000" pitchFamily="2" typeface="方正正中黑简体"/>
              <a:ea charset="-122" panose="02000000000000000000" pitchFamily="2" typeface="方正正中黑简体"/>
            </a:endParaRPr>
          </a:p>
          <a:p>
            <a:pPr indent="-342900" marL="342900">
              <a:lnSpc>
                <a:spcPct val="135000"/>
              </a:lnSpc>
              <a:buFont charset="2" panose="05000000000000000000" pitchFamily="2" typeface="Wingdings"/>
              <a:buChar char="ü"/>
            </a:pPr>
            <a:r>
              <a:rPr altLang="en-US" lang="zh-CN" smtClean="0" sz="2400">
                <a:solidFill>
                  <a:srgbClr val="F47E24"/>
                </a:solidFill>
                <a:latin charset="-122" panose="02000000000000000000" pitchFamily="2" typeface="方正正中黑简体"/>
                <a:ea charset="-122" panose="02000000000000000000" pitchFamily="2" typeface="方正正中黑简体"/>
              </a:rPr>
              <a:t>金钱成本</a:t>
            </a:r>
          </a:p>
          <a:p>
            <a:pPr indent="-342900" marL="342900">
              <a:lnSpc>
                <a:spcPct val="135000"/>
              </a:lnSpc>
              <a:buFont charset="2" panose="05000000000000000000" pitchFamily="2" typeface="Wingdings"/>
              <a:buChar char="ü"/>
            </a:pPr>
            <a:r>
              <a:rPr altLang="en-US" lang="zh-CN" smtClean="0" sz="2400">
                <a:solidFill>
                  <a:srgbClr val="F47E24"/>
                </a:solidFill>
                <a:latin charset="-122" panose="02000000000000000000" pitchFamily="2" typeface="方正正中黑简体"/>
                <a:ea charset="-122" panose="02000000000000000000" pitchFamily="2" typeface="方正正中黑简体"/>
              </a:rPr>
              <a:t>免费的模式的维持需要成本，对于企业来说，实施免费的策略，成本是很大的一块绊脚石，要持续的实施这种策略，需要有足够的资本支撑。</a:t>
            </a:r>
          </a:p>
        </p:txBody>
      </p:sp>
      <p:sp>
        <p:nvSpPr>
          <p:cNvPr id="5" name="矩形 4"/>
          <p:cNvSpPr/>
          <p:nvPr/>
        </p:nvSpPr>
        <p:spPr>
          <a:xfrm>
            <a:off x="947066" y="-746354"/>
            <a:ext cx="10297868" cy="8144384"/>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713507550"/>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677069" y="-609600"/>
            <a:ext cx="10837862" cy="886007"/>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947066" y="-867035"/>
            <a:ext cx="10297868" cy="881985"/>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677069" y="1231332"/>
            <a:ext cx="10837862" cy="5845682"/>
          </a:xfrm>
          <a:prstGeom prst="rect">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1937999" y="1755920"/>
            <a:ext cx="8170862" cy="1737360"/>
          </a:xfrm>
          <a:prstGeom prst="rect">
            <a:avLst/>
          </a:prstGeom>
          <a:noFill/>
        </p:spPr>
        <p:txBody>
          <a:bodyPr rtlCol="0" wrap="square">
            <a:spAutoFit/>
          </a:bodyPr>
          <a:lstStyle/>
          <a:p>
            <a:r>
              <a:rPr altLang="zh-CN" b="1" lang="en-US" smtClean="0" sz="5400">
                <a:latin charset="-122" panose="02010600040101010101" pitchFamily="2" typeface="华文细黑"/>
                <a:ea charset="-122" panose="02010600040101010101" pitchFamily="2" typeface="华文细黑"/>
              </a:rPr>
              <a:t>No.5 未来我们会遇到什么？</a:t>
            </a:r>
          </a:p>
        </p:txBody>
      </p:sp>
      <p:sp>
        <p:nvSpPr>
          <p:cNvPr id="12" name="斜纹 11"/>
          <p:cNvSpPr/>
          <p:nvPr/>
        </p:nvSpPr>
        <p:spPr>
          <a:xfrm rot="5400000">
            <a:off x="10181431" y="1231332"/>
            <a:ext cx="1333500" cy="1333500"/>
          </a:xfrm>
          <a:prstGeom prst="diagStripe">
            <a:avLst>
              <a:gd fmla="val 67143" name="adj"/>
            </a:avLst>
          </a:prstGeom>
          <a:solidFill>
            <a:srgbClr val="E643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3" name="直接连接符 12"/>
          <p:cNvCxnSpPr/>
          <p:nvPr/>
        </p:nvCxnSpPr>
        <p:spPr>
          <a:xfrm>
            <a:off x="2059403" y="2679250"/>
            <a:ext cx="807319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61704" y="3408928"/>
            <a:ext cx="5468593" cy="0"/>
          </a:xfrm>
          <a:prstGeom prst="line">
            <a:avLst/>
          </a:prstGeom>
          <a:ln>
            <a:solidFill>
              <a:srgbClr val="E6435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029559" y="3151175"/>
            <a:ext cx="4132882" cy="579120"/>
          </a:xfrm>
          <a:prstGeom prst="rect">
            <a:avLst/>
          </a:prstGeom>
          <a:solidFill>
            <a:schemeClr val="bg1"/>
          </a:solidFill>
        </p:spPr>
        <p:txBody>
          <a:bodyPr rtlCol="0" wrap="square">
            <a:spAutoFit/>
          </a:bodyPr>
          <a:lstStyle/>
          <a:p>
            <a:pPr algn="ctr"/>
            <a:r>
              <a:rPr altLang="en-US" lang="zh-CN" smtClean="0" sz="3200">
                <a:solidFill>
                  <a:srgbClr val="E64350"/>
                </a:solidFill>
                <a:latin charset="-122" panose="02000000000000000000" pitchFamily="2" typeface="方正正中黑简体"/>
                <a:ea charset="-122" panose="02000000000000000000" pitchFamily="2" typeface="方正正中黑简体"/>
              </a:rPr>
              <a:t>免费模式的十大法则</a:t>
            </a:r>
          </a:p>
        </p:txBody>
      </p:sp>
      <p:pic>
        <p:nvPicPr>
          <p:cNvPr id="20" name="图片 19"/>
          <p:cNvPicPr>
            <a:picLocks noChangeAspect="1"/>
          </p:cNvPicPr>
          <p:nvPr/>
        </p:nvPicPr>
        <p:blipFill>
          <a:blip r:embed="rId2"/>
          <a:stretch>
            <a:fillRect/>
          </a:stretch>
        </p:blipFill>
        <p:spPr>
          <a:xfrm>
            <a:off x="9389146" y="1605716"/>
            <a:ext cx="756000" cy="756000"/>
          </a:xfrm>
          <a:prstGeom prst="rect">
            <a:avLst/>
          </a:prstGeom>
        </p:spPr>
      </p:pic>
      <p:pic>
        <p:nvPicPr>
          <p:cNvPr id="23" name="图片 22"/>
          <p:cNvPicPr>
            <a:picLocks noChangeAspect="1"/>
          </p:cNvPicPr>
          <p:nvPr/>
        </p:nvPicPr>
        <p:blipFill>
          <a:blip r:embed="rId3">
            <a:extLst>
              <a:ext uri="{BEBA8EAE-BF5A-486C-A8C5-ECC9F3942E4B}">
                <a14:imgProps>
                  <a14:imgLayer xmlns:d3p1="http://schemas.openxmlformats.org/officeDocument/2006/relationships" d3p1:embed="">
                    <a14:imgEffect>
                      <a14:backgroundRemoval b="100000" l="0" r="100000" t="0">
                        <a14:foregroundMark x1="23778" x2="23778" y1="26052" y2="26052"/>
                        <a14:foregroundMark x1="40444" x2="40444" y1="29860" y2="29860"/>
                        <a14:foregroundMark x1="58667" x2="58667" y1="31864" y2="31864"/>
                        <a14:foregroundMark x1="75333" x2="75333" y1="36874" y2="36874"/>
                        <a14:foregroundMark x1="29333" x2="29333" y1="44689" y2="44689"/>
                        <a14:foregroundMark x1="15333" x2="15333" y1="45892" y2="45892"/>
                        <a14:foregroundMark x1="24444" x2="24444" y1="57315" y2="57315"/>
                        <a14:foregroundMark x1="38667" x2="38667" y1="50902" y2="50902"/>
                        <a14:foregroundMark x1="40444" x2="40444" y1="54910" y2="54910"/>
                        <a14:foregroundMark x1="34444" x2="34444" y1="71944" y2="71944"/>
                        <a14:foregroundMark x1="16444" x2="16444" y1="69739" y2="69739"/>
                        <a14:foregroundMark x1="14667" x2="14667" y1="69339" y2="69339"/>
                        <a14:foregroundMark x1="37333" x2="37333" y1="62725" y2="62725"/>
                        <a14:foregroundMark x1="28000" x2="28000" y1="63327" y2="63327"/>
                        <a14:foregroundMark x1="27556" x2="27556" y1="61323" y2="61323"/>
                        <a14:foregroundMark x1="28222" x2="28222" y1="88176" y2="88176"/>
                        <a14:foregroundMark x1="26889" x2="26889" y1="91383" y2="91383"/>
                        <a14:backgroundMark x1="20889" x2="20889" y1="86573" y2="86573"/>
                        <a14:backgroundMark x1="48000" x2="48000" y1="78958" y2="78958"/>
                        <a14:backgroundMark x1="62889" x2="62889" y1="59519" y2="59519"/>
                        <a14:backgroundMark x1="16444" x2="16444" y1="89980" y2="89980"/>
                        <a14:backgroundMark x1="17556" x2="17556" y1="90381" y2="90381"/>
                      </a14:backgroundRemoval>
                    </a14:imgEffect>
                    <a14:imgEffect>
                      <a14:sharpenSoften amount="100000"/>
                    </a14:imgEffect>
                  </a14:imgLayer>
                </a14:imgProps>
              </a:ext>
            </a:extLst>
          </a:blip>
          <a:stretch>
            <a:fillRect/>
          </a:stretch>
        </p:blipFill>
        <p:spPr>
          <a:xfrm>
            <a:off x="7343888" y="6139111"/>
            <a:ext cx="3770993" cy="4181612"/>
          </a:xfrm>
          <a:prstGeom prst="rect">
            <a:avLst/>
          </a:prstGeom>
          <a:effectLst>
            <a:outerShdw algn="ctr" blurRad="50800" dir="5400000" dist="50800" rotWithShape="0" sx="1000" sy="1000">
              <a:srgbClr val="000000"/>
            </a:outerShdw>
          </a:effectLst>
        </p:spPr>
      </p:pic>
      <p:sp>
        <p:nvSpPr>
          <p:cNvPr id="24" name="矩形 23"/>
          <p:cNvSpPr/>
          <p:nvPr/>
        </p:nvSpPr>
        <p:spPr>
          <a:xfrm>
            <a:off x="6720519" y="5883649"/>
            <a:ext cx="4775362" cy="469253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947066" y="1466308"/>
            <a:ext cx="10297868" cy="5554423"/>
          </a:xfrm>
          <a:prstGeom prst="rect">
            <a:avLst/>
          </a:prstGeom>
          <a:noFill/>
          <a:ln>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1601791" y="3723073"/>
            <a:ext cx="9188450" cy="3383280"/>
          </a:xfrm>
          <a:prstGeom prst="rect">
            <a:avLst/>
          </a:prstGeom>
          <a:noFill/>
        </p:spPr>
        <p:txBody>
          <a:bodyPr rtlCol="0" wrap="square">
            <a:spAutoFit/>
          </a:bodyPr>
          <a:lstStyle/>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1.数字产品迟早会变成免费商品</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在市场竞争中，价格会下跌到与边际成本持平</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2.实物产品厂商也希望自己的产品是免费的，但是他们在这方面表现得并不积极</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厂商通过重新调整经营策略从而在出售其他产品时免费赠送某些产品</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3.你无法阻止免费</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4.你能够从免费中赚钱</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免费经营策略扩大了企业的知名度，使企业推出的产品被更多的消费者了解</a:t>
            </a:r>
          </a:p>
          <a:p>
            <a:pPr>
              <a:lnSpc>
                <a:spcPct val="135000"/>
              </a:lnSpc>
            </a:pPr>
            <a:r>
              <a:rPr altLang="zh-CN" lang="en-US" sz="2000">
                <a:solidFill>
                  <a:srgbClr val="E64350"/>
                </a:solidFill>
                <a:latin charset="-122" panose="02000000000000000000" pitchFamily="2" typeface="方正正中黑简体"/>
                <a:ea charset="-122" panose="02000000000000000000" pitchFamily="2" typeface="方正正中黑简体"/>
              </a:rPr>
              <a:t>5.重新界定你的市场</a:t>
            </a:r>
          </a:p>
        </p:txBody>
      </p:sp>
    </p:spTree>
    <p:extLst>
      <p:ext uri="{BB962C8B-B14F-4D97-AF65-F5344CB8AC3E}">
        <p14:creationId val="4205132674"/>
      </p:ext>
    </p:extLst>
  </p:cSld>
  <p:clrMapOvr>
    <a:masterClrMapping/>
  </p:clrMapOvr>
  <p:transition spd="slow">
    <p:push dir="u"/>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112</Paragraphs>
  <Slides>13</Slides>
  <Notes>1</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13</vt:i4>
      </vt:variant>
    </vt:vector>
  </HeadingPairs>
  <TitlesOfParts>
    <vt:vector baseType="lpstr" size="28">
      <vt:lpstr>Arial</vt:lpstr>
      <vt:lpstr>Calibri Light</vt:lpstr>
      <vt:lpstr>Calibri</vt:lpstr>
      <vt:lpstr>体坛粗黑简体</vt:lpstr>
      <vt:lpstr>华康俪金黑W8(P)</vt:lpstr>
      <vt:lpstr>方正细倩简体</vt:lpstr>
      <vt:lpstr>汉仪综艺体简</vt:lpstr>
      <vt:lpstr>方正悬针篆变简体</vt:lpstr>
      <vt:lpstr>方正正中黑简体</vt:lpstr>
      <vt:lpstr>造字工房悦圆演示版常规体</vt:lpstr>
      <vt:lpstr>微软雅黑</vt:lpstr>
      <vt:lpstr>华文细黑</vt:lpstr>
      <vt:lpstr>Wingdings</vt:lpstr>
      <vt:lpstr>方正行黑简体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2021-08-22T11:51:32Z</dcterms:created>
  <cp:lastPrinted>2021-08-22T11:51:32Z</cp:lastPrinted>
  <dcterms:modified xsi:type="dcterms:W3CDTF">2021-08-22T05:37:11Z</dcterms:modified>
  <cp:revision>1</cp:revision>
</cp:coreProperties>
</file>