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3"/>
  </p:notesMasterIdLst>
  <p:sldIdLst>
    <p:sldId id="428" r:id="rId4"/>
    <p:sldId id="762" r:id="rId5"/>
    <p:sldId id="763" r:id="rId6"/>
    <p:sldId id="806" r:id="rId7"/>
    <p:sldId id="807" r:id="rId8"/>
    <p:sldId id="808" r:id="rId9"/>
    <p:sldId id="809" r:id="rId10"/>
    <p:sldId id="764" r:id="rId11"/>
    <p:sldId id="810" r:id="rId12"/>
    <p:sldId id="811" r:id="rId13"/>
    <p:sldId id="812" r:id="rId14"/>
    <p:sldId id="813" r:id="rId15"/>
    <p:sldId id="814" r:id="rId16"/>
    <p:sldId id="815" r:id="rId17"/>
    <p:sldId id="765" r:id="rId18"/>
    <p:sldId id="816" r:id="rId19"/>
    <p:sldId id="817" r:id="rId20"/>
    <p:sldId id="818" r:id="rId21"/>
    <p:sldId id="819" r:id="rId22"/>
    <p:sldId id="766" r:id="rId23"/>
    <p:sldId id="820" r:id="rId24"/>
    <p:sldId id="821" r:id="rId25"/>
    <p:sldId id="822" r:id="rId26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411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10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163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5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42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457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259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995189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3452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59039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95040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0335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678230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267173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32242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14905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08511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40976" y="2396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92" y="133350"/>
            <a:ext cx="435908" cy="43590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40976" y="2396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92" y="133350"/>
            <a:ext cx="435908" cy="43590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286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40976" y="2396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92" y="133350"/>
            <a:ext cx="435908" cy="43590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40976" y="2396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ea typeface="字体视界-一风尚黑体" panose="02000500000000000000" pitchFamily="2" charset="-122"/>
              </a:rPr>
              <a:t>点击添加内容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92" y="133350"/>
            <a:ext cx="435908" cy="43590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463120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05513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slideLayouts/slideLayout11.xml" Type="http://schemas.openxmlformats.org/officeDocument/2006/relationships/slideLayout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体视界-一风尚黑体" panose="02000500000000000000" pitchFamily="2" charset="-122"/>
              </a:defRPr>
            </a:lvl1pPr>
          </a:lstStyle>
          <a:p>
            <a:fld id="{0CEB1B6A-AEF1-4ACD-BD61-958570690F55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体视界-一风尚黑体" panose="02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体视界-一风尚黑体" panose="02000500000000000000" pitchFamily="2" charset="-122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体视界-一风尚黑体" panose="02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体视界-一风尚黑体" panose="02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体视界-一风尚黑体" panose="02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体视界-一风尚黑体" panose="02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体视界-一风尚黑体" panose="02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体视界-一风尚黑体" panose="02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05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71800" y="468729"/>
            <a:ext cx="2976985" cy="40080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22577" y="2449929"/>
            <a:ext cx="457200" cy="1752600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altLang="en-US" lang="zh-CN">
                <a:solidFill>
                  <a:srgbClr val="451C02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</a:rPr>
              <a:t>文艺读书分享会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iṡlidé"/>
          <p:cNvSpPr txBox="1"/>
          <p:nvPr/>
        </p:nvSpPr>
        <p:spPr bwMode="auto">
          <a:xfrm flipH="1">
            <a:off x="1502744" y="406284"/>
            <a:ext cx="2308552" cy="8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fontScale="800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准备一个笔记本</a:t>
            </a:r>
          </a:p>
        </p:txBody>
      </p:sp>
      <p:sp>
        <p:nvSpPr>
          <p:cNvPr id="20" name="îṩḻidè"/>
          <p:cNvSpPr txBox="1"/>
          <p:nvPr/>
        </p:nvSpPr>
        <p:spPr bwMode="auto">
          <a:xfrm flipH="1">
            <a:off x="2743200" y="1123950"/>
            <a:ext cx="2308552" cy="9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fontScale="950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精彩语段</a:t>
            </a:r>
          </a:p>
        </p:txBody>
      </p:sp>
      <p:sp>
        <p:nvSpPr>
          <p:cNvPr id="21" name="íṩľide"/>
          <p:cNvSpPr txBox="1"/>
          <p:nvPr/>
        </p:nvSpPr>
        <p:spPr bwMode="auto">
          <a:xfrm flipH="1">
            <a:off x="1502744" y="3661945"/>
            <a:ext cx="2308552" cy="90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fontScale="950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成语、格言</a:t>
            </a:r>
          </a:p>
        </p:txBody>
      </p:sp>
      <p:sp>
        <p:nvSpPr>
          <p:cNvPr id="22" name="iŝľîďé"/>
          <p:cNvSpPr txBox="1"/>
          <p:nvPr/>
        </p:nvSpPr>
        <p:spPr bwMode="auto">
          <a:xfrm flipH="1">
            <a:off x="2742915" y="2760245"/>
            <a:ext cx="2308552" cy="9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fontScale="950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优美语句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7165" y="1574254"/>
            <a:ext cx="2160000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47210" y="631190"/>
            <a:ext cx="4692650" cy="469265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>
          <a:xfrm>
            <a:off x="4062730" y="1400810"/>
            <a:ext cx="4213860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要把摘记在笔记本里的内容搬进头脑这个“贮存库”里，这就必须经常翻阅笔记本，熟读所记内容直到背诵，这样日积月累头脑里的东西越来越多，到了写作的时候，要什么有什么，信手拈来，自然就得心应手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19735" y="68454"/>
            <a:ext cx="5012690" cy="5006592"/>
          </a:xfrm>
          <a:prstGeom prst="rect">
            <a:avLst/>
          </a:prstGeom>
        </p:spPr>
      </p:pic>
      <p:pic>
        <p:nvPicPr>
          <p:cNvPr descr="5d09874facceb1560905551981"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0" y="3050540"/>
            <a:ext cx="3019425" cy="3019425"/>
          </a:xfrm>
          <a:prstGeom prst="rect">
            <a:avLst/>
          </a:prstGeom>
        </p:spPr>
      </p:pic>
      <p:pic>
        <p:nvPicPr>
          <p:cNvPr descr="5d09874facceb1560905551981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345" y="3293110"/>
            <a:ext cx="2668905" cy="266890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íŝ1iḑè"/>
          <p:cNvSpPr/>
          <p:nvPr/>
        </p:nvSpPr>
        <p:spPr bwMode="auto">
          <a:xfrm>
            <a:off x="4425260" y="1782893"/>
            <a:ext cx="3523335" cy="131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讲故事比赛</a:t>
            </a:r>
          </a:p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书报信息交流会</a:t>
            </a:r>
          </a:p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办墙报比赛</a:t>
            </a:r>
          </a:p>
        </p:txBody>
      </p:sp>
      <p:sp>
        <p:nvSpPr>
          <p:cNvPr id="8" name="ïS1îďè"/>
          <p:cNvSpPr txBox="1"/>
          <p:nvPr/>
        </p:nvSpPr>
        <p:spPr bwMode="auto">
          <a:xfrm>
            <a:off x="4163640" y="1311593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>
              <a:spcBef>
                <a:spcPct val="0"/>
              </a:spcBef>
            </a:pPr>
            <a:r>
              <a:rPr altLang="zh-CN" b="1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  <a:sym charset="0" panose="05000000000000000000" typeface="Wingdings"/>
              </a:rPr>
              <a:t> 1.积极参与有关活动</a:t>
            </a:r>
          </a:p>
        </p:txBody>
      </p:sp>
      <p:sp>
        <p:nvSpPr>
          <p:cNvPr id="9" name="íṩlíḍé"/>
          <p:cNvSpPr/>
          <p:nvPr/>
        </p:nvSpPr>
        <p:spPr bwMode="auto">
          <a:xfrm>
            <a:off x="5307119" y="3514661"/>
            <a:ext cx="3523335" cy="131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讲故事</a:t>
            </a:r>
          </a:p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讲时事新闻</a:t>
            </a:r>
          </a:p>
          <a:p>
            <a:pPr indent="-171450" marL="171450">
              <a:lnSpc>
                <a:spcPct val="16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讲早间笑话</a:t>
            </a:r>
          </a:p>
        </p:txBody>
      </p:sp>
      <p:sp>
        <p:nvSpPr>
          <p:cNvPr id="10" name="îşļíḍè"/>
          <p:cNvSpPr txBox="1"/>
          <p:nvPr/>
        </p:nvSpPr>
        <p:spPr bwMode="auto">
          <a:xfrm>
            <a:off x="5307119" y="3101781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  <a:sym charset="0" panose="05000000000000000000" typeface="Wingdings"/>
              </a:rPr>
              <a:t> 2.坚持天天讲，人人讲</a:t>
            </a:r>
          </a:p>
        </p:txBody>
      </p:sp>
      <p:sp>
        <p:nvSpPr>
          <p:cNvPr id="14" name="矩形 13"/>
          <p:cNvSpPr/>
          <p:nvPr/>
        </p:nvSpPr>
        <p:spPr>
          <a:xfrm>
            <a:off x="3891730" y="459244"/>
            <a:ext cx="32054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b="1" lang="zh-CN" sz="28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讲：增强记忆效果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3390" y="817880"/>
            <a:ext cx="5427345" cy="542734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696621" y="180902"/>
            <a:ext cx="32054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b="1" lang="zh-CN" sz="28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讲：增强记忆效果 </a:t>
            </a:r>
          </a:p>
        </p:txBody>
      </p:sp>
      <p:grpSp>
        <p:nvGrpSpPr>
          <p:cNvPr id="30" name="íşlíďé"/>
          <p:cNvGrpSpPr/>
          <p:nvPr/>
        </p:nvGrpSpPr>
        <p:grpSpPr>
          <a:xfrm>
            <a:off x="1410457" y="704122"/>
            <a:ext cx="4808860" cy="1096857"/>
            <a:chOff x="660206" y="2084388"/>
            <a:chExt cx="4808860" cy="1096857"/>
          </a:xfrm>
        </p:grpSpPr>
        <p:sp>
          <p:nvSpPr>
            <p:cNvPr id="31" name="iśľïḋê"/>
            <p:cNvSpPr/>
            <p:nvPr/>
          </p:nvSpPr>
          <p:spPr bwMode="auto">
            <a:xfrm>
              <a:off x="664844" y="2485334"/>
              <a:ext cx="4804222" cy="69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0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即根据自己在课内外学习或写作上的某种需要，有选择地阅读有关书报的有关篇章或有关部分，以便学以致用。</a:t>
              </a:r>
            </a:p>
          </p:txBody>
        </p:sp>
        <p:sp>
          <p:nvSpPr>
            <p:cNvPr id="32" name="íṩḷiḑê"/>
            <p:cNvSpPr txBox="1"/>
            <p:nvPr/>
          </p:nvSpPr>
          <p:spPr bwMode="auto">
            <a:xfrm>
              <a:off x="660206" y="2084388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altLang="en-US" b="1" lang="zh-CN" sz="16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选读法</a:t>
              </a:r>
            </a:p>
          </p:txBody>
        </p:sp>
      </p:grpSp>
      <p:grpSp>
        <p:nvGrpSpPr>
          <p:cNvPr id="33" name="íŝlîḓê"/>
          <p:cNvGrpSpPr/>
          <p:nvPr/>
        </p:nvGrpSpPr>
        <p:grpSpPr>
          <a:xfrm>
            <a:off x="1410650" y="1950204"/>
            <a:ext cx="4804222" cy="1045322"/>
            <a:chOff x="673100" y="2082297"/>
            <a:chExt cx="4804222" cy="1045322"/>
          </a:xfrm>
        </p:grpSpPr>
        <p:sp>
          <p:nvSpPr>
            <p:cNvPr id="34" name="îşḷiḑé"/>
            <p:cNvSpPr/>
            <p:nvPr/>
          </p:nvSpPr>
          <p:spPr bwMode="auto">
            <a:xfrm>
              <a:off x="673100" y="2499178"/>
              <a:ext cx="4804222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0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即对所读的书报，不是逐字逐句地读下去，而是快速地观其概貌。 </a:t>
              </a:r>
            </a:p>
          </p:txBody>
        </p:sp>
        <p:sp>
          <p:nvSpPr>
            <p:cNvPr id="35" name="ïṣḷidé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altLang="en-US" b="1" lang="zh-CN" sz="16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粗读法</a:t>
              </a:r>
            </a:p>
          </p:txBody>
        </p:sp>
      </p:grpSp>
      <p:grpSp>
        <p:nvGrpSpPr>
          <p:cNvPr id="36" name="ïṩ1ïḍè"/>
          <p:cNvGrpSpPr/>
          <p:nvPr/>
        </p:nvGrpSpPr>
        <p:grpSpPr>
          <a:xfrm>
            <a:off x="1410365" y="2926541"/>
            <a:ext cx="3743976" cy="1045322"/>
            <a:chOff x="673100" y="2082297"/>
            <a:chExt cx="3743976" cy="1045322"/>
          </a:xfrm>
        </p:grpSpPr>
        <p:sp>
          <p:nvSpPr>
            <p:cNvPr id="37" name="iṧ1îḓè"/>
            <p:cNvSpPr/>
            <p:nvPr/>
          </p:nvSpPr>
          <p:spPr bwMode="auto">
            <a:xfrm>
              <a:off x="673100" y="2499178"/>
              <a:ext cx="3743976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0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即用抄文章有关内容或重要词句的方法去读。 </a:t>
              </a:r>
            </a:p>
          </p:txBody>
        </p:sp>
        <p:sp>
          <p:nvSpPr>
            <p:cNvPr id="38" name="iš1íḋe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 sz="16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摘读法</a:t>
              </a:r>
            </a:p>
          </p:txBody>
        </p:sp>
      </p:grpSp>
      <p:grpSp>
        <p:nvGrpSpPr>
          <p:cNvPr id="39" name="iś1íḑé"/>
          <p:cNvGrpSpPr/>
          <p:nvPr/>
        </p:nvGrpSpPr>
        <p:grpSpPr>
          <a:xfrm>
            <a:off x="1402628" y="3919068"/>
            <a:ext cx="3743976" cy="1045322"/>
            <a:chOff x="673100" y="2082297"/>
            <a:chExt cx="3743976" cy="1045322"/>
          </a:xfrm>
        </p:grpSpPr>
        <p:sp>
          <p:nvSpPr>
            <p:cNvPr id="40" name="íSḷïḓé"/>
            <p:cNvSpPr/>
            <p:nvPr/>
          </p:nvSpPr>
          <p:spPr bwMode="auto">
            <a:xfrm>
              <a:off x="673100" y="2499178"/>
              <a:ext cx="3743976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0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即对书报上的某些重点文章，集中精力，精细地读。</a:t>
              </a:r>
            </a:p>
          </p:txBody>
        </p:sp>
        <p:sp>
          <p:nvSpPr>
            <p:cNvPr id="41" name="i$liḍè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 sz="16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ea charset="-122" panose="02000500000000000000" pitchFamily="2" typeface="字体视界-一风尚黑体"/>
                </a:rPr>
                <a:t>精读法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24450" y="1220979"/>
            <a:ext cx="3835400" cy="3829302"/>
          </a:xfrm>
          <a:prstGeom prst="rect">
            <a:avLst/>
          </a:prstGeom>
        </p:spPr>
      </p:pic>
      <p:pic>
        <p:nvPicPr>
          <p:cNvPr descr="5cf71ec120e421559699137737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2" y="1081240"/>
            <a:ext cx="720000" cy="720000"/>
          </a:xfrm>
          <a:prstGeom prst="rect">
            <a:avLst/>
          </a:prstGeom>
        </p:spPr>
      </p:pic>
      <p:pic>
        <p:nvPicPr>
          <p:cNvPr descr="5cf71ec120e421559699137737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2" y="2367115"/>
            <a:ext cx="720000" cy="720000"/>
          </a:xfrm>
          <a:prstGeom prst="rect">
            <a:avLst/>
          </a:prstGeom>
        </p:spPr>
      </p:pic>
      <p:pic>
        <p:nvPicPr>
          <p:cNvPr descr="5cf71ec120e421559699137737"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12" y="3479635"/>
            <a:ext cx="720000" cy="720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7196" y="180902"/>
            <a:ext cx="32054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b="1" lang="zh-CN" sz="28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讲：增强记忆效果 </a:t>
            </a:r>
          </a:p>
        </p:txBody>
      </p:sp>
      <p:grpSp>
        <p:nvGrpSpPr>
          <p:cNvPr id="3" name="íşlíďé"/>
          <p:cNvGrpSpPr/>
          <p:nvPr/>
        </p:nvGrpSpPr>
        <p:grpSpPr>
          <a:xfrm>
            <a:off x="1776784" y="952502"/>
            <a:ext cx="4104607" cy="1096857"/>
            <a:chOff x="660206" y="2084388"/>
            <a:chExt cx="4104607" cy="1096857"/>
          </a:xfrm>
        </p:grpSpPr>
        <p:sp>
          <p:nvSpPr>
            <p:cNvPr id="4" name="iśľïḋê"/>
            <p:cNvSpPr/>
            <p:nvPr/>
          </p:nvSpPr>
          <p:spPr bwMode="auto">
            <a:xfrm>
              <a:off x="664844" y="2485334"/>
              <a:ext cx="4099969" cy="69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2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即根据自己在课内外学习或写作上的某种需要，有选择地阅读有关书报的有关篇章或有关部分，以便学以致用。</a:t>
              </a:r>
            </a:p>
          </p:txBody>
        </p:sp>
        <p:sp>
          <p:nvSpPr>
            <p:cNvPr id="5" name="íṩḷiḑê"/>
            <p:cNvSpPr txBox="1"/>
            <p:nvPr/>
          </p:nvSpPr>
          <p:spPr bwMode="auto">
            <a:xfrm>
              <a:off x="660206" y="2084388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altLang="en-US" b="1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选读法</a:t>
              </a:r>
            </a:p>
          </p:txBody>
        </p:sp>
      </p:grpSp>
      <p:grpSp>
        <p:nvGrpSpPr>
          <p:cNvPr id="6" name="íŝlîḓê"/>
          <p:cNvGrpSpPr/>
          <p:nvPr/>
        </p:nvGrpSpPr>
        <p:grpSpPr>
          <a:xfrm>
            <a:off x="2342139" y="2049219"/>
            <a:ext cx="4099969" cy="1045322"/>
            <a:chOff x="673100" y="2082297"/>
            <a:chExt cx="4099969" cy="1045322"/>
          </a:xfrm>
        </p:grpSpPr>
        <p:sp>
          <p:nvSpPr>
            <p:cNvPr id="7" name="îşḷiḑé"/>
            <p:cNvSpPr/>
            <p:nvPr/>
          </p:nvSpPr>
          <p:spPr bwMode="auto">
            <a:xfrm>
              <a:off x="673100" y="2499178"/>
              <a:ext cx="4099969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lnSpcReduction="10000"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2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即对所读的书报，不是逐字逐句地读下去，而是快速地观其概貌。 </a:t>
              </a:r>
            </a:p>
          </p:txBody>
        </p:sp>
        <p:sp>
          <p:nvSpPr>
            <p:cNvPr id="8" name="ïṣḷidé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altLang="en-US" b="1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粗读法</a:t>
              </a:r>
            </a:p>
          </p:txBody>
        </p:sp>
      </p:grpSp>
      <p:grpSp>
        <p:nvGrpSpPr>
          <p:cNvPr id="9" name="ïṩ1ïḍè"/>
          <p:cNvGrpSpPr/>
          <p:nvPr/>
        </p:nvGrpSpPr>
        <p:grpSpPr>
          <a:xfrm>
            <a:off x="3202552" y="3016241"/>
            <a:ext cx="3743976" cy="1045322"/>
            <a:chOff x="673100" y="2082297"/>
            <a:chExt cx="3743976" cy="1045322"/>
          </a:xfrm>
        </p:grpSpPr>
        <p:sp>
          <p:nvSpPr>
            <p:cNvPr id="10" name="iṧ1îḓè"/>
            <p:cNvSpPr/>
            <p:nvPr/>
          </p:nvSpPr>
          <p:spPr bwMode="auto">
            <a:xfrm>
              <a:off x="673100" y="2499178"/>
              <a:ext cx="3743976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2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即用抄文章有关内容或重要词句的方法去读。 </a:t>
              </a:r>
            </a:p>
          </p:txBody>
        </p:sp>
        <p:sp>
          <p:nvSpPr>
            <p:cNvPr id="11" name="iš1íḋe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摘读法</a:t>
              </a:r>
            </a:p>
          </p:txBody>
        </p:sp>
      </p:grpSp>
      <p:grpSp>
        <p:nvGrpSpPr>
          <p:cNvPr id="12" name="iś1íḑé"/>
          <p:cNvGrpSpPr/>
          <p:nvPr/>
        </p:nvGrpSpPr>
        <p:grpSpPr>
          <a:xfrm>
            <a:off x="4437225" y="3922338"/>
            <a:ext cx="3743976" cy="1045322"/>
            <a:chOff x="673100" y="2082297"/>
            <a:chExt cx="3743976" cy="1045322"/>
          </a:xfrm>
        </p:grpSpPr>
        <p:sp>
          <p:nvSpPr>
            <p:cNvPr id="13" name="íSḷïḓé"/>
            <p:cNvSpPr/>
            <p:nvPr/>
          </p:nvSpPr>
          <p:spPr bwMode="auto">
            <a:xfrm>
              <a:off x="673100" y="2499178"/>
              <a:ext cx="3743976" cy="62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2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即对书报上的某些重点文章，集中精力，精细地读。</a:t>
              </a:r>
            </a:p>
          </p:txBody>
        </p:sp>
        <p:sp>
          <p:nvSpPr>
            <p:cNvPr id="14" name="i$liḍè"/>
            <p:cNvSpPr txBox="1"/>
            <p:nvPr/>
          </p:nvSpPr>
          <p:spPr bwMode="auto">
            <a:xfrm>
              <a:off x="673100" y="2082297"/>
              <a:ext cx="3735938" cy="4168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精读法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7050" y="2950574"/>
            <a:ext cx="1896745" cy="18845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2360" y="388706"/>
            <a:ext cx="3024420" cy="215855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209800" y="1885950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00">
                <a:latin charset="-122" panose="02000500000000000000" pitchFamily="2" typeface="字体视界-一风尚黑体"/>
                <a:ea charset="-122" panose="02000500000000000000" pitchFamily="2" typeface="字体视界-一风尚黑体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869156" cy="14326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3</a:t>
              </a: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414514" y="2065466"/>
            <a:ext cx="2947656" cy="4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none">
            <a:spAutoFit/>
          </a:bodyPr>
          <a:lstStyle/>
          <a:p>
            <a:pPr algn="l"/>
            <a:r>
              <a:rPr altLang="en-US" lang="zh-CN" sz="28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怎么做好读书笔记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407268" y="2559685"/>
            <a:ext cx="3006218" cy="3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square">
            <a:spAutoFit/>
          </a:bodyPr>
          <a:lstStyle/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点击添加文字内容点击添加文字内容点击添加文字内容点</a:t>
            </a:r>
          </a:p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击添加文字内容点击添加文字内容</a:t>
            </a:r>
          </a:p>
        </p:txBody>
      </p: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980597" y="1318482"/>
            <a:ext cx="5500987" cy="30175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 indent="-285750" marL="285750">
              <a:lnSpc>
                <a:spcPct val="150000"/>
              </a:lnSpc>
              <a:buClr>
                <a:schemeClr val="bg1"/>
              </a:buClr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用白卡片最好(可根据文字量的多少，自由调整行数)，卡片规格13厘米×8.5厘米。</a:t>
            </a:r>
          </a:p>
          <a:p>
            <a:pPr algn="just" indent="-285750" marL="285750">
              <a:lnSpc>
                <a:spcPct val="150000"/>
              </a:lnSpc>
              <a:buClr>
                <a:schemeClr val="bg1"/>
              </a:buClr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一张卡片记一个内容，标明醒目的标题。</a:t>
            </a:r>
          </a:p>
          <a:p>
            <a:pPr algn="just" indent="-285750" marL="285750">
              <a:lnSpc>
                <a:spcPct val="150000"/>
              </a:lnSpc>
              <a:buClr>
                <a:schemeClr val="bg1"/>
              </a:buClr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 写卡片的体例要一致。如题目、内容、出处，要按照自己规定的格式写，不得随意更。</a:t>
            </a:r>
          </a:p>
          <a:p>
            <a:pPr algn="just" indent="-285750" marL="285750">
              <a:lnSpc>
                <a:spcPct val="150000"/>
              </a:lnSpc>
              <a:buClr>
                <a:schemeClr val="bg1"/>
              </a:buClr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字迹要清楚，不可马虎。“一字不清，误事千载。”写毕，须仔细校对，避免差错。</a:t>
            </a:r>
          </a:p>
          <a:p>
            <a:pPr algn="just" indent="-285750" marL="285750">
              <a:lnSpc>
                <a:spcPct val="150000"/>
              </a:lnSpc>
              <a:buClr>
                <a:schemeClr val="bg1"/>
              </a:buClr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卡片使用后，及时归回到所属的类、目、子目序列中。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468" y="1033145"/>
            <a:ext cx="2628899" cy="3726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8710" y="836539"/>
            <a:ext cx="682625" cy="4808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05445" y="425065"/>
            <a:ext cx="968375" cy="682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05445" y="4271260"/>
            <a:ext cx="968375" cy="682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7590" y="4466410"/>
            <a:ext cx="413385" cy="2911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5430" y="2962095"/>
            <a:ext cx="413385" cy="29118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 uiExpand="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矩形: 圆角 42"/>
          <p:cNvSpPr/>
          <p:nvPr/>
        </p:nvSpPr>
        <p:spPr>
          <a:xfrm>
            <a:off x="881998" y="2447656"/>
            <a:ext cx="2275430" cy="57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indent="-342900" marL="342900">
              <a:buFont charset="0" panose="05000000000000000000" typeface="Wingdings"/>
              <a:buChar char="u"/>
            </a:pPr>
            <a:r>
              <a:rPr altLang="en-US" b="1" lang="zh-CN" spc="600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感想型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2934430" y="2908666"/>
            <a:ext cx="2275430" cy="57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indent="-342900" marL="342900">
              <a:buFont charset="0" panose="05000000000000000000" typeface="Wingdings"/>
              <a:buChar char="u"/>
            </a:pPr>
            <a:r>
              <a:rPr altLang="en-US" b="1" lang="zh-CN" spc="600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想像型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2799810" y="2164818"/>
            <a:ext cx="2275430" cy="57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indent="-342900" marL="342900">
              <a:buFont charset="0" panose="05000000000000000000" typeface="Wingdings"/>
              <a:buChar char="u"/>
            </a:pPr>
            <a:r>
              <a:rPr altLang="en-US" b="1" lang="zh-CN" spc="600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归纳型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881701" y="3272784"/>
            <a:ext cx="2275430" cy="57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indent="-342900" marL="342900">
              <a:buFont charset="0" panose="05000000000000000000" typeface="Wingdings"/>
              <a:buChar char="u"/>
            </a:pPr>
            <a:r>
              <a:rPr altLang="en-US" b="1" lang="zh-CN" spc="600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评价型</a:t>
            </a:r>
          </a:p>
        </p:txBody>
      </p:sp>
      <p:sp>
        <p:nvSpPr>
          <p:cNvPr id="3" name="矩形: 圆角 43"/>
          <p:cNvSpPr/>
          <p:nvPr/>
        </p:nvSpPr>
        <p:spPr>
          <a:xfrm>
            <a:off x="2799698" y="3653258"/>
            <a:ext cx="2275430" cy="57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indent="-342900" marL="342900">
              <a:buFont charset="0" panose="05000000000000000000" typeface="Wingdings"/>
              <a:buChar char="u"/>
            </a:pPr>
            <a:r>
              <a:rPr altLang="en-US" b="1" lang="zh-CN" spc="600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摘抄型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25245" y="1169035"/>
            <a:ext cx="2301240" cy="5181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pc="-20" sz="28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Arial"/>
                <a:ea charset="-122" panose="02000500000000000000" pitchFamily="2" typeface="字体视界-一风尚黑体"/>
                <a:sym typeface="Arial"/>
              </a:rPr>
              <a:t>读书笔记类型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2760" y="218312"/>
            <a:ext cx="5040000" cy="503390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5"/>
      <p:bldP grpId="0" spid="46"/>
      <p:bldP grpId="0" spid="47"/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îṣḻíďe"/>
          <p:cNvSpPr/>
          <p:nvPr/>
        </p:nvSpPr>
        <p:spPr bwMode="auto">
          <a:xfrm>
            <a:off x="3439832" y="1393052"/>
            <a:ext cx="4763312" cy="10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摘抄文章中的格言警句、美词    佳句、内容要点,或把文章中精彩的片段,好的开头、结尾,原文照录。</a:t>
            </a:r>
          </a:p>
        </p:txBody>
      </p:sp>
      <p:grpSp>
        <p:nvGrpSpPr>
          <p:cNvPr id="29" name="íSḻïḍè"/>
          <p:cNvGrpSpPr/>
          <p:nvPr/>
        </p:nvGrpSpPr>
        <p:grpSpPr>
          <a:xfrm>
            <a:off x="3763511" y="2793653"/>
            <a:ext cx="5033508" cy="1726094"/>
            <a:chOff x="-617084" y="1677070"/>
            <a:chExt cx="6445582" cy="1726094"/>
          </a:xfrm>
        </p:grpSpPr>
        <p:sp>
          <p:nvSpPr>
            <p:cNvPr id="30" name="îšľíḑe"/>
            <p:cNvSpPr txBox="1"/>
            <p:nvPr/>
          </p:nvSpPr>
          <p:spPr bwMode="auto">
            <a:xfrm>
              <a:off x="1002514" y="1677070"/>
              <a:ext cx="4825984" cy="44180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 lnSpcReduction="10000"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 sz="24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 感想型</a:t>
              </a:r>
            </a:p>
          </p:txBody>
        </p:sp>
        <p:sp>
          <p:nvSpPr>
            <p:cNvPr id="31" name="íṣḷïdê"/>
            <p:cNvSpPr/>
            <p:nvPr/>
          </p:nvSpPr>
          <p:spPr bwMode="auto">
            <a:xfrm>
              <a:off x="-617084" y="2217248"/>
              <a:ext cx="6046235" cy="118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lnSpcReduction="10000"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6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再读完一本读物后，结合现实和个人经历写出对有关问题的认识及感想和体会，提高分析事物的能力。</a:t>
              </a:r>
            </a:p>
          </p:txBody>
        </p:sp>
      </p:grpSp>
      <p:sp>
        <p:nvSpPr>
          <p:cNvPr id="32" name="ïṩļiḋè"/>
          <p:cNvSpPr txBox="1"/>
          <p:nvPr/>
        </p:nvSpPr>
        <p:spPr bwMode="auto">
          <a:xfrm>
            <a:off x="5028565" y="617855"/>
            <a:ext cx="1576705" cy="64960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 sz="2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 摘抄型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575" y="1090165"/>
            <a:ext cx="3600000" cy="359390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ï$ľïḓe"/>
          <p:cNvGrpSpPr/>
          <p:nvPr/>
        </p:nvGrpSpPr>
        <p:grpSpPr>
          <a:xfrm>
            <a:off x="2725420" y="899795"/>
            <a:ext cx="2464435" cy="1422400"/>
            <a:chOff x="-316650" y="1697386"/>
            <a:chExt cx="4466351" cy="1466175"/>
          </a:xfrm>
        </p:grpSpPr>
        <p:sp>
          <p:nvSpPr>
            <p:cNvPr id="5" name="ïṩļiḋè"/>
            <p:cNvSpPr txBox="1"/>
            <p:nvPr/>
          </p:nvSpPr>
          <p:spPr bwMode="auto">
            <a:xfrm>
              <a:off x="-316650" y="1697386"/>
              <a:ext cx="4466351" cy="44180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 sz="24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 归纳型</a:t>
              </a:r>
            </a:p>
          </p:txBody>
        </p:sp>
        <p:sp>
          <p:nvSpPr>
            <p:cNvPr id="6" name="îṣḻíďe"/>
            <p:cNvSpPr/>
            <p:nvPr/>
          </p:nvSpPr>
          <p:spPr bwMode="auto">
            <a:xfrm>
              <a:off x="-316650" y="2139192"/>
              <a:ext cx="4442023" cy="102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归纳出文章的主要内容或各段(各部分)的小标题。</a:t>
              </a:r>
            </a:p>
          </p:txBody>
        </p:sp>
      </p:grpSp>
      <p:grpSp>
        <p:nvGrpSpPr>
          <p:cNvPr id="7" name="íSḻïḍè"/>
          <p:cNvGrpSpPr/>
          <p:nvPr/>
        </p:nvGrpSpPr>
        <p:grpSpPr>
          <a:xfrm>
            <a:off x="4491355" y="2858135"/>
            <a:ext cx="2769918" cy="1523366"/>
            <a:chOff x="256582" y="3112600"/>
            <a:chExt cx="4825984" cy="1747163"/>
          </a:xfrm>
        </p:grpSpPr>
        <p:sp>
          <p:nvSpPr>
            <p:cNvPr id="8" name="îšľíḑe"/>
            <p:cNvSpPr txBox="1"/>
            <p:nvPr/>
          </p:nvSpPr>
          <p:spPr bwMode="auto">
            <a:xfrm>
              <a:off x="256582" y="3112600"/>
              <a:ext cx="4825984" cy="44180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 sz="24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 想象型</a:t>
              </a:r>
            </a:p>
          </p:txBody>
        </p:sp>
        <p:sp>
          <p:nvSpPr>
            <p:cNvPr id="9" name="íṣḷïdê"/>
            <p:cNvSpPr/>
            <p:nvPr/>
          </p:nvSpPr>
          <p:spPr bwMode="auto">
            <a:xfrm>
              <a:off x="256582" y="3554671"/>
              <a:ext cx="4727435" cy="130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87500" lnSpcReduction="10000"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主要是续编故事，改写故事，发展联想和想象能力，从而培养创新思维。</a:t>
              </a:r>
            </a:p>
          </p:txBody>
        </p:sp>
      </p:grpSp>
      <p:grpSp>
        <p:nvGrpSpPr>
          <p:cNvPr id="10" name="ísḷiḍè"/>
          <p:cNvGrpSpPr/>
          <p:nvPr/>
        </p:nvGrpSpPr>
        <p:grpSpPr>
          <a:xfrm>
            <a:off x="5963920" y="899795"/>
            <a:ext cx="2520950" cy="1426210"/>
            <a:chOff x="1612144" y="4398547"/>
            <a:chExt cx="5614297" cy="1425933"/>
          </a:xfrm>
        </p:grpSpPr>
        <p:sp>
          <p:nvSpPr>
            <p:cNvPr id="11" name="ís1îḓê"/>
            <p:cNvSpPr txBox="1"/>
            <p:nvPr/>
          </p:nvSpPr>
          <p:spPr bwMode="auto">
            <a:xfrm>
              <a:off x="1612144" y="4398547"/>
              <a:ext cx="4825984" cy="44180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 sz="2400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 评价型</a:t>
              </a:r>
            </a:p>
          </p:txBody>
        </p:sp>
        <p:sp>
          <p:nvSpPr>
            <p:cNvPr id="12" name="ïṡḷíḋè"/>
            <p:cNvSpPr/>
            <p:nvPr/>
          </p:nvSpPr>
          <p:spPr bwMode="auto">
            <a:xfrm>
              <a:off x="1612144" y="4840353"/>
              <a:ext cx="5614297" cy="98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80000" lnSpcReduction="10000"/>
              <a:scene3d>
                <a:camera prst="orthographicFront"/>
                <a:lightRig dir="t" rig="threePt"/>
              </a:scene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accent1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latin charset="-122" panose="02010509060101010101" pitchFamily="49" typeface="隶书"/>
                  <a:ea charset="-122" panose="02010509060101010101" pitchFamily="49" typeface="隶书"/>
                </a:rPr>
                <a:t>即评价书中人物,或真或伪,或善或恶;或美或丑等等。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0737" y="3794125"/>
            <a:ext cx="1525422" cy="10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885" y="1680793"/>
            <a:ext cx="5098257" cy="359375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01967" y="1708082"/>
            <a:ext cx="424709" cy="2057400"/>
            <a:chOff x="2928286" y="1619250"/>
            <a:chExt cx="424709" cy="2057400"/>
          </a:xfrm>
        </p:grpSpPr>
        <p:sp>
          <p:nvSpPr>
            <p:cNvPr id="9" name="圆角矩形 8"/>
            <p:cNvSpPr/>
            <p:nvPr/>
          </p:nvSpPr>
          <p:spPr>
            <a:xfrm rot="16200000">
              <a:off x="2188142" y="2555308"/>
              <a:ext cx="1905000" cy="337683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accent1"/>
                </a:solidFill>
                <a:ea charset="-122" panose="02000500000000000000" pitchFamily="2" typeface="字体视界-一风尚黑体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959064" y="2124611"/>
              <a:ext cx="36576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none">
              <a:spAutoFit/>
            </a:bodyPr>
            <a:lstStyle/>
            <a:p>
              <a:pPr algn="l"/>
              <a:r>
                <a:rPr altLang="en-US" lang="zh-CN" sz="12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为什么要课外阅读</a:t>
              </a: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2928286" y="1619250"/>
              <a:ext cx="424709" cy="466342"/>
            </a:xfrm>
            <a:prstGeom prst="parallelogram">
              <a:avLst>
                <a:gd fmla="val 0" name="adj"/>
              </a:avLst>
            </a:prstGeom>
            <a:solidFill>
              <a:srgbClr val="F5F1E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cene3d>
                <a:camera prst="orthographicFront">
                  <a:rot lat="0" lon="0" rev="0"/>
                </a:camera>
                <a:lightRig dir="t" rig="threePt"/>
              </a:scene3d>
            </a:bodyPr>
            <a:lstStyle/>
            <a:p>
              <a:pPr algn="ctr"/>
              <a:r>
                <a:rPr altLang="zh-CN" b="1" lang="en-US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1</a:t>
              </a:r>
            </a:p>
          </p:txBody>
        </p:sp>
      </p:grpSp>
      <p:sp>
        <p:nvSpPr>
          <p:cNvPr id="13" name="TextBox 19"/>
          <p:cNvSpPr>
            <a:spLocks noChangeArrowheads="1"/>
          </p:cNvSpPr>
          <p:nvPr/>
        </p:nvSpPr>
        <p:spPr bwMode="auto">
          <a:xfrm>
            <a:off x="1535388" y="15811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</a:rPr>
              <a:t>目录</a:t>
            </a:r>
          </a:p>
        </p:txBody>
      </p:sp>
      <p:sp>
        <p:nvSpPr>
          <p:cNvPr id="14" name="TextBox 53"/>
          <p:cNvSpPr>
            <a:spLocks noChangeArrowheads="1"/>
          </p:cNvSpPr>
          <p:nvPr/>
        </p:nvSpPr>
        <p:spPr bwMode="auto">
          <a:xfrm>
            <a:off x="1524000" y="2060839"/>
            <a:ext cx="1016791" cy="18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 sz="11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</a:rPr>
              <a:t>CONTENTS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632467" y="1708082"/>
            <a:ext cx="424709" cy="2057400"/>
            <a:chOff x="2928286" y="1619250"/>
            <a:chExt cx="424709" cy="2057400"/>
          </a:xfrm>
        </p:grpSpPr>
        <p:sp>
          <p:nvSpPr>
            <p:cNvPr id="36" name="圆角矩形 35"/>
            <p:cNvSpPr/>
            <p:nvPr/>
          </p:nvSpPr>
          <p:spPr>
            <a:xfrm rot="16200000">
              <a:off x="2188142" y="2555308"/>
              <a:ext cx="1905000" cy="337683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accent1"/>
                </a:solidFill>
                <a:ea charset="-122" panose="02000500000000000000" pitchFamily="2" typeface="字体视界-一风尚黑体"/>
              </a:endParaRPr>
            </a:p>
          </p:txBody>
        </p:sp>
        <p:sp>
          <p:nvSpPr>
            <p:cNvPr id="37" name="TextBox 5"/>
            <p:cNvSpPr txBox="1"/>
            <p:nvPr/>
          </p:nvSpPr>
          <p:spPr>
            <a:xfrm>
              <a:off x="2959064" y="2124611"/>
              <a:ext cx="36576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none">
              <a:spAutoFit/>
            </a:bodyPr>
            <a:lstStyle/>
            <a:p>
              <a:pPr algn="l"/>
              <a:r>
                <a:rPr altLang="en-US" lang="zh-CN" sz="12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应该怎样读课外书</a:t>
              </a: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2928286" y="1619250"/>
              <a:ext cx="424709" cy="466342"/>
            </a:xfrm>
            <a:prstGeom prst="parallelogram">
              <a:avLst>
                <a:gd fmla="val 0" name="adj"/>
              </a:avLst>
            </a:prstGeom>
            <a:solidFill>
              <a:srgbClr val="F5F1E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cene3d>
                <a:camera prst="orthographicFront">
                  <a:rot lat="0" lon="0" rev="0"/>
                </a:camera>
                <a:lightRig dir="t" rig="threePt"/>
              </a:scene3d>
            </a:bodyPr>
            <a:lstStyle/>
            <a:p>
              <a:pPr algn="ctr"/>
              <a:r>
                <a:rPr altLang="zh-CN" b="1" lang="en-US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2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62967" y="1708082"/>
            <a:ext cx="424709" cy="2057400"/>
            <a:chOff x="2928286" y="1619250"/>
            <a:chExt cx="424709" cy="2057400"/>
          </a:xfrm>
        </p:grpSpPr>
        <p:sp>
          <p:nvSpPr>
            <p:cNvPr id="40" name="圆角矩形 39"/>
            <p:cNvSpPr/>
            <p:nvPr/>
          </p:nvSpPr>
          <p:spPr>
            <a:xfrm rot="16200000">
              <a:off x="2188142" y="2555308"/>
              <a:ext cx="1905000" cy="337683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accent1"/>
                </a:solidFill>
                <a:ea charset="-122" panose="02000500000000000000" pitchFamily="2" typeface="字体视界-一风尚黑体"/>
              </a:endParaRP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959064" y="2124611"/>
              <a:ext cx="36576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none">
              <a:spAutoFit/>
            </a:bodyPr>
            <a:lstStyle/>
            <a:p>
              <a:pPr algn="l"/>
              <a:r>
                <a:rPr altLang="en-US" lang="zh-CN" sz="12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怎么做好读书笔记</a:t>
              </a:r>
            </a:p>
          </p:txBody>
        </p:sp>
        <p:sp>
          <p:nvSpPr>
            <p:cNvPr id="42" name="平行四边形 41"/>
            <p:cNvSpPr/>
            <p:nvPr/>
          </p:nvSpPr>
          <p:spPr>
            <a:xfrm>
              <a:off x="2928286" y="1619250"/>
              <a:ext cx="424709" cy="466342"/>
            </a:xfrm>
            <a:prstGeom prst="parallelogram">
              <a:avLst>
                <a:gd fmla="val 0" name="adj"/>
              </a:avLst>
            </a:prstGeom>
            <a:solidFill>
              <a:srgbClr val="F5F1E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cene3d>
                <a:camera prst="orthographicFront">
                  <a:rot lat="0" lon="0" rev="0"/>
                </a:camera>
                <a:lightRig dir="t" rig="threePt"/>
              </a:scene3d>
            </a:bodyPr>
            <a:lstStyle/>
            <a:p>
              <a:pPr algn="ctr"/>
              <a:r>
                <a:rPr altLang="zh-CN" b="1" lang="en-US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3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93467" y="1708082"/>
            <a:ext cx="424709" cy="2057400"/>
            <a:chOff x="2928286" y="1619250"/>
            <a:chExt cx="424709" cy="2057400"/>
          </a:xfrm>
        </p:grpSpPr>
        <p:sp>
          <p:nvSpPr>
            <p:cNvPr id="44" name="圆角矩形 43"/>
            <p:cNvSpPr/>
            <p:nvPr/>
          </p:nvSpPr>
          <p:spPr>
            <a:xfrm rot="16200000">
              <a:off x="2188142" y="2555308"/>
              <a:ext cx="1905000" cy="337683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accent1"/>
                </a:solidFill>
                <a:ea charset="-122" panose="02000500000000000000" pitchFamily="2" typeface="字体视界-一风尚黑体"/>
              </a:endParaRPr>
            </a:p>
          </p:txBody>
        </p:sp>
        <p:sp>
          <p:nvSpPr>
            <p:cNvPr id="45" name="TextBox 5"/>
            <p:cNvSpPr txBox="1"/>
            <p:nvPr/>
          </p:nvSpPr>
          <p:spPr>
            <a:xfrm>
              <a:off x="2959064" y="2124611"/>
              <a:ext cx="36576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none">
              <a:spAutoFit/>
            </a:bodyPr>
            <a:lstStyle/>
            <a:p>
              <a:pPr algn="l"/>
              <a:r>
                <a:rPr altLang="en-US" lang="zh-CN" sz="12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课外阅读推荐书目</a:t>
              </a:r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2928286" y="1619250"/>
              <a:ext cx="424709" cy="466342"/>
            </a:xfrm>
            <a:prstGeom prst="parallelogram">
              <a:avLst>
                <a:gd fmla="val 0" name="adj"/>
              </a:avLst>
            </a:prstGeom>
            <a:solidFill>
              <a:srgbClr val="F5F1E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cene3d>
                <a:camera prst="orthographicFront">
                  <a:rot lat="0" lon="0" rev="0"/>
                </a:camera>
                <a:lightRig dir="t" rig="threePt"/>
              </a:scene3d>
            </a:bodyPr>
            <a:lstStyle/>
            <a:p>
              <a:pPr algn="ctr"/>
              <a:r>
                <a:rPr altLang="zh-CN" b="1" lang="en-US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4</a:t>
              </a:r>
            </a:p>
          </p:txBody>
        </p:sp>
      </p:grp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209800" y="1885950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00">
                <a:latin charset="-122" panose="02000500000000000000" pitchFamily="2" typeface="字体视界-一风尚黑体"/>
                <a:ea charset="-122" panose="02000500000000000000" pitchFamily="2" typeface="字体视界-一风尚黑体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2" y="2781384"/>
              <a:ext cx="869156" cy="14326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4</a:t>
              </a: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414514" y="2065466"/>
            <a:ext cx="2947656" cy="4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none">
            <a:spAutoFit/>
          </a:bodyPr>
          <a:lstStyle/>
          <a:p>
            <a:pPr algn="l"/>
            <a:r>
              <a:rPr altLang="en-US" lang="zh-CN" sz="28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课外阅读推荐书目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412265" y="2546796"/>
            <a:ext cx="3006218" cy="3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square">
            <a:spAutoFit/>
          </a:bodyPr>
          <a:lstStyle/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点击添加文字内容点击添加文字内容点击添加文字内容点</a:t>
            </a:r>
          </a:p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击添加文字内容点击添加文字内容</a:t>
            </a:r>
          </a:p>
        </p:txBody>
      </p: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išḻíḍè"/>
          <p:cNvSpPr txBox="1"/>
          <p:nvPr/>
        </p:nvSpPr>
        <p:spPr>
          <a:xfrm>
            <a:off x="820975" y="976734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《西游记》——吴承恩</a:t>
            </a:r>
          </a:p>
        </p:txBody>
      </p:sp>
      <p:sp>
        <p:nvSpPr>
          <p:cNvPr id="3" name="iṩļïḍè"/>
          <p:cNvSpPr txBox="1"/>
          <p:nvPr/>
        </p:nvSpPr>
        <p:spPr>
          <a:xfrm>
            <a:off x="820974" y="2366054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《水浒传》——施耐庵</a:t>
            </a:r>
          </a:p>
        </p:txBody>
      </p:sp>
      <p:sp>
        <p:nvSpPr>
          <p:cNvPr id="4" name="ïṣḷiḓe"/>
          <p:cNvSpPr txBox="1"/>
          <p:nvPr/>
        </p:nvSpPr>
        <p:spPr>
          <a:xfrm>
            <a:off x="820974" y="3783729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《朝花夕拾》——鲁迅</a:t>
            </a:r>
          </a:p>
        </p:txBody>
      </p:sp>
      <p:sp>
        <p:nvSpPr>
          <p:cNvPr id="5" name="iṡľiḓe"/>
          <p:cNvSpPr txBox="1"/>
          <p:nvPr/>
        </p:nvSpPr>
        <p:spPr>
          <a:xfrm>
            <a:off x="5900331" y="812269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《繁星·春水》——冰心</a:t>
            </a:r>
          </a:p>
        </p:txBody>
      </p:sp>
      <p:sp>
        <p:nvSpPr>
          <p:cNvPr id="6" name="îsľiḋê"/>
          <p:cNvSpPr txBox="1"/>
          <p:nvPr/>
        </p:nvSpPr>
        <p:spPr>
          <a:xfrm>
            <a:off x="5900331" y="2201589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《鲁滨孙漂流记》</a:t>
            </a:r>
          </a:p>
        </p:txBody>
      </p:sp>
      <p:sp>
        <p:nvSpPr>
          <p:cNvPr id="7" name="îṡḷïdé"/>
          <p:cNvSpPr txBox="1"/>
          <p:nvPr/>
        </p:nvSpPr>
        <p:spPr>
          <a:xfrm>
            <a:off x="5900331" y="3619264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《钢铁是怎样炼成的》</a:t>
            </a:r>
          </a:p>
        </p:txBody>
      </p:sp>
      <p:sp>
        <p:nvSpPr>
          <p:cNvPr id="8" name="išḻíḍè"/>
          <p:cNvSpPr txBox="1"/>
          <p:nvPr/>
        </p:nvSpPr>
        <p:spPr>
          <a:xfrm>
            <a:off x="823242" y="1403479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《童年》——高尔基</a:t>
            </a:r>
          </a:p>
        </p:txBody>
      </p:sp>
      <p:sp>
        <p:nvSpPr>
          <p:cNvPr id="9" name="iṩļïḍè"/>
          <p:cNvSpPr txBox="1"/>
          <p:nvPr/>
        </p:nvSpPr>
        <p:spPr>
          <a:xfrm>
            <a:off x="823241" y="2792799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《名人传》——罗曼罗兰</a:t>
            </a:r>
          </a:p>
        </p:txBody>
      </p:sp>
      <p:sp>
        <p:nvSpPr>
          <p:cNvPr id="10" name="ïṣḷiḓe"/>
          <p:cNvSpPr txBox="1"/>
          <p:nvPr/>
        </p:nvSpPr>
        <p:spPr>
          <a:xfrm>
            <a:off x="823241" y="4210474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《骆驼祥子》——老舍</a:t>
            </a:r>
          </a:p>
        </p:txBody>
      </p:sp>
      <p:sp>
        <p:nvSpPr>
          <p:cNvPr id="11" name="iṡľiḓe"/>
          <p:cNvSpPr txBox="1"/>
          <p:nvPr/>
        </p:nvSpPr>
        <p:spPr>
          <a:xfrm>
            <a:off x="5914903" y="1254185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《红楼梦》——曹雪芹</a:t>
            </a:r>
          </a:p>
        </p:txBody>
      </p:sp>
      <p:sp>
        <p:nvSpPr>
          <p:cNvPr id="12" name="îsľiḋê"/>
          <p:cNvSpPr txBox="1"/>
          <p:nvPr/>
        </p:nvSpPr>
        <p:spPr>
          <a:xfrm>
            <a:off x="5914903" y="2643505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《格列佛游记》</a:t>
            </a:r>
          </a:p>
        </p:txBody>
      </p:sp>
      <p:sp>
        <p:nvSpPr>
          <p:cNvPr id="13" name="îṡḷïdé"/>
          <p:cNvSpPr txBox="1"/>
          <p:nvPr/>
        </p:nvSpPr>
        <p:spPr>
          <a:xfrm>
            <a:off x="5914903" y="4061180"/>
            <a:ext cx="2400540" cy="400173"/>
          </a:xfrm>
          <a:prstGeom prst="rect">
            <a:avLst/>
          </a:prstGeom>
          <a:noFill/>
        </p:spPr>
        <p:txBody>
          <a:bodyPr anchor="b" anchorCtr="0" wrap="none">
            <a:normAutofit/>
            <a:scene3d>
              <a:camera prst="orthographicFront"/>
              <a:lightRig dir="t" rig="threePt"/>
            </a:scene3d>
          </a:bodyPr>
          <a:lstStyle/>
          <a:p>
            <a:r>
              <a:rPr altLang="zh-CN" b="1" lang="en-US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ea charset="-122" panose="02000500000000000000" pitchFamily="2" typeface="字体视界-一风尚黑体"/>
              </a:rPr>
              <a:t>《三国演义》——罗贯中</a:t>
            </a:r>
          </a:p>
        </p:txBody>
      </p:sp>
      <p:sp>
        <p:nvSpPr>
          <p:cNvPr id="14" name="矩形 13"/>
          <p:cNvSpPr/>
          <p:nvPr/>
        </p:nvSpPr>
        <p:spPr>
          <a:xfrm>
            <a:off x="981100" y="158677"/>
            <a:ext cx="11988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b="1" lang="zh-CN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名著推介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4735" y="560577"/>
            <a:ext cx="4802505" cy="479641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4" name="ïŝḻiḋê"/>
          <p:cNvSpPr txBox="1"/>
          <p:nvPr/>
        </p:nvSpPr>
        <p:spPr bwMode="auto">
          <a:xfrm>
            <a:off x="794832" y="601449"/>
            <a:ext cx="2628375" cy="129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书籍—通过心灵观察世界的窗口。住宅里没有书,犹如房间里没有窗户。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---威尔逊 </a:t>
            </a:r>
          </a:p>
        </p:txBody>
      </p:sp>
      <p:sp>
        <p:nvSpPr>
          <p:cNvPr id="221" name="ïŝḻiḋê"/>
          <p:cNvSpPr txBox="1"/>
          <p:nvPr/>
        </p:nvSpPr>
        <p:spPr bwMode="auto">
          <a:xfrm>
            <a:off x="807391" y="2346867"/>
            <a:ext cx="2628375" cy="1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书籍是朋友,虽然没有热情,但是非常忠实。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---雨果</a:t>
            </a:r>
          </a:p>
        </p:txBody>
      </p:sp>
      <p:sp>
        <p:nvSpPr>
          <p:cNvPr id="222" name="ïŝḻiḋê"/>
          <p:cNvSpPr txBox="1"/>
          <p:nvPr/>
        </p:nvSpPr>
        <p:spPr bwMode="auto">
          <a:xfrm>
            <a:off x="791438" y="3831964"/>
            <a:ext cx="2628375" cy="107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书籍是全世界的营养品.生活里没有书籍,就好像没有阳光。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---莎士比亚</a:t>
            </a:r>
          </a:p>
        </p:txBody>
      </p:sp>
      <p:sp>
        <p:nvSpPr>
          <p:cNvPr id="223" name="ïŝḻiḋê"/>
          <p:cNvSpPr txBox="1"/>
          <p:nvPr/>
        </p:nvSpPr>
        <p:spPr bwMode="auto">
          <a:xfrm>
            <a:off x="5414711" y="601449"/>
            <a:ext cx="2628375" cy="9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 lnSpcReduction="1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书合理安排时间，就等于节约时间。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---鲁迅</a:t>
            </a:r>
          </a:p>
        </p:txBody>
      </p:sp>
      <p:sp>
        <p:nvSpPr>
          <p:cNvPr id="224" name="ïŝḻiḋê"/>
          <p:cNvSpPr txBox="1"/>
          <p:nvPr/>
        </p:nvSpPr>
        <p:spPr bwMode="auto">
          <a:xfrm>
            <a:off x="5427270" y="2346867"/>
            <a:ext cx="2628375" cy="10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 fontScale="925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读书好似爬山，爬得越高，望得越远；读书好似耕耘，汗水流得多，收获更丰满。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---臧克家</a:t>
            </a:r>
          </a:p>
        </p:txBody>
      </p:sp>
      <p:sp>
        <p:nvSpPr>
          <p:cNvPr id="225" name="ïŝḻiḋê"/>
          <p:cNvSpPr txBox="1"/>
          <p:nvPr/>
        </p:nvSpPr>
        <p:spPr bwMode="auto">
          <a:xfrm>
            <a:off x="5410336" y="3947550"/>
            <a:ext cx="2628375" cy="9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 wrap="square">
            <a:normAutofit fontScale="85000" lnSpcReduction="1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我读书奉行九个字，就是“读书好，好读书，读好书”。</a:t>
            </a:r>
          </a:p>
          <a:p>
            <a:pPr algn="just" lvl="0">
              <a:lnSpc>
                <a:spcPct val="140000"/>
              </a:lnSpc>
              <a:spcBef>
                <a:spcPct val="0"/>
              </a:spcBef>
              <a:defRPr/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---冰心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84935" y="1168400"/>
            <a:ext cx="1440000" cy="14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1090" y="906780"/>
            <a:ext cx="1440000" cy="14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1090" y="2784475"/>
            <a:ext cx="1440000" cy="144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23695" y="2679700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4"/>
      <p:bldP grpId="0" spid="221"/>
      <p:bldP grpId="0" spid="222"/>
      <p:bldP grpId="0" spid="223"/>
      <p:bldP grpId="0" spid="224"/>
      <p:bldP grpId="0" spid="22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789305" y="1144905"/>
            <a:ext cx="3572510" cy="37490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阅读，终生的承诺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世界上最动人的皱眉,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是在读书时那苦思的刹那；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世界上最自然的一刻,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是在读书时那会心的微笑。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自己再累也要读书；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工作再忙也要谈书；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收入再少也要买书；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住处再挤也要藏书；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交情再浅也要送书。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951592" y="181017"/>
            <a:ext cx="2936215" cy="2651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最庸俗的人是不读书的人；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最吝啬的人是不买书的人；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最可怜的人是与书无缘的人。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同学们，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让我们与书为伴，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让阅读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成为我们终生的承诺！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100" y="116205"/>
            <a:ext cx="1441450" cy="1441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84800" y="1922650"/>
            <a:ext cx="3600000" cy="359390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9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16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7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23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24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30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31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37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38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44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45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51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52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58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59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65"/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66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0"/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72"/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73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79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8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86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87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93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94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9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8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100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01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5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107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08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1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2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114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15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9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121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122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 nodeType="clickPar">
                      <p:stCondLst>
                        <p:cond delay="indefinite"/>
                        <p:cond delay="0" evt="onBegin">
                          <p:tn val="122"/>
                        </p:cond>
                      </p:stCondLst>
                      <p:childTnLst>
                        <p:par>
                          <p:cTn fill="hold" id="1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3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3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3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3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4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 nodeType="clickPar">
                      <p:stCondLst>
                        <p:cond delay="indefinite"/>
                        <p:cond delay="0" evt="onBegin">
                          <p:tn val="140"/>
                        </p:cond>
                      </p:stCondLst>
                      <p:childTnLst>
                        <p:par>
                          <p:cTn fill="hold" id="1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5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5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5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5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5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5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 uiExpand="1"/>
      <p:bldP build="p" grpId="0" spid="56" uiExpand="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209800" y="1885950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00">
                <a:latin charset="-122" panose="02000500000000000000" pitchFamily="2" typeface="字体视界-一风尚黑体"/>
                <a:ea charset="-122" panose="02000500000000000000" pitchFamily="2" typeface="字体视界-一风尚黑体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869156" cy="14326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1</a:t>
              </a: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414514" y="2065466"/>
            <a:ext cx="2947656" cy="4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none">
            <a:spAutoFit/>
          </a:bodyPr>
          <a:lstStyle/>
          <a:p>
            <a:pPr algn="l"/>
            <a:r>
              <a:rPr altLang="en-US" lang="zh-CN" sz="28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为什么要课外阅读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432252" y="2582740"/>
            <a:ext cx="3006218" cy="3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square">
            <a:spAutoFit/>
          </a:bodyPr>
          <a:lstStyle/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点击添加文字内容点击添加文字内容点击添加文字内容点</a:t>
            </a:r>
          </a:p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击添加文字内容点击添加文字内容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5F1E8"/>
                </a:solidFill>
              </a:rPr>
              <a:t>https://www.youyedoc.com/</a:t>
            </a:r>
          </a:p>
        </p:txBody>
      </p: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îs1ïdê"/>
          <p:cNvSpPr txBox="1"/>
          <p:nvPr/>
        </p:nvSpPr>
        <p:spPr bwMode="auto">
          <a:xfrm>
            <a:off x="4227271" y="895350"/>
            <a:ext cx="838293" cy="254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vert="eaVert" wrap="square">
            <a:normAutofit fontScale="225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作为基础教育中的基础学科，语文在学生整个学习和社会生活中有十分重要作用。</a:t>
            </a:r>
          </a:p>
        </p:txBody>
      </p:sp>
      <p:sp>
        <p:nvSpPr>
          <p:cNvPr id="14" name="ïşḻíḋè"/>
          <p:cNvSpPr txBox="1"/>
          <p:nvPr/>
        </p:nvSpPr>
        <p:spPr bwMode="auto">
          <a:xfrm>
            <a:off x="5486400" y="895350"/>
            <a:ext cx="1498999" cy="2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vert="eaVert" wrap="square">
            <a:normAutofit fontScale="225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抓好语文中的阅读训练，不仅可以培养学生良好的阅读习惯，扩大视野，拓展学生的思维能力，提高学生的写作能力，为学好其他学科打下坚实基础；</a:t>
            </a:r>
          </a:p>
        </p:txBody>
      </p:sp>
      <p:sp>
        <p:nvSpPr>
          <p:cNvPr id="23" name="ïŝ1îdé"/>
          <p:cNvSpPr txBox="1"/>
          <p:nvPr/>
        </p:nvSpPr>
        <p:spPr bwMode="auto">
          <a:xfrm>
            <a:off x="7372158" y="942990"/>
            <a:ext cx="151468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vert="eaVert" wrap="square">
            <a:normAutofit fontScale="22500" lnSpcReduction="20000"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还可以让学生在学习语文的同时，通过阅读优秀作品，感悟生活，体会到人间的真、善、美，从而培养正确的人生观、世界观。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64478" y="3437542"/>
            <a:ext cx="335280" cy="274320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rtlCol="0" wrap="none">
            <a:sp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b="1" lang="en-US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00500000000000000" pitchFamily="2" typeface="字体视界-一风尚黑体"/>
                <a:ea charset="-122" panose="02000500000000000000" pitchFamily="2" typeface="字体视界-一风尚黑体"/>
                <a:sym typeface="+mn-ea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36531" y="3446497"/>
            <a:ext cx="335280" cy="274320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rtlCol="0" wrap="none">
            <a:sp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b="1" lang="en-US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00500000000000000" pitchFamily="2" typeface="字体视界-一风尚黑体"/>
                <a:ea charset="-122" panose="02000500000000000000" pitchFamily="2" typeface="字体视界-一风尚黑体"/>
                <a:sym typeface="+mn-ea"/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38118" y="3428485"/>
            <a:ext cx="335280" cy="27432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rtlCol="0" wrap="none">
            <a:sp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b="1" lang="en-US" sz="12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00500000000000000" pitchFamily="2" typeface="字体视界-一风尚黑体"/>
                <a:ea charset="-122" panose="02000500000000000000" pitchFamily="2" typeface="字体视界-一风尚黑体"/>
                <a:sym typeface="+mn-ea"/>
              </a:rPr>
              <a:t>03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8600" y="746609"/>
            <a:ext cx="5474970" cy="386110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文本"/>
          <p:cNvSpPr txBox="1"/>
          <p:nvPr/>
        </p:nvSpPr>
        <p:spPr>
          <a:xfrm>
            <a:off x="542000" y="1132067"/>
            <a:ext cx="5376894" cy="320802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 lIns="180000" rIns="90000" rtlCol="0" wrap="square">
            <a:spAutoFit/>
            <a:scene3d>
              <a:camera prst="orthographicFront"/>
              <a:lightRig dir="t" rig="threePt"/>
            </a:scene3d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pc="150" sz="17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学生读课外书籍要养成习惯。先看序文或作者、编者的前言，知道全书的概况，是好习惯。把书估计一下，预定若干日读完，而且如果能按期看完，是好习惯 。有不了解处，不怕查工具书，不怕请教老师或者朋友，是好习惯。自己有所得，随手写简要的笔记是好习惯。其实说不好的习惯，半途而废，以及眼睛在书上，脑子开小差，都非常不好。</a:t>
            </a:r>
          </a:p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——叶圣陶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19470" y="1373505"/>
            <a:ext cx="2880000" cy="2880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4604331" y="1474059"/>
            <a:ext cx="3720969" cy="11887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lvl="0"/>
            <a:r>
              <a:rPr altLang="en-US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即根据自己在课内外学习或写作上的某种需要，有选择地阅读有关书报的有关篇章或有关部分，以便学以致用。</a:t>
            </a:r>
          </a:p>
        </p:txBody>
      </p:sp>
      <p:sp>
        <p:nvSpPr>
          <p:cNvPr id="30" name="矩形 29"/>
          <p:cNvSpPr/>
          <p:nvPr/>
        </p:nvSpPr>
        <p:spPr>
          <a:xfrm>
            <a:off x="4610562" y="3620346"/>
            <a:ext cx="3720968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lvl="0"/>
            <a:r>
              <a:rPr altLang="en-US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即对所读的书报，不是逐字逐句地读下去，而是快速地观其概貌。 </a:t>
            </a:r>
          </a:p>
        </p:txBody>
      </p:sp>
      <p:sp>
        <p:nvSpPr>
          <p:cNvPr id="31" name="矩形 30"/>
          <p:cNvSpPr/>
          <p:nvPr/>
        </p:nvSpPr>
        <p:spPr>
          <a:xfrm>
            <a:off x="4604596" y="874533"/>
            <a:ext cx="17485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en-US" b="1" lang="zh-CN" spc="600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选读法</a:t>
            </a:r>
          </a:p>
        </p:txBody>
      </p:sp>
      <p:sp>
        <p:nvSpPr>
          <p:cNvPr id="32" name="矩形 31"/>
          <p:cNvSpPr/>
          <p:nvPr/>
        </p:nvSpPr>
        <p:spPr>
          <a:xfrm>
            <a:off x="4604596" y="3076807"/>
            <a:ext cx="17485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en-US" b="1" lang="zh-CN" spc="600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粗读法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210" y="523733"/>
            <a:ext cx="1080000" cy="10739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7985" y="2753218"/>
            <a:ext cx="1080000" cy="10739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7325" y="520700"/>
            <a:ext cx="4480560" cy="448056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1089463" y="1572456"/>
            <a:ext cx="3720969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lvl="0"/>
            <a:r>
              <a:rPr altLang="en-US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即对书报上的某些重点文章，集中精力，精细地读。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95694" y="3718744"/>
            <a:ext cx="3720968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lvl="0"/>
            <a:r>
              <a:rPr altLang="en-US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即用抄文章有关内容或重要词句的方法去读。 </a:t>
            </a:r>
          </a:p>
        </p:txBody>
      </p:sp>
      <p:sp>
        <p:nvSpPr>
          <p:cNvPr id="31" name="矩形 30"/>
          <p:cNvSpPr/>
          <p:nvPr/>
        </p:nvSpPr>
        <p:spPr>
          <a:xfrm>
            <a:off x="1381193" y="993250"/>
            <a:ext cx="17485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en-US" b="1" lang="zh-CN" spc="600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精读法</a:t>
            </a:r>
          </a:p>
        </p:txBody>
      </p:sp>
      <p:sp>
        <p:nvSpPr>
          <p:cNvPr id="32" name="矩形 31"/>
          <p:cNvSpPr/>
          <p:nvPr/>
        </p:nvSpPr>
        <p:spPr>
          <a:xfrm>
            <a:off x="2082868" y="3195524"/>
            <a:ext cx="17485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en-US" b="1" lang="zh-CN" spc="600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摘读法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715" y="1148715"/>
            <a:ext cx="3498850" cy="3498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82215" y="709535"/>
            <a:ext cx="1349375" cy="9482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2840" y="2848215"/>
            <a:ext cx="1349375" cy="94820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209800" y="1885950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00">
                <a:latin charset="-122" panose="02000500000000000000" pitchFamily="2" typeface="字体视界-一风尚黑体"/>
                <a:ea charset="-122" panose="02000500000000000000" pitchFamily="2" typeface="字体视界-一风尚黑体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869156" cy="14326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accent1"/>
                  </a:solidFill>
                  <a:latin charset="-122" panose="02000500000000000000" pitchFamily="2" typeface="字体视界-一风尚黑体"/>
                  <a:ea charset="-122" panose="02000500000000000000" pitchFamily="2" typeface="字体视界-一风尚黑体"/>
                </a:rPr>
                <a:t>2</a:t>
              </a: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414514" y="2065466"/>
            <a:ext cx="2947656" cy="4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none">
            <a:spAutoFit/>
          </a:bodyPr>
          <a:lstStyle/>
          <a:p>
            <a:pPr algn="l"/>
            <a:r>
              <a:rPr altLang="en-US" lang="zh-CN" sz="28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应该怎样读课外书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399666" y="2590235"/>
            <a:ext cx="3006218" cy="3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4" lIns="51428" rIns="51428" tIns="25714" wrap="square">
            <a:spAutoFit/>
          </a:bodyPr>
          <a:lstStyle/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点击添加文字内容点击添加文字内容点击添加文字内容点</a:t>
            </a:r>
          </a:p>
          <a:p>
            <a:r>
              <a:rPr altLang="en-US" lang="zh-CN" sz="900">
                <a:solidFill>
                  <a:schemeClr val="accent1"/>
                </a:solidFill>
                <a:latin charset="-122" panose="02000500000000000000" pitchFamily="2" typeface="字体视界-一风尚黑体"/>
                <a:ea charset="-122" panose="02000500000000000000" pitchFamily="2" typeface="字体视界-一风尚黑体"/>
                <a:sym charset="-122" pitchFamily="2" typeface="方正姚体"/>
              </a:rPr>
              <a:t>击添加文字内容点击添加文字内容</a:t>
            </a:r>
          </a:p>
        </p:txBody>
      </p: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406516" y="527500"/>
            <a:ext cx="24688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b="1" lang="zh-CN" sz="2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标：圈圈点点明重点</a:t>
            </a:r>
          </a:p>
        </p:txBody>
      </p:sp>
      <p:sp>
        <p:nvSpPr>
          <p:cNvPr id="38" name="矩形 37"/>
          <p:cNvSpPr/>
          <p:nvPr/>
        </p:nvSpPr>
        <p:spPr>
          <a:xfrm>
            <a:off x="2688898" y="926020"/>
            <a:ext cx="6192520" cy="16916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读书时可以根据不同的要求在自己的书上做上种种不同的符号。如有疑问的地方用“？”，精彩的地方用“____”。同时也要在阅读时明确不同体裁的读物有不同的要求。</a:t>
            </a:r>
          </a:p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此外，对各类文章中精彩的重点段，还要会理解、会背诵、会仿写。这样既能提高理解能力，又为写作打下了基础。</a:t>
            </a:r>
          </a:p>
        </p:txBody>
      </p:sp>
      <p:sp>
        <p:nvSpPr>
          <p:cNvPr id="9" name="矩形 8"/>
          <p:cNvSpPr/>
          <p:nvPr/>
        </p:nvSpPr>
        <p:spPr>
          <a:xfrm>
            <a:off x="4110662" y="2922460"/>
            <a:ext cx="995680" cy="5791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童话寓言</a:t>
            </a:r>
          </a:p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重在明理</a:t>
            </a:r>
          </a:p>
        </p:txBody>
      </p:sp>
      <p:sp>
        <p:nvSpPr>
          <p:cNvPr id="44" name="矩形 43"/>
          <p:cNvSpPr/>
          <p:nvPr/>
        </p:nvSpPr>
        <p:spPr>
          <a:xfrm>
            <a:off x="4105801" y="3766018"/>
            <a:ext cx="1380490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历史故事</a:t>
            </a:r>
          </a:p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重在懂得故事梗概</a:t>
            </a:r>
          </a:p>
        </p:txBody>
      </p:sp>
      <p:sp>
        <p:nvSpPr>
          <p:cNvPr id="30" name="îṡlíḑé"/>
          <p:cNvSpPr/>
          <p:nvPr/>
        </p:nvSpPr>
        <p:spPr>
          <a:xfrm>
            <a:off x="3171671" y="3866881"/>
            <a:ext cx="504056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wrap="none">
            <a:norm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lang="en-US" sz="1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02</a:t>
            </a:r>
          </a:p>
        </p:txBody>
      </p:sp>
      <p:sp>
        <p:nvSpPr>
          <p:cNvPr id="41" name="iš1íḍê"/>
          <p:cNvSpPr/>
          <p:nvPr/>
        </p:nvSpPr>
        <p:spPr>
          <a:xfrm>
            <a:off x="5820853" y="2832307"/>
            <a:ext cx="504056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wrap="none">
            <a:norm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lang="en-US" sz="1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03</a:t>
            </a:r>
          </a:p>
        </p:txBody>
      </p:sp>
      <p:sp>
        <p:nvSpPr>
          <p:cNvPr id="42" name="iṥlïḍe"/>
          <p:cNvSpPr/>
          <p:nvPr/>
        </p:nvSpPr>
        <p:spPr>
          <a:xfrm>
            <a:off x="5812802" y="3907032"/>
            <a:ext cx="504056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wrap="none">
            <a:norm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lang="en-US" sz="1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04</a:t>
            </a:r>
          </a:p>
        </p:txBody>
      </p:sp>
      <p:sp>
        <p:nvSpPr>
          <p:cNvPr id="43" name="矩形 42"/>
          <p:cNvSpPr/>
          <p:nvPr/>
        </p:nvSpPr>
        <p:spPr>
          <a:xfrm>
            <a:off x="6813224" y="2832290"/>
            <a:ext cx="1736090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诗词歌赋</a:t>
            </a:r>
          </a:p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重在通过朗读体会情意</a:t>
            </a:r>
          </a:p>
        </p:txBody>
      </p:sp>
      <p:sp>
        <p:nvSpPr>
          <p:cNvPr id="47" name="矩形 46"/>
          <p:cNvSpPr/>
          <p:nvPr/>
        </p:nvSpPr>
        <p:spPr>
          <a:xfrm>
            <a:off x="6813222" y="3785549"/>
            <a:ext cx="1847850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科普读物</a:t>
            </a:r>
          </a:p>
          <a:p>
            <a:pPr algn="just"/>
            <a:r>
              <a:rPr altLang="en-US" lang="zh-CN" sz="16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b0502040204020203" pitchFamily="34" typeface="Microsoft YaHei Light"/>
                <a:ea charset="-122" panose="020b0502040204020203" pitchFamily="34" typeface="Microsoft YaHei Light"/>
              </a:rPr>
              <a:t>应明白书中的科学道理</a:t>
            </a:r>
          </a:p>
        </p:txBody>
      </p:sp>
      <p:sp>
        <p:nvSpPr>
          <p:cNvPr id="2" name="ïšľïḍe"/>
          <p:cNvSpPr/>
          <p:nvPr/>
        </p:nvSpPr>
        <p:spPr>
          <a:xfrm>
            <a:off x="3218026" y="2944478"/>
            <a:ext cx="504056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wrap="none">
            <a:normAutofit/>
            <a:scene3d>
              <a:camera prst="orthographicFront"/>
              <a:lightRig dir="t" rig="threePt"/>
            </a:scene3d>
          </a:bodyPr>
          <a:lstStyle/>
          <a:p>
            <a:pPr algn="ctr"/>
            <a:r>
              <a:rPr altLang="zh-CN" lang="en-US" sz="1000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charset="-122" panose="02010509060101010101" pitchFamily="49" typeface="隶书"/>
                <a:ea charset="-122" panose="02010509060101010101" pitchFamily="49" typeface="隶书"/>
              </a:rPr>
              <a:t>01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62000" y="1124387"/>
            <a:ext cx="5040700" cy="359614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6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build="p" grpId="0" spid="38" uiExpand="1"/>
      <p:bldP grpId="0" spid="9"/>
      <p:bldP grpId="0" spid="44"/>
      <p:bldP grpId="0" spid="30"/>
      <p:bldP grpId="0" spid="41"/>
      <p:bldP grpId="0" spid="42"/>
      <p:bldP grpId="0" spid="43"/>
      <p:bldP grpId="0" spid="47"/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3D4E"/>
      </a:accent1>
      <a:accent2>
        <a:srgbClr val="FFBD52"/>
      </a:accent2>
      <a:accent3>
        <a:srgbClr val="663D4E"/>
      </a:accent3>
      <a:accent4>
        <a:srgbClr val="FFBD52"/>
      </a:accent4>
      <a:accent5>
        <a:srgbClr val="663D4E"/>
      </a:accent5>
      <a:accent6>
        <a:srgbClr val="FFBD52"/>
      </a:accent6>
      <a:hlink>
        <a:srgbClr val="663D4E"/>
      </a:hlink>
      <a:folHlink>
        <a:srgbClr val="FFBD52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158</Paragraphs>
  <Slides>23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Arial Black</vt:lpstr>
      <vt:lpstr>微软雅黑</vt:lpstr>
      <vt:lpstr>字体视界-一风尚黑体</vt:lpstr>
      <vt:lpstr>Calibri Light</vt:lpstr>
      <vt:lpstr>Calibri</vt:lpstr>
      <vt:lpstr>方正姚体</vt:lpstr>
      <vt:lpstr>隶书</vt:lpstr>
      <vt:lpstr>Microsoft YaHei Light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2021-08-22T11:52:06Z</dcterms:created>
  <cp:lastPrinted>2021-08-22T11:52:06Z</cp:lastPrinted>
  <dcterms:modified xsi:type="dcterms:W3CDTF">2021-08-22T05:38:45Z</dcterms:modified>
  <cp:revision>1</cp:revision>
</cp:coreProperties>
</file>