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320" r:id="rId5"/>
    <p:sldId id="444" r:id="rId6"/>
    <p:sldId id="365" r:id="rId7"/>
    <p:sldId id="472" r:id="rId8"/>
    <p:sldId id="424" r:id="rId9"/>
    <p:sldId id="413" r:id="rId10"/>
    <p:sldId id="416" r:id="rId11"/>
    <p:sldId id="415" r:id="rId12"/>
    <p:sldId id="453" r:id="rId13"/>
    <p:sldId id="457" r:id="rId14"/>
    <p:sldId id="419" r:id="rId15"/>
    <p:sldId id="420" r:id="rId16"/>
    <p:sldId id="421" r:id="rId17"/>
    <p:sldId id="441" r:id="rId18"/>
    <p:sldId id="426" r:id="rId19"/>
    <p:sldId id="474" r:id="rId20"/>
    <p:sldId id="425" r:id="rId21"/>
    <p:sldId id="471" r:id="rId22"/>
    <p:sldId id="450" r:id="rId23"/>
    <p:sldId id="454" r:id="rId24"/>
    <p:sldId id="359" r:id="rId25"/>
    <p:sldId id="469" r:id="rId26"/>
    <p:sldId id="475"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14" autoAdjust="0"/>
  </p:normalViewPr>
  <p:slideViewPr>
    <p:cSldViewPr snapToGrid="0">
      <p:cViewPr varScale="1">
        <p:scale>
          <a:sx n="108" d="100"/>
          <a:sy n="108" d="100"/>
        </p:scale>
        <p:origin x="678" y="10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6.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31042A-A8CB-4AA0-9620-A83A72ECD6CC}" type="datetimeFigureOut">
              <a:rPr lang="zh-CN" altLang="en-US" smtClean="0"/>
              <a:t>2020/12/2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F1B32-83F2-4D78-B4DF-63E2895C6D83}" type="slidenum">
              <a:rPr lang="zh-CN" altLang="en-US" smtClean="0"/>
              <a:t>‹#›</a:t>
            </a:fld>
            <a:endParaRPr lang="zh-CN" altLang="en-US"/>
          </a:p>
        </p:txBody>
      </p:sp>
    </p:spTree>
    <p:extLst>
      <p:ext uri="{BB962C8B-B14F-4D97-AF65-F5344CB8AC3E}">
        <p14:creationId val="37477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9865637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083681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1529772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9479173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3434688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6837563"/>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7" name="图片 6">
            <a:extLst>
              <a:ext uri="{FF2B5EF4-FFF2-40B4-BE49-F238E27FC236}">
                <a16:creationId xmlns:a16="http://schemas.microsoft.com/office/drawing/2014/main" id="{CEE14588-4398-4F48-88BF-EB3684B58B74}"/>
              </a:ext>
            </a:extLst>
          </p:cNvPr>
          <p:cNvPicPr>
            <a:picLocks noChangeAspect="1"/>
          </p:cNvPicPr>
          <p:nvPr userDrawn="1"/>
        </p:nvPicPr>
        <p:blipFill>
          <a:blip r:embed="rId1">
            <a:extLst>
              <a:ext uri="{28A0092B-C50C-407E-A947-70E740481C1C}">
                <a14:useLocalDpi val="0"/>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id="{D1275A8F-A1A0-4483-8F20-B8001DCCF055}"/>
              </a:ext>
            </a:extLst>
          </p:cNvPr>
          <p:cNvPicPr>
            <a:picLocks noChangeAspect="1"/>
          </p:cNvPicPr>
          <p:nvPr userDrawn="1"/>
        </p:nvPicPr>
        <p:blipFill>
          <a:blip r:embed="rId2">
            <a:extLst>
              <a:ext uri="{28A0092B-C50C-407E-A947-70E740481C1C}">
                <a14:useLocalDpi val="0"/>
              </a:ext>
            </a:extLst>
          </a:blip>
          <a:srcRect t="54483" r="57631"/>
          <a:stretch>
            <a:fillRect/>
          </a:stretch>
        </p:blipFill>
        <p:spPr>
          <a:xfrm>
            <a:off x="0" y="3681663"/>
            <a:ext cx="5165558" cy="3176337"/>
          </a:xfrm>
          <a:prstGeom prst="rect">
            <a:avLst/>
          </a:prstGeom>
        </p:spPr>
      </p:pic>
      <p:sp>
        <p:nvSpPr>
          <p:cNvPr id="13" name="矩形: 圆角 12">
            <a:extLst>
              <a:ext uri="{FF2B5EF4-FFF2-40B4-BE49-F238E27FC236}">
                <a16:creationId xmlns:a16="http://schemas.microsoft.com/office/drawing/2014/main" id="{6E299581-AD9F-4F81-B172-3B5B8F2D8B5B}"/>
              </a:ext>
            </a:extLst>
          </p:cNvPr>
          <p:cNvSpPr/>
          <p:nvPr userDrawn="1"/>
        </p:nvSpPr>
        <p:spPr>
          <a:xfrm>
            <a:off x="309313" y="344605"/>
            <a:ext cx="11601450" cy="6168790"/>
          </a:xfrm>
          <a:prstGeom prst="roundRect">
            <a:avLst>
              <a:gd name="adj" fmla="val 1844"/>
            </a:avLst>
          </a:prstGeom>
          <a:solidFill>
            <a:schemeClr val="bg1"/>
          </a:solidFill>
          <a:ln>
            <a:solidFill>
              <a:srgbClr val="67D8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5760F2A6-F027-4995-A800-2B019A64736E}"/>
              </a:ext>
            </a:extLst>
          </p:cNvPr>
          <p:cNvPicPr>
            <a:picLocks noChangeAspect="1"/>
          </p:cNvPicPr>
          <p:nvPr userDrawn="1"/>
        </p:nvPicPr>
        <p:blipFill>
          <a:blip r:embed="rId3">
            <a:extLst>
              <a:ext uri="{28A0092B-C50C-407E-A947-70E740481C1C}">
                <a14:useLocalDpi val="0"/>
              </a:ext>
            </a:extLst>
          </a:blip>
          <a:srcRect l="66711" b="61149"/>
          <a:stretch>
            <a:fillRect/>
          </a:stretch>
        </p:blipFill>
        <p:spPr>
          <a:xfrm>
            <a:off x="8133346" y="0"/>
            <a:ext cx="4058653" cy="2711116"/>
          </a:xfrm>
          <a:prstGeom prst="rect">
            <a:avLst/>
          </a:prstGeom>
        </p:spPr>
      </p:pic>
      <p:pic>
        <p:nvPicPr>
          <p:cNvPr id="10" name="图片 9">
            <a:extLst>
              <a:ext uri="{FF2B5EF4-FFF2-40B4-BE49-F238E27FC236}">
                <a16:creationId xmlns:a16="http://schemas.microsoft.com/office/drawing/2014/main" id="{33B4C10E-97FE-405B-B1B8-2C6A2EB5E516}"/>
              </a:ext>
            </a:extLst>
          </p:cNvPr>
          <p:cNvPicPr>
            <a:picLocks noChangeAspect="1"/>
          </p:cNvPicPr>
          <p:nvPr userDrawn="1"/>
        </p:nvPicPr>
        <p:blipFill>
          <a:blip r:embed="rId4">
            <a:extLst>
              <a:ext uri="{28A0092B-C50C-407E-A947-70E740481C1C}">
                <a14:useLocalDpi val="0"/>
              </a:ext>
            </a:extLst>
          </a:blip>
          <a:srcRect l="77418" b="71266"/>
          <a:stretch>
            <a:fillRect/>
          </a:stretch>
        </p:blipFill>
        <p:spPr>
          <a:xfrm flipH="1">
            <a:off x="9024" y="-56147"/>
            <a:ext cx="2753225" cy="1751598"/>
          </a:xfrm>
          <a:prstGeom prst="rect">
            <a:avLst/>
          </a:prstGeom>
        </p:spPr>
      </p:pic>
      <p:pic>
        <p:nvPicPr>
          <p:cNvPr id="11" name="图片 10">
            <a:extLst>
              <a:ext uri="{FF2B5EF4-FFF2-40B4-BE49-F238E27FC236}">
                <a16:creationId xmlns:a16="http://schemas.microsoft.com/office/drawing/2014/main" id="{00B9DC15-4BBE-4B09-897B-2C835F57A7FE}"/>
              </a:ext>
            </a:extLst>
          </p:cNvPr>
          <p:cNvPicPr>
            <a:picLocks noChangeAspect="1"/>
          </p:cNvPicPr>
          <p:nvPr userDrawn="1"/>
        </p:nvPicPr>
        <p:blipFill>
          <a:blip r:embed="rId2">
            <a:extLst>
              <a:ext uri="{28A0092B-C50C-407E-A947-70E740481C1C}">
                <a14:useLocalDpi val="0"/>
              </a:ext>
            </a:extLst>
          </a:blip>
          <a:srcRect t="54483" r="57631"/>
          <a:stretch>
            <a:fillRect/>
          </a:stretch>
        </p:blipFill>
        <p:spPr>
          <a:xfrm rot="19481800">
            <a:off x="4867092" y="4943967"/>
            <a:ext cx="5165558" cy="3176337"/>
          </a:xfrm>
          <a:custGeom>
            <a:gdLst>
              <a:gd name="connsiteX0" fmla="*/ 5165558 w 5165558"/>
              <a:gd name="connsiteY0" fmla="*/ 0 h 3176337"/>
              <a:gd name="connsiteX1" fmla="*/ 5165558 w 5165558"/>
              <a:gd name="connsiteY1" fmla="*/ 3176337 h 3176337"/>
              <a:gd name="connsiteX2" fmla="*/ 4164525 w 5165558"/>
              <a:gd name="connsiteY2" fmla="*/ 3176337 h 3176337"/>
              <a:gd name="connsiteX3" fmla="*/ 0 w 5165558"/>
              <a:gd name="connsiteY3" fmla="*/ 227328 h 3176337"/>
              <a:gd name="connsiteX4" fmla="*/ 0 w 5165558"/>
              <a:gd name="connsiteY4" fmla="*/ 0 h 3176337"/>
            </a:gdLst>
            <a:cxnLst>
              <a:cxn ang="0">
                <a:pos x="connsiteX0" y="connsiteY0"/>
              </a:cxn>
              <a:cxn ang="0">
                <a:pos x="connsiteX1" y="connsiteY1"/>
              </a:cxn>
              <a:cxn ang="0">
                <a:pos x="connsiteX2" y="connsiteY2"/>
              </a:cxn>
              <a:cxn ang="0">
                <a:pos x="connsiteX3" y="connsiteY3"/>
              </a:cxn>
              <a:cxn ang="0">
                <a:pos x="connsiteX4" y="connsiteY4"/>
              </a:cxn>
            </a:cxnLst>
            <a:rect l="l" t="t" r="r" b="b"/>
            <a:pathLst>
              <a:path w="5165558" h="3176337">
                <a:moveTo>
                  <a:pt x="5165558" y="0"/>
                </a:moveTo>
                <a:lnTo>
                  <a:pt x="5165558" y="3176337"/>
                </a:lnTo>
                <a:lnTo>
                  <a:pt x="4164525" y="3176337"/>
                </a:lnTo>
                <a:lnTo>
                  <a:pt x="0" y="227328"/>
                </a:lnTo>
                <a:lnTo>
                  <a:pt x="0" y="0"/>
                </a:lnTo>
                <a:close/>
              </a:path>
            </a:pathLst>
          </a:custGeom>
        </p:spPr>
      </p:pic>
      <p:pic>
        <p:nvPicPr>
          <p:cNvPr id="12" name="图片 11">
            <a:extLst>
              <a:ext uri="{FF2B5EF4-FFF2-40B4-BE49-F238E27FC236}">
                <a16:creationId xmlns:a16="http://schemas.microsoft.com/office/drawing/2014/main" id="{CF3E5B5F-5681-41E9-AB40-43215C2ED9D8}"/>
              </a:ext>
            </a:extLst>
          </p:cNvPr>
          <p:cNvPicPr>
            <a:picLocks noChangeAspect="1"/>
          </p:cNvPicPr>
          <p:nvPr userDrawn="1"/>
        </p:nvPicPr>
        <p:blipFill>
          <a:blip r:embed="rId4">
            <a:extLst>
              <a:ext uri="{28A0092B-C50C-407E-A947-70E740481C1C}">
                <a14:useLocalDpi val="0"/>
              </a:ext>
            </a:extLst>
          </a:blip>
          <a:srcRect l="76447" t="64907"/>
          <a:stretch>
            <a:fillRect/>
          </a:stretch>
        </p:blipFill>
        <p:spPr>
          <a:xfrm>
            <a:off x="9320462" y="4774908"/>
            <a:ext cx="2871537" cy="2139240"/>
          </a:xfrm>
          <a:prstGeom prst="rect">
            <a:avLst/>
          </a:prstGeom>
        </p:spPr>
      </p:pic>
    </p:spTree>
    <p:extLst>
      <p:ext uri="{BB962C8B-B14F-4D97-AF65-F5344CB8AC3E}">
        <p14:creationId val="730411488"/>
      </p:ext>
    </p:extLst>
  </p:cSld>
  <p:clrMapOvr>
    <a:masterClrMapping/>
  </p:clrMapOvr>
  <mc:AlternateContent>
    <mc:Choice Requires="p14">
      <p:transition advClick="0" advTm="2000" p14:dur="0"/>
    </mc:Choice>
    <mc:Fallback>
      <p:transition advClick="0" advTm="2000"/>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FC5CB4A9-7032-41CC-ACFA-1DB99AE075B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0BF96E5-6165-42D4-8163-D0C0DFE5799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2333A77-7D40-495D-8AFA-4F9B616E0EB9}"/>
              </a:ext>
            </a:extLst>
          </p:cNvPr>
          <p:cNvSpPr>
            <a:spLocks noGrp="1"/>
          </p:cNvSpPr>
          <p:nvPr>
            <p:ph type="dt" sz="half" idx="10"/>
          </p:nvPr>
        </p:nvSpPr>
        <p:spPr/>
        <p:txBody>
          <a:bodyPr/>
          <a:lstStyle/>
          <a:p>
            <a:fld id="{7FD5ADAA-E69C-49C7-8CF3-A90EA3BA8290}" type="datetimeFigureOut">
              <a:rPr lang="zh-CN" altLang="en-US" smtClean="0"/>
              <a:t>2020/12/2</a:t>
            </a:fld>
            <a:endParaRPr lang="zh-CN" altLang="en-US"/>
          </a:p>
        </p:txBody>
      </p:sp>
      <p:sp>
        <p:nvSpPr>
          <p:cNvPr id="5" name="页脚占位符 4">
            <a:extLst>
              <a:ext uri="{FF2B5EF4-FFF2-40B4-BE49-F238E27FC236}">
                <a16:creationId xmlns:a16="http://schemas.microsoft.com/office/drawing/2014/main" id="{A88568F6-30B9-445B-982A-F19E2F5C0B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CAC37A0-EB5E-4E47-8F16-30B88AB2E7EA}"/>
              </a:ext>
            </a:extLst>
          </p:cNvPr>
          <p:cNvSpPr>
            <a:spLocks noGrp="1"/>
          </p:cNvSpPr>
          <p:nvPr>
            <p:ph type="sldNum" sz="quarter" idx="12"/>
          </p:nvPr>
        </p:nvSpPr>
        <p:spPr/>
        <p:txBody>
          <a:bodyPr/>
          <a:lstStyle/>
          <a:p>
            <a:fld id="{2E9E8AF4-27B2-4578-ACBA-6961358768AF}" type="slidenum">
              <a:rPr lang="zh-CN" altLang="en-US" smtClean="0"/>
              <a:t>‹#›</a:t>
            </a:fld>
            <a:endParaRPr lang="zh-CN" altLang="en-US"/>
          </a:p>
        </p:txBody>
      </p:sp>
    </p:spTree>
    <p:extLst>
      <p:ext uri="{BB962C8B-B14F-4D97-AF65-F5344CB8AC3E}">
        <p14:creationId val="2721383832"/>
      </p:ext>
    </p:extLst>
  </p:cSld>
  <p:clrMapOvr>
    <a:masterClrMapping/>
  </p:clrMapOvr>
  <mc:AlternateContent>
    <mc:Choice Requires="p14">
      <p:transition advClick="0" advTm="2000" p14:dur="0"/>
    </mc:Choice>
    <mc:Fallback>
      <p:transition advClick="0" advTm="2000"/>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FFF907C4-0E44-41B4-A34A-C0C73480106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74B5225-DF3F-4FF8-81EF-3A3384990C8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9F0D194-89A2-4C3E-8661-832C23ACF94B}"/>
              </a:ext>
            </a:extLst>
          </p:cNvPr>
          <p:cNvSpPr>
            <a:spLocks noGrp="1"/>
          </p:cNvSpPr>
          <p:nvPr>
            <p:ph type="dt" sz="half" idx="10"/>
          </p:nvPr>
        </p:nvSpPr>
        <p:spPr/>
        <p:txBody>
          <a:bodyPr/>
          <a:lstStyle/>
          <a:p>
            <a:fld id="{7FD5ADAA-E69C-49C7-8CF3-A90EA3BA8290}" type="datetimeFigureOut">
              <a:rPr lang="zh-CN" altLang="en-US" smtClean="0"/>
              <a:t>2020/12/2</a:t>
            </a:fld>
            <a:endParaRPr lang="zh-CN" altLang="en-US"/>
          </a:p>
        </p:txBody>
      </p:sp>
      <p:sp>
        <p:nvSpPr>
          <p:cNvPr id="5" name="页脚占位符 4">
            <a:extLst>
              <a:ext uri="{FF2B5EF4-FFF2-40B4-BE49-F238E27FC236}">
                <a16:creationId xmlns:a16="http://schemas.microsoft.com/office/drawing/2014/main" id="{50171204-97CB-4CF9-8C25-3B7C2C85245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179297F-192A-4129-8E0B-867AFDDF22AD}"/>
              </a:ext>
            </a:extLst>
          </p:cNvPr>
          <p:cNvSpPr>
            <a:spLocks noGrp="1"/>
          </p:cNvSpPr>
          <p:nvPr>
            <p:ph type="sldNum" sz="quarter" idx="12"/>
          </p:nvPr>
        </p:nvSpPr>
        <p:spPr/>
        <p:txBody>
          <a:bodyPr/>
          <a:lstStyle/>
          <a:p>
            <a:fld id="{2E9E8AF4-27B2-4578-ACBA-6961358768AF}" type="slidenum">
              <a:rPr lang="zh-CN" altLang="en-US" smtClean="0"/>
              <a:t>‹#›</a:t>
            </a:fld>
            <a:endParaRPr lang="zh-CN" altLang="en-US"/>
          </a:p>
        </p:txBody>
      </p:sp>
    </p:spTree>
    <p:extLst>
      <p:ext uri="{BB962C8B-B14F-4D97-AF65-F5344CB8AC3E}">
        <p14:creationId val="2374639118"/>
      </p:ext>
    </p:extLst>
  </p:cSld>
  <p:clrMapOvr>
    <a:masterClrMapping/>
  </p:clrMapOvr>
  <mc:AlternateContent>
    <mc:Choice Requires="p14">
      <p:transition advClick="0" advTm="2000" p14:dur="0"/>
    </mc:Choice>
    <mc:Fallback>
      <p:transition advClick="0" advTm="2000"/>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341806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1736698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8784582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6930858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1884297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6967351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0145581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0389927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22F8C34F-A894-4DED-B5C3-3209AE2EEE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DAA4743-DBBF-41CD-B269-07A658F1C8C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EC1F86-0F9F-42AE-949F-577C88848A64}"/>
              </a:ext>
            </a:extLst>
          </p:cNvPr>
          <p:cNvSpPr>
            <a:spLocks noGrp="1"/>
          </p:cNvSpPr>
          <p:nvPr>
            <p:ph type="dt" sz="half" idx="10"/>
          </p:nvPr>
        </p:nvSpPr>
        <p:spPr/>
        <p:txBody>
          <a:bodyPr/>
          <a:lstStyle/>
          <a:p>
            <a:fld id="{7FD5ADAA-E69C-49C7-8CF3-A90EA3BA8290}" type="datetimeFigureOut">
              <a:rPr lang="zh-CN" altLang="en-US" smtClean="0"/>
              <a:t>2020/12/2</a:t>
            </a:fld>
            <a:endParaRPr lang="zh-CN" altLang="en-US"/>
          </a:p>
        </p:txBody>
      </p:sp>
      <p:sp>
        <p:nvSpPr>
          <p:cNvPr id="5" name="页脚占位符 4">
            <a:extLst>
              <a:ext uri="{FF2B5EF4-FFF2-40B4-BE49-F238E27FC236}">
                <a16:creationId xmlns:a16="http://schemas.microsoft.com/office/drawing/2014/main" id="{2AC74591-EF5D-4D12-B641-A37EC200BF0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885BA43-5809-4216-A93F-9A40F945CECB}"/>
              </a:ext>
            </a:extLst>
          </p:cNvPr>
          <p:cNvSpPr>
            <a:spLocks noGrp="1"/>
          </p:cNvSpPr>
          <p:nvPr>
            <p:ph type="sldNum" sz="quarter" idx="12"/>
          </p:nvPr>
        </p:nvSpPr>
        <p:spPr/>
        <p:txBody>
          <a:bodyPr/>
          <a:lstStyle/>
          <a:p>
            <a:fld id="{2E9E8AF4-27B2-4578-ACBA-6961358768AF}" type="slidenum">
              <a:rPr lang="zh-CN" altLang="en-US" smtClean="0"/>
              <a:t>‹#›</a:t>
            </a:fld>
            <a:endParaRPr lang="zh-CN" altLang="en-US"/>
          </a:p>
        </p:txBody>
      </p:sp>
    </p:spTree>
    <p:extLst>
      <p:ext uri="{BB962C8B-B14F-4D97-AF65-F5344CB8AC3E}">
        <p14:creationId val="1309835201"/>
      </p:ext>
    </p:extLst>
  </p:cSld>
  <p:clrMapOvr>
    <a:masterClrMapping/>
  </p:clrMapOvr>
  <mc:AlternateContent>
    <mc:Choice Requires="p14">
      <p:transition advClick="0" advTm="2000" p14:dur="0"/>
    </mc:Choice>
    <mc:Fallback>
      <p:transition advClick="0" advTm="2000"/>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5942799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5407666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3331466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41FCDAC2-AD24-465B-B9DD-07550438479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A6F59A7-B326-4ABF-97C2-49A217132B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7B87413-5420-4BDA-84AB-35CD29B22374}"/>
              </a:ext>
            </a:extLst>
          </p:cNvPr>
          <p:cNvSpPr>
            <a:spLocks noGrp="1"/>
          </p:cNvSpPr>
          <p:nvPr>
            <p:ph type="dt" sz="half" idx="10"/>
          </p:nvPr>
        </p:nvSpPr>
        <p:spPr/>
        <p:txBody>
          <a:bodyPr/>
          <a:lstStyle/>
          <a:p>
            <a:fld id="{7FD5ADAA-E69C-49C7-8CF3-A90EA3BA8290}" type="datetimeFigureOut">
              <a:rPr lang="zh-CN" altLang="en-US" smtClean="0"/>
              <a:t>2020/12/2</a:t>
            </a:fld>
            <a:endParaRPr lang="zh-CN" altLang="en-US"/>
          </a:p>
        </p:txBody>
      </p:sp>
      <p:sp>
        <p:nvSpPr>
          <p:cNvPr id="5" name="页脚占位符 4">
            <a:extLst>
              <a:ext uri="{FF2B5EF4-FFF2-40B4-BE49-F238E27FC236}">
                <a16:creationId xmlns:a16="http://schemas.microsoft.com/office/drawing/2014/main" id="{B41F8D48-D929-414F-8160-7E1D46FD887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0BAC3FB-2E03-4A4D-8528-F3BE5BB44CB8}"/>
              </a:ext>
            </a:extLst>
          </p:cNvPr>
          <p:cNvSpPr>
            <a:spLocks noGrp="1"/>
          </p:cNvSpPr>
          <p:nvPr>
            <p:ph type="sldNum" sz="quarter" idx="12"/>
          </p:nvPr>
        </p:nvSpPr>
        <p:spPr/>
        <p:txBody>
          <a:bodyPr/>
          <a:lstStyle/>
          <a:p>
            <a:fld id="{2E9E8AF4-27B2-4578-ACBA-6961358768AF}" type="slidenum">
              <a:rPr lang="zh-CN" altLang="en-US" smtClean="0"/>
              <a:t>‹#›</a:t>
            </a:fld>
            <a:endParaRPr lang="zh-CN" altLang="en-US"/>
          </a:p>
        </p:txBody>
      </p:sp>
      <p:sp>
        <p:nvSpPr>
          <p:cNvPr id="7" name="标题 1">
            <a:extLst>
              <a:ext uri="{FF2B5EF4-FFF2-40B4-BE49-F238E27FC236}">
                <a16:creationId xmlns:a16="http://schemas.microsoft.com/office/drawing/2014/main" id="{C3B58CC8-625F-49CD-9A6D-185C7C450DDD}"/>
              </a:ext>
            </a:extLst>
          </p:cNvPr>
          <p:cNvSpPr txBox="1"/>
          <p:nvPr userDrawn="1"/>
        </p:nvSpPr>
        <p:spPr>
          <a:xfrm>
            <a:off x="6191156" y="1851081"/>
            <a:ext cx="3791044" cy="1736688"/>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3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版权声明</a:t>
            </a:r>
            <a:endParaRPr lang="en-US" altLang="zh-CN" sz="3500">
              <a:solidFill>
                <a:schemeClr val="bg1"/>
              </a:solidFill>
              <a:latin typeface="微软雅黑" panose="020b0503020204020204" pitchFamily="34" charset="-122"/>
              <a:ea typeface="微软雅黑" pitchFamily="34" charset="-122"/>
              <a:sym typeface="微软雅黑" panose="020b0503020204020204" pitchFamily="34" charset="-122"/>
            </a:endParaRPr>
          </a:p>
          <a:p>
            <a:pPr>
              <a:lnSpc>
                <a:spcPct val="150000"/>
              </a:lnSpc>
            </a:pPr>
            <a:br>
              <a:rPr lang="zh-CN" altLang="en-US" sz="13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br>
              <a:rPr lang="zh-CN" altLang="en-US" sz="12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感谢您下载平台上提供的</a:t>
            </a:r>
            <a:r>
              <a:rPr lang="en-US" altLang="zh-CN"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br>
              <a:rPr lang="zh-CN" altLang="en-US"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在熊猫办公出售的</a:t>
            </a:r>
            <a:r>
              <a:rPr lang="en-US" altLang="zh-CN"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模板是免版税类（</a:t>
            </a:r>
            <a:r>
              <a:rPr lang="en-US" altLang="zh-CN"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RF</a:t>
            </a:r>
            <a:r>
              <a:rPr lang="zh-CN" altLang="en-US"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Royalty-Free</a:t>
            </a:r>
            <a:r>
              <a:rPr lang="zh-CN" altLang="en-US"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）正版受</a:t>
            </a:r>
            <a:r>
              <a:rPr lang="en-US" altLang="zh-CN"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中国人民共和国著作法</a:t>
            </a:r>
            <a:r>
              <a:rPr lang="en-US" altLang="zh-CN"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世界版权公约</a:t>
            </a:r>
            <a:r>
              <a:rPr lang="en-US" altLang="zh-CN"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的保护，作品的所有权、版权和著作权归熊猫办公所有，您下载的是</a:t>
            </a:r>
            <a:r>
              <a:rPr lang="en-US" altLang="zh-CN"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模板素材的使用权。</a:t>
            </a:r>
            <a:br>
              <a:rPr lang="zh-CN" altLang="en-US"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不得将熊猫办公的</a:t>
            </a:r>
            <a:r>
              <a:rPr lang="en-US" altLang="zh-CN"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r>
              <a:rPr lang="en-US" altLang="zh-CN"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100"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素材，本身用于再出售，或者出租、出借、转让、分销、发布或者作为礼物供他人使用，不得转授权、出卖、转让本协议或者本协议中的权利。</a:t>
            </a:r>
            <a:br>
              <a:rPr lang="zh-CN" altLang="en-US" spc="12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pc="120">
              <a:solidFill>
                <a:schemeClr val="bg1"/>
              </a:solidFill>
              <a:latin typeface="微软雅黑" panose="020b0503020204020204" pitchFamily="34" charset="-122"/>
              <a:ea typeface="微软雅黑" pitchFamily="34" charset="-122"/>
              <a:sym typeface="微软雅黑" panose="020b0503020204020204" pitchFamily="34" charset="-122"/>
            </a:endParaRPr>
          </a:p>
        </p:txBody>
      </p:sp>
    </p:spTree>
    <p:extLst>
      <p:ext uri="{BB962C8B-B14F-4D97-AF65-F5344CB8AC3E}">
        <p14:creationId val="2706624974"/>
      </p:ext>
    </p:extLst>
  </p:cSld>
  <p:clrMapOvr>
    <a:masterClrMapping/>
  </p:clrMapOvr>
  <mc:AlternateContent>
    <mc:Choice Requires="p14">
      <p:transition advClick="0" advTm="2000" p14:dur="0"/>
    </mc:Choice>
    <mc:Fallback>
      <p:transition advClick="0" advTm="2000"/>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83388F52-BEB9-443F-8078-A1954F9A355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E057BFB-818F-4BEB-8348-8BBFFC9BA29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AC02967-B122-4094-95E2-ABFB12540BA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5F42B9-FB37-46BB-8489-19A6AA1D1F43}"/>
              </a:ext>
            </a:extLst>
          </p:cNvPr>
          <p:cNvSpPr>
            <a:spLocks noGrp="1"/>
          </p:cNvSpPr>
          <p:nvPr>
            <p:ph type="dt" sz="half" idx="10"/>
          </p:nvPr>
        </p:nvSpPr>
        <p:spPr/>
        <p:txBody>
          <a:bodyPr/>
          <a:lstStyle/>
          <a:p>
            <a:fld id="{7FD5ADAA-E69C-49C7-8CF3-A90EA3BA8290}" type="datetimeFigureOut">
              <a:rPr lang="zh-CN" altLang="en-US" smtClean="0"/>
              <a:t>2020/12/2</a:t>
            </a:fld>
            <a:endParaRPr lang="zh-CN" altLang="en-US"/>
          </a:p>
        </p:txBody>
      </p:sp>
      <p:sp>
        <p:nvSpPr>
          <p:cNvPr id="6" name="页脚占位符 5">
            <a:extLst>
              <a:ext uri="{FF2B5EF4-FFF2-40B4-BE49-F238E27FC236}">
                <a16:creationId xmlns:a16="http://schemas.microsoft.com/office/drawing/2014/main" id="{D20E2B81-D030-4D1B-8662-64E5F9AECBC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114E221-8581-4D36-8C31-0B345B3863FC}"/>
              </a:ext>
            </a:extLst>
          </p:cNvPr>
          <p:cNvSpPr>
            <a:spLocks noGrp="1"/>
          </p:cNvSpPr>
          <p:nvPr>
            <p:ph type="sldNum" sz="quarter" idx="12"/>
          </p:nvPr>
        </p:nvSpPr>
        <p:spPr/>
        <p:txBody>
          <a:bodyPr/>
          <a:lstStyle/>
          <a:p>
            <a:fld id="{2E9E8AF4-27B2-4578-ACBA-6961358768AF}" type="slidenum">
              <a:rPr lang="zh-CN" altLang="en-US" smtClean="0"/>
              <a:t>‹#›</a:t>
            </a:fld>
            <a:endParaRPr lang="zh-CN" altLang="en-US"/>
          </a:p>
        </p:txBody>
      </p:sp>
    </p:spTree>
    <p:extLst>
      <p:ext uri="{BB962C8B-B14F-4D97-AF65-F5344CB8AC3E}">
        <p14:creationId val="2457392602"/>
      </p:ext>
    </p:extLst>
  </p:cSld>
  <p:clrMapOvr>
    <a:masterClrMapping/>
  </p:clrMapOvr>
  <mc:AlternateContent>
    <mc:Choice Requires="p14">
      <p:transition advClick="0" advTm="2000" p14:dur="0"/>
    </mc:Choice>
    <mc:Fallback>
      <p:transition advClick="0" advTm="2000"/>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648922B6-4F36-4769-ADCC-64FBDEE5662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E3F9ABB-4A20-4DF8-88F1-067FA0C26A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36874F2-4983-42AA-BAB9-9CCC000E236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E5E3490-7D6B-4BD0-910D-6E8CA36504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A77FAB9-4AA1-402C-AD04-8AA53C5CE66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3CC8D79-494C-47F3-B547-709AE707F2B1}"/>
              </a:ext>
            </a:extLst>
          </p:cNvPr>
          <p:cNvSpPr>
            <a:spLocks noGrp="1"/>
          </p:cNvSpPr>
          <p:nvPr>
            <p:ph type="dt" sz="half" idx="10"/>
          </p:nvPr>
        </p:nvSpPr>
        <p:spPr/>
        <p:txBody>
          <a:bodyPr/>
          <a:lstStyle/>
          <a:p>
            <a:fld id="{7FD5ADAA-E69C-49C7-8CF3-A90EA3BA8290}" type="datetimeFigureOut">
              <a:rPr lang="zh-CN" altLang="en-US" smtClean="0"/>
              <a:t>2020/12/2</a:t>
            </a:fld>
            <a:endParaRPr lang="zh-CN" altLang="en-US"/>
          </a:p>
        </p:txBody>
      </p:sp>
      <p:sp>
        <p:nvSpPr>
          <p:cNvPr id="8" name="页脚占位符 7">
            <a:extLst>
              <a:ext uri="{FF2B5EF4-FFF2-40B4-BE49-F238E27FC236}">
                <a16:creationId xmlns:a16="http://schemas.microsoft.com/office/drawing/2014/main" id="{FFDD5BB3-F06E-4149-B5A3-7DCC98D4D57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B3F4E61-BA00-4EAA-AC28-34F2C46920C0}"/>
              </a:ext>
            </a:extLst>
          </p:cNvPr>
          <p:cNvSpPr>
            <a:spLocks noGrp="1"/>
          </p:cNvSpPr>
          <p:nvPr>
            <p:ph type="sldNum" sz="quarter" idx="12"/>
          </p:nvPr>
        </p:nvSpPr>
        <p:spPr/>
        <p:txBody>
          <a:bodyPr/>
          <a:lstStyle/>
          <a:p>
            <a:fld id="{2E9E8AF4-27B2-4578-ACBA-6961358768AF}" type="slidenum">
              <a:rPr lang="zh-CN" altLang="en-US" smtClean="0"/>
              <a:t>‹#›</a:t>
            </a:fld>
            <a:endParaRPr lang="zh-CN" altLang="en-US"/>
          </a:p>
        </p:txBody>
      </p:sp>
    </p:spTree>
    <p:extLst>
      <p:ext uri="{BB962C8B-B14F-4D97-AF65-F5344CB8AC3E}">
        <p14:creationId val="338753747"/>
      </p:ext>
    </p:extLst>
  </p:cSld>
  <p:clrMapOvr>
    <a:masterClrMapping/>
  </p:clrMapOvr>
  <mc:AlternateContent>
    <mc:Choice Requires="p14">
      <p:transition advClick="0" advTm="2000" p14:dur="0"/>
    </mc:Choice>
    <mc:Fallback>
      <p:transition advClick="0" advTm="2000"/>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92DBFFDA-5233-4FB4-929E-6A1008E81A2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6417808-900D-4E5A-9D28-C9D8FC88E340}"/>
              </a:ext>
            </a:extLst>
          </p:cNvPr>
          <p:cNvSpPr>
            <a:spLocks noGrp="1"/>
          </p:cNvSpPr>
          <p:nvPr>
            <p:ph type="dt" sz="half" idx="10"/>
          </p:nvPr>
        </p:nvSpPr>
        <p:spPr/>
        <p:txBody>
          <a:bodyPr/>
          <a:lstStyle/>
          <a:p>
            <a:fld id="{7FD5ADAA-E69C-49C7-8CF3-A90EA3BA8290}" type="datetimeFigureOut">
              <a:rPr lang="zh-CN" altLang="en-US" smtClean="0"/>
              <a:t>2020/12/2</a:t>
            </a:fld>
            <a:endParaRPr lang="zh-CN" altLang="en-US"/>
          </a:p>
        </p:txBody>
      </p:sp>
      <p:sp>
        <p:nvSpPr>
          <p:cNvPr id="4" name="页脚占位符 3">
            <a:extLst>
              <a:ext uri="{FF2B5EF4-FFF2-40B4-BE49-F238E27FC236}">
                <a16:creationId xmlns:a16="http://schemas.microsoft.com/office/drawing/2014/main" id="{DA42B8B8-504B-411E-9D8A-D66D7392E83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B7B45AF-7286-4F7D-9709-7DF67622BC22}"/>
              </a:ext>
            </a:extLst>
          </p:cNvPr>
          <p:cNvSpPr>
            <a:spLocks noGrp="1"/>
          </p:cNvSpPr>
          <p:nvPr>
            <p:ph type="sldNum" sz="quarter" idx="12"/>
          </p:nvPr>
        </p:nvSpPr>
        <p:spPr/>
        <p:txBody>
          <a:bodyPr/>
          <a:lstStyle/>
          <a:p>
            <a:fld id="{2E9E8AF4-27B2-4578-ACBA-6961358768AF}" type="slidenum">
              <a:rPr lang="zh-CN" altLang="en-US" smtClean="0"/>
              <a:t>‹#›</a:t>
            </a:fld>
            <a:endParaRPr lang="zh-CN" altLang="en-US"/>
          </a:p>
        </p:txBody>
      </p:sp>
    </p:spTree>
    <p:extLst>
      <p:ext uri="{BB962C8B-B14F-4D97-AF65-F5344CB8AC3E}">
        <p14:creationId val="2782485267"/>
      </p:ext>
    </p:extLst>
  </p:cSld>
  <p:clrMapOvr>
    <a:masterClrMapping/>
  </p:clrMapOvr>
  <mc:AlternateContent>
    <mc:Choice Requires="p14">
      <p:transition advClick="0" advTm="2000" p14:dur="0"/>
    </mc:Choice>
    <mc:Fallback>
      <p:transition advClick="0" advTm="2000"/>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B274B428-BE5F-4324-8FB9-5E77348C4B07}"/>
              </a:ext>
            </a:extLst>
          </p:cNvPr>
          <p:cNvSpPr>
            <a:spLocks noGrp="1"/>
          </p:cNvSpPr>
          <p:nvPr>
            <p:ph type="dt" sz="half" idx="10"/>
          </p:nvPr>
        </p:nvSpPr>
        <p:spPr/>
        <p:txBody>
          <a:bodyPr/>
          <a:lstStyle/>
          <a:p>
            <a:fld id="{7FD5ADAA-E69C-49C7-8CF3-A90EA3BA8290}" type="datetimeFigureOut">
              <a:rPr lang="zh-CN" altLang="en-US" smtClean="0"/>
              <a:t>2020/12/2</a:t>
            </a:fld>
            <a:endParaRPr lang="zh-CN" altLang="en-US"/>
          </a:p>
        </p:txBody>
      </p:sp>
      <p:sp>
        <p:nvSpPr>
          <p:cNvPr id="3" name="页脚占位符 2">
            <a:extLst>
              <a:ext uri="{FF2B5EF4-FFF2-40B4-BE49-F238E27FC236}">
                <a16:creationId xmlns:a16="http://schemas.microsoft.com/office/drawing/2014/main" id="{2D418838-340F-4216-B06C-96760579D04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E7FFE76-F622-44BB-81DC-712BECA8E419}"/>
              </a:ext>
            </a:extLst>
          </p:cNvPr>
          <p:cNvSpPr>
            <a:spLocks noGrp="1"/>
          </p:cNvSpPr>
          <p:nvPr>
            <p:ph type="sldNum" sz="quarter" idx="12"/>
          </p:nvPr>
        </p:nvSpPr>
        <p:spPr/>
        <p:txBody>
          <a:bodyPr/>
          <a:lstStyle/>
          <a:p>
            <a:fld id="{2E9E8AF4-27B2-4578-ACBA-6961358768AF}" type="slidenum">
              <a:rPr lang="zh-CN" altLang="en-US" smtClean="0"/>
              <a:t>‹#›</a:t>
            </a:fld>
            <a:endParaRPr lang="zh-CN" altLang="en-US"/>
          </a:p>
        </p:txBody>
      </p:sp>
    </p:spTree>
    <p:extLst>
      <p:ext uri="{BB962C8B-B14F-4D97-AF65-F5344CB8AC3E}">
        <p14:creationId val="1378816768"/>
      </p:ext>
    </p:extLst>
  </p:cSld>
  <p:clrMapOvr>
    <a:masterClrMapping/>
  </p:clrMapOvr>
  <mc:AlternateContent>
    <mc:Choice Requires="p14">
      <p:transition advClick="0" advTm="2000" p14:dur="0"/>
    </mc:Choice>
    <mc:Fallback>
      <p:transition advClick="0" advTm="2000"/>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7D1AE970-FE38-4980-A986-BE26C139458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65A82B6-8D1B-4825-B41B-5D8E1E1F3A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8A2F00F9-72FD-4DB5-832E-DA3CB3058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81AB867-8179-4CF4-A153-F35B86A3CEFA}"/>
              </a:ext>
            </a:extLst>
          </p:cNvPr>
          <p:cNvSpPr>
            <a:spLocks noGrp="1"/>
          </p:cNvSpPr>
          <p:nvPr>
            <p:ph type="dt" sz="half" idx="10"/>
          </p:nvPr>
        </p:nvSpPr>
        <p:spPr/>
        <p:txBody>
          <a:bodyPr/>
          <a:lstStyle/>
          <a:p>
            <a:fld id="{7FD5ADAA-E69C-49C7-8CF3-A90EA3BA8290}" type="datetimeFigureOut">
              <a:rPr lang="zh-CN" altLang="en-US" smtClean="0"/>
              <a:t>2020/12/2</a:t>
            </a:fld>
            <a:endParaRPr lang="zh-CN" altLang="en-US"/>
          </a:p>
        </p:txBody>
      </p:sp>
      <p:sp>
        <p:nvSpPr>
          <p:cNvPr id="6" name="页脚占位符 5">
            <a:extLst>
              <a:ext uri="{FF2B5EF4-FFF2-40B4-BE49-F238E27FC236}">
                <a16:creationId xmlns:a16="http://schemas.microsoft.com/office/drawing/2014/main" id="{D6CC4677-2F41-4ABC-8413-5CBE96AEB5A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1F79BE2-0D49-4C98-9DA8-9E431D6D421B}"/>
              </a:ext>
            </a:extLst>
          </p:cNvPr>
          <p:cNvSpPr>
            <a:spLocks noGrp="1"/>
          </p:cNvSpPr>
          <p:nvPr>
            <p:ph type="sldNum" sz="quarter" idx="12"/>
          </p:nvPr>
        </p:nvSpPr>
        <p:spPr/>
        <p:txBody>
          <a:bodyPr/>
          <a:lstStyle/>
          <a:p>
            <a:fld id="{2E9E8AF4-27B2-4578-ACBA-6961358768AF}" type="slidenum">
              <a:rPr lang="zh-CN" altLang="en-US" smtClean="0"/>
              <a:t>‹#›</a:t>
            </a:fld>
            <a:endParaRPr lang="zh-CN" altLang="en-US"/>
          </a:p>
        </p:txBody>
      </p:sp>
    </p:spTree>
    <p:extLst>
      <p:ext uri="{BB962C8B-B14F-4D97-AF65-F5344CB8AC3E}">
        <p14:creationId val="3096846739"/>
      </p:ext>
    </p:extLst>
  </p:cSld>
  <p:clrMapOvr>
    <a:masterClrMapping/>
  </p:clrMapOvr>
  <mc:AlternateContent>
    <mc:Choice Requires="p14">
      <p:transition advClick="0" advTm="2000" p14:dur="0"/>
    </mc:Choice>
    <mc:Fallback>
      <p:transition advClick="0" advTm="2000"/>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B17AD93A-6D52-473A-9A68-41181097F9E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9DD09A1-7EA4-4618-96FC-34ED6B71E2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2D452DF-518D-4F94-A004-E20A4B2BD5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FFDF856-C7A1-451A-AEDC-65F7A8A0CCC1}"/>
              </a:ext>
            </a:extLst>
          </p:cNvPr>
          <p:cNvSpPr>
            <a:spLocks noGrp="1"/>
          </p:cNvSpPr>
          <p:nvPr>
            <p:ph type="dt" sz="half" idx="10"/>
          </p:nvPr>
        </p:nvSpPr>
        <p:spPr/>
        <p:txBody>
          <a:bodyPr/>
          <a:lstStyle/>
          <a:p>
            <a:fld id="{7FD5ADAA-E69C-49C7-8CF3-A90EA3BA8290}" type="datetimeFigureOut">
              <a:rPr lang="zh-CN" altLang="en-US" smtClean="0"/>
              <a:t>2020/12/2</a:t>
            </a:fld>
            <a:endParaRPr lang="zh-CN" altLang="en-US"/>
          </a:p>
        </p:txBody>
      </p:sp>
      <p:sp>
        <p:nvSpPr>
          <p:cNvPr id="6" name="页脚占位符 5">
            <a:extLst>
              <a:ext uri="{FF2B5EF4-FFF2-40B4-BE49-F238E27FC236}">
                <a16:creationId xmlns:a16="http://schemas.microsoft.com/office/drawing/2014/main" id="{6454EB22-5462-4084-B723-C79BF4BFCCC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3C6CF33-CA08-48FD-9FF9-1F6A4DC6CB3E}"/>
              </a:ext>
            </a:extLst>
          </p:cNvPr>
          <p:cNvSpPr>
            <a:spLocks noGrp="1"/>
          </p:cNvSpPr>
          <p:nvPr>
            <p:ph type="sldNum" sz="quarter" idx="12"/>
          </p:nvPr>
        </p:nvSpPr>
        <p:spPr/>
        <p:txBody>
          <a:bodyPr/>
          <a:lstStyle/>
          <a:p>
            <a:fld id="{2E9E8AF4-27B2-4578-ACBA-6961358768AF}" type="slidenum">
              <a:rPr lang="zh-CN" altLang="en-US" smtClean="0"/>
              <a:t>‹#›</a:t>
            </a:fld>
            <a:endParaRPr lang="zh-CN" altLang="en-US"/>
          </a:p>
        </p:txBody>
      </p:sp>
    </p:spTree>
    <p:extLst>
      <p:ext uri="{BB962C8B-B14F-4D97-AF65-F5344CB8AC3E}">
        <p14:creationId val="3274507159"/>
      </p:ext>
    </p:extLst>
  </p:cSld>
  <p:clrMapOvr>
    <a:masterClrMapping/>
  </p:clrMapOvr>
  <mc:AlternateContent>
    <mc:Choice Requires="p14">
      <p:transition advClick="0" advTm="2000" p14:dur="0"/>
    </mc:Choice>
    <mc:Fallback>
      <p:transition advClick="0" advTm="2000"/>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8693ACA7-740D-45A1-9B3E-E4AE3D1A1E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5A64DBD-B6C0-4D75-9B4B-305A27BF49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AE0C352-873A-46A4-8EA1-A76F54BB85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D5ADAA-E69C-49C7-8CF3-A90EA3BA8290}" type="datetimeFigureOut">
              <a:rPr lang="zh-CN" altLang="en-US" smtClean="0"/>
              <a:t>2020/12/2</a:t>
            </a:fld>
            <a:endParaRPr lang="zh-CN" altLang="en-US"/>
          </a:p>
        </p:txBody>
      </p:sp>
      <p:sp>
        <p:nvSpPr>
          <p:cNvPr id="5" name="页脚占位符 4">
            <a:extLst>
              <a:ext uri="{FF2B5EF4-FFF2-40B4-BE49-F238E27FC236}">
                <a16:creationId xmlns:a16="http://schemas.microsoft.com/office/drawing/2014/main" id="{E3DF3B76-1D10-4DB5-BA2B-1F12FF60CD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9427D06-3CC3-40BD-8C36-2E0B1AA3A2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9E8AF4-27B2-4578-ACBA-6961358768AF}" type="slidenum">
              <a:rPr lang="zh-CN" altLang="en-US" smtClean="0"/>
              <a:t>‹#›</a:t>
            </a:fld>
            <a:endParaRPr lang="zh-CN" altLang="en-US"/>
          </a:p>
        </p:txBody>
      </p:sp>
    </p:spTree>
    <p:extLst>
      <p:ext uri="{BB962C8B-B14F-4D97-AF65-F5344CB8AC3E}">
        <p14:creationId val="3889972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advClick="0" advTm="2000" p14:dur="0"/>
    </mc:Choice>
    <mc:Fallback>
      <p:transition advClick="0" advTm="2000"/>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2020/12/2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07449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8.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tags/tag1.xml" Type="http://schemas.openxmlformats.org/officeDocument/2006/relationships/tags"/><Relationship Id="rId9" Target="../tags/tag2.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1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19.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20.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1.png" Type="http://schemas.openxmlformats.org/officeDocument/2006/relationships/image"/><Relationship Id="rId3" Target="../media/image2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3.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tags/tag3.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4.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5.png" Type="http://schemas.openxmlformats.org/officeDocument/2006/relationships/image"/><Relationship Id="rId11" Target="../media/image8.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tags/tag4.xml" Type="http://schemas.openxmlformats.org/officeDocument/2006/relationships/tags"/><Relationship Id="rId9" Target="../tags/tag5.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1150D519-FAA0-42E9-9DBD-1A8468681845}"/>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4445439D-99D9-479A-9191-0202AF50784F}"/>
              </a:ext>
            </a:extLst>
          </p:cNvPr>
          <p:cNvPicPr>
            <a:picLocks noChangeAspect="1"/>
          </p:cNvPicPr>
          <p:nvPr/>
        </p:nvPicPr>
        <p:blipFill>
          <a:blip r:embed="rId3">
            <a:extLst>
              <a:ext uri="{28A0092B-C50C-407E-A947-70E740481C1C}">
                <a14:useLocalDpi val="0"/>
              </a:ext>
            </a:extLst>
          </a:blip>
          <a:srcRect r="57631" t="54483"/>
          <a:stretch>
            <a:fillRect/>
          </a:stretch>
        </p:blipFill>
        <p:spPr>
          <a:xfrm>
            <a:off x="0" y="3681663"/>
            <a:ext cx="5165558" cy="3176337"/>
          </a:xfrm>
          <a:prstGeom prst="rect">
            <a:avLst/>
          </a:prstGeom>
        </p:spPr>
      </p:pic>
      <p:pic>
        <p:nvPicPr>
          <p:cNvPr id="8" name="图片 7">
            <a:extLst>
              <a:ext uri="{FF2B5EF4-FFF2-40B4-BE49-F238E27FC236}">
                <a16:creationId xmlns:a16="http://schemas.microsoft.com/office/drawing/2014/main" id="{C30AFFDC-CFBF-4A9A-B511-82464303C017}"/>
              </a:ext>
            </a:extLst>
          </p:cNvPr>
          <p:cNvPicPr>
            <a:picLocks noChangeAspect="1"/>
          </p:cNvPicPr>
          <p:nvPr/>
        </p:nvPicPr>
        <p:blipFill>
          <a:blip r:embed="rId4">
            <a:extLst>
              <a:ext uri="{28A0092B-C50C-407E-A947-70E740481C1C}">
                <a14:useLocalDpi val="0"/>
              </a:ext>
            </a:extLst>
          </a:blip>
          <a:srcRect b="61149" l="66711"/>
          <a:stretch>
            <a:fillRect/>
          </a:stretch>
        </p:blipFill>
        <p:spPr>
          <a:xfrm>
            <a:off x="8133346" y="0"/>
            <a:ext cx="4058653" cy="2711116"/>
          </a:xfrm>
          <a:prstGeom prst="rect">
            <a:avLst/>
          </a:prstGeom>
        </p:spPr>
      </p:pic>
      <p:pic>
        <p:nvPicPr>
          <p:cNvPr id="11" name="图片 10">
            <a:extLst>
              <a:ext uri="{FF2B5EF4-FFF2-40B4-BE49-F238E27FC236}">
                <a16:creationId xmlns:a16="http://schemas.microsoft.com/office/drawing/2014/main" id="{B68B544E-7998-4F66-AE5C-D5C3667FBF69}"/>
              </a:ext>
            </a:extLst>
          </p:cNvPr>
          <p:cNvPicPr>
            <a:picLocks noChangeAspect="1"/>
          </p:cNvPicPr>
          <p:nvPr/>
        </p:nvPicPr>
        <p:blipFill>
          <a:blip r:embed="rId5">
            <a:extLst>
              <a:ext uri="{28A0092B-C50C-407E-A947-70E740481C1C}">
                <a14:useLocalDpi val="0"/>
              </a:ext>
            </a:extLst>
          </a:blip>
          <a:srcRect b="57368" l="71710"/>
          <a:stretch>
            <a:fillRect/>
          </a:stretch>
        </p:blipFill>
        <p:spPr>
          <a:xfrm>
            <a:off x="8742946" y="0"/>
            <a:ext cx="3449053" cy="2598821"/>
          </a:xfrm>
          <a:prstGeom prst="rect">
            <a:avLst/>
          </a:prstGeom>
        </p:spPr>
      </p:pic>
      <p:pic>
        <p:nvPicPr>
          <p:cNvPr id="13" name="图片 12">
            <a:extLst>
              <a:ext uri="{FF2B5EF4-FFF2-40B4-BE49-F238E27FC236}">
                <a16:creationId xmlns:a16="http://schemas.microsoft.com/office/drawing/2014/main" id="{F3616CDB-5ED1-4F25-A3A2-B4958D5112F1}"/>
              </a:ext>
            </a:extLst>
          </p:cNvPr>
          <p:cNvPicPr>
            <a:picLocks noChangeAspect="1"/>
          </p:cNvPicPr>
          <p:nvPr/>
        </p:nvPicPr>
        <p:blipFill>
          <a:blip r:embed="rId6">
            <a:extLst>
              <a:ext uri="{28A0092B-C50C-407E-A947-70E740481C1C}">
                <a14:useLocalDpi val="0"/>
              </a:ext>
            </a:extLst>
          </a:blip>
          <a:srcRect l="4999" r="35921"/>
          <a:stretch>
            <a:fillRect/>
          </a:stretch>
        </p:blipFill>
        <p:spPr>
          <a:xfrm>
            <a:off x="-1" y="3457074"/>
            <a:ext cx="4042611" cy="3421364"/>
          </a:xfrm>
          <a:prstGeom prst="rect">
            <a:avLst/>
          </a:prstGeom>
        </p:spPr>
      </p:pic>
      <p:pic>
        <p:nvPicPr>
          <p:cNvPr id="15" name="图片 14">
            <a:extLst>
              <a:ext uri="{FF2B5EF4-FFF2-40B4-BE49-F238E27FC236}">
                <a16:creationId xmlns:a16="http://schemas.microsoft.com/office/drawing/2014/main" id="{6090C0CE-2546-47A8-AFF1-4B8C72AD1D6F}"/>
              </a:ext>
            </a:extLst>
          </p:cNvPr>
          <p:cNvPicPr>
            <a:picLocks noChangeAspect="1"/>
          </p:cNvPicPr>
          <p:nvPr/>
        </p:nvPicPr>
        <p:blipFill>
          <a:blip r:embed="rId7">
            <a:extLst>
              <a:ext uri="{28A0092B-C50C-407E-A947-70E740481C1C}">
                <a14:useLocalDpi val="0"/>
              </a:ext>
            </a:extLst>
          </a:blip>
          <a:stretch>
            <a:fillRect/>
          </a:stretch>
        </p:blipFill>
        <p:spPr>
          <a:xfrm>
            <a:off x="16288" y="1394116"/>
            <a:ext cx="4421110" cy="5463883"/>
          </a:xfrm>
          <a:prstGeom prst="rect">
            <a:avLst/>
          </a:prstGeom>
        </p:spPr>
      </p:pic>
      <p:sp>
        <p:nvSpPr>
          <p:cNvPr id="17" name="矩形 16">
            <a:extLst>
              <a:ext uri="{FF2B5EF4-FFF2-40B4-BE49-F238E27FC236}">
                <a16:creationId xmlns:a16="http://schemas.microsoft.com/office/drawing/2014/main" id="{89B20959-EB27-4956-80EC-A287AF4E4415}"/>
              </a:ext>
            </a:extLst>
          </p:cNvPr>
          <p:cNvSpPr/>
          <p:nvPr/>
        </p:nvSpPr>
        <p:spPr>
          <a:xfrm>
            <a:off x="4000831" y="1047356"/>
            <a:ext cx="1093862" cy="1615440"/>
          </a:xfrm>
          <a:prstGeom prst="rect">
            <a:avLst/>
          </a:prstGeom>
        </p:spPr>
        <p:txBody>
          <a:bodyPr wrap="square">
            <a:spAutoFit/>
          </a:bodyPr>
          <a:lstStyle/>
          <a:p>
            <a:r>
              <a:rPr altLang="en-US" b="1" lang="zh-CN" sz="10000">
                <a:ln>
                  <a:solidFill>
                    <a:srgbClr val="60B5AF"/>
                  </a:solidFill>
                </a:ln>
                <a:solidFill>
                  <a:schemeClr val="bg1"/>
                </a:solidFill>
                <a:effectLst>
                  <a:outerShdw algn="tl" blurRad="50800" dir="2700000" dist="38100" rotWithShape="0">
                    <a:prstClr val="black">
                      <a:alpha val="40000"/>
                    </a:prstClr>
                  </a:outerShdw>
                </a:effectLst>
                <a:latin charset="-122" panose="02000803000000020004" pitchFamily="2" typeface="站酷庆科黄油体"/>
                <a:ea charset="-122" panose="02000803000000020004" pitchFamily="2" typeface="站酷庆科黄油体"/>
                <a:cs typeface="+mn-ea"/>
                <a:sym typeface="+mn-lt"/>
              </a:rPr>
              <a:t>人</a:t>
            </a:r>
          </a:p>
        </p:txBody>
      </p:sp>
      <p:sp>
        <p:nvSpPr>
          <p:cNvPr id="18" name="矩形 17">
            <a:extLst>
              <a:ext uri="{FF2B5EF4-FFF2-40B4-BE49-F238E27FC236}">
                <a16:creationId xmlns:a16="http://schemas.microsoft.com/office/drawing/2014/main" id="{75E45F4D-75DC-4109-BE83-FE1245E61DE0}"/>
              </a:ext>
            </a:extLst>
          </p:cNvPr>
          <p:cNvSpPr/>
          <p:nvPr/>
        </p:nvSpPr>
        <p:spPr>
          <a:xfrm>
            <a:off x="5165558" y="1047356"/>
            <a:ext cx="1093862" cy="1615440"/>
          </a:xfrm>
          <a:prstGeom prst="rect">
            <a:avLst/>
          </a:prstGeom>
        </p:spPr>
        <p:txBody>
          <a:bodyPr wrap="square">
            <a:spAutoFit/>
          </a:bodyPr>
          <a:lstStyle/>
          <a:p>
            <a:r>
              <a:rPr altLang="en-US" b="1" lang="zh-CN" sz="10000">
                <a:ln>
                  <a:solidFill>
                    <a:srgbClr val="60B5AF"/>
                  </a:solidFill>
                </a:ln>
                <a:solidFill>
                  <a:schemeClr val="bg1"/>
                </a:solidFill>
                <a:effectLst>
                  <a:outerShdw algn="tl" blurRad="50800" dir="2700000" dist="38100" rotWithShape="0">
                    <a:prstClr val="black">
                      <a:alpha val="40000"/>
                    </a:prstClr>
                  </a:outerShdw>
                </a:effectLst>
                <a:latin charset="-122" panose="02000803000000020004" pitchFamily="2" typeface="站酷庆科黄油体"/>
                <a:ea charset="-122" panose="02000803000000020004" pitchFamily="2" typeface="站酷庆科黄油体"/>
                <a:cs typeface="+mn-ea"/>
                <a:sym typeface="+mn-lt"/>
              </a:rPr>
              <a:t>文</a:t>
            </a:r>
          </a:p>
        </p:txBody>
      </p:sp>
      <p:sp>
        <p:nvSpPr>
          <p:cNvPr id="19" name="矩形 18">
            <a:extLst>
              <a:ext uri="{FF2B5EF4-FFF2-40B4-BE49-F238E27FC236}">
                <a16:creationId xmlns:a16="http://schemas.microsoft.com/office/drawing/2014/main" id="{FC882514-1F3A-440D-8CE1-4E412D4E1397}"/>
              </a:ext>
            </a:extLst>
          </p:cNvPr>
          <p:cNvSpPr/>
          <p:nvPr/>
        </p:nvSpPr>
        <p:spPr>
          <a:xfrm>
            <a:off x="6330285" y="1047356"/>
            <a:ext cx="1093862" cy="1615440"/>
          </a:xfrm>
          <a:prstGeom prst="rect">
            <a:avLst/>
          </a:prstGeom>
        </p:spPr>
        <p:txBody>
          <a:bodyPr wrap="square">
            <a:spAutoFit/>
          </a:bodyPr>
          <a:lstStyle/>
          <a:p>
            <a:r>
              <a:rPr altLang="en-US" b="1" lang="zh-CN" sz="10000">
                <a:ln>
                  <a:solidFill>
                    <a:srgbClr val="60B5AF"/>
                  </a:solidFill>
                </a:ln>
                <a:solidFill>
                  <a:schemeClr val="bg1"/>
                </a:solidFill>
                <a:effectLst>
                  <a:outerShdw algn="tl" blurRad="50800" dir="2700000" dist="38100" rotWithShape="0">
                    <a:prstClr val="black">
                      <a:alpha val="40000"/>
                    </a:prstClr>
                  </a:outerShdw>
                </a:effectLst>
                <a:latin charset="-122" panose="02000803000000020004" pitchFamily="2" typeface="站酷庆科黄油体"/>
                <a:ea charset="-122" panose="02000803000000020004" pitchFamily="2" typeface="站酷庆科黄油体"/>
                <a:cs typeface="+mn-ea"/>
                <a:sym typeface="+mn-lt"/>
              </a:rPr>
              <a:t>关</a:t>
            </a:r>
          </a:p>
        </p:txBody>
      </p:sp>
      <p:sp>
        <p:nvSpPr>
          <p:cNvPr id="20" name="矩形 19">
            <a:extLst>
              <a:ext uri="{FF2B5EF4-FFF2-40B4-BE49-F238E27FC236}">
                <a16:creationId xmlns:a16="http://schemas.microsoft.com/office/drawing/2014/main" id="{7AF76564-24C0-49B6-8CC7-7FC34256C342}"/>
              </a:ext>
            </a:extLst>
          </p:cNvPr>
          <p:cNvSpPr/>
          <p:nvPr/>
        </p:nvSpPr>
        <p:spPr>
          <a:xfrm>
            <a:off x="7495014" y="1047356"/>
            <a:ext cx="1093862" cy="1615440"/>
          </a:xfrm>
          <a:prstGeom prst="rect">
            <a:avLst/>
          </a:prstGeom>
        </p:spPr>
        <p:txBody>
          <a:bodyPr wrap="square">
            <a:spAutoFit/>
          </a:bodyPr>
          <a:lstStyle/>
          <a:p>
            <a:r>
              <a:rPr altLang="en-US" b="1" lang="zh-CN" sz="10000">
                <a:ln>
                  <a:solidFill>
                    <a:srgbClr val="60B5AF"/>
                  </a:solidFill>
                </a:ln>
                <a:solidFill>
                  <a:schemeClr val="bg1"/>
                </a:solidFill>
                <a:effectLst>
                  <a:outerShdw algn="tl" blurRad="50800" dir="2700000" dist="38100" rotWithShape="0">
                    <a:prstClr val="black">
                      <a:alpha val="40000"/>
                    </a:prstClr>
                  </a:outerShdw>
                </a:effectLst>
                <a:latin charset="-122" panose="02000803000000020004" pitchFamily="2" typeface="站酷庆科黄油体"/>
                <a:ea charset="-122" panose="02000803000000020004" pitchFamily="2" typeface="站酷庆科黄油体"/>
                <a:cs typeface="+mn-ea"/>
                <a:sym typeface="+mn-lt"/>
              </a:rPr>
              <a:t>怀</a:t>
            </a:r>
          </a:p>
        </p:txBody>
      </p:sp>
      <p:sp>
        <p:nvSpPr>
          <p:cNvPr id="21" name="矩形 20">
            <a:extLst>
              <a:ext uri="{FF2B5EF4-FFF2-40B4-BE49-F238E27FC236}">
                <a16:creationId xmlns:a16="http://schemas.microsoft.com/office/drawing/2014/main" id="{3A86ECA0-69C5-43B2-9AA6-15011736776F}"/>
              </a:ext>
            </a:extLst>
          </p:cNvPr>
          <p:cNvSpPr/>
          <p:nvPr/>
        </p:nvSpPr>
        <p:spPr>
          <a:xfrm>
            <a:off x="8423216" y="768448"/>
            <a:ext cx="1773030" cy="2072640"/>
          </a:xfrm>
          <a:prstGeom prst="rect">
            <a:avLst/>
          </a:prstGeom>
        </p:spPr>
        <p:txBody>
          <a:bodyPr wrap="square">
            <a:spAutoFit/>
          </a:bodyPr>
          <a:lstStyle/>
          <a:p>
            <a:r>
              <a:rPr altLang="en-US" b="1" i="1" lang="zh-CN" sz="13000">
                <a:ln w="19050">
                  <a:solidFill>
                    <a:schemeClr val="bg1"/>
                  </a:solidFill>
                </a:ln>
                <a:solidFill>
                  <a:srgbClr val="67D8CF"/>
                </a:solidFill>
                <a:effectLst>
                  <a:outerShdw algn="tl" blurRad="50800" dir="2700000" dist="38100" rotWithShape="0">
                    <a:prstClr val="black">
                      <a:alpha val="40000"/>
                    </a:prstClr>
                  </a:outerShdw>
                </a:effectLst>
                <a:latin charset="-122" panose="02000803000000020004" pitchFamily="2" typeface="站酷庆科黄油体"/>
                <a:ea charset="-122" panose="02000803000000020004" pitchFamily="2" typeface="站酷庆科黄油体"/>
                <a:cs typeface="+mn-ea"/>
                <a:sym typeface="+mn-lt"/>
              </a:rPr>
              <a:t>与</a:t>
            </a:r>
          </a:p>
        </p:txBody>
      </p:sp>
      <p:sp>
        <p:nvSpPr>
          <p:cNvPr id="22" name="矩形 21">
            <a:extLst>
              <a:ext uri="{FF2B5EF4-FFF2-40B4-BE49-F238E27FC236}">
                <a16:creationId xmlns:a16="http://schemas.microsoft.com/office/drawing/2014/main" id="{EAE2468C-FDB5-4150-BD2F-2FA45EE3192A}"/>
              </a:ext>
            </a:extLst>
          </p:cNvPr>
          <p:cNvSpPr/>
          <p:nvPr/>
        </p:nvSpPr>
        <p:spPr>
          <a:xfrm>
            <a:off x="5200915" y="2550042"/>
            <a:ext cx="1093862" cy="1615440"/>
          </a:xfrm>
          <a:prstGeom prst="rect">
            <a:avLst/>
          </a:prstGeom>
        </p:spPr>
        <p:txBody>
          <a:bodyPr wrap="square">
            <a:spAutoFit/>
          </a:bodyPr>
          <a:lstStyle/>
          <a:p>
            <a:r>
              <a:rPr altLang="en-US" b="1" lang="zh-CN" sz="10000">
                <a:ln>
                  <a:solidFill>
                    <a:srgbClr val="60B5AF"/>
                  </a:solidFill>
                </a:ln>
                <a:solidFill>
                  <a:schemeClr val="bg1"/>
                </a:solidFill>
                <a:effectLst>
                  <a:outerShdw algn="tl" blurRad="50800" dir="2700000" dist="38100" rotWithShape="0">
                    <a:prstClr val="black">
                      <a:alpha val="40000"/>
                    </a:prstClr>
                  </a:outerShdw>
                </a:effectLst>
                <a:latin charset="-122" panose="02000803000000020004" pitchFamily="2" typeface="站酷庆科黄油体"/>
                <a:ea charset="-122" panose="02000803000000020004" pitchFamily="2" typeface="站酷庆科黄油体"/>
                <a:cs typeface="+mn-ea"/>
                <a:sym typeface="+mn-lt"/>
              </a:rPr>
              <a:t>优</a:t>
            </a:r>
          </a:p>
        </p:txBody>
      </p:sp>
      <p:sp>
        <p:nvSpPr>
          <p:cNvPr id="23" name="矩形 22">
            <a:extLst>
              <a:ext uri="{FF2B5EF4-FFF2-40B4-BE49-F238E27FC236}">
                <a16:creationId xmlns:a16="http://schemas.microsoft.com/office/drawing/2014/main" id="{133DC76E-8B84-4BE6-8907-DC34C1F845E1}"/>
              </a:ext>
            </a:extLst>
          </p:cNvPr>
          <p:cNvSpPr/>
          <p:nvPr/>
        </p:nvSpPr>
        <p:spPr>
          <a:xfrm>
            <a:off x="6375836" y="2550042"/>
            <a:ext cx="1093862" cy="1615440"/>
          </a:xfrm>
          <a:prstGeom prst="rect">
            <a:avLst/>
          </a:prstGeom>
        </p:spPr>
        <p:txBody>
          <a:bodyPr wrap="square">
            <a:spAutoFit/>
          </a:bodyPr>
          <a:lstStyle/>
          <a:p>
            <a:r>
              <a:rPr altLang="en-US" b="1" lang="zh-CN" sz="10000">
                <a:ln>
                  <a:solidFill>
                    <a:srgbClr val="60B5AF"/>
                  </a:solidFill>
                </a:ln>
                <a:solidFill>
                  <a:schemeClr val="bg1"/>
                </a:solidFill>
                <a:effectLst>
                  <a:outerShdw algn="tl" blurRad="50800" dir="2700000" dist="38100" rotWithShape="0">
                    <a:prstClr val="black">
                      <a:alpha val="40000"/>
                    </a:prstClr>
                  </a:outerShdw>
                </a:effectLst>
                <a:latin charset="-122" panose="02000803000000020004" pitchFamily="2" typeface="站酷庆科黄油体"/>
                <a:ea charset="-122" panose="02000803000000020004" pitchFamily="2" typeface="站酷庆科黄油体"/>
                <a:cs typeface="+mn-ea"/>
                <a:sym typeface="+mn-lt"/>
              </a:rPr>
              <a:t>质</a:t>
            </a:r>
          </a:p>
        </p:txBody>
      </p:sp>
      <p:sp>
        <p:nvSpPr>
          <p:cNvPr id="24" name="矩形 23">
            <a:extLst>
              <a:ext uri="{FF2B5EF4-FFF2-40B4-BE49-F238E27FC236}">
                <a16:creationId xmlns:a16="http://schemas.microsoft.com/office/drawing/2014/main" id="{AFF27E60-DF2D-4EB3-B5FD-CA8BCEF2A54C}"/>
              </a:ext>
            </a:extLst>
          </p:cNvPr>
          <p:cNvSpPr/>
          <p:nvPr/>
        </p:nvSpPr>
        <p:spPr>
          <a:xfrm>
            <a:off x="7550758" y="2550042"/>
            <a:ext cx="1093862" cy="1615440"/>
          </a:xfrm>
          <a:prstGeom prst="rect">
            <a:avLst/>
          </a:prstGeom>
        </p:spPr>
        <p:txBody>
          <a:bodyPr wrap="square">
            <a:spAutoFit/>
          </a:bodyPr>
          <a:lstStyle/>
          <a:p>
            <a:r>
              <a:rPr altLang="en-US" b="1" lang="zh-CN" sz="10000">
                <a:ln>
                  <a:solidFill>
                    <a:srgbClr val="60B5AF"/>
                  </a:solidFill>
                </a:ln>
                <a:solidFill>
                  <a:schemeClr val="bg1"/>
                </a:solidFill>
                <a:effectLst>
                  <a:outerShdw algn="tl" blurRad="50800" dir="2700000" dist="38100" rotWithShape="0">
                    <a:prstClr val="black">
                      <a:alpha val="40000"/>
                    </a:prstClr>
                  </a:outerShdw>
                </a:effectLst>
                <a:latin charset="-122" panose="02000803000000020004" pitchFamily="2" typeface="站酷庆科黄油体"/>
                <a:ea charset="-122" panose="02000803000000020004" pitchFamily="2" typeface="站酷庆科黄油体"/>
                <a:cs typeface="+mn-ea"/>
                <a:sym typeface="+mn-lt"/>
              </a:rPr>
              <a:t>护</a:t>
            </a:r>
          </a:p>
        </p:txBody>
      </p:sp>
      <p:sp>
        <p:nvSpPr>
          <p:cNvPr id="25" name="矩形 24">
            <a:extLst>
              <a:ext uri="{FF2B5EF4-FFF2-40B4-BE49-F238E27FC236}">
                <a16:creationId xmlns:a16="http://schemas.microsoft.com/office/drawing/2014/main" id="{9D0FA2F6-E0E6-461B-9820-6F64FF6EBEE8}"/>
              </a:ext>
            </a:extLst>
          </p:cNvPr>
          <p:cNvSpPr/>
          <p:nvPr/>
        </p:nvSpPr>
        <p:spPr>
          <a:xfrm>
            <a:off x="8677553" y="2550042"/>
            <a:ext cx="1093862" cy="1615440"/>
          </a:xfrm>
          <a:prstGeom prst="rect">
            <a:avLst/>
          </a:prstGeom>
        </p:spPr>
        <p:txBody>
          <a:bodyPr wrap="square">
            <a:spAutoFit/>
          </a:bodyPr>
          <a:lstStyle/>
          <a:p>
            <a:r>
              <a:rPr altLang="en-US" b="1" lang="zh-CN" sz="10000">
                <a:ln>
                  <a:solidFill>
                    <a:srgbClr val="60B5AF"/>
                  </a:solidFill>
                </a:ln>
                <a:solidFill>
                  <a:schemeClr val="bg1"/>
                </a:solidFill>
                <a:effectLst>
                  <a:outerShdw algn="tl" blurRad="50800" dir="2700000" dist="38100" rotWithShape="0">
                    <a:prstClr val="black">
                      <a:alpha val="40000"/>
                    </a:prstClr>
                  </a:outerShdw>
                </a:effectLst>
                <a:latin charset="-122" panose="02000803000000020004" pitchFamily="2" typeface="站酷庆科黄油体"/>
                <a:ea charset="-122" panose="02000803000000020004" pitchFamily="2" typeface="站酷庆科黄油体"/>
                <a:cs typeface="+mn-ea"/>
                <a:sym typeface="+mn-lt"/>
              </a:rPr>
              <a:t>理</a:t>
            </a:r>
          </a:p>
        </p:txBody>
      </p:sp>
      <p:grpSp>
        <p:nvGrpSpPr>
          <p:cNvPr id="28" name="组合 27">
            <a:extLst>
              <a:ext uri="{FF2B5EF4-FFF2-40B4-BE49-F238E27FC236}">
                <a16:creationId xmlns:a16="http://schemas.microsoft.com/office/drawing/2014/main" id="{F39ED6BE-675C-4E97-BA44-2160D4F2D2B9}"/>
              </a:ext>
            </a:extLst>
          </p:cNvPr>
          <p:cNvGrpSpPr/>
          <p:nvPr/>
        </p:nvGrpSpPr>
        <p:grpSpPr>
          <a:xfrm>
            <a:off x="4344966" y="4173153"/>
            <a:ext cx="6162612" cy="443093"/>
            <a:chOff x="4344966" y="4173153"/>
            <a:chExt cx="6162612" cy="443093"/>
          </a:xfrm>
        </p:grpSpPr>
        <p:sp>
          <p:nvSpPr>
            <p:cNvPr id="27" name="矩形: 圆角 26">
              <a:extLst>
                <a:ext uri="{FF2B5EF4-FFF2-40B4-BE49-F238E27FC236}">
                  <a16:creationId xmlns:a16="http://schemas.microsoft.com/office/drawing/2014/main" id="{8D6141DB-D2DB-4FFD-B71C-28552B1FDC5E}"/>
                </a:ext>
              </a:extLst>
            </p:cNvPr>
            <p:cNvSpPr/>
            <p:nvPr/>
          </p:nvSpPr>
          <p:spPr>
            <a:xfrm>
              <a:off x="4344966" y="4173153"/>
              <a:ext cx="6162612" cy="443093"/>
            </a:xfrm>
            <a:prstGeom prst="roundRect">
              <a:avLst>
                <a:gd fmla="val 50000" name="adj"/>
              </a:avLst>
            </a:prstGeom>
            <a:solidFill>
              <a:schemeClr val="bg1"/>
            </a:solidFill>
            <a:ln>
              <a:solidFill>
                <a:srgbClr val="67D8CF"/>
              </a:solidFill>
            </a:ln>
            <a:effectLst>
              <a:outerShdw algn="t" blurRad="50800" dir="5400000" dist="381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a:extLst>
                <a:ext uri="{FF2B5EF4-FFF2-40B4-BE49-F238E27FC236}">
                  <a16:creationId xmlns:a16="http://schemas.microsoft.com/office/drawing/2014/main" id="{D681C2B8-E3E0-4E4F-A146-6D5851AD3CAB}"/>
                </a:ext>
              </a:extLst>
            </p:cNvPr>
            <p:cNvSpPr/>
            <p:nvPr/>
          </p:nvSpPr>
          <p:spPr>
            <a:xfrm>
              <a:off x="4377051" y="4252483"/>
              <a:ext cx="6048000" cy="304800"/>
            </a:xfrm>
            <a:prstGeom prst="rect">
              <a:avLst/>
            </a:prstGeom>
          </p:spPr>
          <p:txBody>
            <a:bodyPr wrap="square">
              <a:spAutoFit/>
            </a:bodyPr>
            <a:lstStyle/>
            <a:p>
              <a:pPr algn="dist" defTabSz="914377">
                <a:defRPr/>
              </a:pPr>
              <a:r>
                <a:rPr altLang="zh-CN" lang="en-US" spc="150" sz="1400">
                  <a:solidFill>
                    <a:schemeClr val="tx1">
                      <a:lumMod val="75000"/>
                      <a:lumOff val="25000"/>
                    </a:schemeClr>
                  </a:solidFill>
                  <a:latin charset="-122" panose="020b0503020204020204" pitchFamily="34" typeface="微软雅黑"/>
                  <a:ea charset="-122" panose="020b0503020204020204" pitchFamily="34" typeface="微软雅黑"/>
                </a:rPr>
                <a:t>Lorem ipsum dolor sit amet, consectetuer adipiscing elit</a:t>
              </a:r>
            </a:p>
          </p:txBody>
        </p:sp>
      </p:grpSp>
      <p:grpSp>
        <p:nvGrpSpPr>
          <p:cNvPr id="29" name="组合 28">
            <a:extLst>
              <a:ext uri="{FF2B5EF4-FFF2-40B4-BE49-F238E27FC236}">
                <a16:creationId xmlns:a16="http://schemas.microsoft.com/office/drawing/2014/main" id="{38BAB6DC-A1DF-484C-BE31-85E47D03A2FC}"/>
              </a:ext>
            </a:extLst>
          </p:cNvPr>
          <p:cNvGrpSpPr/>
          <p:nvPr/>
        </p:nvGrpSpPr>
        <p:grpSpPr>
          <a:xfrm>
            <a:off x="296297" y="102713"/>
            <a:ext cx="2041395" cy="360000"/>
            <a:chOff x="2686453" y="4115313"/>
            <a:chExt cx="2041395" cy="360000"/>
          </a:xfrm>
        </p:grpSpPr>
        <p:sp>
          <p:nvSpPr>
            <p:cNvPr id="30" name="文本框 29">
              <a:extLst>
                <a:ext uri="{FF2B5EF4-FFF2-40B4-BE49-F238E27FC236}">
                  <a16:creationId xmlns:a16="http://schemas.microsoft.com/office/drawing/2014/main" id="{009B1D65-C0AB-4B46-B5C9-2F6A78D1D551}"/>
                </a:ext>
              </a:extLst>
            </p:cNvPr>
            <p:cNvSpPr txBox="1"/>
            <p:nvPr/>
          </p:nvSpPr>
          <p:spPr>
            <a:xfrm>
              <a:off x="3056353" y="4134315"/>
              <a:ext cx="1671495" cy="335280"/>
            </a:xfrm>
            <a:prstGeom prst="rect">
              <a:avLst/>
            </a:prstGeom>
            <a:noFill/>
          </p:spPr>
          <p:txBody>
            <a:bodyPr bIns="45720" lIns="91440" rIns="91440" rtlCol="0" tIns="45720" wrap="square">
              <a:spAutoFit/>
            </a:bodyPr>
            <a:lstStyle/>
            <a:p>
              <a:pPr defTabSz="914377"/>
              <a:r>
                <a:rPr altLang="en-US" lang="zh-CN" sz="1600">
                  <a:solidFill>
                    <a:schemeClr val="tx1">
                      <a:lumMod val="85000"/>
                      <a:lumOff val="15000"/>
                    </a:schemeClr>
                  </a:solidFill>
                  <a:cs typeface="+mn-ea"/>
                  <a:sym typeface="+mn-lt"/>
                </a:rPr>
                <a:t>追求卓越</a:t>
              </a:r>
            </a:p>
          </p:txBody>
        </p:sp>
        <p:grpSp>
          <p:nvGrpSpPr>
            <p:cNvPr id="31" name="组合 30">
              <a:extLst>
                <a:ext uri="{FF2B5EF4-FFF2-40B4-BE49-F238E27FC236}">
                  <a16:creationId xmlns:a16="http://schemas.microsoft.com/office/drawing/2014/main" id="{B9B3D076-A4D3-4F63-8744-CE1442F67068}"/>
                </a:ext>
              </a:extLst>
            </p:cNvPr>
            <p:cNvGrpSpPr/>
            <p:nvPr/>
          </p:nvGrpSpPr>
          <p:grpSpPr>
            <a:xfrm>
              <a:off x="2686453" y="4115313"/>
              <a:ext cx="360000" cy="360000"/>
              <a:chOff x="1459298" y="3952138"/>
              <a:chExt cx="429600" cy="429600"/>
            </a:xfrm>
          </p:grpSpPr>
          <p:sp>
            <p:nvSpPr>
              <p:cNvPr id="32" name="椭圆 31">
                <a:extLst>
                  <a:ext uri="{FF2B5EF4-FFF2-40B4-BE49-F238E27FC236}">
                    <a16:creationId xmlns:a16="http://schemas.microsoft.com/office/drawing/2014/main" id="{E6D98619-786F-4011-AD35-F6E66E0DD029}"/>
                  </a:ext>
                </a:extLst>
              </p:cNvPr>
              <p:cNvSpPr/>
              <p:nvPr/>
            </p:nvSpPr>
            <p:spPr>
              <a:xfrm>
                <a:off x="1459298" y="3952138"/>
                <a:ext cx="429600" cy="429600"/>
              </a:xfrm>
              <a:prstGeom prst="ellipse">
                <a:avLst/>
              </a:prstGeom>
              <a:solidFill>
                <a:schemeClr val="bg1"/>
              </a:solidFill>
              <a:ln>
                <a:solidFill>
                  <a:srgbClr val="67D8C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eye-variant-with-enlarged-pupil_31624">
                <a:extLst>
                  <a:ext uri="{FF2B5EF4-FFF2-40B4-BE49-F238E27FC236}">
                    <a16:creationId xmlns:a16="http://schemas.microsoft.com/office/drawing/2014/main" id="{99C67581-630D-4229-9147-C60E895027E9}"/>
                  </a:ext>
                </a:extLst>
              </p:cNvPr>
              <p:cNvSpPr>
                <a:spLocks noChangeAspect="1"/>
              </p:cNvSpPr>
              <p:nvPr/>
            </p:nvSpPr>
            <p:spPr bwMode="auto">
              <a:xfrm>
                <a:off x="1509825" y="4091016"/>
                <a:ext cx="343680" cy="171603"/>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300962" w="602755">
                    <a:moveTo>
                      <a:pt x="301519" y="76493"/>
                    </a:moveTo>
                    <a:cubicBezTo>
                      <a:pt x="342518" y="76493"/>
                      <a:pt x="375754" y="109682"/>
                      <a:pt x="375754" y="150622"/>
                    </a:cubicBezTo>
                    <a:cubicBezTo>
                      <a:pt x="375754" y="191562"/>
                      <a:pt x="342518" y="224751"/>
                      <a:pt x="301519" y="224751"/>
                    </a:cubicBezTo>
                    <a:cubicBezTo>
                      <a:pt x="260520" y="224751"/>
                      <a:pt x="227284" y="191562"/>
                      <a:pt x="227284" y="150622"/>
                    </a:cubicBezTo>
                    <a:cubicBezTo>
                      <a:pt x="227284" y="109682"/>
                      <a:pt x="260520" y="76493"/>
                      <a:pt x="301519" y="76493"/>
                    </a:cubicBezTo>
                    <a:close/>
                    <a:moveTo>
                      <a:pt x="392403" y="42419"/>
                    </a:moveTo>
                    <a:cubicBezTo>
                      <a:pt x="423327" y="68461"/>
                      <a:pt x="443496" y="106854"/>
                      <a:pt x="443496" y="150347"/>
                    </a:cubicBezTo>
                    <a:cubicBezTo>
                      <a:pt x="443496" y="194108"/>
                      <a:pt x="423327" y="232501"/>
                      <a:pt x="392403" y="258543"/>
                    </a:cubicBezTo>
                    <a:cubicBezTo>
                      <a:pt x="478185" y="231158"/>
                      <a:pt x="545411" y="173167"/>
                      <a:pt x="569613" y="150347"/>
                    </a:cubicBezTo>
                    <a:cubicBezTo>
                      <a:pt x="545411" y="127795"/>
                      <a:pt x="478185" y="69804"/>
                      <a:pt x="392403" y="42419"/>
                    </a:cubicBezTo>
                    <a:close/>
                    <a:moveTo>
                      <a:pt x="210353" y="42419"/>
                    </a:moveTo>
                    <a:cubicBezTo>
                      <a:pt x="124841" y="69804"/>
                      <a:pt x="57345" y="127795"/>
                      <a:pt x="33412" y="150347"/>
                    </a:cubicBezTo>
                    <a:cubicBezTo>
                      <a:pt x="57345" y="173167"/>
                      <a:pt x="124572" y="231158"/>
                      <a:pt x="210353" y="258543"/>
                    </a:cubicBezTo>
                    <a:cubicBezTo>
                      <a:pt x="179429" y="232501"/>
                      <a:pt x="159261" y="194108"/>
                      <a:pt x="159261" y="150347"/>
                    </a:cubicBezTo>
                    <a:cubicBezTo>
                      <a:pt x="159261" y="106854"/>
                      <a:pt x="179429" y="68461"/>
                      <a:pt x="210353" y="42419"/>
                    </a:cubicBezTo>
                    <a:close/>
                    <a:moveTo>
                      <a:pt x="301513" y="35976"/>
                    </a:moveTo>
                    <a:cubicBezTo>
                      <a:pt x="238050" y="35976"/>
                      <a:pt x="186689" y="87255"/>
                      <a:pt x="186689" y="150347"/>
                    </a:cubicBezTo>
                    <a:cubicBezTo>
                      <a:pt x="186689" y="213707"/>
                      <a:pt x="238050" y="264986"/>
                      <a:pt x="301513" y="264986"/>
                    </a:cubicBezTo>
                    <a:cubicBezTo>
                      <a:pt x="364706" y="264986"/>
                      <a:pt x="416067" y="213707"/>
                      <a:pt x="416067" y="150347"/>
                    </a:cubicBezTo>
                    <a:cubicBezTo>
                      <a:pt x="416067" y="87255"/>
                      <a:pt x="364706" y="35976"/>
                      <a:pt x="301513" y="35976"/>
                    </a:cubicBezTo>
                    <a:close/>
                    <a:moveTo>
                      <a:pt x="301513" y="0"/>
                    </a:moveTo>
                    <a:cubicBezTo>
                      <a:pt x="464201" y="0"/>
                      <a:pt x="593546" y="135312"/>
                      <a:pt x="598924" y="141219"/>
                    </a:cubicBezTo>
                    <a:cubicBezTo>
                      <a:pt x="604033" y="146320"/>
                      <a:pt x="604033" y="154642"/>
                      <a:pt x="598924" y="159743"/>
                    </a:cubicBezTo>
                    <a:cubicBezTo>
                      <a:pt x="593546" y="165650"/>
                      <a:pt x="464201" y="300962"/>
                      <a:pt x="301513" y="300962"/>
                    </a:cubicBezTo>
                    <a:cubicBezTo>
                      <a:pt x="138555" y="300962"/>
                      <a:pt x="9210" y="165650"/>
                      <a:pt x="3832" y="159743"/>
                    </a:cubicBezTo>
                    <a:cubicBezTo>
                      <a:pt x="-1277" y="154642"/>
                      <a:pt x="-1277" y="146320"/>
                      <a:pt x="3832" y="141219"/>
                    </a:cubicBezTo>
                    <a:cubicBezTo>
                      <a:pt x="9210" y="135312"/>
                      <a:pt x="138555" y="0"/>
                      <a:pt x="301513" y="0"/>
                    </a:cubicBezTo>
                    <a:close/>
                  </a:path>
                </a:pathLst>
              </a:custGeom>
              <a:solidFill>
                <a:srgbClr val="67D8CF"/>
              </a:solidFill>
              <a:ln>
                <a:noFill/>
              </a:ln>
            </p:spPr>
            <p:txBody>
              <a:bodyPr/>
              <a:lstStyle/>
              <a:p/>
            </p:txBody>
          </p:sp>
        </p:grpSp>
      </p:grpSp>
      <p:grpSp>
        <p:nvGrpSpPr>
          <p:cNvPr id="34" name="组合 33">
            <a:extLst>
              <a:ext uri="{FF2B5EF4-FFF2-40B4-BE49-F238E27FC236}">
                <a16:creationId xmlns:a16="http://schemas.microsoft.com/office/drawing/2014/main" id="{FD6860B6-2218-4520-B911-9FABFCCC271C}"/>
              </a:ext>
            </a:extLst>
          </p:cNvPr>
          <p:cNvGrpSpPr/>
          <p:nvPr/>
        </p:nvGrpSpPr>
        <p:grpSpPr>
          <a:xfrm>
            <a:off x="1962252" y="101629"/>
            <a:ext cx="2045833" cy="360000"/>
            <a:chOff x="4914263" y="4115313"/>
            <a:chExt cx="2045833" cy="360000"/>
          </a:xfrm>
        </p:grpSpPr>
        <p:sp>
          <p:nvSpPr>
            <p:cNvPr id="35" name="文本框 34">
              <a:extLst>
                <a:ext uri="{FF2B5EF4-FFF2-40B4-BE49-F238E27FC236}">
                  <a16:creationId xmlns:a16="http://schemas.microsoft.com/office/drawing/2014/main" id="{7AE1407F-048C-42C8-8100-51F5CBF8D386}"/>
                </a:ext>
              </a:extLst>
            </p:cNvPr>
            <p:cNvSpPr txBox="1"/>
            <p:nvPr/>
          </p:nvSpPr>
          <p:spPr>
            <a:xfrm>
              <a:off x="5288601" y="4134315"/>
              <a:ext cx="1671495" cy="335280"/>
            </a:xfrm>
            <a:prstGeom prst="rect">
              <a:avLst/>
            </a:prstGeom>
            <a:noFill/>
          </p:spPr>
          <p:txBody>
            <a:bodyPr bIns="45720" lIns="91440" rIns="91440" rtlCol="0" tIns="45720" wrap="square">
              <a:spAutoFit/>
            </a:bodyPr>
            <a:lstStyle/>
            <a:p>
              <a:pPr defTabSz="914377"/>
              <a:r>
                <a:rPr altLang="en-US" lang="zh-CN" sz="1600">
                  <a:solidFill>
                    <a:schemeClr val="tx1">
                      <a:lumMod val="85000"/>
                      <a:lumOff val="15000"/>
                    </a:schemeClr>
                  </a:solidFill>
                  <a:cs typeface="+mn-ea"/>
                  <a:sym typeface="+mn-lt"/>
                </a:rPr>
                <a:t>守望健康</a:t>
              </a:r>
            </a:p>
          </p:txBody>
        </p:sp>
        <p:grpSp>
          <p:nvGrpSpPr>
            <p:cNvPr id="36" name="组合 35">
              <a:extLst>
                <a:ext uri="{FF2B5EF4-FFF2-40B4-BE49-F238E27FC236}">
                  <a16:creationId xmlns:a16="http://schemas.microsoft.com/office/drawing/2014/main" id="{91503F5C-45C0-4B4C-9B75-6886C97968B1}"/>
                </a:ext>
              </a:extLst>
            </p:cNvPr>
            <p:cNvGrpSpPr/>
            <p:nvPr/>
          </p:nvGrpSpPr>
          <p:grpSpPr>
            <a:xfrm>
              <a:off x="4914263" y="4115313"/>
              <a:ext cx="360000" cy="360000"/>
              <a:chOff x="1459298" y="3952138"/>
              <a:chExt cx="429600" cy="429600"/>
            </a:xfrm>
          </p:grpSpPr>
          <p:sp>
            <p:nvSpPr>
              <p:cNvPr id="37" name="椭圆 36">
                <a:extLst>
                  <a:ext uri="{FF2B5EF4-FFF2-40B4-BE49-F238E27FC236}">
                    <a16:creationId xmlns:a16="http://schemas.microsoft.com/office/drawing/2014/main" id="{4751B329-D554-40E4-9376-7030D0CE9A85}"/>
                  </a:ext>
                </a:extLst>
              </p:cNvPr>
              <p:cNvSpPr/>
              <p:nvPr/>
            </p:nvSpPr>
            <p:spPr>
              <a:xfrm>
                <a:off x="1459298" y="3952138"/>
                <a:ext cx="429600" cy="429600"/>
              </a:xfrm>
              <a:prstGeom prst="ellipse">
                <a:avLst/>
              </a:prstGeom>
              <a:solidFill>
                <a:schemeClr val="bg1"/>
              </a:solidFill>
              <a:ln>
                <a:solidFill>
                  <a:srgbClr val="67D8C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eye-variant-with-enlarged-pupil_31624">
                <a:extLst>
                  <a:ext uri="{FF2B5EF4-FFF2-40B4-BE49-F238E27FC236}">
                    <a16:creationId xmlns:a16="http://schemas.microsoft.com/office/drawing/2014/main" id="{8DA5BD77-C767-4908-A1A4-9C295CFECF1E}"/>
                  </a:ext>
                </a:extLst>
              </p:cNvPr>
              <p:cNvSpPr>
                <a:spLocks noChangeAspect="1"/>
              </p:cNvSpPr>
              <p:nvPr/>
            </p:nvSpPr>
            <p:spPr bwMode="auto">
              <a:xfrm>
                <a:off x="1509825" y="4091016"/>
                <a:ext cx="343680" cy="171603"/>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300962" w="602755">
                    <a:moveTo>
                      <a:pt x="301519" y="76493"/>
                    </a:moveTo>
                    <a:cubicBezTo>
                      <a:pt x="342518" y="76493"/>
                      <a:pt x="375754" y="109682"/>
                      <a:pt x="375754" y="150622"/>
                    </a:cubicBezTo>
                    <a:cubicBezTo>
                      <a:pt x="375754" y="191562"/>
                      <a:pt x="342518" y="224751"/>
                      <a:pt x="301519" y="224751"/>
                    </a:cubicBezTo>
                    <a:cubicBezTo>
                      <a:pt x="260520" y="224751"/>
                      <a:pt x="227284" y="191562"/>
                      <a:pt x="227284" y="150622"/>
                    </a:cubicBezTo>
                    <a:cubicBezTo>
                      <a:pt x="227284" y="109682"/>
                      <a:pt x="260520" y="76493"/>
                      <a:pt x="301519" y="76493"/>
                    </a:cubicBezTo>
                    <a:close/>
                    <a:moveTo>
                      <a:pt x="392403" y="42419"/>
                    </a:moveTo>
                    <a:cubicBezTo>
                      <a:pt x="423327" y="68461"/>
                      <a:pt x="443496" y="106854"/>
                      <a:pt x="443496" y="150347"/>
                    </a:cubicBezTo>
                    <a:cubicBezTo>
                      <a:pt x="443496" y="194108"/>
                      <a:pt x="423327" y="232501"/>
                      <a:pt x="392403" y="258543"/>
                    </a:cubicBezTo>
                    <a:cubicBezTo>
                      <a:pt x="478185" y="231158"/>
                      <a:pt x="545411" y="173167"/>
                      <a:pt x="569613" y="150347"/>
                    </a:cubicBezTo>
                    <a:cubicBezTo>
                      <a:pt x="545411" y="127795"/>
                      <a:pt x="478185" y="69804"/>
                      <a:pt x="392403" y="42419"/>
                    </a:cubicBezTo>
                    <a:close/>
                    <a:moveTo>
                      <a:pt x="210353" y="42419"/>
                    </a:moveTo>
                    <a:cubicBezTo>
                      <a:pt x="124841" y="69804"/>
                      <a:pt x="57345" y="127795"/>
                      <a:pt x="33412" y="150347"/>
                    </a:cubicBezTo>
                    <a:cubicBezTo>
                      <a:pt x="57345" y="173167"/>
                      <a:pt x="124572" y="231158"/>
                      <a:pt x="210353" y="258543"/>
                    </a:cubicBezTo>
                    <a:cubicBezTo>
                      <a:pt x="179429" y="232501"/>
                      <a:pt x="159261" y="194108"/>
                      <a:pt x="159261" y="150347"/>
                    </a:cubicBezTo>
                    <a:cubicBezTo>
                      <a:pt x="159261" y="106854"/>
                      <a:pt x="179429" y="68461"/>
                      <a:pt x="210353" y="42419"/>
                    </a:cubicBezTo>
                    <a:close/>
                    <a:moveTo>
                      <a:pt x="301513" y="35976"/>
                    </a:moveTo>
                    <a:cubicBezTo>
                      <a:pt x="238050" y="35976"/>
                      <a:pt x="186689" y="87255"/>
                      <a:pt x="186689" y="150347"/>
                    </a:cubicBezTo>
                    <a:cubicBezTo>
                      <a:pt x="186689" y="213707"/>
                      <a:pt x="238050" y="264986"/>
                      <a:pt x="301513" y="264986"/>
                    </a:cubicBezTo>
                    <a:cubicBezTo>
                      <a:pt x="364706" y="264986"/>
                      <a:pt x="416067" y="213707"/>
                      <a:pt x="416067" y="150347"/>
                    </a:cubicBezTo>
                    <a:cubicBezTo>
                      <a:pt x="416067" y="87255"/>
                      <a:pt x="364706" y="35976"/>
                      <a:pt x="301513" y="35976"/>
                    </a:cubicBezTo>
                    <a:close/>
                    <a:moveTo>
                      <a:pt x="301513" y="0"/>
                    </a:moveTo>
                    <a:cubicBezTo>
                      <a:pt x="464201" y="0"/>
                      <a:pt x="593546" y="135312"/>
                      <a:pt x="598924" y="141219"/>
                    </a:cubicBezTo>
                    <a:cubicBezTo>
                      <a:pt x="604033" y="146320"/>
                      <a:pt x="604033" y="154642"/>
                      <a:pt x="598924" y="159743"/>
                    </a:cubicBezTo>
                    <a:cubicBezTo>
                      <a:pt x="593546" y="165650"/>
                      <a:pt x="464201" y="300962"/>
                      <a:pt x="301513" y="300962"/>
                    </a:cubicBezTo>
                    <a:cubicBezTo>
                      <a:pt x="138555" y="300962"/>
                      <a:pt x="9210" y="165650"/>
                      <a:pt x="3832" y="159743"/>
                    </a:cubicBezTo>
                    <a:cubicBezTo>
                      <a:pt x="-1277" y="154642"/>
                      <a:pt x="-1277" y="146320"/>
                      <a:pt x="3832" y="141219"/>
                    </a:cubicBezTo>
                    <a:cubicBezTo>
                      <a:pt x="9210" y="135312"/>
                      <a:pt x="138555" y="0"/>
                      <a:pt x="301513" y="0"/>
                    </a:cubicBezTo>
                    <a:close/>
                  </a:path>
                </a:pathLst>
              </a:custGeom>
              <a:solidFill>
                <a:srgbClr val="67D8CF"/>
              </a:solidFill>
              <a:ln>
                <a:noFill/>
              </a:ln>
            </p:spPr>
            <p:txBody>
              <a:bodyPr/>
              <a:lstStyle/>
              <a:p/>
            </p:txBody>
          </p:sp>
        </p:grpSp>
      </p:grpSp>
      <p:sp>
        <p:nvSpPr>
          <p:cNvPr id="39" name="PA_文本框 18">
            <a:extLst>
              <a:ext uri="{FF2B5EF4-FFF2-40B4-BE49-F238E27FC236}">
                <a16:creationId xmlns:a16="http://schemas.microsoft.com/office/drawing/2014/main" id="{6BD28911-B196-4E12-9F3D-D11B39EA1C2A}"/>
              </a:ext>
            </a:extLst>
          </p:cNvPr>
          <p:cNvSpPr txBox="1"/>
          <p:nvPr>
            <p:custDataLst>
              <p:tags r:id="rId8"/>
            </p:custDataLst>
          </p:nvPr>
        </p:nvSpPr>
        <p:spPr>
          <a:xfrm>
            <a:off x="5149880" y="4956450"/>
            <a:ext cx="1840564" cy="335280"/>
          </a:xfrm>
          <a:prstGeom prst="roundRect">
            <a:avLst>
              <a:gd fmla="val 50000" name="adj"/>
            </a:avLst>
          </a:prstGeom>
          <a:noFill/>
          <a:ln w="3175">
            <a:noFill/>
          </a:ln>
          <a:effectLst/>
        </p:spPr>
        <p:txBody>
          <a:bodyPr anchor="ctr" bIns="45720" lIns="91440" rIns="91440" rtlCol="0" tIns="45720" wrap="square">
            <a:spAutoFit/>
          </a:bodyPr>
          <a:lstStyle/>
          <a:p>
            <a:pPr algn="dist" defTabSz="914377" eaLnBrk="1" fontAlgn="auto" hangingPunct="1" indent="0" latinLnBrk="0" lvl="0" marL="0" marR="0">
              <a:lnSpc>
                <a:spcPct val="100000"/>
              </a:lnSpc>
              <a:spcBef>
                <a:spcPct val="0"/>
              </a:spcBef>
              <a:spcAft>
                <a:spcPct val="0"/>
              </a:spcAft>
              <a:buClrTx/>
              <a:buSzTx/>
              <a:buFontTx/>
              <a:buNone/>
              <a:defRPr/>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sym typeface="+mn-lt"/>
              </a:rPr>
              <a:t>宣传人：优页PPT</a:t>
            </a:r>
          </a:p>
        </p:txBody>
      </p:sp>
      <p:sp>
        <p:nvSpPr>
          <p:cNvPr id="40" name="PA_文本框 18">
            <a:extLst>
              <a:ext uri="{FF2B5EF4-FFF2-40B4-BE49-F238E27FC236}">
                <a16:creationId xmlns:a16="http://schemas.microsoft.com/office/drawing/2014/main" id="{AD379CFE-B4CD-43AF-A04C-0897841EFD0A}"/>
              </a:ext>
            </a:extLst>
          </p:cNvPr>
          <p:cNvSpPr txBox="1"/>
          <p:nvPr>
            <p:custDataLst>
              <p:tags r:id="rId9"/>
            </p:custDataLst>
          </p:nvPr>
        </p:nvSpPr>
        <p:spPr>
          <a:xfrm>
            <a:off x="7752945" y="4956450"/>
            <a:ext cx="1840564" cy="335280"/>
          </a:xfrm>
          <a:prstGeom prst="roundRect">
            <a:avLst>
              <a:gd fmla="val 50000" name="adj"/>
            </a:avLst>
          </a:prstGeom>
          <a:noFill/>
          <a:ln w="3175">
            <a:noFill/>
          </a:ln>
          <a:effectLst/>
        </p:spPr>
        <p:txBody>
          <a:bodyPr anchor="ctr" bIns="45720" lIns="91440" rIns="91440" rtlCol="0" tIns="45720" wrap="square">
            <a:spAutoFit/>
          </a:bodyPr>
          <a:lstStyle/>
          <a:p>
            <a:pPr algn="dist" defTabSz="914377" eaLnBrk="1" fontAlgn="auto" hangingPunct="1" indent="0" latinLnBrk="0" lvl="0" marL="0" marR="0">
              <a:lnSpc>
                <a:spcPct val="100000"/>
              </a:lnSpc>
              <a:spcBef>
                <a:spcPct val="0"/>
              </a:spcBef>
              <a:spcAft>
                <a:spcPct val="0"/>
              </a:spcAft>
              <a:buClrTx/>
              <a:buSzTx/>
              <a:buFontTx/>
              <a:buNone/>
              <a:defRPr/>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sym typeface="+mn-lt"/>
              </a:rPr>
              <a:t>宣传日期：20XX</a:t>
            </a:r>
          </a:p>
        </p:txBody>
      </p:sp>
      <p:pic>
        <p:nvPicPr>
          <p:cNvPr id="43" name="图片 42">
            <a:extLst>
              <a:ext uri="{FF2B5EF4-FFF2-40B4-BE49-F238E27FC236}">
                <a16:creationId xmlns:a16="http://schemas.microsoft.com/office/drawing/2014/main" id="{6AB7793E-F9EB-402D-8D71-1F0328CD9F2B}"/>
              </a:ext>
            </a:extLst>
          </p:cNvPr>
          <p:cNvPicPr>
            <a:picLocks noChangeAspect="1"/>
          </p:cNvPicPr>
          <p:nvPr/>
        </p:nvPicPr>
        <p:blipFill>
          <a:blip r:embed="rId10">
            <a:extLst>
              <a:ext uri="{28A0092B-C50C-407E-A947-70E740481C1C}">
                <a14:useLocalDpi val="0"/>
              </a:ext>
            </a:extLst>
          </a:blip>
          <a:srcRect b="1" l="58904" r="28421" t="77433"/>
          <a:stretch>
            <a:fillRect/>
          </a:stretch>
        </p:blipFill>
        <p:spPr>
          <a:xfrm>
            <a:off x="9656148" y="2811202"/>
            <a:ext cx="1505026" cy="1339761"/>
          </a:xfrm>
          <a:prstGeom prst="rect">
            <a:avLst/>
          </a:prstGeom>
        </p:spPr>
      </p:pic>
      <p:pic>
        <p:nvPicPr>
          <p:cNvPr id="44" name="图片 43">
            <a:extLst>
              <a:ext uri="{FF2B5EF4-FFF2-40B4-BE49-F238E27FC236}">
                <a16:creationId xmlns:a16="http://schemas.microsoft.com/office/drawing/2014/main" id="{BF47E920-871B-4EB7-A8F5-66B3E89A3DF9}"/>
              </a:ext>
            </a:extLst>
          </p:cNvPr>
          <p:cNvPicPr>
            <a:picLocks noChangeAspect="1"/>
          </p:cNvPicPr>
          <p:nvPr/>
        </p:nvPicPr>
        <p:blipFill>
          <a:blip r:embed="rId11">
            <a:extLst>
              <a:ext uri="{28A0092B-C50C-407E-A947-70E740481C1C}">
                <a14:useLocalDpi val="0"/>
              </a:ext>
            </a:extLst>
          </a:blip>
          <a:srcRect b="59293" l="2945" r="85263" t="22366"/>
          <a:stretch>
            <a:fillRect/>
          </a:stretch>
        </p:blipFill>
        <p:spPr>
          <a:xfrm>
            <a:off x="3973907" y="2735660"/>
            <a:ext cx="1437702" cy="1118055"/>
          </a:xfrm>
          <a:prstGeom prst="rect">
            <a:avLst/>
          </a:prstGeom>
          <a:effectLst>
            <a:outerShdw algn="tr" blurRad="50800" dir="8100000" dist="38100" rotWithShape="0">
              <a:prstClr val="black">
                <a:alpha val="24000"/>
              </a:prstClr>
            </a:outerShdw>
          </a:effectLst>
        </p:spPr>
      </p:pic>
      <p:pic>
        <p:nvPicPr>
          <p:cNvPr id="47" name="图片 46">
            <a:extLst>
              <a:ext uri="{FF2B5EF4-FFF2-40B4-BE49-F238E27FC236}">
                <a16:creationId xmlns:a16="http://schemas.microsoft.com/office/drawing/2014/main" id="{6108F8E6-7A98-4F70-BD6F-2B0C542257C5}"/>
              </a:ext>
            </a:extLst>
          </p:cNvPr>
          <p:cNvPicPr>
            <a:picLocks noChangeAspect="1"/>
          </p:cNvPicPr>
          <p:nvPr/>
        </p:nvPicPr>
        <p:blipFill>
          <a:blip r:embed="rId3">
            <a:extLst>
              <a:ext uri="{28A0092B-C50C-407E-A947-70E740481C1C}">
                <a14:useLocalDpi val="0"/>
              </a:ext>
            </a:extLst>
          </a:blip>
          <a:srcRect r="57631" t="54483"/>
          <a:stretch>
            <a:fillRect/>
          </a:stretch>
        </p:blipFill>
        <p:spPr>
          <a:xfrm rot="19481800">
            <a:off x="4867092" y="4943967"/>
            <a:ext cx="5165558" cy="3176337"/>
          </a:xfrm>
          <a:custGeom>
            <a:gdLst>
              <a:gd fmla="*/ 5165558 w 5165558" name="connsiteX0"/>
              <a:gd fmla="*/ 0 h 3176337" name="connsiteY0"/>
              <a:gd fmla="*/ 5165558 w 5165558" name="connsiteX1"/>
              <a:gd fmla="*/ 3176337 h 3176337" name="connsiteY1"/>
              <a:gd fmla="*/ 4164525 w 5165558" name="connsiteX2"/>
              <a:gd fmla="*/ 3176337 h 3176337" name="connsiteY2"/>
              <a:gd fmla="*/ 0 w 5165558" name="connsiteX3"/>
              <a:gd fmla="*/ 227328 h 3176337" name="connsiteY3"/>
              <a:gd fmla="*/ 0 w 5165558" name="connsiteX4"/>
              <a:gd fmla="*/ 0 h 317633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176337" w="5165558">
                <a:moveTo>
                  <a:pt x="5165558" y="0"/>
                </a:moveTo>
                <a:lnTo>
                  <a:pt x="5165558" y="3176337"/>
                </a:lnTo>
                <a:lnTo>
                  <a:pt x="4164525" y="3176337"/>
                </a:lnTo>
                <a:lnTo>
                  <a:pt x="0" y="227328"/>
                </a:lnTo>
                <a:lnTo>
                  <a:pt x="0" y="0"/>
                </a:lnTo>
                <a:close/>
              </a:path>
            </a:pathLst>
          </a:custGeom>
        </p:spPr>
      </p:pic>
      <p:pic>
        <p:nvPicPr>
          <p:cNvPr id="10" name="图片 9">
            <a:extLst>
              <a:ext uri="{FF2B5EF4-FFF2-40B4-BE49-F238E27FC236}">
                <a16:creationId xmlns:a16="http://schemas.microsoft.com/office/drawing/2014/main" id="{E88E27A1-EF17-406F-8B5B-C2E3C93C0D26}"/>
              </a:ext>
            </a:extLst>
          </p:cNvPr>
          <p:cNvPicPr>
            <a:picLocks noChangeAspect="1"/>
          </p:cNvPicPr>
          <p:nvPr/>
        </p:nvPicPr>
        <p:blipFill>
          <a:blip r:embed="rId5">
            <a:extLst>
              <a:ext uri="{28A0092B-C50C-407E-A947-70E740481C1C}">
                <a14:useLocalDpi val="0"/>
              </a:ext>
            </a:extLst>
          </a:blip>
          <a:srcRect l="76447" t="64907"/>
          <a:stretch>
            <a:fillRect/>
          </a:stretch>
        </p:blipFill>
        <p:spPr>
          <a:xfrm>
            <a:off x="9320462" y="4774908"/>
            <a:ext cx="2871537" cy="2139240"/>
          </a:xfrm>
          <a:prstGeom prst="rect">
            <a:avLst/>
          </a:prstGeom>
        </p:spPr>
      </p:pic>
    </p:spTree>
    <p:extLst>
      <p:ext uri="{BB962C8B-B14F-4D97-AF65-F5344CB8AC3E}">
        <p14:creationId val="3069093045"/>
      </p:ext>
    </p:extLst>
  </p:cSld>
  <p:clrMapOvr>
    <a:masterClrMapping/>
  </p:clrMapOvr>
  <mc:AlternateContent>
    <mc:Choice Requires="p14">
      <p:transition advClick="0" advTm="2000" p14:dur="0"/>
    </mc:Choice>
    <mc:Fallback>
      <p:transition advClick="0" advTm="2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2">
                                  <p:stCondLst>
                                    <p:cond delay="0"/>
                                  </p:stCondLst>
                                  <p:childTnLst>
                                    <p:set>
                                      <p:cBhvr>
                                        <p:cTn dur="1" fill="hold" id="6">
                                          <p:stCondLst>
                                            <p:cond delay="0"/>
                                          </p:stCondLst>
                                        </p:cTn>
                                        <p:tgtEl>
                                          <p:spTgt spid="11"/>
                                        </p:tgtEl>
                                        <p:attrNameLst>
                                          <p:attrName>style.visibility</p:attrName>
                                        </p:attrNameLst>
                                      </p:cBhvr>
                                      <p:to>
                                        <p:strVal val="visible"/>
                                      </p:to>
                                    </p:set>
                                    <p:animEffect filter="wipe(right)" transition="in">
                                      <p:cBhvr>
                                        <p:cTn dur="500" id="7"/>
                                        <p:tgtEl>
                                          <p:spTgt spid="11"/>
                                        </p:tgtEl>
                                      </p:cBhvr>
                                    </p:animEffect>
                                  </p:childTnLst>
                                </p:cTn>
                              </p:par>
                              <p:par>
                                <p:cTn fill="hold" id="8" nodeType="withEffect" presetClass="entr" presetID="22" presetSubtype="2">
                                  <p:stCondLst>
                                    <p:cond delay="0"/>
                                  </p:stCondLst>
                                  <p:childTnLst>
                                    <p:set>
                                      <p:cBhvr>
                                        <p:cTn dur="1" fill="hold" id="9">
                                          <p:stCondLst>
                                            <p:cond delay="0"/>
                                          </p:stCondLst>
                                        </p:cTn>
                                        <p:tgtEl>
                                          <p:spTgt spid="10"/>
                                        </p:tgtEl>
                                        <p:attrNameLst>
                                          <p:attrName>style.visibility</p:attrName>
                                        </p:attrNameLst>
                                      </p:cBhvr>
                                      <p:to>
                                        <p:strVal val="visible"/>
                                      </p:to>
                                    </p:set>
                                    <p:animEffect filter="wipe(right)" transition="in">
                                      <p:cBhvr>
                                        <p:cTn dur="500" id="10"/>
                                        <p:tgtEl>
                                          <p:spTgt spid="10"/>
                                        </p:tgtEl>
                                      </p:cBhvr>
                                    </p:animEffect>
                                  </p:childTnLst>
                                </p:cTn>
                              </p:par>
                            </p:childTnLst>
                          </p:cTn>
                        </p:par>
                        <p:par>
                          <p:cTn fill="hold" id="11" nodeType="afterGroup">
                            <p:stCondLst>
                              <p:cond delay="500"/>
                            </p:stCondLst>
                            <p:childTnLst>
                              <p:par>
                                <p:cTn fill="hold" id="12" nodeType="afterEffect" presetClass="entr" presetID="22" presetSubtype="4">
                                  <p:stCondLst>
                                    <p:cond delay="0"/>
                                  </p:stCondLst>
                                  <p:childTnLst>
                                    <p:set>
                                      <p:cBhvr>
                                        <p:cTn dur="1" fill="hold" id="13">
                                          <p:stCondLst>
                                            <p:cond delay="0"/>
                                          </p:stCondLst>
                                        </p:cTn>
                                        <p:tgtEl>
                                          <p:spTgt spid="15"/>
                                        </p:tgtEl>
                                        <p:attrNameLst>
                                          <p:attrName>style.visibility</p:attrName>
                                        </p:attrNameLst>
                                      </p:cBhvr>
                                      <p:to>
                                        <p:strVal val="visible"/>
                                      </p:to>
                                    </p:set>
                                    <p:animEffect filter="wipe(down)" transition="in">
                                      <p:cBhvr>
                                        <p:cTn dur="500" id="14"/>
                                        <p:tgtEl>
                                          <p:spTgt spid="15"/>
                                        </p:tgtEl>
                                      </p:cBhvr>
                                    </p:animEffect>
                                  </p:childTnLst>
                                </p:cTn>
                              </p:par>
                              <p:par>
                                <p:cTn fill="hold" grpId="0" id="15" nodeType="withEffect" presetClass="entr" presetID="41" presetSubtype="0">
                                  <p:stCondLst>
                                    <p:cond delay="250"/>
                                  </p:stCondLst>
                                  <p:iterate type="lt">
                                    <p:tmPct val="10000"/>
                                  </p:iterate>
                                  <p:childTnLst>
                                    <p:set>
                                      <p:cBhvr>
                                        <p:cTn dur="1" fill="hold" id="16">
                                          <p:stCondLst>
                                            <p:cond delay="0"/>
                                          </p:stCondLst>
                                        </p:cTn>
                                        <p:tgtEl>
                                          <p:spTgt spid="17"/>
                                        </p:tgtEl>
                                        <p:attrNameLst>
                                          <p:attrName>style.visibility</p:attrName>
                                        </p:attrNameLst>
                                      </p:cBhvr>
                                      <p:to>
                                        <p:strVal val="visible"/>
                                      </p:to>
                                    </p:set>
                                    <p:anim calcmode="lin" valueType="num">
                                      <p:cBhvr>
                                        <p:cTn dur="500" fill="hold" id="17"/>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
                                        <p:tgtEl>
                                          <p:spTgt spid="17"/>
                                        </p:tgtEl>
                                        <p:attrNameLst>
                                          <p:attrName>ppt_y</p:attrName>
                                        </p:attrNameLst>
                                      </p:cBhvr>
                                      <p:tavLst>
                                        <p:tav tm="0">
                                          <p:val>
                                            <p:strVal val="#ppt_y"/>
                                          </p:val>
                                        </p:tav>
                                        <p:tav tm="100000">
                                          <p:val>
                                            <p:strVal val="#ppt_y"/>
                                          </p:val>
                                        </p:tav>
                                      </p:tavLst>
                                    </p:anim>
                                    <p:anim calcmode="lin" valueType="num">
                                      <p:cBhvr>
                                        <p:cTn dur="500" fill="hold" id="19"/>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
                                        <p:tgtEl>
                                          <p:spTgt spid="1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1" tmFilter="0,0; .5, 1; 1, 1"/>
                                        <p:tgtEl>
                                          <p:spTgt spid="17"/>
                                        </p:tgtEl>
                                      </p:cBhvr>
                                    </p:animEffect>
                                  </p:childTnLst>
                                </p:cTn>
                              </p:par>
                              <p:par>
                                <p:cTn fill="hold" grpId="0" id="22" nodeType="withEffect" presetClass="entr" presetID="41" presetSubtype="0">
                                  <p:stCondLst>
                                    <p:cond delay="500"/>
                                  </p:stCondLst>
                                  <p:iterate type="lt">
                                    <p:tmPct val="10000"/>
                                  </p:iterate>
                                  <p:childTnLst>
                                    <p:set>
                                      <p:cBhvr>
                                        <p:cTn dur="1" fill="hold" id="23">
                                          <p:stCondLst>
                                            <p:cond delay="0"/>
                                          </p:stCondLst>
                                        </p:cTn>
                                        <p:tgtEl>
                                          <p:spTgt spid="18"/>
                                        </p:tgtEl>
                                        <p:attrNameLst>
                                          <p:attrName>style.visibility</p:attrName>
                                        </p:attrNameLst>
                                      </p:cBhvr>
                                      <p:to>
                                        <p:strVal val="visible"/>
                                      </p:to>
                                    </p:set>
                                    <p:anim calcmode="lin" valueType="num">
                                      <p:cBhvr>
                                        <p:cTn dur="500" fill="hold" id="24"/>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5"/>
                                        <p:tgtEl>
                                          <p:spTgt spid="18"/>
                                        </p:tgtEl>
                                        <p:attrNameLst>
                                          <p:attrName>ppt_y</p:attrName>
                                        </p:attrNameLst>
                                      </p:cBhvr>
                                      <p:tavLst>
                                        <p:tav tm="0">
                                          <p:val>
                                            <p:strVal val="#ppt_y"/>
                                          </p:val>
                                        </p:tav>
                                        <p:tav tm="100000">
                                          <p:val>
                                            <p:strVal val="#ppt_y"/>
                                          </p:val>
                                        </p:tav>
                                      </p:tavLst>
                                    </p:anim>
                                    <p:anim calcmode="lin" valueType="num">
                                      <p:cBhvr>
                                        <p:cTn dur="500" fill="hold" id="26"/>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7"/>
                                        <p:tgtEl>
                                          <p:spTgt spid="1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8" tmFilter="0,0; .5, 1; 1, 1"/>
                                        <p:tgtEl>
                                          <p:spTgt spid="18"/>
                                        </p:tgtEl>
                                      </p:cBhvr>
                                    </p:animEffect>
                                  </p:childTnLst>
                                </p:cTn>
                              </p:par>
                              <p:par>
                                <p:cTn fill="hold" grpId="0" id="29" nodeType="withEffect" presetClass="entr" presetID="41" presetSubtype="0">
                                  <p:stCondLst>
                                    <p:cond delay="750"/>
                                  </p:stCondLst>
                                  <p:iterate type="lt">
                                    <p:tmPct val="10000"/>
                                  </p:iterate>
                                  <p:childTnLst>
                                    <p:set>
                                      <p:cBhvr>
                                        <p:cTn dur="1" fill="hold" id="30">
                                          <p:stCondLst>
                                            <p:cond delay="0"/>
                                          </p:stCondLst>
                                        </p:cTn>
                                        <p:tgtEl>
                                          <p:spTgt spid="19"/>
                                        </p:tgtEl>
                                        <p:attrNameLst>
                                          <p:attrName>style.visibility</p:attrName>
                                        </p:attrNameLst>
                                      </p:cBhvr>
                                      <p:to>
                                        <p:strVal val="visible"/>
                                      </p:to>
                                    </p:set>
                                    <p:anim calcmode="lin" valueType="num">
                                      <p:cBhvr>
                                        <p:cTn dur="500" fill="hold" id="31"/>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2"/>
                                        <p:tgtEl>
                                          <p:spTgt spid="19"/>
                                        </p:tgtEl>
                                        <p:attrNameLst>
                                          <p:attrName>ppt_y</p:attrName>
                                        </p:attrNameLst>
                                      </p:cBhvr>
                                      <p:tavLst>
                                        <p:tav tm="0">
                                          <p:val>
                                            <p:strVal val="#ppt_y"/>
                                          </p:val>
                                        </p:tav>
                                        <p:tav tm="100000">
                                          <p:val>
                                            <p:strVal val="#ppt_y"/>
                                          </p:val>
                                        </p:tav>
                                      </p:tavLst>
                                    </p:anim>
                                    <p:anim calcmode="lin" valueType="num">
                                      <p:cBhvr>
                                        <p:cTn dur="500" fill="hold" id="33"/>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4"/>
                                        <p:tgtEl>
                                          <p:spTgt spid="1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5" tmFilter="0,0; .5, 1; 1, 1"/>
                                        <p:tgtEl>
                                          <p:spTgt spid="19"/>
                                        </p:tgtEl>
                                      </p:cBhvr>
                                    </p:animEffect>
                                  </p:childTnLst>
                                </p:cTn>
                              </p:par>
                              <p:par>
                                <p:cTn fill="hold" grpId="0" id="36" nodeType="withEffect" presetClass="entr" presetID="41" presetSubtype="0">
                                  <p:stCondLst>
                                    <p:cond delay="1000"/>
                                  </p:stCondLst>
                                  <p:iterate type="lt">
                                    <p:tmPct val="10000"/>
                                  </p:iterate>
                                  <p:childTnLst>
                                    <p:set>
                                      <p:cBhvr>
                                        <p:cTn dur="1" fill="hold" id="37">
                                          <p:stCondLst>
                                            <p:cond delay="0"/>
                                          </p:stCondLst>
                                        </p:cTn>
                                        <p:tgtEl>
                                          <p:spTgt spid="20"/>
                                        </p:tgtEl>
                                        <p:attrNameLst>
                                          <p:attrName>style.visibility</p:attrName>
                                        </p:attrNameLst>
                                      </p:cBhvr>
                                      <p:to>
                                        <p:strVal val="visible"/>
                                      </p:to>
                                    </p:set>
                                    <p:anim calcmode="lin" valueType="num">
                                      <p:cBhvr>
                                        <p:cTn dur="500" fill="hold" id="38"/>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9"/>
                                        <p:tgtEl>
                                          <p:spTgt spid="20"/>
                                        </p:tgtEl>
                                        <p:attrNameLst>
                                          <p:attrName>ppt_y</p:attrName>
                                        </p:attrNameLst>
                                      </p:cBhvr>
                                      <p:tavLst>
                                        <p:tav tm="0">
                                          <p:val>
                                            <p:strVal val="#ppt_y"/>
                                          </p:val>
                                        </p:tav>
                                        <p:tav tm="100000">
                                          <p:val>
                                            <p:strVal val="#ppt_y"/>
                                          </p:val>
                                        </p:tav>
                                      </p:tavLst>
                                    </p:anim>
                                    <p:anim calcmode="lin" valueType="num">
                                      <p:cBhvr>
                                        <p:cTn dur="500" fill="hold" id="40"/>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1"/>
                                        <p:tgtEl>
                                          <p:spTgt spid="2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2" tmFilter="0,0; .5, 1; 1, 1"/>
                                        <p:tgtEl>
                                          <p:spTgt spid="20"/>
                                        </p:tgtEl>
                                      </p:cBhvr>
                                    </p:animEffect>
                                  </p:childTnLst>
                                </p:cTn>
                              </p:par>
                            </p:childTnLst>
                          </p:cTn>
                        </p:par>
                        <p:par>
                          <p:cTn fill="hold" id="43" nodeType="afterGroup">
                            <p:stCondLst>
                              <p:cond delay="2000"/>
                            </p:stCondLst>
                            <p:childTnLst>
                              <p:par>
                                <p:cTn fill="hold" grpId="0" id="44" nodeType="afterEffect" presetClass="entr" presetID="41" presetSubtype="0">
                                  <p:stCondLst>
                                    <p:cond delay="0"/>
                                  </p:stCondLst>
                                  <p:iterate type="lt">
                                    <p:tmPct val="10000"/>
                                  </p:iterate>
                                  <p:childTnLst>
                                    <p:set>
                                      <p:cBhvr>
                                        <p:cTn dur="1" fill="hold" id="45">
                                          <p:stCondLst>
                                            <p:cond delay="0"/>
                                          </p:stCondLst>
                                        </p:cTn>
                                        <p:tgtEl>
                                          <p:spTgt spid="21"/>
                                        </p:tgtEl>
                                        <p:attrNameLst>
                                          <p:attrName>style.visibility</p:attrName>
                                        </p:attrNameLst>
                                      </p:cBhvr>
                                      <p:to>
                                        <p:strVal val="visible"/>
                                      </p:to>
                                    </p:set>
                                    <p:anim calcmode="lin" valueType="num">
                                      <p:cBhvr>
                                        <p:cTn dur="500" fill="hold" id="46"/>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7"/>
                                        <p:tgtEl>
                                          <p:spTgt spid="21"/>
                                        </p:tgtEl>
                                        <p:attrNameLst>
                                          <p:attrName>ppt_y</p:attrName>
                                        </p:attrNameLst>
                                      </p:cBhvr>
                                      <p:tavLst>
                                        <p:tav tm="0">
                                          <p:val>
                                            <p:strVal val="#ppt_y"/>
                                          </p:val>
                                        </p:tav>
                                        <p:tav tm="100000">
                                          <p:val>
                                            <p:strVal val="#ppt_y"/>
                                          </p:val>
                                        </p:tav>
                                      </p:tavLst>
                                    </p:anim>
                                    <p:anim calcmode="lin" valueType="num">
                                      <p:cBhvr>
                                        <p:cTn dur="500" fill="hold" id="48"/>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9"/>
                                        <p:tgtEl>
                                          <p:spTgt spid="2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0" tmFilter="0,0; .5, 1; 1, 1"/>
                                        <p:tgtEl>
                                          <p:spTgt spid="21"/>
                                        </p:tgtEl>
                                      </p:cBhvr>
                                    </p:animEffect>
                                  </p:childTnLst>
                                </p:cTn>
                              </p:par>
                              <p:par>
                                <p:cTn fill="hold" grpId="0" id="51" nodeType="withEffect" presetClass="entr" presetID="41" presetSubtype="0">
                                  <p:stCondLst>
                                    <p:cond delay="250"/>
                                  </p:stCondLst>
                                  <p:iterate type="lt">
                                    <p:tmPct val="10000"/>
                                  </p:iterate>
                                  <p:childTnLst>
                                    <p:set>
                                      <p:cBhvr>
                                        <p:cTn dur="1" fill="hold" id="52">
                                          <p:stCondLst>
                                            <p:cond delay="0"/>
                                          </p:stCondLst>
                                        </p:cTn>
                                        <p:tgtEl>
                                          <p:spTgt spid="22"/>
                                        </p:tgtEl>
                                        <p:attrNameLst>
                                          <p:attrName>style.visibility</p:attrName>
                                        </p:attrNameLst>
                                      </p:cBhvr>
                                      <p:to>
                                        <p:strVal val="visible"/>
                                      </p:to>
                                    </p:set>
                                    <p:anim calcmode="lin" valueType="num">
                                      <p:cBhvr>
                                        <p:cTn dur="500" fill="hold" id="53"/>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4"/>
                                        <p:tgtEl>
                                          <p:spTgt spid="22"/>
                                        </p:tgtEl>
                                        <p:attrNameLst>
                                          <p:attrName>ppt_y</p:attrName>
                                        </p:attrNameLst>
                                      </p:cBhvr>
                                      <p:tavLst>
                                        <p:tav tm="0">
                                          <p:val>
                                            <p:strVal val="#ppt_y"/>
                                          </p:val>
                                        </p:tav>
                                        <p:tav tm="100000">
                                          <p:val>
                                            <p:strVal val="#ppt_y"/>
                                          </p:val>
                                        </p:tav>
                                      </p:tavLst>
                                    </p:anim>
                                    <p:anim calcmode="lin" valueType="num">
                                      <p:cBhvr>
                                        <p:cTn dur="500" fill="hold" id="55"/>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6"/>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7" tmFilter="0,0; .5, 1; 1, 1"/>
                                        <p:tgtEl>
                                          <p:spTgt spid="22"/>
                                        </p:tgtEl>
                                      </p:cBhvr>
                                    </p:animEffect>
                                  </p:childTnLst>
                                </p:cTn>
                              </p:par>
                              <p:par>
                                <p:cTn fill="hold" grpId="0" id="58" nodeType="withEffect" presetClass="entr" presetID="41" presetSubtype="0">
                                  <p:stCondLst>
                                    <p:cond delay="500"/>
                                  </p:stCondLst>
                                  <p:iterate type="lt">
                                    <p:tmPct val="10000"/>
                                  </p:iterate>
                                  <p:childTnLst>
                                    <p:set>
                                      <p:cBhvr>
                                        <p:cTn dur="1" fill="hold" id="59">
                                          <p:stCondLst>
                                            <p:cond delay="0"/>
                                          </p:stCondLst>
                                        </p:cTn>
                                        <p:tgtEl>
                                          <p:spTgt spid="23"/>
                                        </p:tgtEl>
                                        <p:attrNameLst>
                                          <p:attrName>style.visibility</p:attrName>
                                        </p:attrNameLst>
                                      </p:cBhvr>
                                      <p:to>
                                        <p:strVal val="visible"/>
                                      </p:to>
                                    </p:set>
                                    <p:anim calcmode="lin" valueType="num">
                                      <p:cBhvr>
                                        <p:cTn dur="500" fill="hold" id="60"/>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1"/>
                                        <p:tgtEl>
                                          <p:spTgt spid="23"/>
                                        </p:tgtEl>
                                        <p:attrNameLst>
                                          <p:attrName>ppt_y</p:attrName>
                                        </p:attrNameLst>
                                      </p:cBhvr>
                                      <p:tavLst>
                                        <p:tav tm="0">
                                          <p:val>
                                            <p:strVal val="#ppt_y"/>
                                          </p:val>
                                        </p:tav>
                                        <p:tav tm="100000">
                                          <p:val>
                                            <p:strVal val="#ppt_y"/>
                                          </p:val>
                                        </p:tav>
                                      </p:tavLst>
                                    </p:anim>
                                    <p:anim calcmode="lin" valueType="num">
                                      <p:cBhvr>
                                        <p:cTn dur="500" fill="hold" id="62"/>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3"/>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4" tmFilter="0,0; .5, 1; 1, 1"/>
                                        <p:tgtEl>
                                          <p:spTgt spid="23"/>
                                        </p:tgtEl>
                                      </p:cBhvr>
                                    </p:animEffect>
                                  </p:childTnLst>
                                </p:cTn>
                              </p:par>
                              <p:par>
                                <p:cTn fill="hold" grpId="0" id="65" nodeType="withEffect" presetClass="entr" presetID="41" presetSubtype="0">
                                  <p:stCondLst>
                                    <p:cond delay="750"/>
                                  </p:stCondLst>
                                  <p:iterate type="lt">
                                    <p:tmPct val="10000"/>
                                  </p:iterate>
                                  <p:childTnLst>
                                    <p:set>
                                      <p:cBhvr>
                                        <p:cTn dur="1" fill="hold" id="66">
                                          <p:stCondLst>
                                            <p:cond delay="0"/>
                                          </p:stCondLst>
                                        </p:cTn>
                                        <p:tgtEl>
                                          <p:spTgt spid="24"/>
                                        </p:tgtEl>
                                        <p:attrNameLst>
                                          <p:attrName>style.visibility</p:attrName>
                                        </p:attrNameLst>
                                      </p:cBhvr>
                                      <p:to>
                                        <p:strVal val="visible"/>
                                      </p:to>
                                    </p:set>
                                    <p:anim calcmode="lin" valueType="num">
                                      <p:cBhvr>
                                        <p:cTn dur="500" fill="hold" id="67"/>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8"/>
                                        <p:tgtEl>
                                          <p:spTgt spid="24"/>
                                        </p:tgtEl>
                                        <p:attrNameLst>
                                          <p:attrName>ppt_y</p:attrName>
                                        </p:attrNameLst>
                                      </p:cBhvr>
                                      <p:tavLst>
                                        <p:tav tm="0">
                                          <p:val>
                                            <p:strVal val="#ppt_y"/>
                                          </p:val>
                                        </p:tav>
                                        <p:tav tm="100000">
                                          <p:val>
                                            <p:strVal val="#ppt_y"/>
                                          </p:val>
                                        </p:tav>
                                      </p:tavLst>
                                    </p:anim>
                                    <p:anim calcmode="lin" valueType="num">
                                      <p:cBhvr>
                                        <p:cTn dur="500" fill="hold" id="69"/>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0"/>
                                        <p:tgtEl>
                                          <p:spTgt spid="2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1" tmFilter="0,0; .5, 1; 1, 1"/>
                                        <p:tgtEl>
                                          <p:spTgt spid="24"/>
                                        </p:tgtEl>
                                      </p:cBhvr>
                                    </p:animEffect>
                                  </p:childTnLst>
                                </p:cTn>
                              </p:par>
                              <p:par>
                                <p:cTn fill="hold" grpId="0" id="72" nodeType="withEffect" presetClass="entr" presetID="41" presetSubtype="0">
                                  <p:stCondLst>
                                    <p:cond delay="1000"/>
                                  </p:stCondLst>
                                  <p:iterate type="lt">
                                    <p:tmPct val="10000"/>
                                  </p:iterate>
                                  <p:childTnLst>
                                    <p:set>
                                      <p:cBhvr>
                                        <p:cTn dur="1" fill="hold" id="73">
                                          <p:stCondLst>
                                            <p:cond delay="0"/>
                                          </p:stCondLst>
                                        </p:cTn>
                                        <p:tgtEl>
                                          <p:spTgt spid="25"/>
                                        </p:tgtEl>
                                        <p:attrNameLst>
                                          <p:attrName>style.visibility</p:attrName>
                                        </p:attrNameLst>
                                      </p:cBhvr>
                                      <p:to>
                                        <p:strVal val="visible"/>
                                      </p:to>
                                    </p:set>
                                    <p:anim calcmode="lin" valueType="num">
                                      <p:cBhvr>
                                        <p:cTn dur="500" fill="hold" id="74"/>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5"/>
                                        <p:tgtEl>
                                          <p:spTgt spid="25"/>
                                        </p:tgtEl>
                                        <p:attrNameLst>
                                          <p:attrName>ppt_y</p:attrName>
                                        </p:attrNameLst>
                                      </p:cBhvr>
                                      <p:tavLst>
                                        <p:tav tm="0">
                                          <p:val>
                                            <p:strVal val="#ppt_y"/>
                                          </p:val>
                                        </p:tav>
                                        <p:tav tm="100000">
                                          <p:val>
                                            <p:strVal val="#ppt_y"/>
                                          </p:val>
                                        </p:tav>
                                      </p:tavLst>
                                    </p:anim>
                                    <p:anim calcmode="lin" valueType="num">
                                      <p:cBhvr>
                                        <p:cTn dur="500" fill="hold" id="76"/>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7"/>
                                        <p:tgtEl>
                                          <p:spTgt spid="2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8" tmFilter="0,0; .5, 1; 1, 1"/>
                                        <p:tgtEl>
                                          <p:spTgt spid="25"/>
                                        </p:tgtEl>
                                      </p:cBhvr>
                                    </p:animEffect>
                                  </p:childTnLst>
                                </p:cTn>
                              </p:par>
                              <p:par>
                                <p:cTn fill="hold" id="79" nodeType="withEffect" presetClass="entr" presetID="10" presetSubtype="0">
                                  <p:stCondLst>
                                    <p:cond delay="1250"/>
                                  </p:stCondLst>
                                  <p:childTnLst>
                                    <p:set>
                                      <p:cBhvr>
                                        <p:cTn dur="1" fill="hold" id="80">
                                          <p:stCondLst>
                                            <p:cond delay="0"/>
                                          </p:stCondLst>
                                        </p:cTn>
                                        <p:tgtEl>
                                          <p:spTgt spid="43"/>
                                        </p:tgtEl>
                                        <p:attrNameLst>
                                          <p:attrName>style.visibility</p:attrName>
                                        </p:attrNameLst>
                                      </p:cBhvr>
                                      <p:to>
                                        <p:strVal val="visible"/>
                                      </p:to>
                                    </p:set>
                                    <p:animEffect filter="fade" transition="in">
                                      <p:cBhvr>
                                        <p:cTn dur="500" id="81"/>
                                        <p:tgtEl>
                                          <p:spTgt spid="43"/>
                                        </p:tgtEl>
                                      </p:cBhvr>
                                    </p:animEffect>
                                  </p:childTnLst>
                                </p:cTn>
                              </p:par>
                              <p:par>
                                <p:cTn fill="hold" id="82" nodeType="withEffect" presetClass="entr" presetID="10" presetSubtype="0">
                                  <p:stCondLst>
                                    <p:cond delay="1250"/>
                                  </p:stCondLst>
                                  <p:childTnLst>
                                    <p:set>
                                      <p:cBhvr>
                                        <p:cTn dur="1" fill="hold" id="83">
                                          <p:stCondLst>
                                            <p:cond delay="0"/>
                                          </p:stCondLst>
                                        </p:cTn>
                                        <p:tgtEl>
                                          <p:spTgt spid="44"/>
                                        </p:tgtEl>
                                        <p:attrNameLst>
                                          <p:attrName>style.visibility</p:attrName>
                                        </p:attrNameLst>
                                      </p:cBhvr>
                                      <p:to>
                                        <p:strVal val="visible"/>
                                      </p:to>
                                    </p:set>
                                    <p:animEffect filter="fade" transition="in">
                                      <p:cBhvr>
                                        <p:cTn dur="500" id="84"/>
                                        <p:tgtEl>
                                          <p:spTgt spid="44"/>
                                        </p:tgtEl>
                                      </p:cBhvr>
                                    </p:animEffect>
                                  </p:childTnLst>
                                </p:cTn>
                              </p:par>
                            </p:childTnLst>
                          </p:cTn>
                        </p:par>
                        <p:par>
                          <p:cTn fill="hold" id="85" nodeType="afterGroup">
                            <p:stCondLst>
                              <p:cond delay="3750"/>
                            </p:stCondLst>
                            <p:childTnLst>
                              <p:par>
                                <p:cTn fill="hold" id="86" nodeType="afterEffect" presetClass="entr" presetID="16" presetSubtype="21">
                                  <p:stCondLst>
                                    <p:cond delay="0"/>
                                  </p:stCondLst>
                                  <p:childTnLst>
                                    <p:set>
                                      <p:cBhvr>
                                        <p:cTn dur="1" fill="hold" id="87">
                                          <p:stCondLst>
                                            <p:cond delay="0"/>
                                          </p:stCondLst>
                                        </p:cTn>
                                        <p:tgtEl>
                                          <p:spTgt spid="28"/>
                                        </p:tgtEl>
                                        <p:attrNameLst>
                                          <p:attrName>style.visibility</p:attrName>
                                        </p:attrNameLst>
                                      </p:cBhvr>
                                      <p:to>
                                        <p:strVal val="visible"/>
                                      </p:to>
                                    </p:set>
                                    <p:animEffect filter="barn(inVertical)" transition="in">
                                      <p:cBhvr>
                                        <p:cTn dur="1000" id="88"/>
                                        <p:tgtEl>
                                          <p:spTgt spid="28"/>
                                        </p:tgtEl>
                                      </p:cBhvr>
                                    </p:animEffect>
                                  </p:childTnLst>
                                </p:cTn>
                              </p:par>
                              <p:par>
                                <p:cTn fill="hold" grpId="0" id="89" nodeType="withEffect" presetClass="entr" presetID="12" presetSubtype="4">
                                  <p:stCondLst>
                                    <p:cond delay="1000"/>
                                  </p:stCondLst>
                                  <p:childTnLst>
                                    <p:set>
                                      <p:cBhvr>
                                        <p:cTn dur="1" fill="hold" id="90">
                                          <p:stCondLst>
                                            <p:cond delay="0"/>
                                          </p:stCondLst>
                                        </p:cTn>
                                        <p:tgtEl>
                                          <p:spTgt spid="39"/>
                                        </p:tgtEl>
                                        <p:attrNameLst>
                                          <p:attrName>style.visibility</p:attrName>
                                        </p:attrNameLst>
                                      </p:cBhvr>
                                      <p:to>
                                        <p:strVal val="visible"/>
                                      </p:to>
                                    </p:set>
                                    <p:anim calcmode="lin" valueType="num">
                                      <p:cBhvr additive="base">
                                        <p:cTn dur="750" id="91"/>
                                        <p:tgtEl>
                                          <p:spTgt spid="39"/>
                                        </p:tgtEl>
                                        <p:attrNameLst>
                                          <p:attrName>ppt_y</p:attrName>
                                        </p:attrNameLst>
                                      </p:cBhvr>
                                      <p:tavLst>
                                        <p:tav tm="0">
                                          <p:val>
                                            <p:strVal val="#ppt_y+#ppt_h*1.125000"/>
                                          </p:val>
                                        </p:tav>
                                        <p:tav tm="100000">
                                          <p:val>
                                            <p:strVal val="#ppt_y"/>
                                          </p:val>
                                        </p:tav>
                                      </p:tavLst>
                                    </p:anim>
                                    <p:animEffect filter="wipe(up)" transition="in">
                                      <p:cBhvr>
                                        <p:cTn dur="750" id="92"/>
                                        <p:tgtEl>
                                          <p:spTgt spid="39"/>
                                        </p:tgtEl>
                                      </p:cBhvr>
                                    </p:animEffect>
                                  </p:childTnLst>
                                </p:cTn>
                              </p:par>
                              <p:par>
                                <p:cTn fill="hold" grpId="0" id="93" nodeType="withEffect" presetClass="entr" presetID="12" presetSubtype="4">
                                  <p:stCondLst>
                                    <p:cond delay="1000"/>
                                  </p:stCondLst>
                                  <p:childTnLst>
                                    <p:set>
                                      <p:cBhvr>
                                        <p:cTn dur="1" fill="hold" id="94">
                                          <p:stCondLst>
                                            <p:cond delay="0"/>
                                          </p:stCondLst>
                                        </p:cTn>
                                        <p:tgtEl>
                                          <p:spTgt spid="40"/>
                                        </p:tgtEl>
                                        <p:attrNameLst>
                                          <p:attrName>style.visibility</p:attrName>
                                        </p:attrNameLst>
                                      </p:cBhvr>
                                      <p:to>
                                        <p:strVal val="visible"/>
                                      </p:to>
                                    </p:set>
                                    <p:anim calcmode="lin" valueType="num">
                                      <p:cBhvr additive="base">
                                        <p:cTn dur="750" id="95"/>
                                        <p:tgtEl>
                                          <p:spTgt spid="40"/>
                                        </p:tgtEl>
                                        <p:attrNameLst>
                                          <p:attrName>ppt_y</p:attrName>
                                        </p:attrNameLst>
                                      </p:cBhvr>
                                      <p:tavLst>
                                        <p:tav tm="0">
                                          <p:val>
                                            <p:strVal val="#ppt_y+#ppt_h*1.125000"/>
                                          </p:val>
                                        </p:tav>
                                        <p:tav tm="100000">
                                          <p:val>
                                            <p:strVal val="#ppt_y"/>
                                          </p:val>
                                        </p:tav>
                                      </p:tavLst>
                                    </p:anim>
                                    <p:animEffect filter="wipe(up)" transition="in">
                                      <p:cBhvr>
                                        <p:cTn dur="750" id="96"/>
                                        <p:tgtEl>
                                          <p:spTgt spid="40"/>
                                        </p:tgtEl>
                                      </p:cBhvr>
                                    </p:animEffect>
                                  </p:childTnLst>
                                </p:cTn>
                              </p:par>
                            </p:childTnLst>
                          </p:cTn>
                        </p:par>
                        <p:par>
                          <p:cTn fill="hold" id="97" nodeType="afterGroup">
                            <p:stCondLst>
                              <p:cond delay="5500"/>
                            </p:stCondLst>
                            <p:childTnLst>
                              <p:par>
                                <p:cTn fill="hold" id="98" nodeType="afterEffect" presetClass="entr" presetID="2" presetSubtype="2">
                                  <p:stCondLst>
                                    <p:cond delay="0"/>
                                  </p:stCondLst>
                                  <p:childTnLst>
                                    <p:set>
                                      <p:cBhvr>
                                        <p:cTn dur="1" fill="hold" id="99">
                                          <p:stCondLst>
                                            <p:cond delay="0"/>
                                          </p:stCondLst>
                                        </p:cTn>
                                        <p:tgtEl>
                                          <p:spTgt spid="29"/>
                                        </p:tgtEl>
                                        <p:attrNameLst>
                                          <p:attrName>style.visibility</p:attrName>
                                        </p:attrNameLst>
                                      </p:cBhvr>
                                      <p:to>
                                        <p:strVal val="visible"/>
                                      </p:to>
                                    </p:set>
                                    <p:anim calcmode="lin" valueType="num">
                                      <p:cBhvr additive="base">
                                        <p:cTn dur="500" fill="hold" id="100"/>
                                        <p:tgtEl>
                                          <p:spTgt spid="29"/>
                                        </p:tgtEl>
                                        <p:attrNameLst>
                                          <p:attrName>ppt_x</p:attrName>
                                        </p:attrNameLst>
                                      </p:cBhvr>
                                      <p:tavLst>
                                        <p:tav tm="0">
                                          <p:val>
                                            <p:strVal val="1+#ppt_w/2"/>
                                          </p:val>
                                        </p:tav>
                                        <p:tav tm="100000">
                                          <p:val>
                                            <p:strVal val="#ppt_x"/>
                                          </p:val>
                                        </p:tav>
                                      </p:tavLst>
                                    </p:anim>
                                    <p:anim calcmode="lin" valueType="num">
                                      <p:cBhvr additive="base">
                                        <p:cTn dur="500" fill="hold" id="101"/>
                                        <p:tgtEl>
                                          <p:spTgt spid="29"/>
                                        </p:tgtEl>
                                        <p:attrNameLst>
                                          <p:attrName>ppt_y</p:attrName>
                                        </p:attrNameLst>
                                      </p:cBhvr>
                                      <p:tavLst>
                                        <p:tav tm="0">
                                          <p:val>
                                            <p:strVal val="#ppt_y"/>
                                          </p:val>
                                        </p:tav>
                                        <p:tav tm="100000">
                                          <p:val>
                                            <p:strVal val="#ppt_y"/>
                                          </p:val>
                                        </p:tav>
                                      </p:tavLst>
                                    </p:anim>
                                  </p:childTnLst>
                                </p:cTn>
                              </p:par>
                            </p:childTnLst>
                          </p:cTn>
                        </p:par>
                        <p:par>
                          <p:cTn fill="hold" id="102" nodeType="afterGroup">
                            <p:stCondLst>
                              <p:cond delay="6000"/>
                            </p:stCondLst>
                            <p:childTnLst>
                              <p:par>
                                <p:cTn fill="hold" id="103" nodeType="afterEffect" presetClass="entr" presetID="2" presetSubtype="2">
                                  <p:stCondLst>
                                    <p:cond delay="0"/>
                                  </p:stCondLst>
                                  <p:childTnLst>
                                    <p:set>
                                      <p:cBhvr>
                                        <p:cTn dur="1" fill="hold" id="104">
                                          <p:stCondLst>
                                            <p:cond delay="0"/>
                                          </p:stCondLst>
                                        </p:cTn>
                                        <p:tgtEl>
                                          <p:spTgt spid="34"/>
                                        </p:tgtEl>
                                        <p:attrNameLst>
                                          <p:attrName>style.visibility</p:attrName>
                                        </p:attrNameLst>
                                      </p:cBhvr>
                                      <p:to>
                                        <p:strVal val="visible"/>
                                      </p:to>
                                    </p:set>
                                    <p:anim calcmode="lin" valueType="num">
                                      <p:cBhvr additive="base">
                                        <p:cTn dur="500" fill="hold" id="105"/>
                                        <p:tgtEl>
                                          <p:spTgt spid="34"/>
                                        </p:tgtEl>
                                        <p:attrNameLst>
                                          <p:attrName>ppt_x</p:attrName>
                                        </p:attrNameLst>
                                      </p:cBhvr>
                                      <p:tavLst>
                                        <p:tav tm="0">
                                          <p:val>
                                            <p:strVal val="1+#ppt_w/2"/>
                                          </p:val>
                                        </p:tav>
                                        <p:tav tm="100000">
                                          <p:val>
                                            <p:strVal val="#ppt_x"/>
                                          </p:val>
                                        </p:tav>
                                      </p:tavLst>
                                    </p:anim>
                                    <p:anim calcmode="lin" valueType="num">
                                      <p:cBhvr additive="base">
                                        <p:cTn dur="500" fill="hold" id="106"/>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P grpId="0" spid="21"/>
      <p:bldP grpId="0" spid="22"/>
      <p:bldP grpId="0" spid="23"/>
      <p:bldP grpId="0" spid="24"/>
      <p:bldP grpId="0" spid="25"/>
      <p:bldP grpId="0" spid="39"/>
      <p:bldP grpId="0" spid="40"/>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8290" name="Rectangle 2">
            <a:extLst>
              <a:ext uri="{FF2B5EF4-FFF2-40B4-BE49-F238E27FC236}">
                <a16:creationId xmlns:a16="http://schemas.microsoft.com/office/drawing/2014/main" id="{5A6D9D3C-8793-4634-AAA1-C18F2DB921E3}"/>
              </a:ext>
            </a:extLst>
          </p:cNvPr>
          <p:cNvSpPr>
            <a:spLocks noChangeArrowheads="1" noGrp="1"/>
          </p:cNvSpPr>
          <p:nvPr>
            <p:ph idx="4294967295" type="title"/>
          </p:nvPr>
        </p:nvSpPr>
        <p:spPr>
          <a:xfrm>
            <a:off x="3047919" y="699007"/>
            <a:ext cx="6096162" cy="420624"/>
          </a:xfrm>
        </p:spPr>
        <p:txBody>
          <a:bodyPr anchor="ctr" bIns="45720" lIns="91440" rIns="91440" rtlCol="0" tIns="45720" vert="horz" wrap="square">
            <a:spAutoFit/>
          </a:bodyPr>
          <a:lstStyle/>
          <a:p>
            <a:pPr algn="ctr"/>
            <a:r>
              <a:rPr altLang="en-US" b="1" lang="zh-CN" spc="300" sz="2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不当关怀，七种“死法”</a:t>
            </a:r>
          </a:p>
        </p:txBody>
      </p:sp>
      <p:grpSp>
        <p:nvGrpSpPr>
          <p:cNvPr id="8" name="组合 7">
            <a:extLst>
              <a:ext uri="{FF2B5EF4-FFF2-40B4-BE49-F238E27FC236}">
                <a16:creationId xmlns:a16="http://schemas.microsoft.com/office/drawing/2014/main" id="{046C0203-3C34-4338-AFF8-517593AAECAC}"/>
              </a:ext>
            </a:extLst>
          </p:cNvPr>
          <p:cNvGrpSpPr/>
          <p:nvPr/>
        </p:nvGrpSpPr>
        <p:grpSpPr>
          <a:xfrm>
            <a:off x="899837" y="1782112"/>
            <a:ext cx="6720163" cy="3954203"/>
            <a:chOff x="899837" y="1782112"/>
            <a:chExt cx="6720163" cy="3954203"/>
          </a:xfrm>
        </p:grpSpPr>
        <p:grpSp>
          <p:nvGrpSpPr>
            <p:cNvPr id="4" name="组合 3">
              <a:extLst>
                <a:ext uri="{FF2B5EF4-FFF2-40B4-BE49-F238E27FC236}">
                  <a16:creationId xmlns:a16="http://schemas.microsoft.com/office/drawing/2014/main" id="{1FFD87F9-CF1A-4DBF-A3E8-27DBF7AF8E6C}"/>
                </a:ext>
              </a:extLst>
            </p:cNvPr>
            <p:cNvGrpSpPr/>
            <p:nvPr/>
          </p:nvGrpSpPr>
          <p:grpSpPr>
            <a:xfrm>
              <a:off x="899837" y="1782112"/>
              <a:ext cx="6720163" cy="3954203"/>
              <a:chOff x="1200150" y="1836997"/>
              <a:chExt cx="9983931" cy="3677700"/>
            </a:xfrm>
          </p:grpSpPr>
          <p:sp>
            <p:nvSpPr>
              <p:cNvPr id="5" name="矩形 4">
                <a:extLst>
                  <a:ext uri="{FF2B5EF4-FFF2-40B4-BE49-F238E27FC236}">
                    <a16:creationId xmlns:a16="http://schemas.microsoft.com/office/drawing/2014/main" id="{0186FC18-5411-4A93-82B4-D34410A27A8E}"/>
                  </a:ext>
                </a:extLst>
              </p:cNvPr>
              <p:cNvSpPr/>
              <p:nvPr/>
            </p:nvSpPr>
            <p:spPr>
              <a:xfrm>
                <a:off x="1376792" y="1836997"/>
                <a:ext cx="9807289" cy="3525063"/>
              </a:xfrm>
              <a:prstGeom prst="rect">
                <a:avLst/>
              </a:prstGeom>
              <a:solidFill>
                <a:schemeClr val="bg1"/>
              </a:solidFill>
              <a:ln>
                <a:solidFill>
                  <a:srgbClr val="67D8CF"/>
                </a:solidFill>
                <a:prstDash val="lgDash"/>
              </a:ln>
              <a:effectLst>
                <a:outerShdw algn="ctr" blurRad="63500" rotWithShape="0" sx="101000" sy="10100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a:extLst>
                  <a:ext uri="{FF2B5EF4-FFF2-40B4-BE49-F238E27FC236}">
                    <a16:creationId xmlns:a16="http://schemas.microsoft.com/office/drawing/2014/main" id="{A9343212-4992-4CA8-9A29-AC83766F0EB4}"/>
                  </a:ext>
                </a:extLst>
              </p:cNvPr>
              <p:cNvSpPr/>
              <p:nvPr/>
            </p:nvSpPr>
            <p:spPr>
              <a:xfrm>
                <a:off x="1200150" y="1989634"/>
                <a:ext cx="9810750" cy="3525063"/>
              </a:xfrm>
              <a:prstGeom prst="rect">
                <a:avLst/>
              </a:prstGeom>
              <a:solidFill>
                <a:schemeClr val="bg1"/>
              </a:solidFill>
              <a:ln>
                <a:solidFill>
                  <a:srgbClr val="67D8CF"/>
                </a:solidFill>
              </a:ln>
              <a:effectLst>
                <a:outerShdw algn="ctr" blurRad="63500" rotWithShape="0" sx="101000" sy="10100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矩形 1">
              <a:extLst>
                <a:ext uri="{FF2B5EF4-FFF2-40B4-BE49-F238E27FC236}">
                  <a16:creationId xmlns:a16="http://schemas.microsoft.com/office/drawing/2014/main" id="{95992EB5-2737-48F3-B73D-79D913E45627}"/>
                </a:ext>
              </a:extLst>
            </p:cNvPr>
            <p:cNvSpPr/>
            <p:nvPr/>
          </p:nvSpPr>
          <p:spPr>
            <a:xfrm>
              <a:off x="1377251" y="1958833"/>
              <a:ext cx="5648766" cy="3520440"/>
            </a:xfrm>
            <a:prstGeom prst="rect">
              <a:avLst/>
            </a:prstGeom>
          </p:spPr>
          <p:txBody>
            <a:bodyPr wrap="square">
              <a:spAutoFit/>
            </a:bodyPr>
            <a:lstStyle/>
            <a:p>
              <a:pPr>
                <a:lnSpc>
                  <a:spcPct val="250000"/>
                </a:lnSpc>
                <a:buClr>
                  <a:srgbClr val="C00000"/>
                </a:buClr>
              </a:pPr>
              <a:r>
                <a:rPr altLang="en-US" lang="zh-CN">
                  <a:solidFill>
                    <a:schemeClr val="bg2">
                      <a:lumMod val="50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         颈椎损伤，迷走神经反射（胸腹心包腔液体的移动，诱发胸腹膜反射），痰液移动造成窒息，颅内压力变化促发脑疝，心脏肿瘤等心血管内物质的移动导致心脏流出道梗阻，下肢栓子移动导致肺栓塞，血气胸时纵隔摆动等，因为不当的翻身可有七种“死法”。</a:t>
              </a:r>
            </a:p>
          </p:txBody>
        </p:sp>
      </p:grpSp>
      <p:pic>
        <p:nvPicPr>
          <p:cNvPr id="7" name="图片 6">
            <a:extLst>
              <a:ext uri="{FF2B5EF4-FFF2-40B4-BE49-F238E27FC236}">
                <a16:creationId xmlns:a16="http://schemas.microsoft.com/office/drawing/2014/main" id="{A6B16A3A-C6C4-4372-97F4-EB3D3CD2972D}"/>
              </a:ext>
            </a:extLst>
          </p:cNvPr>
          <p:cNvPicPr>
            <a:picLocks noChangeAspect="1"/>
          </p:cNvPicPr>
          <p:nvPr/>
        </p:nvPicPr>
        <p:blipFill>
          <a:blip r:embed="rId2">
            <a:extLst>
              <a:ext uri="{28A0092B-C50C-407E-A947-70E740481C1C}">
                <a14:useLocalDpi val="0"/>
              </a:ext>
            </a:extLst>
          </a:blip>
          <a:stretch>
            <a:fillRect/>
          </a:stretch>
        </p:blipFill>
        <p:spPr>
          <a:xfrm>
            <a:off x="7026017" y="2117829"/>
            <a:ext cx="4800371" cy="4114800"/>
          </a:xfrm>
          <a:prstGeom prst="rect">
            <a:avLst/>
          </a:prstGeom>
        </p:spPr>
      </p:pic>
    </p:spTree>
  </p:cSld>
  <p:clrMapOvr>
    <a:masterClrMapping/>
  </p:clrMapOvr>
  <p:transition advClick="0" advTm="2000"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7"/>
                                        </p:tgtEl>
                                        <p:attrNameLst>
                                          <p:attrName>style.visibility</p:attrName>
                                        </p:attrNameLst>
                                      </p:cBhvr>
                                      <p:to>
                                        <p:strVal val="visible"/>
                                      </p:to>
                                    </p:set>
                                    <p:animEffect filter="wipe(down)" transition="in">
                                      <p:cBhvr>
                                        <p:cTn dur="750" id="7"/>
                                        <p:tgtEl>
                                          <p:spTgt spid="7"/>
                                        </p:tgtEl>
                                      </p:cBhvr>
                                    </p:animEffect>
                                  </p:childTnLst>
                                </p:cTn>
                              </p:par>
                            </p:childTnLst>
                          </p:cTn>
                        </p:par>
                        <p:par>
                          <p:cTn fill="hold" id="8" nodeType="afterGroup">
                            <p:stCondLst>
                              <p:cond delay="750"/>
                            </p:stCondLst>
                            <p:childTnLst>
                              <p:par>
                                <p:cTn fill="hold"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1000" id="11"/>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4434" name="Rectangle 2">
            <a:extLst>
              <a:ext uri="{FF2B5EF4-FFF2-40B4-BE49-F238E27FC236}">
                <a16:creationId xmlns:a16="http://schemas.microsoft.com/office/drawing/2014/main" id="{1077EF25-CDC3-4B03-8DBE-923791869FF0}"/>
              </a:ext>
            </a:extLst>
          </p:cNvPr>
          <p:cNvSpPr>
            <a:spLocks noChangeArrowheads="1" noGrp="1"/>
          </p:cNvSpPr>
          <p:nvPr>
            <p:ph idx="4294967295" type="title"/>
          </p:nvPr>
        </p:nvSpPr>
        <p:spPr>
          <a:xfrm>
            <a:off x="3858794" y="617798"/>
            <a:ext cx="4104106" cy="420624"/>
          </a:xfrm>
        </p:spPr>
        <p:txBody>
          <a:bodyPr anchor="ctr" bIns="45720" lIns="91440" rIns="91440" rtlCol="0" tIns="45720" vert="horz" wrap="square">
            <a:spAutoFit/>
          </a:bodyPr>
          <a:lstStyle/>
          <a:p>
            <a:pPr algn="ctr"/>
            <a:r>
              <a:rPr altLang="en-US" b="1" lang="zh-CN" spc="300" sz="2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用心关怀，救人一命</a:t>
            </a:r>
          </a:p>
        </p:txBody>
      </p:sp>
      <p:sp>
        <p:nvSpPr>
          <p:cNvPr id="2" name="矩形 1">
            <a:extLst>
              <a:ext uri="{FF2B5EF4-FFF2-40B4-BE49-F238E27FC236}">
                <a16:creationId xmlns:a16="http://schemas.microsoft.com/office/drawing/2014/main" id="{4BCB4CB8-DA7C-4913-A27A-C50FB8E5DBE1}"/>
              </a:ext>
            </a:extLst>
          </p:cNvPr>
          <p:cNvSpPr/>
          <p:nvPr/>
        </p:nvSpPr>
        <p:spPr>
          <a:xfrm>
            <a:off x="676304" y="1727974"/>
            <a:ext cx="8696296" cy="3992880"/>
          </a:xfrm>
          <a:prstGeom prst="rect">
            <a:avLst/>
          </a:prstGeom>
        </p:spPr>
        <p:txBody>
          <a:bodyPr wrap="square">
            <a:spAutoFit/>
          </a:bodyPr>
          <a:lstStyle/>
          <a:p>
            <a:pPr indent="-285750" marL="285750">
              <a:lnSpc>
                <a:spcPct val="200000"/>
              </a:lnSpc>
              <a:buClr>
                <a:schemeClr val="bg2">
                  <a:lumMod val="50000"/>
                </a:schemeClr>
              </a:buClr>
              <a:buFont charset="0" panose="020b0604020202020204" pitchFamily="34" typeface="Arial"/>
              <a:buChar char="•"/>
            </a:pPr>
            <a:r>
              <a:rPr altLang="en-US" lang="zh-CN" sz="1600">
                <a:solidFill>
                  <a:schemeClr val="bg2">
                    <a:lumMod val="50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读过《唤醒护理》一本书，书中的一个事例记忆犹新。一位突发心脏病的患者住在一个六人间的病房里。当日，一名护士给病房中一名患者打针输液，完事后并没有马上离开，而是习惯性地问了一下其他人有没有不舒服的感觉。当时其他人都用不同方式回答说没事，只有一名病人侧卧不动，没有任何反应。该护士立刻绕到病人面前，发现他口唇颜色灰白，眼神萎靡不振，一摸脉搏，非常微弱。她忽然想起这名患者有心脏病史，于是立即为其输上氧气，帮助病人平卧，同时用呼叫器让另外一名护士汇报科主任。赶到现场的科主任，迅速找来同楼层的心脏内科医生。</a:t>
            </a:r>
          </a:p>
          <a:p>
            <a:pPr indent="-285750" marL="285750">
              <a:lnSpc>
                <a:spcPct val="200000"/>
              </a:lnSpc>
              <a:buClr>
                <a:schemeClr val="bg2">
                  <a:lumMod val="50000"/>
                </a:schemeClr>
              </a:buClr>
              <a:buFont charset="0" panose="020b0604020202020204" pitchFamily="34" typeface="Arial"/>
              <a:buChar char="•"/>
            </a:pPr>
            <a:r>
              <a:rPr altLang="en-US" lang="zh-CN" sz="1600">
                <a:solidFill>
                  <a:schemeClr val="bg2">
                    <a:lumMod val="50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巡视病人警言：巡视病人，不是巡视病房。巡视的目的是关心病人，观察病情，及时处理。</a:t>
            </a:r>
          </a:p>
        </p:txBody>
      </p:sp>
      <p:pic>
        <p:nvPicPr>
          <p:cNvPr id="4" name="图片 3">
            <a:extLst>
              <a:ext uri="{FF2B5EF4-FFF2-40B4-BE49-F238E27FC236}">
                <a16:creationId xmlns:a16="http://schemas.microsoft.com/office/drawing/2014/main" id="{40A1ECD6-7060-4342-89C8-0C1C13DFFECB}"/>
              </a:ext>
            </a:extLst>
          </p:cNvPr>
          <p:cNvPicPr>
            <a:picLocks noChangeAspect="1"/>
          </p:cNvPicPr>
          <p:nvPr/>
        </p:nvPicPr>
        <p:blipFill>
          <a:blip r:embed="rId2">
            <a:extLst>
              <a:ext uri="{28A0092B-C50C-407E-A947-70E740481C1C}">
                <a14:useLocalDpi val="0"/>
              </a:ext>
            </a:extLst>
          </a:blip>
          <a:srcRect b="14604" l="24687" r="25312" t="7443"/>
          <a:stretch>
            <a:fillRect/>
          </a:stretch>
        </p:blipFill>
        <p:spPr>
          <a:xfrm>
            <a:off x="8991600" y="2180244"/>
            <a:ext cx="3048000" cy="4677756"/>
          </a:xfrm>
          <a:prstGeom prst="rect">
            <a:avLst/>
          </a:prstGeom>
        </p:spPr>
      </p:pic>
    </p:spTree>
  </p:cSld>
  <p:clrMapOvr>
    <a:masterClrMapping/>
  </p:clrMapOvr>
  <p:transition advClick="0" advTm="2000"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xEl>
                                              <p:pRg end="0" st="0"/>
                                            </p:txEl>
                                          </p:spTgt>
                                        </p:tgtEl>
                                        <p:attrNameLst>
                                          <p:attrName>style.visibility</p:attrName>
                                        </p:attrNameLst>
                                      </p:cBhvr>
                                      <p:to>
                                        <p:strVal val="visible"/>
                                      </p:to>
                                    </p:set>
                                    <p:animEffect filter="wipe(left)" transition="in">
                                      <p:cBhvr>
                                        <p:cTn dur="1000" id="7"/>
                                        <p:tgtEl>
                                          <p:spTgt spid="2">
                                            <p:txEl>
                                              <p:pRg end="0" st="0"/>
                                            </p:txEl>
                                          </p:spTgt>
                                        </p:tgtEl>
                                      </p:cBhvr>
                                    </p:animEffect>
                                  </p:childTnLst>
                                </p:cTn>
                              </p:par>
                            </p:childTnLst>
                          </p:cTn>
                        </p:par>
                        <p:par>
                          <p:cTn fill="hold" id="8" nodeType="afterGroup">
                            <p:stCondLst>
                              <p:cond delay="1000"/>
                            </p:stCondLst>
                            <p:childTnLst>
                              <p:par>
                                <p:cTn fill="hold" grpId="0" id="9" nodeType="afterEffect" presetClass="entr" presetID="22" presetSubtype="8">
                                  <p:stCondLst>
                                    <p:cond delay="0"/>
                                  </p:stCondLst>
                                  <p:childTnLst>
                                    <p:set>
                                      <p:cBhvr>
                                        <p:cTn dur="1" fill="hold" id="10">
                                          <p:stCondLst>
                                            <p:cond delay="0"/>
                                          </p:stCondLst>
                                        </p:cTn>
                                        <p:tgtEl>
                                          <p:spTgt spid="2">
                                            <p:txEl>
                                              <p:pRg end="1" st="1"/>
                                            </p:txEl>
                                          </p:spTgt>
                                        </p:tgtEl>
                                        <p:attrNameLst>
                                          <p:attrName>style.visibility</p:attrName>
                                        </p:attrNameLst>
                                      </p:cBhvr>
                                      <p:to>
                                        <p:strVal val="visible"/>
                                      </p:to>
                                    </p:set>
                                    <p:animEffect filter="wipe(left)" transition="in">
                                      <p:cBhvr>
                                        <p:cTn dur="1000" id="11"/>
                                        <p:tgtEl>
                                          <p:spTgt spid="2">
                                            <p:txEl>
                                              <p:pRg end="1" st="1"/>
                                            </p:txEl>
                                          </p:spTgt>
                                        </p:tgtEl>
                                      </p:cBhvr>
                                    </p:animEffect>
                                  </p:childTnLst>
                                </p:cTn>
                              </p:par>
                            </p:childTnLst>
                          </p:cTn>
                        </p:par>
                        <p:par>
                          <p:cTn fill="hold" id="12" nodeType="afterGroup">
                            <p:stCondLst>
                              <p:cond delay="2000"/>
                            </p:stCondLst>
                            <p:childTnLst>
                              <p:par>
                                <p:cTn fill="hold" id="13" nodeType="afterEffect" presetClass="entr" presetID="22" presetSubtype="4">
                                  <p:stCondLst>
                                    <p:cond delay="0"/>
                                  </p:stCondLst>
                                  <p:childTnLst>
                                    <p:set>
                                      <p:cBhvr>
                                        <p:cTn dur="1" fill="hold" id="14">
                                          <p:stCondLst>
                                            <p:cond delay="0"/>
                                          </p:stCondLst>
                                        </p:cTn>
                                        <p:tgtEl>
                                          <p:spTgt spid="4"/>
                                        </p:tgtEl>
                                        <p:attrNameLst>
                                          <p:attrName>style.visibility</p:attrName>
                                        </p:attrNameLst>
                                      </p:cBhvr>
                                      <p:to>
                                        <p:strVal val="visible"/>
                                      </p:to>
                                    </p:set>
                                    <p:animEffect filter="wipe(down)" transition="in">
                                      <p:cBhvr>
                                        <p:cTn dur="500" id="15"/>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 uiExpand="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7330" name="Rectangle 2">
            <a:extLst>
              <a:ext uri="{FF2B5EF4-FFF2-40B4-BE49-F238E27FC236}">
                <a16:creationId xmlns:a16="http://schemas.microsoft.com/office/drawing/2014/main" id="{E67507BA-F931-417D-92EB-263EA34A5706}"/>
              </a:ext>
            </a:extLst>
          </p:cNvPr>
          <p:cNvSpPr>
            <a:spLocks noChangeArrowheads="1" noGrp="1"/>
          </p:cNvSpPr>
          <p:nvPr>
            <p:ph idx="4294967295" type="title"/>
          </p:nvPr>
        </p:nvSpPr>
        <p:spPr>
          <a:xfrm>
            <a:off x="4419605" y="589788"/>
            <a:ext cx="3067045" cy="420624"/>
          </a:xfrm>
        </p:spPr>
        <p:txBody>
          <a:bodyPr anchor="ctr" bIns="45720" lIns="91440" rIns="91440" rtlCol="0" tIns="45720" vert="horz" wrap="square">
            <a:spAutoFit/>
          </a:bodyPr>
          <a:lstStyle/>
          <a:p>
            <a:pPr algn="ctr"/>
            <a:r>
              <a:rPr altLang="zh-CN" b="1" lang="zh-CN" spc="300" sz="2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爱与归属的需要</a:t>
            </a:r>
          </a:p>
        </p:txBody>
      </p:sp>
      <p:sp>
        <p:nvSpPr>
          <p:cNvPr id="7" name="等腰三角形 6">
            <a:extLst>
              <a:ext uri="{FF2B5EF4-FFF2-40B4-BE49-F238E27FC236}">
                <a16:creationId xmlns:a16="http://schemas.microsoft.com/office/drawing/2014/main" id="{1868AF0A-B7BC-413B-A237-66C862CCD4D0}"/>
              </a:ext>
            </a:extLst>
          </p:cNvPr>
          <p:cNvSpPr/>
          <p:nvPr/>
        </p:nvSpPr>
        <p:spPr>
          <a:xfrm>
            <a:off x="5295900" y="1571853"/>
            <a:ext cx="4340086" cy="4469813"/>
          </a:xfrm>
          <a:prstGeom prst="triangle">
            <a:avLst/>
          </a:prstGeom>
          <a:solidFill>
            <a:srgbClr val="67D8CF"/>
          </a:solidFill>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lstStyle/>
          <a:p/>
        </p:txBody>
      </p:sp>
      <p:sp>
        <p:nvSpPr>
          <p:cNvPr id="8" name="任意多边形: 形状 7">
            <a:extLst>
              <a:ext uri="{FF2B5EF4-FFF2-40B4-BE49-F238E27FC236}">
                <a16:creationId xmlns:a16="http://schemas.microsoft.com/office/drawing/2014/main" id="{DE2B9499-53B9-46FF-9BB1-53FD13CBF9DE}"/>
              </a:ext>
            </a:extLst>
          </p:cNvPr>
          <p:cNvSpPr/>
          <p:nvPr/>
        </p:nvSpPr>
        <p:spPr>
          <a:xfrm>
            <a:off x="7465943" y="2019270"/>
            <a:ext cx="2821056" cy="1588878"/>
          </a:xfrm>
          <a:custGeom>
            <a:gdLst>
              <a:gd fmla="*/ 0 w 2821056" name="connsiteX0"/>
              <a:gd fmla="*/ 264818 h 1588878" name="connsiteY0"/>
              <a:gd fmla="*/ 264818 w 2821056" name="connsiteX1"/>
              <a:gd fmla="*/ 0 h 1588878" name="connsiteY1"/>
              <a:gd fmla="*/ 2556238 w 2821056" name="connsiteX2"/>
              <a:gd fmla="*/ 0 h 1588878" name="connsiteY2"/>
              <a:gd fmla="*/ 2821056 w 2821056" name="connsiteX3"/>
              <a:gd fmla="*/ 264818 h 1588878" name="connsiteY3"/>
              <a:gd fmla="*/ 2821056 w 2821056" name="connsiteX4"/>
              <a:gd fmla="*/ 1324060 h 1588878" name="connsiteY4"/>
              <a:gd fmla="*/ 2556238 w 2821056" name="connsiteX5"/>
              <a:gd fmla="*/ 1588878 h 1588878" name="connsiteY5"/>
              <a:gd fmla="*/ 264818 w 2821056" name="connsiteX6"/>
              <a:gd fmla="*/ 1588878 h 1588878" name="connsiteY6"/>
              <a:gd fmla="*/ 0 w 2821056" name="connsiteX7"/>
              <a:gd fmla="*/ 1324060 h 1588878" name="connsiteY7"/>
              <a:gd fmla="*/ 0 w 2821056" name="connsiteX8"/>
              <a:gd fmla="*/ 264818 h 158887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88878" w="2821056">
                <a:moveTo>
                  <a:pt x="0" y="264818"/>
                </a:moveTo>
                <a:cubicBezTo>
                  <a:pt x="0" y="118563"/>
                  <a:pt x="118563" y="0"/>
                  <a:pt x="264818" y="0"/>
                </a:cubicBezTo>
                <a:lnTo>
                  <a:pt x="2556238" y="0"/>
                </a:lnTo>
                <a:cubicBezTo>
                  <a:pt x="2702493" y="0"/>
                  <a:pt x="2821056" y="118563"/>
                  <a:pt x="2821056" y="264818"/>
                </a:cubicBezTo>
                <a:lnTo>
                  <a:pt x="2821056" y="1324060"/>
                </a:lnTo>
                <a:cubicBezTo>
                  <a:pt x="2821056" y="1470315"/>
                  <a:pt x="2702493" y="1588878"/>
                  <a:pt x="2556238" y="1588878"/>
                </a:cubicBezTo>
                <a:lnTo>
                  <a:pt x="264818" y="1588878"/>
                </a:lnTo>
                <a:cubicBezTo>
                  <a:pt x="118563" y="1588878"/>
                  <a:pt x="0" y="1470315"/>
                  <a:pt x="0" y="1324060"/>
                </a:cubicBezTo>
                <a:lnTo>
                  <a:pt x="0" y="264818"/>
                </a:lnTo>
                <a:close/>
              </a:path>
            </a:pathLst>
          </a:custGeom>
          <a:ln>
            <a:solidFill>
              <a:srgbClr val="67D8CF"/>
            </a:solidFill>
          </a:ln>
        </p:spPr>
        <p:style>
          <a:lnRef idx="2">
            <a:scrgbClr b="0" g="0" r="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bIns="134713" lIns="134713" numCol="1" rIns="134713" spcCol="1270" spcFirstLastPara="0" tIns="134713" vert="horz" wrap="square">
            <a:noAutofit/>
          </a:bodyPr>
          <a:lstStyle/>
          <a:p>
            <a:pPr algn="ctr" defTabSz="666750" indent="0" lvl="0" marL="0">
              <a:lnSpc>
                <a:spcPts val="2300"/>
              </a:lnSpc>
              <a:spcBef>
                <a:spcPct val="0"/>
              </a:spcBef>
              <a:spcAft>
                <a:spcPct val="35000"/>
              </a:spcAft>
              <a:buNone/>
            </a:pPr>
            <a:r>
              <a:rPr altLang="en-US" baseline="0" kern="1200" lang="zh-CN" spc="110" sz="1500">
                <a:latin charset="-122" panose="020b0503020204020204" pitchFamily="34" typeface="微软雅黑"/>
                <a:ea charset="-122" panose="020b0503020204020204" pitchFamily="34" typeface="微软雅黑"/>
              </a:rPr>
              <a:t>对于年老体弱的患者，鼓励家属陪伴，关心照顾患者。对无家属陪伴的患者，护理人员及时给予心理安慰，使其顺利进入角色，安心养病。</a:t>
            </a:r>
          </a:p>
        </p:txBody>
      </p:sp>
      <p:sp>
        <p:nvSpPr>
          <p:cNvPr id="9" name="任意多边形: 形状 8">
            <a:extLst>
              <a:ext uri="{FF2B5EF4-FFF2-40B4-BE49-F238E27FC236}">
                <a16:creationId xmlns:a16="http://schemas.microsoft.com/office/drawing/2014/main" id="{3780D895-A176-4689-ACE2-76F2B4BB8FA0}"/>
              </a:ext>
            </a:extLst>
          </p:cNvPr>
          <p:cNvSpPr/>
          <p:nvPr/>
        </p:nvSpPr>
        <p:spPr>
          <a:xfrm>
            <a:off x="7465943" y="3806759"/>
            <a:ext cx="2821056" cy="1588878"/>
          </a:xfrm>
          <a:custGeom>
            <a:gdLst>
              <a:gd fmla="*/ 0 w 2821056" name="connsiteX0"/>
              <a:gd fmla="*/ 264818 h 1588878" name="connsiteY0"/>
              <a:gd fmla="*/ 264818 w 2821056" name="connsiteX1"/>
              <a:gd fmla="*/ 0 h 1588878" name="connsiteY1"/>
              <a:gd fmla="*/ 2556238 w 2821056" name="connsiteX2"/>
              <a:gd fmla="*/ 0 h 1588878" name="connsiteY2"/>
              <a:gd fmla="*/ 2821056 w 2821056" name="connsiteX3"/>
              <a:gd fmla="*/ 264818 h 1588878" name="connsiteY3"/>
              <a:gd fmla="*/ 2821056 w 2821056" name="connsiteX4"/>
              <a:gd fmla="*/ 1324060 h 1588878" name="connsiteY4"/>
              <a:gd fmla="*/ 2556238 w 2821056" name="connsiteX5"/>
              <a:gd fmla="*/ 1588878 h 1588878" name="connsiteY5"/>
              <a:gd fmla="*/ 264818 w 2821056" name="connsiteX6"/>
              <a:gd fmla="*/ 1588878 h 1588878" name="connsiteY6"/>
              <a:gd fmla="*/ 0 w 2821056" name="connsiteX7"/>
              <a:gd fmla="*/ 1324060 h 1588878" name="connsiteY7"/>
              <a:gd fmla="*/ 0 w 2821056" name="connsiteX8"/>
              <a:gd fmla="*/ 264818 h 158887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88878" w="2821056">
                <a:moveTo>
                  <a:pt x="0" y="264818"/>
                </a:moveTo>
                <a:cubicBezTo>
                  <a:pt x="0" y="118563"/>
                  <a:pt x="118563" y="0"/>
                  <a:pt x="264818" y="0"/>
                </a:cubicBezTo>
                <a:lnTo>
                  <a:pt x="2556238" y="0"/>
                </a:lnTo>
                <a:cubicBezTo>
                  <a:pt x="2702493" y="0"/>
                  <a:pt x="2821056" y="118563"/>
                  <a:pt x="2821056" y="264818"/>
                </a:cubicBezTo>
                <a:lnTo>
                  <a:pt x="2821056" y="1324060"/>
                </a:lnTo>
                <a:cubicBezTo>
                  <a:pt x="2821056" y="1470315"/>
                  <a:pt x="2702493" y="1588878"/>
                  <a:pt x="2556238" y="1588878"/>
                </a:cubicBezTo>
                <a:lnTo>
                  <a:pt x="264818" y="1588878"/>
                </a:lnTo>
                <a:cubicBezTo>
                  <a:pt x="118563" y="1588878"/>
                  <a:pt x="0" y="1470315"/>
                  <a:pt x="0" y="1324060"/>
                </a:cubicBezTo>
                <a:lnTo>
                  <a:pt x="0" y="264818"/>
                </a:lnTo>
                <a:close/>
              </a:path>
            </a:pathLst>
          </a:custGeom>
          <a:ln>
            <a:solidFill>
              <a:srgbClr val="67D8CF"/>
            </a:solidFill>
          </a:ln>
        </p:spPr>
        <p:style>
          <a:lnRef idx="2">
            <a:scrgbClr b="0" g="0" r="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bIns="134713" lIns="134713" numCol="1" rIns="134713" spcCol="1270" spcFirstLastPara="0" tIns="134713" vert="horz" wrap="square">
            <a:noAutofit/>
          </a:bodyPr>
          <a:lstStyle/>
          <a:p>
            <a:pPr algn="ctr" defTabSz="666750">
              <a:lnSpc>
                <a:spcPts val="2300"/>
              </a:lnSpc>
              <a:spcBef>
                <a:spcPct val="0"/>
              </a:spcBef>
              <a:spcAft>
                <a:spcPct val="35000"/>
              </a:spcAft>
            </a:pPr>
            <a:r>
              <a:rPr altLang="en-US" lang="zh-CN" spc="110" sz="1500">
                <a:latin charset="-122" panose="020b0503020204020204" pitchFamily="34" typeface="微软雅黑"/>
                <a:ea charset="-122" panose="020b0503020204020204" pitchFamily="34" typeface="微软雅黑"/>
              </a:rPr>
              <a:t>积极关爱，用心沟通，换位思考，急患者之所急，了解患者的痛苦，安慰和帮助患者。</a:t>
            </a:r>
          </a:p>
        </p:txBody>
      </p:sp>
      <p:pic>
        <p:nvPicPr>
          <p:cNvPr id="5" name="图片 4">
            <a:extLst>
              <a:ext uri="{FF2B5EF4-FFF2-40B4-BE49-F238E27FC236}">
                <a16:creationId xmlns:a16="http://schemas.microsoft.com/office/drawing/2014/main" id="{8E5DB02D-7F97-44B3-8F5E-0A051556BBE4}"/>
              </a:ext>
            </a:extLst>
          </p:cNvPr>
          <p:cNvPicPr>
            <a:picLocks noChangeAspect="1"/>
          </p:cNvPicPr>
          <p:nvPr/>
        </p:nvPicPr>
        <p:blipFill>
          <a:blip r:embed="rId2">
            <a:extLst>
              <a:ext uri="{28A0092B-C50C-407E-A947-70E740481C1C}">
                <a14:useLocalDpi val="0"/>
              </a:ext>
            </a:extLst>
          </a:blip>
          <a:srcRect b="6146" l="10400" r="12800"/>
          <a:stretch>
            <a:fillRect/>
          </a:stretch>
        </p:blipFill>
        <p:spPr>
          <a:xfrm>
            <a:off x="1352550" y="1571853"/>
            <a:ext cx="3657600" cy="4469813"/>
          </a:xfrm>
          <a:prstGeom prst="rect">
            <a:avLst/>
          </a:prstGeom>
        </p:spPr>
      </p:pic>
      <p:sp>
        <p:nvSpPr>
          <p:cNvPr id="11" name="等腰三角形 10">
            <a:extLst>
              <a:ext uri="{FF2B5EF4-FFF2-40B4-BE49-F238E27FC236}">
                <a16:creationId xmlns:a16="http://schemas.microsoft.com/office/drawing/2014/main" id="{AF5C89FE-D1DC-4411-ACE2-CB4E869B5FF8}"/>
              </a:ext>
            </a:extLst>
          </p:cNvPr>
          <p:cNvSpPr/>
          <p:nvPr/>
        </p:nvSpPr>
        <p:spPr>
          <a:xfrm>
            <a:off x="4781551" y="3126533"/>
            <a:ext cx="2821057" cy="2905380"/>
          </a:xfrm>
          <a:prstGeom prst="triangle">
            <a:avLst/>
          </a:prstGeom>
          <a:solidFill>
            <a:schemeClr val="bg1">
              <a:lumMod val="95000"/>
            </a:schemeClr>
          </a:solidFill>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lstStyle/>
          <a:p/>
        </p:txBody>
      </p:sp>
    </p:spTree>
  </p:cSld>
  <p:clrMapOvr>
    <a:masterClrMapping/>
  </p:clrMapOvr>
  <p:transition advClick="0" advTm="2000"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5"/>
                                        </p:tgtEl>
                                        <p:attrNameLst>
                                          <p:attrName>style.visibility</p:attrName>
                                        </p:attrNameLst>
                                      </p:cBhvr>
                                      <p:to>
                                        <p:strVal val="visible"/>
                                      </p:to>
                                    </p:set>
                                    <p:animEffect filter="wipe(down)" transition="in">
                                      <p:cBhvr>
                                        <p:cTn dur="750" id="7"/>
                                        <p:tgtEl>
                                          <p:spTgt spid="5"/>
                                        </p:tgtEl>
                                      </p:cBhvr>
                                    </p:animEffect>
                                  </p:childTnLst>
                                </p:cTn>
                              </p:par>
                            </p:childTnLst>
                          </p:cTn>
                        </p:par>
                        <p:par>
                          <p:cTn fill="hold" id="8" nodeType="afterGroup">
                            <p:stCondLst>
                              <p:cond delay="750"/>
                            </p:stCondLst>
                            <p:childTnLst>
                              <p:par>
                                <p:cTn fill="hold" id="9" nodeType="afterEffect" presetClass="entr" presetID="22" presetSubtype="4">
                                  <p:stCondLst>
                                    <p:cond delay="0"/>
                                  </p:stCondLst>
                                  <p:childTnLst>
                                    <p:set>
                                      <p:cBhvr>
                                        <p:cTn dur="1" fill="hold" id="10">
                                          <p:stCondLst>
                                            <p:cond delay="0"/>
                                          </p:stCondLst>
                                        </p:cTn>
                                        <p:tgtEl>
                                          <p:spTgt spid="11"/>
                                        </p:tgtEl>
                                        <p:attrNameLst>
                                          <p:attrName>style.visibility</p:attrName>
                                        </p:attrNameLst>
                                      </p:cBhvr>
                                      <p:to>
                                        <p:strVal val="visible"/>
                                      </p:to>
                                    </p:set>
                                    <p:animEffect filter="wipe(down)" transition="in">
                                      <p:cBhvr>
                                        <p:cTn dur="500" id="11"/>
                                        <p:tgtEl>
                                          <p:spTgt spid="11"/>
                                        </p:tgtEl>
                                      </p:cBhvr>
                                    </p:animEffect>
                                  </p:childTnLst>
                                </p:cTn>
                              </p:par>
                            </p:childTnLst>
                          </p:cTn>
                        </p:par>
                        <p:par>
                          <p:cTn fill="hold" id="12" nodeType="afterGroup">
                            <p:stCondLst>
                              <p:cond delay="1250"/>
                            </p:stCondLst>
                            <p:childTnLst>
                              <p:par>
                                <p:cTn fill="hold" id="13" nodeType="afterEffect" presetClass="entr" presetID="22" presetSubtype="4">
                                  <p:stCondLst>
                                    <p:cond delay="0"/>
                                  </p:stCondLst>
                                  <p:childTnLst>
                                    <p:set>
                                      <p:cBhvr>
                                        <p:cTn dur="1" fill="hold" id="14">
                                          <p:stCondLst>
                                            <p:cond delay="0"/>
                                          </p:stCondLst>
                                        </p:cTn>
                                        <p:tgtEl>
                                          <p:spTgt spid="7"/>
                                        </p:tgtEl>
                                        <p:attrNameLst>
                                          <p:attrName>style.visibility</p:attrName>
                                        </p:attrNameLst>
                                      </p:cBhvr>
                                      <p:to>
                                        <p:strVal val="visible"/>
                                      </p:to>
                                    </p:set>
                                    <p:animEffect filter="wipe(down)" transition="in">
                                      <p:cBhvr>
                                        <p:cTn dur="500" id="15"/>
                                        <p:tgtEl>
                                          <p:spTgt spid="7"/>
                                        </p:tgtEl>
                                      </p:cBhvr>
                                    </p:animEffect>
                                  </p:childTnLst>
                                </p:cTn>
                              </p:par>
                            </p:childTnLst>
                          </p:cTn>
                        </p:par>
                        <p:par>
                          <p:cTn fill="hold" id="16" nodeType="afterGroup">
                            <p:stCondLst>
                              <p:cond delay="1750"/>
                            </p:stCondLst>
                            <p:childTnLst>
                              <p:par>
                                <p:cTn fill="hold" grpId="0" id="17" nodeType="afterEffect" presetClass="entr" presetID="12" presetSubtype="8">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id="19"/>
                                        <p:tgtEl>
                                          <p:spTgt spid="8"/>
                                        </p:tgtEl>
                                        <p:attrNameLst>
                                          <p:attrName>ppt_x</p:attrName>
                                        </p:attrNameLst>
                                      </p:cBhvr>
                                      <p:tavLst>
                                        <p:tav tm="0">
                                          <p:val>
                                            <p:strVal val="#ppt_x-#ppt_w*1.125000"/>
                                          </p:val>
                                        </p:tav>
                                        <p:tav tm="100000">
                                          <p:val>
                                            <p:strVal val="#ppt_x"/>
                                          </p:val>
                                        </p:tav>
                                      </p:tavLst>
                                    </p:anim>
                                    <p:animEffect filter="wipe(right)" transition="in">
                                      <p:cBhvr>
                                        <p:cTn dur="500" id="20"/>
                                        <p:tgtEl>
                                          <p:spTgt spid="8"/>
                                        </p:tgtEl>
                                      </p:cBhvr>
                                    </p:animEffect>
                                  </p:childTnLst>
                                </p:cTn>
                              </p:par>
                            </p:childTnLst>
                          </p:cTn>
                        </p:par>
                        <p:par>
                          <p:cTn fill="hold" id="21" nodeType="afterGroup">
                            <p:stCondLst>
                              <p:cond delay="2250"/>
                            </p:stCondLst>
                            <p:childTnLst>
                              <p:par>
                                <p:cTn fill="hold" grpId="0" id="22" nodeType="afterEffect" presetClass="entr" presetID="12" presetSubtype="8">
                                  <p:stCondLst>
                                    <p:cond delay="0"/>
                                  </p:stCondLst>
                                  <p:childTnLst>
                                    <p:set>
                                      <p:cBhvr>
                                        <p:cTn dur="1" fill="hold" id="23">
                                          <p:stCondLst>
                                            <p:cond delay="0"/>
                                          </p:stCondLst>
                                        </p:cTn>
                                        <p:tgtEl>
                                          <p:spTgt spid="9"/>
                                        </p:tgtEl>
                                        <p:attrNameLst>
                                          <p:attrName>style.visibility</p:attrName>
                                        </p:attrNameLst>
                                      </p:cBhvr>
                                      <p:to>
                                        <p:strVal val="visible"/>
                                      </p:to>
                                    </p:set>
                                    <p:anim calcmode="lin" valueType="num">
                                      <p:cBhvr additive="base">
                                        <p:cTn dur="500" id="24"/>
                                        <p:tgtEl>
                                          <p:spTgt spid="9"/>
                                        </p:tgtEl>
                                        <p:attrNameLst>
                                          <p:attrName>ppt_x</p:attrName>
                                        </p:attrNameLst>
                                      </p:cBhvr>
                                      <p:tavLst>
                                        <p:tav tm="0">
                                          <p:val>
                                            <p:strVal val="#ppt_x-#ppt_w*1.125000"/>
                                          </p:val>
                                        </p:tav>
                                        <p:tav tm="100000">
                                          <p:val>
                                            <p:strVal val="#ppt_x"/>
                                          </p:val>
                                        </p:tav>
                                      </p:tavLst>
                                    </p:anim>
                                    <p:animEffect filter="wipe(right)" transition="in">
                                      <p:cBhvr>
                                        <p:cTn dur="500" id="2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8354" name="Rectangle 2">
            <a:extLst>
              <a:ext uri="{FF2B5EF4-FFF2-40B4-BE49-F238E27FC236}">
                <a16:creationId xmlns:a16="http://schemas.microsoft.com/office/drawing/2014/main" id="{6A579202-C535-4E8B-958E-C0F88218936C}"/>
              </a:ext>
            </a:extLst>
          </p:cNvPr>
          <p:cNvSpPr>
            <a:spLocks noChangeArrowheads="1" noGrp="1"/>
          </p:cNvSpPr>
          <p:nvPr>
            <p:ph idx="4294967295" type="title"/>
          </p:nvPr>
        </p:nvSpPr>
        <p:spPr>
          <a:xfrm>
            <a:off x="4323931" y="551688"/>
            <a:ext cx="2970793" cy="420624"/>
          </a:xfrm>
        </p:spPr>
        <p:txBody>
          <a:bodyPr anchor="ctr" bIns="45720" lIns="91440" rIns="91440" rtlCol="0" tIns="45720" vert="horz" wrap="square">
            <a:spAutoFit/>
          </a:bodyPr>
          <a:lstStyle/>
          <a:p>
            <a:pPr algn="dist"/>
            <a:r>
              <a:rPr altLang="zh-CN" b="1" lang="zh-CN" spc="300" sz="2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自尊的需要</a:t>
            </a:r>
          </a:p>
        </p:txBody>
      </p:sp>
      <p:sp>
        <p:nvSpPr>
          <p:cNvPr id="6" name="任意多边形: 形状 5">
            <a:extLst>
              <a:ext uri="{FF2B5EF4-FFF2-40B4-BE49-F238E27FC236}">
                <a16:creationId xmlns:a16="http://schemas.microsoft.com/office/drawing/2014/main" id="{8EF3706F-B382-46DD-B8EC-6C9FB8F6E44C}"/>
              </a:ext>
            </a:extLst>
          </p:cNvPr>
          <p:cNvSpPr/>
          <p:nvPr/>
        </p:nvSpPr>
        <p:spPr>
          <a:xfrm>
            <a:off x="2190307" y="1599480"/>
            <a:ext cx="2744085" cy="2744085"/>
          </a:xfrm>
          <a:custGeom>
            <a:gdLst>
              <a:gd fmla="*/ 0 w 2744085" name="connsiteX0"/>
              <a:gd fmla="*/ 1372043 h 2744085" name="connsiteY0"/>
              <a:gd fmla="*/ 1372043 w 2744085" name="connsiteX1"/>
              <a:gd fmla="*/ 0 h 2744085" name="connsiteY1"/>
              <a:gd fmla="*/ 2744086 w 2744085" name="connsiteX2"/>
              <a:gd fmla="*/ 1372043 h 2744085" name="connsiteY2"/>
              <a:gd fmla="*/ 1372043 w 2744085" name="connsiteX3"/>
              <a:gd fmla="*/ 2744086 h 2744085" name="connsiteY3"/>
              <a:gd fmla="*/ 0 w 2744085" name="connsiteX4"/>
              <a:gd fmla="*/ 1372043 h 274408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744085" w="2744085">
                <a:moveTo>
                  <a:pt x="0" y="1372043"/>
                </a:moveTo>
                <a:cubicBezTo>
                  <a:pt x="0" y="614285"/>
                  <a:pt x="614285" y="0"/>
                  <a:pt x="1372043" y="0"/>
                </a:cubicBezTo>
                <a:cubicBezTo>
                  <a:pt x="2129801" y="0"/>
                  <a:pt x="2744086" y="614285"/>
                  <a:pt x="2744086" y="1372043"/>
                </a:cubicBezTo>
                <a:cubicBezTo>
                  <a:pt x="2744086" y="2129801"/>
                  <a:pt x="2129801" y="2744086"/>
                  <a:pt x="1372043" y="2744086"/>
                </a:cubicBezTo>
                <a:cubicBezTo>
                  <a:pt x="614285" y="2744086"/>
                  <a:pt x="0" y="2129801"/>
                  <a:pt x="0" y="1372043"/>
                </a:cubicBezTo>
                <a:close/>
              </a:path>
            </a:pathLst>
          </a:custGeom>
          <a:solidFill>
            <a:srgbClr val="67D8CF">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nchor="ctr" anchorCtr="0" bIns="1029032" lIns="365878" numCol="1" rIns="365878" spcCol="1270" spcFirstLastPara="0" tIns="480215" vert="horz" wrap="square">
            <a:noAutofit/>
          </a:bodyPr>
          <a:lstStyle/>
          <a:p>
            <a:pPr algn="ctr" defTabSz="711200" indent="0" lvl="0" marL="0">
              <a:lnSpc>
                <a:spcPts val="2600"/>
              </a:lnSpc>
              <a:spcBef>
                <a:spcPct val="0"/>
              </a:spcBef>
              <a:spcAft>
                <a:spcPct val="35000"/>
              </a:spcAft>
              <a:buNone/>
            </a:pPr>
            <a:r>
              <a:rPr altLang="en-US" kern="1200" lang="zh-CN" spc="150" sz="1600">
                <a:solidFill>
                  <a:schemeClr val="tx1">
                    <a:lumMod val="75000"/>
                    <a:lumOff val="25000"/>
                  </a:schemeClr>
                </a:solidFill>
                <a:latin charset="-122" panose="020b0503020204020204" pitchFamily="34" typeface="微软雅黑"/>
                <a:ea charset="-122" panose="020b0503020204020204" pitchFamily="34" typeface="微软雅黑"/>
              </a:rPr>
              <a:t>在护理实践中，护理人员应该尊重患者的隐私。</a:t>
            </a:r>
          </a:p>
        </p:txBody>
      </p:sp>
      <p:sp>
        <p:nvSpPr>
          <p:cNvPr id="7" name="任意多边形: 形状 6">
            <a:extLst>
              <a:ext uri="{FF2B5EF4-FFF2-40B4-BE49-F238E27FC236}">
                <a16:creationId xmlns:a16="http://schemas.microsoft.com/office/drawing/2014/main" id="{A39A5D22-6F82-48A1-BA3A-64D0B911BE51}"/>
              </a:ext>
            </a:extLst>
          </p:cNvPr>
          <p:cNvSpPr/>
          <p:nvPr/>
        </p:nvSpPr>
        <p:spPr>
          <a:xfrm>
            <a:off x="3778457" y="2990406"/>
            <a:ext cx="2970793" cy="2970793"/>
          </a:xfrm>
          <a:custGeom>
            <a:gdLst>
              <a:gd fmla="*/ 0 w 2744085" name="connsiteX0"/>
              <a:gd fmla="*/ 1372043 h 2744085" name="connsiteY0"/>
              <a:gd fmla="*/ 1372043 w 2744085" name="connsiteX1"/>
              <a:gd fmla="*/ 0 h 2744085" name="connsiteY1"/>
              <a:gd fmla="*/ 2744086 w 2744085" name="connsiteX2"/>
              <a:gd fmla="*/ 1372043 h 2744085" name="connsiteY2"/>
              <a:gd fmla="*/ 1372043 w 2744085" name="connsiteX3"/>
              <a:gd fmla="*/ 2744086 h 2744085" name="connsiteY3"/>
              <a:gd fmla="*/ 0 w 2744085" name="connsiteX4"/>
              <a:gd fmla="*/ 1372043 h 274408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744085" w="2744085">
                <a:moveTo>
                  <a:pt x="0" y="1372043"/>
                </a:moveTo>
                <a:cubicBezTo>
                  <a:pt x="0" y="614285"/>
                  <a:pt x="614285" y="0"/>
                  <a:pt x="1372043" y="0"/>
                </a:cubicBezTo>
                <a:cubicBezTo>
                  <a:pt x="2129801" y="0"/>
                  <a:pt x="2744086" y="614285"/>
                  <a:pt x="2744086" y="1372043"/>
                </a:cubicBezTo>
                <a:cubicBezTo>
                  <a:pt x="2744086" y="2129801"/>
                  <a:pt x="2129801" y="2744086"/>
                  <a:pt x="1372043" y="2744086"/>
                </a:cubicBezTo>
                <a:cubicBezTo>
                  <a:pt x="614285" y="2744086"/>
                  <a:pt x="0" y="2129801"/>
                  <a:pt x="0" y="1372043"/>
                </a:cubicBezTo>
                <a:close/>
              </a:path>
            </a:pathLst>
          </a:custGeom>
          <a:solidFill>
            <a:srgbClr val="67D8CF">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nchor="ctr" anchorCtr="0" bIns="525951" lIns="288000" numCol="1" rIns="258401" spcCol="1270" spcFirstLastPara="0" tIns="708888" vert="horz" wrap="square">
            <a:noAutofit/>
          </a:bodyPr>
          <a:lstStyle/>
          <a:p>
            <a:pPr algn="ctr" defTabSz="711200">
              <a:lnSpc>
                <a:spcPts val="2600"/>
              </a:lnSpc>
              <a:spcBef>
                <a:spcPct val="0"/>
              </a:spcBef>
              <a:spcAft>
                <a:spcPct val="35000"/>
              </a:spcAft>
            </a:pPr>
            <a:r>
              <a:rPr altLang="en-US" lang="zh-CN" spc="150" sz="1600">
                <a:solidFill>
                  <a:schemeClr val="tx1">
                    <a:lumMod val="75000"/>
                    <a:lumOff val="25000"/>
                  </a:schemeClr>
                </a:solidFill>
                <a:latin charset="-122" panose="020b0503020204020204" pitchFamily="34" typeface="微软雅黑"/>
                <a:ea charset="-122" panose="020b0503020204020204" pitchFamily="34" typeface="微软雅黑"/>
              </a:rPr>
              <a:t>输液时，多与患者沟通，了解其输液习惯，不强迫患者接受自己不喜欢的输液方式。</a:t>
            </a:r>
          </a:p>
        </p:txBody>
      </p:sp>
      <p:sp>
        <p:nvSpPr>
          <p:cNvPr id="8" name="任意多边形: 形状 7">
            <a:extLst>
              <a:ext uri="{FF2B5EF4-FFF2-40B4-BE49-F238E27FC236}">
                <a16:creationId xmlns:a16="http://schemas.microsoft.com/office/drawing/2014/main" id="{095DF0E9-5EAF-4050-A0C2-FA04008EFD11}"/>
              </a:ext>
            </a:extLst>
          </p:cNvPr>
          <p:cNvSpPr/>
          <p:nvPr/>
        </p:nvSpPr>
        <p:spPr>
          <a:xfrm>
            <a:off x="495300" y="2990406"/>
            <a:ext cx="2929919" cy="2929919"/>
          </a:xfrm>
          <a:custGeom>
            <a:gdLst>
              <a:gd fmla="*/ 0 w 2744085" name="connsiteX0"/>
              <a:gd fmla="*/ 1372043 h 2744085" name="connsiteY0"/>
              <a:gd fmla="*/ 1372043 w 2744085" name="connsiteX1"/>
              <a:gd fmla="*/ 0 h 2744085" name="connsiteY1"/>
              <a:gd fmla="*/ 2744086 w 2744085" name="connsiteX2"/>
              <a:gd fmla="*/ 1372043 h 2744085" name="connsiteY2"/>
              <a:gd fmla="*/ 1372043 w 2744085" name="connsiteX3"/>
              <a:gd fmla="*/ 2744086 h 2744085" name="connsiteY3"/>
              <a:gd fmla="*/ 0 w 2744085" name="connsiteX4"/>
              <a:gd fmla="*/ 1372043 h 274408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744085" w="2744085">
                <a:moveTo>
                  <a:pt x="0" y="1372043"/>
                </a:moveTo>
                <a:cubicBezTo>
                  <a:pt x="0" y="614285"/>
                  <a:pt x="614285" y="0"/>
                  <a:pt x="1372043" y="0"/>
                </a:cubicBezTo>
                <a:cubicBezTo>
                  <a:pt x="2129801" y="0"/>
                  <a:pt x="2744086" y="614285"/>
                  <a:pt x="2744086" y="1372043"/>
                </a:cubicBezTo>
                <a:cubicBezTo>
                  <a:pt x="2744086" y="2129801"/>
                  <a:pt x="2129801" y="2744086"/>
                  <a:pt x="1372043" y="2744086"/>
                </a:cubicBezTo>
                <a:cubicBezTo>
                  <a:pt x="614285" y="2744086"/>
                  <a:pt x="0" y="2129801"/>
                  <a:pt x="0" y="1372043"/>
                </a:cubicBezTo>
                <a:close/>
              </a:path>
            </a:pathLst>
          </a:custGeom>
          <a:solidFill>
            <a:srgbClr val="67D8CF">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nchor="ctr" anchorCtr="0" bIns="525951" lIns="180000" numCol="1" rIns="72000" spcCol="1270" spcFirstLastPara="0" tIns="708888" vert="horz" wrap="square">
            <a:noAutofit/>
          </a:bodyPr>
          <a:lstStyle/>
          <a:p>
            <a:pPr algn="ctr" defTabSz="711200">
              <a:lnSpc>
                <a:spcPts val="2600"/>
              </a:lnSpc>
              <a:spcBef>
                <a:spcPct val="0"/>
              </a:spcBef>
              <a:spcAft>
                <a:spcPct val="35000"/>
              </a:spcAft>
            </a:pPr>
            <a:r>
              <a:rPr altLang="en-US" lang="zh-CN" spc="150" sz="1600">
                <a:solidFill>
                  <a:schemeClr val="tx1">
                    <a:lumMod val="75000"/>
                    <a:lumOff val="25000"/>
                  </a:schemeClr>
                </a:solidFill>
                <a:latin charset="-122" panose="020b0503020204020204" pitchFamily="34" typeface="微软雅黑"/>
                <a:ea charset="-122" panose="020b0503020204020204" pitchFamily="34" typeface="微软雅黑"/>
              </a:rPr>
              <a:t>对于年老体弱、肢体偏瘫或肿瘤化疗患者，更应该注意沟通方式，热情主动介绍自己，语言文明亲切，让患者感到被尊重。</a:t>
            </a:r>
          </a:p>
        </p:txBody>
      </p:sp>
      <p:pic>
        <p:nvPicPr>
          <p:cNvPr id="10" name="图片 9">
            <a:extLst>
              <a:ext uri="{FF2B5EF4-FFF2-40B4-BE49-F238E27FC236}">
                <a16:creationId xmlns:a16="http://schemas.microsoft.com/office/drawing/2014/main" id="{5EF47FCC-A1B1-42EC-B230-7D79909EE252}"/>
              </a:ext>
            </a:extLst>
          </p:cNvPr>
          <p:cNvPicPr>
            <a:picLocks noChangeAspect="1"/>
          </p:cNvPicPr>
          <p:nvPr/>
        </p:nvPicPr>
        <p:blipFill>
          <a:blip r:embed="rId2">
            <a:extLst>
              <a:ext uri="{28A0092B-C50C-407E-A947-70E740481C1C}">
                <a14:useLocalDpi val="0"/>
              </a:ext>
            </a:extLst>
          </a:blip>
          <a:stretch>
            <a:fillRect/>
          </a:stretch>
        </p:blipFill>
        <p:spPr>
          <a:xfrm>
            <a:off x="6629399" y="1599937"/>
            <a:ext cx="5067302" cy="4360802"/>
          </a:xfrm>
          <a:prstGeom prst="rect">
            <a:avLst/>
          </a:prstGeom>
        </p:spPr>
      </p:pic>
    </p:spTree>
  </p:cSld>
  <p:clrMapOvr>
    <a:masterClrMapping/>
  </p:clrMapOvr>
  <p:transition advClick="0" advTm="2000"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0"/>
                                        </p:tgtEl>
                                        <p:attrNameLst>
                                          <p:attrName>style.visibility</p:attrName>
                                        </p:attrNameLst>
                                      </p:cBhvr>
                                      <p:to>
                                        <p:strVal val="visible"/>
                                      </p:to>
                                    </p:set>
                                    <p:animEffect filter="wipe(down)"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p:cTn dur="500" fill="hold" id="17"/>
                                        <p:tgtEl>
                                          <p:spTgt spid="8"/>
                                        </p:tgtEl>
                                        <p:attrNameLst>
                                          <p:attrName>ppt_w</p:attrName>
                                        </p:attrNameLst>
                                      </p:cBhvr>
                                      <p:tavLst>
                                        <p:tav tm="0">
                                          <p:val>
                                            <p:fltVal val="0"/>
                                          </p:val>
                                        </p:tav>
                                        <p:tav tm="100000">
                                          <p:val>
                                            <p:strVal val="#ppt_w"/>
                                          </p:val>
                                        </p:tav>
                                      </p:tavLst>
                                    </p:anim>
                                    <p:anim calcmode="lin" valueType="num">
                                      <p:cBhvr>
                                        <p:cTn dur="500" fill="hold" id="18"/>
                                        <p:tgtEl>
                                          <p:spTgt spid="8"/>
                                        </p:tgtEl>
                                        <p:attrNameLst>
                                          <p:attrName>ppt_h</p:attrName>
                                        </p:attrNameLst>
                                      </p:cBhvr>
                                      <p:tavLst>
                                        <p:tav tm="0">
                                          <p:val>
                                            <p:fltVal val="0"/>
                                          </p:val>
                                        </p:tav>
                                        <p:tav tm="100000">
                                          <p:val>
                                            <p:strVal val="#ppt_h"/>
                                          </p:val>
                                        </p:tav>
                                      </p:tavLst>
                                    </p:anim>
                                    <p:animEffect filter="fade" transition="in">
                                      <p:cBhvr>
                                        <p:cTn dur="500" id="19"/>
                                        <p:tgtEl>
                                          <p:spTgt spid="8"/>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7"/>
                                        </p:tgtEl>
                                        <p:attrNameLst>
                                          <p:attrName>style.visibility</p:attrName>
                                        </p:attrNameLst>
                                      </p:cBhvr>
                                      <p:to>
                                        <p:strVal val="visible"/>
                                      </p:to>
                                    </p:set>
                                    <p:anim calcmode="lin" valueType="num">
                                      <p:cBhvr>
                                        <p:cTn dur="500" fill="hold" id="23"/>
                                        <p:tgtEl>
                                          <p:spTgt spid="7"/>
                                        </p:tgtEl>
                                        <p:attrNameLst>
                                          <p:attrName>ppt_w</p:attrName>
                                        </p:attrNameLst>
                                      </p:cBhvr>
                                      <p:tavLst>
                                        <p:tav tm="0">
                                          <p:val>
                                            <p:fltVal val="0"/>
                                          </p:val>
                                        </p:tav>
                                        <p:tav tm="100000">
                                          <p:val>
                                            <p:strVal val="#ppt_w"/>
                                          </p:val>
                                        </p:tav>
                                      </p:tavLst>
                                    </p:anim>
                                    <p:anim calcmode="lin" valueType="num">
                                      <p:cBhvr>
                                        <p:cTn dur="500" fill="hold" id="24"/>
                                        <p:tgtEl>
                                          <p:spTgt spid="7"/>
                                        </p:tgtEl>
                                        <p:attrNameLst>
                                          <p:attrName>ppt_h</p:attrName>
                                        </p:attrNameLst>
                                      </p:cBhvr>
                                      <p:tavLst>
                                        <p:tav tm="0">
                                          <p:val>
                                            <p:fltVal val="0"/>
                                          </p:val>
                                        </p:tav>
                                        <p:tav tm="100000">
                                          <p:val>
                                            <p:strVal val="#ppt_h"/>
                                          </p:val>
                                        </p:tav>
                                      </p:tavLst>
                                    </p:anim>
                                    <p:animEffect filter="fade" transition="in">
                                      <p:cBhvr>
                                        <p:cTn dur="500" id="25"/>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9" name="图片 18">
            <a:extLst>
              <a:ext uri="{FF2B5EF4-FFF2-40B4-BE49-F238E27FC236}">
                <a16:creationId xmlns:a16="http://schemas.microsoft.com/office/drawing/2014/main" id="{722AE274-43F9-4560-80C3-0AF4B83E2E85}"/>
              </a:ext>
            </a:extLst>
          </p:cNvPr>
          <p:cNvPicPr>
            <a:picLocks noChangeAspect="1"/>
          </p:cNvPicPr>
          <p:nvPr/>
        </p:nvPicPr>
        <p:blipFill>
          <a:blip r:embed="rId2">
            <a:extLst>
              <a:ext uri="{28A0092B-C50C-407E-A947-70E740481C1C}">
                <a14:useLocalDpi val="0"/>
              </a:ext>
            </a:extLst>
          </a:blip>
          <a:srcRect b="16780" l="8612" r="9294" t="11667"/>
          <a:stretch>
            <a:fillRect/>
          </a:stretch>
        </p:blipFill>
        <p:spPr>
          <a:xfrm>
            <a:off x="4115395" y="997260"/>
            <a:ext cx="3209035" cy="2289812"/>
          </a:xfrm>
          <a:prstGeom prst="rect">
            <a:avLst/>
          </a:prstGeom>
        </p:spPr>
      </p:pic>
      <p:sp>
        <p:nvSpPr>
          <p:cNvPr id="229378" name="Rectangle 2">
            <a:extLst>
              <a:ext uri="{FF2B5EF4-FFF2-40B4-BE49-F238E27FC236}">
                <a16:creationId xmlns:a16="http://schemas.microsoft.com/office/drawing/2014/main" id="{2BA1AD8E-7B4E-4C14-9A41-A22A2C097B09}"/>
              </a:ext>
            </a:extLst>
          </p:cNvPr>
          <p:cNvSpPr>
            <a:spLocks noChangeArrowheads="1" noGrp="1"/>
          </p:cNvSpPr>
          <p:nvPr>
            <p:ph idx="4294967295" type="title"/>
          </p:nvPr>
        </p:nvSpPr>
        <p:spPr>
          <a:xfrm>
            <a:off x="4057650" y="623062"/>
            <a:ext cx="4076700" cy="457200"/>
          </a:xfrm>
        </p:spPr>
        <p:txBody>
          <a:bodyPr anchor="ctr" bIns="45720" lIns="91440" rIns="91440" rtlCol="0" tIns="45720" vert="horz" wrap="square">
            <a:spAutoFit/>
          </a:bodyPr>
          <a:lstStyle/>
          <a:p>
            <a:pPr algn="dist">
              <a:lnSpc>
                <a:spcPct val="100000"/>
              </a:lnSpc>
            </a:pPr>
            <a:r>
              <a:rPr altLang="zh-CN" b="1" lang="zh-CN" spc="300" sz="2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自我实现的需要</a:t>
            </a:r>
          </a:p>
        </p:txBody>
      </p:sp>
      <p:grpSp>
        <p:nvGrpSpPr>
          <p:cNvPr id="6" name="组合 5">
            <a:extLst>
              <a:ext uri="{FF2B5EF4-FFF2-40B4-BE49-F238E27FC236}">
                <a16:creationId xmlns:a16="http://schemas.microsoft.com/office/drawing/2014/main" id="{40A65C90-1135-4867-922E-1086A863A2D9}"/>
              </a:ext>
            </a:extLst>
          </p:cNvPr>
          <p:cNvGrpSpPr/>
          <p:nvPr/>
        </p:nvGrpSpPr>
        <p:grpSpPr>
          <a:xfrm>
            <a:off x="6096000" y="2929636"/>
            <a:ext cx="4924918" cy="2897865"/>
            <a:chOff x="6096000" y="2929636"/>
            <a:chExt cx="4924918" cy="2897865"/>
          </a:xfrm>
        </p:grpSpPr>
        <p:grpSp>
          <p:nvGrpSpPr>
            <p:cNvPr id="14" name="组合 13">
              <a:extLst>
                <a:ext uri="{FF2B5EF4-FFF2-40B4-BE49-F238E27FC236}">
                  <a16:creationId xmlns:a16="http://schemas.microsoft.com/office/drawing/2014/main" id="{27AD67CD-8420-4396-8B23-0F06238B7297}"/>
                </a:ext>
              </a:extLst>
            </p:cNvPr>
            <p:cNvGrpSpPr/>
            <p:nvPr/>
          </p:nvGrpSpPr>
          <p:grpSpPr>
            <a:xfrm>
              <a:off x="6096000" y="2929636"/>
              <a:ext cx="4924918" cy="2897865"/>
              <a:chOff x="1200150" y="1836997"/>
              <a:chExt cx="9983931" cy="3677700"/>
            </a:xfrm>
          </p:grpSpPr>
          <p:sp>
            <p:nvSpPr>
              <p:cNvPr id="16" name="矩形 15">
                <a:extLst>
                  <a:ext uri="{FF2B5EF4-FFF2-40B4-BE49-F238E27FC236}">
                    <a16:creationId xmlns:a16="http://schemas.microsoft.com/office/drawing/2014/main" id="{E6A03989-5153-487A-882E-42601E1D8BCF}"/>
                  </a:ext>
                </a:extLst>
              </p:cNvPr>
              <p:cNvSpPr/>
              <p:nvPr/>
            </p:nvSpPr>
            <p:spPr>
              <a:xfrm>
                <a:off x="1376792" y="1836997"/>
                <a:ext cx="9807289" cy="3525063"/>
              </a:xfrm>
              <a:prstGeom prst="rect">
                <a:avLst/>
              </a:prstGeom>
              <a:solidFill>
                <a:schemeClr val="bg1"/>
              </a:solidFill>
              <a:ln>
                <a:solidFill>
                  <a:srgbClr val="67D8CF"/>
                </a:solidFill>
                <a:prstDash val="lgDash"/>
              </a:ln>
              <a:effectLst>
                <a:outerShdw algn="ctr" blurRad="63500" rotWithShape="0" sx="101000" sy="10100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a:extLst>
                  <a:ext uri="{FF2B5EF4-FFF2-40B4-BE49-F238E27FC236}">
                    <a16:creationId xmlns:a16="http://schemas.microsoft.com/office/drawing/2014/main" id="{34E62B17-E0EF-48C2-9C23-040CF8880459}"/>
                  </a:ext>
                </a:extLst>
              </p:cNvPr>
              <p:cNvSpPr/>
              <p:nvPr/>
            </p:nvSpPr>
            <p:spPr>
              <a:xfrm>
                <a:off x="1200150" y="1989634"/>
                <a:ext cx="9810750" cy="3525063"/>
              </a:xfrm>
              <a:prstGeom prst="rect">
                <a:avLst/>
              </a:prstGeom>
              <a:solidFill>
                <a:schemeClr val="bg1"/>
              </a:solidFill>
              <a:ln>
                <a:solidFill>
                  <a:srgbClr val="67D8CF"/>
                </a:solidFill>
              </a:ln>
              <a:effectLst>
                <a:outerShdw algn="ctr" blurRad="63500" rotWithShape="0" sx="101000" sy="10100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矩形 1">
              <a:extLst>
                <a:ext uri="{FF2B5EF4-FFF2-40B4-BE49-F238E27FC236}">
                  <a16:creationId xmlns:a16="http://schemas.microsoft.com/office/drawing/2014/main" id="{FE8FB7B8-D151-4471-866B-A1EC0003627D}"/>
                </a:ext>
              </a:extLst>
            </p:cNvPr>
            <p:cNvSpPr/>
            <p:nvPr/>
          </p:nvSpPr>
          <p:spPr>
            <a:xfrm>
              <a:off x="6382342" y="3287072"/>
              <a:ext cx="4266805" cy="2529840"/>
            </a:xfrm>
            <a:prstGeom prst="rect">
              <a:avLst/>
            </a:prstGeom>
          </p:spPr>
          <p:txBody>
            <a:bodyPr wrap="square">
              <a:spAutoFit/>
            </a:bodyPr>
            <a:lstStyle/>
            <a:p>
              <a:pPr>
                <a:lnSpc>
                  <a:spcPct val="200000"/>
                </a:lnSpc>
                <a:buClr>
                  <a:srgbClr val="C00000"/>
                </a:buClr>
              </a:pPr>
              <a:r>
                <a:rPr altLang="zh-CN" lang="zh-CN" sz="1600">
                  <a:solidFill>
                    <a:schemeClr val="bg2">
                      <a:lumMod val="50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一些重症患者，经常对自己失去信心。护理人员应该鼓励他们表达自己的想法，积极参与护理实践，提高患渐增加活动、生活自理，消除其“无能力”的感觉，重新找回自信，使其保持良好的心态，利于疾病的恢复。</a:t>
              </a:r>
            </a:p>
          </p:txBody>
        </p:sp>
      </p:grpSp>
      <p:grpSp>
        <p:nvGrpSpPr>
          <p:cNvPr id="5" name="组合 4">
            <a:extLst>
              <a:ext uri="{FF2B5EF4-FFF2-40B4-BE49-F238E27FC236}">
                <a16:creationId xmlns:a16="http://schemas.microsoft.com/office/drawing/2014/main" id="{A7905122-A63D-410E-AC5C-A4D93C865057}"/>
              </a:ext>
            </a:extLst>
          </p:cNvPr>
          <p:cNvGrpSpPr/>
          <p:nvPr/>
        </p:nvGrpSpPr>
        <p:grpSpPr>
          <a:xfrm>
            <a:off x="837708" y="2929636"/>
            <a:ext cx="4924918" cy="2897865"/>
            <a:chOff x="837708" y="2929636"/>
            <a:chExt cx="4924918" cy="2897865"/>
          </a:xfrm>
        </p:grpSpPr>
        <p:grpSp>
          <p:nvGrpSpPr>
            <p:cNvPr id="11" name="组合 10">
              <a:extLst>
                <a:ext uri="{FF2B5EF4-FFF2-40B4-BE49-F238E27FC236}">
                  <a16:creationId xmlns:a16="http://schemas.microsoft.com/office/drawing/2014/main" id="{BC859540-9B1E-4EC9-A23B-7D5E8FF346AF}"/>
                </a:ext>
              </a:extLst>
            </p:cNvPr>
            <p:cNvGrpSpPr/>
            <p:nvPr/>
          </p:nvGrpSpPr>
          <p:grpSpPr>
            <a:xfrm>
              <a:off x="837708" y="2929636"/>
              <a:ext cx="4924918" cy="2897865"/>
              <a:chOff x="1200150" y="1836997"/>
              <a:chExt cx="9983931" cy="3677700"/>
            </a:xfrm>
          </p:grpSpPr>
          <p:sp>
            <p:nvSpPr>
              <p:cNvPr id="12" name="矩形 11">
                <a:extLst>
                  <a:ext uri="{FF2B5EF4-FFF2-40B4-BE49-F238E27FC236}">
                    <a16:creationId xmlns:a16="http://schemas.microsoft.com/office/drawing/2014/main" id="{950DD210-9EE1-4EDF-B748-8226A75A1757}"/>
                  </a:ext>
                </a:extLst>
              </p:cNvPr>
              <p:cNvSpPr/>
              <p:nvPr/>
            </p:nvSpPr>
            <p:spPr>
              <a:xfrm>
                <a:off x="1376792" y="1836997"/>
                <a:ext cx="9807289" cy="3525063"/>
              </a:xfrm>
              <a:prstGeom prst="rect">
                <a:avLst/>
              </a:prstGeom>
              <a:solidFill>
                <a:schemeClr val="bg1"/>
              </a:solidFill>
              <a:ln>
                <a:solidFill>
                  <a:srgbClr val="67D8CF"/>
                </a:solidFill>
                <a:prstDash val="lgDash"/>
              </a:ln>
              <a:effectLst>
                <a:outerShdw algn="ctr" blurRad="63500" rotWithShape="0" sx="101000" sy="10100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a:extLst>
                  <a:ext uri="{FF2B5EF4-FFF2-40B4-BE49-F238E27FC236}">
                    <a16:creationId xmlns:a16="http://schemas.microsoft.com/office/drawing/2014/main" id="{BE10B357-5CC0-4137-A1AE-547273A6111D}"/>
                  </a:ext>
                </a:extLst>
              </p:cNvPr>
              <p:cNvSpPr/>
              <p:nvPr/>
            </p:nvSpPr>
            <p:spPr>
              <a:xfrm>
                <a:off x="1200150" y="1989634"/>
                <a:ext cx="9810750" cy="3525063"/>
              </a:xfrm>
              <a:prstGeom prst="rect">
                <a:avLst/>
              </a:prstGeom>
              <a:solidFill>
                <a:schemeClr val="bg1"/>
              </a:solidFill>
              <a:ln>
                <a:solidFill>
                  <a:srgbClr val="67D8CF"/>
                </a:solidFill>
              </a:ln>
              <a:effectLst>
                <a:outerShdw algn="ctr" blurRad="63500" rotWithShape="0" sx="101000" sy="10100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5" name="矩形 14">
              <a:extLst>
                <a:ext uri="{FF2B5EF4-FFF2-40B4-BE49-F238E27FC236}">
                  <a16:creationId xmlns:a16="http://schemas.microsoft.com/office/drawing/2014/main" id="{40FA59B4-940B-46BD-86A4-FF3A6CD878C0}"/>
                </a:ext>
              </a:extLst>
            </p:cNvPr>
            <p:cNvSpPr/>
            <p:nvPr/>
          </p:nvSpPr>
          <p:spPr>
            <a:xfrm>
              <a:off x="1217618" y="3444777"/>
              <a:ext cx="4172742" cy="2042160"/>
            </a:xfrm>
            <a:prstGeom prst="rect">
              <a:avLst/>
            </a:prstGeom>
          </p:spPr>
          <p:txBody>
            <a:bodyPr wrap="square">
              <a:spAutoFit/>
            </a:bodyPr>
            <a:lstStyle/>
            <a:p>
              <a:pPr>
                <a:lnSpc>
                  <a:spcPct val="200000"/>
                </a:lnSpc>
                <a:buClr>
                  <a:srgbClr val="C00000"/>
                </a:buClr>
              </a:pPr>
              <a:r>
                <a:rPr altLang="zh-CN" lang="zh-CN" sz="1600">
                  <a:solidFill>
                    <a:schemeClr val="bg2">
                      <a:lumMod val="50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轻症患者往往能够积极配合治疗，期望早日康复，回到工作学习当中。对于这样的患者，护理人员要满足他们最高层次的需求，提供安静的环境，让其学习和休息。</a:t>
              </a:r>
            </a:p>
          </p:txBody>
        </p:sp>
      </p:grpSp>
    </p:spTree>
  </p:cSld>
  <p:clrMapOvr>
    <a:masterClrMapping/>
  </p:clrMapOvr>
  <p:transition advClick="0" advTm="2000"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ppt_x"/>
                                          </p:val>
                                        </p:tav>
                                        <p:tav tm="100000">
                                          <p:val>
                                            <p:strVal val="#ppt_x"/>
                                          </p:val>
                                        </p:tav>
                                      </p:tavLst>
                                    </p:anim>
                                    <p:anim calcmode="lin" valueType="num">
                                      <p:cBhvr additive="base">
                                        <p:cTn dur="500" fill="hold" id="12"/>
                                        <p:tgtEl>
                                          <p:spTgt spid="6"/>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id="14" nodeType="afterEffect" presetClass="entr" presetID="22" presetSubtype="4">
                                  <p:stCondLst>
                                    <p:cond delay="0"/>
                                  </p:stCondLst>
                                  <p:childTnLst>
                                    <p:set>
                                      <p:cBhvr>
                                        <p:cTn dur="1" fill="hold" id="15">
                                          <p:stCondLst>
                                            <p:cond delay="0"/>
                                          </p:stCondLst>
                                        </p:cTn>
                                        <p:tgtEl>
                                          <p:spTgt spid="19"/>
                                        </p:tgtEl>
                                        <p:attrNameLst>
                                          <p:attrName>style.visibility</p:attrName>
                                        </p:attrNameLst>
                                      </p:cBhvr>
                                      <p:to>
                                        <p:strVal val="visible"/>
                                      </p:to>
                                    </p:set>
                                    <p:animEffect filter="wipe(down)" transition="in">
                                      <p:cBhvr>
                                        <p:cTn dur="500" id="1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2930" name="Rectangle 2">
            <a:extLst>
              <a:ext uri="{FF2B5EF4-FFF2-40B4-BE49-F238E27FC236}">
                <a16:creationId xmlns:a16="http://schemas.microsoft.com/office/drawing/2014/main" id="{E3EDAA08-F34F-4F88-BCC7-A56637D451C7}"/>
              </a:ext>
            </a:extLst>
          </p:cNvPr>
          <p:cNvSpPr>
            <a:spLocks noChangeArrowheads="1" noGrp="1"/>
          </p:cNvSpPr>
          <p:nvPr>
            <p:ph idx="4294967295" type="title"/>
          </p:nvPr>
        </p:nvSpPr>
        <p:spPr>
          <a:xfrm>
            <a:off x="3444945" y="665988"/>
            <a:ext cx="4879905" cy="420624"/>
          </a:xfrm>
        </p:spPr>
        <p:txBody>
          <a:bodyPr anchor="ctr" bIns="45720" lIns="91440" rIns="91440" rtlCol="0" tIns="45720" vert="horz" wrap="square">
            <a:spAutoFit/>
          </a:bodyPr>
          <a:lstStyle/>
          <a:p>
            <a:pPr algn="dist"/>
            <a:r>
              <a:rPr altLang="zh-CN" b="1" lang="en-US" spc="300" sz="2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 病人住院期间患者十大需求</a:t>
            </a:r>
          </a:p>
        </p:txBody>
      </p:sp>
      <p:sp>
        <p:nvSpPr>
          <p:cNvPr id="5" name="任意多边形: 形状 4">
            <a:extLst>
              <a:ext uri="{FF2B5EF4-FFF2-40B4-BE49-F238E27FC236}">
                <a16:creationId xmlns:a16="http://schemas.microsoft.com/office/drawing/2014/main" id="{7150E3D7-CBDE-4311-A956-FA7628D4A652}"/>
              </a:ext>
            </a:extLst>
          </p:cNvPr>
          <p:cNvSpPr/>
          <p:nvPr/>
        </p:nvSpPr>
        <p:spPr>
          <a:xfrm>
            <a:off x="4454527" y="1567346"/>
            <a:ext cx="6480174" cy="421200"/>
          </a:xfrm>
          <a:custGeom>
            <a:gdLst>
              <a:gd fmla="*/ 0 w 6480174" name="connsiteX0"/>
              <a:gd fmla="*/ 70201 h 421200" name="connsiteY0"/>
              <a:gd fmla="*/ 70201 w 6480174" name="connsiteX1"/>
              <a:gd fmla="*/ 0 h 421200" name="connsiteY1"/>
              <a:gd fmla="*/ 6409973 w 6480174" name="connsiteX2"/>
              <a:gd fmla="*/ 0 h 421200" name="connsiteY2"/>
              <a:gd fmla="*/ 6480174 w 6480174" name="connsiteX3"/>
              <a:gd fmla="*/ 70201 h 421200" name="connsiteY3"/>
              <a:gd fmla="*/ 6480174 w 6480174" name="connsiteX4"/>
              <a:gd fmla="*/ 350999 h 421200" name="connsiteY4"/>
              <a:gd fmla="*/ 6409973 w 6480174" name="connsiteX5"/>
              <a:gd fmla="*/ 421200 h 421200" name="connsiteY5"/>
              <a:gd fmla="*/ 70201 w 6480174" name="connsiteX6"/>
              <a:gd fmla="*/ 421200 h 421200" name="connsiteY6"/>
              <a:gd fmla="*/ 0 w 6480174" name="connsiteX7"/>
              <a:gd fmla="*/ 350999 h 421200" name="connsiteY7"/>
              <a:gd fmla="*/ 0 w 6480174" name="connsiteX8"/>
              <a:gd fmla="*/ 70201 h 4212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21200" w="6480174">
                <a:moveTo>
                  <a:pt x="0" y="70201"/>
                </a:moveTo>
                <a:cubicBezTo>
                  <a:pt x="0" y="31430"/>
                  <a:pt x="31430" y="0"/>
                  <a:pt x="70201" y="0"/>
                </a:cubicBezTo>
                <a:lnTo>
                  <a:pt x="6409973" y="0"/>
                </a:lnTo>
                <a:cubicBezTo>
                  <a:pt x="6448744" y="0"/>
                  <a:pt x="6480174" y="31430"/>
                  <a:pt x="6480174" y="70201"/>
                </a:cubicBezTo>
                <a:lnTo>
                  <a:pt x="6480174" y="350999"/>
                </a:lnTo>
                <a:cubicBezTo>
                  <a:pt x="6480174" y="389770"/>
                  <a:pt x="6448744" y="421200"/>
                  <a:pt x="6409973" y="421200"/>
                </a:cubicBezTo>
                <a:lnTo>
                  <a:pt x="70201" y="421200"/>
                </a:lnTo>
                <a:cubicBezTo>
                  <a:pt x="31430" y="421200"/>
                  <a:pt x="0" y="389770"/>
                  <a:pt x="0" y="350999"/>
                </a:cubicBezTo>
                <a:lnTo>
                  <a:pt x="0" y="70201"/>
                </a:lnTo>
                <a:close/>
              </a:path>
            </a:pathLst>
          </a:custGeom>
          <a:solidFill>
            <a:srgbClr val="67D8CF"/>
          </a:solidFill>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ctr" anchorCtr="0" bIns="81521" lIns="81521" numCol="1" rIns="81521" spcCol="1270" spcFirstLastPara="0" tIns="81521" vert="horz" wrap="square">
            <a:noAutofit/>
          </a:bodyPr>
          <a:lstStyle/>
          <a:p>
            <a:pPr algn="l" defTabSz="711200" indent="0" lvl="0" marL="0">
              <a:lnSpc>
                <a:spcPct val="90000"/>
              </a:lnSpc>
              <a:spcBef>
                <a:spcPct val="0"/>
              </a:spcBef>
              <a:spcAft>
                <a:spcPct val="35000"/>
              </a:spcAft>
              <a:buNone/>
            </a:pPr>
            <a:r>
              <a:rPr kern="1200" lang="zh-CN" sz="1600">
                <a:latin charset="-122" panose="020b0503020204020204" pitchFamily="34" typeface="微软雅黑"/>
                <a:ea charset="-122" panose="020b0503020204020204" pitchFamily="34" typeface="微软雅黑"/>
              </a:rPr>
              <a:t>入院时病人对科室相关人员、病区环境和诊断治疗方案了解的需求</a:t>
            </a:r>
          </a:p>
        </p:txBody>
      </p:sp>
      <p:sp>
        <p:nvSpPr>
          <p:cNvPr id="6" name="任意多边形: 形状 5">
            <a:extLst>
              <a:ext uri="{FF2B5EF4-FFF2-40B4-BE49-F238E27FC236}">
                <a16:creationId xmlns:a16="http://schemas.microsoft.com/office/drawing/2014/main" id="{A30085A3-7BEC-492C-92F4-19E806B3DB38}"/>
              </a:ext>
            </a:extLst>
          </p:cNvPr>
          <p:cNvSpPr/>
          <p:nvPr/>
        </p:nvSpPr>
        <p:spPr>
          <a:xfrm>
            <a:off x="4454527" y="2034626"/>
            <a:ext cx="6480174" cy="421200"/>
          </a:xfrm>
          <a:custGeom>
            <a:gdLst>
              <a:gd fmla="*/ 0 w 6480174" name="connsiteX0"/>
              <a:gd fmla="*/ 70201 h 421200" name="connsiteY0"/>
              <a:gd fmla="*/ 70201 w 6480174" name="connsiteX1"/>
              <a:gd fmla="*/ 0 h 421200" name="connsiteY1"/>
              <a:gd fmla="*/ 6409973 w 6480174" name="connsiteX2"/>
              <a:gd fmla="*/ 0 h 421200" name="connsiteY2"/>
              <a:gd fmla="*/ 6480174 w 6480174" name="connsiteX3"/>
              <a:gd fmla="*/ 70201 h 421200" name="connsiteY3"/>
              <a:gd fmla="*/ 6480174 w 6480174" name="connsiteX4"/>
              <a:gd fmla="*/ 350999 h 421200" name="connsiteY4"/>
              <a:gd fmla="*/ 6409973 w 6480174" name="connsiteX5"/>
              <a:gd fmla="*/ 421200 h 421200" name="connsiteY5"/>
              <a:gd fmla="*/ 70201 w 6480174" name="connsiteX6"/>
              <a:gd fmla="*/ 421200 h 421200" name="connsiteY6"/>
              <a:gd fmla="*/ 0 w 6480174" name="connsiteX7"/>
              <a:gd fmla="*/ 350999 h 421200" name="connsiteY7"/>
              <a:gd fmla="*/ 0 w 6480174" name="connsiteX8"/>
              <a:gd fmla="*/ 70201 h 4212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21200" w="6480174">
                <a:moveTo>
                  <a:pt x="0" y="70201"/>
                </a:moveTo>
                <a:cubicBezTo>
                  <a:pt x="0" y="31430"/>
                  <a:pt x="31430" y="0"/>
                  <a:pt x="70201" y="0"/>
                </a:cubicBezTo>
                <a:lnTo>
                  <a:pt x="6409973" y="0"/>
                </a:lnTo>
                <a:cubicBezTo>
                  <a:pt x="6448744" y="0"/>
                  <a:pt x="6480174" y="31430"/>
                  <a:pt x="6480174" y="70201"/>
                </a:cubicBezTo>
                <a:lnTo>
                  <a:pt x="6480174" y="350999"/>
                </a:lnTo>
                <a:cubicBezTo>
                  <a:pt x="6480174" y="389770"/>
                  <a:pt x="6448744" y="421200"/>
                  <a:pt x="6409973" y="421200"/>
                </a:cubicBezTo>
                <a:lnTo>
                  <a:pt x="70201" y="421200"/>
                </a:lnTo>
                <a:cubicBezTo>
                  <a:pt x="31430" y="421200"/>
                  <a:pt x="0" y="389770"/>
                  <a:pt x="0" y="350999"/>
                </a:cubicBezTo>
                <a:lnTo>
                  <a:pt x="0" y="70201"/>
                </a:lnTo>
                <a:close/>
              </a:path>
            </a:pathLst>
          </a:custGeom>
          <a:solidFill>
            <a:srgbClr val="67D8C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81521" lIns="81521" numCol="1" rIns="81521" spcCol="1270" spcFirstLastPara="0" tIns="81521" vert="horz" wrap="square">
            <a:noAutofit/>
          </a:bodyPr>
          <a:lstStyle/>
          <a:p>
            <a:pPr algn="l" defTabSz="711200" indent="0" lvl="0" marL="0">
              <a:lnSpc>
                <a:spcPct val="90000"/>
              </a:lnSpc>
              <a:spcBef>
                <a:spcPct val="0"/>
              </a:spcBef>
              <a:spcAft>
                <a:spcPct val="35000"/>
              </a:spcAft>
              <a:buNone/>
            </a:pPr>
            <a:r>
              <a:rPr kern="1200" lang="zh-CN" sz="1600">
                <a:latin charset="-122" panose="020b0503020204020204" pitchFamily="34" typeface="微软雅黑"/>
                <a:ea charset="-122" panose="020b0503020204020204" pitchFamily="34" typeface="微软雅黑"/>
              </a:rPr>
              <a:t>入院后，环境舒适并受到医护人员重视的需求</a:t>
            </a:r>
          </a:p>
        </p:txBody>
      </p:sp>
      <p:sp>
        <p:nvSpPr>
          <p:cNvPr id="7" name="任意多边形: 形状 6">
            <a:extLst>
              <a:ext uri="{FF2B5EF4-FFF2-40B4-BE49-F238E27FC236}">
                <a16:creationId xmlns:a16="http://schemas.microsoft.com/office/drawing/2014/main" id="{DD91044B-7542-4C2B-AEEA-D24DC7DC4A9C}"/>
              </a:ext>
            </a:extLst>
          </p:cNvPr>
          <p:cNvSpPr/>
          <p:nvPr/>
        </p:nvSpPr>
        <p:spPr>
          <a:xfrm>
            <a:off x="4454527" y="2501906"/>
            <a:ext cx="6480174" cy="421200"/>
          </a:xfrm>
          <a:custGeom>
            <a:gdLst>
              <a:gd fmla="*/ 0 w 6480174" name="connsiteX0"/>
              <a:gd fmla="*/ 70201 h 421200" name="connsiteY0"/>
              <a:gd fmla="*/ 70201 w 6480174" name="connsiteX1"/>
              <a:gd fmla="*/ 0 h 421200" name="connsiteY1"/>
              <a:gd fmla="*/ 6409973 w 6480174" name="connsiteX2"/>
              <a:gd fmla="*/ 0 h 421200" name="connsiteY2"/>
              <a:gd fmla="*/ 6480174 w 6480174" name="connsiteX3"/>
              <a:gd fmla="*/ 70201 h 421200" name="connsiteY3"/>
              <a:gd fmla="*/ 6480174 w 6480174" name="connsiteX4"/>
              <a:gd fmla="*/ 350999 h 421200" name="connsiteY4"/>
              <a:gd fmla="*/ 6409973 w 6480174" name="connsiteX5"/>
              <a:gd fmla="*/ 421200 h 421200" name="connsiteY5"/>
              <a:gd fmla="*/ 70201 w 6480174" name="connsiteX6"/>
              <a:gd fmla="*/ 421200 h 421200" name="connsiteY6"/>
              <a:gd fmla="*/ 0 w 6480174" name="connsiteX7"/>
              <a:gd fmla="*/ 350999 h 421200" name="connsiteY7"/>
              <a:gd fmla="*/ 0 w 6480174" name="connsiteX8"/>
              <a:gd fmla="*/ 70201 h 4212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21200" w="6480174">
                <a:moveTo>
                  <a:pt x="0" y="70201"/>
                </a:moveTo>
                <a:cubicBezTo>
                  <a:pt x="0" y="31430"/>
                  <a:pt x="31430" y="0"/>
                  <a:pt x="70201" y="0"/>
                </a:cubicBezTo>
                <a:lnTo>
                  <a:pt x="6409973" y="0"/>
                </a:lnTo>
                <a:cubicBezTo>
                  <a:pt x="6448744" y="0"/>
                  <a:pt x="6480174" y="31430"/>
                  <a:pt x="6480174" y="70201"/>
                </a:cubicBezTo>
                <a:lnTo>
                  <a:pt x="6480174" y="350999"/>
                </a:lnTo>
                <a:cubicBezTo>
                  <a:pt x="6480174" y="389770"/>
                  <a:pt x="6448744" y="421200"/>
                  <a:pt x="6409973" y="421200"/>
                </a:cubicBezTo>
                <a:lnTo>
                  <a:pt x="70201" y="421200"/>
                </a:lnTo>
                <a:cubicBezTo>
                  <a:pt x="31430" y="421200"/>
                  <a:pt x="0" y="389770"/>
                  <a:pt x="0" y="350999"/>
                </a:cubicBezTo>
                <a:lnTo>
                  <a:pt x="0" y="70201"/>
                </a:lnTo>
                <a:close/>
              </a:path>
            </a:pathLst>
          </a:custGeom>
          <a:solidFill>
            <a:srgbClr val="67D8C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81521" lIns="81521" numCol="1" rIns="81521" spcCol="1270" spcFirstLastPara="0" tIns="81521" vert="horz" wrap="square">
            <a:noAutofit/>
          </a:bodyPr>
          <a:lstStyle/>
          <a:p>
            <a:pPr algn="l" defTabSz="711200" indent="0" lvl="0" marL="0">
              <a:lnSpc>
                <a:spcPct val="90000"/>
              </a:lnSpc>
              <a:spcBef>
                <a:spcPct val="0"/>
              </a:spcBef>
              <a:spcAft>
                <a:spcPct val="35000"/>
              </a:spcAft>
              <a:buNone/>
            </a:pPr>
            <a:r>
              <a:rPr kern="1200" lang="zh-CN" sz="1600">
                <a:latin charset="-122" panose="020b0503020204020204" pitchFamily="34" typeface="微软雅黑"/>
                <a:ea charset="-122" panose="020b0503020204020204" pitchFamily="34" typeface="微软雅黑"/>
              </a:rPr>
              <a:t>住院中方便温馨像家一样的需求;</a:t>
            </a:r>
          </a:p>
        </p:txBody>
      </p:sp>
      <p:sp>
        <p:nvSpPr>
          <p:cNvPr id="8" name="任意多边形: 形状 7">
            <a:extLst>
              <a:ext uri="{FF2B5EF4-FFF2-40B4-BE49-F238E27FC236}">
                <a16:creationId xmlns:a16="http://schemas.microsoft.com/office/drawing/2014/main" id="{77544C95-C13B-4FB9-9916-F5A76997EE4D}"/>
              </a:ext>
            </a:extLst>
          </p:cNvPr>
          <p:cNvSpPr/>
          <p:nvPr/>
        </p:nvSpPr>
        <p:spPr>
          <a:xfrm>
            <a:off x="4454527" y="2969186"/>
            <a:ext cx="6480174" cy="421200"/>
          </a:xfrm>
          <a:custGeom>
            <a:gdLst>
              <a:gd fmla="*/ 0 w 6480174" name="connsiteX0"/>
              <a:gd fmla="*/ 70201 h 421200" name="connsiteY0"/>
              <a:gd fmla="*/ 70201 w 6480174" name="connsiteX1"/>
              <a:gd fmla="*/ 0 h 421200" name="connsiteY1"/>
              <a:gd fmla="*/ 6409973 w 6480174" name="connsiteX2"/>
              <a:gd fmla="*/ 0 h 421200" name="connsiteY2"/>
              <a:gd fmla="*/ 6480174 w 6480174" name="connsiteX3"/>
              <a:gd fmla="*/ 70201 h 421200" name="connsiteY3"/>
              <a:gd fmla="*/ 6480174 w 6480174" name="connsiteX4"/>
              <a:gd fmla="*/ 350999 h 421200" name="connsiteY4"/>
              <a:gd fmla="*/ 6409973 w 6480174" name="connsiteX5"/>
              <a:gd fmla="*/ 421200 h 421200" name="connsiteY5"/>
              <a:gd fmla="*/ 70201 w 6480174" name="connsiteX6"/>
              <a:gd fmla="*/ 421200 h 421200" name="connsiteY6"/>
              <a:gd fmla="*/ 0 w 6480174" name="connsiteX7"/>
              <a:gd fmla="*/ 350999 h 421200" name="connsiteY7"/>
              <a:gd fmla="*/ 0 w 6480174" name="connsiteX8"/>
              <a:gd fmla="*/ 70201 h 4212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21200" w="6480174">
                <a:moveTo>
                  <a:pt x="0" y="70201"/>
                </a:moveTo>
                <a:cubicBezTo>
                  <a:pt x="0" y="31430"/>
                  <a:pt x="31430" y="0"/>
                  <a:pt x="70201" y="0"/>
                </a:cubicBezTo>
                <a:lnTo>
                  <a:pt x="6409973" y="0"/>
                </a:lnTo>
                <a:cubicBezTo>
                  <a:pt x="6448744" y="0"/>
                  <a:pt x="6480174" y="31430"/>
                  <a:pt x="6480174" y="70201"/>
                </a:cubicBezTo>
                <a:lnTo>
                  <a:pt x="6480174" y="350999"/>
                </a:lnTo>
                <a:cubicBezTo>
                  <a:pt x="6480174" y="389770"/>
                  <a:pt x="6448744" y="421200"/>
                  <a:pt x="6409973" y="421200"/>
                </a:cubicBezTo>
                <a:lnTo>
                  <a:pt x="70201" y="421200"/>
                </a:lnTo>
                <a:cubicBezTo>
                  <a:pt x="31430" y="421200"/>
                  <a:pt x="0" y="389770"/>
                  <a:pt x="0" y="350999"/>
                </a:cubicBezTo>
                <a:lnTo>
                  <a:pt x="0" y="70201"/>
                </a:lnTo>
                <a:close/>
              </a:path>
            </a:pathLst>
          </a:custGeom>
          <a:solidFill>
            <a:srgbClr val="67D8C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81521" lIns="81521" numCol="1" rIns="81521" spcCol="1270" spcFirstLastPara="0" tIns="81521" vert="horz" wrap="square">
            <a:noAutofit/>
          </a:bodyPr>
          <a:lstStyle/>
          <a:p>
            <a:pPr algn="l" defTabSz="711200" indent="0" lvl="0" marL="0">
              <a:lnSpc>
                <a:spcPct val="90000"/>
              </a:lnSpc>
              <a:spcBef>
                <a:spcPct val="0"/>
              </a:spcBef>
              <a:spcAft>
                <a:spcPct val="35000"/>
              </a:spcAft>
              <a:buNone/>
            </a:pPr>
            <a:r>
              <a:rPr kern="1200" lang="zh-CN" sz="1600">
                <a:latin charset="-122" panose="020b0503020204020204" pitchFamily="34" typeface="微软雅黑"/>
                <a:ea charset="-122" panose="020b0503020204020204" pitchFamily="34" typeface="微软雅黑"/>
              </a:rPr>
              <a:t>治疗时知情同意的需求；</a:t>
            </a:r>
          </a:p>
        </p:txBody>
      </p:sp>
      <p:sp>
        <p:nvSpPr>
          <p:cNvPr id="9" name="任意多边形: 形状 8">
            <a:extLst>
              <a:ext uri="{FF2B5EF4-FFF2-40B4-BE49-F238E27FC236}">
                <a16:creationId xmlns:a16="http://schemas.microsoft.com/office/drawing/2014/main" id="{146CDEE1-023F-408D-AA41-FFEF05FDC310}"/>
              </a:ext>
            </a:extLst>
          </p:cNvPr>
          <p:cNvSpPr/>
          <p:nvPr/>
        </p:nvSpPr>
        <p:spPr>
          <a:xfrm>
            <a:off x="4454527" y="3436466"/>
            <a:ext cx="6480174" cy="421200"/>
          </a:xfrm>
          <a:custGeom>
            <a:gdLst>
              <a:gd fmla="*/ 0 w 6480174" name="connsiteX0"/>
              <a:gd fmla="*/ 70201 h 421200" name="connsiteY0"/>
              <a:gd fmla="*/ 70201 w 6480174" name="connsiteX1"/>
              <a:gd fmla="*/ 0 h 421200" name="connsiteY1"/>
              <a:gd fmla="*/ 6409973 w 6480174" name="connsiteX2"/>
              <a:gd fmla="*/ 0 h 421200" name="connsiteY2"/>
              <a:gd fmla="*/ 6480174 w 6480174" name="connsiteX3"/>
              <a:gd fmla="*/ 70201 h 421200" name="connsiteY3"/>
              <a:gd fmla="*/ 6480174 w 6480174" name="connsiteX4"/>
              <a:gd fmla="*/ 350999 h 421200" name="connsiteY4"/>
              <a:gd fmla="*/ 6409973 w 6480174" name="connsiteX5"/>
              <a:gd fmla="*/ 421200 h 421200" name="connsiteY5"/>
              <a:gd fmla="*/ 70201 w 6480174" name="connsiteX6"/>
              <a:gd fmla="*/ 421200 h 421200" name="connsiteY6"/>
              <a:gd fmla="*/ 0 w 6480174" name="connsiteX7"/>
              <a:gd fmla="*/ 350999 h 421200" name="connsiteY7"/>
              <a:gd fmla="*/ 0 w 6480174" name="connsiteX8"/>
              <a:gd fmla="*/ 70201 h 4212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21200" w="6480174">
                <a:moveTo>
                  <a:pt x="0" y="70201"/>
                </a:moveTo>
                <a:cubicBezTo>
                  <a:pt x="0" y="31430"/>
                  <a:pt x="31430" y="0"/>
                  <a:pt x="70201" y="0"/>
                </a:cubicBezTo>
                <a:lnTo>
                  <a:pt x="6409973" y="0"/>
                </a:lnTo>
                <a:cubicBezTo>
                  <a:pt x="6448744" y="0"/>
                  <a:pt x="6480174" y="31430"/>
                  <a:pt x="6480174" y="70201"/>
                </a:cubicBezTo>
                <a:lnTo>
                  <a:pt x="6480174" y="350999"/>
                </a:lnTo>
                <a:cubicBezTo>
                  <a:pt x="6480174" y="389770"/>
                  <a:pt x="6448744" y="421200"/>
                  <a:pt x="6409973" y="421200"/>
                </a:cubicBezTo>
                <a:lnTo>
                  <a:pt x="70201" y="421200"/>
                </a:lnTo>
                <a:cubicBezTo>
                  <a:pt x="31430" y="421200"/>
                  <a:pt x="0" y="389770"/>
                  <a:pt x="0" y="350999"/>
                </a:cubicBezTo>
                <a:lnTo>
                  <a:pt x="0" y="70201"/>
                </a:lnTo>
                <a:close/>
              </a:path>
            </a:pathLst>
          </a:custGeom>
          <a:solidFill>
            <a:srgbClr val="67D8C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81521" lIns="81521" numCol="1" rIns="81521" spcCol="1270" spcFirstLastPara="0" tIns="81521" vert="horz" wrap="square">
            <a:noAutofit/>
          </a:bodyPr>
          <a:lstStyle/>
          <a:p>
            <a:pPr algn="l" defTabSz="711200" indent="0" lvl="0" marL="0">
              <a:lnSpc>
                <a:spcPct val="90000"/>
              </a:lnSpc>
              <a:spcBef>
                <a:spcPct val="0"/>
              </a:spcBef>
              <a:spcAft>
                <a:spcPct val="35000"/>
              </a:spcAft>
              <a:buNone/>
            </a:pPr>
            <a:r>
              <a:rPr kern="1200" lang="zh-CN" sz="1600">
                <a:latin charset="-122" panose="020b0503020204020204" pitchFamily="34" typeface="微软雅黑"/>
                <a:ea charset="-122" panose="020b0503020204020204" pitchFamily="34" typeface="微软雅黑"/>
              </a:rPr>
              <a:t>护理中得到体贴和关心的需求；</a:t>
            </a:r>
          </a:p>
        </p:txBody>
      </p:sp>
      <p:sp>
        <p:nvSpPr>
          <p:cNvPr id="10" name="任意多边形: 形状 9">
            <a:extLst>
              <a:ext uri="{FF2B5EF4-FFF2-40B4-BE49-F238E27FC236}">
                <a16:creationId xmlns:a16="http://schemas.microsoft.com/office/drawing/2014/main" id="{0F2A7EAB-9E11-4994-899F-C24F3FF1F6E5}"/>
              </a:ext>
            </a:extLst>
          </p:cNvPr>
          <p:cNvSpPr/>
          <p:nvPr/>
        </p:nvSpPr>
        <p:spPr>
          <a:xfrm>
            <a:off x="4454527" y="3903746"/>
            <a:ext cx="6480174" cy="421200"/>
          </a:xfrm>
          <a:custGeom>
            <a:gdLst>
              <a:gd fmla="*/ 0 w 6480174" name="connsiteX0"/>
              <a:gd fmla="*/ 70201 h 421200" name="connsiteY0"/>
              <a:gd fmla="*/ 70201 w 6480174" name="connsiteX1"/>
              <a:gd fmla="*/ 0 h 421200" name="connsiteY1"/>
              <a:gd fmla="*/ 6409973 w 6480174" name="connsiteX2"/>
              <a:gd fmla="*/ 0 h 421200" name="connsiteY2"/>
              <a:gd fmla="*/ 6480174 w 6480174" name="connsiteX3"/>
              <a:gd fmla="*/ 70201 h 421200" name="connsiteY3"/>
              <a:gd fmla="*/ 6480174 w 6480174" name="connsiteX4"/>
              <a:gd fmla="*/ 350999 h 421200" name="connsiteY4"/>
              <a:gd fmla="*/ 6409973 w 6480174" name="connsiteX5"/>
              <a:gd fmla="*/ 421200 h 421200" name="connsiteY5"/>
              <a:gd fmla="*/ 70201 w 6480174" name="connsiteX6"/>
              <a:gd fmla="*/ 421200 h 421200" name="connsiteY6"/>
              <a:gd fmla="*/ 0 w 6480174" name="connsiteX7"/>
              <a:gd fmla="*/ 350999 h 421200" name="connsiteY7"/>
              <a:gd fmla="*/ 0 w 6480174" name="connsiteX8"/>
              <a:gd fmla="*/ 70201 h 4212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21200" w="6480174">
                <a:moveTo>
                  <a:pt x="0" y="70201"/>
                </a:moveTo>
                <a:cubicBezTo>
                  <a:pt x="0" y="31430"/>
                  <a:pt x="31430" y="0"/>
                  <a:pt x="70201" y="0"/>
                </a:cubicBezTo>
                <a:lnTo>
                  <a:pt x="6409973" y="0"/>
                </a:lnTo>
                <a:cubicBezTo>
                  <a:pt x="6448744" y="0"/>
                  <a:pt x="6480174" y="31430"/>
                  <a:pt x="6480174" y="70201"/>
                </a:cubicBezTo>
                <a:lnTo>
                  <a:pt x="6480174" y="350999"/>
                </a:lnTo>
                <a:cubicBezTo>
                  <a:pt x="6480174" y="389770"/>
                  <a:pt x="6448744" y="421200"/>
                  <a:pt x="6409973" y="421200"/>
                </a:cubicBezTo>
                <a:lnTo>
                  <a:pt x="70201" y="421200"/>
                </a:lnTo>
                <a:cubicBezTo>
                  <a:pt x="31430" y="421200"/>
                  <a:pt x="0" y="389770"/>
                  <a:pt x="0" y="350999"/>
                </a:cubicBezTo>
                <a:lnTo>
                  <a:pt x="0" y="70201"/>
                </a:lnTo>
                <a:close/>
              </a:path>
            </a:pathLst>
          </a:custGeom>
          <a:solidFill>
            <a:srgbClr val="67D8C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81521" lIns="81521" numCol="1" rIns="81521" spcCol="1270" spcFirstLastPara="0" tIns="81521" vert="horz" wrap="square">
            <a:noAutofit/>
          </a:bodyPr>
          <a:lstStyle/>
          <a:p>
            <a:pPr algn="l" defTabSz="711200" indent="0" lvl="0" marL="0">
              <a:lnSpc>
                <a:spcPct val="90000"/>
              </a:lnSpc>
              <a:spcBef>
                <a:spcPct val="0"/>
              </a:spcBef>
              <a:spcAft>
                <a:spcPct val="35000"/>
              </a:spcAft>
              <a:buNone/>
            </a:pPr>
            <a:r>
              <a:rPr kern="1200" lang="zh-CN" sz="1600">
                <a:latin charset="-122" panose="020b0503020204020204" pitchFamily="34" typeface="微软雅黑"/>
                <a:ea charset="-122" panose="020b0503020204020204" pitchFamily="34" typeface="微软雅黑"/>
              </a:rPr>
              <a:t>操作时提前沟通需求；</a:t>
            </a:r>
          </a:p>
        </p:txBody>
      </p:sp>
      <p:sp>
        <p:nvSpPr>
          <p:cNvPr id="11" name="任意多边形: 形状 10">
            <a:extLst>
              <a:ext uri="{FF2B5EF4-FFF2-40B4-BE49-F238E27FC236}">
                <a16:creationId xmlns:a16="http://schemas.microsoft.com/office/drawing/2014/main" id="{77CFD543-121C-4D9C-849E-A69161B26240}"/>
              </a:ext>
            </a:extLst>
          </p:cNvPr>
          <p:cNvSpPr/>
          <p:nvPr/>
        </p:nvSpPr>
        <p:spPr>
          <a:xfrm>
            <a:off x="4454527" y="4371026"/>
            <a:ext cx="6480174" cy="421200"/>
          </a:xfrm>
          <a:custGeom>
            <a:gdLst>
              <a:gd fmla="*/ 0 w 6480174" name="connsiteX0"/>
              <a:gd fmla="*/ 70201 h 421200" name="connsiteY0"/>
              <a:gd fmla="*/ 70201 w 6480174" name="connsiteX1"/>
              <a:gd fmla="*/ 0 h 421200" name="connsiteY1"/>
              <a:gd fmla="*/ 6409973 w 6480174" name="connsiteX2"/>
              <a:gd fmla="*/ 0 h 421200" name="connsiteY2"/>
              <a:gd fmla="*/ 6480174 w 6480174" name="connsiteX3"/>
              <a:gd fmla="*/ 70201 h 421200" name="connsiteY3"/>
              <a:gd fmla="*/ 6480174 w 6480174" name="connsiteX4"/>
              <a:gd fmla="*/ 350999 h 421200" name="connsiteY4"/>
              <a:gd fmla="*/ 6409973 w 6480174" name="connsiteX5"/>
              <a:gd fmla="*/ 421200 h 421200" name="connsiteY5"/>
              <a:gd fmla="*/ 70201 w 6480174" name="connsiteX6"/>
              <a:gd fmla="*/ 421200 h 421200" name="connsiteY6"/>
              <a:gd fmla="*/ 0 w 6480174" name="connsiteX7"/>
              <a:gd fmla="*/ 350999 h 421200" name="connsiteY7"/>
              <a:gd fmla="*/ 0 w 6480174" name="connsiteX8"/>
              <a:gd fmla="*/ 70201 h 4212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21200" w="6480174">
                <a:moveTo>
                  <a:pt x="0" y="70201"/>
                </a:moveTo>
                <a:cubicBezTo>
                  <a:pt x="0" y="31430"/>
                  <a:pt x="31430" y="0"/>
                  <a:pt x="70201" y="0"/>
                </a:cubicBezTo>
                <a:lnTo>
                  <a:pt x="6409973" y="0"/>
                </a:lnTo>
                <a:cubicBezTo>
                  <a:pt x="6448744" y="0"/>
                  <a:pt x="6480174" y="31430"/>
                  <a:pt x="6480174" y="70201"/>
                </a:cubicBezTo>
                <a:lnTo>
                  <a:pt x="6480174" y="350999"/>
                </a:lnTo>
                <a:cubicBezTo>
                  <a:pt x="6480174" y="389770"/>
                  <a:pt x="6448744" y="421200"/>
                  <a:pt x="6409973" y="421200"/>
                </a:cubicBezTo>
                <a:lnTo>
                  <a:pt x="70201" y="421200"/>
                </a:lnTo>
                <a:cubicBezTo>
                  <a:pt x="31430" y="421200"/>
                  <a:pt x="0" y="389770"/>
                  <a:pt x="0" y="350999"/>
                </a:cubicBezTo>
                <a:lnTo>
                  <a:pt x="0" y="70201"/>
                </a:lnTo>
                <a:close/>
              </a:path>
            </a:pathLst>
          </a:custGeom>
          <a:solidFill>
            <a:srgbClr val="67D8C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81521" lIns="81521" numCol="1" rIns="81521" spcCol="1270" spcFirstLastPara="0" tIns="81521" vert="horz" wrap="square">
            <a:noAutofit/>
          </a:bodyPr>
          <a:lstStyle/>
          <a:p>
            <a:pPr algn="l" defTabSz="711200" indent="0" lvl="0" marL="0">
              <a:lnSpc>
                <a:spcPct val="90000"/>
              </a:lnSpc>
              <a:spcBef>
                <a:spcPct val="0"/>
              </a:spcBef>
              <a:spcAft>
                <a:spcPct val="35000"/>
              </a:spcAft>
              <a:buNone/>
            </a:pPr>
            <a:r>
              <a:rPr kern="1200" lang="zh-CN" sz="1600">
                <a:latin charset="-122" panose="020b0503020204020204" pitchFamily="34" typeface="微软雅黑"/>
                <a:ea charset="-122" panose="020b0503020204020204" pitchFamily="34" typeface="微软雅黑"/>
              </a:rPr>
              <a:t>病痛时尽快解除痛苦的需求；</a:t>
            </a:r>
          </a:p>
        </p:txBody>
      </p:sp>
      <p:sp>
        <p:nvSpPr>
          <p:cNvPr id="12" name="任意多边形: 形状 11">
            <a:extLst>
              <a:ext uri="{FF2B5EF4-FFF2-40B4-BE49-F238E27FC236}">
                <a16:creationId xmlns:a16="http://schemas.microsoft.com/office/drawing/2014/main" id="{ED8EB28F-6DCB-4FA0-A240-71E74B2A2D21}"/>
              </a:ext>
            </a:extLst>
          </p:cNvPr>
          <p:cNvSpPr/>
          <p:nvPr/>
        </p:nvSpPr>
        <p:spPr>
          <a:xfrm>
            <a:off x="4454527" y="4838306"/>
            <a:ext cx="6480174" cy="421200"/>
          </a:xfrm>
          <a:custGeom>
            <a:gdLst>
              <a:gd fmla="*/ 0 w 6480174" name="connsiteX0"/>
              <a:gd fmla="*/ 70201 h 421200" name="connsiteY0"/>
              <a:gd fmla="*/ 70201 w 6480174" name="connsiteX1"/>
              <a:gd fmla="*/ 0 h 421200" name="connsiteY1"/>
              <a:gd fmla="*/ 6409973 w 6480174" name="connsiteX2"/>
              <a:gd fmla="*/ 0 h 421200" name="connsiteY2"/>
              <a:gd fmla="*/ 6480174 w 6480174" name="connsiteX3"/>
              <a:gd fmla="*/ 70201 h 421200" name="connsiteY3"/>
              <a:gd fmla="*/ 6480174 w 6480174" name="connsiteX4"/>
              <a:gd fmla="*/ 350999 h 421200" name="connsiteY4"/>
              <a:gd fmla="*/ 6409973 w 6480174" name="connsiteX5"/>
              <a:gd fmla="*/ 421200 h 421200" name="connsiteY5"/>
              <a:gd fmla="*/ 70201 w 6480174" name="connsiteX6"/>
              <a:gd fmla="*/ 421200 h 421200" name="connsiteY6"/>
              <a:gd fmla="*/ 0 w 6480174" name="connsiteX7"/>
              <a:gd fmla="*/ 350999 h 421200" name="connsiteY7"/>
              <a:gd fmla="*/ 0 w 6480174" name="connsiteX8"/>
              <a:gd fmla="*/ 70201 h 4212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21200" w="6480174">
                <a:moveTo>
                  <a:pt x="0" y="70201"/>
                </a:moveTo>
                <a:cubicBezTo>
                  <a:pt x="0" y="31430"/>
                  <a:pt x="31430" y="0"/>
                  <a:pt x="70201" y="0"/>
                </a:cubicBezTo>
                <a:lnTo>
                  <a:pt x="6409973" y="0"/>
                </a:lnTo>
                <a:cubicBezTo>
                  <a:pt x="6448744" y="0"/>
                  <a:pt x="6480174" y="31430"/>
                  <a:pt x="6480174" y="70201"/>
                </a:cubicBezTo>
                <a:lnTo>
                  <a:pt x="6480174" y="350999"/>
                </a:lnTo>
                <a:cubicBezTo>
                  <a:pt x="6480174" y="389770"/>
                  <a:pt x="6448744" y="421200"/>
                  <a:pt x="6409973" y="421200"/>
                </a:cubicBezTo>
                <a:lnTo>
                  <a:pt x="70201" y="421200"/>
                </a:lnTo>
                <a:cubicBezTo>
                  <a:pt x="31430" y="421200"/>
                  <a:pt x="0" y="389770"/>
                  <a:pt x="0" y="350999"/>
                </a:cubicBezTo>
                <a:lnTo>
                  <a:pt x="0" y="70201"/>
                </a:lnTo>
                <a:close/>
              </a:path>
            </a:pathLst>
          </a:custGeom>
          <a:solidFill>
            <a:srgbClr val="67D8C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81521" lIns="81521" numCol="1" rIns="81521" spcCol="1270" spcFirstLastPara="0" tIns="81521" vert="horz" wrap="square">
            <a:noAutofit/>
          </a:bodyPr>
          <a:lstStyle/>
          <a:p>
            <a:pPr algn="l" defTabSz="711200" indent="0" lvl="0" marL="0">
              <a:lnSpc>
                <a:spcPct val="90000"/>
              </a:lnSpc>
              <a:spcBef>
                <a:spcPct val="0"/>
              </a:spcBef>
              <a:spcAft>
                <a:spcPct val="35000"/>
              </a:spcAft>
              <a:buNone/>
            </a:pPr>
            <a:r>
              <a:rPr kern="1200" lang="zh-CN" sz="1600">
                <a:latin charset="-122" panose="020b0503020204020204" pitchFamily="34" typeface="微软雅黑"/>
                <a:ea charset="-122" panose="020b0503020204020204" pitchFamily="34" typeface="微软雅黑"/>
              </a:rPr>
              <a:t>出院前获得康复指导的需求；</a:t>
            </a:r>
          </a:p>
        </p:txBody>
      </p:sp>
      <p:sp>
        <p:nvSpPr>
          <p:cNvPr id="13" name="任意多边形: 形状 12">
            <a:extLst>
              <a:ext uri="{FF2B5EF4-FFF2-40B4-BE49-F238E27FC236}">
                <a16:creationId xmlns:a16="http://schemas.microsoft.com/office/drawing/2014/main" id="{5407FEC8-01B1-41D4-9C3A-44771FE75EA0}"/>
              </a:ext>
            </a:extLst>
          </p:cNvPr>
          <p:cNvSpPr/>
          <p:nvPr/>
        </p:nvSpPr>
        <p:spPr>
          <a:xfrm>
            <a:off x="4454527" y="5305586"/>
            <a:ext cx="6480174" cy="421200"/>
          </a:xfrm>
          <a:custGeom>
            <a:gdLst>
              <a:gd fmla="*/ 0 w 6480174" name="connsiteX0"/>
              <a:gd fmla="*/ 70201 h 421200" name="connsiteY0"/>
              <a:gd fmla="*/ 70201 w 6480174" name="connsiteX1"/>
              <a:gd fmla="*/ 0 h 421200" name="connsiteY1"/>
              <a:gd fmla="*/ 6409973 w 6480174" name="connsiteX2"/>
              <a:gd fmla="*/ 0 h 421200" name="connsiteY2"/>
              <a:gd fmla="*/ 6480174 w 6480174" name="connsiteX3"/>
              <a:gd fmla="*/ 70201 h 421200" name="connsiteY3"/>
              <a:gd fmla="*/ 6480174 w 6480174" name="connsiteX4"/>
              <a:gd fmla="*/ 350999 h 421200" name="connsiteY4"/>
              <a:gd fmla="*/ 6409973 w 6480174" name="connsiteX5"/>
              <a:gd fmla="*/ 421200 h 421200" name="connsiteY5"/>
              <a:gd fmla="*/ 70201 w 6480174" name="connsiteX6"/>
              <a:gd fmla="*/ 421200 h 421200" name="connsiteY6"/>
              <a:gd fmla="*/ 0 w 6480174" name="connsiteX7"/>
              <a:gd fmla="*/ 350999 h 421200" name="connsiteY7"/>
              <a:gd fmla="*/ 0 w 6480174" name="connsiteX8"/>
              <a:gd fmla="*/ 70201 h 4212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21200" w="6480174">
                <a:moveTo>
                  <a:pt x="0" y="70201"/>
                </a:moveTo>
                <a:cubicBezTo>
                  <a:pt x="0" y="31430"/>
                  <a:pt x="31430" y="0"/>
                  <a:pt x="70201" y="0"/>
                </a:cubicBezTo>
                <a:lnTo>
                  <a:pt x="6409973" y="0"/>
                </a:lnTo>
                <a:cubicBezTo>
                  <a:pt x="6448744" y="0"/>
                  <a:pt x="6480174" y="31430"/>
                  <a:pt x="6480174" y="70201"/>
                </a:cubicBezTo>
                <a:lnTo>
                  <a:pt x="6480174" y="350999"/>
                </a:lnTo>
                <a:cubicBezTo>
                  <a:pt x="6480174" y="389770"/>
                  <a:pt x="6448744" y="421200"/>
                  <a:pt x="6409973" y="421200"/>
                </a:cubicBezTo>
                <a:lnTo>
                  <a:pt x="70201" y="421200"/>
                </a:lnTo>
                <a:cubicBezTo>
                  <a:pt x="31430" y="421200"/>
                  <a:pt x="0" y="389770"/>
                  <a:pt x="0" y="350999"/>
                </a:cubicBezTo>
                <a:lnTo>
                  <a:pt x="0" y="70201"/>
                </a:lnTo>
                <a:close/>
              </a:path>
            </a:pathLst>
          </a:custGeom>
          <a:solidFill>
            <a:srgbClr val="67D8C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81521" lIns="81521" numCol="1" rIns="81521" spcCol="1270" spcFirstLastPara="0" tIns="81521" vert="horz" wrap="square">
            <a:noAutofit/>
          </a:bodyPr>
          <a:lstStyle/>
          <a:p>
            <a:pPr algn="l" defTabSz="711200" indent="0" lvl="0" marL="0">
              <a:lnSpc>
                <a:spcPct val="90000"/>
              </a:lnSpc>
              <a:spcBef>
                <a:spcPct val="0"/>
              </a:spcBef>
              <a:spcAft>
                <a:spcPct val="35000"/>
              </a:spcAft>
              <a:buNone/>
            </a:pPr>
            <a:r>
              <a:rPr kern="1200" lang="zh-CN" sz="1600">
                <a:latin charset="-122" panose="020b0503020204020204" pitchFamily="34" typeface="微软雅黑"/>
                <a:ea charset="-122" panose="020b0503020204020204" pitchFamily="34" typeface="微软雅黑"/>
              </a:rPr>
              <a:t>精神上被尊重的需求；</a:t>
            </a:r>
          </a:p>
        </p:txBody>
      </p:sp>
      <p:sp>
        <p:nvSpPr>
          <p:cNvPr id="14" name="任意多边形: 形状 13">
            <a:extLst>
              <a:ext uri="{FF2B5EF4-FFF2-40B4-BE49-F238E27FC236}">
                <a16:creationId xmlns:a16="http://schemas.microsoft.com/office/drawing/2014/main" id="{99856345-3C2D-4015-A39F-EE686DF09FC9}"/>
              </a:ext>
            </a:extLst>
          </p:cNvPr>
          <p:cNvSpPr/>
          <p:nvPr/>
        </p:nvSpPr>
        <p:spPr>
          <a:xfrm>
            <a:off x="4454527" y="5772866"/>
            <a:ext cx="6480174" cy="421200"/>
          </a:xfrm>
          <a:custGeom>
            <a:gdLst>
              <a:gd fmla="*/ 0 w 6480174" name="connsiteX0"/>
              <a:gd fmla="*/ 70201 h 421200" name="connsiteY0"/>
              <a:gd fmla="*/ 70201 w 6480174" name="connsiteX1"/>
              <a:gd fmla="*/ 0 h 421200" name="connsiteY1"/>
              <a:gd fmla="*/ 6409973 w 6480174" name="connsiteX2"/>
              <a:gd fmla="*/ 0 h 421200" name="connsiteY2"/>
              <a:gd fmla="*/ 6480174 w 6480174" name="connsiteX3"/>
              <a:gd fmla="*/ 70201 h 421200" name="connsiteY3"/>
              <a:gd fmla="*/ 6480174 w 6480174" name="connsiteX4"/>
              <a:gd fmla="*/ 350999 h 421200" name="connsiteY4"/>
              <a:gd fmla="*/ 6409973 w 6480174" name="connsiteX5"/>
              <a:gd fmla="*/ 421200 h 421200" name="connsiteY5"/>
              <a:gd fmla="*/ 70201 w 6480174" name="connsiteX6"/>
              <a:gd fmla="*/ 421200 h 421200" name="connsiteY6"/>
              <a:gd fmla="*/ 0 w 6480174" name="connsiteX7"/>
              <a:gd fmla="*/ 350999 h 421200" name="connsiteY7"/>
              <a:gd fmla="*/ 0 w 6480174" name="connsiteX8"/>
              <a:gd fmla="*/ 70201 h 4212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21200" w="6480174">
                <a:moveTo>
                  <a:pt x="0" y="70201"/>
                </a:moveTo>
                <a:cubicBezTo>
                  <a:pt x="0" y="31430"/>
                  <a:pt x="31430" y="0"/>
                  <a:pt x="70201" y="0"/>
                </a:cubicBezTo>
                <a:lnTo>
                  <a:pt x="6409973" y="0"/>
                </a:lnTo>
                <a:cubicBezTo>
                  <a:pt x="6448744" y="0"/>
                  <a:pt x="6480174" y="31430"/>
                  <a:pt x="6480174" y="70201"/>
                </a:cubicBezTo>
                <a:lnTo>
                  <a:pt x="6480174" y="350999"/>
                </a:lnTo>
                <a:cubicBezTo>
                  <a:pt x="6480174" y="389770"/>
                  <a:pt x="6448744" y="421200"/>
                  <a:pt x="6409973" y="421200"/>
                </a:cubicBezTo>
                <a:lnTo>
                  <a:pt x="70201" y="421200"/>
                </a:lnTo>
                <a:cubicBezTo>
                  <a:pt x="31430" y="421200"/>
                  <a:pt x="0" y="389770"/>
                  <a:pt x="0" y="350999"/>
                </a:cubicBezTo>
                <a:lnTo>
                  <a:pt x="0" y="70201"/>
                </a:lnTo>
                <a:close/>
              </a:path>
            </a:pathLst>
          </a:custGeom>
          <a:solidFill>
            <a:srgbClr val="67D8C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81521" lIns="81521" numCol="1" rIns="81521" spcCol="1270" spcFirstLastPara="0" tIns="81521" vert="horz" wrap="square">
            <a:noAutofit/>
          </a:bodyPr>
          <a:lstStyle/>
          <a:p>
            <a:pPr algn="l" defTabSz="711200" indent="0" lvl="0" marL="0">
              <a:lnSpc>
                <a:spcPct val="90000"/>
              </a:lnSpc>
              <a:spcBef>
                <a:spcPct val="0"/>
              </a:spcBef>
              <a:spcAft>
                <a:spcPct val="35000"/>
              </a:spcAft>
              <a:buNone/>
            </a:pPr>
            <a:r>
              <a:rPr kern="1200" lang="zh-CN" sz="1600">
                <a:latin charset="-122" panose="020b0503020204020204" pitchFamily="34" typeface="微软雅黑"/>
                <a:ea charset="-122" panose="020b0503020204020204" pitchFamily="34" typeface="微软雅黑"/>
              </a:rPr>
              <a:t>对医院制度人性化的需求。</a:t>
            </a:r>
          </a:p>
        </p:txBody>
      </p:sp>
      <p:pic>
        <p:nvPicPr>
          <p:cNvPr id="16" name="图片 15">
            <a:extLst>
              <a:ext uri="{FF2B5EF4-FFF2-40B4-BE49-F238E27FC236}">
                <a16:creationId xmlns:a16="http://schemas.microsoft.com/office/drawing/2014/main" id="{BA96C6F3-6DB1-4DA2-9D9C-D5F9F20A8953}"/>
              </a:ext>
            </a:extLst>
          </p:cNvPr>
          <p:cNvPicPr>
            <a:picLocks noChangeAspect="1"/>
          </p:cNvPicPr>
          <p:nvPr/>
        </p:nvPicPr>
        <p:blipFill>
          <a:blip r:embed="rId3">
            <a:extLst>
              <a:ext uri="{28A0092B-C50C-407E-A947-70E740481C1C}">
                <a14:useLocalDpi val="0"/>
              </a:ext>
            </a:extLst>
          </a:blip>
          <a:srcRect b="4431" l="16216"/>
          <a:stretch>
            <a:fillRect/>
          </a:stretch>
        </p:blipFill>
        <p:spPr>
          <a:xfrm>
            <a:off x="495300" y="1647371"/>
            <a:ext cx="4133850" cy="4715329"/>
          </a:xfrm>
          <a:prstGeom prst="rect">
            <a:avLst/>
          </a:prstGeom>
        </p:spPr>
      </p:pic>
    </p:spTree>
  </p:cSld>
  <p:clrMapOvr>
    <a:masterClrMapping/>
  </p:clrMapOvr>
  <mc:AlternateContent>
    <mc:Choice Requires="p14">
      <p:transition advClick="0" advTm="2000" p14:dur="900" spd="slow">
        <p14:warp dir="i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6"/>
                                        </p:tgtEl>
                                        <p:attrNameLst>
                                          <p:attrName>style.visibility</p:attrName>
                                        </p:attrNameLst>
                                      </p:cBhvr>
                                      <p:to>
                                        <p:strVal val="visible"/>
                                      </p:to>
                                    </p:set>
                                    <p:animEffect filter="wipe(down)" transition="in">
                                      <p:cBhvr>
                                        <p:cTn dur="500" id="7"/>
                                        <p:tgtEl>
                                          <p:spTgt spid="16"/>
                                        </p:tgtEl>
                                      </p:cBhvr>
                                    </p:animEffect>
                                  </p:childTnLst>
                                </p:cTn>
                              </p:par>
                            </p:childTnLst>
                          </p:cTn>
                        </p:par>
                        <p:par>
                          <p:cTn fill="hold" id="8" nodeType="afterGroup">
                            <p:stCondLst>
                              <p:cond delay="500"/>
                            </p:stCondLst>
                            <p:childTnLst>
                              <p:par>
                                <p:cTn fill="hold" grpId="0" id="9" nodeType="afterEffect" presetClass="entr" presetID="2" presetSubtype="2">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1+#ppt_w/2"/>
                                          </p:val>
                                        </p:tav>
                                        <p:tav tm="100000">
                                          <p:val>
                                            <p:strVal val="#ppt_x"/>
                                          </p:val>
                                        </p:tav>
                                      </p:tavLst>
                                    </p:anim>
                                    <p:anim calcmode="lin" valueType="num">
                                      <p:cBhvr additive="base">
                                        <p:cTn dur="500" fill="hold" id="12"/>
                                        <p:tgtEl>
                                          <p:spTgt spid="5"/>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2" presetSubtype="2">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additive="base">
                                        <p:cTn dur="500" fill="hold" id="16"/>
                                        <p:tgtEl>
                                          <p:spTgt spid="6"/>
                                        </p:tgtEl>
                                        <p:attrNameLst>
                                          <p:attrName>ppt_x</p:attrName>
                                        </p:attrNameLst>
                                      </p:cBhvr>
                                      <p:tavLst>
                                        <p:tav tm="0">
                                          <p:val>
                                            <p:strVal val="1+#ppt_w/2"/>
                                          </p:val>
                                        </p:tav>
                                        <p:tav tm="100000">
                                          <p:val>
                                            <p:strVal val="#ppt_x"/>
                                          </p:val>
                                        </p:tav>
                                      </p:tavLst>
                                    </p:anim>
                                    <p:anim calcmode="lin" valueType="num">
                                      <p:cBhvr additive="base">
                                        <p:cTn dur="500" fill="hold" id="17"/>
                                        <p:tgtEl>
                                          <p:spTgt spid="6"/>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2" presetSubtype="2">
                                  <p:stCondLst>
                                    <p:cond delay="0"/>
                                  </p:stCondLst>
                                  <p:childTnLst>
                                    <p:set>
                                      <p:cBhvr>
                                        <p:cTn dur="1" fill="hold" id="20">
                                          <p:stCondLst>
                                            <p:cond delay="0"/>
                                          </p:stCondLst>
                                        </p:cTn>
                                        <p:tgtEl>
                                          <p:spTgt spid="7"/>
                                        </p:tgtEl>
                                        <p:attrNameLst>
                                          <p:attrName>style.visibility</p:attrName>
                                        </p:attrNameLst>
                                      </p:cBhvr>
                                      <p:to>
                                        <p:strVal val="visible"/>
                                      </p:to>
                                    </p:set>
                                    <p:anim calcmode="lin" valueType="num">
                                      <p:cBhvr additive="base">
                                        <p:cTn dur="500" fill="hold" id="21"/>
                                        <p:tgtEl>
                                          <p:spTgt spid="7"/>
                                        </p:tgtEl>
                                        <p:attrNameLst>
                                          <p:attrName>ppt_x</p:attrName>
                                        </p:attrNameLst>
                                      </p:cBhvr>
                                      <p:tavLst>
                                        <p:tav tm="0">
                                          <p:val>
                                            <p:strVal val="1+#ppt_w/2"/>
                                          </p:val>
                                        </p:tav>
                                        <p:tav tm="100000">
                                          <p:val>
                                            <p:strVal val="#ppt_x"/>
                                          </p:val>
                                        </p:tav>
                                      </p:tavLst>
                                    </p:anim>
                                    <p:anim calcmode="lin" valueType="num">
                                      <p:cBhvr additive="base">
                                        <p:cTn dur="500" fill="hold" id="22"/>
                                        <p:tgtEl>
                                          <p:spTgt spid="7"/>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000"/>
                            </p:stCondLst>
                            <p:childTnLst>
                              <p:par>
                                <p:cTn fill="hold" grpId="0" id="24" nodeType="afterEffect" presetClass="entr" presetID="2" presetSubtype="2">
                                  <p:stCondLst>
                                    <p:cond delay="0"/>
                                  </p:stCondLst>
                                  <p:childTnLst>
                                    <p:set>
                                      <p:cBhvr>
                                        <p:cTn dur="1" fill="hold" id="25">
                                          <p:stCondLst>
                                            <p:cond delay="0"/>
                                          </p:stCondLst>
                                        </p:cTn>
                                        <p:tgtEl>
                                          <p:spTgt spid="8"/>
                                        </p:tgtEl>
                                        <p:attrNameLst>
                                          <p:attrName>style.visibility</p:attrName>
                                        </p:attrNameLst>
                                      </p:cBhvr>
                                      <p:to>
                                        <p:strVal val="visible"/>
                                      </p:to>
                                    </p:set>
                                    <p:anim calcmode="lin" valueType="num">
                                      <p:cBhvr additive="base">
                                        <p:cTn dur="500" fill="hold" id="26"/>
                                        <p:tgtEl>
                                          <p:spTgt spid="8"/>
                                        </p:tgtEl>
                                        <p:attrNameLst>
                                          <p:attrName>ppt_x</p:attrName>
                                        </p:attrNameLst>
                                      </p:cBhvr>
                                      <p:tavLst>
                                        <p:tav tm="0">
                                          <p:val>
                                            <p:strVal val="1+#ppt_w/2"/>
                                          </p:val>
                                        </p:tav>
                                        <p:tav tm="100000">
                                          <p:val>
                                            <p:strVal val="#ppt_x"/>
                                          </p:val>
                                        </p:tav>
                                      </p:tavLst>
                                    </p:anim>
                                    <p:anim calcmode="lin" valueType="num">
                                      <p:cBhvr additive="base">
                                        <p:cTn dur="500" fill="hold" id="27"/>
                                        <p:tgtEl>
                                          <p:spTgt spid="8"/>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500"/>
                            </p:stCondLst>
                            <p:childTnLst>
                              <p:par>
                                <p:cTn fill="hold" grpId="0" id="29" nodeType="afterEffect" presetClass="entr" presetID="2" presetSubtype="2">
                                  <p:stCondLst>
                                    <p:cond delay="0"/>
                                  </p:stCondLst>
                                  <p:childTnLst>
                                    <p:set>
                                      <p:cBhvr>
                                        <p:cTn dur="1" fill="hold" id="30">
                                          <p:stCondLst>
                                            <p:cond delay="0"/>
                                          </p:stCondLst>
                                        </p:cTn>
                                        <p:tgtEl>
                                          <p:spTgt spid="9"/>
                                        </p:tgtEl>
                                        <p:attrNameLst>
                                          <p:attrName>style.visibility</p:attrName>
                                        </p:attrNameLst>
                                      </p:cBhvr>
                                      <p:to>
                                        <p:strVal val="visible"/>
                                      </p:to>
                                    </p:set>
                                    <p:anim calcmode="lin" valueType="num">
                                      <p:cBhvr additive="base">
                                        <p:cTn dur="500" fill="hold" id="31"/>
                                        <p:tgtEl>
                                          <p:spTgt spid="9"/>
                                        </p:tgtEl>
                                        <p:attrNameLst>
                                          <p:attrName>ppt_x</p:attrName>
                                        </p:attrNameLst>
                                      </p:cBhvr>
                                      <p:tavLst>
                                        <p:tav tm="0">
                                          <p:val>
                                            <p:strVal val="1+#ppt_w/2"/>
                                          </p:val>
                                        </p:tav>
                                        <p:tav tm="100000">
                                          <p:val>
                                            <p:strVal val="#ppt_x"/>
                                          </p:val>
                                        </p:tav>
                                      </p:tavLst>
                                    </p:anim>
                                    <p:anim calcmode="lin" valueType="num">
                                      <p:cBhvr additive="base">
                                        <p:cTn dur="500" fill="hold" id="32"/>
                                        <p:tgtEl>
                                          <p:spTgt spid="9"/>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3000"/>
                            </p:stCondLst>
                            <p:childTnLst>
                              <p:par>
                                <p:cTn fill="hold" grpId="0" id="34" nodeType="afterEffect" presetClass="entr" presetID="2" presetSubtype="2">
                                  <p:stCondLst>
                                    <p:cond delay="0"/>
                                  </p:stCondLst>
                                  <p:childTnLst>
                                    <p:set>
                                      <p:cBhvr>
                                        <p:cTn dur="1" fill="hold" id="35">
                                          <p:stCondLst>
                                            <p:cond delay="0"/>
                                          </p:stCondLst>
                                        </p:cTn>
                                        <p:tgtEl>
                                          <p:spTgt spid="10"/>
                                        </p:tgtEl>
                                        <p:attrNameLst>
                                          <p:attrName>style.visibility</p:attrName>
                                        </p:attrNameLst>
                                      </p:cBhvr>
                                      <p:to>
                                        <p:strVal val="visible"/>
                                      </p:to>
                                    </p:set>
                                    <p:anim calcmode="lin" valueType="num">
                                      <p:cBhvr additive="base">
                                        <p:cTn dur="500" fill="hold" id="36"/>
                                        <p:tgtEl>
                                          <p:spTgt spid="10"/>
                                        </p:tgtEl>
                                        <p:attrNameLst>
                                          <p:attrName>ppt_x</p:attrName>
                                        </p:attrNameLst>
                                      </p:cBhvr>
                                      <p:tavLst>
                                        <p:tav tm="0">
                                          <p:val>
                                            <p:strVal val="1+#ppt_w/2"/>
                                          </p:val>
                                        </p:tav>
                                        <p:tav tm="100000">
                                          <p:val>
                                            <p:strVal val="#ppt_x"/>
                                          </p:val>
                                        </p:tav>
                                      </p:tavLst>
                                    </p:anim>
                                    <p:anim calcmode="lin" valueType="num">
                                      <p:cBhvr additive="base">
                                        <p:cTn dur="500" fill="hold" id="37"/>
                                        <p:tgtEl>
                                          <p:spTgt spid="10"/>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3500"/>
                            </p:stCondLst>
                            <p:childTnLst>
                              <p:par>
                                <p:cTn fill="hold" grpId="0" id="39" nodeType="afterEffect" presetClass="entr" presetID="2" presetSubtype="2">
                                  <p:stCondLst>
                                    <p:cond delay="0"/>
                                  </p:stCondLst>
                                  <p:childTnLst>
                                    <p:set>
                                      <p:cBhvr>
                                        <p:cTn dur="1" fill="hold" id="40">
                                          <p:stCondLst>
                                            <p:cond delay="0"/>
                                          </p:stCondLst>
                                        </p:cTn>
                                        <p:tgtEl>
                                          <p:spTgt spid="11"/>
                                        </p:tgtEl>
                                        <p:attrNameLst>
                                          <p:attrName>style.visibility</p:attrName>
                                        </p:attrNameLst>
                                      </p:cBhvr>
                                      <p:to>
                                        <p:strVal val="visible"/>
                                      </p:to>
                                    </p:set>
                                    <p:anim calcmode="lin" valueType="num">
                                      <p:cBhvr additive="base">
                                        <p:cTn dur="500" fill="hold" id="41"/>
                                        <p:tgtEl>
                                          <p:spTgt spid="11"/>
                                        </p:tgtEl>
                                        <p:attrNameLst>
                                          <p:attrName>ppt_x</p:attrName>
                                        </p:attrNameLst>
                                      </p:cBhvr>
                                      <p:tavLst>
                                        <p:tav tm="0">
                                          <p:val>
                                            <p:strVal val="1+#ppt_w/2"/>
                                          </p:val>
                                        </p:tav>
                                        <p:tav tm="100000">
                                          <p:val>
                                            <p:strVal val="#ppt_x"/>
                                          </p:val>
                                        </p:tav>
                                      </p:tavLst>
                                    </p:anim>
                                    <p:anim calcmode="lin" valueType="num">
                                      <p:cBhvr additive="base">
                                        <p:cTn dur="500" fill="hold" id="42"/>
                                        <p:tgtEl>
                                          <p:spTgt spid="11"/>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4000"/>
                            </p:stCondLst>
                            <p:childTnLst>
                              <p:par>
                                <p:cTn fill="hold" grpId="0" id="44" nodeType="afterEffect" presetClass="entr" presetID="2" presetSubtype="2">
                                  <p:stCondLst>
                                    <p:cond delay="0"/>
                                  </p:stCondLst>
                                  <p:childTnLst>
                                    <p:set>
                                      <p:cBhvr>
                                        <p:cTn dur="1" fill="hold" id="45">
                                          <p:stCondLst>
                                            <p:cond delay="0"/>
                                          </p:stCondLst>
                                        </p:cTn>
                                        <p:tgtEl>
                                          <p:spTgt spid="12"/>
                                        </p:tgtEl>
                                        <p:attrNameLst>
                                          <p:attrName>style.visibility</p:attrName>
                                        </p:attrNameLst>
                                      </p:cBhvr>
                                      <p:to>
                                        <p:strVal val="visible"/>
                                      </p:to>
                                    </p:set>
                                    <p:anim calcmode="lin" valueType="num">
                                      <p:cBhvr additive="base">
                                        <p:cTn dur="500" fill="hold" id="46"/>
                                        <p:tgtEl>
                                          <p:spTgt spid="12"/>
                                        </p:tgtEl>
                                        <p:attrNameLst>
                                          <p:attrName>ppt_x</p:attrName>
                                        </p:attrNameLst>
                                      </p:cBhvr>
                                      <p:tavLst>
                                        <p:tav tm="0">
                                          <p:val>
                                            <p:strVal val="1+#ppt_w/2"/>
                                          </p:val>
                                        </p:tav>
                                        <p:tav tm="100000">
                                          <p:val>
                                            <p:strVal val="#ppt_x"/>
                                          </p:val>
                                        </p:tav>
                                      </p:tavLst>
                                    </p:anim>
                                    <p:anim calcmode="lin" valueType="num">
                                      <p:cBhvr additive="base">
                                        <p:cTn dur="500" fill="hold" id="47"/>
                                        <p:tgtEl>
                                          <p:spTgt spid="12"/>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4500"/>
                            </p:stCondLst>
                            <p:childTnLst>
                              <p:par>
                                <p:cTn fill="hold" grpId="0" id="49" nodeType="afterEffect" presetClass="entr" presetID="2" presetSubtype="2">
                                  <p:stCondLst>
                                    <p:cond delay="0"/>
                                  </p:stCondLst>
                                  <p:childTnLst>
                                    <p:set>
                                      <p:cBhvr>
                                        <p:cTn dur="1" fill="hold" id="50">
                                          <p:stCondLst>
                                            <p:cond delay="0"/>
                                          </p:stCondLst>
                                        </p:cTn>
                                        <p:tgtEl>
                                          <p:spTgt spid="13"/>
                                        </p:tgtEl>
                                        <p:attrNameLst>
                                          <p:attrName>style.visibility</p:attrName>
                                        </p:attrNameLst>
                                      </p:cBhvr>
                                      <p:to>
                                        <p:strVal val="visible"/>
                                      </p:to>
                                    </p:set>
                                    <p:anim calcmode="lin" valueType="num">
                                      <p:cBhvr additive="base">
                                        <p:cTn dur="500" fill="hold" id="51"/>
                                        <p:tgtEl>
                                          <p:spTgt spid="13"/>
                                        </p:tgtEl>
                                        <p:attrNameLst>
                                          <p:attrName>ppt_x</p:attrName>
                                        </p:attrNameLst>
                                      </p:cBhvr>
                                      <p:tavLst>
                                        <p:tav tm="0">
                                          <p:val>
                                            <p:strVal val="1+#ppt_w/2"/>
                                          </p:val>
                                        </p:tav>
                                        <p:tav tm="100000">
                                          <p:val>
                                            <p:strVal val="#ppt_x"/>
                                          </p:val>
                                        </p:tav>
                                      </p:tavLst>
                                    </p:anim>
                                    <p:anim calcmode="lin" valueType="num">
                                      <p:cBhvr additive="base">
                                        <p:cTn dur="500" fill="hold" id="52"/>
                                        <p:tgtEl>
                                          <p:spTgt spid="13"/>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5000"/>
                            </p:stCondLst>
                            <p:childTnLst>
                              <p:par>
                                <p:cTn fill="hold" grpId="0" id="54" nodeType="afterEffect" presetClass="entr" presetID="2" presetSubtype="2">
                                  <p:stCondLst>
                                    <p:cond delay="0"/>
                                  </p:stCondLst>
                                  <p:childTnLst>
                                    <p:set>
                                      <p:cBhvr>
                                        <p:cTn dur="1" fill="hold" id="55">
                                          <p:stCondLst>
                                            <p:cond delay="0"/>
                                          </p:stCondLst>
                                        </p:cTn>
                                        <p:tgtEl>
                                          <p:spTgt spid="14"/>
                                        </p:tgtEl>
                                        <p:attrNameLst>
                                          <p:attrName>style.visibility</p:attrName>
                                        </p:attrNameLst>
                                      </p:cBhvr>
                                      <p:to>
                                        <p:strVal val="visible"/>
                                      </p:to>
                                    </p:set>
                                    <p:anim calcmode="lin" valueType="num">
                                      <p:cBhvr additive="base">
                                        <p:cTn dur="500" fill="hold" id="56"/>
                                        <p:tgtEl>
                                          <p:spTgt spid="14"/>
                                        </p:tgtEl>
                                        <p:attrNameLst>
                                          <p:attrName>ppt_x</p:attrName>
                                        </p:attrNameLst>
                                      </p:cBhvr>
                                      <p:tavLst>
                                        <p:tav tm="0">
                                          <p:val>
                                            <p:strVal val="1+#ppt_w/2"/>
                                          </p:val>
                                        </p:tav>
                                        <p:tav tm="100000">
                                          <p:val>
                                            <p:strVal val="#ppt_x"/>
                                          </p:val>
                                        </p:tav>
                                      </p:tavLst>
                                    </p:anim>
                                    <p:anim calcmode="lin" valueType="num">
                                      <p:cBhvr additive="base">
                                        <p:cTn dur="500" fill="hold" id="57"/>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0" spid="12"/>
      <p:bldP grpId="0" spid="13"/>
      <p:bldP grpId="0" spid="1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5522" name="Rectangle 2">
            <a:extLst>
              <a:ext uri="{FF2B5EF4-FFF2-40B4-BE49-F238E27FC236}">
                <a16:creationId xmlns:a16="http://schemas.microsoft.com/office/drawing/2014/main" id="{1B3CBA81-F0C7-4BBF-B8B7-769B30937925}"/>
              </a:ext>
            </a:extLst>
          </p:cNvPr>
          <p:cNvSpPr>
            <a:spLocks noChangeArrowheads="1" noGrp="1"/>
          </p:cNvSpPr>
          <p:nvPr>
            <p:ph idx="4294967295" type="title"/>
          </p:nvPr>
        </p:nvSpPr>
        <p:spPr>
          <a:xfrm>
            <a:off x="4005054" y="611903"/>
            <a:ext cx="4181892" cy="420624"/>
          </a:xfrm>
        </p:spPr>
        <p:txBody>
          <a:bodyPr anchor="ctr" bIns="45720" lIns="91440" rIns="91440" rtlCol="0" tIns="45720" vert="horz" wrap="square">
            <a:spAutoFit/>
          </a:bodyPr>
          <a:lstStyle/>
          <a:p>
            <a:pPr algn="dist"/>
            <a:r>
              <a:rPr altLang="en-US" b="1" lang="zh-CN" spc="300" sz="2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人文关怀体现在细节</a:t>
            </a:r>
          </a:p>
        </p:txBody>
      </p:sp>
      <p:grpSp>
        <p:nvGrpSpPr>
          <p:cNvPr id="3" name="组合 2">
            <a:extLst>
              <a:ext uri="{FF2B5EF4-FFF2-40B4-BE49-F238E27FC236}">
                <a16:creationId xmlns:a16="http://schemas.microsoft.com/office/drawing/2014/main" id="{51581585-4A90-4DFF-99ED-7CEB2571FAA5}"/>
              </a:ext>
            </a:extLst>
          </p:cNvPr>
          <p:cNvGrpSpPr/>
          <p:nvPr/>
        </p:nvGrpSpPr>
        <p:grpSpPr>
          <a:xfrm>
            <a:off x="1277866" y="1532930"/>
            <a:ext cx="6353668" cy="4755761"/>
            <a:chOff x="1037732" y="1422071"/>
            <a:chExt cx="6353668" cy="4755761"/>
          </a:xfrm>
        </p:grpSpPr>
        <p:grpSp>
          <p:nvGrpSpPr>
            <p:cNvPr id="7" name="组合 6">
              <a:extLst>
                <a:ext uri="{FF2B5EF4-FFF2-40B4-BE49-F238E27FC236}">
                  <a16:creationId xmlns:a16="http://schemas.microsoft.com/office/drawing/2014/main" id="{691ABBC7-4F43-41B1-A50E-D2C72AC71DB6}"/>
                </a:ext>
              </a:extLst>
            </p:cNvPr>
            <p:cNvGrpSpPr/>
            <p:nvPr/>
          </p:nvGrpSpPr>
          <p:grpSpPr>
            <a:xfrm>
              <a:off x="1037732" y="1422071"/>
              <a:ext cx="6353668" cy="4755761"/>
              <a:chOff x="1200150" y="1836997"/>
              <a:chExt cx="9983931" cy="3677700"/>
            </a:xfrm>
          </p:grpSpPr>
          <p:sp>
            <p:nvSpPr>
              <p:cNvPr id="9" name="矩形 8">
                <a:extLst>
                  <a:ext uri="{FF2B5EF4-FFF2-40B4-BE49-F238E27FC236}">
                    <a16:creationId xmlns:a16="http://schemas.microsoft.com/office/drawing/2014/main" id="{DAF50A5D-33CF-4A78-B137-13CF973CAB36}"/>
                  </a:ext>
                </a:extLst>
              </p:cNvPr>
              <p:cNvSpPr/>
              <p:nvPr/>
            </p:nvSpPr>
            <p:spPr>
              <a:xfrm>
                <a:off x="1376792" y="1836997"/>
                <a:ext cx="9807289" cy="3525063"/>
              </a:xfrm>
              <a:prstGeom prst="rect">
                <a:avLst/>
              </a:prstGeom>
              <a:solidFill>
                <a:schemeClr val="bg1"/>
              </a:solidFill>
              <a:ln>
                <a:solidFill>
                  <a:srgbClr val="67D8CF"/>
                </a:solidFill>
                <a:prstDash val="lgDash"/>
              </a:ln>
              <a:effectLst>
                <a:outerShdw algn="ctr" blurRad="63500" rotWithShape="0" sx="101000" sy="10100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a:extLst>
                  <a:ext uri="{FF2B5EF4-FFF2-40B4-BE49-F238E27FC236}">
                    <a16:creationId xmlns:a16="http://schemas.microsoft.com/office/drawing/2014/main" id="{7593DB93-A15A-42AC-9BEC-605EA9A578EB}"/>
                  </a:ext>
                </a:extLst>
              </p:cNvPr>
              <p:cNvSpPr/>
              <p:nvPr/>
            </p:nvSpPr>
            <p:spPr>
              <a:xfrm>
                <a:off x="1200150" y="1989634"/>
                <a:ext cx="9810750" cy="3525063"/>
              </a:xfrm>
              <a:prstGeom prst="rect">
                <a:avLst/>
              </a:prstGeom>
              <a:solidFill>
                <a:schemeClr val="bg1"/>
              </a:solidFill>
              <a:ln>
                <a:solidFill>
                  <a:srgbClr val="67D8CF"/>
                </a:solidFill>
              </a:ln>
              <a:effectLst>
                <a:outerShdw algn="ctr" blurRad="63500" rotWithShape="0" sx="101000" sy="10100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矩形 1">
              <a:extLst>
                <a:ext uri="{FF2B5EF4-FFF2-40B4-BE49-F238E27FC236}">
                  <a16:creationId xmlns:a16="http://schemas.microsoft.com/office/drawing/2014/main" id="{80684AC3-1480-4555-9D3D-CADB05B23AFE}"/>
                </a:ext>
              </a:extLst>
            </p:cNvPr>
            <p:cNvSpPr/>
            <p:nvPr/>
          </p:nvSpPr>
          <p:spPr>
            <a:xfrm>
              <a:off x="1179310" y="1736121"/>
              <a:ext cx="6040642" cy="4282440"/>
            </a:xfrm>
            <a:prstGeom prst="rect">
              <a:avLst/>
            </a:prstGeom>
          </p:spPr>
          <p:txBody>
            <a:bodyPr wrap="square">
              <a:spAutoFit/>
            </a:bodyPr>
            <a:lstStyle/>
            <a:p>
              <a:pPr indent="-285750" marL="285750">
                <a:lnSpc>
                  <a:spcPts val="3000"/>
                </a:lnSpc>
                <a:buClr>
                  <a:schemeClr val="bg2">
                    <a:lumMod val="50000"/>
                  </a:schemeClr>
                </a:buClr>
                <a:buFont charset="0" panose="020b0604020202020204" pitchFamily="34" typeface="Arial"/>
                <a:buChar char="•"/>
              </a:pPr>
              <a:r>
                <a:rPr altLang="en-US" lang="zh-CN" spc="170" sz="1600">
                  <a:solidFill>
                    <a:schemeClr val="bg2">
                      <a:lumMod val="50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一天深夜，病房里的患者都已入睡，一位中年男病人悄悄地溜出病房进了卫生间，当他手抓窗框，脚蹬窗台，想纵身从五楼上跳下去的时候，一双纤细却有力的手将他拉了下来。他回头一看，是值班护士小谷。小谷没有大惊小怪，只是挽起他的胳膊轻轻地说：“咱们回病房睡觉去吧！”第二天，医生、护士们照样为他精心治疗和护理，像什么事情都没发生过一样。经过一段时间的治疗和护理，他痊愈出院了。临走时，这位中年男子流泪了，他对护士们说：“你们不仅细心照料我，还维护我的面子和尊严，在你们这些年轻人身上我学会了怎样做人。”  </a:t>
              </a:r>
            </a:p>
          </p:txBody>
        </p:sp>
      </p:grpSp>
      <p:pic>
        <p:nvPicPr>
          <p:cNvPr id="11" name="图片 10">
            <a:extLst>
              <a:ext uri="{FF2B5EF4-FFF2-40B4-BE49-F238E27FC236}">
                <a16:creationId xmlns:a16="http://schemas.microsoft.com/office/drawing/2014/main" id="{485F3C0D-B0E5-4802-9052-F92B22A59849}"/>
              </a:ext>
            </a:extLst>
          </p:cNvPr>
          <p:cNvPicPr>
            <a:picLocks noChangeAspect="1"/>
          </p:cNvPicPr>
          <p:nvPr/>
        </p:nvPicPr>
        <p:blipFill>
          <a:blip r:embed="rId3">
            <a:extLst>
              <a:ext uri="{28A0092B-C50C-407E-A947-70E740481C1C}">
                <a14:useLocalDpi val="0"/>
              </a:ext>
            </a:extLst>
          </a:blip>
          <a:stretch>
            <a:fillRect/>
          </a:stretch>
        </p:blipFill>
        <p:spPr>
          <a:xfrm>
            <a:off x="7737301" y="2168360"/>
            <a:ext cx="3484902" cy="3484902"/>
          </a:xfrm>
          <a:prstGeom prst="rect">
            <a:avLst/>
          </a:prstGeom>
        </p:spPr>
      </p:pic>
    </p:spTree>
  </p:cSld>
  <p:clrMapOvr>
    <a:masterClrMapping/>
  </p:clrMapOvr>
  <mc:AlternateContent>
    <mc:Choice Requires="p14">
      <p:transition advClick="0" advTm="2000" p14:dur="900" spd="slow">
        <p14:warp dir="i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750" fill="hold" id="7"/>
                                        <p:tgtEl>
                                          <p:spTgt spid="3"/>
                                        </p:tgtEl>
                                        <p:attrNameLst>
                                          <p:attrName>ppt_x</p:attrName>
                                        </p:attrNameLst>
                                      </p:cBhvr>
                                      <p:tavLst>
                                        <p:tav tm="0">
                                          <p:val>
                                            <p:strVal val="#ppt_x"/>
                                          </p:val>
                                        </p:tav>
                                        <p:tav tm="100000">
                                          <p:val>
                                            <p:strVal val="#ppt_x"/>
                                          </p:val>
                                        </p:tav>
                                      </p:tavLst>
                                    </p:anim>
                                    <p:anim calcmode="lin" valueType="num">
                                      <p:cBhvr additive="base">
                                        <p:cTn dur="750" fill="hold" id="8"/>
                                        <p:tgtEl>
                                          <p:spTgt spid="3"/>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750"/>
                            </p:stCondLst>
                            <p:childTnLst>
                              <p:par>
                                <p:cTn fill="hold" id="10" nodeType="afterEffect" presetClass="entr" presetID="22" presetSubtype="4">
                                  <p:stCondLst>
                                    <p:cond delay="0"/>
                                  </p:stCondLst>
                                  <p:childTnLst>
                                    <p:set>
                                      <p:cBhvr>
                                        <p:cTn dur="1" fill="hold" id="11">
                                          <p:stCondLst>
                                            <p:cond delay="0"/>
                                          </p:stCondLst>
                                        </p:cTn>
                                        <p:tgtEl>
                                          <p:spTgt spid="11"/>
                                        </p:tgtEl>
                                        <p:attrNameLst>
                                          <p:attrName>style.visibility</p:attrName>
                                        </p:attrNameLst>
                                      </p:cBhvr>
                                      <p:to>
                                        <p:strVal val="visible"/>
                                      </p:to>
                                    </p:set>
                                    <p:animEffect filter="wipe(down)" transition="in">
                                      <p:cBhvr>
                                        <p:cTn dur="500" id="12"/>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5522" name="Rectangle 2">
            <a:extLst>
              <a:ext uri="{FF2B5EF4-FFF2-40B4-BE49-F238E27FC236}">
                <a16:creationId xmlns:a16="http://schemas.microsoft.com/office/drawing/2014/main" id="{1B3CBA81-F0C7-4BBF-B8B7-769B30937925}"/>
              </a:ext>
            </a:extLst>
          </p:cNvPr>
          <p:cNvSpPr>
            <a:spLocks noChangeArrowheads="1" noGrp="1"/>
          </p:cNvSpPr>
          <p:nvPr>
            <p:ph idx="4294967295" type="title"/>
          </p:nvPr>
        </p:nvSpPr>
        <p:spPr>
          <a:xfrm>
            <a:off x="4005054" y="611903"/>
            <a:ext cx="4181892" cy="420624"/>
          </a:xfrm>
        </p:spPr>
        <p:txBody>
          <a:bodyPr anchor="ctr" bIns="45720" lIns="91440" rIns="91440" rtlCol="0" tIns="45720" vert="horz" wrap="square">
            <a:spAutoFit/>
          </a:bodyPr>
          <a:lstStyle/>
          <a:p>
            <a:pPr algn="dist"/>
            <a:r>
              <a:rPr altLang="en-US" b="1" lang="zh-CN" spc="300" sz="2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人文关怀体现在细节</a:t>
            </a:r>
          </a:p>
        </p:txBody>
      </p:sp>
      <p:grpSp>
        <p:nvGrpSpPr>
          <p:cNvPr id="11" name="组合 10">
            <a:extLst>
              <a:ext uri="{FF2B5EF4-FFF2-40B4-BE49-F238E27FC236}">
                <a16:creationId xmlns:a16="http://schemas.microsoft.com/office/drawing/2014/main" id="{DD7EE133-A26B-47B9-96A6-E998EC1FE1EC}"/>
              </a:ext>
            </a:extLst>
          </p:cNvPr>
          <p:cNvGrpSpPr/>
          <p:nvPr/>
        </p:nvGrpSpPr>
        <p:grpSpPr>
          <a:xfrm>
            <a:off x="4789290" y="1492390"/>
            <a:ext cx="6353668" cy="4755761"/>
            <a:chOff x="1037732" y="1422071"/>
            <a:chExt cx="6353668" cy="4755761"/>
          </a:xfrm>
        </p:grpSpPr>
        <p:grpSp>
          <p:nvGrpSpPr>
            <p:cNvPr id="12" name="组合 11">
              <a:extLst>
                <a:ext uri="{FF2B5EF4-FFF2-40B4-BE49-F238E27FC236}">
                  <a16:creationId xmlns:a16="http://schemas.microsoft.com/office/drawing/2014/main" id="{96A0B43F-E54F-4766-94CF-914B298A9E1A}"/>
                </a:ext>
              </a:extLst>
            </p:cNvPr>
            <p:cNvGrpSpPr/>
            <p:nvPr/>
          </p:nvGrpSpPr>
          <p:grpSpPr>
            <a:xfrm>
              <a:off x="1037732" y="1422071"/>
              <a:ext cx="6353668" cy="4755761"/>
              <a:chOff x="1200150" y="1836997"/>
              <a:chExt cx="9983931" cy="3677700"/>
            </a:xfrm>
          </p:grpSpPr>
          <p:sp>
            <p:nvSpPr>
              <p:cNvPr id="14" name="矩形 13">
                <a:extLst>
                  <a:ext uri="{FF2B5EF4-FFF2-40B4-BE49-F238E27FC236}">
                    <a16:creationId xmlns:a16="http://schemas.microsoft.com/office/drawing/2014/main" id="{DBACA80F-5A74-42C1-B465-DCB935D26771}"/>
                  </a:ext>
                </a:extLst>
              </p:cNvPr>
              <p:cNvSpPr/>
              <p:nvPr/>
            </p:nvSpPr>
            <p:spPr>
              <a:xfrm>
                <a:off x="1376792" y="1836997"/>
                <a:ext cx="9807289" cy="3525063"/>
              </a:xfrm>
              <a:prstGeom prst="rect">
                <a:avLst/>
              </a:prstGeom>
              <a:solidFill>
                <a:schemeClr val="bg1"/>
              </a:solidFill>
              <a:ln>
                <a:solidFill>
                  <a:srgbClr val="67D8CF"/>
                </a:solidFill>
                <a:prstDash val="lgDash"/>
              </a:ln>
              <a:effectLst>
                <a:outerShdw algn="ctr" blurRad="63500" rotWithShape="0" sx="101000" sy="10100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a:extLst>
                  <a:ext uri="{FF2B5EF4-FFF2-40B4-BE49-F238E27FC236}">
                    <a16:creationId xmlns:a16="http://schemas.microsoft.com/office/drawing/2014/main" id="{74F95554-C969-442E-8A49-29745E29C385}"/>
                  </a:ext>
                </a:extLst>
              </p:cNvPr>
              <p:cNvSpPr/>
              <p:nvPr/>
            </p:nvSpPr>
            <p:spPr>
              <a:xfrm>
                <a:off x="1200150" y="1989634"/>
                <a:ext cx="9810750" cy="3525063"/>
              </a:xfrm>
              <a:prstGeom prst="rect">
                <a:avLst/>
              </a:prstGeom>
              <a:solidFill>
                <a:schemeClr val="bg1"/>
              </a:solidFill>
              <a:ln>
                <a:solidFill>
                  <a:srgbClr val="67D8CF"/>
                </a:solidFill>
              </a:ln>
              <a:effectLst>
                <a:outerShdw algn="ctr" blurRad="63500" rotWithShape="0" sx="101000" sy="10100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 name="矩形 12">
              <a:extLst>
                <a:ext uri="{FF2B5EF4-FFF2-40B4-BE49-F238E27FC236}">
                  <a16:creationId xmlns:a16="http://schemas.microsoft.com/office/drawing/2014/main" id="{77A5F4E0-7E8A-4423-83D9-3BCECBB7848E}"/>
                </a:ext>
              </a:extLst>
            </p:cNvPr>
            <p:cNvSpPr/>
            <p:nvPr/>
          </p:nvSpPr>
          <p:spPr>
            <a:xfrm>
              <a:off x="1179662" y="1760171"/>
              <a:ext cx="6182219" cy="4282440"/>
            </a:xfrm>
            <a:prstGeom prst="rect">
              <a:avLst/>
            </a:prstGeom>
          </p:spPr>
          <p:txBody>
            <a:bodyPr wrap="square">
              <a:spAutoFit/>
            </a:bodyPr>
            <a:lstStyle/>
            <a:p>
              <a:pPr>
                <a:lnSpc>
                  <a:spcPts val="3000"/>
                </a:lnSpc>
                <a:buClr>
                  <a:schemeClr val="bg2">
                    <a:lumMod val="50000"/>
                  </a:schemeClr>
                </a:buClr>
              </a:pPr>
              <a:r>
                <a:rPr altLang="zh-CN" lang="en-US" spc="170" sz="1600">
                  <a:solidFill>
                    <a:schemeClr val="bg2">
                      <a:lumMod val="50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76岁的老刘因低血糖昏迷住进了老年神经科，经抢救虽然心跳恢复，但一直处于昏迷状态。然而，护士除了给他温水擦澡、理发、剃须、监测生命体征外，从没放弃唤醒他意识的努力。每天早上交班时，护士们都微笑着跟他打招呼：“刘大爷，早上好！”她们还让老刘最喜欢的孙子每周来病房和爷爷“说话”。一个月后，当老刘的小女儿来到床前，唤着“爸爸，爸爸”时，他缓缓将目光移到她脸上，一只颤抖的手摸到女儿额头。站在一旁的护士喜极而泣……</a:t>
              </a:r>
              <a:br>
                <a:rPr altLang="zh-CN" lang="en-US" spc="170" sz="1600">
                  <a:solidFill>
                    <a:schemeClr val="bg2">
                      <a:lumMod val="50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br>
              <a:r>
                <a:rPr altLang="zh-CN" lang="en-US" spc="170" sz="1600">
                  <a:solidFill>
                    <a:schemeClr val="bg2">
                      <a:lumMod val="50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　　接下来，护士们对老刘进行语言和肢体训练。5个月后，老刘痊愈出院了。他紧紧拉着护士的手不放，他知道他的恢复每一步都倾注着护士们的心血。</a:t>
              </a:r>
            </a:p>
          </p:txBody>
        </p:sp>
      </p:grpSp>
      <p:pic>
        <p:nvPicPr>
          <p:cNvPr id="4" name="图片 3">
            <a:extLst>
              <a:ext uri="{FF2B5EF4-FFF2-40B4-BE49-F238E27FC236}">
                <a16:creationId xmlns:a16="http://schemas.microsoft.com/office/drawing/2014/main" id="{3D09BF2F-9CDC-4ADF-A860-0D52578F334F}"/>
              </a:ext>
            </a:extLst>
          </p:cNvPr>
          <p:cNvPicPr>
            <a:picLocks noChangeAspect="1"/>
          </p:cNvPicPr>
          <p:nvPr/>
        </p:nvPicPr>
        <p:blipFill>
          <a:blip r:embed="rId3">
            <a:extLst>
              <a:ext uri="{28A0092B-C50C-407E-A947-70E740481C1C}">
                <a14:useLocalDpi val="0"/>
              </a:ext>
            </a:extLst>
          </a:blip>
          <a:stretch>
            <a:fillRect/>
          </a:stretch>
        </p:blipFill>
        <p:spPr>
          <a:xfrm>
            <a:off x="201489" y="1826737"/>
            <a:ext cx="4587801" cy="4587801"/>
          </a:xfrm>
          <a:prstGeom prst="rect">
            <a:avLst/>
          </a:prstGeom>
        </p:spPr>
      </p:pic>
    </p:spTree>
    <p:extLst>
      <p:ext uri="{BB962C8B-B14F-4D97-AF65-F5344CB8AC3E}">
        <p14:creationId val="2576282956"/>
      </p:ext>
    </p:extLst>
  </p:cSld>
  <p:clrMapOvr>
    <a:masterClrMapping/>
  </p:clrMapOvr>
  <mc:AlternateContent>
    <mc:Choice Requires="p14">
      <p:transition advClick="0" advTm="2000" p14:dur="900" spd="slow">
        <p14:warp dir="i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 presetSubtype="4">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ppt_x"/>
                                          </p:val>
                                        </p:tav>
                                        <p:tav tm="100000">
                                          <p:val>
                                            <p:strVal val="#ppt_x"/>
                                          </p:val>
                                        </p:tav>
                                      </p:tavLst>
                                    </p:anim>
                                    <p:anim calcmode="lin" valueType="num">
                                      <p:cBhvr additive="base">
                                        <p:cTn dur="750" fill="hold" id="12"/>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3474" name="Rectangle 2">
            <a:extLst>
              <a:ext uri="{FF2B5EF4-FFF2-40B4-BE49-F238E27FC236}">
                <a16:creationId xmlns:a16="http://schemas.microsoft.com/office/drawing/2014/main" id="{BCB6E709-5BB6-4E8A-9E36-8B00DA111336}"/>
              </a:ext>
            </a:extLst>
          </p:cNvPr>
          <p:cNvSpPr>
            <a:spLocks noChangeArrowheads="1" noGrp="1"/>
          </p:cNvSpPr>
          <p:nvPr>
            <p:ph idx="4294967295" type="title"/>
          </p:nvPr>
        </p:nvSpPr>
        <p:spPr>
          <a:xfrm>
            <a:off x="3162327" y="571966"/>
            <a:ext cx="4999455" cy="420624"/>
          </a:xfrm>
        </p:spPr>
        <p:txBody>
          <a:bodyPr anchor="ctr" bIns="45720" lIns="91440" rIns="91440" rtlCol="0" tIns="45720" vert="horz" wrap="square">
            <a:spAutoFit/>
          </a:bodyPr>
          <a:lstStyle/>
          <a:p>
            <a:pPr algn="dist"/>
            <a:r>
              <a:rPr altLang="en-US" b="1" lang="zh-CN" spc="300" sz="2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人文关怀是护理的魅力所在</a:t>
            </a:r>
          </a:p>
        </p:txBody>
      </p:sp>
      <p:sp>
        <p:nvSpPr>
          <p:cNvPr id="233475" name="Rectangle 3">
            <a:extLst>
              <a:ext uri="{FF2B5EF4-FFF2-40B4-BE49-F238E27FC236}">
                <a16:creationId xmlns:a16="http://schemas.microsoft.com/office/drawing/2014/main" id="{CB87E093-C49E-48D8-8C2B-9BBF81953548}"/>
              </a:ext>
            </a:extLst>
          </p:cNvPr>
          <p:cNvSpPr>
            <a:spLocks noChangeArrowheads="1" noGrp="1"/>
          </p:cNvSpPr>
          <p:nvPr>
            <p:ph idx="4294967295" type="body"/>
          </p:nvPr>
        </p:nvSpPr>
        <p:spPr>
          <a:xfrm>
            <a:off x="1793874" y="1693310"/>
            <a:ext cx="9159875" cy="822960"/>
          </a:xfrm>
          <a:noFill/>
        </p:spPr>
        <p:txBody>
          <a:bodyPr bIns="45720" lIns="91440" rIns="91440" rtlCol="0" tIns="45720" vert="horz" wrap="square">
            <a:spAutoFit/>
          </a:bodyPr>
          <a:lstStyle/>
          <a:p>
            <a:pPr indent="0" marL="0">
              <a:lnSpc>
                <a:spcPct val="120000"/>
              </a:lnSpc>
              <a:buClr>
                <a:srgbClr val="C00000"/>
              </a:buClr>
              <a:buNone/>
            </a:pPr>
            <a:r>
              <a:rPr altLang="zh-CN" lang="en-US" sz="2000">
                <a:solidFill>
                  <a:srgbClr val="13B5B1"/>
                </a:solidFill>
                <a:latin charset="-122" panose="020b0503020204020204" pitchFamily="34" typeface="微软雅黑"/>
                <a:ea charset="-122" panose="020b0503020204020204" pitchFamily="34" typeface="微软雅黑"/>
                <a:cs typeface="+mn-ea"/>
                <a:sym charset="-122" panose="020b0503020204020204" pitchFamily="34" typeface="微软雅黑"/>
              </a:rPr>
              <a:t>       护理因融入了人文关怀，其内涵才丰富深刻。而护理工作因融入了人文关怀才显得伟大高尚，并被人们所称颂――“白衣天使”、“生命的守护神”.</a:t>
            </a:r>
          </a:p>
        </p:txBody>
      </p:sp>
      <p:sp>
        <p:nvSpPr>
          <p:cNvPr id="5" name="任意多边形: 形状 4">
            <a:extLst>
              <a:ext uri="{FF2B5EF4-FFF2-40B4-BE49-F238E27FC236}">
                <a16:creationId xmlns:a16="http://schemas.microsoft.com/office/drawing/2014/main" id="{ED41E4B4-4954-48BE-BF7E-9E9EC753F114}"/>
              </a:ext>
            </a:extLst>
          </p:cNvPr>
          <p:cNvSpPr/>
          <p:nvPr/>
        </p:nvSpPr>
        <p:spPr>
          <a:xfrm>
            <a:off x="2659633" y="3434853"/>
            <a:ext cx="2652651" cy="1639547"/>
          </a:xfrm>
          <a:custGeom>
            <a:gdLst>
              <a:gd fmla="*/ 0 w 1860479" name="connsiteX0"/>
              <a:gd fmla="*/ 163955 h 1639547" name="connsiteY0"/>
              <a:gd fmla="*/ 163955 w 1860479" name="connsiteX1"/>
              <a:gd fmla="*/ 0 h 1639547" name="connsiteY1"/>
              <a:gd fmla="*/ 1696524 w 1860479" name="connsiteX2"/>
              <a:gd fmla="*/ 0 h 1639547" name="connsiteY2"/>
              <a:gd fmla="*/ 1860479 w 1860479" name="connsiteX3"/>
              <a:gd fmla="*/ 163955 h 1639547" name="connsiteY3"/>
              <a:gd fmla="*/ 1860479 w 1860479" name="connsiteX4"/>
              <a:gd fmla="*/ 1475592 h 1639547" name="connsiteY4"/>
              <a:gd fmla="*/ 1696524 w 1860479" name="connsiteX5"/>
              <a:gd fmla="*/ 1639547 h 1639547" name="connsiteY5"/>
              <a:gd fmla="*/ 163955 w 1860479" name="connsiteX6"/>
              <a:gd fmla="*/ 1639547 h 1639547" name="connsiteY6"/>
              <a:gd fmla="*/ 0 w 1860479" name="connsiteX7"/>
              <a:gd fmla="*/ 1475592 h 1639547" name="connsiteY7"/>
              <a:gd fmla="*/ 0 w 1860479" name="connsiteX8"/>
              <a:gd fmla="*/ 163955 h 163954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639546" w="1860478">
                <a:moveTo>
                  <a:pt x="0" y="163955"/>
                </a:moveTo>
                <a:cubicBezTo>
                  <a:pt x="0" y="73405"/>
                  <a:pt x="73405" y="0"/>
                  <a:pt x="163955" y="0"/>
                </a:cubicBezTo>
                <a:lnTo>
                  <a:pt x="1696524" y="0"/>
                </a:lnTo>
                <a:cubicBezTo>
                  <a:pt x="1787074" y="0"/>
                  <a:pt x="1860479" y="73405"/>
                  <a:pt x="1860479" y="163955"/>
                </a:cubicBezTo>
                <a:lnTo>
                  <a:pt x="1860479" y="1475592"/>
                </a:lnTo>
                <a:cubicBezTo>
                  <a:pt x="1860479" y="1566142"/>
                  <a:pt x="1787074" y="1639547"/>
                  <a:pt x="1696524" y="1639547"/>
                </a:cubicBezTo>
                <a:lnTo>
                  <a:pt x="163955" y="1639547"/>
                </a:lnTo>
                <a:cubicBezTo>
                  <a:pt x="73405" y="1639547"/>
                  <a:pt x="0" y="1566142"/>
                  <a:pt x="0" y="1475592"/>
                </a:cubicBezTo>
                <a:lnTo>
                  <a:pt x="0" y="163955"/>
                </a:lnTo>
                <a:close/>
              </a:path>
            </a:pathLst>
          </a:custGeom>
          <a:solidFill>
            <a:srgbClr val="67D8C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16601" lIns="116601" numCol="1" rIns="116601" spcCol="1270" spcFirstLastPara="0" tIns="116601" vert="horz" wrap="square">
            <a:noAutofit/>
          </a:bodyPr>
          <a:lstStyle/>
          <a:p>
            <a:pPr algn="ctr" defTabSz="800100" indent="0" lvl="0" marL="0">
              <a:lnSpc>
                <a:spcPct val="90000"/>
              </a:lnSpc>
              <a:spcBef>
                <a:spcPct val="0"/>
              </a:spcBef>
              <a:spcAft>
                <a:spcPct val="35000"/>
              </a:spcAft>
              <a:buNone/>
            </a:pPr>
            <a:r>
              <a:rPr kern="1200" lang="zh-CN" sz="2000">
                <a:latin charset="-122" panose="020b0503020204020204" pitchFamily="34" typeface="微软雅黑"/>
                <a:ea charset="-122" panose="020b0503020204020204" pitchFamily="34" typeface="微软雅黑"/>
              </a:rPr>
              <a:t>少排队、少等候 </a:t>
            </a:r>
          </a:p>
        </p:txBody>
      </p:sp>
      <p:sp>
        <p:nvSpPr>
          <p:cNvPr id="6" name="任意多边形: 形状 5">
            <a:extLst>
              <a:ext uri="{FF2B5EF4-FFF2-40B4-BE49-F238E27FC236}">
                <a16:creationId xmlns:a16="http://schemas.microsoft.com/office/drawing/2014/main" id="{56480A08-2484-4167-8BDA-DF2A33F120F6}"/>
              </a:ext>
            </a:extLst>
          </p:cNvPr>
          <p:cNvSpPr/>
          <p:nvPr/>
        </p:nvSpPr>
        <p:spPr>
          <a:xfrm>
            <a:off x="5898789" y="4023927"/>
            <a:ext cx="394421" cy="461398"/>
          </a:xfrm>
          <a:custGeom>
            <a:gdLst>
              <a:gd fmla="*/ 0 w 394421" name="connsiteX0"/>
              <a:gd fmla="*/ 92280 h 461398" name="connsiteY0"/>
              <a:gd fmla="*/ 197211 w 394421" name="connsiteX1"/>
              <a:gd fmla="*/ 92280 h 461398" name="connsiteY1"/>
              <a:gd fmla="*/ 197211 w 394421" name="connsiteX2"/>
              <a:gd fmla="*/ 0 h 461398" name="connsiteY2"/>
              <a:gd fmla="*/ 394421 w 394421" name="connsiteX3"/>
              <a:gd fmla="*/ 230699 h 461398" name="connsiteY3"/>
              <a:gd fmla="*/ 197211 w 394421" name="connsiteX4"/>
              <a:gd fmla="*/ 461398 h 461398" name="connsiteY4"/>
              <a:gd fmla="*/ 197211 w 394421" name="connsiteX5"/>
              <a:gd fmla="*/ 369118 h 461398" name="connsiteY5"/>
              <a:gd fmla="*/ 0 w 394421" name="connsiteX6"/>
              <a:gd fmla="*/ 369118 h 461398" name="connsiteY6"/>
              <a:gd fmla="*/ 0 w 394421" name="connsiteX7"/>
              <a:gd fmla="*/ 92280 h 461398"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61398" w="394421">
                <a:moveTo>
                  <a:pt x="0" y="92280"/>
                </a:moveTo>
                <a:lnTo>
                  <a:pt x="197211" y="92280"/>
                </a:lnTo>
                <a:lnTo>
                  <a:pt x="197211" y="0"/>
                </a:lnTo>
                <a:lnTo>
                  <a:pt x="394421" y="230699"/>
                </a:lnTo>
                <a:lnTo>
                  <a:pt x="197211" y="461398"/>
                </a:lnTo>
                <a:lnTo>
                  <a:pt x="197211" y="369118"/>
                </a:lnTo>
                <a:lnTo>
                  <a:pt x="0" y="369118"/>
                </a:lnTo>
                <a:lnTo>
                  <a:pt x="0" y="92280"/>
                </a:lnTo>
                <a:close/>
              </a:path>
            </a:pathLst>
          </a:custGeom>
          <a:solidFill>
            <a:schemeClr val="bg1">
              <a:lumMod val="8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nchorCtr="0" bIns="92280" lIns="0" numCol="1" rIns="118326" spcCol="1270" spcFirstLastPara="0" tIns="92280" vert="horz" wrap="square">
            <a:noAutofit/>
          </a:bodyPr>
          <a:lstStyle/>
          <a:p>
            <a:pPr algn="ctr" defTabSz="622300" indent="0" lvl="0" marL="0">
              <a:lnSpc>
                <a:spcPct val="90000"/>
              </a:lnSpc>
              <a:spcBef>
                <a:spcPct val="0"/>
              </a:spcBef>
              <a:spcAft>
                <a:spcPct val="35000"/>
              </a:spcAft>
              <a:buNone/>
            </a:pPr>
            <a:endParaRPr altLang="en-US" kern="1200" lang="zh-CN" sz="1400"/>
          </a:p>
        </p:txBody>
      </p:sp>
      <p:sp>
        <p:nvSpPr>
          <p:cNvPr id="7" name="任意多边形: 形状 6">
            <a:extLst>
              <a:ext uri="{FF2B5EF4-FFF2-40B4-BE49-F238E27FC236}">
                <a16:creationId xmlns:a16="http://schemas.microsoft.com/office/drawing/2014/main" id="{53D12774-AC5E-426A-858B-34632D885C0C}"/>
              </a:ext>
            </a:extLst>
          </p:cNvPr>
          <p:cNvSpPr/>
          <p:nvPr/>
        </p:nvSpPr>
        <p:spPr>
          <a:xfrm>
            <a:off x="6643749" y="3434853"/>
            <a:ext cx="2652651" cy="1639547"/>
          </a:xfrm>
          <a:custGeom>
            <a:gdLst>
              <a:gd fmla="*/ 0 w 1860479" name="connsiteX0"/>
              <a:gd fmla="*/ 163955 h 1639547" name="connsiteY0"/>
              <a:gd fmla="*/ 163955 w 1860479" name="connsiteX1"/>
              <a:gd fmla="*/ 0 h 1639547" name="connsiteY1"/>
              <a:gd fmla="*/ 1696524 w 1860479" name="connsiteX2"/>
              <a:gd fmla="*/ 0 h 1639547" name="connsiteY2"/>
              <a:gd fmla="*/ 1860479 w 1860479" name="connsiteX3"/>
              <a:gd fmla="*/ 163955 h 1639547" name="connsiteY3"/>
              <a:gd fmla="*/ 1860479 w 1860479" name="connsiteX4"/>
              <a:gd fmla="*/ 1475592 h 1639547" name="connsiteY4"/>
              <a:gd fmla="*/ 1696524 w 1860479" name="connsiteX5"/>
              <a:gd fmla="*/ 1639547 h 1639547" name="connsiteY5"/>
              <a:gd fmla="*/ 163955 w 1860479" name="connsiteX6"/>
              <a:gd fmla="*/ 1639547 h 1639547" name="connsiteY6"/>
              <a:gd fmla="*/ 0 w 1860479" name="connsiteX7"/>
              <a:gd fmla="*/ 1475592 h 1639547" name="connsiteY7"/>
              <a:gd fmla="*/ 0 w 1860479" name="connsiteX8"/>
              <a:gd fmla="*/ 163955 h 163954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639546" w="1860478">
                <a:moveTo>
                  <a:pt x="0" y="163955"/>
                </a:moveTo>
                <a:cubicBezTo>
                  <a:pt x="0" y="73405"/>
                  <a:pt x="73405" y="0"/>
                  <a:pt x="163955" y="0"/>
                </a:cubicBezTo>
                <a:lnTo>
                  <a:pt x="1696524" y="0"/>
                </a:lnTo>
                <a:cubicBezTo>
                  <a:pt x="1787074" y="0"/>
                  <a:pt x="1860479" y="73405"/>
                  <a:pt x="1860479" y="163955"/>
                </a:cubicBezTo>
                <a:lnTo>
                  <a:pt x="1860479" y="1475592"/>
                </a:lnTo>
                <a:cubicBezTo>
                  <a:pt x="1860479" y="1566142"/>
                  <a:pt x="1787074" y="1639547"/>
                  <a:pt x="1696524" y="1639547"/>
                </a:cubicBezTo>
                <a:lnTo>
                  <a:pt x="163955" y="1639547"/>
                </a:lnTo>
                <a:cubicBezTo>
                  <a:pt x="73405" y="1639547"/>
                  <a:pt x="0" y="1566142"/>
                  <a:pt x="0" y="1475592"/>
                </a:cubicBezTo>
                <a:lnTo>
                  <a:pt x="0" y="163955"/>
                </a:lnTo>
                <a:close/>
              </a:path>
            </a:pathLst>
          </a:custGeom>
          <a:solidFill>
            <a:srgbClr val="67D8C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16601" lIns="116601" numCol="1" rIns="116601" spcCol="1270" spcFirstLastPara="0" tIns="116601" vert="horz" wrap="square">
            <a:noAutofit/>
          </a:bodyPr>
          <a:lstStyle/>
          <a:p>
            <a:pPr algn="ctr" defTabSz="800100" indent="0" lvl="0" marL="0">
              <a:lnSpc>
                <a:spcPts val="2600"/>
              </a:lnSpc>
              <a:spcBef>
                <a:spcPct val="0"/>
              </a:spcBef>
              <a:spcAft>
                <a:spcPct val="35000"/>
              </a:spcAft>
              <a:buNone/>
            </a:pPr>
            <a:r>
              <a:rPr kern="1200" lang="zh-CN" sz="2000">
                <a:latin charset="-122" panose="020b0503020204020204" pitchFamily="34" typeface="微软雅黑"/>
                <a:ea charset="-122" panose="020b0503020204020204" pitchFamily="34" typeface="微软雅黑"/>
              </a:rPr>
              <a:t>患者可以轻松完成挂号、付费和取报告的全过程，享受到了更好的就医体验。 </a:t>
            </a:r>
          </a:p>
        </p:txBody>
      </p:sp>
    </p:spTree>
  </p:cSld>
  <p:clrMapOvr>
    <a:masterClrMapping/>
  </p:clrMapOvr>
  <mc:AlternateContent>
    <mc:Choice Requires="p14">
      <p:transition advClick="0" advTm="2000" p14:dur="900" spd="slow">
        <p14:warp dir="i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33475">
                                            <p:txEl>
                                              <p:pRg end="0" st="0"/>
                                            </p:txEl>
                                          </p:spTgt>
                                        </p:tgtEl>
                                        <p:attrNameLst>
                                          <p:attrName>style.visibility</p:attrName>
                                        </p:attrNameLst>
                                      </p:cBhvr>
                                      <p:to>
                                        <p:strVal val="visible"/>
                                      </p:to>
                                    </p:set>
                                    <p:animEffect filter="wipe(left)" transition="in">
                                      <p:cBhvr>
                                        <p:cTn dur="750" id="7"/>
                                        <p:tgtEl>
                                          <p:spTgt spid="233475">
                                            <p:txEl>
                                              <p:pRg end="0" st="0"/>
                                            </p:txEl>
                                          </p:spTgt>
                                        </p:tgtEl>
                                      </p:cBhvr>
                                    </p:animEffect>
                                  </p:childTnLst>
                                </p:cTn>
                              </p:par>
                            </p:childTnLst>
                          </p:cTn>
                        </p:par>
                        <p:par>
                          <p:cTn fill="hold" id="8" nodeType="afterGroup">
                            <p:stCondLst>
                              <p:cond delay="750"/>
                            </p:stCondLst>
                            <p:childTnLst>
                              <p:par>
                                <p:cTn fill="hold" grpId="0" id="9" nodeType="afterEffect" presetClass="entr" presetID="12" presetSubtype="8">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id="11"/>
                                        <p:tgtEl>
                                          <p:spTgt spid="5"/>
                                        </p:tgtEl>
                                        <p:attrNameLst>
                                          <p:attrName>ppt_x</p:attrName>
                                        </p:attrNameLst>
                                      </p:cBhvr>
                                      <p:tavLst>
                                        <p:tav tm="0">
                                          <p:val>
                                            <p:strVal val="#ppt_x-#ppt_w*1.125000"/>
                                          </p:val>
                                        </p:tav>
                                        <p:tav tm="100000">
                                          <p:val>
                                            <p:strVal val="#ppt_x"/>
                                          </p:val>
                                        </p:tav>
                                      </p:tavLst>
                                    </p:anim>
                                    <p:animEffect filter="wipe(right)" transition="in">
                                      <p:cBhvr>
                                        <p:cTn dur="500" id="12"/>
                                        <p:tgtEl>
                                          <p:spTgt spid="5"/>
                                        </p:tgtEl>
                                      </p:cBhvr>
                                    </p:animEffect>
                                  </p:childTnLst>
                                </p:cTn>
                              </p:par>
                            </p:childTnLst>
                          </p:cTn>
                        </p:par>
                        <p:par>
                          <p:cTn fill="hold" id="13" nodeType="afterGroup">
                            <p:stCondLst>
                              <p:cond delay="1250"/>
                            </p:stCondLst>
                            <p:childTnLst>
                              <p:par>
                                <p:cTn fill="hold" grpId="0" id="14" nodeType="afterEffect" presetClass="entr" presetID="12" presetSubtype="8">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additive="base">
                                        <p:cTn dur="500" id="16"/>
                                        <p:tgtEl>
                                          <p:spTgt spid="6"/>
                                        </p:tgtEl>
                                        <p:attrNameLst>
                                          <p:attrName>ppt_x</p:attrName>
                                        </p:attrNameLst>
                                      </p:cBhvr>
                                      <p:tavLst>
                                        <p:tav tm="0">
                                          <p:val>
                                            <p:strVal val="#ppt_x-#ppt_w*1.125000"/>
                                          </p:val>
                                        </p:tav>
                                        <p:tav tm="100000">
                                          <p:val>
                                            <p:strVal val="#ppt_x"/>
                                          </p:val>
                                        </p:tav>
                                      </p:tavLst>
                                    </p:anim>
                                    <p:animEffect filter="wipe(right)" transition="in">
                                      <p:cBhvr>
                                        <p:cTn dur="500" id="17"/>
                                        <p:tgtEl>
                                          <p:spTgt spid="6"/>
                                        </p:tgtEl>
                                      </p:cBhvr>
                                    </p:animEffect>
                                  </p:childTnLst>
                                </p:cTn>
                              </p:par>
                            </p:childTnLst>
                          </p:cTn>
                        </p:par>
                        <p:par>
                          <p:cTn fill="hold" id="18" nodeType="afterGroup">
                            <p:stCondLst>
                              <p:cond delay="1750"/>
                            </p:stCondLst>
                            <p:childTnLst>
                              <p:par>
                                <p:cTn fill="hold" grpId="0" id="19" nodeType="afterEffect" presetClass="entr" presetID="12" presetSubtype="8">
                                  <p:stCondLst>
                                    <p:cond delay="0"/>
                                  </p:stCondLst>
                                  <p:childTnLst>
                                    <p:set>
                                      <p:cBhvr>
                                        <p:cTn dur="1" fill="hold" id="20">
                                          <p:stCondLst>
                                            <p:cond delay="0"/>
                                          </p:stCondLst>
                                        </p:cTn>
                                        <p:tgtEl>
                                          <p:spTgt spid="7"/>
                                        </p:tgtEl>
                                        <p:attrNameLst>
                                          <p:attrName>style.visibility</p:attrName>
                                        </p:attrNameLst>
                                      </p:cBhvr>
                                      <p:to>
                                        <p:strVal val="visible"/>
                                      </p:to>
                                    </p:set>
                                    <p:anim calcmode="lin" valueType="num">
                                      <p:cBhvr additive="base">
                                        <p:cTn dur="500" id="21"/>
                                        <p:tgtEl>
                                          <p:spTgt spid="7"/>
                                        </p:tgtEl>
                                        <p:attrNameLst>
                                          <p:attrName>ppt_x</p:attrName>
                                        </p:attrNameLst>
                                      </p:cBhvr>
                                      <p:tavLst>
                                        <p:tav tm="0">
                                          <p:val>
                                            <p:strVal val="#ppt_x-#ppt_w*1.125000"/>
                                          </p:val>
                                        </p:tav>
                                        <p:tav tm="100000">
                                          <p:val>
                                            <p:strVal val="#ppt_x"/>
                                          </p:val>
                                        </p:tav>
                                      </p:tavLst>
                                    </p:anim>
                                    <p:animEffect filter="wipe(right)" transition="in">
                                      <p:cBhvr>
                                        <p:cTn dur="500" id="22"/>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33475"/>
      <p:bldP grpId="0" spid="5"/>
      <p:bldP grpId="0" spid="6"/>
      <p:bldP grpId="0" spid="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5938" name="Rectangle 2">
            <a:extLst>
              <a:ext uri="{FF2B5EF4-FFF2-40B4-BE49-F238E27FC236}">
                <a16:creationId xmlns:a16="http://schemas.microsoft.com/office/drawing/2014/main" id="{FDCBF765-9905-4D1E-A57B-017896829935}"/>
              </a:ext>
            </a:extLst>
          </p:cNvPr>
          <p:cNvSpPr>
            <a:spLocks noChangeArrowheads="1" noGrp="1"/>
          </p:cNvSpPr>
          <p:nvPr>
            <p:ph idx="4294967295" type="title"/>
          </p:nvPr>
        </p:nvSpPr>
        <p:spPr>
          <a:xfrm>
            <a:off x="3118108" y="642260"/>
            <a:ext cx="5718105" cy="420624"/>
          </a:xfrm>
        </p:spPr>
        <p:txBody>
          <a:bodyPr anchor="ctr" bIns="45720" lIns="91440" rIns="91440" rtlCol="0" tIns="45720" vert="horz" wrap="square">
            <a:spAutoFit/>
          </a:bodyPr>
          <a:lstStyle/>
          <a:p>
            <a:pPr algn="ctr"/>
            <a:r>
              <a:rPr altLang="en-US" b="1" lang="zh-CN" spc="300" sz="2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身边关怀至深，感动你我他的故事</a:t>
            </a:r>
          </a:p>
        </p:txBody>
      </p:sp>
      <p:sp>
        <p:nvSpPr>
          <p:cNvPr id="5" name="空心弧 4">
            <a:extLst>
              <a:ext uri="{FF2B5EF4-FFF2-40B4-BE49-F238E27FC236}">
                <a16:creationId xmlns:a16="http://schemas.microsoft.com/office/drawing/2014/main" id="{FD015AB1-1AB9-4DB5-A97B-0A3F3AE712DF}"/>
              </a:ext>
            </a:extLst>
          </p:cNvPr>
          <p:cNvSpPr/>
          <p:nvPr/>
        </p:nvSpPr>
        <p:spPr>
          <a:xfrm>
            <a:off x="-3850545" y="123823"/>
            <a:ext cx="7322438" cy="7322438"/>
          </a:xfrm>
          <a:prstGeom prst="blockArc">
            <a:avLst>
              <a:gd fmla="val 18900000" name="adj1"/>
              <a:gd fmla="val 2700000" name="adj2"/>
              <a:gd fmla="val 295" name="adj3"/>
            </a:avLst>
          </a:prstGeom>
          <a:ln>
            <a:solidFill>
              <a:schemeClr val="bg1">
                <a:lumMod val="75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p:txBody>
      </p:sp>
      <p:sp>
        <p:nvSpPr>
          <p:cNvPr id="6" name="任意多边形: 形状 5">
            <a:extLst>
              <a:ext uri="{FF2B5EF4-FFF2-40B4-BE49-F238E27FC236}">
                <a16:creationId xmlns:a16="http://schemas.microsoft.com/office/drawing/2014/main" id="{81370A35-B8EB-49FF-A27F-06EF2231870B}"/>
              </a:ext>
            </a:extLst>
          </p:cNvPr>
          <p:cNvSpPr/>
          <p:nvPr/>
        </p:nvSpPr>
        <p:spPr>
          <a:xfrm>
            <a:off x="3054058" y="1608958"/>
            <a:ext cx="7862716" cy="1088041"/>
          </a:xfrm>
          <a:custGeom>
            <a:gdLst>
              <a:gd fmla="*/ 0 w 7862716" name="connsiteX0"/>
              <a:gd fmla="*/ 0 h 1088041" name="connsiteY0"/>
              <a:gd fmla="*/ 7862716 w 7862716" name="connsiteX1"/>
              <a:gd fmla="*/ 0 h 1088041" name="connsiteY1"/>
              <a:gd fmla="*/ 7862716 w 7862716" name="connsiteX2"/>
              <a:gd fmla="*/ 1088041 h 1088041" name="connsiteY2"/>
              <a:gd fmla="*/ 0 w 7862716" name="connsiteX3"/>
              <a:gd fmla="*/ 1088041 h 1088041" name="connsiteY3"/>
              <a:gd fmla="*/ 0 w 7862716" name="connsiteX4"/>
              <a:gd fmla="*/ 0 h 108804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88041" w="7862716">
                <a:moveTo>
                  <a:pt x="0" y="0"/>
                </a:moveTo>
                <a:lnTo>
                  <a:pt x="7862716" y="0"/>
                </a:lnTo>
                <a:lnTo>
                  <a:pt x="7862716" y="1088041"/>
                </a:lnTo>
                <a:lnTo>
                  <a:pt x="0" y="1088041"/>
                </a:lnTo>
                <a:lnTo>
                  <a:pt x="0" y="0"/>
                </a:lnTo>
                <a:close/>
              </a:path>
            </a:pathLst>
          </a:custGeom>
          <a:solidFill>
            <a:srgbClr val="67D8C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180" lIns="863633" numCol="1" rIns="43180" spcCol="1270" spcFirstLastPara="0" tIns="43180" vert="horz" wrap="square">
            <a:noAutofit/>
          </a:bodyPr>
          <a:lstStyle/>
          <a:p>
            <a:pPr algn="l" defTabSz="755650" indent="0" lvl="0" marL="0">
              <a:lnSpc>
                <a:spcPts val="2500"/>
              </a:lnSpc>
              <a:spcBef>
                <a:spcPct val="0"/>
              </a:spcBef>
              <a:spcAft>
                <a:spcPct val="35000"/>
              </a:spcAft>
              <a:buNone/>
            </a:pPr>
            <a:r>
              <a:rPr kern="1200" lang="zh-CN" sz="1700">
                <a:latin charset="-122" panose="020b0503020204020204" pitchFamily="34" typeface="微软雅黑"/>
                <a:ea charset="-122" panose="020b0503020204020204" pitchFamily="34" typeface="微软雅黑"/>
              </a:rPr>
              <a:t>两年前，一位十六岁花季少女因白血病收住内四科，化疗白脱发，让小花枯萎，护士与病人微信互通，买帽子、鲜花、小礼物，重拾尊严，再现美丽，让患者快乐开心。科主任护士长动员医护人员亲友为白血病献血。</a:t>
            </a:r>
          </a:p>
        </p:txBody>
      </p:sp>
      <p:sp>
        <p:nvSpPr>
          <p:cNvPr id="8" name="任意多边形: 形状 7">
            <a:extLst>
              <a:ext uri="{FF2B5EF4-FFF2-40B4-BE49-F238E27FC236}">
                <a16:creationId xmlns:a16="http://schemas.microsoft.com/office/drawing/2014/main" id="{1BB840E2-4E42-4CBC-A30F-52A5341D539E}"/>
              </a:ext>
            </a:extLst>
          </p:cNvPr>
          <p:cNvSpPr/>
          <p:nvPr/>
        </p:nvSpPr>
        <p:spPr>
          <a:xfrm>
            <a:off x="3449561" y="3241020"/>
            <a:ext cx="7467213" cy="1088041"/>
          </a:xfrm>
          <a:custGeom>
            <a:gdLst>
              <a:gd fmla="*/ 0 w 7467213" name="connsiteX0"/>
              <a:gd fmla="*/ 0 h 1088041" name="connsiteY0"/>
              <a:gd fmla="*/ 7467213 w 7467213" name="connsiteX1"/>
              <a:gd fmla="*/ 0 h 1088041" name="connsiteY1"/>
              <a:gd fmla="*/ 7467213 w 7467213" name="connsiteX2"/>
              <a:gd fmla="*/ 1088041 h 1088041" name="connsiteY2"/>
              <a:gd fmla="*/ 0 w 7467213" name="connsiteX3"/>
              <a:gd fmla="*/ 1088041 h 1088041" name="connsiteY3"/>
              <a:gd fmla="*/ 0 w 7467213" name="connsiteX4"/>
              <a:gd fmla="*/ 0 h 108804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88041" w="7467213">
                <a:moveTo>
                  <a:pt x="0" y="0"/>
                </a:moveTo>
                <a:lnTo>
                  <a:pt x="7467213" y="0"/>
                </a:lnTo>
                <a:lnTo>
                  <a:pt x="7467213" y="1088041"/>
                </a:lnTo>
                <a:lnTo>
                  <a:pt x="0" y="1088041"/>
                </a:lnTo>
                <a:lnTo>
                  <a:pt x="0" y="0"/>
                </a:lnTo>
                <a:close/>
              </a:path>
            </a:pathLst>
          </a:custGeom>
          <a:solidFill>
            <a:srgbClr val="67D8C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180" lIns="863633" numCol="1" rIns="43180" spcCol="1270" spcFirstLastPara="0" tIns="43180" vert="horz" wrap="square">
            <a:noAutofit/>
          </a:bodyPr>
          <a:lstStyle/>
          <a:p>
            <a:pPr defTabSz="755650">
              <a:lnSpc>
                <a:spcPts val="2500"/>
              </a:lnSpc>
              <a:spcBef>
                <a:spcPct val="0"/>
              </a:spcBef>
              <a:spcAft>
                <a:spcPct val="35000"/>
              </a:spcAft>
            </a:pPr>
            <a:r>
              <a:rPr altLang="en-US" lang="zh-CN" sz="1700">
                <a:latin charset="-122" panose="020b0503020204020204" pitchFamily="34" typeface="微软雅黑"/>
                <a:ea charset="-122" panose="020b0503020204020204" pitchFamily="34" typeface="微软雅黑"/>
              </a:rPr>
              <a:t>哀伤护理， 交通事故引发有死有伤的事例多例，如骑车妻子死亡丈夫住院，每日倾听、重复的诉说，轻握患者手，走过黑暗阴影期，患者感动得不肯离开。</a:t>
            </a:r>
          </a:p>
        </p:txBody>
      </p:sp>
      <p:sp>
        <p:nvSpPr>
          <p:cNvPr id="10" name="任意多边形: 形状 9">
            <a:extLst>
              <a:ext uri="{FF2B5EF4-FFF2-40B4-BE49-F238E27FC236}">
                <a16:creationId xmlns:a16="http://schemas.microsoft.com/office/drawing/2014/main" id="{7FC8C71C-461B-4F2B-882B-D9633D5EFB74}"/>
              </a:ext>
            </a:extLst>
          </p:cNvPr>
          <p:cNvSpPr/>
          <p:nvPr/>
        </p:nvSpPr>
        <p:spPr>
          <a:xfrm>
            <a:off x="3054058" y="4873082"/>
            <a:ext cx="7862716" cy="1088041"/>
          </a:xfrm>
          <a:custGeom>
            <a:gdLst>
              <a:gd fmla="*/ 0 w 7862716" name="connsiteX0"/>
              <a:gd fmla="*/ 0 h 1088041" name="connsiteY0"/>
              <a:gd fmla="*/ 7862716 w 7862716" name="connsiteX1"/>
              <a:gd fmla="*/ 0 h 1088041" name="connsiteY1"/>
              <a:gd fmla="*/ 7862716 w 7862716" name="connsiteX2"/>
              <a:gd fmla="*/ 1088041 h 1088041" name="connsiteY2"/>
              <a:gd fmla="*/ 0 w 7862716" name="connsiteX3"/>
              <a:gd fmla="*/ 1088041 h 1088041" name="connsiteY3"/>
              <a:gd fmla="*/ 0 w 7862716" name="connsiteX4"/>
              <a:gd fmla="*/ 0 h 108804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88041" w="7862716">
                <a:moveTo>
                  <a:pt x="0" y="0"/>
                </a:moveTo>
                <a:lnTo>
                  <a:pt x="7862716" y="0"/>
                </a:lnTo>
                <a:lnTo>
                  <a:pt x="7862716" y="1088041"/>
                </a:lnTo>
                <a:lnTo>
                  <a:pt x="0" y="1088041"/>
                </a:lnTo>
                <a:lnTo>
                  <a:pt x="0" y="0"/>
                </a:lnTo>
                <a:close/>
              </a:path>
            </a:pathLst>
          </a:custGeom>
          <a:solidFill>
            <a:srgbClr val="67D8C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180" lIns="863633" numCol="1" rIns="43180" spcCol="1270" spcFirstLastPara="0" tIns="43180" vert="horz" wrap="square">
            <a:noAutofit/>
          </a:bodyPr>
          <a:lstStyle/>
          <a:p>
            <a:pPr defTabSz="755650">
              <a:lnSpc>
                <a:spcPts val="2500"/>
              </a:lnSpc>
              <a:spcBef>
                <a:spcPct val="0"/>
              </a:spcBef>
              <a:spcAft>
                <a:spcPct val="35000"/>
              </a:spcAft>
            </a:pPr>
            <a:r>
              <a:rPr altLang="en-US" lang="zh-CN" sz="1700">
                <a:latin charset="-122" panose="020b0503020204020204" pitchFamily="34" typeface="微软雅黑"/>
                <a:ea charset="-122" panose="020b0503020204020204" pitchFamily="34" typeface="微软雅黑"/>
              </a:rPr>
              <a:t>重症坏死性胰腺炎，全科关注，医务人员网上买尿不湿，红十字救助，乡镇民政局争取低保，乡长民政领导被爱心感动，捐款捐物。</a:t>
            </a:r>
          </a:p>
        </p:txBody>
      </p:sp>
      <p:pic>
        <p:nvPicPr>
          <p:cNvPr id="13" name="图片 12">
            <a:extLst>
              <a:ext uri="{FF2B5EF4-FFF2-40B4-BE49-F238E27FC236}">
                <a16:creationId xmlns:a16="http://schemas.microsoft.com/office/drawing/2014/main" id="{99C96059-2B27-4A78-B3EC-D69A95893E97}"/>
              </a:ext>
            </a:extLst>
          </p:cNvPr>
          <p:cNvPicPr>
            <a:picLocks noChangeAspect="1"/>
          </p:cNvPicPr>
          <p:nvPr/>
        </p:nvPicPr>
        <p:blipFill>
          <a:blip r:embed="rId2">
            <a:extLst>
              <a:ext uri="{28A0092B-C50C-407E-A947-70E740481C1C}">
                <a14:useLocalDpi val="0"/>
              </a:ext>
            </a:extLst>
          </a:blip>
          <a:srcRect l="25164" r="24108"/>
          <a:stretch>
            <a:fillRect/>
          </a:stretch>
        </p:blipFill>
        <p:spPr>
          <a:xfrm>
            <a:off x="704850" y="1390914"/>
            <a:ext cx="1802495" cy="4873082"/>
          </a:xfrm>
          <a:prstGeom prst="rect">
            <a:avLst/>
          </a:prstGeom>
        </p:spPr>
      </p:pic>
      <p:grpSp>
        <p:nvGrpSpPr>
          <p:cNvPr id="16" name="组合 15">
            <a:extLst>
              <a:ext uri="{FF2B5EF4-FFF2-40B4-BE49-F238E27FC236}">
                <a16:creationId xmlns:a16="http://schemas.microsoft.com/office/drawing/2014/main" id="{4476C6B3-E1CF-4645-B62C-87233C21CC58}"/>
              </a:ext>
            </a:extLst>
          </p:cNvPr>
          <p:cNvGrpSpPr/>
          <p:nvPr/>
        </p:nvGrpSpPr>
        <p:grpSpPr>
          <a:xfrm>
            <a:off x="2374032" y="1472953"/>
            <a:ext cx="1371218" cy="1360051"/>
            <a:chOff x="2374032" y="1472953"/>
            <a:chExt cx="1371218" cy="1360051"/>
          </a:xfrm>
        </p:grpSpPr>
        <p:sp>
          <p:nvSpPr>
            <p:cNvPr id="7" name="椭圆 6">
              <a:extLst>
                <a:ext uri="{FF2B5EF4-FFF2-40B4-BE49-F238E27FC236}">
                  <a16:creationId xmlns:a16="http://schemas.microsoft.com/office/drawing/2014/main" id="{124B64ED-4283-409A-ACE5-6461788F75E6}"/>
                </a:ext>
              </a:extLst>
            </p:cNvPr>
            <p:cNvSpPr/>
            <p:nvPr/>
          </p:nvSpPr>
          <p:spPr>
            <a:xfrm>
              <a:off x="2374032" y="1472953"/>
              <a:ext cx="1360051" cy="1360051"/>
            </a:xfrm>
            <a:prstGeom prst="ellipse">
              <a:avLst/>
            </a:prstGeom>
            <a:ln>
              <a:solidFill>
                <a:srgbClr val="67D8CF"/>
              </a:solidFill>
            </a:ln>
            <a:effectLst>
              <a:outerShdw algn="r" blurRad="50800" dir="10800000" dist="38100" rotWithShape="0">
                <a:prstClr val="black">
                  <a:alpha val="10000"/>
                </a:prstClr>
              </a:outerShdw>
            </a:effectLst>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pic>
          <p:nvPicPr>
            <p:cNvPr id="15" name="图片 14">
              <a:extLst>
                <a:ext uri="{FF2B5EF4-FFF2-40B4-BE49-F238E27FC236}">
                  <a16:creationId xmlns:a16="http://schemas.microsoft.com/office/drawing/2014/main" id="{1335B44C-94E2-460A-84AA-215C276F4B9E}"/>
                </a:ext>
              </a:extLst>
            </p:cNvPr>
            <p:cNvPicPr>
              <a:picLocks noChangeAspect="1"/>
            </p:cNvPicPr>
            <p:nvPr/>
          </p:nvPicPr>
          <p:blipFill>
            <a:blip r:embed="rId3">
              <a:extLst>
                <a:ext uri="{28A0092B-C50C-407E-A947-70E740481C1C}">
                  <a14:useLocalDpi val="0"/>
                </a:ext>
              </a:extLst>
            </a:blip>
            <a:srcRect b="20029" t="20000"/>
            <a:stretch>
              <a:fillRect/>
            </a:stretch>
          </p:blipFill>
          <p:spPr>
            <a:xfrm>
              <a:off x="2385198" y="1745356"/>
              <a:ext cx="1360052" cy="815638"/>
            </a:xfrm>
            <a:prstGeom prst="rect">
              <a:avLst/>
            </a:prstGeom>
          </p:spPr>
        </p:pic>
      </p:grpSp>
      <p:grpSp>
        <p:nvGrpSpPr>
          <p:cNvPr id="19" name="组合 18">
            <a:extLst>
              <a:ext uri="{FF2B5EF4-FFF2-40B4-BE49-F238E27FC236}">
                <a16:creationId xmlns:a16="http://schemas.microsoft.com/office/drawing/2014/main" id="{3E8C56C7-6951-4DFA-B1F4-183346559651}"/>
              </a:ext>
            </a:extLst>
          </p:cNvPr>
          <p:cNvGrpSpPr/>
          <p:nvPr/>
        </p:nvGrpSpPr>
        <p:grpSpPr>
          <a:xfrm>
            <a:off x="2769534" y="3105015"/>
            <a:ext cx="1360052" cy="1360051"/>
            <a:chOff x="2769534" y="3105015"/>
            <a:chExt cx="1360052" cy="1360051"/>
          </a:xfrm>
        </p:grpSpPr>
        <p:sp>
          <p:nvSpPr>
            <p:cNvPr id="9" name="椭圆 8">
              <a:extLst>
                <a:ext uri="{FF2B5EF4-FFF2-40B4-BE49-F238E27FC236}">
                  <a16:creationId xmlns:a16="http://schemas.microsoft.com/office/drawing/2014/main" id="{49726EB3-02BA-499A-8476-B8F4D30FD2AC}"/>
                </a:ext>
              </a:extLst>
            </p:cNvPr>
            <p:cNvSpPr/>
            <p:nvPr/>
          </p:nvSpPr>
          <p:spPr>
            <a:xfrm>
              <a:off x="2769535" y="3105015"/>
              <a:ext cx="1360051" cy="1360051"/>
            </a:xfrm>
            <a:prstGeom prst="ellipse">
              <a:avLst/>
            </a:prstGeom>
            <a:ln>
              <a:solidFill>
                <a:srgbClr val="67D8CF"/>
              </a:solidFill>
            </a:ln>
            <a:effectLst>
              <a:outerShdw algn="r" blurRad="50800" dir="10800000" dist="38100" rotWithShape="0">
                <a:prstClr val="black">
                  <a:alpha val="10000"/>
                </a:prstClr>
              </a:outerShdw>
            </a:effectLst>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pic>
          <p:nvPicPr>
            <p:cNvPr id="17" name="图片 16">
              <a:extLst>
                <a:ext uri="{FF2B5EF4-FFF2-40B4-BE49-F238E27FC236}">
                  <a16:creationId xmlns:a16="http://schemas.microsoft.com/office/drawing/2014/main" id="{31BA7923-BE62-467B-AB2C-E449ED9445DF}"/>
                </a:ext>
              </a:extLst>
            </p:cNvPr>
            <p:cNvPicPr>
              <a:picLocks noChangeAspect="1"/>
            </p:cNvPicPr>
            <p:nvPr/>
          </p:nvPicPr>
          <p:blipFill>
            <a:blip r:embed="rId3">
              <a:extLst>
                <a:ext uri="{28A0092B-C50C-407E-A947-70E740481C1C}">
                  <a14:useLocalDpi val="0"/>
                </a:ext>
              </a:extLst>
            </a:blip>
            <a:srcRect b="20029" t="20000"/>
            <a:stretch>
              <a:fillRect/>
            </a:stretch>
          </p:blipFill>
          <p:spPr>
            <a:xfrm>
              <a:off x="2769534" y="3445617"/>
              <a:ext cx="1360052" cy="815638"/>
            </a:xfrm>
            <a:prstGeom prst="rect">
              <a:avLst/>
            </a:prstGeom>
          </p:spPr>
        </p:pic>
      </p:grpSp>
      <p:grpSp>
        <p:nvGrpSpPr>
          <p:cNvPr id="20" name="组合 19">
            <a:extLst>
              <a:ext uri="{FF2B5EF4-FFF2-40B4-BE49-F238E27FC236}">
                <a16:creationId xmlns:a16="http://schemas.microsoft.com/office/drawing/2014/main" id="{A18E263E-0B8E-4712-B09C-53FB484ECC9E}"/>
              </a:ext>
            </a:extLst>
          </p:cNvPr>
          <p:cNvGrpSpPr/>
          <p:nvPr/>
        </p:nvGrpSpPr>
        <p:grpSpPr>
          <a:xfrm>
            <a:off x="2309593" y="4737077"/>
            <a:ext cx="1424490" cy="1360051"/>
            <a:chOff x="2309593" y="4737077"/>
            <a:chExt cx="1424490" cy="1360051"/>
          </a:xfrm>
        </p:grpSpPr>
        <p:sp>
          <p:nvSpPr>
            <p:cNvPr id="11" name="椭圆 10">
              <a:extLst>
                <a:ext uri="{FF2B5EF4-FFF2-40B4-BE49-F238E27FC236}">
                  <a16:creationId xmlns:a16="http://schemas.microsoft.com/office/drawing/2014/main" id="{84B1A3C5-3DEE-47DF-AA9D-9E96FD2F6886}"/>
                </a:ext>
              </a:extLst>
            </p:cNvPr>
            <p:cNvSpPr/>
            <p:nvPr/>
          </p:nvSpPr>
          <p:spPr>
            <a:xfrm>
              <a:off x="2374032" y="4737077"/>
              <a:ext cx="1360051" cy="1360051"/>
            </a:xfrm>
            <a:prstGeom prst="ellipse">
              <a:avLst/>
            </a:prstGeom>
            <a:ln>
              <a:solidFill>
                <a:srgbClr val="67D8CF"/>
              </a:solidFill>
            </a:ln>
            <a:effectLst>
              <a:outerShdw algn="r" blurRad="50800" dir="10800000" dist="38100" rotWithShape="0">
                <a:prstClr val="black">
                  <a:alpha val="10000"/>
                </a:prstClr>
              </a:outerShdw>
            </a:effectLst>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pic>
          <p:nvPicPr>
            <p:cNvPr id="18" name="图片 17">
              <a:extLst>
                <a:ext uri="{FF2B5EF4-FFF2-40B4-BE49-F238E27FC236}">
                  <a16:creationId xmlns:a16="http://schemas.microsoft.com/office/drawing/2014/main" id="{FCD14BE6-0CB3-4ACE-8C56-241BE4AEE078}"/>
                </a:ext>
              </a:extLst>
            </p:cNvPr>
            <p:cNvPicPr>
              <a:picLocks noChangeAspect="1"/>
            </p:cNvPicPr>
            <p:nvPr/>
          </p:nvPicPr>
          <p:blipFill>
            <a:blip r:embed="rId3">
              <a:extLst>
                <a:ext uri="{28A0092B-C50C-407E-A947-70E740481C1C}">
                  <a14:useLocalDpi val="0"/>
                </a:ext>
              </a:extLst>
            </a:blip>
            <a:srcRect b="20029" t="20000"/>
            <a:stretch>
              <a:fillRect/>
            </a:stretch>
          </p:blipFill>
          <p:spPr>
            <a:xfrm>
              <a:off x="2309593" y="4977228"/>
              <a:ext cx="1360052" cy="815638"/>
            </a:xfrm>
            <a:prstGeom prst="rect">
              <a:avLst/>
            </a:prstGeom>
          </p:spPr>
        </p:pic>
      </p:grpSp>
    </p:spTree>
  </p:cSld>
  <p:clrMapOvr>
    <a:masterClrMapping/>
  </p:clrMapOvr>
  <mc:AlternateContent>
    <mc:Choice Requires="p14">
      <p:transition advClick="0" advTm="2000" p14:dur="900" spd="slow">
        <p14:warp dir="i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3"/>
                                        </p:tgtEl>
                                        <p:attrNameLst>
                                          <p:attrName>style.visibility</p:attrName>
                                        </p:attrNameLst>
                                      </p:cBhvr>
                                      <p:to>
                                        <p:strVal val="visible"/>
                                      </p:to>
                                    </p:set>
                                    <p:animEffect filter="wipe(down)" transition="in">
                                      <p:cBhvr>
                                        <p:cTn dur="500" id="7"/>
                                        <p:tgtEl>
                                          <p:spTgt spid="13"/>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5"/>
                                        </p:tgtEl>
                                        <p:attrNameLst>
                                          <p:attrName>style.visibility</p:attrName>
                                        </p:attrNameLst>
                                      </p:cBhvr>
                                      <p:to>
                                        <p:strVal val="visible"/>
                                      </p:to>
                                    </p:set>
                                    <p:animEffect filter="wipe(down)" transition="in">
                                      <p:cBhvr>
                                        <p:cTn dur="500" id="11"/>
                                        <p:tgtEl>
                                          <p:spTgt spid="5"/>
                                        </p:tgtEl>
                                      </p:cBhvr>
                                    </p:animEffect>
                                  </p:childTnLst>
                                </p:cTn>
                              </p:par>
                              <p:par>
                                <p:cTn fill="hold" id="12" nodeType="withEffect" presetClass="entr" presetID="53" presetSubtype="0">
                                  <p:stCondLst>
                                    <p:cond delay="500"/>
                                  </p:stCondLst>
                                  <p:childTnLst>
                                    <p:set>
                                      <p:cBhvr>
                                        <p:cTn dur="1" fill="hold" id="13">
                                          <p:stCondLst>
                                            <p:cond delay="0"/>
                                          </p:stCondLst>
                                        </p:cTn>
                                        <p:tgtEl>
                                          <p:spTgt spid="16"/>
                                        </p:tgtEl>
                                        <p:attrNameLst>
                                          <p:attrName>style.visibility</p:attrName>
                                        </p:attrNameLst>
                                      </p:cBhvr>
                                      <p:to>
                                        <p:strVal val="visible"/>
                                      </p:to>
                                    </p:set>
                                    <p:anim calcmode="lin" valueType="num">
                                      <p:cBhvr>
                                        <p:cTn dur="500" fill="hold" id="14"/>
                                        <p:tgtEl>
                                          <p:spTgt spid="16"/>
                                        </p:tgtEl>
                                        <p:attrNameLst>
                                          <p:attrName>ppt_w</p:attrName>
                                        </p:attrNameLst>
                                      </p:cBhvr>
                                      <p:tavLst>
                                        <p:tav tm="0">
                                          <p:val>
                                            <p:fltVal val="0"/>
                                          </p:val>
                                        </p:tav>
                                        <p:tav tm="100000">
                                          <p:val>
                                            <p:strVal val="#ppt_w"/>
                                          </p:val>
                                        </p:tav>
                                      </p:tavLst>
                                    </p:anim>
                                    <p:anim calcmode="lin" valueType="num">
                                      <p:cBhvr>
                                        <p:cTn dur="500" fill="hold" id="15"/>
                                        <p:tgtEl>
                                          <p:spTgt spid="16"/>
                                        </p:tgtEl>
                                        <p:attrNameLst>
                                          <p:attrName>ppt_h</p:attrName>
                                        </p:attrNameLst>
                                      </p:cBhvr>
                                      <p:tavLst>
                                        <p:tav tm="0">
                                          <p:val>
                                            <p:fltVal val="0"/>
                                          </p:val>
                                        </p:tav>
                                        <p:tav tm="100000">
                                          <p:val>
                                            <p:strVal val="#ppt_h"/>
                                          </p:val>
                                        </p:tav>
                                      </p:tavLst>
                                    </p:anim>
                                    <p:animEffect filter="fade" transition="in">
                                      <p:cBhvr>
                                        <p:cTn dur="500" id="16"/>
                                        <p:tgtEl>
                                          <p:spTgt spid="16"/>
                                        </p:tgtEl>
                                      </p:cBhvr>
                                    </p:animEffect>
                                  </p:childTnLst>
                                </p:cTn>
                              </p:par>
                              <p:par>
                                <p:cTn fill="hold" id="17" nodeType="withEffect" presetClass="entr" presetID="53" presetSubtype="0">
                                  <p:stCondLst>
                                    <p:cond delay="500"/>
                                  </p:stCondLst>
                                  <p:childTnLst>
                                    <p:set>
                                      <p:cBhvr>
                                        <p:cTn dur="1" fill="hold" id="18">
                                          <p:stCondLst>
                                            <p:cond delay="0"/>
                                          </p:stCondLst>
                                        </p:cTn>
                                        <p:tgtEl>
                                          <p:spTgt spid="19"/>
                                        </p:tgtEl>
                                        <p:attrNameLst>
                                          <p:attrName>style.visibility</p:attrName>
                                        </p:attrNameLst>
                                      </p:cBhvr>
                                      <p:to>
                                        <p:strVal val="visible"/>
                                      </p:to>
                                    </p:set>
                                    <p:anim calcmode="lin" valueType="num">
                                      <p:cBhvr>
                                        <p:cTn dur="500" fill="hold" id="19"/>
                                        <p:tgtEl>
                                          <p:spTgt spid="19"/>
                                        </p:tgtEl>
                                        <p:attrNameLst>
                                          <p:attrName>ppt_w</p:attrName>
                                        </p:attrNameLst>
                                      </p:cBhvr>
                                      <p:tavLst>
                                        <p:tav tm="0">
                                          <p:val>
                                            <p:fltVal val="0"/>
                                          </p:val>
                                        </p:tav>
                                        <p:tav tm="100000">
                                          <p:val>
                                            <p:strVal val="#ppt_w"/>
                                          </p:val>
                                        </p:tav>
                                      </p:tavLst>
                                    </p:anim>
                                    <p:anim calcmode="lin" valueType="num">
                                      <p:cBhvr>
                                        <p:cTn dur="500" fill="hold" id="20"/>
                                        <p:tgtEl>
                                          <p:spTgt spid="19"/>
                                        </p:tgtEl>
                                        <p:attrNameLst>
                                          <p:attrName>ppt_h</p:attrName>
                                        </p:attrNameLst>
                                      </p:cBhvr>
                                      <p:tavLst>
                                        <p:tav tm="0">
                                          <p:val>
                                            <p:fltVal val="0"/>
                                          </p:val>
                                        </p:tav>
                                        <p:tav tm="100000">
                                          <p:val>
                                            <p:strVal val="#ppt_h"/>
                                          </p:val>
                                        </p:tav>
                                      </p:tavLst>
                                    </p:anim>
                                    <p:animEffect filter="fade" transition="in">
                                      <p:cBhvr>
                                        <p:cTn dur="500" id="21"/>
                                        <p:tgtEl>
                                          <p:spTgt spid="19"/>
                                        </p:tgtEl>
                                      </p:cBhvr>
                                    </p:animEffect>
                                  </p:childTnLst>
                                </p:cTn>
                              </p:par>
                              <p:par>
                                <p:cTn fill="hold" id="22" nodeType="withEffect" presetClass="entr" presetID="53" presetSubtype="0">
                                  <p:stCondLst>
                                    <p:cond delay="500"/>
                                  </p:stCondLst>
                                  <p:childTnLst>
                                    <p:set>
                                      <p:cBhvr>
                                        <p:cTn dur="1" fill="hold" id="23">
                                          <p:stCondLst>
                                            <p:cond delay="0"/>
                                          </p:stCondLst>
                                        </p:cTn>
                                        <p:tgtEl>
                                          <p:spTgt spid="20"/>
                                        </p:tgtEl>
                                        <p:attrNameLst>
                                          <p:attrName>style.visibility</p:attrName>
                                        </p:attrNameLst>
                                      </p:cBhvr>
                                      <p:to>
                                        <p:strVal val="visible"/>
                                      </p:to>
                                    </p:set>
                                    <p:anim calcmode="lin" valueType="num">
                                      <p:cBhvr>
                                        <p:cTn dur="500" fill="hold" id="24"/>
                                        <p:tgtEl>
                                          <p:spTgt spid="20"/>
                                        </p:tgtEl>
                                        <p:attrNameLst>
                                          <p:attrName>ppt_w</p:attrName>
                                        </p:attrNameLst>
                                      </p:cBhvr>
                                      <p:tavLst>
                                        <p:tav tm="0">
                                          <p:val>
                                            <p:fltVal val="0"/>
                                          </p:val>
                                        </p:tav>
                                        <p:tav tm="100000">
                                          <p:val>
                                            <p:strVal val="#ppt_w"/>
                                          </p:val>
                                        </p:tav>
                                      </p:tavLst>
                                    </p:anim>
                                    <p:anim calcmode="lin" valueType="num">
                                      <p:cBhvr>
                                        <p:cTn dur="500" fill="hold" id="25"/>
                                        <p:tgtEl>
                                          <p:spTgt spid="20"/>
                                        </p:tgtEl>
                                        <p:attrNameLst>
                                          <p:attrName>ppt_h</p:attrName>
                                        </p:attrNameLst>
                                      </p:cBhvr>
                                      <p:tavLst>
                                        <p:tav tm="0">
                                          <p:val>
                                            <p:fltVal val="0"/>
                                          </p:val>
                                        </p:tav>
                                        <p:tav tm="100000">
                                          <p:val>
                                            <p:strVal val="#ppt_h"/>
                                          </p:val>
                                        </p:tav>
                                      </p:tavLst>
                                    </p:anim>
                                    <p:animEffect filter="fade" transition="in">
                                      <p:cBhvr>
                                        <p:cTn dur="500" id="26"/>
                                        <p:tgtEl>
                                          <p:spTgt spid="20"/>
                                        </p:tgtEl>
                                      </p:cBhvr>
                                    </p:animEffect>
                                  </p:childTnLst>
                                </p:cTn>
                              </p:par>
                              <p:par>
                                <p:cTn fill="hold" grpId="0" id="27" nodeType="withEffect" presetClass="entr" presetID="22" presetSubtype="8">
                                  <p:stCondLst>
                                    <p:cond delay="1000"/>
                                  </p:stCondLst>
                                  <p:childTnLst>
                                    <p:set>
                                      <p:cBhvr>
                                        <p:cTn dur="1" fill="hold" id="28">
                                          <p:stCondLst>
                                            <p:cond delay="0"/>
                                          </p:stCondLst>
                                        </p:cTn>
                                        <p:tgtEl>
                                          <p:spTgt spid="6"/>
                                        </p:tgtEl>
                                        <p:attrNameLst>
                                          <p:attrName>style.visibility</p:attrName>
                                        </p:attrNameLst>
                                      </p:cBhvr>
                                      <p:to>
                                        <p:strVal val="visible"/>
                                      </p:to>
                                    </p:set>
                                    <p:animEffect filter="wipe(left)" transition="in">
                                      <p:cBhvr>
                                        <p:cTn dur="750" id="29"/>
                                        <p:tgtEl>
                                          <p:spTgt spid="6"/>
                                        </p:tgtEl>
                                      </p:cBhvr>
                                    </p:animEffect>
                                  </p:childTnLst>
                                </p:cTn>
                              </p:par>
                              <p:par>
                                <p:cTn fill="hold" grpId="0" id="30" nodeType="withEffect" presetClass="entr" presetID="22" presetSubtype="8">
                                  <p:stCondLst>
                                    <p:cond delay="1000"/>
                                  </p:stCondLst>
                                  <p:childTnLst>
                                    <p:set>
                                      <p:cBhvr>
                                        <p:cTn dur="1" fill="hold" id="31">
                                          <p:stCondLst>
                                            <p:cond delay="0"/>
                                          </p:stCondLst>
                                        </p:cTn>
                                        <p:tgtEl>
                                          <p:spTgt spid="8"/>
                                        </p:tgtEl>
                                        <p:attrNameLst>
                                          <p:attrName>style.visibility</p:attrName>
                                        </p:attrNameLst>
                                      </p:cBhvr>
                                      <p:to>
                                        <p:strVal val="visible"/>
                                      </p:to>
                                    </p:set>
                                    <p:animEffect filter="wipe(left)" transition="in">
                                      <p:cBhvr>
                                        <p:cTn dur="750" id="32"/>
                                        <p:tgtEl>
                                          <p:spTgt spid="8"/>
                                        </p:tgtEl>
                                      </p:cBhvr>
                                    </p:animEffect>
                                  </p:childTnLst>
                                </p:cTn>
                              </p:par>
                              <p:par>
                                <p:cTn fill="hold" grpId="0" id="33" nodeType="withEffect" presetClass="entr" presetID="22" presetSubtype="8">
                                  <p:stCondLst>
                                    <p:cond delay="1000"/>
                                  </p:stCondLst>
                                  <p:childTnLst>
                                    <p:set>
                                      <p:cBhvr>
                                        <p:cTn dur="1" fill="hold" id="34">
                                          <p:stCondLst>
                                            <p:cond delay="0"/>
                                          </p:stCondLst>
                                        </p:cTn>
                                        <p:tgtEl>
                                          <p:spTgt spid="10"/>
                                        </p:tgtEl>
                                        <p:attrNameLst>
                                          <p:attrName>style.visibility</p:attrName>
                                        </p:attrNameLst>
                                      </p:cBhvr>
                                      <p:to>
                                        <p:strVal val="visible"/>
                                      </p:to>
                                    </p:set>
                                    <p:animEffect filter="wipe(left)" transition="in">
                                      <p:cBhvr>
                                        <p:cTn dur="750" id="35"/>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1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a:extLst>
              <a:ext uri="{FF2B5EF4-FFF2-40B4-BE49-F238E27FC236}">
                <a16:creationId xmlns:a16="http://schemas.microsoft.com/office/drawing/2014/main" id="{3B845470-D675-4C2E-9415-F915FAF94290}"/>
              </a:ext>
            </a:extLst>
          </p:cNvPr>
          <p:cNvGrpSpPr/>
          <p:nvPr/>
        </p:nvGrpSpPr>
        <p:grpSpPr>
          <a:xfrm>
            <a:off x="4541533" y="1875686"/>
            <a:ext cx="3105150" cy="3105150"/>
            <a:chOff x="889293" y="2438560"/>
            <a:chExt cx="3105150" cy="3105150"/>
          </a:xfrm>
        </p:grpSpPr>
        <p:grpSp>
          <p:nvGrpSpPr>
            <p:cNvPr id="10" name="组合 9">
              <a:extLst>
                <a:ext uri="{FF2B5EF4-FFF2-40B4-BE49-F238E27FC236}">
                  <a16:creationId xmlns:a16="http://schemas.microsoft.com/office/drawing/2014/main" id="{A6383B05-5163-445F-8B07-8E3E7729FEB3}"/>
                </a:ext>
              </a:extLst>
            </p:cNvPr>
            <p:cNvGrpSpPr/>
            <p:nvPr/>
          </p:nvGrpSpPr>
          <p:grpSpPr>
            <a:xfrm>
              <a:off x="889293" y="2438560"/>
              <a:ext cx="3105150" cy="3105150"/>
              <a:chOff x="950224" y="1876424"/>
              <a:chExt cx="3105150" cy="3105150"/>
            </a:xfrm>
          </p:grpSpPr>
          <p:sp>
            <p:nvSpPr>
              <p:cNvPr id="12" name="椭圆 11">
                <a:extLst>
                  <a:ext uri="{FF2B5EF4-FFF2-40B4-BE49-F238E27FC236}">
                    <a16:creationId xmlns:a16="http://schemas.microsoft.com/office/drawing/2014/main" id="{0E64F5DC-F392-43A5-8948-E35DE1A5244A}"/>
                  </a:ext>
                </a:extLst>
              </p:cNvPr>
              <p:cNvSpPr/>
              <p:nvPr/>
            </p:nvSpPr>
            <p:spPr>
              <a:xfrm>
                <a:off x="950224" y="1876424"/>
                <a:ext cx="3105150" cy="3105150"/>
              </a:xfrm>
              <a:prstGeom prst="ellipse">
                <a:avLst/>
              </a:prstGeom>
              <a:solidFill>
                <a:srgbClr val="67D8CF"/>
              </a:solidFill>
              <a:ln>
                <a:solidFill>
                  <a:srgbClr val="67D8CF"/>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圆: 空心 12">
                <a:extLst>
                  <a:ext uri="{FF2B5EF4-FFF2-40B4-BE49-F238E27FC236}">
                    <a16:creationId xmlns:a16="http://schemas.microsoft.com/office/drawing/2014/main" id="{279FD438-BDCE-486B-AA20-904D159C92A6}"/>
                  </a:ext>
                </a:extLst>
              </p:cNvPr>
              <p:cNvSpPr/>
              <p:nvPr/>
            </p:nvSpPr>
            <p:spPr>
              <a:xfrm>
                <a:off x="1198691" y="2124891"/>
                <a:ext cx="2608215" cy="2608215"/>
              </a:xfrm>
              <a:prstGeom prst="donut">
                <a:avLst>
                  <a:gd fmla="val 12206" name="adj"/>
                </a:avLst>
              </a:prstGeom>
              <a:solidFill>
                <a:schemeClr val="bg1"/>
              </a:solidFill>
              <a:ln>
                <a:solidFill>
                  <a:srgbClr val="67D8C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矩形 10">
              <a:extLst>
                <a:ext uri="{FF2B5EF4-FFF2-40B4-BE49-F238E27FC236}">
                  <a16:creationId xmlns:a16="http://schemas.microsoft.com/office/drawing/2014/main" id="{3F92E378-6C52-4761-9AFC-BDA6B16396D3}"/>
                </a:ext>
              </a:extLst>
            </p:cNvPr>
            <p:cNvSpPr/>
            <p:nvPr/>
          </p:nvSpPr>
          <p:spPr>
            <a:xfrm>
              <a:off x="1703586" y="3491954"/>
              <a:ext cx="1476562" cy="1188720"/>
            </a:xfrm>
            <a:prstGeom prst="rect">
              <a:avLst/>
            </a:prstGeom>
          </p:spPr>
          <p:txBody>
            <a:bodyPr anchor="ctr" bIns="45720" lIns="91440" rIns="91440" rtlCol="0" tIns="45720" vert="horz" wrap="square">
              <a:spAutoFit/>
            </a:bodyPr>
            <a:lstStyle/>
            <a:p>
              <a:pPr algn="ctr">
                <a:lnSpc>
                  <a:spcPct val="90000"/>
                </a:lnSpc>
                <a:spcBef>
                  <a:spcPct val="0"/>
                </a:spcBef>
              </a:pPr>
              <a:r>
                <a:rPr altLang="en-US" lang="zh-CN" spc="300" sz="4000">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追求卓越</a:t>
              </a:r>
            </a:p>
          </p:txBody>
        </p:sp>
      </p:grpSp>
      <p:grpSp>
        <p:nvGrpSpPr>
          <p:cNvPr id="14" name="组合 13">
            <a:extLst>
              <a:ext uri="{FF2B5EF4-FFF2-40B4-BE49-F238E27FC236}">
                <a16:creationId xmlns:a16="http://schemas.microsoft.com/office/drawing/2014/main" id="{A24F76DA-E562-45F9-B18C-65AD045CAA60}"/>
              </a:ext>
            </a:extLst>
          </p:cNvPr>
          <p:cNvGrpSpPr/>
          <p:nvPr/>
        </p:nvGrpSpPr>
        <p:grpSpPr>
          <a:xfrm>
            <a:off x="8385093" y="743432"/>
            <a:ext cx="3105150" cy="3105150"/>
            <a:chOff x="889293" y="2438560"/>
            <a:chExt cx="3105150" cy="3105150"/>
          </a:xfrm>
        </p:grpSpPr>
        <p:grpSp>
          <p:nvGrpSpPr>
            <p:cNvPr id="15" name="组合 14">
              <a:extLst>
                <a:ext uri="{FF2B5EF4-FFF2-40B4-BE49-F238E27FC236}">
                  <a16:creationId xmlns:a16="http://schemas.microsoft.com/office/drawing/2014/main" id="{D6139FF4-4130-4041-8183-E320F66C17F3}"/>
                </a:ext>
              </a:extLst>
            </p:cNvPr>
            <p:cNvGrpSpPr/>
            <p:nvPr/>
          </p:nvGrpSpPr>
          <p:grpSpPr>
            <a:xfrm>
              <a:off x="889293" y="2438560"/>
              <a:ext cx="3105150" cy="3105150"/>
              <a:chOff x="950224" y="1876424"/>
              <a:chExt cx="3105150" cy="3105150"/>
            </a:xfrm>
          </p:grpSpPr>
          <p:sp>
            <p:nvSpPr>
              <p:cNvPr id="17" name="椭圆 16">
                <a:extLst>
                  <a:ext uri="{FF2B5EF4-FFF2-40B4-BE49-F238E27FC236}">
                    <a16:creationId xmlns:a16="http://schemas.microsoft.com/office/drawing/2014/main" id="{8233C5F9-1A8C-45DA-875E-CBE6677C38D3}"/>
                  </a:ext>
                </a:extLst>
              </p:cNvPr>
              <p:cNvSpPr/>
              <p:nvPr/>
            </p:nvSpPr>
            <p:spPr>
              <a:xfrm>
                <a:off x="950224" y="1876424"/>
                <a:ext cx="3105150" cy="3105150"/>
              </a:xfrm>
              <a:prstGeom prst="ellipse">
                <a:avLst/>
              </a:prstGeom>
              <a:solidFill>
                <a:srgbClr val="67D8CF"/>
              </a:solidFill>
              <a:ln>
                <a:solidFill>
                  <a:srgbClr val="67D8CF"/>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圆: 空心 17">
                <a:extLst>
                  <a:ext uri="{FF2B5EF4-FFF2-40B4-BE49-F238E27FC236}">
                    <a16:creationId xmlns:a16="http://schemas.microsoft.com/office/drawing/2014/main" id="{92D95796-EF09-4EFA-ADD3-C9B5E84E2BBE}"/>
                  </a:ext>
                </a:extLst>
              </p:cNvPr>
              <p:cNvSpPr/>
              <p:nvPr/>
            </p:nvSpPr>
            <p:spPr>
              <a:xfrm>
                <a:off x="1198691" y="2124891"/>
                <a:ext cx="2608215" cy="2608215"/>
              </a:xfrm>
              <a:prstGeom prst="donut">
                <a:avLst>
                  <a:gd fmla="val 12206" name="adj"/>
                </a:avLst>
              </a:prstGeom>
              <a:solidFill>
                <a:schemeClr val="bg1"/>
              </a:solidFill>
              <a:ln>
                <a:solidFill>
                  <a:srgbClr val="67D8C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 name="矩形 15">
              <a:extLst>
                <a:ext uri="{FF2B5EF4-FFF2-40B4-BE49-F238E27FC236}">
                  <a16:creationId xmlns:a16="http://schemas.microsoft.com/office/drawing/2014/main" id="{223CF162-2BC2-4A4C-B4AB-7F56A5C7C80F}"/>
                </a:ext>
              </a:extLst>
            </p:cNvPr>
            <p:cNvSpPr/>
            <p:nvPr/>
          </p:nvSpPr>
          <p:spPr>
            <a:xfrm>
              <a:off x="1703586" y="3491954"/>
              <a:ext cx="1476562" cy="1188720"/>
            </a:xfrm>
            <a:prstGeom prst="rect">
              <a:avLst/>
            </a:prstGeom>
          </p:spPr>
          <p:txBody>
            <a:bodyPr anchor="ctr" bIns="45720" lIns="91440" rIns="91440" rtlCol="0" tIns="45720" vert="horz" wrap="square">
              <a:spAutoFit/>
            </a:bodyPr>
            <a:lstStyle/>
            <a:p>
              <a:pPr algn="ctr">
                <a:lnSpc>
                  <a:spcPct val="90000"/>
                </a:lnSpc>
                <a:spcBef>
                  <a:spcPct val="0"/>
                </a:spcBef>
              </a:pPr>
              <a:r>
                <a:rPr altLang="en-US" lang="zh-CN" spc="300" sz="4000">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守望健康</a:t>
              </a:r>
            </a:p>
          </p:txBody>
        </p:sp>
      </p:grpSp>
      <p:grpSp>
        <p:nvGrpSpPr>
          <p:cNvPr id="8" name="组合 7">
            <a:extLst>
              <a:ext uri="{FF2B5EF4-FFF2-40B4-BE49-F238E27FC236}">
                <a16:creationId xmlns:a16="http://schemas.microsoft.com/office/drawing/2014/main" id="{60C284D5-780C-49F9-9982-420C25039706}"/>
              </a:ext>
            </a:extLst>
          </p:cNvPr>
          <p:cNvGrpSpPr/>
          <p:nvPr/>
        </p:nvGrpSpPr>
        <p:grpSpPr>
          <a:xfrm>
            <a:off x="679743" y="2857821"/>
            <a:ext cx="3105150" cy="3105150"/>
            <a:chOff x="889293" y="2438560"/>
            <a:chExt cx="3105150" cy="3105150"/>
          </a:xfrm>
        </p:grpSpPr>
        <p:grpSp>
          <p:nvGrpSpPr>
            <p:cNvPr id="7" name="组合 6">
              <a:extLst>
                <a:ext uri="{FF2B5EF4-FFF2-40B4-BE49-F238E27FC236}">
                  <a16:creationId xmlns:a16="http://schemas.microsoft.com/office/drawing/2014/main" id="{0A947F58-AB3D-40DF-A335-CD8A3541321A}"/>
                </a:ext>
              </a:extLst>
            </p:cNvPr>
            <p:cNvGrpSpPr/>
            <p:nvPr/>
          </p:nvGrpSpPr>
          <p:grpSpPr>
            <a:xfrm>
              <a:off x="889293" y="2438560"/>
              <a:ext cx="3105150" cy="3105150"/>
              <a:chOff x="950224" y="1876424"/>
              <a:chExt cx="3105150" cy="3105150"/>
            </a:xfrm>
          </p:grpSpPr>
          <p:sp>
            <p:nvSpPr>
              <p:cNvPr id="5" name="椭圆 4">
                <a:extLst>
                  <a:ext uri="{FF2B5EF4-FFF2-40B4-BE49-F238E27FC236}">
                    <a16:creationId xmlns:a16="http://schemas.microsoft.com/office/drawing/2014/main" id="{0006978A-8C1E-493A-B14F-16B7B57AD102}"/>
                  </a:ext>
                </a:extLst>
              </p:cNvPr>
              <p:cNvSpPr/>
              <p:nvPr/>
            </p:nvSpPr>
            <p:spPr>
              <a:xfrm>
                <a:off x="950224" y="1876424"/>
                <a:ext cx="3105150" cy="3105150"/>
              </a:xfrm>
              <a:prstGeom prst="ellipse">
                <a:avLst/>
              </a:prstGeom>
              <a:solidFill>
                <a:srgbClr val="67D8CF"/>
              </a:solidFill>
              <a:ln>
                <a:solidFill>
                  <a:srgbClr val="67D8CF"/>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圆: 空心 5">
                <a:extLst>
                  <a:ext uri="{FF2B5EF4-FFF2-40B4-BE49-F238E27FC236}">
                    <a16:creationId xmlns:a16="http://schemas.microsoft.com/office/drawing/2014/main" id="{118A76B5-500C-469A-9628-08056B6873F0}"/>
                  </a:ext>
                </a:extLst>
              </p:cNvPr>
              <p:cNvSpPr/>
              <p:nvPr/>
            </p:nvSpPr>
            <p:spPr>
              <a:xfrm>
                <a:off x="1198691" y="2124891"/>
                <a:ext cx="2608215" cy="2608215"/>
              </a:xfrm>
              <a:prstGeom prst="donut">
                <a:avLst>
                  <a:gd fmla="val 12206" name="adj"/>
                </a:avLst>
              </a:prstGeom>
              <a:solidFill>
                <a:schemeClr val="bg1"/>
              </a:solidFill>
              <a:ln>
                <a:solidFill>
                  <a:srgbClr val="67D8C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矩形 1">
              <a:extLst>
                <a:ext uri="{FF2B5EF4-FFF2-40B4-BE49-F238E27FC236}">
                  <a16:creationId xmlns:a16="http://schemas.microsoft.com/office/drawing/2014/main" id="{F43B84F9-130F-4B56-A279-AC8B62A35D2D}"/>
                </a:ext>
              </a:extLst>
            </p:cNvPr>
            <p:cNvSpPr/>
            <p:nvPr/>
          </p:nvSpPr>
          <p:spPr>
            <a:xfrm>
              <a:off x="1703586" y="3491955"/>
              <a:ext cx="1476562" cy="1188720"/>
            </a:xfrm>
            <a:prstGeom prst="rect">
              <a:avLst/>
            </a:prstGeom>
          </p:spPr>
          <p:txBody>
            <a:bodyPr anchor="ctr" bIns="45720" lIns="91440" rIns="91440" rtlCol="0" tIns="45720" vert="horz" wrap="square">
              <a:spAutoFit/>
            </a:bodyPr>
            <a:lstStyle/>
            <a:p>
              <a:pPr algn="ctr">
                <a:lnSpc>
                  <a:spcPct val="90000"/>
                </a:lnSpc>
                <a:spcBef>
                  <a:spcPct val="0"/>
                </a:spcBef>
              </a:pPr>
              <a:r>
                <a:rPr altLang="en-US" lang="zh-CN" spc="300" sz="4000">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护理使命</a:t>
              </a:r>
            </a:p>
          </p:txBody>
        </p:sp>
      </p:grpSp>
      <p:pic>
        <p:nvPicPr>
          <p:cNvPr id="20" name="图片 19">
            <a:extLst>
              <a:ext uri="{FF2B5EF4-FFF2-40B4-BE49-F238E27FC236}">
                <a16:creationId xmlns:a16="http://schemas.microsoft.com/office/drawing/2014/main" id="{1DC8ED75-87B5-48DB-B77F-311889BF56FB}"/>
              </a:ext>
            </a:extLst>
          </p:cNvPr>
          <p:cNvPicPr>
            <a:picLocks noChangeAspect="1"/>
          </p:cNvPicPr>
          <p:nvPr/>
        </p:nvPicPr>
        <p:blipFill>
          <a:blip r:embed="rId2">
            <a:extLst>
              <a:ext uri="{28A0092B-C50C-407E-A947-70E740481C1C}">
                <a14:useLocalDpi val="0"/>
              </a:ext>
            </a:extLst>
          </a:blip>
          <a:stretch>
            <a:fillRect/>
          </a:stretch>
        </p:blipFill>
        <p:spPr>
          <a:xfrm>
            <a:off x="1884309" y="488503"/>
            <a:ext cx="3105150" cy="3105150"/>
          </a:xfrm>
          <a:prstGeom prst="rect">
            <a:avLst/>
          </a:prstGeom>
        </p:spPr>
      </p:pic>
      <p:pic>
        <p:nvPicPr>
          <p:cNvPr id="23" name="图片 22">
            <a:extLst>
              <a:ext uri="{FF2B5EF4-FFF2-40B4-BE49-F238E27FC236}">
                <a16:creationId xmlns:a16="http://schemas.microsoft.com/office/drawing/2014/main" id="{FDED091B-CAC2-4022-982B-B9DBF0CB115F}"/>
              </a:ext>
            </a:extLst>
          </p:cNvPr>
          <p:cNvPicPr>
            <a:picLocks noChangeAspect="1"/>
          </p:cNvPicPr>
          <p:nvPr/>
        </p:nvPicPr>
        <p:blipFill>
          <a:blip r:embed="rId2">
            <a:extLst>
              <a:ext uri="{28A0092B-C50C-407E-A947-70E740481C1C}">
                <a14:useLocalDpi val="0"/>
              </a:ext>
            </a:extLst>
          </a:blip>
          <a:stretch>
            <a:fillRect/>
          </a:stretch>
        </p:blipFill>
        <p:spPr>
          <a:xfrm>
            <a:off x="7377335" y="3415417"/>
            <a:ext cx="3105150" cy="3105150"/>
          </a:xfrm>
          <a:prstGeom prst="rect">
            <a:avLst/>
          </a:prstGeom>
        </p:spPr>
      </p:pic>
    </p:spTree>
  </p:cSld>
  <p:clrMapOvr>
    <a:masterClrMapping/>
  </p:clrMapOvr>
  <mc:AlternateContent>
    <mc:Choice Requires="p14">
      <p:transition advClick="0" advTm="2000" p14:dur="1500" spd="slow">
        <p:split orient="vert"/>
      </p:transition>
    </mc:Choice>
    <mc:Fallback>
      <p:transition advClick="0" advTm="2000"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2">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12">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additive="base">
                                        <p:cTn dur="500" fill="hold" id="12"/>
                                        <p:tgtEl>
                                          <p:spTgt spid="9"/>
                                        </p:tgtEl>
                                        <p:attrNameLst>
                                          <p:attrName>ppt_x</p:attrName>
                                        </p:attrNameLst>
                                      </p:cBhvr>
                                      <p:tavLst>
                                        <p:tav tm="0">
                                          <p:val>
                                            <p:strVal val="0-#ppt_w/2"/>
                                          </p:val>
                                        </p:tav>
                                        <p:tav tm="100000">
                                          <p:val>
                                            <p:strVal val="#ppt_x"/>
                                          </p:val>
                                        </p:tav>
                                      </p:tavLst>
                                    </p:anim>
                                    <p:anim calcmode="lin" valueType="num">
                                      <p:cBhvr additive="base">
                                        <p:cTn dur="500" fill="hold" id="13"/>
                                        <p:tgtEl>
                                          <p:spTgt spid="9"/>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12">
                                  <p:stCondLst>
                                    <p:cond delay="0"/>
                                  </p:stCondLst>
                                  <p:childTnLst>
                                    <p:set>
                                      <p:cBhvr>
                                        <p:cTn dur="1" fill="hold" id="16">
                                          <p:stCondLst>
                                            <p:cond delay="0"/>
                                          </p:stCondLst>
                                        </p:cTn>
                                        <p:tgtEl>
                                          <p:spTgt spid="14"/>
                                        </p:tgtEl>
                                        <p:attrNameLst>
                                          <p:attrName>style.visibility</p:attrName>
                                        </p:attrNameLst>
                                      </p:cBhvr>
                                      <p:to>
                                        <p:strVal val="visible"/>
                                      </p:to>
                                    </p:set>
                                    <p:anim calcmode="lin" valueType="num">
                                      <p:cBhvr additive="base">
                                        <p:cTn dur="500" fill="hold" id="17"/>
                                        <p:tgtEl>
                                          <p:spTgt spid="14"/>
                                        </p:tgtEl>
                                        <p:attrNameLst>
                                          <p:attrName>ppt_x</p:attrName>
                                        </p:attrNameLst>
                                      </p:cBhvr>
                                      <p:tavLst>
                                        <p:tav tm="0">
                                          <p:val>
                                            <p:strVal val="0-#ppt_w/2"/>
                                          </p:val>
                                        </p:tav>
                                        <p:tav tm="100000">
                                          <p:val>
                                            <p:strVal val="#ppt_x"/>
                                          </p:val>
                                        </p:tav>
                                      </p:tavLst>
                                    </p:anim>
                                    <p:anim calcmode="lin" valueType="num">
                                      <p:cBhvr additive="base">
                                        <p:cTn dur="500" fill="hold" id="18"/>
                                        <p:tgtEl>
                                          <p:spTgt spid="14"/>
                                        </p:tgtEl>
                                        <p:attrNameLst>
                                          <p:attrName>ppt_y</p:attrName>
                                        </p:attrNameLst>
                                      </p:cBhvr>
                                      <p:tavLst>
                                        <p:tav tm="0">
                                          <p:val>
                                            <p:strVal val="1+#ppt_h/2"/>
                                          </p:val>
                                        </p:tav>
                                        <p:tav tm="100000">
                                          <p:val>
                                            <p:strVal val="#ppt_y"/>
                                          </p:val>
                                        </p:tav>
                                      </p:tavLst>
                                    </p:anim>
                                  </p:childTnLst>
                                </p:cTn>
                              </p:par>
                              <p:par>
                                <p:cTn fill="hold" id="19" nodeType="withEffect" presetClass="entr" presetID="47" presetSubtype="0">
                                  <p:stCondLst>
                                    <p:cond delay="500"/>
                                  </p:stCondLst>
                                  <p:childTnLst>
                                    <p:set>
                                      <p:cBhvr>
                                        <p:cTn dur="1" fill="hold" id="20">
                                          <p:stCondLst>
                                            <p:cond delay="0"/>
                                          </p:stCondLst>
                                        </p:cTn>
                                        <p:tgtEl>
                                          <p:spTgt spid="20"/>
                                        </p:tgtEl>
                                        <p:attrNameLst>
                                          <p:attrName>style.visibility</p:attrName>
                                        </p:attrNameLst>
                                      </p:cBhvr>
                                      <p:to>
                                        <p:strVal val="visible"/>
                                      </p:to>
                                    </p:set>
                                    <p:animEffect filter="fade" transition="in">
                                      <p:cBhvr>
                                        <p:cTn dur="500" id="21"/>
                                        <p:tgtEl>
                                          <p:spTgt spid="20"/>
                                        </p:tgtEl>
                                      </p:cBhvr>
                                    </p:animEffect>
                                    <p:anim calcmode="lin" valueType="num">
                                      <p:cBhvr>
                                        <p:cTn dur="500" fill="hold" id="22"/>
                                        <p:tgtEl>
                                          <p:spTgt spid="20"/>
                                        </p:tgtEl>
                                        <p:attrNameLst>
                                          <p:attrName>ppt_x</p:attrName>
                                        </p:attrNameLst>
                                      </p:cBhvr>
                                      <p:tavLst>
                                        <p:tav tm="0">
                                          <p:val>
                                            <p:strVal val="#ppt_x"/>
                                          </p:val>
                                        </p:tav>
                                        <p:tav tm="100000">
                                          <p:val>
                                            <p:strVal val="#ppt_x"/>
                                          </p:val>
                                        </p:tav>
                                      </p:tavLst>
                                    </p:anim>
                                    <p:anim calcmode="lin" valueType="num">
                                      <p:cBhvr>
                                        <p:cTn dur="500" fill="hold" id="23"/>
                                        <p:tgtEl>
                                          <p:spTgt spid="20"/>
                                        </p:tgtEl>
                                        <p:attrNameLst>
                                          <p:attrName>ppt_y</p:attrName>
                                        </p:attrNameLst>
                                      </p:cBhvr>
                                      <p:tavLst>
                                        <p:tav tm="0">
                                          <p:val>
                                            <p:strVal val="#ppt_y-.1"/>
                                          </p:val>
                                        </p:tav>
                                        <p:tav tm="100000">
                                          <p:val>
                                            <p:strVal val="#ppt_y"/>
                                          </p:val>
                                        </p:tav>
                                      </p:tavLst>
                                    </p:anim>
                                  </p:childTnLst>
                                </p:cTn>
                              </p:par>
                              <p:par>
                                <p:cTn fill="hold" id="24" nodeType="withEffect" presetClass="entr" presetID="47" presetSubtype="0">
                                  <p:stCondLst>
                                    <p:cond delay="500"/>
                                  </p:stCondLst>
                                  <p:childTnLst>
                                    <p:set>
                                      <p:cBhvr>
                                        <p:cTn dur="1" fill="hold" id="25">
                                          <p:stCondLst>
                                            <p:cond delay="0"/>
                                          </p:stCondLst>
                                        </p:cTn>
                                        <p:tgtEl>
                                          <p:spTgt spid="23"/>
                                        </p:tgtEl>
                                        <p:attrNameLst>
                                          <p:attrName>style.visibility</p:attrName>
                                        </p:attrNameLst>
                                      </p:cBhvr>
                                      <p:to>
                                        <p:strVal val="visible"/>
                                      </p:to>
                                    </p:set>
                                    <p:animEffect filter="fade" transition="in">
                                      <p:cBhvr>
                                        <p:cTn dur="500" id="26"/>
                                        <p:tgtEl>
                                          <p:spTgt spid="23"/>
                                        </p:tgtEl>
                                      </p:cBhvr>
                                    </p:animEffect>
                                    <p:anim calcmode="lin" valueType="num">
                                      <p:cBhvr>
                                        <p:cTn dur="500" fill="hold" id="27"/>
                                        <p:tgtEl>
                                          <p:spTgt spid="23"/>
                                        </p:tgtEl>
                                        <p:attrNameLst>
                                          <p:attrName>ppt_x</p:attrName>
                                        </p:attrNameLst>
                                      </p:cBhvr>
                                      <p:tavLst>
                                        <p:tav tm="0">
                                          <p:val>
                                            <p:strVal val="#ppt_x"/>
                                          </p:val>
                                        </p:tav>
                                        <p:tav tm="100000">
                                          <p:val>
                                            <p:strVal val="#ppt_x"/>
                                          </p:val>
                                        </p:tav>
                                      </p:tavLst>
                                    </p:anim>
                                    <p:anim calcmode="lin" valueType="num">
                                      <p:cBhvr>
                                        <p:cTn dur="500" fill="hold" id="28"/>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78180A7C-4075-4F27-9FD9-00C5EAE18D32}"/>
              </a:ext>
            </a:extLst>
          </p:cNvPr>
          <p:cNvSpPr/>
          <p:nvPr/>
        </p:nvSpPr>
        <p:spPr>
          <a:xfrm>
            <a:off x="3434966" y="515418"/>
            <a:ext cx="5824128" cy="420624"/>
          </a:xfrm>
          <a:prstGeom prst="rect">
            <a:avLst/>
          </a:prstGeom>
        </p:spPr>
        <p:txBody>
          <a:bodyPr anchor="ctr" bIns="45720" lIns="91440" rIns="91440" rtlCol="0" tIns="45720" vert="horz" wrap="square">
            <a:spAutoFit/>
          </a:bodyPr>
          <a:lstStyle/>
          <a:p>
            <a:pPr algn="ctr">
              <a:lnSpc>
                <a:spcPct val="90000"/>
              </a:lnSpc>
              <a:spcBef>
                <a:spcPct val="0"/>
              </a:spcBef>
            </a:pPr>
            <a:r>
              <a:rPr altLang="en-US" b="1" lang="zh-CN" spc="300" sz="2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做精专科护理，驶入优质关怀快车道</a:t>
            </a:r>
          </a:p>
        </p:txBody>
      </p:sp>
      <p:grpSp>
        <p:nvGrpSpPr>
          <p:cNvPr id="3" name="组合 2">
            <a:extLst>
              <a:ext uri="{FF2B5EF4-FFF2-40B4-BE49-F238E27FC236}">
                <a16:creationId xmlns:a16="http://schemas.microsoft.com/office/drawing/2014/main" id="{098B755D-36E1-4FA1-89DD-65A032E690CC}"/>
              </a:ext>
            </a:extLst>
          </p:cNvPr>
          <p:cNvGrpSpPr/>
          <p:nvPr/>
        </p:nvGrpSpPr>
        <p:grpSpPr>
          <a:xfrm>
            <a:off x="552443" y="2112179"/>
            <a:ext cx="4800608" cy="3506186"/>
            <a:chOff x="685793" y="2112179"/>
            <a:chExt cx="4800608" cy="3506186"/>
          </a:xfrm>
        </p:grpSpPr>
        <p:sp>
          <p:nvSpPr>
            <p:cNvPr id="6" name="矩形 5">
              <a:extLst>
                <a:ext uri="{FF2B5EF4-FFF2-40B4-BE49-F238E27FC236}">
                  <a16:creationId xmlns:a16="http://schemas.microsoft.com/office/drawing/2014/main" id="{9A6AA87B-96EB-42B2-92EC-B3054A46EA63}"/>
                </a:ext>
              </a:extLst>
            </p:cNvPr>
            <p:cNvSpPr/>
            <p:nvPr/>
          </p:nvSpPr>
          <p:spPr>
            <a:xfrm>
              <a:off x="685793" y="2112179"/>
              <a:ext cx="4800608" cy="3506186"/>
            </a:xfrm>
            <a:prstGeom prst="rect">
              <a:avLst/>
            </a:prstGeom>
            <a:solidFill>
              <a:schemeClr val="bg1"/>
            </a:solidFill>
            <a:ln>
              <a:solidFill>
                <a:srgbClr val="67D8CF"/>
              </a:solidFill>
              <a:prstDash val="lgDash"/>
            </a:ln>
            <a:effectLst>
              <a:outerShdw algn="ctr" blurRad="63500" rotWithShape="0" sx="101000" sy="10100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452023DF-D4AE-44B1-870B-7947B66E5EA2}"/>
                </a:ext>
              </a:extLst>
            </p:cNvPr>
            <p:cNvSpPr/>
            <p:nvPr/>
          </p:nvSpPr>
          <p:spPr>
            <a:xfrm>
              <a:off x="882465" y="2233512"/>
              <a:ext cx="4603936" cy="3291840"/>
            </a:xfrm>
            <a:prstGeom prst="rect">
              <a:avLst/>
            </a:prstGeom>
          </p:spPr>
          <p:txBody>
            <a:bodyPr wrap="square">
              <a:spAutoFit/>
            </a:bodyPr>
            <a:lstStyle/>
            <a:p>
              <a:pPr>
                <a:lnSpc>
                  <a:spcPts val="3600"/>
                </a:lnSpc>
                <a:buClr>
                  <a:srgbClr val="C00000"/>
                </a:buClr>
              </a:pPr>
              <a:r>
                <a:rPr altLang="en-US" lang="zh-CN">
                  <a:solidFill>
                    <a:srgbClr val="13B5B1"/>
                  </a:solidFill>
                  <a:latin charset="-122" panose="020b0503020204020204" pitchFamily="34" typeface="微软雅黑"/>
                  <a:ea charset="-122" panose="020b0503020204020204" pitchFamily="34" typeface="微软雅黑"/>
                  <a:cs typeface="+mn-ea"/>
                  <a:sym charset="-122" panose="020b0503020204020204" pitchFamily="34" typeface="微软雅黑"/>
                </a:rPr>
                <a:t>       深挖静脉输液专科领域 ，建立系列静脉输液管理制度、技术操作规范和流程、常态化专项质量控制模式，通过借助血管专用超声仪，探索使用PICC异位手法复位技术，PICC一次置管成功率提升 ，极大地帮助临床科室解决静脉通路疑难问题，提高了静脉治疗护理质量，为患者带来福音。</a:t>
              </a:r>
            </a:p>
          </p:txBody>
        </p:sp>
      </p:grpSp>
      <p:grpSp>
        <p:nvGrpSpPr>
          <p:cNvPr id="2" name="组合 1">
            <a:extLst>
              <a:ext uri="{FF2B5EF4-FFF2-40B4-BE49-F238E27FC236}">
                <a16:creationId xmlns:a16="http://schemas.microsoft.com/office/drawing/2014/main" id="{2D9BC4BD-E9A4-4AA0-8524-21994C0277D3}"/>
              </a:ext>
            </a:extLst>
          </p:cNvPr>
          <p:cNvGrpSpPr/>
          <p:nvPr/>
        </p:nvGrpSpPr>
        <p:grpSpPr>
          <a:xfrm>
            <a:off x="6647165" y="2141032"/>
            <a:ext cx="4800608" cy="3685881"/>
            <a:chOff x="6347030" y="2112179"/>
            <a:chExt cx="4800608" cy="3685881"/>
          </a:xfrm>
        </p:grpSpPr>
        <p:sp>
          <p:nvSpPr>
            <p:cNvPr id="7" name="矩形 6">
              <a:extLst>
                <a:ext uri="{FF2B5EF4-FFF2-40B4-BE49-F238E27FC236}">
                  <a16:creationId xmlns:a16="http://schemas.microsoft.com/office/drawing/2014/main" id="{96A5437C-ED8A-4CE6-89A0-24B1D6458ACF}"/>
                </a:ext>
              </a:extLst>
            </p:cNvPr>
            <p:cNvSpPr/>
            <p:nvPr/>
          </p:nvSpPr>
          <p:spPr>
            <a:xfrm>
              <a:off x="6347030" y="2112179"/>
              <a:ext cx="4800608" cy="3506186"/>
            </a:xfrm>
            <a:prstGeom prst="rect">
              <a:avLst/>
            </a:prstGeom>
            <a:solidFill>
              <a:schemeClr val="bg1"/>
            </a:solidFill>
            <a:ln>
              <a:solidFill>
                <a:srgbClr val="67D8CF"/>
              </a:solidFill>
              <a:prstDash val="lgDash"/>
            </a:ln>
            <a:effectLst>
              <a:outerShdw algn="ctr" blurRad="63500" rotWithShape="0" sx="101000" sy="10100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a:extLst>
                <a:ext uri="{FF2B5EF4-FFF2-40B4-BE49-F238E27FC236}">
                  <a16:creationId xmlns:a16="http://schemas.microsoft.com/office/drawing/2014/main" id="{9134EEBF-DDDD-4D6D-A74A-FFD4B4AD10B3}"/>
                </a:ext>
              </a:extLst>
            </p:cNvPr>
            <p:cNvSpPr/>
            <p:nvPr/>
          </p:nvSpPr>
          <p:spPr>
            <a:xfrm>
              <a:off x="6403890" y="2112179"/>
              <a:ext cx="4743749" cy="3139440"/>
            </a:xfrm>
            <a:prstGeom prst="rect">
              <a:avLst/>
            </a:prstGeom>
          </p:spPr>
          <p:txBody>
            <a:bodyPr wrap="square">
              <a:spAutoFit/>
            </a:bodyPr>
            <a:lstStyle/>
            <a:p>
              <a:pPr indent="-342900" marL="342900">
                <a:lnSpc>
                  <a:spcPct val="250000"/>
                </a:lnSpc>
                <a:buClr>
                  <a:schemeClr val="bg2">
                    <a:lumMod val="50000"/>
                  </a:schemeClr>
                </a:buClr>
                <a:buFont typeface="+mj-lt"/>
                <a:buAutoNum type="arabicPeriod"/>
              </a:pPr>
              <a:r>
                <a:rPr altLang="en-US" lang="zh-CN" sz="1600">
                  <a:solidFill>
                    <a:schemeClr val="bg2">
                      <a:lumMod val="50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探讨集束化护理策略对干预大便失禁重症患者失禁性皮炎发生的效果，应用集束化护理策略能有效预防大便失禁重症患者失禁性皮炎的发生，规范护理行为，提高护理质量。 </a:t>
              </a:r>
            </a:p>
            <a:p>
              <a:pPr indent="-342900" marL="342900">
                <a:lnSpc>
                  <a:spcPct val="250000"/>
                </a:lnSpc>
                <a:buClr>
                  <a:schemeClr val="bg2">
                    <a:lumMod val="50000"/>
                  </a:schemeClr>
                </a:buClr>
                <a:buFont typeface="+mj-lt"/>
                <a:buAutoNum type="arabicPeriod"/>
              </a:pPr>
              <a:r>
                <a:rPr altLang="en-US" lang="zh-CN" sz="1600">
                  <a:solidFill>
                    <a:schemeClr val="bg2">
                      <a:lumMod val="50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疼痛护理，术后疼痛管理、癌症疼痛管理。</a:t>
              </a:r>
            </a:p>
          </p:txBody>
        </p:sp>
      </p:grpSp>
      <p:pic>
        <p:nvPicPr>
          <p:cNvPr id="12" name="图片 11">
            <a:extLst>
              <a:ext uri="{FF2B5EF4-FFF2-40B4-BE49-F238E27FC236}">
                <a16:creationId xmlns:a16="http://schemas.microsoft.com/office/drawing/2014/main" id="{1E1EB2D1-A0AE-4EFB-BCC8-B36F3D3C346D}"/>
              </a:ext>
            </a:extLst>
          </p:cNvPr>
          <p:cNvPicPr>
            <a:picLocks noChangeAspect="1"/>
          </p:cNvPicPr>
          <p:nvPr/>
        </p:nvPicPr>
        <p:blipFill>
          <a:blip r:embed="rId2">
            <a:extLst>
              <a:ext uri="{28A0092B-C50C-407E-A947-70E740481C1C}">
                <a14:useLocalDpi val="0"/>
              </a:ext>
            </a:extLst>
          </a:blip>
          <a:srcRect b="18076" l="23889" r="27222" t="7486"/>
          <a:stretch>
            <a:fillRect/>
          </a:stretch>
        </p:blipFill>
        <p:spPr>
          <a:xfrm>
            <a:off x="4773283" y="3351814"/>
            <a:ext cx="2143376" cy="3263522"/>
          </a:xfrm>
          <a:prstGeom prst="rect">
            <a:avLst/>
          </a:prstGeom>
        </p:spPr>
      </p:pic>
    </p:spTree>
  </p:cSld>
  <p:clrMapOvr>
    <a:masterClrMapping/>
  </p:clrMapOvr>
  <mc:AlternateContent>
    <mc:Choice Requires="p15">
      <p:transition advClick="0" advTm="2000" p14:dur="2000" spd="slow">
        <p15:prstTrans prst="drap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2"/>
                                        </p:tgtEl>
                                        <p:attrNameLst>
                                          <p:attrName>style.visibility</p:attrName>
                                        </p:attrNameLst>
                                      </p:cBhvr>
                                      <p:to>
                                        <p:strVal val="visible"/>
                                      </p:to>
                                    </p:set>
                                    <p:animEffect filter="wipe(down)" transition="in">
                                      <p:cBhvr>
                                        <p:cTn dur="500" id="7"/>
                                        <p:tgtEl>
                                          <p:spTgt spid="12"/>
                                        </p:tgtEl>
                                      </p:cBhvr>
                                    </p:animEffect>
                                  </p:childTnLst>
                                </p:cTn>
                              </p:par>
                            </p:childTnLst>
                          </p:cTn>
                        </p:par>
                        <p:par>
                          <p:cTn fill="hold" id="8" nodeType="afterGroup">
                            <p:stCondLst>
                              <p:cond delay="500"/>
                            </p:stCondLst>
                            <p:childTnLst>
                              <p:par>
                                <p:cTn fill="hold" id="9" nodeType="afterEffect" presetClass="entr" presetID="2" presetSubtype="4">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ppt_x"/>
                                          </p:val>
                                        </p:tav>
                                        <p:tav tm="100000">
                                          <p:val>
                                            <p:strVal val="#ppt_x"/>
                                          </p:val>
                                        </p:tav>
                                      </p:tavLst>
                                    </p:anim>
                                    <p:anim calcmode="lin" valueType="num">
                                      <p:cBhvr additive="base">
                                        <p:cTn dur="500" fill="hold" id="12"/>
                                        <p:tgtEl>
                                          <p:spTgt spid="3"/>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2" presetSubtype="4">
                                  <p:stCondLst>
                                    <p:cond delay="0"/>
                                  </p:stCondLst>
                                  <p:childTnLst>
                                    <p:set>
                                      <p:cBhvr>
                                        <p:cTn dur="1" fill="hold" id="15">
                                          <p:stCondLst>
                                            <p:cond delay="0"/>
                                          </p:stCondLst>
                                        </p:cTn>
                                        <p:tgtEl>
                                          <p:spTgt spid="2"/>
                                        </p:tgtEl>
                                        <p:attrNameLst>
                                          <p:attrName>style.visibility</p:attrName>
                                        </p:attrNameLst>
                                      </p:cBhvr>
                                      <p:to>
                                        <p:strVal val="visible"/>
                                      </p:to>
                                    </p:set>
                                    <p:anim calcmode="lin" valueType="num">
                                      <p:cBhvr additive="base">
                                        <p:cTn dur="500" fill="hold" id="16"/>
                                        <p:tgtEl>
                                          <p:spTgt spid="2"/>
                                        </p:tgtEl>
                                        <p:attrNameLst>
                                          <p:attrName>ppt_x</p:attrName>
                                        </p:attrNameLst>
                                      </p:cBhvr>
                                      <p:tavLst>
                                        <p:tav tm="0">
                                          <p:val>
                                            <p:strVal val="#ppt_x"/>
                                          </p:val>
                                        </p:tav>
                                        <p:tav tm="100000">
                                          <p:val>
                                            <p:strVal val="#ppt_x"/>
                                          </p:val>
                                        </p:tav>
                                      </p:tavLst>
                                    </p:anim>
                                    <p:anim calcmode="lin" valueType="num">
                                      <p:cBhvr additive="base">
                                        <p:cTn dur="500" fill="hold" id="17"/>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9314" name="Rectangle 2">
            <a:extLst>
              <a:ext uri="{FF2B5EF4-FFF2-40B4-BE49-F238E27FC236}">
                <a16:creationId xmlns:a16="http://schemas.microsoft.com/office/drawing/2014/main" id="{7FB64735-77E7-4C0E-A9BB-33002045826F}"/>
              </a:ext>
            </a:extLst>
          </p:cNvPr>
          <p:cNvSpPr>
            <a:spLocks noChangeArrowheads="1" noGrp="1"/>
          </p:cNvSpPr>
          <p:nvPr>
            <p:ph idx="4294967295" type="title"/>
          </p:nvPr>
        </p:nvSpPr>
        <p:spPr>
          <a:xfrm>
            <a:off x="3719950" y="569269"/>
            <a:ext cx="5241855" cy="420624"/>
          </a:xfrm>
        </p:spPr>
        <p:txBody>
          <a:bodyPr anchor="ctr" bIns="45720" lIns="91440" rIns="91440" rtlCol="0" tIns="45720" vert="horz" wrap="square">
            <a:spAutoFit/>
          </a:bodyPr>
          <a:lstStyle/>
          <a:p>
            <a:pPr algn="dist"/>
            <a:r>
              <a:rPr altLang="en-US" b="1" lang="zh-CN" spc="300" sz="2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关爱病人首先从关爱自己做起</a:t>
            </a:r>
          </a:p>
        </p:txBody>
      </p:sp>
      <p:sp>
        <p:nvSpPr>
          <p:cNvPr id="3" name="矩形 2">
            <a:extLst>
              <a:ext uri="{FF2B5EF4-FFF2-40B4-BE49-F238E27FC236}">
                <a16:creationId xmlns:a16="http://schemas.microsoft.com/office/drawing/2014/main" id="{FBD10B07-479A-4D5D-AAAA-ADA233ED8302}"/>
              </a:ext>
            </a:extLst>
          </p:cNvPr>
          <p:cNvSpPr/>
          <p:nvPr/>
        </p:nvSpPr>
        <p:spPr>
          <a:xfrm>
            <a:off x="759177" y="2211151"/>
            <a:ext cx="8148955" cy="426720"/>
          </a:xfrm>
          <a:prstGeom prst="rect">
            <a:avLst/>
          </a:prstGeom>
        </p:spPr>
        <p:txBody>
          <a:bodyPr wrap="none">
            <a:spAutoFit/>
          </a:bodyPr>
          <a:lstStyle/>
          <a:p>
            <a:r>
              <a:rPr altLang="zh-CN" b="1" lang="en-US" sz="22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Nursing  Nurse:护士被关爱后才能关爱病人（Peer Support）</a:t>
            </a:r>
          </a:p>
        </p:txBody>
      </p:sp>
      <p:grpSp>
        <p:nvGrpSpPr>
          <p:cNvPr id="23" name="组合 22">
            <a:extLst>
              <a:ext uri="{FF2B5EF4-FFF2-40B4-BE49-F238E27FC236}">
                <a16:creationId xmlns:a16="http://schemas.microsoft.com/office/drawing/2014/main" id="{C99046C0-CDFC-4ACB-8732-59D6A583D341}"/>
              </a:ext>
            </a:extLst>
          </p:cNvPr>
          <p:cNvGrpSpPr/>
          <p:nvPr/>
        </p:nvGrpSpPr>
        <p:grpSpPr>
          <a:xfrm>
            <a:off x="759177" y="2954949"/>
            <a:ext cx="10673645" cy="759240"/>
            <a:chOff x="759177" y="2954949"/>
            <a:chExt cx="10673645" cy="759240"/>
          </a:xfrm>
        </p:grpSpPr>
        <p:sp>
          <p:nvSpPr>
            <p:cNvPr id="17" name="矩形 16">
              <a:extLst>
                <a:ext uri="{FF2B5EF4-FFF2-40B4-BE49-F238E27FC236}">
                  <a16:creationId xmlns:a16="http://schemas.microsoft.com/office/drawing/2014/main" id="{C32FD5F0-3F7A-4707-BFAD-9E3524BE6D29}"/>
                </a:ext>
              </a:extLst>
            </p:cNvPr>
            <p:cNvSpPr/>
            <p:nvPr/>
          </p:nvSpPr>
          <p:spPr>
            <a:xfrm>
              <a:off x="759177" y="3235389"/>
              <a:ext cx="10673645" cy="478800"/>
            </a:xfrm>
            <a:prstGeom prst="rect">
              <a:avLst/>
            </a:prstGeom>
            <a:ln>
              <a:solidFill>
                <a:srgbClr val="67D8C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p:txBody>
        </p:sp>
        <p:sp>
          <p:nvSpPr>
            <p:cNvPr id="18" name="任意多边形: 形状 17">
              <a:extLst>
                <a:ext uri="{FF2B5EF4-FFF2-40B4-BE49-F238E27FC236}">
                  <a16:creationId xmlns:a16="http://schemas.microsoft.com/office/drawing/2014/main" id="{C431B1E7-5EAE-4259-8CDC-54B932F94E4D}"/>
                </a:ext>
              </a:extLst>
            </p:cNvPr>
            <p:cNvSpPr/>
            <p:nvPr/>
          </p:nvSpPr>
          <p:spPr>
            <a:xfrm>
              <a:off x="1292859" y="2954949"/>
              <a:ext cx="7471551" cy="560880"/>
            </a:xfrm>
            <a:custGeom>
              <a:gdLst>
                <a:gd fmla="*/ 0 w 7471551" name="connsiteX0"/>
                <a:gd fmla="*/ 93482 h 560880" name="connsiteY0"/>
                <a:gd fmla="*/ 93482 w 7471551" name="connsiteX1"/>
                <a:gd fmla="*/ 0 h 560880" name="connsiteY1"/>
                <a:gd fmla="*/ 7378069 w 7471551" name="connsiteX2"/>
                <a:gd fmla="*/ 0 h 560880" name="connsiteY2"/>
                <a:gd fmla="*/ 7471551 w 7471551" name="connsiteX3"/>
                <a:gd fmla="*/ 93482 h 560880" name="connsiteY3"/>
                <a:gd fmla="*/ 7471551 w 7471551" name="connsiteX4"/>
                <a:gd fmla="*/ 467398 h 560880" name="connsiteY4"/>
                <a:gd fmla="*/ 7378069 w 7471551" name="connsiteX5"/>
                <a:gd fmla="*/ 560880 h 560880" name="connsiteY5"/>
                <a:gd fmla="*/ 93482 w 7471551" name="connsiteX6"/>
                <a:gd fmla="*/ 560880 h 560880" name="connsiteY6"/>
                <a:gd fmla="*/ 0 w 7471551" name="connsiteX7"/>
                <a:gd fmla="*/ 467398 h 560880" name="connsiteY7"/>
                <a:gd fmla="*/ 0 w 7471551" name="connsiteX8"/>
                <a:gd fmla="*/ 93482 h 56088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60880" w="7471550">
                  <a:moveTo>
                    <a:pt x="0" y="93482"/>
                  </a:moveTo>
                  <a:cubicBezTo>
                    <a:pt x="0" y="41853"/>
                    <a:pt x="41853" y="0"/>
                    <a:pt x="93482" y="0"/>
                  </a:cubicBezTo>
                  <a:lnTo>
                    <a:pt x="7378069" y="0"/>
                  </a:lnTo>
                  <a:cubicBezTo>
                    <a:pt x="7429698" y="0"/>
                    <a:pt x="7471551" y="41853"/>
                    <a:pt x="7471551" y="93482"/>
                  </a:cubicBezTo>
                  <a:lnTo>
                    <a:pt x="7471551" y="467398"/>
                  </a:lnTo>
                  <a:cubicBezTo>
                    <a:pt x="7471551" y="519027"/>
                    <a:pt x="7429698" y="560880"/>
                    <a:pt x="7378069" y="560880"/>
                  </a:cubicBezTo>
                  <a:lnTo>
                    <a:pt x="93482" y="560880"/>
                  </a:lnTo>
                  <a:cubicBezTo>
                    <a:pt x="41853" y="560880"/>
                    <a:pt x="0" y="519027"/>
                    <a:pt x="0" y="467398"/>
                  </a:cubicBezTo>
                  <a:lnTo>
                    <a:pt x="0" y="93482"/>
                  </a:lnTo>
                  <a:close/>
                </a:path>
              </a:pathLst>
            </a:custGeom>
            <a:solidFill>
              <a:srgbClr val="67D8C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7380" lIns="309787" numCol="1" rIns="309787" spcCol="1270" spcFirstLastPara="0" tIns="27380" vert="horz" wrap="square">
              <a:noAutofit/>
            </a:bodyPr>
            <a:lstStyle/>
            <a:p>
              <a:pPr algn="l" defTabSz="844550" indent="0" lvl="0" marL="0">
                <a:lnSpc>
                  <a:spcPct val="90000"/>
                </a:lnSpc>
                <a:spcBef>
                  <a:spcPct val="0"/>
                </a:spcBef>
                <a:spcAft>
                  <a:spcPct val="35000"/>
                </a:spcAft>
                <a:buNone/>
              </a:pPr>
              <a:r>
                <a:rPr kern="1200" lang="zh-CN" sz="1900">
                  <a:latin charset="-122" panose="020b0503020204020204" pitchFamily="34" typeface="微软雅黑"/>
                  <a:ea charset="-122" panose="020b0503020204020204" pitchFamily="34" typeface="微软雅黑"/>
                </a:rPr>
                <a:t>关怀可能是夜晚入睡前送一杯热牛奶或一碗粥</a:t>
              </a:r>
            </a:p>
          </p:txBody>
        </p:sp>
      </p:grpSp>
      <p:grpSp>
        <p:nvGrpSpPr>
          <p:cNvPr id="24" name="组合 23">
            <a:extLst>
              <a:ext uri="{FF2B5EF4-FFF2-40B4-BE49-F238E27FC236}">
                <a16:creationId xmlns:a16="http://schemas.microsoft.com/office/drawing/2014/main" id="{3A99C8CC-B11A-4B39-A525-A4B5E740AB7D}"/>
              </a:ext>
            </a:extLst>
          </p:cNvPr>
          <p:cNvGrpSpPr/>
          <p:nvPr/>
        </p:nvGrpSpPr>
        <p:grpSpPr>
          <a:xfrm>
            <a:off x="759177" y="3816789"/>
            <a:ext cx="10673645" cy="759240"/>
            <a:chOff x="759177" y="3816789"/>
            <a:chExt cx="10673645" cy="759240"/>
          </a:xfrm>
        </p:grpSpPr>
        <p:sp>
          <p:nvSpPr>
            <p:cNvPr id="19" name="矩形 18">
              <a:extLst>
                <a:ext uri="{FF2B5EF4-FFF2-40B4-BE49-F238E27FC236}">
                  <a16:creationId xmlns:a16="http://schemas.microsoft.com/office/drawing/2014/main" id="{859BBD99-CCAB-4BFB-B89C-941C86BC9C79}"/>
                </a:ext>
              </a:extLst>
            </p:cNvPr>
            <p:cNvSpPr/>
            <p:nvPr/>
          </p:nvSpPr>
          <p:spPr>
            <a:xfrm>
              <a:off x="759177" y="4097229"/>
              <a:ext cx="10673645" cy="478800"/>
            </a:xfrm>
            <a:prstGeom prst="rect">
              <a:avLst/>
            </a:prstGeom>
            <a:ln>
              <a:solidFill>
                <a:srgbClr val="67D8C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p:txBody>
        </p:sp>
        <p:sp>
          <p:nvSpPr>
            <p:cNvPr id="20" name="任意多边形: 形状 19">
              <a:extLst>
                <a:ext uri="{FF2B5EF4-FFF2-40B4-BE49-F238E27FC236}">
                  <a16:creationId xmlns:a16="http://schemas.microsoft.com/office/drawing/2014/main" id="{9D45A215-DF09-4EEB-AEA6-BCE70D920C02}"/>
                </a:ext>
              </a:extLst>
            </p:cNvPr>
            <p:cNvSpPr/>
            <p:nvPr/>
          </p:nvSpPr>
          <p:spPr>
            <a:xfrm>
              <a:off x="1292859" y="3816789"/>
              <a:ext cx="7471551" cy="560880"/>
            </a:xfrm>
            <a:custGeom>
              <a:gdLst>
                <a:gd fmla="*/ 0 w 7471551" name="connsiteX0"/>
                <a:gd fmla="*/ 93482 h 560880" name="connsiteY0"/>
                <a:gd fmla="*/ 93482 w 7471551" name="connsiteX1"/>
                <a:gd fmla="*/ 0 h 560880" name="connsiteY1"/>
                <a:gd fmla="*/ 7378069 w 7471551" name="connsiteX2"/>
                <a:gd fmla="*/ 0 h 560880" name="connsiteY2"/>
                <a:gd fmla="*/ 7471551 w 7471551" name="connsiteX3"/>
                <a:gd fmla="*/ 93482 h 560880" name="connsiteY3"/>
                <a:gd fmla="*/ 7471551 w 7471551" name="connsiteX4"/>
                <a:gd fmla="*/ 467398 h 560880" name="connsiteY4"/>
                <a:gd fmla="*/ 7378069 w 7471551" name="connsiteX5"/>
                <a:gd fmla="*/ 560880 h 560880" name="connsiteY5"/>
                <a:gd fmla="*/ 93482 w 7471551" name="connsiteX6"/>
                <a:gd fmla="*/ 560880 h 560880" name="connsiteY6"/>
                <a:gd fmla="*/ 0 w 7471551" name="connsiteX7"/>
                <a:gd fmla="*/ 467398 h 560880" name="connsiteY7"/>
                <a:gd fmla="*/ 0 w 7471551" name="connsiteX8"/>
                <a:gd fmla="*/ 93482 h 56088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60880" w="7471550">
                  <a:moveTo>
                    <a:pt x="0" y="93482"/>
                  </a:moveTo>
                  <a:cubicBezTo>
                    <a:pt x="0" y="41853"/>
                    <a:pt x="41853" y="0"/>
                    <a:pt x="93482" y="0"/>
                  </a:cubicBezTo>
                  <a:lnTo>
                    <a:pt x="7378069" y="0"/>
                  </a:lnTo>
                  <a:cubicBezTo>
                    <a:pt x="7429698" y="0"/>
                    <a:pt x="7471551" y="41853"/>
                    <a:pt x="7471551" y="93482"/>
                  </a:cubicBezTo>
                  <a:lnTo>
                    <a:pt x="7471551" y="467398"/>
                  </a:lnTo>
                  <a:cubicBezTo>
                    <a:pt x="7471551" y="519027"/>
                    <a:pt x="7429698" y="560880"/>
                    <a:pt x="7378069" y="560880"/>
                  </a:cubicBezTo>
                  <a:lnTo>
                    <a:pt x="93482" y="560880"/>
                  </a:lnTo>
                  <a:cubicBezTo>
                    <a:pt x="41853" y="560880"/>
                    <a:pt x="0" y="519027"/>
                    <a:pt x="0" y="467398"/>
                  </a:cubicBezTo>
                  <a:lnTo>
                    <a:pt x="0" y="93482"/>
                  </a:lnTo>
                  <a:close/>
                </a:path>
              </a:pathLst>
            </a:custGeom>
            <a:solidFill>
              <a:srgbClr val="67D8C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7380" lIns="309787" numCol="1" rIns="309787" spcCol="1270" spcFirstLastPara="0" tIns="27380" vert="horz" wrap="square">
              <a:noAutofit/>
            </a:bodyPr>
            <a:lstStyle/>
            <a:p>
              <a:pPr algn="l" defTabSz="844550" indent="0" lvl="0" marL="0">
                <a:lnSpc>
                  <a:spcPct val="90000"/>
                </a:lnSpc>
                <a:spcBef>
                  <a:spcPct val="0"/>
                </a:spcBef>
                <a:spcAft>
                  <a:spcPct val="35000"/>
                </a:spcAft>
                <a:buNone/>
              </a:pPr>
              <a:r>
                <a:rPr kern="1200" lang="zh-CN" sz="1900">
                  <a:latin charset="-122" panose="020b0503020204020204" pitchFamily="34" typeface="微软雅黑"/>
                  <a:ea charset="-122" panose="020b0503020204020204" pitchFamily="34" typeface="微软雅黑"/>
                </a:rPr>
                <a:t>关怀可能是感冒时送一杯姜茶</a:t>
              </a:r>
            </a:p>
          </p:txBody>
        </p:sp>
      </p:grpSp>
      <p:grpSp>
        <p:nvGrpSpPr>
          <p:cNvPr id="25" name="组合 24">
            <a:extLst>
              <a:ext uri="{FF2B5EF4-FFF2-40B4-BE49-F238E27FC236}">
                <a16:creationId xmlns:a16="http://schemas.microsoft.com/office/drawing/2014/main" id="{025F23B7-8FE4-4DFD-906D-AF16159383FF}"/>
              </a:ext>
            </a:extLst>
          </p:cNvPr>
          <p:cNvGrpSpPr/>
          <p:nvPr/>
        </p:nvGrpSpPr>
        <p:grpSpPr>
          <a:xfrm>
            <a:off x="759177" y="4678630"/>
            <a:ext cx="10673645" cy="759240"/>
            <a:chOff x="759177" y="4678630"/>
            <a:chExt cx="10673645" cy="759240"/>
          </a:xfrm>
        </p:grpSpPr>
        <p:sp>
          <p:nvSpPr>
            <p:cNvPr id="21" name="矩形 20">
              <a:extLst>
                <a:ext uri="{FF2B5EF4-FFF2-40B4-BE49-F238E27FC236}">
                  <a16:creationId xmlns:a16="http://schemas.microsoft.com/office/drawing/2014/main" id="{5870F4C3-AD54-4E02-8E75-99631B2DBDA5}"/>
                </a:ext>
              </a:extLst>
            </p:cNvPr>
            <p:cNvSpPr/>
            <p:nvPr/>
          </p:nvSpPr>
          <p:spPr>
            <a:xfrm>
              <a:off x="759177" y="4959070"/>
              <a:ext cx="10673645" cy="478800"/>
            </a:xfrm>
            <a:prstGeom prst="rect">
              <a:avLst/>
            </a:prstGeom>
            <a:ln>
              <a:solidFill>
                <a:srgbClr val="67D8C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p:txBody>
        </p:sp>
        <p:sp>
          <p:nvSpPr>
            <p:cNvPr id="22" name="任意多边形: 形状 21">
              <a:extLst>
                <a:ext uri="{FF2B5EF4-FFF2-40B4-BE49-F238E27FC236}">
                  <a16:creationId xmlns:a16="http://schemas.microsoft.com/office/drawing/2014/main" id="{578C1A56-2676-4140-971A-F9ECFED6AA46}"/>
                </a:ext>
              </a:extLst>
            </p:cNvPr>
            <p:cNvSpPr/>
            <p:nvPr/>
          </p:nvSpPr>
          <p:spPr>
            <a:xfrm>
              <a:off x="1292859" y="4678630"/>
              <a:ext cx="7471551" cy="560880"/>
            </a:xfrm>
            <a:custGeom>
              <a:gdLst>
                <a:gd fmla="*/ 0 w 7471551" name="connsiteX0"/>
                <a:gd fmla="*/ 93482 h 560880" name="connsiteY0"/>
                <a:gd fmla="*/ 93482 w 7471551" name="connsiteX1"/>
                <a:gd fmla="*/ 0 h 560880" name="connsiteY1"/>
                <a:gd fmla="*/ 7378069 w 7471551" name="connsiteX2"/>
                <a:gd fmla="*/ 0 h 560880" name="connsiteY2"/>
                <a:gd fmla="*/ 7471551 w 7471551" name="connsiteX3"/>
                <a:gd fmla="*/ 93482 h 560880" name="connsiteY3"/>
                <a:gd fmla="*/ 7471551 w 7471551" name="connsiteX4"/>
                <a:gd fmla="*/ 467398 h 560880" name="connsiteY4"/>
                <a:gd fmla="*/ 7378069 w 7471551" name="connsiteX5"/>
                <a:gd fmla="*/ 560880 h 560880" name="connsiteY5"/>
                <a:gd fmla="*/ 93482 w 7471551" name="connsiteX6"/>
                <a:gd fmla="*/ 560880 h 560880" name="connsiteY6"/>
                <a:gd fmla="*/ 0 w 7471551" name="connsiteX7"/>
                <a:gd fmla="*/ 467398 h 560880" name="connsiteY7"/>
                <a:gd fmla="*/ 0 w 7471551" name="connsiteX8"/>
                <a:gd fmla="*/ 93482 h 56088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60880" w="7471550">
                  <a:moveTo>
                    <a:pt x="0" y="93482"/>
                  </a:moveTo>
                  <a:cubicBezTo>
                    <a:pt x="0" y="41853"/>
                    <a:pt x="41853" y="0"/>
                    <a:pt x="93482" y="0"/>
                  </a:cubicBezTo>
                  <a:lnTo>
                    <a:pt x="7378069" y="0"/>
                  </a:lnTo>
                  <a:cubicBezTo>
                    <a:pt x="7429698" y="0"/>
                    <a:pt x="7471551" y="41853"/>
                    <a:pt x="7471551" y="93482"/>
                  </a:cubicBezTo>
                  <a:lnTo>
                    <a:pt x="7471551" y="467398"/>
                  </a:lnTo>
                  <a:cubicBezTo>
                    <a:pt x="7471551" y="519027"/>
                    <a:pt x="7429698" y="560880"/>
                    <a:pt x="7378069" y="560880"/>
                  </a:cubicBezTo>
                  <a:lnTo>
                    <a:pt x="93482" y="560880"/>
                  </a:lnTo>
                  <a:cubicBezTo>
                    <a:pt x="41853" y="560880"/>
                    <a:pt x="0" y="519027"/>
                    <a:pt x="0" y="467398"/>
                  </a:cubicBezTo>
                  <a:lnTo>
                    <a:pt x="0" y="93482"/>
                  </a:lnTo>
                  <a:close/>
                </a:path>
              </a:pathLst>
            </a:custGeom>
            <a:solidFill>
              <a:srgbClr val="67D8C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7380" lIns="309787" numCol="1" rIns="309787" spcCol="1270" spcFirstLastPara="0" tIns="27380" vert="horz" wrap="square">
              <a:noAutofit/>
            </a:bodyPr>
            <a:lstStyle/>
            <a:p>
              <a:pPr algn="l" defTabSz="844550" indent="0" lvl="0" marL="0">
                <a:lnSpc>
                  <a:spcPct val="90000"/>
                </a:lnSpc>
                <a:spcBef>
                  <a:spcPct val="0"/>
                </a:spcBef>
                <a:spcAft>
                  <a:spcPct val="35000"/>
                </a:spcAft>
                <a:buNone/>
              </a:pPr>
              <a:r>
                <a:rPr kern="1200" lang="zh-CN" sz="1900">
                  <a:latin charset="-122" panose="020b0503020204020204" pitchFamily="34" typeface="微软雅黑"/>
                  <a:ea charset="-122" panose="020b0503020204020204" pitchFamily="34" typeface="微软雅黑"/>
                </a:rPr>
                <a:t>关怀可能是一句贴   心的问候……         </a:t>
              </a:r>
            </a:p>
          </p:txBody>
        </p:sp>
      </p:grpSp>
    </p:spTree>
  </p:cSld>
  <p:clrMapOvr>
    <a:masterClrMapping/>
  </p:clrMapOvr>
  <mc:AlternateContent>
    <mc:Choice Requires="p15">
      <p:transition advClick="0" advTm="2000" p14:dur="2000" spd="slow">
        <p15:prstTrans prst="drap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750" id="7"/>
                                        <p:tgtEl>
                                          <p:spTgt spid="3"/>
                                        </p:tgtEl>
                                      </p:cBhvr>
                                    </p:animEffect>
                                  </p:childTnLst>
                                </p:cTn>
                              </p:par>
                            </p:childTnLst>
                          </p:cTn>
                        </p:par>
                        <p:par>
                          <p:cTn fill="hold" id="8" nodeType="afterGroup">
                            <p:stCondLst>
                              <p:cond delay="750"/>
                            </p:stCondLst>
                            <p:childTnLst>
                              <p:par>
                                <p:cTn fill="hold" id="9" nodeType="afterEffect" presetClass="entr" presetID="2" presetSubtype="2">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500" fill="hold" id="11"/>
                                        <p:tgtEl>
                                          <p:spTgt spid="23"/>
                                        </p:tgtEl>
                                        <p:attrNameLst>
                                          <p:attrName>ppt_x</p:attrName>
                                        </p:attrNameLst>
                                      </p:cBhvr>
                                      <p:tavLst>
                                        <p:tav tm="0">
                                          <p:val>
                                            <p:strVal val="1+#ppt_w/2"/>
                                          </p:val>
                                        </p:tav>
                                        <p:tav tm="100000">
                                          <p:val>
                                            <p:strVal val="#ppt_x"/>
                                          </p:val>
                                        </p:tav>
                                      </p:tavLst>
                                    </p:anim>
                                    <p:anim calcmode="lin" valueType="num">
                                      <p:cBhvr additive="base">
                                        <p:cTn dur="500" fill="hold" id="12"/>
                                        <p:tgtEl>
                                          <p:spTgt spid="2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250"/>
                            </p:stCondLst>
                            <p:childTnLst>
                              <p:par>
                                <p:cTn fill="hold" id="14" nodeType="afterEffect" presetClass="entr" presetID="2" presetSubtype="2">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additive="base">
                                        <p:cTn dur="500" fill="hold" id="16"/>
                                        <p:tgtEl>
                                          <p:spTgt spid="24"/>
                                        </p:tgtEl>
                                        <p:attrNameLst>
                                          <p:attrName>ppt_x</p:attrName>
                                        </p:attrNameLst>
                                      </p:cBhvr>
                                      <p:tavLst>
                                        <p:tav tm="0">
                                          <p:val>
                                            <p:strVal val="1+#ppt_w/2"/>
                                          </p:val>
                                        </p:tav>
                                        <p:tav tm="100000">
                                          <p:val>
                                            <p:strVal val="#ppt_x"/>
                                          </p:val>
                                        </p:tav>
                                      </p:tavLst>
                                    </p:anim>
                                    <p:anim calcmode="lin" valueType="num">
                                      <p:cBhvr additive="base">
                                        <p:cTn dur="500" fill="hold" id="17"/>
                                        <p:tgtEl>
                                          <p:spTgt spid="24"/>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750"/>
                            </p:stCondLst>
                            <p:childTnLst>
                              <p:par>
                                <p:cTn fill="hold" id="19" nodeType="afterEffect" presetClass="entr" presetID="2" presetSubtype="2">
                                  <p:stCondLst>
                                    <p:cond delay="0"/>
                                  </p:stCondLst>
                                  <p:childTnLst>
                                    <p:set>
                                      <p:cBhvr>
                                        <p:cTn dur="1" fill="hold" id="20">
                                          <p:stCondLst>
                                            <p:cond delay="0"/>
                                          </p:stCondLst>
                                        </p:cTn>
                                        <p:tgtEl>
                                          <p:spTgt spid="25"/>
                                        </p:tgtEl>
                                        <p:attrNameLst>
                                          <p:attrName>style.visibility</p:attrName>
                                        </p:attrNameLst>
                                      </p:cBhvr>
                                      <p:to>
                                        <p:strVal val="visible"/>
                                      </p:to>
                                    </p:set>
                                    <p:anim calcmode="lin" valueType="num">
                                      <p:cBhvr additive="base">
                                        <p:cTn dur="500" fill="hold" id="21"/>
                                        <p:tgtEl>
                                          <p:spTgt spid="25"/>
                                        </p:tgtEl>
                                        <p:attrNameLst>
                                          <p:attrName>ppt_x</p:attrName>
                                        </p:attrNameLst>
                                      </p:cBhvr>
                                      <p:tavLst>
                                        <p:tav tm="0">
                                          <p:val>
                                            <p:strVal val="1+#ppt_w/2"/>
                                          </p:val>
                                        </p:tav>
                                        <p:tav tm="100000">
                                          <p:val>
                                            <p:strVal val="#ppt_x"/>
                                          </p:val>
                                        </p:tav>
                                      </p:tavLst>
                                    </p:anim>
                                    <p:anim calcmode="lin" valueType="num">
                                      <p:cBhvr additive="base">
                                        <p:cTn dur="500" fill="hold" id="22"/>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2">
            <a:extLst>
              <a:ext uri="{FF2B5EF4-FFF2-40B4-BE49-F238E27FC236}">
                <a16:creationId xmlns:a16="http://schemas.microsoft.com/office/drawing/2014/main" id="{9E1BE4A1-43BD-4104-9180-1B8683208B60}"/>
              </a:ext>
            </a:extLst>
          </p:cNvPr>
          <p:cNvSpPr txBox="1">
            <a:spLocks noChangeArrowheads="1"/>
          </p:cNvSpPr>
          <p:nvPr/>
        </p:nvSpPr>
        <p:spPr>
          <a:xfrm>
            <a:off x="3447948" y="601907"/>
            <a:ext cx="5296101" cy="420624"/>
          </a:xfrm>
          <a:prstGeom prst="rect">
            <a:avLst/>
          </a:prstGeom>
        </p:spPr>
        <p:txBody>
          <a:bodyPr anchor="ctr" bIns="45720" lIns="91440" rIns="91440" rtlCol="0" tIns="45720" vert="horz" wrap="square">
            <a:spAutoFit/>
          </a:bodyPr>
          <a:lstStyle>
            <a:defPPr>
              <a:defRPr lang="zh-CN"/>
            </a:defPPr>
            <a:lvl1pPr algn="ctr">
              <a:lnSpc>
                <a:spcPct val="90000"/>
              </a:lnSpc>
              <a:spcBef>
                <a:spcPct val="0"/>
              </a:spcBef>
              <a:defRPr b="1" spc="300" sz="4000">
                <a:solidFill>
                  <a:schemeClr val="bg1"/>
                </a:solidFill>
                <a:latin charset="-122" panose="03000600000000000000" pitchFamily="66" typeface="汉仪新蒂赵孟頫体"/>
                <a:ea charset="-122" panose="03000600000000000000" pitchFamily="66" typeface="汉仪新蒂赵孟頫体"/>
                <a:cs typeface="+mn-ea"/>
              </a:defRPr>
            </a:lvl1pPr>
          </a:lstStyle>
          <a:p>
            <a:pPr algn="dist"/>
            <a:r>
              <a:rPr altLang="en-US" lang="zh-CN" sz="24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保持一颗为小事欢欣鼓舞的心</a:t>
            </a:r>
          </a:p>
        </p:txBody>
      </p:sp>
      <p:sp>
        <p:nvSpPr>
          <p:cNvPr id="8" name="任意多边形: 形状 7">
            <a:extLst>
              <a:ext uri="{FF2B5EF4-FFF2-40B4-BE49-F238E27FC236}">
                <a16:creationId xmlns:a16="http://schemas.microsoft.com/office/drawing/2014/main" id="{FE85C03E-1562-442A-8D47-E6C344654638}"/>
              </a:ext>
            </a:extLst>
          </p:cNvPr>
          <p:cNvSpPr/>
          <p:nvPr/>
        </p:nvSpPr>
        <p:spPr>
          <a:xfrm>
            <a:off x="3254382" y="1675527"/>
            <a:ext cx="3584568" cy="731318"/>
          </a:xfrm>
          <a:custGeom>
            <a:gdLst>
              <a:gd fmla="*/ 0 w 1003105" name="connsiteX0"/>
              <a:gd fmla="*/ 0 h 501432" name="connsiteY0"/>
              <a:gd fmla="*/ 1003105 w 1003105" name="connsiteX1"/>
              <a:gd fmla="*/ 0 h 501432" name="connsiteY1"/>
              <a:gd fmla="*/ 1003105 w 1003105" name="connsiteX2"/>
              <a:gd fmla="*/ 501432 h 501432" name="connsiteY2"/>
              <a:gd fmla="*/ 0 w 1003105" name="connsiteX3"/>
              <a:gd fmla="*/ 501432 h 501432" name="connsiteY3"/>
              <a:gd fmla="*/ 0 w 1003105" name="connsiteX4"/>
              <a:gd fmla="*/ 0 h 50143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01432" w="1003105">
                <a:moveTo>
                  <a:pt x="0" y="0"/>
                </a:moveTo>
                <a:lnTo>
                  <a:pt x="1003105" y="0"/>
                </a:lnTo>
                <a:lnTo>
                  <a:pt x="1003105" y="501432"/>
                </a:lnTo>
                <a:lnTo>
                  <a:pt x="0" y="5014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anchorCtr="0" bIns="3810" lIns="3810" numCol="1" rIns="3810" spcCol="1270" spcFirstLastPara="0" tIns="3810" vert="horz" wrap="square">
            <a:noAutofit/>
          </a:bodyPr>
          <a:lstStyle/>
          <a:p>
            <a:pPr defTabSz="266700" indent="0" lvl="0" marL="0">
              <a:lnSpc>
                <a:spcPts val="2800"/>
              </a:lnSpc>
              <a:spcBef>
                <a:spcPct val="0"/>
              </a:spcBef>
              <a:spcAft>
                <a:spcPct val="35000"/>
              </a:spcAft>
              <a:buNone/>
            </a:pPr>
            <a:r>
              <a:rPr kern="1200" lang="zh-CN" sz="1500">
                <a:solidFill>
                  <a:srgbClr val="60B5AF"/>
                </a:solidFill>
                <a:latin charset="-122" panose="020b0503020204020204" pitchFamily="34" typeface="微软雅黑"/>
                <a:ea charset="-122" panose="020b0503020204020204" pitchFamily="34" typeface="微软雅黑"/>
              </a:rPr>
              <a:t>如果 ---你选择在工作空隙去看望一下你的病人，说不定他因此就能得到一些安慰。 </a:t>
            </a:r>
          </a:p>
        </p:txBody>
      </p:sp>
      <p:sp>
        <p:nvSpPr>
          <p:cNvPr id="10" name="任意多边形: 形状 9">
            <a:extLst>
              <a:ext uri="{FF2B5EF4-FFF2-40B4-BE49-F238E27FC236}">
                <a16:creationId xmlns:a16="http://schemas.microsoft.com/office/drawing/2014/main" id="{B0962F99-8152-41A9-922D-C533F3366B40}"/>
              </a:ext>
            </a:extLst>
          </p:cNvPr>
          <p:cNvSpPr/>
          <p:nvPr/>
        </p:nvSpPr>
        <p:spPr>
          <a:xfrm>
            <a:off x="2526102" y="3197239"/>
            <a:ext cx="4312848" cy="731318"/>
          </a:xfrm>
          <a:custGeom>
            <a:gdLst>
              <a:gd fmla="*/ 0 w 1003105" name="connsiteX0"/>
              <a:gd fmla="*/ 0 h 501432" name="connsiteY0"/>
              <a:gd fmla="*/ 1003105 w 1003105" name="connsiteX1"/>
              <a:gd fmla="*/ 0 h 501432" name="connsiteY1"/>
              <a:gd fmla="*/ 1003105 w 1003105" name="connsiteX2"/>
              <a:gd fmla="*/ 501432 h 501432" name="connsiteY2"/>
              <a:gd fmla="*/ 0 w 1003105" name="connsiteX3"/>
              <a:gd fmla="*/ 501432 h 501432" name="connsiteY3"/>
              <a:gd fmla="*/ 0 w 1003105" name="connsiteX4"/>
              <a:gd fmla="*/ 0 h 50143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01432" w="1003105">
                <a:moveTo>
                  <a:pt x="0" y="0"/>
                </a:moveTo>
                <a:lnTo>
                  <a:pt x="1003105" y="0"/>
                </a:lnTo>
                <a:lnTo>
                  <a:pt x="1003105" y="501432"/>
                </a:lnTo>
                <a:lnTo>
                  <a:pt x="0" y="5014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anchorCtr="0" bIns="3810" lIns="3810" numCol="1" rIns="3810" spcCol="1270" spcFirstLastPara="0" tIns="3810" vert="horz" wrap="square">
            <a:noAutofit/>
          </a:bodyPr>
          <a:lstStyle/>
          <a:p>
            <a:pPr defTabSz="266700">
              <a:lnSpc>
                <a:spcPts val="2800"/>
              </a:lnSpc>
              <a:spcBef>
                <a:spcPct val="0"/>
              </a:spcBef>
              <a:spcAft>
                <a:spcPct val="35000"/>
              </a:spcAft>
            </a:pPr>
            <a:r>
              <a:rPr altLang="en-US" lang="zh-CN" sz="1500">
                <a:solidFill>
                  <a:srgbClr val="60B5AF"/>
                </a:solidFill>
                <a:latin charset="-122" panose="020b0503020204020204" pitchFamily="34" typeface="微软雅黑"/>
                <a:ea charset="-122" panose="020b0503020204020204" pitchFamily="34" typeface="微软雅黑"/>
              </a:rPr>
              <a:t>如果 ---你选择在操作之前给病人细心解释一下，说不定他因此就能消除一些顾虑。</a:t>
            </a:r>
          </a:p>
        </p:txBody>
      </p:sp>
      <p:sp>
        <p:nvSpPr>
          <p:cNvPr id="12" name="任意多边形: 形状 11">
            <a:extLst>
              <a:ext uri="{FF2B5EF4-FFF2-40B4-BE49-F238E27FC236}">
                <a16:creationId xmlns:a16="http://schemas.microsoft.com/office/drawing/2014/main" id="{8563EB33-2F13-42E8-BC29-4C31E5DB9BBF}"/>
              </a:ext>
            </a:extLst>
          </p:cNvPr>
          <p:cNvSpPr/>
          <p:nvPr/>
        </p:nvSpPr>
        <p:spPr>
          <a:xfrm>
            <a:off x="3028675" y="4718951"/>
            <a:ext cx="4312848" cy="731318"/>
          </a:xfrm>
          <a:custGeom>
            <a:gdLst>
              <a:gd fmla="*/ 0 w 1003105" name="connsiteX0"/>
              <a:gd fmla="*/ 0 h 501432" name="connsiteY0"/>
              <a:gd fmla="*/ 1003105 w 1003105" name="connsiteX1"/>
              <a:gd fmla="*/ 0 h 501432" name="connsiteY1"/>
              <a:gd fmla="*/ 1003105 w 1003105" name="connsiteX2"/>
              <a:gd fmla="*/ 501432 h 501432" name="connsiteY2"/>
              <a:gd fmla="*/ 0 w 1003105" name="connsiteX3"/>
              <a:gd fmla="*/ 501432 h 501432" name="connsiteY3"/>
              <a:gd fmla="*/ 0 w 1003105" name="connsiteX4"/>
              <a:gd fmla="*/ 0 h 50143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01432" w="1003105">
                <a:moveTo>
                  <a:pt x="0" y="0"/>
                </a:moveTo>
                <a:lnTo>
                  <a:pt x="1003105" y="0"/>
                </a:lnTo>
                <a:lnTo>
                  <a:pt x="1003105" y="501432"/>
                </a:lnTo>
                <a:lnTo>
                  <a:pt x="0" y="5014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anchorCtr="0" bIns="3810" lIns="3810" numCol="1" rIns="3810" spcCol="1270" spcFirstLastPara="0" tIns="3810" vert="horz" wrap="square">
            <a:noAutofit/>
          </a:bodyPr>
          <a:lstStyle/>
          <a:p>
            <a:pPr defTabSz="266700">
              <a:lnSpc>
                <a:spcPts val="2800"/>
              </a:lnSpc>
              <a:spcBef>
                <a:spcPct val="0"/>
              </a:spcBef>
              <a:spcAft>
                <a:spcPct val="35000"/>
              </a:spcAft>
            </a:pPr>
            <a:r>
              <a:rPr altLang="en-US" lang="zh-CN" sz="1500">
                <a:solidFill>
                  <a:srgbClr val="60B5AF"/>
                </a:solidFill>
                <a:latin charset="-122" panose="020b0503020204020204" pitchFamily="34" typeface="微软雅黑"/>
                <a:ea charset="-122" panose="020b0503020204020204" pitchFamily="34" typeface="微软雅黑"/>
              </a:rPr>
              <a:t>不过一念之间---举手之劳的善良却可能成为他人的力量之源，所以不要吝啬你的一丝善念。你有两只手，一只手帮助自己，一只手帮助他人。 </a:t>
            </a:r>
          </a:p>
        </p:txBody>
      </p:sp>
      <p:grpSp>
        <p:nvGrpSpPr>
          <p:cNvPr id="14" name="组合 13">
            <a:extLst>
              <a:ext uri="{FF2B5EF4-FFF2-40B4-BE49-F238E27FC236}">
                <a16:creationId xmlns:a16="http://schemas.microsoft.com/office/drawing/2014/main" id="{AC8B43B3-8987-4C12-AB55-19D8359DDB6C}"/>
              </a:ext>
            </a:extLst>
          </p:cNvPr>
          <p:cNvGrpSpPr/>
          <p:nvPr/>
        </p:nvGrpSpPr>
        <p:grpSpPr>
          <a:xfrm>
            <a:off x="7756010" y="1663374"/>
            <a:ext cx="3926329" cy="3926329"/>
            <a:chOff x="7756010" y="1663374"/>
            <a:chExt cx="3926329" cy="3926329"/>
          </a:xfrm>
        </p:grpSpPr>
        <p:sp>
          <p:nvSpPr>
            <p:cNvPr id="13" name="椭圆 12">
              <a:extLst>
                <a:ext uri="{FF2B5EF4-FFF2-40B4-BE49-F238E27FC236}">
                  <a16:creationId xmlns:a16="http://schemas.microsoft.com/office/drawing/2014/main" id="{99F0A4B7-6BCD-4EB5-BABB-656D3F493F8A}"/>
                </a:ext>
              </a:extLst>
            </p:cNvPr>
            <p:cNvSpPr/>
            <p:nvPr/>
          </p:nvSpPr>
          <p:spPr>
            <a:xfrm>
              <a:off x="7756010" y="1663374"/>
              <a:ext cx="3926329" cy="392632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837694B8-AEC1-4021-8EB2-9CE5C9CFD645}"/>
                </a:ext>
              </a:extLst>
            </p:cNvPr>
            <p:cNvSpPr/>
            <p:nvPr/>
          </p:nvSpPr>
          <p:spPr>
            <a:xfrm>
              <a:off x="8050570" y="2654972"/>
              <a:ext cx="3584569" cy="2148841"/>
            </a:xfrm>
            <a:prstGeom prst="rect">
              <a:avLst/>
            </a:prstGeom>
          </p:spPr>
          <p:txBody>
            <a:bodyPr wrap="square">
              <a:spAutoFit/>
            </a:bodyPr>
            <a:lstStyle/>
            <a:p>
              <a:pPr>
                <a:lnSpc>
                  <a:spcPct val="150000"/>
                </a:lnSpc>
              </a:pPr>
              <a:r>
                <a:rPr altLang="en-US" lang="zh-CN">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请给疑惑的人，多一点解释；请给努力的人，多一点鼓励；请给难过的人，多一点安慰。请保持一颗为小事欢欣鼓舞的心，那样幸福和美好才能离你更近。 </a:t>
              </a:r>
            </a:p>
          </p:txBody>
        </p:sp>
      </p:grpSp>
      <p:grpSp>
        <p:nvGrpSpPr>
          <p:cNvPr id="15" name="组合 14">
            <a:extLst>
              <a:ext uri="{FF2B5EF4-FFF2-40B4-BE49-F238E27FC236}">
                <a16:creationId xmlns:a16="http://schemas.microsoft.com/office/drawing/2014/main" id="{EA5AD840-83C5-4AB4-B96D-6C7C032AC8EE}"/>
              </a:ext>
            </a:extLst>
          </p:cNvPr>
          <p:cNvGrpSpPr/>
          <p:nvPr/>
        </p:nvGrpSpPr>
        <p:grpSpPr>
          <a:xfrm>
            <a:off x="1284147" y="1494219"/>
            <a:ext cx="1859100" cy="1859384"/>
            <a:chOff x="1284147" y="1494219"/>
            <a:chExt cx="1859100" cy="1859384"/>
          </a:xfrm>
        </p:grpSpPr>
        <p:sp>
          <p:nvSpPr>
            <p:cNvPr id="7" name="箭头: 环形 6">
              <a:extLst>
                <a:ext uri="{FF2B5EF4-FFF2-40B4-BE49-F238E27FC236}">
                  <a16:creationId xmlns:a16="http://schemas.microsoft.com/office/drawing/2014/main" id="{BF51B7DD-148E-4958-A8D5-ADD9F6CBBFC2}"/>
                </a:ext>
              </a:extLst>
            </p:cNvPr>
            <p:cNvSpPr/>
            <p:nvPr/>
          </p:nvSpPr>
          <p:spPr>
            <a:xfrm>
              <a:off x="1284147" y="1494219"/>
              <a:ext cx="1859100" cy="1859384"/>
            </a:xfrm>
            <a:prstGeom prst="circularArrow">
              <a:avLst>
                <a:gd fmla="val 10980" name="adj1"/>
                <a:gd fmla="val 1142322" name="adj2"/>
                <a:gd fmla="val 4500000" name="adj3"/>
                <a:gd fmla="val 10800000" name="adj4"/>
                <a:gd fmla="val 12500" name="adj5"/>
              </a:avLst>
            </a:prstGeom>
            <a:solidFill>
              <a:srgbClr val="67D8C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16" name="iconfont-1187-868636">
              <a:extLst>
                <a:ext uri="{FF2B5EF4-FFF2-40B4-BE49-F238E27FC236}">
                  <a16:creationId xmlns:a16="http://schemas.microsoft.com/office/drawing/2014/main" id="{E7002C27-F764-4B59-BF5E-68622C92E077}"/>
                </a:ext>
              </a:extLst>
            </p:cNvPr>
            <p:cNvSpPr>
              <a:spLocks noChangeAspect="1"/>
            </p:cNvSpPr>
            <p:nvPr/>
          </p:nvSpPr>
          <p:spPr bwMode="auto">
            <a:xfrm>
              <a:off x="1916417" y="2127382"/>
              <a:ext cx="609685" cy="609685"/>
            </a:xfrm>
            <a:custGeom>
              <a:gdLst>
                <a:gd fmla="*/ 11492 w 12599" name="T0"/>
                <a:gd fmla="*/ 6299 h 12598" name="T1"/>
                <a:gd fmla="*/ 6299 w 12599" name="T2"/>
                <a:gd fmla="*/ 11492 h 12598" name="T3"/>
                <a:gd fmla="*/ 1107 w 12599" name="T4"/>
                <a:gd fmla="*/ 6299 h 12598" name="T5"/>
                <a:gd fmla="*/ 6299 w 12599" name="T6"/>
                <a:gd fmla="*/ 1106 h 12598" name="T7"/>
                <a:gd fmla="*/ 11492 w 12599" name="T8"/>
                <a:gd fmla="*/ 6299 h 12598" name="T9"/>
                <a:gd fmla="*/ 6299 w 12599" name="T10"/>
                <a:gd fmla="*/ 0 h 12598" name="T11"/>
                <a:gd fmla="*/ 0 w 12599" name="T12"/>
                <a:gd fmla="*/ 6299 h 12598" name="T13"/>
                <a:gd fmla="*/ 6299 w 12599" name="T14"/>
                <a:gd fmla="*/ 12598 h 12598" name="T15"/>
                <a:gd fmla="*/ 12599 w 12599" name="T16"/>
                <a:gd fmla="*/ 6299 h 12598" name="T17"/>
                <a:gd fmla="*/ 6299 w 12599" name="T18"/>
                <a:gd fmla="*/ 0 h 12598" name="T19"/>
                <a:gd fmla="*/ 6299 w 12599" name="T20"/>
                <a:gd fmla="*/ 0 h 12598" name="T21"/>
                <a:gd fmla="*/ 6299 w 12599" name="T22"/>
                <a:gd fmla="*/ 1586 h 12598" name="T23"/>
                <a:gd fmla="*/ 6299 w 12599" name="T24"/>
                <a:gd fmla="*/ 11012 h 12598" name="T25"/>
                <a:gd fmla="*/ 11013 w 12599" name="T26"/>
                <a:gd fmla="*/ 6299 h 12598" name="T27"/>
                <a:gd fmla="*/ 6299 w 12599" name="T28"/>
                <a:gd fmla="*/ 1586 h 12598" name="T29"/>
                <a:gd fmla="*/ 6299 w 12599" name="T30"/>
                <a:gd fmla="*/ 1586 h 1259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598" w="12599">
                  <a:moveTo>
                    <a:pt x="11492" y="6299"/>
                  </a:moveTo>
                  <a:cubicBezTo>
                    <a:pt x="11492" y="9167"/>
                    <a:pt x="9167" y="11492"/>
                    <a:pt x="6299" y="11492"/>
                  </a:cubicBezTo>
                  <a:cubicBezTo>
                    <a:pt x="3432" y="11492"/>
                    <a:pt x="1107" y="9167"/>
                    <a:pt x="1107" y="6299"/>
                  </a:cubicBezTo>
                  <a:cubicBezTo>
                    <a:pt x="1107" y="3431"/>
                    <a:pt x="3432" y="1106"/>
                    <a:pt x="6299" y="1106"/>
                  </a:cubicBezTo>
                  <a:cubicBezTo>
                    <a:pt x="9167" y="1106"/>
                    <a:pt x="11492" y="3431"/>
                    <a:pt x="11492" y="6299"/>
                  </a:cubicBezTo>
                  <a:close/>
                  <a:moveTo>
                    <a:pt x="6299" y="0"/>
                  </a:moveTo>
                  <a:cubicBezTo>
                    <a:pt x="2821" y="0"/>
                    <a:pt x="0" y="2820"/>
                    <a:pt x="0" y="6299"/>
                  </a:cubicBezTo>
                  <a:cubicBezTo>
                    <a:pt x="0" y="9778"/>
                    <a:pt x="2821" y="12598"/>
                    <a:pt x="6299" y="12598"/>
                  </a:cubicBezTo>
                  <a:cubicBezTo>
                    <a:pt x="9778" y="12598"/>
                    <a:pt x="12599" y="9778"/>
                    <a:pt x="12599" y="6299"/>
                  </a:cubicBezTo>
                  <a:cubicBezTo>
                    <a:pt x="12599" y="2820"/>
                    <a:pt x="9778" y="0"/>
                    <a:pt x="6299" y="0"/>
                  </a:cubicBezTo>
                  <a:close/>
                  <a:moveTo>
                    <a:pt x="6299" y="0"/>
                  </a:moveTo>
                  <a:close/>
                  <a:moveTo>
                    <a:pt x="6299" y="1586"/>
                  </a:moveTo>
                  <a:lnTo>
                    <a:pt x="6299" y="11012"/>
                  </a:lnTo>
                  <a:cubicBezTo>
                    <a:pt x="8902" y="11012"/>
                    <a:pt x="11013" y="8902"/>
                    <a:pt x="11013" y="6299"/>
                  </a:cubicBezTo>
                  <a:cubicBezTo>
                    <a:pt x="11013" y="3696"/>
                    <a:pt x="8902" y="1586"/>
                    <a:pt x="6299" y="1586"/>
                  </a:cubicBezTo>
                  <a:close/>
                  <a:moveTo>
                    <a:pt x="6299" y="1586"/>
                  </a:moveTo>
                  <a:close/>
                </a:path>
              </a:pathLst>
            </a:custGeom>
            <a:solidFill>
              <a:schemeClr val="bg1">
                <a:lumMod val="85000"/>
              </a:schemeClr>
            </a:solidFill>
            <a:ln>
              <a:noFill/>
            </a:ln>
          </p:spPr>
          <p:txBody>
            <a:bodyPr/>
            <a:lstStyle/>
            <a:p/>
          </p:txBody>
        </p:sp>
      </p:grpSp>
      <p:grpSp>
        <p:nvGrpSpPr>
          <p:cNvPr id="19" name="组合 18">
            <a:extLst>
              <a:ext uri="{FF2B5EF4-FFF2-40B4-BE49-F238E27FC236}">
                <a16:creationId xmlns:a16="http://schemas.microsoft.com/office/drawing/2014/main" id="{09F33E25-E0C6-4CED-B625-808E25F5588F}"/>
              </a:ext>
            </a:extLst>
          </p:cNvPr>
          <p:cNvGrpSpPr/>
          <p:nvPr/>
        </p:nvGrpSpPr>
        <p:grpSpPr>
          <a:xfrm>
            <a:off x="552901" y="3007179"/>
            <a:ext cx="1859100" cy="1859384"/>
            <a:chOff x="552901" y="3007179"/>
            <a:chExt cx="1859100" cy="1859384"/>
          </a:xfrm>
        </p:grpSpPr>
        <p:sp>
          <p:nvSpPr>
            <p:cNvPr id="9" name="形状 8">
              <a:extLst>
                <a:ext uri="{FF2B5EF4-FFF2-40B4-BE49-F238E27FC236}">
                  <a16:creationId xmlns:a16="http://schemas.microsoft.com/office/drawing/2014/main" id="{8CBF6DDE-AC83-4442-ACEB-E9985274EAEF}"/>
                </a:ext>
              </a:extLst>
            </p:cNvPr>
            <p:cNvSpPr/>
            <p:nvPr/>
          </p:nvSpPr>
          <p:spPr>
            <a:xfrm>
              <a:off x="552901" y="3007179"/>
              <a:ext cx="1859100" cy="1859384"/>
            </a:xfrm>
            <a:prstGeom prst="leftCircularArrow">
              <a:avLst>
                <a:gd fmla="val 10980" name="adj1"/>
                <a:gd fmla="val 1142322" name="adj2"/>
                <a:gd fmla="val 6300000" name="adj3"/>
                <a:gd fmla="val 18900000" name="adj4"/>
                <a:gd fmla="val 12500" name="adj5"/>
              </a:avLst>
            </a:prstGeom>
            <a:solidFill>
              <a:srgbClr val="67D8C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17" name="iconfont-1187-868636">
              <a:extLst>
                <a:ext uri="{FF2B5EF4-FFF2-40B4-BE49-F238E27FC236}">
                  <a16:creationId xmlns:a16="http://schemas.microsoft.com/office/drawing/2014/main" id="{76AF304A-C7DE-41F4-AF2E-CB789BFDF5A5}"/>
                </a:ext>
              </a:extLst>
            </p:cNvPr>
            <p:cNvSpPr>
              <a:spLocks noChangeAspect="1"/>
            </p:cNvSpPr>
            <p:nvPr/>
          </p:nvSpPr>
          <p:spPr bwMode="auto">
            <a:xfrm>
              <a:off x="1126646" y="3623714"/>
              <a:ext cx="609685" cy="609685"/>
            </a:xfrm>
            <a:custGeom>
              <a:gdLst>
                <a:gd fmla="*/ 11492 w 12599" name="T0"/>
                <a:gd fmla="*/ 6299 h 12598" name="T1"/>
                <a:gd fmla="*/ 6299 w 12599" name="T2"/>
                <a:gd fmla="*/ 11492 h 12598" name="T3"/>
                <a:gd fmla="*/ 1107 w 12599" name="T4"/>
                <a:gd fmla="*/ 6299 h 12598" name="T5"/>
                <a:gd fmla="*/ 6299 w 12599" name="T6"/>
                <a:gd fmla="*/ 1106 h 12598" name="T7"/>
                <a:gd fmla="*/ 11492 w 12599" name="T8"/>
                <a:gd fmla="*/ 6299 h 12598" name="T9"/>
                <a:gd fmla="*/ 6299 w 12599" name="T10"/>
                <a:gd fmla="*/ 0 h 12598" name="T11"/>
                <a:gd fmla="*/ 0 w 12599" name="T12"/>
                <a:gd fmla="*/ 6299 h 12598" name="T13"/>
                <a:gd fmla="*/ 6299 w 12599" name="T14"/>
                <a:gd fmla="*/ 12598 h 12598" name="T15"/>
                <a:gd fmla="*/ 12599 w 12599" name="T16"/>
                <a:gd fmla="*/ 6299 h 12598" name="T17"/>
                <a:gd fmla="*/ 6299 w 12599" name="T18"/>
                <a:gd fmla="*/ 0 h 12598" name="T19"/>
                <a:gd fmla="*/ 6299 w 12599" name="T20"/>
                <a:gd fmla="*/ 0 h 12598" name="T21"/>
                <a:gd fmla="*/ 6299 w 12599" name="T22"/>
                <a:gd fmla="*/ 1586 h 12598" name="T23"/>
                <a:gd fmla="*/ 6299 w 12599" name="T24"/>
                <a:gd fmla="*/ 11012 h 12598" name="T25"/>
                <a:gd fmla="*/ 11013 w 12599" name="T26"/>
                <a:gd fmla="*/ 6299 h 12598" name="T27"/>
                <a:gd fmla="*/ 6299 w 12599" name="T28"/>
                <a:gd fmla="*/ 1586 h 12598" name="T29"/>
                <a:gd fmla="*/ 6299 w 12599" name="T30"/>
                <a:gd fmla="*/ 1586 h 1259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598" w="12599">
                  <a:moveTo>
                    <a:pt x="11492" y="6299"/>
                  </a:moveTo>
                  <a:cubicBezTo>
                    <a:pt x="11492" y="9167"/>
                    <a:pt x="9167" y="11492"/>
                    <a:pt x="6299" y="11492"/>
                  </a:cubicBezTo>
                  <a:cubicBezTo>
                    <a:pt x="3432" y="11492"/>
                    <a:pt x="1107" y="9167"/>
                    <a:pt x="1107" y="6299"/>
                  </a:cubicBezTo>
                  <a:cubicBezTo>
                    <a:pt x="1107" y="3431"/>
                    <a:pt x="3432" y="1106"/>
                    <a:pt x="6299" y="1106"/>
                  </a:cubicBezTo>
                  <a:cubicBezTo>
                    <a:pt x="9167" y="1106"/>
                    <a:pt x="11492" y="3431"/>
                    <a:pt x="11492" y="6299"/>
                  </a:cubicBezTo>
                  <a:close/>
                  <a:moveTo>
                    <a:pt x="6299" y="0"/>
                  </a:moveTo>
                  <a:cubicBezTo>
                    <a:pt x="2821" y="0"/>
                    <a:pt x="0" y="2820"/>
                    <a:pt x="0" y="6299"/>
                  </a:cubicBezTo>
                  <a:cubicBezTo>
                    <a:pt x="0" y="9778"/>
                    <a:pt x="2821" y="12598"/>
                    <a:pt x="6299" y="12598"/>
                  </a:cubicBezTo>
                  <a:cubicBezTo>
                    <a:pt x="9778" y="12598"/>
                    <a:pt x="12599" y="9778"/>
                    <a:pt x="12599" y="6299"/>
                  </a:cubicBezTo>
                  <a:cubicBezTo>
                    <a:pt x="12599" y="2820"/>
                    <a:pt x="9778" y="0"/>
                    <a:pt x="6299" y="0"/>
                  </a:cubicBezTo>
                  <a:close/>
                  <a:moveTo>
                    <a:pt x="6299" y="0"/>
                  </a:moveTo>
                  <a:close/>
                  <a:moveTo>
                    <a:pt x="6299" y="1586"/>
                  </a:moveTo>
                  <a:lnTo>
                    <a:pt x="6299" y="11012"/>
                  </a:lnTo>
                  <a:cubicBezTo>
                    <a:pt x="8902" y="11012"/>
                    <a:pt x="11013" y="8902"/>
                    <a:pt x="11013" y="6299"/>
                  </a:cubicBezTo>
                  <a:cubicBezTo>
                    <a:pt x="11013" y="3696"/>
                    <a:pt x="8902" y="1586"/>
                    <a:pt x="6299" y="1586"/>
                  </a:cubicBezTo>
                  <a:close/>
                  <a:moveTo>
                    <a:pt x="6299" y="1586"/>
                  </a:moveTo>
                  <a:close/>
                </a:path>
              </a:pathLst>
            </a:custGeom>
            <a:solidFill>
              <a:schemeClr val="bg1">
                <a:lumMod val="85000"/>
              </a:schemeClr>
            </a:solidFill>
            <a:ln>
              <a:noFill/>
            </a:ln>
          </p:spPr>
          <p:txBody>
            <a:bodyPr/>
            <a:lstStyle/>
            <a:p/>
          </p:txBody>
        </p:sp>
      </p:grpSp>
      <p:grpSp>
        <p:nvGrpSpPr>
          <p:cNvPr id="20" name="组合 19">
            <a:extLst>
              <a:ext uri="{FF2B5EF4-FFF2-40B4-BE49-F238E27FC236}">
                <a16:creationId xmlns:a16="http://schemas.microsoft.com/office/drawing/2014/main" id="{D90D18FD-5AD9-45A5-81BF-876E0C0C179D}"/>
              </a:ext>
            </a:extLst>
          </p:cNvPr>
          <p:cNvGrpSpPr/>
          <p:nvPr/>
        </p:nvGrpSpPr>
        <p:grpSpPr>
          <a:xfrm>
            <a:off x="1362564" y="4592370"/>
            <a:ext cx="1597256" cy="1597896"/>
            <a:chOff x="1362564" y="4592370"/>
            <a:chExt cx="1597256" cy="1597896"/>
          </a:xfrm>
        </p:grpSpPr>
        <p:sp>
          <p:nvSpPr>
            <p:cNvPr id="11" name="空心弧 10">
              <a:extLst>
                <a:ext uri="{FF2B5EF4-FFF2-40B4-BE49-F238E27FC236}">
                  <a16:creationId xmlns:a16="http://schemas.microsoft.com/office/drawing/2014/main" id="{64081B76-1AA2-4835-96EE-5AD8EC38DD66}"/>
                </a:ext>
              </a:extLst>
            </p:cNvPr>
            <p:cNvSpPr/>
            <p:nvPr/>
          </p:nvSpPr>
          <p:spPr>
            <a:xfrm>
              <a:off x="1362564" y="4592370"/>
              <a:ext cx="1597256" cy="1597896"/>
            </a:xfrm>
            <a:prstGeom prst="blockArc">
              <a:avLst>
                <a:gd fmla="val 13500000" name="adj1"/>
                <a:gd fmla="val 10800000" name="adj2"/>
                <a:gd fmla="val 12740" name="adj3"/>
              </a:avLst>
            </a:prstGeom>
            <a:solidFill>
              <a:srgbClr val="67D8C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18" name="iconfont-1187-868636">
              <a:extLst>
                <a:ext uri="{FF2B5EF4-FFF2-40B4-BE49-F238E27FC236}">
                  <a16:creationId xmlns:a16="http://schemas.microsoft.com/office/drawing/2014/main" id="{33805E55-7864-4266-8ADA-7820DAE9BE4B}"/>
                </a:ext>
              </a:extLst>
            </p:cNvPr>
            <p:cNvSpPr>
              <a:spLocks noChangeAspect="1"/>
            </p:cNvSpPr>
            <p:nvPr/>
          </p:nvSpPr>
          <p:spPr bwMode="auto">
            <a:xfrm>
              <a:off x="1856349" y="5145426"/>
              <a:ext cx="609685" cy="609685"/>
            </a:xfrm>
            <a:custGeom>
              <a:gdLst>
                <a:gd fmla="*/ 11492 w 12599" name="T0"/>
                <a:gd fmla="*/ 6299 h 12598" name="T1"/>
                <a:gd fmla="*/ 6299 w 12599" name="T2"/>
                <a:gd fmla="*/ 11492 h 12598" name="T3"/>
                <a:gd fmla="*/ 1107 w 12599" name="T4"/>
                <a:gd fmla="*/ 6299 h 12598" name="T5"/>
                <a:gd fmla="*/ 6299 w 12599" name="T6"/>
                <a:gd fmla="*/ 1106 h 12598" name="T7"/>
                <a:gd fmla="*/ 11492 w 12599" name="T8"/>
                <a:gd fmla="*/ 6299 h 12598" name="T9"/>
                <a:gd fmla="*/ 6299 w 12599" name="T10"/>
                <a:gd fmla="*/ 0 h 12598" name="T11"/>
                <a:gd fmla="*/ 0 w 12599" name="T12"/>
                <a:gd fmla="*/ 6299 h 12598" name="T13"/>
                <a:gd fmla="*/ 6299 w 12599" name="T14"/>
                <a:gd fmla="*/ 12598 h 12598" name="T15"/>
                <a:gd fmla="*/ 12599 w 12599" name="T16"/>
                <a:gd fmla="*/ 6299 h 12598" name="T17"/>
                <a:gd fmla="*/ 6299 w 12599" name="T18"/>
                <a:gd fmla="*/ 0 h 12598" name="T19"/>
                <a:gd fmla="*/ 6299 w 12599" name="T20"/>
                <a:gd fmla="*/ 0 h 12598" name="T21"/>
                <a:gd fmla="*/ 6299 w 12599" name="T22"/>
                <a:gd fmla="*/ 1586 h 12598" name="T23"/>
                <a:gd fmla="*/ 6299 w 12599" name="T24"/>
                <a:gd fmla="*/ 11012 h 12598" name="T25"/>
                <a:gd fmla="*/ 11013 w 12599" name="T26"/>
                <a:gd fmla="*/ 6299 h 12598" name="T27"/>
                <a:gd fmla="*/ 6299 w 12599" name="T28"/>
                <a:gd fmla="*/ 1586 h 12598" name="T29"/>
                <a:gd fmla="*/ 6299 w 12599" name="T30"/>
                <a:gd fmla="*/ 1586 h 1259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598" w="12599">
                  <a:moveTo>
                    <a:pt x="11492" y="6299"/>
                  </a:moveTo>
                  <a:cubicBezTo>
                    <a:pt x="11492" y="9167"/>
                    <a:pt x="9167" y="11492"/>
                    <a:pt x="6299" y="11492"/>
                  </a:cubicBezTo>
                  <a:cubicBezTo>
                    <a:pt x="3432" y="11492"/>
                    <a:pt x="1107" y="9167"/>
                    <a:pt x="1107" y="6299"/>
                  </a:cubicBezTo>
                  <a:cubicBezTo>
                    <a:pt x="1107" y="3431"/>
                    <a:pt x="3432" y="1106"/>
                    <a:pt x="6299" y="1106"/>
                  </a:cubicBezTo>
                  <a:cubicBezTo>
                    <a:pt x="9167" y="1106"/>
                    <a:pt x="11492" y="3431"/>
                    <a:pt x="11492" y="6299"/>
                  </a:cubicBezTo>
                  <a:close/>
                  <a:moveTo>
                    <a:pt x="6299" y="0"/>
                  </a:moveTo>
                  <a:cubicBezTo>
                    <a:pt x="2821" y="0"/>
                    <a:pt x="0" y="2820"/>
                    <a:pt x="0" y="6299"/>
                  </a:cubicBezTo>
                  <a:cubicBezTo>
                    <a:pt x="0" y="9778"/>
                    <a:pt x="2821" y="12598"/>
                    <a:pt x="6299" y="12598"/>
                  </a:cubicBezTo>
                  <a:cubicBezTo>
                    <a:pt x="9778" y="12598"/>
                    <a:pt x="12599" y="9778"/>
                    <a:pt x="12599" y="6299"/>
                  </a:cubicBezTo>
                  <a:cubicBezTo>
                    <a:pt x="12599" y="2820"/>
                    <a:pt x="9778" y="0"/>
                    <a:pt x="6299" y="0"/>
                  </a:cubicBezTo>
                  <a:close/>
                  <a:moveTo>
                    <a:pt x="6299" y="0"/>
                  </a:moveTo>
                  <a:close/>
                  <a:moveTo>
                    <a:pt x="6299" y="1586"/>
                  </a:moveTo>
                  <a:lnTo>
                    <a:pt x="6299" y="11012"/>
                  </a:lnTo>
                  <a:cubicBezTo>
                    <a:pt x="8902" y="11012"/>
                    <a:pt x="11013" y="8902"/>
                    <a:pt x="11013" y="6299"/>
                  </a:cubicBezTo>
                  <a:cubicBezTo>
                    <a:pt x="11013" y="3696"/>
                    <a:pt x="8902" y="1586"/>
                    <a:pt x="6299" y="1586"/>
                  </a:cubicBezTo>
                  <a:close/>
                  <a:moveTo>
                    <a:pt x="6299" y="1586"/>
                  </a:moveTo>
                  <a:close/>
                </a:path>
              </a:pathLst>
            </a:custGeom>
            <a:solidFill>
              <a:schemeClr val="bg1">
                <a:lumMod val="85000"/>
              </a:schemeClr>
            </a:solidFill>
            <a:ln>
              <a:noFill/>
            </a:ln>
          </p:spPr>
          <p:txBody>
            <a:bodyPr/>
            <a:lstStyle/>
            <a:p/>
          </p:txBody>
        </p:sp>
      </p:grpSp>
    </p:spTree>
    <p:custDataLst>
      <p:tags r:id="rId3"/>
    </p:custDataLst>
  </p:cSld>
  <p:clrMapOvr>
    <a:masterClrMapping/>
  </p:clrMapOvr>
  <mc:AlternateContent>
    <mc:Choice Requires="p15">
      <p:transition advClick="0" advTm="2000" p14:dur="2000" spd="slow">
        <p15:prstTrans prst="drap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id="7"/>
                                        <p:tgtEl>
                                          <p:spTgt spid="15"/>
                                        </p:tgtEl>
                                        <p:attrNameLst>
                                          <p:attrName>ppt_y</p:attrName>
                                        </p:attrNameLst>
                                      </p:cBhvr>
                                      <p:tavLst>
                                        <p:tav tm="0">
                                          <p:val>
                                            <p:strVal val="#ppt_y+#ppt_h*1.125000"/>
                                          </p:val>
                                        </p:tav>
                                        <p:tav tm="100000">
                                          <p:val>
                                            <p:strVal val="#ppt_y"/>
                                          </p:val>
                                        </p:tav>
                                      </p:tavLst>
                                    </p:anim>
                                    <p:animEffect filter="wipe(up)" transition="in">
                                      <p:cBhvr>
                                        <p:cTn dur="500" id="8"/>
                                        <p:tgtEl>
                                          <p:spTgt spid="15"/>
                                        </p:tgtEl>
                                      </p:cBhvr>
                                    </p:animEffect>
                                  </p:childTnLst>
                                </p:cTn>
                              </p:par>
                            </p:childTnLst>
                          </p:cTn>
                        </p:par>
                        <p:par>
                          <p:cTn fill="hold" id="9" nodeType="afterGroup">
                            <p:stCondLst>
                              <p:cond delay="500"/>
                            </p:stCondLst>
                            <p:childTnLst>
                              <p:par>
                                <p:cTn fill="hold" id="10" nodeType="afterEffect" presetClass="entr" presetID="12" presetSubtype="4">
                                  <p:stCondLst>
                                    <p:cond delay="0"/>
                                  </p:stCondLst>
                                  <p:childTnLst>
                                    <p:set>
                                      <p:cBhvr>
                                        <p:cTn dur="1" fill="hold" id="11">
                                          <p:stCondLst>
                                            <p:cond delay="0"/>
                                          </p:stCondLst>
                                        </p:cTn>
                                        <p:tgtEl>
                                          <p:spTgt spid="19"/>
                                        </p:tgtEl>
                                        <p:attrNameLst>
                                          <p:attrName>style.visibility</p:attrName>
                                        </p:attrNameLst>
                                      </p:cBhvr>
                                      <p:to>
                                        <p:strVal val="visible"/>
                                      </p:to>
                                    </p:set>
                                    <p:anim calcmode="lin" valueType="num">
                                      <p:cBhvr additive="base">
                                        <p:cTn dur="500" id="12"/>
                                        <p:tgtEl>
                                          <p:spTgt spid="19"/>
                                        </p:tgtEl>
                                        <p:attrNameLst>
                                          <p:attrName>ppt_y</p:attrName>
                                        </p:attrNameLst>
                                      </p:cBhvr>
                                      <p:tavLst>
                                        <p:tav tm="0">
                                          <p:val>
                                            <p:strVal val="#ppt_y+#ppt_h*1.125000"/>
                                          </p:val>
                                        </p:tav>
                                        <p:tav tm="100000">
                                          <p:val>
                                            <p:strVal val="#ppt_y"/>
                                          </p:val>
                                        </p:tav>
                                      </p:tavLst>
                                    </p:anim>
                                    <p:animEffect filter="wipe(up)" transition="in">
                                      <p:cBhvr>
                                        <p:cTn dur="500" id="13"/>
                                        <p:tgtEl>
                                          <p:spTgt spid="19"/>
                                        </p:tgtEl>
                                      </p:cBhvr>
                                    </p:animEffect>
                                  </p:childTnLst>
                                </p:cTn>
                              </p:par>
                            </p:childTnLst>
                          </p:cTn>
                        </p:par>
                        <p:par>
                          <p:cTn fill="hold" id="14" nodeType="afterGroup">
                            <p:stCondLst>
                              <p:cond delay="1000"/>
                            </p:stCondLst>
                            <p:childTnLst>
                              <p:par>
                                <p:cTn fill="hold" id="15" nodeType="afterEffect" presetClass="entr" presetID="12" presetSubtype="4">
                                  <p:stCondLst>
                                    <p:cond delay="0"/>
                                  </p:stCondLst>
                                  <p:childTnLst>
                                    <p:set>
                                      <p:cBhvr>
                                        <p:cTn dur="1" fill="hold" id="16">
                                          <p:stCondLst>
                                            <p:cond delay="0"/>
                                          </p:stCondLst>
                                        </p:cTn>
                                        <p:tgtEl>
                                          <p:spTgt spid="20"/>
                                        </p:tgtEl>
                                        <p:attrNameLst>
                                          <p:attrName>style.visibility</p:attrName>
                                        </p:attrNameLst>
                                      </p:cBhvr>
                                      <p:to>
                                        <p:strVal val="visible"/>
                                      </p:to>
                                    </p:set>
                                    <p:anim calcmode="lin" valueType="num">
                                      <p:cBhvr additive="base">
                                        <p:cTn dur="500" id="17"/>
                                        <p:tgtEl>
                                          <p:spTgt spid="20"/>
                                        </p:tgtEl>
                                        <p:attrNameLst>
                                          <p:attrName>ppt_y</p:attrName>
                                        </p:attrNameLst>
                                      </p:cBhvr>
                                      <p:tavLst>
                                        <p:tav tm="0">
                                          <p:val>
                                            <p:strVal val="#ppt_y+#ppt_h*1.125000"/>
                                          </p:val>
                                        </p:tav>
                                        <p:tav tm="100000">
                                          <p:val>
                                            <p:strVal val="#ppt_y"/>
                                          </p:val>
                                        </p:tav>
                                      </p:tavLst>
                                    </p:anim>
                                    <p:animEffect filter="wipe(up)" transition="in">
                                      <p:cBhvr>
                                        <p:cTn dur="500" id="18"/>
                                        <p:tgtEl>
                                          <p:spTgt spid="20"/>
                                        </p:tgtEl>
                                      </p:cBhvr>
                                    </p:animEffect>
                                  </p:childTnLst>
                                </p:cTn>
                              </p:par>
                            </p:childTnLst>
                          </p:cTn>
                        </p:par>
                        <p:par>
                          <p:cTn fill="hold" id="19" nodeType="afterGroup">
                            <p:stCondLst>
                              <p:cond delay="1500"/>
                            </p:stCondLst>
                            <p:childTnLst>
                              <p:par>
                                <p:cTn fill="hold" grpId="0" id="20" nodeType="afterEffect" presetClass="entr" presetID="22" presetSubtype="8">
                                  <p:stCondLst>
                                    <p:cond delay="0"/>
                                  </p:stCondLst>
                                  <p:childTnLst>
                                    <p:set>
                                      <p:cBhvr>
                                        <p:cTn dur="1" fill="hold" id="21">
                                          <p:stCondLst>
                                            <p:cond delay="0"/>
                                          </p:stCondLst>
                                        </p:cTn>
                                        <p:tgtEl>
                                          <p:spTgt spid="8"/>
                                        </p:tgtEl>
                                        <p:attrNameLst>
                                          <p:attrName>style.visibility</p:attrName>
                                        </p:attrNameLst>
                                      </p:cBhvr>
                                      <p:to>
                                        <p:strVal val="visible"/>
                                      </p:to>
                                    </p:set>
                                    <p:animEffect filter="wipe(left)" transition="in">
                                      <p:cBhvr>
                                        <p:cTn dur="500" id="22"/>
                                        <p:tgtEl>
                                          <p:spTgt spid="8"/>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10"/>
                                        </p:tgtEl>
                                        <p:attrNameLst>
                                          <p:attrName>style.visibility</p:attrName>
                                        </p:attrNameLst>
                                      </p:cBhvr>
                                      <p:to>
                                        <p:strVal val="visible"/>
                                      </p:to>
                                    </p:set>
                                    <p:animEffect filter="wipe(left)" transition="in">
                                      <p:cBhvr>
                                        <p:cTn dur="500" id="26"/>
                                        <p:tgtEl>
                                          <p:spTgt spid="10"/>
                                        </p:tgtEl>
                                      </p:cBhvr>
                                    </p:animEffect>
                                  </p:childTnLst>
                                </p:cTn>
                              </p:par>
                            </p:childTnLst>
                          </p:cTn>
                        </p:par>
                        <p:par>
                          <p:cTn fill="hold" id="27" nodeType="afterGroup">
                            <p:stCondLst>
                              <p:cond delay="2500"/>
                            </p:stCondLst>
                            <p:childTnLst>
                              <p:par>
                                <p:cTn fill="hold" grpId="0" id="28" nodeType="afterEffect" presetClass="entr" presetID="22" presetSubtype="8">
                                  <p:stCondLst>
                                    <p:cond delay="0"/>
                                  </p:stCondLst>
                                  <p:childTnLst>
                                    <p:set>
                                      <p:cBhvr>
                                        <p:cTn dur="1" fill="hold" id="29">
                                          <p:stCondLst>
                                            <p:cond delay="0"/>
                                          </p:stCondLst>
                                        </p:cTn>
                                        <p:tgtEl>
                                          <p:spTgt spid="12"/>
                                        </p:tgtEl>
                                        <p:attrNameLst>
                                          <p:attrName>style.visibility</p:attrName>
                                        </p:attrNameLst>
                                      </p:cBhvr>
                                      <p:to>
                                        <p:strVal val="visible"/>
                                      </p:to>
                                    </p:set>
                                    <p:animEffect filter="wipe(left)" transition="in">
                                      <p:cBhvr>
                                        <p:cTn dur="500" id="30"/>
                                        <p:tgtEl>
                                          <p:spTgt spid="12"/>
                                        </p:tgtEl>
                                      </p:cBhvr>
                                    </p:animEffect>
                                  </p:childTnLst>
                                </p:cTn>
                              </p:par>
                            </p:childTnLst>
                          </p:cTn>
                        </p:par>
                        <p:par>
                          <p:cTn fill="hold" id="31" nodeType="afterGroup">
                            <p:stCondLst>
                              <p:cond delay="3000"/>
                            </p:stCondLst>
                            <p:childTnLst>
                              <p:par>
                                <p:cTn fill="hold" id="32" nodeType="afterEffect" presetClass="entr" presetID="23" presetSubtype="32">
                                  <p:stCondLst>
                                    <p:cond delay="0"/>
                                  </p:stCondLst>
                                  <p:childTnLst>
                                    <p:set>
                                      <p:cBhvr>
                                        <p:cTn dur="1" fill="hold" id="33">
                                          <p:stCondLst>
                                            <p:cond delay="0"/>
                                          </p:stCondLst>
                                        </p:cTn>
                                        <p:tgtEl>
                                          <p:spTgt spid="14"/>
                                        </p:tgtEl>
                                        <p:attrNameLst>
                                          <p:attrName>style.visibility</p:attrName>
                                        </p:attrNameLst>
                                      </p:cBhvr>
                                      <p:to>
                                        <p:strVal val="visible"/>
                                      </p:to>
                                    </p:set>
                                    <p:anim calcmode="lin" valueType="num">
                                      <p:cBhvr>
                                        <p:cTn dur="750" fill="hold" id="34"/>
                                        <p:tgtEl>
                                          <p:spTgt spid="14"/>
                                        </p:tgtEl>
                                        <p:attrNameLst>
                                          <p:attrName>ppt_w</p:attrName>
                                        </p:attrNameLst>
                                      </p:cBhvr>
                                      <p:tavLst>
                                        <p:tav tm="0">
                                          <p:val>
                                            <p:strVal val="4*#ppt_w"/>
                                          </p:val>
                                        </p:tav>
                                        <p:tav tm="100000">
                                          <p:val>
                                            <p:strVal val="#ppt_w"/>
                                          </p:val>
                                        </p:tav>
                                      </p:tavLst>
                                    </p:anim>
                                    <p:anim calcmode="lin" valueType="num">
                                      <p:cBhvr>
                                        <p:cTn dur="750" fill="hold" id="35"/>
                                        <p:tgtEl>
                                          <p:spTgt spid="14"/>
                                        </p:tgtEl>
                                        <p:attrNameLst>
                                          <p:attrName>ppt_h</p:attrName>
                                        </p:attrNameLst>
                                      </p:cBhvr>
                                      <p:tavLst>
                                        <p:tav tm="0">
                                          <p:val>
                                            <p:strVal val="4*#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0"/>
      <p:bldP grpId="0" spid="1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a:extLst>
              <a:ext uri="{FF2B5EF4-FFF2-40B4-BE49-F238E27FC236}">
                <a16:creationId xmlns:a16="http://schemas.microsoft.com/office/drawing/2014/main" id="{097E74AE-4346-4D1D-A1D4-F8BBFA057FAD}"/>
              </a:ext>
            </a:extLst>
          </p:cNvPr>
          <p:cNvSpPr/>
          <p:nvPr/>
        </p:nvSpPr>
        <p:spPr>
          <a:xfrm>
            <a:off x="3752532" y="601530"/>
            <a:ext cx="4607999" cy="420624"/>
          </a:xfrm>
          <a:prstGeom prst="rect">
            <a:avLst/>
          </a:prstGeom>
        </p:spPr>
        <p:txBody>
          <a:bodyPr anchor="ctr" bIns="45720" lIns="91440" rIns="91440" rtlCol="0" tIns="45720" vert="horz" wrap="square">
            <a:spAutoFit/>
          </a:bodyPr>
          <a:lstStyle/>
          <a:p>
            <a:pPr algn="dist">
              <a:lnSpc>
                <a:spcPct val="90000"/>
              </a:lnSpc>
              <a:spcBef>
                <a:spcPct val="0"/>
              </a:spcBef>
            </a:pPr>
            <a:r>
              <a:rPr altLang="en-US" b="1" lang="zh-CN" spc="300" sz="2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人文关怀增强医院磁性</a:t>
            </a:r>
          </a:p>
        </p:txBody>
      </p:sp>
      <p:sp>
        <p:nvSpPr>
          <p:cNvPr id="15" name="Oval 5">
            <a:extLst>
              <a:ext uri="{FF2B5EF4-FFF2-40B4-BE49-F238E27FC236}">
                <a16:creationId xmlns:a16="http://schemas.microsoft.com/office/drawing/2014/main" id="{0824835F-A830-4C31-8427-DB15154AE1AF}"/>
              </a:ext>
            </a:extLst>
          </p:cNvPr>
          <p:cNvSpPr>
            <a:spLocks noChangeArrowheads="1"/>
          </p:cNvSpPr>
          <p:nvPr/>
        </p:nvSpPr>
        <p:spPr bwMode="auto">
          <a:xfrm>
            <a:off x="1499502" y="2678150"/>
            <a:ext cx="1106488" cy="1114425"/>
          </a:xfrm>
          <a:prstGeom prst="ellipse">
            <a:avLst/>
          </a:prstGeom>
          <a:solidFill>
            <a:schemeClr val="bg1">
              <a:lumMod val="85000"/>
            </a:schemeClr>
          </a:solidFill>
          <a:ln>
            <a:noFill/>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1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患者服务质量</a:t>
            </a:r>
          </a:p>
        </p:txBody>
      </p:sp>
      <p:sp>
        <p:nvSpPr>
          <p:cNvPr id="16" name="Oval 6">
            <a:extLst>
              <a:ext uri="{FF2B5EF4-FFF2-40B4-BE49-F238E27FC236}">
                <a16:creationId xmlns:a16="http://schemas.microsoft.com/office/drawing/2014/main" id="{79B88999-E712-4B6C-B17D-D80E82DDC866}"/>
              </a:ext>
            </a:extLst>
          </p:cNvPr>
          <p:cNvSpPr>
            <a:spLocks noChangeArrowheads="1"/>
          </p:cNvSpPr>
          <p:nvPr/>
        </p:nvSpPr>
        <p:spPr bwMode="auto">
          <a:xfrm>
            <a:off x="4398644" y="2120938"/>
            <a:ext cx="1106488" cy="1114425"/>
          </a:xfrm>
          <a:prstGeom prst="ellipse">
            <a:avLst/>
          </a:prstGeom>
          <a:solidFill>
            <a:schemeClr val="bg1">
              <a:lumMod val="85000"/>
            </a:schemeClr>
          </a:solidFill>
          <a:ln>
            <a:noFill/>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1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患者</a:t>
            </a:r>
          </a:p>
          <a:p>
            <a:pPr algn="ctr" eaLnBrk="1" hangingPunct="1"/>
            <a:r>
              <a:rPr altLang="en-US" b="1" lang="zh-CN" sz="1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满意度</a:t>
            </a:r>
          </a:p>
        </p:txBody>
      </p:sp>
      <p:sp>
        <p:nvSpPr>
          <p:cNvPr id="17" name="Oval 7">
            <a:extLst>
              <a:ext uri="{FF2B5EF4-FFF2-40B4-BE49-F238E27FC236}">
                <a16:creationId xmlns:a16="http://schemas.microsoft.com/office/drawing/2014/main" id="{1B473845-A4A2-423C-9BD5-2E7C829EAA51}"/>
              </a:ext>
            </a:extLst>
          </p:cNvPr>
          <p:cNvSpPr>
            <a:spLocks noChangeArrowheads="1"/>
          </p:cNvSpPr>
          <p:nvPr/>
        </p:nvSpPr>
        <p:spPr bwMode="auto">
          <a:xfrm>
            <a:off x="4465537" y="4392297"/>
            <a:ext cx="1541463" cy="1550297"/>
          </a:xfrm>
          <a:prstGeom prst="ellipse">
            <a:avLst/>
          </a:prstGeom>
          <a:solidFill>
            <a:srgbClr val="67D8CF"/>
          </a:solidFill>
          <a:ln>
            <a:noFill/>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1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护士满意度</a:t>
            </a:r>
          </a:p>
        </p:txBody>
      </p:sp>
      <p:sp>
        <p:nvSpPr>
          <p:cNvPr id="18" name="Oval 8">
            <a:extLst>
              <a:ext uri="{FF2B5EF4-FFF2-40B4-BE49-F238E27FC236}">
                <a16:creationId xmlns:a16="http://schemas.microsoft.com/office/drawing/2014/main" id="{A5721169-AA24-4CFC-981E-7ED17308C400}"/>
              </a:ext>
            </a:extLst>
          </p:cNvPr>
          <p:cNvSpPr>
            <a:spLocks noChangeArrowheads="1"/>
          </p:cNvSpPr>
          <p:nvPr/>
        </p:nvSpPr>
        <p:spPr bwMode="auto">
          <a:xfrm>
            <a:off x="3077210" y="2151492"/>
            <a:ext cx="1105099" cy="1114425"/>
          </a:xfrm>
          <a:prstGeom prst="ellipse">
            <a:avLst/>
          </a:prstGeom>
          <a:solidFill>
            <a:srgbClr val="67D8CF"/>
          </a:solidFill>
          <a:ln>
            <a:noFill/>
          </a:ln>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1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医院</a:t>
            </a:r>
          </a:p>
          <a:p>
            <a:pPr algn="ctr" eaLnBrk="1" hangingPunct="1"/>
            <a:r>
              <a:rPr altLang="en-US" b="1" lang="zh-CN" sz="1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生活</a:t>
            </a:r>
          </a:p>
        </p:txBody>
      </p:sp>
      <p:sp>
        <p:nvSpPr>
          <p:cNvPr id="19" name="Oval 9">
            <a:extLst>
              <a:ext uri="{FF2B5EF4-FFF2-40B4-BE49-F238E27FC236}">
                <a16:creationId xmlns:a16="http://schemas.microsoft.com/office/drawing/2014/main" id="{7F4D4D8B-1765-4C9D-AB49-7F9CB5D70053}"/>
              </a:ext>
            </a:extLst>
          </p:cNvPr>
          <p:cNvSpPr>
            <a:spLocks noChangeArrowheads="1"/>
          </p:cNvSpPr>
          <p:nvPr/>
        </p:nvSpPr>
        <p:spPr bwMode="auto">
          <a:xfrm>
            <a:off x="3797219" y="3248222"/>
            <a:ext cx="1239620" cy="1250081"/>
          </a:xfrm>
          <a:prstGeom prst="ellipse">
            <a:avLst/>
          </a:prstGeom>
          <a:solidFill>
            <a:schemeClr val="bg1">
              <a:lumMod val="85000"/>
            </a:schemeClr>
          </a:solidFill>
          <a:ln>
            <a:noFill/>
          </a:ln>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1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医院</a:t>
            </a:r>
          </a:p>
          <a:p>
            <a:pPr algn="ctr" eaLnBrk="1" hangingPunct="1"/>
            <a:r>
              <a:rPr altLang="en-US" b="1" lang="zh-CN" sz="1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环境</a:t>
            </a:r>
          </a:p>
        </p:txBody>
      </p:sp>
      <p:sp>
        <p:nvSpPr>
          <p:cNvPr id="20" name="Oval 10">
            <a:extLst>
              <a:ext uri="{FF2B5EF4-FFF2-40B4-BE49-F238E27FC236}">
                <a16:creationId xmlns:a16="http://schemas.microsoft.com/office/drawing/2014/main" id="{90ECFCB9-EDD3-43B9-9E4B-10B586075CBC}"/>
              </a:ext>
            </a:extLst>
          </p:cNvPr>
          <p:cNvSpPr>
            <a:spLocks noChangeArrowheads="1"/>
          </p:cNvSpPr>
          <p:nvPr/>
        </p:nvSpPr>
        <p:spPr bwMode="auto">
          <a:xfrm>
            <a:off x="2297143" y="3640049"/>
            <a:ext cx="1537324" cy="1550297"/>
          </a:xfrm>
          <a:prstGeom prst="ellipse">
            <a:avLst/>
          </a:prstGeom>
          <a:solidFill>
            <a:schemeClr val="bg1">
              <a:lumMod val="85000"/>
            </a:schemeClr>
          </a:solidFill>
          <a:ln>
            <a:noFill/>
          </a:ln>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1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 护士</a:t>
            </a:r>
          </a:p>
          <a:p>
            <a:pPr algn="ctr" eaLnBrk="1" hangingPunct="1"/>
            <a:r>
              <a:rPr altLang="en-US" b="1" lang="zh-CN" sz="1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稳定性</a:t>
            </a:r>
          </a:p>
        </p:txBody>
      </p:sp>
      <p:sp>
        <p:nvSpPr>
          <p:cNvPr id="24" name="Oval 16">
            <a:extLst>
              <a:ext uri="{FF2B5EF4-FFF2-40B4-BE49-F238E27FC236}">
                <a16:creationId xmlns:a16="http://schemas.microsoft.com/office/drawing/2014/main" id="{E8273736-0AF4-4BEA-B207-599EC8C5FEA8}"/>
              </a:ext>
            </a:extLst>
          </p:cNvPr>
          <p:cNvSpPr>
            <a:spLocks noChangeArrowheads="1"/>
          </p:cNvSpPr>
          <p:nvPr/>
        </p:nvSpPr>
        <p:spPr bwMode="auto">
          <a:xfrm>
            <a:off x="447681" y="4392297"/>
            <a:ext cx="2058900" cy="2029093"/>
          </a:xfrm>
          <a:prstGeom prst="ellipse">
            <a:avLst/>
          </a:prstGeom>
          <a:solidFill>
            <a:srgbClr val="67D8CF"/>
          </a:solidFill>
          <a:ln>
            <a:noFill/>
          </a:ln>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2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医患</a:t>
            </a:r>
          </a:p>
          <a:p>
            <a:pPr algn="ctr" eaLnBrk="1" hangingPunct="1"/>
            <a:r>
              <a:rPr altLang="en-US" b="1" lang="zh-CN" sz="2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双赢</a:t>
            </a:r>
          </a:p>
        </p:txBody>
      </p:sp>
      <p:grpSp>
        <p:nvGrpSpPr>
          <p:cNvPr id="5" name="组合 4">
            <a:extLst>
              <a:ext uri="{FF2B5EF4-FFF2-40B4-BE49-F238E27FC236}">
                <a16:creationId xmlns:a16="http://schemas.microsoft.com/office/drawing/2014/main" id="{40FE5DF5-5403-46BD-A95A-5A0CC6ADB5E9}"/>
              </a:ext>
            </a:extLst>
          </p:cNvPr>
          <p:cNvGrpSpPr/>
          <p:nvPr/>
        </p:nvGrpSpPr>
        <p:grpSpPr>
          <a:xfrm>
            <a:off x="6638070" y="3429000"/>
            <a:ext cx="5124130" cy="1531900"/>
            <a:chOff x="6686870" y="2678150"/>
            <a:chExt cx="5124130" cy="1531900"/>
          </a:xfrm>
        </p:grpSpPr>
        <p:sp>
          <p:nvSpPr>
            <p:cNvPr id="2" name="矩形: 圆角 1">
              <a:extLst>
                <a:ext uri="{FF2B5EF4-FFF2-40B4-BE49-F238E27FC236}">
                  <a16:creationId xmlns:a16="http://schemas.microsoft.com/office/drawing/2014/main" id="{8D617CC2-D627-4BEE-B8D7-1A73F0C3573A}"/>
                </a:ext>
              </a:extLst>
            </p:cNvPr>
            <p:cNvSpPr/>
            <p:nvPr/>
          </p:nvSpPr>
          <p:spPr>
            <a:xfrm>
              <a:off x="6686870" y="2678150"/>
              <a:ext cx="5124130" cy="1531900"/>
            </a:xfrm>
            <a:prstGeom prst="roundRect">
              <a:avLst>
                <a:gd fmla="val 14180" name="adj"/>
              </a:avLst>
            </a:prstGeom>
            <a:solidFill>
              <a:srgbClr val="67D8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a:extLst>
                <a:ext uri="{FF2B5EF4-FFF2-40B4-BE49-F238E27FC236}">
                  <a16:creationId xmlns:a16="http://schemas.microsoft.com/office/drawing/2014/main" id="{933142DF-F3F8-475D-8252-33774FE760CA}"/>
                </a:ext>
              </a:extLst>
            </p:cNvPr>
            <p:cNvSpPr/>
            <p:nvPr/>
          </p:nvSpPr>
          <p:spPr>
            <a:xfrm>
              <a:off x="6853913" y="3026876"/>
              <a:ext cx="4790044" cy="1325880"/>
            </a:xfrm>
            <a:prstGeom prst="rect">
              <a:avLst/>
            </a:prstGeom>
          </p:spPr>
          <p:txBody>
            <a:bodyPr wrap="square">
              <a:spAutoFit/>
            </a:bodyPr>
            <a:lstStyle/>
            <a:p>
              <a:pPr>
                <a:lnSpc>
                  <a:spcPct val="150000"/>
                </a:lnSpc>
              </a:pPr>
              <a:r>
                <a:rPr altLang="en-US" b="1" lang="zh-CN">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护理人的精神：无私奉献、做好自己、团结协作，这不仅是女排精神、体育精神，也是护理人的精神。</a:t>
              </a:r>
            </a:p>
          </p:txBody>
        </p:sp>
      </p:grpSp>
      <p:pic>
        <p:nvPicPr>
          <p:cNvPr id="7" name="图片 6">
            <a:extLst>
              <a:ext uri="{FF2B5EF4-FFF2-40B4-BE49-F238E27FC236}">
                <a16:creationId xmlns:a16="http://schemas.microsoft.com/office/drawing/2014/main" id="{7E3E4D88-A84C-4F7D-842D-E08B9077C249}"/>
              </a:ext>
            </a:extLst>
          </p:cNvPr>
          <p:cNvPicPr>
            <a:picLocks noChangeAspect="1"/>
          </p:cNvPicPr>
          <p:nvPr/>
        </p:nvPicPr>
        <p:blipFill>
          <a:blip r:embed="rId2">
            <a:extLst>
              <a:ext uri="{28A0092B-C50C-407E-A947-70E740481C1C}">
                <a14:useLocalDpi val="0"/>
              </a:ext>
            </a:extLst>
          </a:blip>
          <a:stretch>
            <a:fillRect/>
          </a:stretch>
        </p:blipFill>
        <p:spPr>
          <a:xfrm>
            <a:off x="7759028" y="811842"/>
            <a:ext cx="3585464" cy="3259513"/>
          </a:xfrm>
          <a:prstGeom prst="rect">
            <a:avLst/>
          </a:prstGeom>
          <a:effectLst>
            <a:outerShdw algn="bl" blurRad="50800" dir="18900000" dist="38100" rotWithShape="0">
              <a:prstClr val="black">
                <a:alpha val="20000"/>
              </a:prstClr>
            </a:outerShdw>
          </a:effectLst>
        </p:spPr>
      </p:pic>
    </p:spTree>
  </p:cSld>
  <p:clrMapOvr>
    <a:masterClrMapping/>
  </p:clrMapOvr>
  <mc:AlternateContent>
    <mc:Choice Requires="p15">
      <p:transition advClick="0" advTm="2000" p14:dur="2000" spd="slow">
        <p15:prstTrans prst="drap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p:cTn dur="500" fill="hold" id="7"/>
                                        <p:tgtEl>
                                          <p:spTgt spid="24"/>
                                        </p:tgtEl>
                                        <p:attrNameLst>
                                          <p:attrName>ppt_w</p:attrName>
                                        </p:attrNameLst>
                                      </p:cBhvr>
                                      <p:tavLst>
                                        <p:tav tm="0">
                                          <p:val>
                                            <p:fltVal val="0"/>
                                          </p:val>
                                        </p:tav>
                                        <p:tav tm="100000">
                                          <p:val>
                                            <p:strVal val="#ppt_w"/>
                                          </p:val>
                                        </p:tav>
                                      </p:tavLst>
                                    </p:anim>
                                    <p:anim calcmode="lin" valueType="num">
                                      <p:cBhvr>
                                        <p:cTn dur="500" fill="hold" id="8"/>
                                        <p:tgtEl>
                                          <p:spTgt spid="24"/>
                                        </p:tgtEl>
                                        <p:attrNameLst>
                                          <p:attrName>ppt_h</p:attrName>
                                        </p:attrNameLst>
                                      </p:cBhvr>
                                      <p:tavLst>
                                        <p:tav tm="0">
                                          <p:val>
                                            <p:fltVal val="0"/>
                                          </p:val>
                                        </p:tav>
                                        <p:tav tm="100000">
                                          <p:val>
                                            <p:strVal val="#ppt_h"/>
                                          </p:val>
                                        </p:tav>
                                      </p:tavLst>
                                    </p:anim>
                                    <p:animEffect filter="fade" transition="in">
                                      <p:cBhvr>
                                        <p:cTn dur="500" id="9"/>
                                        <p:tgtEl>
                                          <p:spTgt spid="24"/>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20"/>
                                        </p:tgtEl>
                                        <p:attrNameLst>
                                          <p:attrName>style.visibility</p:attrName>
                                        </p:attrNameLst>
                                      </p:cBhvr>
                                      <p:to>
                                        <p:strVal val="visible"/>
                                      </p:to>
                                    </p:set>
                                    <p:anim calcmode="lin" valueType="num">
                                      <p:cBhvr>
                                        <p:cTn dur="500" fill="hold" id="13"/>
                                        <p:tgtEl>
                                          <p:spTgt spid="20"/>
                                        </p:tgtEl>
                                        <p:attrNameLst>
                                          <p:attrName>ppt_w</p:attrName>
                                        </p:attrNameLst>
                                      </p:cBhvr>
                                      <p:tavLst>
                                        <p:tav tm="0">
                                          <p:val>
                                            <p:fltVal val="0"/>
                                          </p:val>
                                        </p:tav>
                                        <p:tav tm="100000">
                                          <p:val>
                                            <p:strVal val="#ppt_w"/>
                                          </p:val>
                                        </p:tav>
                                      </p:tavLst>
                                    </p:anim>
                                    <p:anim calcmode="lin" valueType="num">
                                      <p:cBhvr>
                                        <p:cTn dur="500" fill="hold" id="14"/>
                                        <p:tgtEl>
                                          <p:spTgt spid="20"/>
                                        </p:tgtEl>
                                        <p:attrNameLst>
                                          <p:attrName>ppt_h</p:attrName>
                                        </p:attrNameLst>
                                      </p:cBhvr>
                                      <p:tavLst>
                                        <p:tav tm="0">
                                          <p:val>
                                            <p:fltVal val="0"/>
                                          </p:val>
                                        </p:tav>
                                        <p:tav tm="100000">
                                          <p:val>
                                            <p:strVal val="#ppt_h"/>
                                          </p:val>
                                        </p:tav>
                                      </p:tavLst>
                                    </p:anim>
                                    <p:animEffect filter="fade" transition="in">
                                      <p:cBhvr>
                                        <p:cTn dur="500" id="15"/>
                                        <p:tgtEl>
                                          <p:spTgt spid="20"/>
                                        </p:tgtEl>
                                      </p:cBhvr>
                                    </p:animEffect>
                                  </p:childTnLst>
                                </p:cTn>
                              </p:par>
                              <p:par>
                                <p:cTn fill="hold" grpId="0" id="16" nodeType="withEffect" presetClass="entr" presetID="53" presetSubtype="0">
                                  <p:stCondLst>
                                    <p:cond delay="250"/>
                                  </p:stCondLst>
                                  <p:childTnLst>
                                    <p:set>
                                      <p:cBhvr>
                                        <p:cTn dur="1" fill="hold" id="17">
                                          <p:stCondLst>
                                            <p:cond delay="0"/>
                                          </p:stCondLst>
                                        </p:cTn>
                                        <p:tgtEl>
                                          <p:spTgt spid="15"/>
                                        </p:tgtEl>
                                        <p:attrNameLst>
                                          <p:attrName>style.visibility</p:attrName>
                                        </p:attrNameLst>
                                      </p:cBhvr>
                                      <p:to>
                                        <p:strVal val="visible"/>
                                      </p:to>
                                    </p:set>
                                    <p:anim calcmode="lin" valueType="num">
                                      <p:cBhvr>
                                        <p:cTn dur="500" fill="hold" id="18"/>
                                        <p:tgtEl>
                                          <p:spTgt spid="15"/>
                                        </p:tgtEl>
                                        <p:attrNameLst>
                                          <p:attrName>ppt_w</p:attrName>
                                        </p:attrNameLst>
                                      </p:cBhvr>
                                      <p:tavLst>
                                        <p:tav tm="0">
                                          <p:val>
                                            <p:fltVal val="0"/>
                                          </p:val>
                                        </p:tav>
                                        <p:tav tm="100000">
                                          <p:val>
                                            <p:strVal val="#ppt_w"/>
                                          </p:val>
                                        </p:tav>
                                      </p:tavLst>
                                    </p:anim>
                                    <p:anim calcmode="lin" valueType="num">
                                      <p:cBhvr>
                                        <p:cTn dur="500" fill="hold" id="19"/>
                                        <p:tgtEl>
                                          <p:spTgt spid="15"/>
                                        </p:tgtEl>
                                        <p:attrNameLst>
                                          <p:attrName>ppt_h</p:attrName>
                                        </p:attrNameLst>
                                      </p:cBhvr>
                                      <p:tavLst>
                                        <p:tav tm="0">
                                          <p:val>
                                            <p:fltVal val="0"/>
                                          </p:val>
                                        </p:tav>
                                        <p:tav tm="100000">
                                          <p:val>
                                            <p:strVal val="#ppt_h"/>
                                          </p:val>
                                        </p:tav>
                                      </p:tavLst>
                                    </p:anim>
                                    <p:animEffect filter="fade" transition="in">
                                      <p:cBhvr>
                                        <p:cTn dur="500" id="20"/>
                                        <p:tgtEl>
                                          <p:spTgt spid="15"/>
                                        </p:tgtEl>
                                      </p:cBhvr>
                                    </p:animEffect>
                                  </p:childTnLst>
                                </p:cTn>
                              </p:par>
                              <p:par>
                                <p:cTn fill="hold" grpId="0" id="21" nodeType="withEffect" presetClass="entr" presetID="53" presetSubtype="0">
                                  <p:stCondLst>
                                    <p:cond delay="500"/>
                                  </p:stCondLst>
                                  <p:childTnLst>
                                    <p:set>
                                      <p:cBhvr>
                                        <p:cTn dur="1" fill="hold" id="22">
                                          <p:stCondLst>
                                            <p:cond delay="0"/>
                                          </p:stCondLst>
                                        </p:cTn>
                                        <p:tgtEl>
                                          <p:spTgt spid="16"/>
                                        </p:tgtEl>
                                        <p:attrNameLst>
                                          <p:attrName>style.visibility</p:attrName>
                                        </p:attrNameLst>
                                      </p:cBhvr>
                                      <p:to>
                                        <p:strVal val="visible"/>
                                      </p:to>
                                    </p:set>
                                    <p:anim calcmode="lin" valueType="num">
                                      <p:cBhvr>
                                        <p:cTn dur="500" fill="hold" id="23"/>
                                        <p:tgtEl>
                                          <p:spTgt spid="16"/>
                                        </p:tgtEl>
                                        <p:attrNameLst>
                                          <p:attrName>ppt_w</p:attrName>
                                        </p:attrNameLst>
                                      </p:cBhvr>
                                      <p:tavLst>
                                        <p:tav tm="0">
                                          <p:val>
                                            <p:fltVal val="0"/>
                                          </p:val>
                                        </p:tav>
                                        <p:tav tm="100000">
                                          <p:val>
                                            <p:strVal val="#ppt_w"/>
                                          </p:val>
                                        </p:tav>
                                      </p:tavLst>
                                    </p:anim>
                                    <p:anim calcmode="lin" valueType="num">
                                      <p:cBhvr>
                                        <p:cTn dur="500" fill="hold" id="24"/>
                                        <p:tgtEl>
                                          <p:spTgt spid="16"/>
                                        </p:tgtEl>
                                        <p:attrNameLst>
                                          <p:attrName>ppt_h</p:attrName>
                                        </p:attrNameLst>
                                      </p:cBhvr>
                                      <p:tavLst>
                                        <p:tav tm="0">
                                          <p:val>
                                            <p:fltVal val="0"/>
                                          </p:val>
                                        </p:tav>
                                        <p:tav tm="100000">
                                          <p:val>
                                            <p:strVal val="#ppt_h"/>
                                          </p:val>
                                        </p:tav>
                                      </p:tavLst>
                                    </p:anim>
                                    <p:animEffect filter="fade" transition="in">
                                      <p:cBhvr>
                                        <p:cTn dur="500" id="25"/>
                                        <p:tgtEl>
                                          <p:spTgt spid="16"/>
                                        </p:tgtEl>
                                      </p:cBhvr>
                                    </p:animEffect>
                                  </p:childTnLst>
                                </p:cTn>
                              </p:par>
                              <p:par>
                                <p:cTn fill="hold" grpId="0" id="26" nodeType="withEffect" presetClass="entr" presetID="53" presetSubtype="0">
                                  <p:stCondLst>
                                    <p:cond delay="750"/>
                                  </p:stCondLst>
                                  <p:childTnLst>
                                    <p:set>
                                      <p:cBhvr>
                                        <p:cTn dur="1" fill="hold" id="27">
                                          <p:stCondLst>
                                            <p:cond delay="0"/>
                                          </p:stCondLst>
                                        </p:cTn>
                                        <p:tgtEl>
                                          <p:spTgt spid="19"/>
                                        </p:tgtEl>
                                        <p:attrNameLst>
                                          <p:attrName>style.visibility</p:attrName>
                                        </p:attrNameLst>
                                      </p:cBhvr>
                                      <p:to>
                                        <p:strVal val="visible"/>
                                      </p:to>
                                    </p:set>
                                    <p:anim calcmode="lin" valueType="num">
                                      <p:cBhvr>
                                        <p:cTn dur="500" fill="hold" id="28"/>
                                        <p:tgtEl>
                                          <p:spTgt spid="19"/>
                                        </p:tgtEl>
                                        <p:attrNameLst>
                                          <p:attrName>ppt_w</p:attrName>
                                        </p:attrNameLst>
                                      </p:cBhvr>
                                      <p:tavLst>
                                        <p:tav tm="0">
                                          <p:val>
                                            <p:fltVal val="0"/>
                                          </p:val>
                                        </p:tav>
                                        <p:tav tm="100000">
                                          <p:val>
                                            <p:strVal val="#ppt_w"/>
                                          </p:val>
                                        </p:tav>
                                      </p:tavLst>
                                    </p:anim>
                                    <p:anim calcmode="lin" valueType="num">
                                      <p:cBhvr>
                                        <p:cTn dur="500" fill="hold" id="29"/>
                                        <p:tgtEl>
                                          <p:spTgt spid="19"/>
                                        </p:tgtEl>
                                        <p:attrNameLst>
                                          <p:attrName>ppt_h</p:attrName>
                                        </p:attrNameLst>
                                      </p:cBhvr>
                                      <p:tavLst>
                                        <p:tav tm="0">
                                          <p:val>
                                            <p:fltVal val="0"/>
                                          </p:val>
                                        </p:tav>
                                        <p:tav tm="100000">
                                          <p:val>
                                            <p:strVal val="#ppt_h"/>
                                          </p:val>
                                        </p:tav>
                                      </p:tavLst>
                                    </p:anim>
                                    <p:animEffect filter="fade" transition="in">
                                      <p:cBhvr>
                                        <p:cTn dur="500" id="30"/>
                                        <p:tgtEl>
                                          <p:spTgt spid="19"/>
                                        </p:tgtEl>
                                      </p:cBhvr>
                                    </p:animEffect>
                                  </p:childTnLst>
                                </p:cTn>
                              </p:par>
                              <p:par>
                                <p:cTn fill="hold" grpId="0" id="31" nodeType="withEffect" presetClass="entr" presetID="53" presetSubtype="0">
                                  <p:stCondLst>
                                    <p:cond delay="1000"/>
                                  </p:stCondLst>
                                  <p:childTnLst>
                                    <p:set>
                                      <p:cBhvr>
                                        <p:cTn dur="1" fill="hold" id="32">
                                          <p:stCondLst>
                                            <p:cond delay="0"/>
                                          </p:stCondLst>
                                        </p:cTn>
                                        <p:tgtEl>
                                          <p:spTgt spid="17"/>
                                        </p:tgtEl>
                                        <p:attrNameLst>
                                          <p:attrName>style.visibility</p:attrName>
                                        </p:attrNameLst>
                                      </p:cBhvr>
                                      <p:to>
                                        <p:strVal val="visible"/>
                                      </p:to>
                                    </p:set>
                                    <p:anim calcmode="lin" valueType="num">
                                      <p:cBhvr>
                                        <p:cTn dur="500" fill="hold" id="33"/>
                                        <p:tgtEl>
                                          <p:spTgt spid="17"/>
                                        </p:tgtEl>
                                        <p:attrNameLst>
                                          <p:attrName>ppt_w</p:attrName>
                                        </p:attrNameLst>
                                      </p:cBhvr>
                                      <p:tavLst>
                                        <p:tav tm="0">
                                          <p:val>
                                            <p:fltVal val="0"/>
                                          </p:val>
                                        </p:tav>
                                        <p:tav tm="100000">
                                          <p:val>
                                            <p:strVal val="#ppt_w"/>
                                          </p:val>
                                        </p:tav>
                                      </p:tavLst>
                                    </p:anim>
                                    <p:anim calcmode="lin" valueType="num">
                                      <p:cBhvr>
                                        <p:cTn dur="500" fill="hold" id="34"/>
                                        <p:tgtEl>
                                          <p:spTgt spid="17"/>
                                        </p:tgtEl>
                                        <p:attrNameLst>
                                          <p:attrName>ppt_h</p:attrName>
                                        </p:attrNameLst>
                                      </p:cBhvr>
                                      <p:tavLst>
                                        <p:tav tm="0">
                                          <p:val>
                                            <p:fltVal val="0"/>
                                          </p:val>
                                        </p:tav>
                                        <p:tav tm="100000">
                                          <p:val>
                                            <p:strVal val="#ppt_h"/>
                                          </p:val>
                                        </p:tav>
                                      </p:tavLst>
                                    </p:anim>
                                    <p:animEffect filter="fade" transition="in">
                                      <p:cBhvr>
                                        <p:cTn dur="500" id="35"/>
                                        <p:tgtEl>
                                          <p:spTgt spid="17"/>
                                        </p:tgtEl>
                                      </p:cBhvr>
                                    </p:animEffect>
                                  </p:childTnLst>
                                </p:cTn>
                              </p:par>
                              <p:par>
                                <p:cTn fill="hold" grpId="0" id="36" nodeType="withEffect" presetClass="entr" presetID="53" presetSubtype="0">
                                  <p:stCondLst>
                                    <p:cond delay="1250"/>
                                  </p:stCondLst>
                                  <p:childTnLst>
                                    <p:set>
                                      <p:cBhvr>
                                        <p:cTn dur="1" fill="hold" id="37">
                                          <p:stCondLst>
                                            <p:cond delay="0"/>
                                          </p:stCondLst>
                                        </p:cTn>
                                        <p:tgtEl>
                                          <p:spTgt spid="18"/>
                                        </p:tgtEl>
                                        <p:attrNameLst>
                                          <p:attrName>style.visibility</p:attrName>
                                        </p:attrNameLst>
                                      </p:cBhvr>
                                      <p:to>
                                        <p:strVal val="visible"/>
                                      </p:to>
                                    </p:set>
                                    <p:anim calcmode="lin" valueType="num">
                                      <p:cBhvr>
                                        <p:cTn dur="500" fill="hold" id="38"/>
                                        <p:tgtEl>
                                          <p:spTgt spid="18"/>
                                        </p:tgtEl>
                                        <p:attrNameLst>
                                          <p:attrName>ppt_w</p:attrName>
                                        </p:attrNameLst>
                                      </p:cBhvr>
                                      <p:tavLst>
                                        <p:tav tm="0">
                                          <p:val>
                                            <p:fltVal val="0"/>
                                          </p:val>
                                        </p:tav>
                                        <p:tav tm="100000">
                                          <p:val>
                                            <p:strVal val="#ppt_w"/>
                                          </p:val>
                                        </p:tav>
                                      </p:tavLst>
                                    </p:anim>
                                    <p:anim calcmode="lin" valueType="num">
                                      <p:cBhvr>
                                        <p:cTn dur="500" fill="hold" id="39"/>
                                        <p:tgtEl>
                                          <p:spTgt spid="18"/>
                                        </p:tgtEl>
                                        <p:attrNameLst>
                                          <p:attrName>ppt_h</p:attrName>
                                        </p:attrNameLst>
                                      </p:cBhvr>
                                      <p:tavLst>
                                        <p:tav tm="0">
                                          <p:val>
                                            <p:fltVal val="0"/>
                                          </p:val>
                                        </p:tav>
                                        <p:tav tm="100000">
                                          <p:val>
                                            <p:strVal val="#ppt_h"/>
                                          </p:val>
                                        </p:tav>
                                      </p:tavLst>
                                    </p:anim>
                                    <p:animEffect filter="fade" transition="in">
                                      <p:cBhvr>
                                        <p:cTn dur="500" id="40"/>
                                        <p:tgtEl>
                                          <p:spTgt spid="18"/>
                                        </p:tgtEl>
                                      </p:cBhvr>
                                    </p:animEffect>
                                  </p:childTnLst>
                                </p:cTn>
                              </p:par>
                            </p:childTnLst>
                          </p:cTn>
                        </p:par>
                        <p:par>
                          <p:cTn fill="hold" id="41" nodeType="afterGroup">
                            <p:stCondLst>
                              <p:cond delay="2250"/>
                            </p:stCondLst>
                            <p:childTnLst>
                              <p:par>
                                <p:cTn fill="hold" id="42" nodeType="afterEffect" presetClass="entr" presetID="16" presetSubtype="21">
                                  <p:stCondLst>
                                    <p:cond delay="0"/>
                                  </p:stCondLst>
                                  <p:childTnLst>
                                    <p:set>
                                      <p:cBhvr>
                                        <p:cTn dur="1" fill="hold" id="43">
                                          <p:stCondLst>
                                            <p:cond delay="0"/>
                                          </p:stCondLst>
                                        </p:cTn>
                                        <p:tgtEl>
                                          <p:spTgt spid="5"/>
                                        </p:tgtEl>
                                        <p:attrNameLst>
                                          <p:attrName>style.visibility</p:attrName>
                                        </p:attrNameLst>
                                      </p:cBhvr>
                                      <p:to>
                                        <p:strVal val="visible"/>
                                      </p:to>
                                    </p:set>
                                    <p:animEffect filter="barn(inVertical)" transition="in">
                                      <p:cBhvr>
                                        <p:cTn dur="750" id="44"/>
                                        <p:tgtEl>
                                          <p:spTgt spid="5"/>
                                        </p:tgtEl>
                                      </p:cBhvr>
                                    </p:animEffect>
                                  </p:childTnLst>
                                </p:cTn>
                              </p:par>
                            </p:childTnLst>
                          </p:cTn>
                        </p:par>
                        <p:par>
                          <p:cTn fill="hold" id="45" nodeType="afterGroup">
                            <p:stCondLst>
                              <p:cond delay="3000"/>
                            </p:stCondLst>
                            <p:childTnLst>
                              <p:par>
                                <p:cTn fill="hold" id="46" nodeType="afterEffect" presetClass="entr" presetID="22" presetSubtype="4">
                                  <p:stCondLst>
                                    <p:cond delay="0"/>
                                  </p:stCondLst>
                                  <p:childTnLst>
                                    <p:set>
                                      <p:cBhvr>
                                        <p:cTn dur="1" fill="hold" id="47">
                                          <p:stCondLst>
                                            <p:cond delay="0"/>
                                          </p:stCondLst>
                                        </p:cTn>
                                        <p:tgtEl>
                                          <p:spTgt spid="7"/>
                                        </p:tgtEl>
                                        <p:attrNameLst>
                                          <p:attrName>style.visibility</p:attrName>
                                        </p:attrNameLst>
                                      </p:cBhvr>
                                      <p:to>
                                        <p:strVal val="visible"/>
                                      </p:to>
                                    </p:set>
                                    <p:animEffect filter="wipe(down)" transition="in">
                                      <p:cBhvr>
                                        <p:cTn dur="500" id="48"/>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19"/>
      <p:bldP grpId="0" spid="20"/>
      <p:bldP grpId="0" spid="2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1150D519-FAA0-42E9-9DBD-1A8468681845}"/>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4445439D-99D9-479A-9191-0202AF50784F}"/>
              </a:ext>
            </a:extLst>
          </p:cNvPr>
          <p:cNvPicPr>
            <a:picLocks noChangeAspect="1"/>
          </p:cNvPicPr>
          <p:nvPr/>
        </p:nvPicPr>
        <p:blipFill>
          <a:blip r:embed="rId3">
            <a:extLst>
              <a:ext uri="{28A0092B-C50C-407E-A947-70E740481C1C}">
                <a14:useLocalDpi val="0"/>
              </a:ext>
            </a:extLst>
          </a:blip>
          <a:srcRect r="57631" t="54483"/>
          <a:stretch>
            <a:fillRect/>
          </a:stretch>
        </p:blipFill>
        <p:spPr>
          <a:xfrm>
            <a:off x="0" y="3681663"/>
            <a:ext cx="5165558" cy="3176337"/>
          </a:xfrm>
          <a:prstGeom prst="rect">
            <a:avLst/>
          </a:prstGeom>
        </p:spPr>
      </p:pic>
      <p:pic>
        <p:nvPicPr>
          <p:cNvPr id="8" name="图片 7">
            <a:extLst>
              <a:ext uri="{FF2B5EF4-FFF2-40B4-BE49-F238E27FC236}">
                <a16:creationId xmlns:a16="http://schemas.microsoft.com/office/drawing/2014/main" id="{C30AFFDC-CFBF-4A9A-B511-82464303C017}"/>
              </a:ext>
            </a:extLst>
          </p:cNvPr>
          <p:cNvPicPr>
            <a:picLocks noChangeAspect="1"/>
          </p:cNvPicPr>
          <p:nvPr/>
        </p:nvPicPr>
        <p:blipFill>
          <a:blip r:embed="rId4">
            <a:extLst>
              <a:ext uri="{28A0092B-C50C-407E-A947-70E740481C1C}">
                <a14:useLocalDpi val="0"/>
              </a:ext>
            </a:extLst>
          </a:blip>
          <a:srcRect b="61149" l="66711"/>
          <a:stretch>
            <a:fillRect/>
          </a:stretch>
        </p:blipFill>
        <p:spPr>
          <a:xfrm>
            <a:off x="8133346" y="0"/>
            <a:ext cx="4058653" cy="2711116"/>
          </a:xfrm>
          <a:prstGeom prst="rect">
            <a:avLst/>
          </a:prstGeom>
        </p:spPr>
      </p:pic>
      <p:pic>
        <p:nvPicPr>
          <p:cNvPr id="11" name="图片 10">
            <a:extLst>
              <a:ext uri="{FF2B5EF4-FFF2-40B4-BE49-F238E27FC236}">
                <a16:creationId xmlns:a16="http://schemas.microsoft.com/office/drawing/2014/main" id="{B68B544E-7998-4F66-AE5C-D5C3667FBF69}"/>
              </a:ext>
            </a:extLst>
          </p:cNvPr>
          <p:cNvPicPr>
            <a:picLocks noChangeAspect="1"/>
          </p:cNvPicPr>
          <p:nvPr/>
        </p:nvPicPr>
        <p:blipFill>
          <a:blip r:embed="rId5">
            <a:extLst>
              <a:ext uri="{28A0092B-C50C-407E-A947-70E740481C1C}">
                <a14:useLocalDpi val="0"/>
              </a:ext>
            </a:extLst>
          </a:blip>
          <a:srcRect b="57368" l="71710"/>
          <a:stretch>
            <a:fillRect/>
          </a:stretch>
        </p:blipFill>
        <p:spPr>
          <a:xfrm>
            <a:off x="8742946" y="0"/>
            <a:ext cx="3449053" cy="2598821"/>
          </a:xfrm>
          <a:prstGeom prst="rect">
            <a:avLst/>
          </a:prstGeom>
        </p:spPr>
      </p:pic>
      <p:pic>
        <p:nvPicPr>
          <p:cNvPr id="13" name="图片 12">
            <a:extLst>
              <a:ext uri="{FF2B5EF4-FFF2-40B4-BE49-F238E27FC236}">
                <a16:creationId xmlns:a16="http://schemas.microsoft.com/office/drawing/2014/main" id="{F3616CDB-5ED1-4F25-A3A2-B4958D5112F1}"/>
              </a:ext>
            </a:extLst>
          </p:cNvPr>
          <p:cNvPicPr>
            <a:picLocks noChangeAspect="1"/>
          </p:cNvPicPr>
          <p:nvPr/>
        </p:nvPicPr>
        <p:blipFill>
          <a:blip r:embed="rId6">
            <a:extLst>
              <a:ext uri="{28A0092B-C50C-407E-A947-70E740481C1C}">
                <a14:useLocalDpi val="0"/>
              </a:ext>
            </a:extLst>
          </a:blip>
          <a:srcRect l="4999" r="35921"/>
          <a:stretch>
            <a:fillRect/>
          </a:stretch>
        </p:blipFill>
        <p:spPr>
          <a:xfrm>
            <a:off x="-1" y="3457074"/>
            <a:ext cx="4042611" cy="3421364"/>
          </a:xfrm>
          <a:prstGeom prst="rect">
            <a:avLst/>
          </a:prstGeom>
        </p:spPr>
      </p:pic>
      <p:pic>
        <p:nvPicPr>
          <p:cNvPr id="15" name="图片 14">
            <a:extLst>
              <a:ext uri="{FF2B5EF4-FFF2-40B4-BE49-F238E27FC236}">
                <a16:creationId xmlns:a16="http://schemas.microsoft.com/office/drawing/2014/main" id="{6090C0CE-2546-47A8-AFF1-4B8C72AD1D6F}"/>
              </a:ext>
            </a:extLst>
          </p:cNvPr>
          <p:cNvPicPr>
            <a:picLocks noChangeAspect="1"/>
          </p:cNvPicPr>
          <p:nvPr/>
        </p:nvPicPr>
        <p:blipFill>
          <a:blip r:embed="rId7">
            <a:extLst>
              <a:ext uri="{28A0092B-C50C-407E-A947-70E740481C1C}">
                <a14:useLocalDpi val="0"/>
              </a:ext>
            </a:extLst>
          </a:blip>
          <a:stretch>
            <a:fillRect/>
          </a:stretch>
        </p:blipFill>
        <p:spPr>
          <a:xfrm>
            <a:off x="16274" y="1716504"/>
            <a:ext cx="4160250" cy="5141495"/>
          </a:xfrm>
          <a:prstGeom prst="rect">
            <a:avLst/>
          </a:prstGeom>
        </p:spPr>
      </p:pic>
      <p:sp>
        <p:nvSpPr>
          <p:cNvPr id="17" name="矩形 16">
            <a:extLst>
              <a:ext uri="{FF2B5EF4-FFF2-40B4-BE49-F238E27FC236}">
                <a16:creationId xmlns:a16="http://schemas.microsoft.com/office/drawing/2014/main" id="{89B20959-EB27-4956-80EC-A287AF4E4415}"/>
              </a:ext>
            </a:extLst>
          </p:cNvPr>
          <p:cNvSpPr/>
          <p:nvPr/>
        </p:nvSpPr>
        <p:spPr>
          <a:xfrm>
            <a:off x="5694667" y="1099202"/>
            <a:ext cx="1093862" cy="1615440"/>
          </a:xfrm>
          <a:prstGeom prst="rect">
            <a:avLst/>
          </a:prstGeom>
        </p:spPr>
        <p:txBody>
          <a:bodyPr wrap="square">
            <a:spAutoFit/>
          </a:bodyPr>
          <a:lstStyle/>
          <a:p>
            <a:r>
              <a:rPr altLang="en-US" b="1" lang="zh-CN" sz="10000">
                <a:ln>
                  <a:solidFill>
                    <a:srgbClr val="60B5AF"/>
                  </a:solidFill>
                </a:ln>
                <a:solidFill>
                  <a:schemeClr val="bg1"/>
                </a:solidFill>
                <a:effectLst>
                  <a:outerShdw algn="tl" blurRad="50800" dir="2700000" dist="38100" rotWithShape="0">
                    <a:prstClr val="black">
                      <a:alpha val="40000"/>
                    </a:prstClr>
                  </a:outerShdw>
                </a:effectLst>
                <a:latin charset="-122" panose="02000803000000020004" pitchFamily="2" typeface="站酷庆科黄油体"/>
                <a:ea charset="-122" panose="02000803000000020004" pitchFamily="2" typeface="站酷庆科黄油体"/>
                <a:cs typeface="+mn-ea"/>
                <a:sym typeface="+mn-lt"/>
              </a:rPr>
              <a:t>人</a:t>
            </a:r>
          </a:p>
        </p:txBody>
      </p:sp>
      <p:sp>
        <p:nvSpPr>
          <p:cNvPr id="18" name="矩形 17">
            <a:extLst>
              <a:ext uri="{FF2B5EF4-FFF2-40B4-BE49-F238E27FC236}">
                <a16:creationId xmlns:a16="http://schemas.microsoft.com/office/drawing/2014/main" id="{75E45F4D-75DC-4109-BE83-FE1245E61DE0}"/>
              </a:ext>
            </a:extLst>
          </p:cNvPr>
          <p:cNvSpPr/>
          <p:nvPr/>
        </p:nvSpPr>
        <p:spPr>
          <a:xfrm>
            <a:off x="6859393" y="1099202"/>
            <a:ext cx="1093862" cy="1615440"/>
          </a:xfrm>
          <a:prstGeom prst="rect">
            <a:avLst/>
          </a:prstGeom>
        </p:spPr>
        <p:txBody>
          <a:bodyPr wrap="square">
            <a:spAutoFit/>
          </a:bodyPr>
          <a:lstStyle/>
          <a:p>
            <a:r>
              <a:rPr altLang="en-US" b="1" lang="zh-CN" sz="10000">
                <a:ln>
                  <a:solidFill>
                    <a:srgbClr val="60B5AF"/>
                  </a:solidFill>
                </a:ln>
                <a:solidFill>
                  <a:schemeClr val="bg1"/>
                </a:solidFill>
                <a:effectLst>
                  <a:outerShdw algn="tl" blurRad="50800" dir="2700000" dist="38100" rotWithShape="0">
                    <a:prstClr val="black">
                      <a:alpha val="40000"/>
                    </a:prstClr>
                  </a:outerShdw>
                </a:effectLst>
                <a:latin charset="-122" panose="02000803000000020004" pitchFamily="2" typeface="站酷庆科黄油体"/>
                <a:ea charset="-122" panose="02000803000000020004" pitchFamily="2" typeface="站酷庆科黄油体"/>
                <a:cs typeface="+mn-ea"/>
                <a:sym typeface="+mn-lt"/>
              </a:rPr>
              <a:t>文</a:t>
            </a:r>
          </a:p>
        </p:txBody>
      </p:sp>
      <p:sp>
        <p:nvSpPr>
          <p:cNvPr id="19" name="矩形 18">
            <a:extLst>
              <a:ext uri="{FF2B5EF4-FFF2-40B4-BE49-F238E27FC236}">
                <a16:creationId xmlns:a16="http://schemas.microsoft.com/office/drawing/2014/main" id="{FC882514-1F3A-440D-8CE1-4E412D4E1397}"/>
              </a:ext>
            </a:extLst>
          </p:cNvPr>
          <p:cNvSpPr/>
          <p:nvPr/>
        </p:nvSpPr>
        <p:spPr>
          <a:xfrm>
            <a:off x="8024120" y="1099202"/>
            <a:ext cx="1093862" cy="1615440"/>
          </a:xfrm>
          <a:prstGeom prst="rect">
            <a:avLst/>
          </a:prstGeom>
        </p:spPr>
        <p:txBody>
          <a:bodyPr wrap="square">
            <a:spAutoFit/>
          </a:bodyPr>
          <a:lstStyle/>
          <a:p>
            <a:r>
              <a:rPr altLang="en-US" b="1" lang="zh-CN" sz="10000">
                <a:ln>
                  <a:solidFill>
                    <a:srgbClr val="60B5AF"/>
                  </a:solidFill>
                </a:ln>
                <a:solidFill>
                  <a:schemeClr val="bg1"/>
                </a:solidFill>
                <a:effectLst>
                  <a:outerShdw algn="tl" blurRad="50800" dir="2700000" dist="38100" rotWithShape="0">
                    <a:prstClr val="black">
                      <a:alpha val="40000"/>
                    </a:prstClr>
                  </a:outerShdw>
                </a:effectLst>
                <a:latin charset="-122" panose="02000803000000020004" pitchFamily="2" typeface="站酷庆科黄油体"/>
                <a:ea charset="-122" panose="02000803000000020004" pitchFamily="2" typeface="站酷庆科黄油体"/>
                <a:cs typeface="+mn-ea"/>
                <a:sym typeface="+mn-lt"/>
              </a:rPr>
              <a:t>关</a:t>
            </a:r>
          </a:p>
        </p:txBody>
      </p:sp>
      <p:sp>
        <p:nvSpPr>
          <p:cNvPr id="20" name="矩形 19">
            <a:extLst>
              <a:ext uri="{FF2B5EF4-FFF2-40B4-BE49-F238E27FC236}">
                <a16:creationId xmlns:a16="http://schemas.microsoft.com/office/drawing/2014/main" id="{7AF76564-24C0-49B6-8CC7-7FC34256C342}"/>
              </a:ext>
            </a:extLst>
          </p:cNvPr>
          <p:cNvSpPr/>
          <p:nvPr/>
        </p:nvSpPr>
        <p:spPr>
          <a:xfrm>
            <a:off x="9188850" y="1099202"/>
            <a:ext cx="1093862" cy="1615440"/>
          </a:xfrm>
          <a:prstGeom prst="rect">
            <a:avLst/>
          </a:prstGeom>
        </p:spPr>
        <p:txBody>
          <a:bodyPr wrap="square">
            <a:spAutoFit/>
          </a:bodyPr>
          <a:lstStyle/>
          <a:p>
            <a:r>
              <a:rPr altLang="en-US" b="1" lang="zh-CN" sz="10000">
                <a:ln>
                  <a:solidFill>
                    <a:srgbClr val="60B5AF"/>
                  </a:solidFill>
                </a:ln>
                <a:solidFill>
                  <a:schemeClr val="bg1"/>
                </a:solidFill>
                <a:effectLst>
                  <a:outerShdw algn="tl" blurRad="50800" dir="2700000" dist="38100" rotWithShape="0">
                    <a:prstClr val="black">
                      <a:alpha val="40000"/>
                    </a:prstClr>
                  </a:outerShdw>
                </a:effectLst>
                <a:latin charset="-122" panose="02000803000000020004" pitchFamily="2" typeface="站酷庆科黄油体"/>
                <a:ea charset="-122" panose="02000803000000020004" pitchFamily="2" typeface="站酷庆科黄油体"/>
                <a:cs typeface="+mn-ea"/>
                <a:sym typeface="+mn-lt"/>
              </a:rPr>
              <a:t>怀</a:t>
            </a:r>
          </a:p>
        </p:txBody>
      </p:sp>
      <p:sp>
        <p:nvSpPr>
          <p:cNvPr id="21" name="矩形 20">
            <a:extLst>
              <a:ext uri="{FF2B5EF4-FFF2-40B4-BE49-F238E27FC236}">
                <a16:creationId xmlns:a16="http://schemas.microsoft.com/office/drawing/2014/main" id="{3A86ECA0-69C5-43B2-9AA6-15011736776F}"/>
              </a:ext>
            </a:extLst>
          </p:cNvPr>
          <p:cNvSpPr/>
          <p:nvPr/>
        </p:nvSpPr>
        <p:spPr>
          <a:xfrm>
            <a:off x="4081748" y="1377025"/>
            <a:ext cx="1773030" cy="2529840"/>
          </a:xfrm>
          <a:prstGeom prst="rect">
            <a:avLst/>
          </a:prstGeom>
        </p:spPr>
        <p:txBody>
          <a:bodyPr wrap="square">
            <a:spAutoFit/>
          </a:bodyPr>
          <a:lstStyle/>
          <a:p>
            <a:r>
              <a:rPr altLang="en-US" b="1" lang="zh-CN" sz="16000">
                <a:ln w="19050">
                  <a:solidFill>
                    <a:schemeClr val="bg1"/>
                  </a:solidFill>
                </a:ln>
                <a:solidFill>
                  <a:srgbClr val="67D8CF"/>
                </a:solidFill>
                <a:effectLst>
                  <a:outerShdw algn="tl" blurRad="50800" dir="2700000" dist="38100" rotWithShape="0">
                    <a:prstClr val="black">
                      <a:alpha val="40000"/>
                    </a:prstClr>
                  </a:outerShdw>
                </a:effectLst>
                <a:latin charset="-122" panose="02000803000000020004" pitchFamily="2" typeface="站酷庆科黄油体"/>
                <a:ea charset="-122" panose="02000803000000020004" pitchFamily="2" typeface="站酷庆科黄油体"/>
                <a:cs typeface="+mn-ea"/>
                <a:sym typeface="+mn-lt"/>
              </a:rPr>
              <a:t>与</a:t>
            </a:r>
          </a:p>
        </p:txBody>
      </p:sp>
      <p:sp>
        <p:nvSpPr>
          <p:cNvPr id="22" name="矩形 21">
            <a:extLst>
              <a:ext uri="{FF2B5EF4-FFF2-40B4-BE49-F238E27FC236}">
                <a16:creationId xmlns:a16="http://schemas.microsoft.com/office/drawing/2014/main" id="{EAE2468C-FDB5-4150-BD2F-2FA45EE3192A}"/>
              </a:ext>
            </a:extLst>
          </p:cNvPr>
          <p:cNvSpPr/>
          <p:nvPr/>
        </p:nvSpPr>
        <p:spPr>
          <a:xfrm>
            <a:off x="5713417" y="2550568"/>
            <a:ext cx="1093862" cy="1615440"/>
          </a:xfrm>
          <a:prstGeom prst="rect">
            <a:avLst/>
          </a:prstGeom>
        </p:spPr>
        <p:txBody>
          <a:bodyPr wrap="square">
            <a:spAutoFit/>
          </a:bodyPr>
          <a:lstStyle/>
          <a:p>
            <a:r>
              <a:rPr altLang="en-US" b="1" lang="zh-CN" sz="10000">
                <a:ln>
                  <a:solidFill>
                    <a:srgbClr val="60B5AF"/>
                  </a:solidFill>
                </a:ln>
                <a:solidFill>
                  <a:schemeClr val="bg1"/>
                </a:solidFill>
                <a:effectLst>
                  <a:outerShdw algn="tl" blurRad="50800" dir="2700000" dist="38100" rotWithShape="0">
                    <a:prstClr val="black">
                      <a:alpha val="40000"/>
                    </a:prstClr>
                  </a:outerShdw>
                </a:effectLst>
                <a:latin charset="-122" panose="02000803000000020004" pitchFamily="2" typeface="站酷庆科黄油体"/>
                <a:ea charset="-122" panose="02000803000000020004" pitchFamily="2" typeface="站酷庆科黄油体"/>
                <a:cs typeface="+mn-ea"/>
                <a:sym typeface="+mn-lt"/>
              </a:rPr>
              <a:t>优</a:t>
            </a:r>
          </a:p>
        </p:txBody>
      </p:sp>
      <p:sp>
        <p:nvSpPr>
          <p:cNvPr id="23" name="矩形 22">
            <a:extLst>
              <a:ext uri="{FF2B5EF4-FFF2-40B4-BE49-F238E27FC236}">
                <a16:creationId xmlns:a16="http://schemas.microsoft.com/office/drawing/2014/main" id="{133DC76E-8B84-4BE6-8907-DC34C1F845E1}"/>
              </a:ext>
            </a:extLst>
          </p:cNvPr>
          <p:cNvSpPr/>
          <p:nvPr/>
        </p:nvSpPr>
        <p:spPr>
          <a:xfrm>
            <a:off x="6888337" y="2550568"/>
            <a:ext cx="1093862" cy="1615440"/>
          </a:xfrm>
          <a:prstGeom prst="rect">
            <a:avLst/>
          </a:prstGeom>
        </p:spPr>
        <p:txBody>
          <a:bodyPr wrap="square">
            <a:spAutoFit/>
          </a:bodyPr>
          <a:lstStyle/>
          <a:p>
            <a:r>
              <a:rPr altLang="en-US" b="1" lang="zh-CN" sz="10000">
                <a:ln>
                  <a:solidFill>
                    <a:srgbClr val="60B5AF"/>
                  </a:solidFill>
                </a:ln>
                <a:solidFill>
                  <a:schemeClr val="bg1"/>
                </a:solidFill>
                <a:effectLst>
                  <a:outerShdw algn="tl" blurRad="50800" dir="2700000" dist="38100" rotWithShape="0">
                    <a:prstClr val="black">
                      <a:alpha val="40000"/>
                    </a:prstClr>
                  </a:outerShdw>
                </a:effectLst>
                <a:latin charset="-122" panose="02000803000000020004" pitchFamily="2" typeface="站酷庆科黄油体"/>
                <a:ea charset="-122" panose="02000803000000020004" pitchFamily="2" typeface="站酷庆科黄油体"/>
                <a:cs typeface="+mn-ea"/>
                <a:sym typeface="+mn-lt"/>
              </a:rPr>
              <a:t>质</a:t>
            </a:r>
          </a:p>
        </p:txBody>
      </p:sp>
      <p:sp>
        <p:nvSpPr>
          <p:cNvPr id="24" name="矩形 23">
            <a:extLst>
              <a:ext uri="{FF2B5EF4-FFF2-40B4-BE49-F238E27FC236}">
                <a16:creationId xmlns:a16="http://schemas.microsoft.com/office/drawing/2014/main" id="{AFF27E60-DF2D-4EB3-B5FD-CA8BCEF2A54C}"/>
              </a:ext>
            </a:extLst>
          </p:cNvPr>
          <p:cNvSpPr/>
          <p:nvPr/>
        </p:nvSpPr>
        <p:spPr>
          <a:xfrm>
            <a:off x="8063260" y="2550568"/>
            <a:ext cx="1093862" cy="1615440"/>
          </a:xfrm>
          <a:prstGeom prst="rect">
            <a:avLst/>
          </a:prstGeom>
        </p:spPr>
        <p:txBody>
          <a:bodyPr wrap="square">
            <a:spAutoFit/>
          </a:bodyPr>
          <a:lstStyle/>
          <a:p>
            <a:r>
              <a:rPr altLang="en-US" b="1" lang="zh-CN" sz="10000">
                <a:ln>
                  <a:solidFill>
                    <a:srgbClr val="60B5AF"/>
                  </a:solidFill>
                </a:ln>
                <a:solidFill>
                  <a:schemeClr val="bg1"/>
                </a:solidFill>
                <a:effectLst>
                  <a:outerShdw algn="tl" blurRad="50800" dir="2700000" dist="38100" rotWithShape="0">
                    <a:prstClr val="black">
                      <a:alpha val="40000"/>
                    </a:prstClr>
                  </a:outerShdw>
                </a:effectLst>
                <a:latin charset="-122" panose="02000803000000020004" pitchFamily="2" typeface="站酷庆科黄油体"/>
                <a:ea charset="-122" panose="02000803000000020004" pitchFamily="2" typeface="站酷庆科黄油体"/>
                <a:cs typeface="+mn-ea"/>
                <a:sym typeface="+mn-lt"/>
              </a:rPr>
              <a:t>护</a:t>
            </a:r>
          </a:p>
        </p:txBody>
      </p:sp>
      <p:sp>
        <p:nvSpPr>
          <p:cNvPr id="25" name="矩形 24">
            <a:extLst>
              <a:ext uri="{FF2B5EF4-FFF2-40B4-BE49-F238E27FC236}">
                <a16:creationId xmlns:a16="http://schemas.microsoft.com/office/drawing/2014/main" id="{9D0FA2F6-E0E6-461B-9820-6F64FF6EBEE8}"/>
              </a:ext>
            </a:extLst>
          </p:cNvPr>
          <p:cNvSpPr/>
          <p:nvPr/>
        </p:nvSpPr>
        <p:spPr>
          <a:xfrm>
            <a:off x="9190055" y="2550568"/>
            <a:ext cx="1093862" cy="1615440"/>
          </a:xfrm>
          <a:prstGeom prst="rect">
            <a:avLst/>
          </a:prstGeom>
        </p:spPr>
        <p:txBody>
          <a:bodyPr wrap="square">
            <a:spAutoFit/>
          </a:bodyPr>
          <a:lstStyle/>
          <a:p>
            <a:r>
              <a:rPr altLang="en-US" b="1" lang="zh-CN" sz="10000">
                <a:ln>
                  <a:solidFill>
                    <a:srgbClr val="60B5AF"/>
                  </a:solidFill>
                </a:ln>
                <a:solidFill>
                  <a:schemeClr val="bg1"/>
                </a:solidFill>
                <a:effectLst>
                  <a:outerShdw algn="tl" blurRad="50800" dir="2700000" dist="38100" rotWithShape="0">
                    <a:prstClr val="black">
                      <a:alpha val="40000"/>
                    </a:prstClr>
                  </a:outerShdw>
                </a:effectLst>
                <a:latin charset="-122" panose="02000803000000020004" pitchFamily="2" typeface="站酷庆科黄油体"/>
                <a:ea charset="-122" panose="02000803000000020004" pitchFamily="2" typeface="站酷庆科黄油体"/>
                <a:cs typeface="+mn-ea"/>
                <a:sym typeface="+mn-lt"/>
              </a:rPr>
              <a:t>理</a:t>
            </a:r>
          </a:p>
        </p:txBody>
      </p:sp>
      <p:grpSp>
        <p:nvGrpSpPr>
          <p:cNvPr id="28" name="组合 27">
            <a:extLst>
              <a:ext uri="{FF2B5EF4-FFF2-40B4-BE49-F238E27FC236}">
                <a16:creationId xmlns:a16="http://schemas.microsoft.com/office/drawing/2014/main" id="{F39ED6BE-675C-4E97-BA44-2160D4F2D2B9}"/>
              </a:ext>
            </a:extLst>
          </p:cNvPr>
          <p:cNvGrpSpPr/>
          <p:nvPr/>
        </p:nvGrpSpPr>
        <p:grpSpPr>
          <a:xfrm>
            <a:off x="4344966" y="4173153"/>
            <a:ext cx="6162612" cy="610810"/>
            <a:chOff x="4344966" y="4173153"/>
            <a:chExt cx="6162612" cy="610810"/>
          </a:xfrm>
        </p:grpSpPr>
        <p:sp>
          <p:nvSpPr>
            <p:cNvPr id="27" name="矩形: 圆角 26">
              <a:extLst>
                <a:ext uri="{FF2B5EF4-FFF2-40B4-BE49-F238E27FC236}">
                  <a16:creationId xmlns:a16="http://schemas.microsoft.com/office/drawing/2014/main" id="{8D6141DB-D2DB-4FFD-B71C-28552B1FDC5E}"/>
                </a:ext>
              </a:extLst>
            </p:cNvPr>
            <p:cNvSpPr/>
            <p:nvPr/>
          </p:nvSpPr>
          <p:spPr>
            <a:xfrm>
              <a:off x="4344966" y="4173153"/>
              <a:ext cx="6162612" cy="610810"/>
            </a:xfrm>
            <a:prstGeom prst="roundRect">
              <a:avLst>
                <a:gd fmla="val 50000" name="adj"/>
              </a:avLst>
            </a:prstGeom>
            <a:solidFill>
              <a:schemeClr val="bg1"/>
            </a:solidFill>
            <a:ln>
              <a:solidFill>
                <a:srgbClr val="67D8CF"/>
              </a:solidFill>
            </a:ln>
            <a:effectLst>
              <a:outerShdw algn="t" blurRad="50800" dir="5400000" dist="381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a:extLst>
                <a:ext uri="{FF2B5EF4-FFF2-40B4-BE49-F238E27FC236}">
                  <a16:creationId xmlns:a16="http://schemas.microsoft.com/office/drawing/2014/main" id="{D681C2B8-E3E0-4E4F-A146-6D5851AD3CAB}"/>
                </a:ext>
              </a:extLst>
            </p:cNvPr>
            <p:cNvSpPr/>
            <p:nvPr/>
          </p:nvSpPr>
          <p:spPr>
            <a:xfrm>
              <a:off x="4392164" y="4197811"/>
              <a:ext cx="6048000" cy="579120"/>
            </a:xfrm>
            <a:prstGeom prst="rect">
              <a:avLst/>
            </a:prstGeom>
          </p:spPr>
          <p:txBody>
            <a:bodyPr wrap="square">
              <a:spAutoFit/>
            </a:bodyPr>
            <a:lstStyle/>
            <a:p>
              <a:pPr algn="dist" defTabSz="914377">
                <a:defRPr/>
              </a:pPr>
              <a:r>
                <a:rPr altLang="en-US" lang="zh-CN" spc="150" sz="3200">
                  <a:solidFill>
                    <a:schemeClr val="tx1">
                      <a:lumMod val="75000"/>
                      <a:lumOff val="25000"/>
                    </a:schemeClr>
                  </a:solidFill>
                  <a:latin charset="-122" panose="020b0503020204020204" pitchFamily="34" typeface="微软雅黑"/>
                  <a:ea charset="-122" panose="020b0503020204020204" pitchFamily="34" typeface="微软雅黑"/>
                </a:rPr>
                <a:t>感谢您的观看与分享</a:t>
              </a:r>
            </a:p>
          </p:txBody>
        </p:sp>
      </p:grpSp>
      <p:grpSp>
        <p:nvGrpSpPr>
          <p:cNvPr id="29" name="组合 28">
            <a:extLst>
              <a:ext uri="{FF2B5EF4-FFF2-40B4-BE49-F238E27FC236}">
                <a16:creationId xmlns:a16="http://schemas.microsoft.com/office/drawing/2014/main" id="{38BAB6DC-A1DF-484C-BE31-85E47D03A2FC}"/>
              </a:ext>
            </a:extLst>
          </p:cNvPr>
          <p:cNvGrpSpPr/>
          <p:nvPr/>
        </p:nvGrpSpPr>
        <p:grpSpPr>
          <a:xfrm>
            <a:off x="296297" y="102713"/>
            <a:ext cx="2041395" cy="360000"/>
            <a:chOff x="2686453" y="4115313"/>
            <a:chExt cx="2041395" cy="360000"/>
          </a:xfrm>
        </p:grpSpPr>
        <p:sp>
          <p:nvSpPr>
            <p:cNvPr id="30" name="文本框 29">
              <a:extLst>
                <a:ext uri="{FF2B5EF4-FFF2-40B4-BE49-F238E27FC236}">
                  <a16:creationId xmlns:a16="http://schemas.microsoft.com/office/drawing/2014/main" id="{009B1D65-C0AB-4B46-B5C9-2F6A78D1D551}"/>
                </a:ext>
              </a:extLst>
            </p:cNvPr>
            <p:cNvSpPr txBox="1"/>
            <p:nvPr/>
          </p:nvSpPr>
          <p:spPr>
            <a:xfrm>
              <a:off x="3056353" y="4134315"/>
              <a:ext cx="1671495" cy="335280"/>
            </a:xfrm>
            <a:prstGeom prst="rect">
              <a:avLst/>
            </a:prstGeom>
            <a:noFill/>
          </p:spPr>
          <p:txBody>
            <a:bodyPr bIns="45720" lIns="91440" rIns="91440" rtlCol="0" tIns="45720" wrap="square">
              <a:spAutoFit/>
            </a:bodyPr>
            <a:lstStyle/>
            <a:p>
              <a:pPr defTabSz="914377"/>
              <a:r>
                <a:rPr altLang="en-US" lang="zh-CN" sz="1600">
                  <a:solidFill>
                    <a:schemeClr val="tx1">
                      <a:lumMod val="85000"/>
                      <a:lumOff val="15000"/>
                    </a:schemeClr>
                  </a:solidFill>
                  <a:cs typeface="+mn-ea"/>
                  <a:sym typeface="+mn-lt"/>
                </a:rPr>
                <a:t>追求卓越</a:t>
              </a:r>
            </a:p>
          </p:txBody>
        </p:sp>
        <p:grpSp>
          <p:nvGrpSpPr>
            <p:cNvPr id="31" name="组合 30">
              <a:extLst>
                <a:ext uri="{FF2B5EF4-FFF2-40B4-BE49-F238E27FC236}">
                  <a16:creationId xmlns:a16="http://schemas.microsoft.com/office/drawing/2014/main" id="{B9B3D076-A4D3-4F63-8744-CE1442F67068}"/>
                </a:ext>
              </a:extLst>
            </p:cNvPr>
            <p:cNvGrpSpPr/>
            <p:nvPr/>
          </p:nvGrpSpPr>
          <p:grpSpPr>
            <a:xfrm>
              <a:off x="2686453" y="4115313"/>
              <a:ext cx="360000" cy="360000"/>
              <a:chOff x="1459298" y="3952138"/>
              <a:chExt cx="429600" cy="429600"/>
            </a:xfrm>
          </p:grpSpPr>
          <p:sp>
            <p:nvSpPr>
              <p:cNvPr id="32" name="椭圆 31">
                <a:extLst>
                  <a:ext uri="{FF2B5EF4-FFF2-40B4-BE49-F238E27FC236}">
                    <a16:creationId xmlns:a16="http://schemas.microsoft.com/office/drawing/2014/main" id="{E6D98619-786F-4011-AD35-F6E66E0DD029}"/>
                  </a:ext>
                </a:extLst>
              </p:cNvPr>
              <p:cNvSpPr/>
              <p:nvPr/>
            </p:nvSpPr>
            <p:spPr>
              <a:xfrm>
                <a:off x="1459298" y="3952138"/>
                <a:ext cx="429600" cy="429600"/>
              </a:xfrm>
              <a:prstGeom prst="ellipse">
                <a:avLst/>
              </a:prstGeom>
              <a:solidFill>
                <a:schemeClr val="bg1"/>
              </a:solidFill>
              <a:ln>
                <a:solidFill>
                  <a:srgbClr val="67D8C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eye-variant-with-enlarged-pupil_31624">
                <a:extLst>
                  <a:ext uri="{FF2B5EF4-FFF2-40B4-BE49-F238E27FC236}">
                    <a16:creationId xmlns:a16="http://schemas.microsoft.com/office/drawing/2014/main" id="{99C67581-630D-4229-9147-C60E895027E9}"/>
                  </a:ext>
                </a:extLst>
              </p:cNvPr>
              <p:cNvSpPr>
                <a:spLocks noChangeAspect="1"/>
              </p:cNvSpPr>
              <p:nvPr/>
            </p:nvSpPr>
            <p:spPr bwMode="auto">
              <a:xfrm>
                <a:off x="1509825" y="4091016"/>
                <a:ext cx="343680" cy="171603"/>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300962" w="602755">
                    <a:moveTo>
                      <a:pt x="301519" y="76493"/>
                    </a:moveTo>
                    <a:cubicBezTo>
                      <a:pt x="342518" y="76493"/>
                      <a:pt x="375754" y="109682"/>
                      <a:pt x="375754" y="150622"/>
                    </a:cubicBezTo>
                    <a:cubicBezTo>
                      <a:pt x="375754" y="191562"/>
                      <a:pt x="342518" y="224751"/>
                      <a:pt x="301519" y="224751"/>
                    </a:cubicBezTo>
                    <a:cubicBezTo>
                      <a:pt x="260520" y="224751"/>
                      <a:pt x="227284" y="191562"/>
                      <a:pt x="227284" y="150622"/>
                    </a:cubicBezTo>
                    <a:cubicBezTo>
                      <a:pt x="227284" y="109682"/>
                      <a:pt x="260520" y="76493"/>
                      <a:pt x="301519" y="76493"/>
                    </a:cubicBezTo>
                    <a:close/>
                    <a:moveTo>
                      <a:pt x="392403" y="42419"/>
                    </a:moveTo>
                    <a:cubicBezTo>
                      <a:pt x="423327" y="68461"/>
                      <a:pt x="443496" y="106854"/>
                      <a:pt x="443496" y="150347"/>
                    </a:cubicBezTo>
                    <a:cubicBezTo>
                      <a:pt x="443496" y="194108"/>
                      <a:pt x="423327" y="232501"/>
                      <a:pt x="392403" y="258543"/>
                    </a:cubicBezTo>
                    <a:cubicBezTo>
                      <a:pt x="478185" y="231158"/>
                      <a:pt x="545411" y="173167"/>
                      <a:pt x="569613" y="150347"/>
                    </a:cubicBezTo>
                    <a:cubicBezTo>
                      <a:pt x="545411" y="127795"/>
                      <a:pt x="478185" y="69804"/>
                      <a:pt x="392403" y="42419"/>
                    </a:cubicBezTo>
                    <a:close/>
                    <a:moveTo>
                      <a:pt x="210353" y="42419"/>
                    </a:moveTo>
                    <a:cubicBezTo>
                      <a:pt x="124841" y="69804"/>
                      <a:pt x="57345" y="127795"/>
                      <a:pt x="33412" y="150347"/>
                    </a:cubicBezTo>
                    <a:cubicBezTo>
                      <a:pt x="57345" y="173167"/>
                      <a:pt x="124572" y="231158"/>
                      <a:pt x="210353" y="258543"/>
                    </a:cubicBezTo>
                    <a:cubicBezTo>
                      <a:pt x="179429" y="232501"/>
                      <a:pt x="159261" y="194108"/>
                      <a:pt x="159261" y="150347"/>
                    </a:cubicBezTo>
                    <a:cubicBezTo>
                      <a:pt x="159261" y="106854"/>
                      <a:pt x="179429" y="68461"/>
                      <a:pt x="210353" y="42419"/>
                    </a:cubicBezTo>
                    <a:close/>
                    <a:moveTo>
                      <a:pt x="301513" y="35976"/>
                    </a:moveTo>
                    <a:cubicBezTo>
                      <a:pt x="238050" y="35976"/>
                      <a:pt x="186689" y="87255"/>
                      <a:pt x="186689" y="150347"/>
                    </a:cubicBezTo>
                    <a:cubicBezTo>
                      <a:pt x="186689" y="213707"/>
                      <a:pt x="238050" y="264986"/>
                      <a:pt x="301513" y="264986"/>
                    </a:cubicBezTo>
                    <a:cubicBezTo>
                      <a:pt x="364706" y="264986"/>
                      <a:pt x="416067" y="213707"/>
                      <a:pt x="416067" y="150347"/>
                    </a:cubicBezTo>
                    <a:cubicBezTo>
                      <a:pt x="416067" y="87255"/>
                      <a:pt x="364706" y="35976"/>
                      <a:pt x="301513" y="35976"/>
                    </a:cubicBezTo>
                    <a:close/>
                    <a:moveTo>
                      <a:pt x="301513" y="0"/>
                    </a:moveTo>
                    <a:cubicBezTo>
                      <a:pt x="464201" y="0"/>
                      <a:pt x="593546" y="135312"/>
                      <a:pt x="598924" y="141219"/>
                    </a:cubicBezTo>
                    <a:cubicBezTo>
                      <a:pt x="604033" y="146320"/>
                      <a:pt x="604033" y="154642"/>
                      <a:pt x="598924" y="159743"/>
                    </a:cubicBezTo>
                    <a:cubicBezTo>
                      <a:pt x="593546" y="165650"/>
                      <a:pt x="464201" y="300962"/>
                      <a:pt x="301513" y="300962"/>
                    </a:cubicBezTo>
                    <a:cubicBezTo>
                      <a:pt x="138555" y="300962"/>
                      <a:pt x="9210" y="165650"/>
                      <a:pt x="3832" y="159743"/>
                    </a:cubicBezTo>
                    <a:cubicBezTo>
                      <a:pt x="-1277" y="154642"/>
                      <a:pt x="-1277" y="146320"/>
                      <a:pt x="3832" y="141219"/>
                    </a:cubicBezTo>
                    <a:cubicBezTo>
                      <a:pt x="9210" y="135312"/>
                      <a:pt x="138555" y="0"/>
                      <a:pt x="301513" y="0"/>
                    </a:cubicBezTo>
                    <a:close/>
                  </a:path>
                </a:pathLst>
              </a:custGeom>
              <a:solidFill>
                <a:srgbClr val="67D8CF"/>
              </a:solidFill>
              <a:ln>
                <a:noFill/>
              </a:ln>
            </p:spPr>
            <p:txBody>
              <a:bodyPr/>
              <a:lstStyle/>
              <a:p/>
            </p:txBody>
          </p:sp>
        </p:grpSp>
      </p:grpSp>
      <p:grpSp>
        <p:nvGrpSpPr>
          <p:cNvPr id="34" name="组合 33">
            <a:extLst>
              <a:ext uri="{FF2B5EF4-FFF2-40B4-BE49-F238E27FC236}">
                <a16:creationId xmlns:a16="http://schemas.microsoft.com/office/drawing/2014/main" id="{FD6860B6-2218-4520-B911-9FABFCCC271C}"/>
              </a:ext>
            </a:extLst>
          </p:cNvPr>
          <p:cNvGrpSpPr/>
          <p:nvPr/>
        </p:nvGrpSpPr>
        <p:grpSpPr>
          <a:xfrm>
            <a:off x="1962252" y="101629"/>
            <a:ext cx="2045833" cy="360000"/>
            <a:chOff x="4914263" y="4115313"/>
            <a:chExt cx="2045833" cy="360000"/>
          </a:xfrm>
        </p:grpSpPr>
        <p:sp>
          <p:nvSpPr>
            <p:cNvPr id="35" name="文本框 34">
              <a:extLst>
                <a:ext uri="{FF2B5EF4-FFF2-40B4-BE49-F238E27FC236}">
                  <a16:creationId xmlns:a16="http://schemas.microsoft.com/office/drawing/2014/main" id="{7AE1407F-048C-42C8-8100-51F5CBF8D386}"/>
                </a:ext>
              </a:extLst>
            </p:cNvPr>
            <p:cNvSpPr txBox="1"/>
            <p:nvPr/>
          </p:nvSpPr>
          <p:spPr>
            <a:xfrm>
              <a:off x="5288601" y="4134315"/>
              <a:ext cx="1671495" cy="335280"/>
            </a:xfrm>
            <a:prstGeom prst="rect">
              <a:avLst/>
            </a:prstGeom>
            <a:noFill/>
          </p:spPr>
          <p:txBody>
            <a:bodyPr bIns="45720" lIns="91440" rIns="91440" rtlCol="0" tIns="45720" wrap="square">
              <a:spAutoFit/>
            </a:bodyPr>
            <a:lstStyle/>
            <a:p>
              <a:pPr defTabSz="914377"/>
              <a:r>
                <a:rPr altLang="en-US" lang="zh-CN" sz="1600">
                  <a:solidFill>
                    <a:schemeClr val="tx1">
                      <a:lumMod val="85000"/>
                      <a:lumOff val="15000"/>
                    </a:schemeClr>
                  </a:solidFill>
                  <a:cs typeface="+mn-ea"/>
                  <a:sym typeface="+mn-lt"/>
                </a:rPr>
                <a:t>守望健康</a:t>
              </a:r>
            </a:p>
          </p:txBody>
        </p:sp>
        <p:grpSp>
          <p:nvGrpSpPr>
            <p:cNvPr id="36" name="组合 35">
              <a:extLst>
                <a:ext uri="{FF2B5EF4-FFF2-40B4-BE49-F238E27FC236}">
                  <a16:creationId xmlns:a16="http://schemas.microsoft.com/office/drawing/2014/main" id="{91503F5C-45C0-4B4C-9B75-6886C97968B1}"/>
                </a:ext>
              </a:extLst>
            </p:cNvPr>
            <p:cNvGrpSpPr/>
            <p:nvPr/>
          </p:nvGrpSpPr>
          <p:grpSpPr>
            <a:xfrm>
              <a:off x="4914263" y="4115313"/>
              <a:ext cx="360000" cy="360000"/>
              <a:chOff x="1459298" y="3952138"/>
              <a:chExt cx="429600" cy="429600"/>
            </a:xfrm>
          </p:grpSpPr>
          <p:sp>
            <p:nvSpPr>
              <p:cNvPr id="37" name="椭圆 36">
                <a:extLst>
                  <a:ext uri="{FF2B5EF4-FFF2-40B4-BE49-F238E27FC236}">
                    <a16:creationId xmlns:a16="http://schemas.microsoft.com/office/drawing/2014/main" id="{4751B329-D554-40E4-9376-7030D0CE9A85}"/>
                  </a:ext>
                </a:extLst>
              </p:cNvPr>
              <p:cNvSpPr/>
              <p:nvPr/>
            </p:nvSpPr>
            <p:spPr>
              <a:xfrm>
                <a:off x="1459298" y="3952138"/>
                <a:ext cx="429600" cy="429600"/>
              </a:xfrm>
              <a:prstGeom prst="ellipse">
                <a:avLst/>
              </a:prstGeom>
              <a:solidFill>
                <a:schemeClr val="bg1"/>
              </a:solidFill>
              <a:ln>
                <a:solidFill>
                  <a:srgbClr val="67D8C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eye-variant-with-enlarged-pupil_31624">
                <a:extLst>
                  <a:ext uri="{FF2B5EF4-FFF2-40B4-BE49-F238E27FC236}">
                    <a16:creationId xmlns:a16="http://schemas.microsoft.com/office/drawing/2014/main" id="{8DA5BD77-C767-4908-A1A4-9C295CFECF1E}"/>
                  </a:ext>
                </a:extLst>
              </p:cNvPr>
              <p:cNvSpPr>
                <a:spLocks noChangeAspect="1"/>
              </p:cNvSpPr>
              <p:nvPr/>
            </p:nvSpPr>
            <p:spPr bwMode="auto">
              <a:xfrm>
                <a:off x="1509825" y="4091016"/>
                <a:ext cx="343680" cy="171603"/>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300962" w="602755">
                    <a:moveTo>
                      <a:pt x="301519" y="76493"/>
                    </a:moveTo>
                    <a:cubicBezTo>
                      <a:pt x="342518" y="76493"/>
                      <a:pt x="375754" y="109682"/>
                      <a:pt x="375754" y="150622"/>
                    </a:cubicBezTo>
                    <a:cubicBezTo>
                      <a:pt x="375754" y="191562"/>
                      <a:pt x="342518" y="224751"/>
                      <a:pt x="301519" y="224751"/>
                    </a:cubicBezTo>
                    <a:cubicBezTo>
                      <a:pt x="260520" y="224751"/>
                      <a:pt x="227284" y="191562"/>
                      <a:pt x="227284" y="150622"/>
                    </a:cubicBezTo>
                    <a:cubicBezTo>
                      <a:pt x="227284" y="109682"/>
                      <a:pt x="260520" y="76493"/>
                      <a:pt x="301519" y="76493"/>
                    </a:cubicBezTo>
                    <a:close/>
                    <a:moveTo>
                      <a:pt x="392403" y="42419"/>
                    </a:moveTo>
                    <a:cubicBezTo>
                      <a:pt x="423327" y="68461"/>
                      <a:pt x="443496" y="106854"/>
                      <a:pt x="443496" y="150347"/>
                    </a:cubicBezTo>
                    <a:cubicBezTo>
                      <a:pt x="443496" y="194108"/>
                      <a:pt x="423327" y="232501"/>
                      <a:pt x="392403" y="258543"/>
                    </a:cubicBezTo>
                    <a:cubicBezTo>
                      <a:pt x="478185" y="231158"/>
                      <a:pt x="545411" y="173167"/>
                      <a:pt x="569613" y="150347"/>
                    </a:cubicBezTo>
                    <a:cubicBezTo>
                      <a:pt x="545411" y="127795"/>
                      <a:pt x="478185" y="69804"/>
                      <a:pt x="392403" y="42419"/>
                    </a:cubicBezTo>
                    <a:close/>
                    <a:moveTo>
                      <a:pt x="210353" y="42419"/>
                    </a:moveTo>
                    <a:cubicBezTo>
                      <a:pt x="124841" y="69804"/>
                      <a:pt x="57345" y="127795"/>
                      <a:pt x="33412" y="150347"/>
                    </a:cubicBezTo>
                    <a:cubicBezTo>
                      <a:pt x="57345" y="173167"/>
                      <a:pt x="124572" y="231158"/>
                      <a:pt x="210353" y="258543"/>
                    </a:cubicBezTo>
                    <a:cubicBezTo>
                      <a:pt x="179429" y="232501"/>
                      <a:pt x="159261" y="194108"/>
                      <a:pt x="159261" y="150347"/>
                    </a:cubicBezTo>
                    <a:cubicBezTo>
                      <a:pt x="159261" y="106854"/>
                      <a:pt x="179429" y="68461"/>
                      <a:pt x="210353" y="42419"/>
                    </a:cubicBezTo>
                    <a:close/>
                    <a:moveTo>
                      <a:pt x="301513" y="35976"/>
                    </a:moveTo>
                    <a:cubicBezTo>
                      <a:pt x="238050" y="35976"/>
                      <a:pt x="186689" y="87255"/>
                      <a:pt x="186689" y="150347"/>
                    </a:cubicBezTo>
                    <a:cubicBezTo>
                      <a:pt x="186689" y="213707"/>
                      <a:pt x="238050" y="264986"/>
                      <a:pt x="301513" y="264986"/>
                    </a:cubicBezTo>
                    <a:cubicBezTo>
                      <a:pt x="364706" y="264986"/>
                      <a:pt x="416067" y="213707"/>
                      <a:pt x="416067" y="150347"/>
                    </a:cubicBezTo>
                    <a:cubicBezTo>
                      <a:pt x="416067" y="87255"/>
                      <a:pt x="364706" y="35976"/>
                      <a:pt x="301513" y="35976"/>
                    </a:cubicBezTo>
                    <a:close/>
                    <a:moveTo>
                      <a:pt x="301513" y="0"/>
                    </a:moveTo>
                    <a:cubicBezTo>
                      <a:pt x="464201" y="0"/>
                      <a:pt x="593546" y="135312"/>
                      <a:pt x="598924" y="141219"/>
                    </a:cubicBezTo>
                    <a:cubicBezTo>
                      <a:pt x="604033" y="146320"/>
                      <a:pt x="604033" y="154642"/>
                      <a:pt x="598924" y="159743"/>
                    </a:cubicBezTo>
                    <a:cubicBezTo>
                      <a:pt x="593546" y="165650"/>
                      <a:pt x="464201" y="300962"/>
                      <a:pt x="301513" y="300962"/>
                    </a:cubicBezTo>
                    <a:cubicBezTo>
                      <a:pt x="138555" y="300962"/>
                      <a:pt x="9210" y="165650"/>
                      <a:pt x="3832" y="159743"/>
                    </a:cubicBezTo>
                    <a:cubicBezTo>
                      <a:pt x="-1277" y="154642"/>
                      <a:pt x="-1277" y="146320"/>
                      <a:pt x="3832" y="141219"/>
                    </a:cubicBezTo>
                    <a:cubicBezTo>
                      <a:pt x="9210" y="135312"/>
                      <a:pt x="138555" y="0"/>
                      <a:pt x="301513" y="0"/>
                    </a:cubicBezTo>
                    <a:close/>
                  </a:path>
                </a:pathLst>
              </a:custGeom>
              <a:solidFill>
                <a:srgbClr val="67D8CF"/>
              </a:solidFill>
              <a:ln>
                <a:noFill/>
              </a:ln>
            </p:spPr>
            <p:txBody>
              <a:bodyPr/>
              <a:lstStyle/>
              <a:p/>
            </p:txBody>
          </p:sp>
        </p:grpSp>
      </p:grpSp>
      <p:sp>
        <p:nvSpPr>
          <p:cNvPr id="39" name="PA_文本框 18">
            <a:extLst>
              <a:ext uri="{FF2B5EF4-FFF2-40B4-BE49-F238E27FC236}">
                <a16:creationId xmlns:a16="http://schemas.microsoft.com/office/drawing/2014/main" id="{6BD28911-B196-4E12-9F3D-D11B39EA1C2A}"/>
              </a:ext>
            </a:extLst>
          </p:cNvPr>
          <p:cNvSpPr txBox="1"/>
          <p:nvPr>
            <p:custDataLst>
              <p:tags r:id="rId8"/>
            </p:custDataLst>
          </p:nvPr>
        </p:nvSpPr>
        <p:spPr>
          <a:xfrm>
            <a:off x="5149880" y="4956450"/>
            <a:ext cx="1840564" cy="335280"/>
          </a:xfrm>
          <a:prstGeom prst="roundRect">
            <a:avLst>
              <a:gd fmla="val 50000" name="adj"/>
            </a:avLst>
          </a:prstGeom>
          <a:noFill/>
          <a:ln w="3175">
            <a:noFill/>
          </a:ln>
          <a:effectLst/>
        </p:spPr>
        <p:txBody>
          <a:bodyPr anchor="ctr" bIns="45720" lIns="91440" rIns="91440" rtlCol="0" tIns="45720" wrap="square">
            <a:spAutoFit/>
          </a:bodyPr>
          <a:lstStyle/>
          <a:p>
            <a:pPr algn="dist" defTabSz="914377" eaLnBrk="1" fontAlgn="auto" hangingPunct="1" indent="0" latinLnBrk="0" lvl="0" marL="0" marR="0">
              <a:lnSpc>
                <a:spcPct val="100000"/>
              </a:lnSpc>
              <a:spcBef>
                <a:spcPct val="0"/>
              </a:spcBef>
              <a:spcAft>
                <a:spcPct val="0"/>
              </a:spcAft>
              <a:buClrTx/>
              <a:buSzTx/>
              <a:buFontTx/>
              <a:buNone/>
              <a:defRPr/>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sym typeface="+mn-lt"/>
              </a:rPr>
              <a:t>宣传人：优页PPT</a:t>
            </a:r>
          </a:p>
        </p:txBody>
      </p:sp>
      <p:sp>
        <p:nvSpPr>
          <p:cNvPr id="40" name="PA_文本框 18">
            <a:extLst>
              <a:ext uri="{FF2B5EF4-FFF2-40B4-BE49-F238E27FC236}">
                <a16:creationId xmlns:a16="http://schemas.microsoft.com/office/drawing/2014/main" id="{AD379CFE-B4CD-43AF-A04C-0897841EFD0A}"/>
              </a:ext>
            </a:extLst>
          </p:cNvPr>
          <p:cNvSpPr txBox="1"/>
          <p:nvPr>
            <p:custDataLst>
              <p:tags r:id="rId9"/>
            </p:custDataLst>
          </p:nvPr>
        </p:nvSpPr>
        <p:spPr>
          <a:xfrm>
            <a:off x="7752945" y="4956450"/>
            <a:ext cx="1840564" cy="335280"/>
          </a:xfrm>
          <a:prstGeom prst="roundRect">
            <a:avLst>
              <a:gd fmla="val 50000" name="adj"/>
            </a:avLst>
          </a:prstGeom>
          <a:noFill/>
          <a:ln w="3175">
            <a:noFill/>
          </a:ln>
          <a:effectLst/>
        </p:spPr>
        <p:txBody>
          <a:bodyPr anchor="ctr" bIns="45720" lIns="91440" rIns="91440" rtlCol="0" tIns="45720" wrap="square">
            <a:spAutoFit/>
          </a:bodyPr>
          <a:lstStyle/>
          <a:p>
            <a:pPr algn="dist" defTabSz="914377" eaLnBrk="1" fontAlgn="auto" hangingPunct="1" indent="0" latinLnBrk="0" lvl="0" marL="0" marR="0">
              <a:lnSpc>
                <a:spcPct val="100000"/>
              </a:lnSpc>
              <a:spcBef>
                <a:spcPct val="0"/>
              </a:spcBef>
              <a:spcAft>
                <a:spcPct val="0"/>
              </a:spcAft>
              <a:buClrTx/>
              <a:buSzTx/>
              <a:buFontTx/>
              <a:buNone/>
              <a:defRPr/>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sym typeface="+mn-lt"/>
              </a:rPr>
              <a:t>宣传日期：20XX</a:t>
            </a:r>
          </a:p>
        </p:txBody>
      </p:sp>
      <p:pic>
        <p:nvPicPr>
          <p:cNvPr id="43" name="图片 42">
            <a:extLst>
              <a:ext uri="{FF2B5EF4-FFF2-40B4-BE49-F238E27FC236}">
                <a16:creationId xmlns:a16="http://schemas.microsoft.com/office/drawing/2014/main" id="{6AB7793E-F9EB-402D-8D71-1F0328CD9F2B}"/>
              </a:ext>
            </a:extLst>
          </p:cNvPr>
          <p:cNvPicPr>
            <a:picLocks noChangeAspect="1"/>
          </p:cNvPicPr>
          <p:nvPr/>
        </p:nvPicPr>
        <p:blipFill>
          <a:blip r:embed="rId10">
            <a:extLst>
              <a:ext uri="{28A0092B-C50C-407E-A947-70E740481C1C}">
                <a14:useLocalDpi val="0"/>
              </a:ext>
            </a:extLst>
          </a:blip>
          <a:srcRect b="1" l="58904" r="28421" t="77433"/>
          <a:stretch>
            <a:fillRect/>
          </a:stretch>
        </p:blipFill>
        <p:spPr>
          <a:xfrm>
            <a:off x="8651174" y="3366713"/>
            <a:ext cx="933617" cy="831098"/>
          </a:xfrm>
          <a:prstGeom prst="rect">
            <a:avLst/>
          </a:prstGeom>
        </p:spPr>
      </p:pic>
      <p:pic>
        <p:nvPicPr>
          <p:cNvPr id="44" name="图片 43">
            <a:extLst>
              <a:ext uri="{FF2B5EF4-FFF2-40B4-BE49-F238E27FC236}">
                <a16:creationId xmlns:a16="http://schemas.microsoft.com/office/drawing/2014/main" id="{BF47E920-871B-4EB7-A8F5-66B3E89A3DF9}"/>
              </a:ext>
            </a:extLst>
          </p:cNvPr>
          <p:cNvPicPr>
            <a:picLocks noChangeAspect="1"/>
          </p:cNvPicPr>
          <p:nvPr/>
        </p:nvPicPr>
        <p:blipFill>
          <a:blip r:embed="rId11">
            <a:extLst>
              <a:ext uri="{28A0092B-C50C-407E-A947-70E740481C1C}">
                <a14:useLocalDpi val="0"/>
              </a:ext>
            </a:extLst>
          </a:blip>
          <a:srcRect b="59293" l="2945" r="85263" t="22366"/>
          <a:stretch>
            <a:fillRect/>
          </a:stretch>
        </p:blipFill>
        <p:spPr>
          <a:xfrm>
            <a:off x="4786357" y="752694"/>
            <a:ext cx="1437702" cy="1118055"/>
          </a:xfrm>
          <a:prstGeom prst="rect">
            <a:avLst/>
          </a:prstGeom>
          <a:effectLst>
            <a:outerShdw algn="tr" blurRad="50800" dir="8100000" dist="38100" rotWithShape="0">
              <a:prstClr val="black">
                <a:alpha val="24000"/>
              </a:prstClr>
            </a:outerShdw>
          </a:effectLst>
        </p:spPr>
      </p:pic>
      <p:pic>
        <p:nvPicPr>
          <p:cNvPr id="47" name="图片 46">
            <a:extLst>
              <a:ext uri="{FF2B5EF4-FFF2-40B4-BE49-F238E27FC236}">
                <a16:creationId xmlns:a16="http://schemas.microsoft.com/office/drawing/2014/main" id="{6108F8E6-7A98-4F70-BD6F-2B0C542257C5}"/>
              </a:ext>
            </a:extLst>
          </p:cNvPr>
          <p:cNvPicPr>
            <a:picLocks noChangeAspect="1"/>
          </p:cNvPicPr>
          <p:nvPr/>
        </p:nvPicPr>
        <p:blipFill>
          <a:blip r:embed="rId3">
            <a:extLst>
              <a:ext uri="{28A0092B-C50C-407E-A947-70E740481C1C}">
                <a14:useLocalDpi val="0"/>
              </a:ext>
            </a:extLst>
          </a:blip>
          <a:srcRect r="57631" t="54483"/>
          <a:stretch>
            <a:fillRect/>
          </a:stretch>
        </p:blipFill>
        <p:spPr>
          <a:xfrm rot="19481800">
            <a:off x="4867092" y="4943967"/>
            <a:ext cx="5165558" cy="3176337"/>
          </a:xfrm>
          <a:custGeom>
            <a:gdLst>
              <a:gd fmla="*/ 5165558 w 5165558" name="connsiteX0"/>
              <a:gd fmla="*/ 0 h 3176337" name="connsiteY0"/>
              <a:gd fmla="*/ 5165558 w 5165558" name="connsiteX1"/>
              <a:gd fmla="*/ 3176337 h 3176337" name="connsiteY1"/>
              <a:gd fmla="*/ 4164525 w 5165558" name="connsiteX2"/>
              <a:gd fmla="*/ 3176337 h 3176337" name="connsiteY2"/>
              <a:gd fmla="*/ 0 w 5165558" name="connsiteX3"/>
              <a:gd fmla="*/ 227328 h 3176337" name="connsiteY3"/>
              <a:gd fmla="*/ 0 w 5165558" name="connsiteX4"/>
              <a:gd fmla="*/ 0 h 317633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176337" w="5165558">
                <a:moveTo>
                  <a:pt x="5165558" y="0"/>
                </a:moveTo>
                <a:lnTo>
                  <a:pt x="5165558" y="3176337"/>
                </a:lnTo>
                <a:lnTo>
                  <a:pt x="4164525" y="3176337"/>
                </a:lnTo>
                <a:lnTo>
                  <a:pt x="0" y="227328"/>
                </a:lnTo>
                <a:lnTo>
                  <a:pt x="0" y="0"/>
                </a:lnTo>
                <a:close/>
              </a:path>
            </a:pathLst>
          </a:custGeom>
        </p:spPr>
      </p:pic>
      <p:pic>
        <p:nvPicPr>
          <p:cNvPr id="10" name="图片 9">
            <a:extLst>
              <a:ext uri="{FF2B5EF4-FFF2-40B4-BE49-F238E27FC236}">
                <a16:creationId xmlns:a16="http://schemas.microsoft.com/office/drawing/2014/main" id="{E88E27A1-EF17-406F-8B5B-C2E3C93C0D26}"/>
              </a:ext>
            </a:extLst>
          </p:cNvPr>
          <p:cNvPicPr>
            <a:picLocks noChangeAspect="1"/>
          </p:cNvPicPr>
          <p:nvPr/>
        </p:nvPicPr>
        <p:blipFill>
          <a:blip r:embed="rId5">
            <a:extLst>
              <a:ext uri="{28A0092B-C50C-407E-A947-70E740481C1C}">
                <a14:useLocalDpi val="0"/>
              </a:ext>
            </a:extLst>
          </a:blip>
          <a:srcRect l="76447" t="64907"/>
          <a:stretch>
            <a:fillRect/>
          </a:stretch>
        </p:blipFill>
        <p:spPr>
          <a:xfrm>
            <a:off x="9320462" y="4774908"/>
            <a:ext cx="2871537" cy="2139240"/>
          </a:xfrm>
          <a:prstGeom prst="rect">
            <a:avLst/>
          </a:prstGeom>
        </p:spPr>
      </p:pic>
    </p:spTree>
    <p:extLst>
      <p:ext uri="{BB962C8B-B14F-4D97-AF65-F5344CB8AC3E}">
        <p14:creationId val="2903435199"/>
      </p:ext>
    </p:extLst>
  </p:cSld>
  <p:clrMapOvr>
    <a:masterClrMapping/>
  </p:clrMapOvr>
  <mc:AlternateContent>
    <mc:Choice Requires="p14">
      <p:transition advClick="0" advTm="8000" p14:dur="1200" spd="slow">
        <p14:prism dir="u"/>
      </p:transition>
    </mc:Choice>
    <mc:Fallback>
      <p:transition advClick="0" advTm="8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2">
                                  <p:stCondLst>
                                    <p:cond delay="0"/>
                                  </p:stCondLst>
                                  <p:childTnLst>
                                    <p:set>
                                      <p:cBhvr>
                                        <p:cTn dur="1" fill="hold" id="6">
                                          <p:stCondLst>
                                            <p:cond delay="0"/>
                                          </p:stCondLst>
                                        </p:cTn>
                                        <p:tgtEl>
                                          <p:spTgt spid="11"/>
                                        </p:tgtEl>
                                        <p:attrNameLst>
                                          <p:attrName>style.visibility</p:attrName>
                                        </p:attrNameLst>
                                      </p:cBhvr>
                                      <p:to>
                                        <p:strVal val="visible"/>
                                      </p:to>
                                    </p:set>
                                    <p:animEffect filter="wipe(right)" transition="in">
                                      <p:cBhvr>
                                        <p:cTn dur="500" id="7"/>
                                        <p:tgtEl>
                                          <p:spTgt spid="11"/>
                                        </p:tgtEl>
                                      </p:cBhvr>
                                    </p:animEffect>
                                  </p:childTnLst>
                                </p:cTn>
                              </p:par>
                              <p:par>
                                <p:cTn fill="hold" id="8" nodeType="withEffect" presetClass="entr" presetID="22" presetSubtype="2">
                                  <p:stCondLst>
                                    <p:cond delay="0"/>
                                  </p:stCondLst>
                                  <p:childTnLst>
                                    <p:set>
                                      <p:cBhvr>
                                        <p:cTn dur="1" fill="hold" id="9">
                                          <p:stCondLst>
                                            <p:cond delay="0"/>
                                          </p:stCondLst>
                                        </p:cTn>
                                        <p:tgtEl>
                                          <p:spTgt spid="10"/>
                                        </p:tgtEl>
                                        <p:attrNameLst>
                                          <p:attrName>style.visibility</p:attrName>
                                        </p:attrNameLst>
                                      </p:cBhvr>
                                      <p:to>
                                        <p:strVal val="visible"/>
                                      </p:to>
                                    </p:set>
                                    <p:animEffect filter="wipe(right)" transition="in">
                                      <p:cBhvr>
                                        <p:cTn dur="500" id="10"/>
                                        <p:tgtEl>
                                          <p:spTgt spid="10"/>
                                        </p:tgtEl>
                                      </p:cBhvr>
                                    </p:animEffect>
                                  </p:childTnLst>
                                </p:cTn>
                              </p:par>
                            </p:childTnLst>
                          </p:cTn>
                        </p:par>
                        <p:par>
                          <p:cTn fill="hold" id="11" nodeType="afterGroup">
                            <p:stCondLst>
                              <p:cond delay="500"/>
                            </p:stCondLst>
                            <p:childTnLst>
                              <p:par>
                                <p:cTn fill="hold" id="12" nodeType="afterEffect" presetClass="entr" presetID="22" presetSubtype="4">
                                  <p:stCondLst>
                                    <p:cond delay="0"/>
                                  </p:stCondLst>
                                  <p:childTnLst>
                                    <p:set>
                                      <p:cBhvr>
                                        <p:cTn dur="1" fill="hold" id="13">
                                          <p:stCondLst>
                                            <p:cond delay="0"/>
                                          </p:stCondLst>
                                        </p:cTn>
                                        <p:tgtEl>
                                          <p:spTgt spid="15"/>
                                        </p:tgtEl>
                                        <p:attrNameLst>
                                          <p:attrName>style.visibility</p:attrName>
                                        </p:attrNameLst>
                                      </p:cBhvr>
                                      <p:to>
                                        <p:strVal val="visible"/>
                                      </p:to>
                                    </p:set>
                                    <p:animEffect filter="wipe(down)" transition="in">
                                      <p:cBhvr>
                                        <p:cTn dur="500" id="14"/>
                                        <p:tgtEl>
                                          <p:spTgt spid="15"/>
                                        </p:tgtEl>
                                      </p:cBhvr>
                                    </p:animEffect>
                                  </p:childTnLst>
                                </p:cTn>
                              </p:par>
                            </p:childTnLst>
                          </p:cTn>
                        </p:par>
                        <p:par>
                          <p:cTn fill="hold" id="15" nodeType="afterGroup">
                            <p:stCondLst>
                              <p:cond delay="1000"/>
                            </p:stCondLst>
                            <p:childTnLst>
                              <p:par>
                                <p:cTn fill="hold" grpId="0" id="16" nodeType="afterEffect" presetClass="entr" presetID="41" presetSubtype="0">
                                  <p:stCondLst>
                                    <p:cond delay="0"/>
                                  </p:stCondLst>
                                  <p:iterate type="lt">
                                    <p:tmPct val="10000"/>
                                  </p:iterate>
                                  <p:childTnLst>
                                    <p:set>
                                      <p:cBhvr>
                                        <p:cTn dur="1" fill="hold" id="17">
                                          <p:stCondLst>
                                            <p:cond delay="0"/>
                                          </p:stCondLst>
                                        </p:cTn>
                                        <p:tgtEl>
                                          <p:spTgt spid="21"/>
                                        </p:tgtEl>
                                        <p:attrNameLst>
                                          <p:attrName>style.visibility</p:attrName>
                                        </p:attrNameLst>
                                      </p:cBhvr>
                                      <p:to>
                                        <p:strVal val="visible"/>
                                      </p:to>
                                    </p:set>
                                    <p:anim calcmode="lin" valueType="num">
                                      <p:cBhvr>
                                        <p:cTn dur="500" fill="hold" id="18"/>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9"/>
                                        <p:tgtEl>
                                          <p:spTgt spid="21"/>
                                        </p:tgtEl>
                                        <p:attrNameLst>
                                          <p:attrName>ppt_y</p:attrName>
                                        </p:attrNameLst>
                                      </p:cBhvr>
                                      <p:tavLst>
                                        <p:tav tm="0">
                                          <p:val>
                                            <p:strVal val="#ppt_y"/>
                                          </p:val>
                                        </p:tav>
                                        <p:tav tm="100000">
                                          <p:val>
                                            <p:strVal val="#ppt_y"/>
                                          </p:val>
                                        </p:tav>
                                      </p:tavLst>
                                    </p:anim>
                                    <p:anim calcmode="lin" valueType="num">
                                      <p:cBhvr>
                                        <p:cTn dur="500" fill="hold" id="20"/>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1"/>
                                        <p:tgtEl>
                                          <p:spTgt spid="2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2" tmFilter="0,0; .5, 1; 1, 1"/>
                                        <p:tgtEl>
                                          <p:spTgt spid="21"/>
                                        </p:tgtEl>
                                      </p:cBhvr>
                                    </p:animEffect>
                                  </p:childTnLst>
                                </p:cTn>
                              </p:par>
                              <p:par>
                                <p:cTn fill="hold" grpId="0" id="23" nodeType="withEffect" presetClass="entr" presetID="41" presetSubtype="0">
                                  <p:stCondLst>
                                    <p:cond delay="250"/>
                                  </p:stCondLst>
                                  <p:iterate type="lt">
                                    <p:tmPct val="10000"/>
                                  </p:iterate>
                                  <p:childTnLst>
                                    <p:set>
                                      <p:cBhvr>
                                        <p:cTn dur="1" fill="hold" id="24">
                                          <p:stCondLst>
                                            <p:cond delay="0"/>
                                          </p:stCondLst>
                                        </p:cTn>
                                        <p:tgtEl>
                                          <p:spTgt spid="17"/>
                                        </p:tgtEl>
                                        <p:attrNameLst>
                                          <p:attrName>style.visibility</p:attrName>
                                        </p:attrNameLst>
                                      </p:cBhvr>
                                      <p:to>
                                        <p:strVal val="visible"/>
                                      </p:to>
                                    </p:set>
                                    <p:anim calcmode="lin" valueType="num">
                                      <p:cBhvr>
                                        <p:cTn dur="500" fill="hold" id="25"/>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6"/>
                                        <p:tgtEl>
                                          <p:spTgt spid="17"/>
                                        </p:tgtEl>
                                        <p:attrNameLst>
                                          <p:attrName>ppt_y</p:attrName>
                                        </p:attrNameLst>
                                      </p:cBhvr>
                                      <p:tavLst>
                                        <p:tav tm="0">
                                          <p:val>
                                            <p:strVal val="#ppt_y"/>
                                          </p:val>
                                        </p:tav>
                                        <p:tav tm="100000">
                                          <p:val>
                                            <p:strVal val="#ppt_y"/>
                                          </p:val>
                                        </p:tav>
                                      </p:tavLst>
                                    </p:anim>
                                    <p:anim calcmode="lin" valueType="num">
                                      <p:cBhvr>
                                        <p:cTn dur="500" fill="hold" id="27"/>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8"/>
                                        <p:tgtEl>
                                          <p:spTgt spid="1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9" tmFilter="0,0; .5, 1; 1, 1"/>
                                        <p:tgtEl>
                                          <p:spTgt spid="17"/>
                                        </p:tgtEl>
                                      </p:cBhvr>
                                    </p:animEffect>
                                  </p:childTnLst>
                                </p:cTn>
                              </p:par>
                              <p:par>
                                <p:cTn fill="hold" grpId="0" id="30" nodeType="withEffect" presetClass="entr" presetID="41" presetSubtype="0">
                                  <p:stCondLst>
                                    <p:cond delay="500"/>
                                  </p:stCondLst>
                                  <p:iterate type="lt">
                                    <p:tmPct val="10000"/>
                                  </p:iterate>
                                  <p:childTnLst>
                                    <p:set>
                                      <p:cBhvr>
                                        <p:cTn dur="1" fill="hold" id="31">
                                          <p:stCondLst>
                                            <p:cond delay="0"/>
                                          </p:stCondLst>
                                        </p:cTn>
                                        <p:tgtEl>
                                          <p:spTgt spid="18"/>
                                        </p:tgtEl>
                                        <p:attrNameLst>
                                          <p:attrName>style.visibility</p:attrName>
                                        </p:attrNameLst>
                                      </p:cBhvr>
                                      <p:to>
                                        <p:strVal val="visible"/>
                                      </p:to>
                                    </p:set>
                                    <p:anim calcmode="lin" valueType="num">
                                      <p:cBhvr>
                                        <p:cTn dur="500" fill="hold" id="32"/>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3"/>
                                        <p:tgtEl>
                                          <p:spTgt spid="18"/>
                                        </p:tgtEl>
                                        <p:attrNameLst>
                                          <p:attrName>ppt_y</p:attrName>
                                        </p:attrNameLst>
                                      </p:cBhvr>
                                      <p:tavLst>
                                        <p:tav tm="0">
                                          <p:val>
                                            <p:strVal val="#ppt_y"/>
                                          </p:val>
                                        </p:tav>
                                        <p:tav tm="100000">
                                          <p:val>
                                            <p:strVal val="#ppt_y"/>
                                          </p:val>
                                        </p:tav>
                                      </p:tavLst>
                                    </p:anim>
                                    <p:anim calcmode="lin" valueType="num">
                                      <p:cBhvr>
                                        <p:cTn dur="500" fill="hold" id="34"/>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5"/>
                                        <p:tgtEl>
                                          <p:spTgt spid="1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6" tmFilter="0,0; .5, 1; 1, 1"/>
                                        <p:tgtEl>
                                          <p:spTgt spid="18"/>
                                        </p:tgtEl>
                                      </p:cBhvr>
                                    </p:animEffect>
                                  </p:childTnLst>
                                </p:cTn>
                              </p:par>
                              <p:par>
                                <p:cTn fill="hold" grpId="0" id="37" nodeType="withEffect" presetClass="entr" presetID="41" presetSubtype="0">
                                  <p:stCondLst>
                                    <p:cond delay="750"/>
                                  </p:stCondLst>
                                  <p:iterate type="lt">
                                    <p:tmPct val="10000"/>
                                  </p:iterate>
                                  <p:childTnLst>
                                    <p:set>
                                      <p:cBhvr>
                                        <p:cTn dur="1" fill="hold" id="38">
                                          <p:stCondLst>
                                            <p:cond delay="0"/>
                                          </p:stCondLst>
                                        </p:cTn>
                                        <p:tgtEl>
                                          <p:spTgt spid="19"/>
                                        </p:tgtEl>
                                        <p:attrNameLst>
                                          <p:attrName>style.visibility</p:attrName>
                                        </p:attrNameLst>
                                      </p:cBhvr>
                                      <p:to>
                                        <p:strVal val="visible"/>
                                      </p:to>
                                    </p:set>
                                    <p:anim calcmode="lin" valueType="num">
                                      <p:cBhvr>
                                        <p:cTn dur="500" fill="hold" id="39"/>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0"/>
                                        <p:tgtEl>
                                          <p:spTgt spid="19"/>
                                        </p:tgtEl>
                                        <p:attrNameLst>
                                          <p:attrName>ppt_y</p:attrName>
                                        </p:attrNameLst>
                                      </p:cBhvr>
                                      <p:tavLst>
                                        <p:tav tm="0">
                                          <p:val>
                                            <p:strVal val="#ppt_y"/>
                                          </p:val>
                                        </p:tav>
                                        <p:tav tm="100000">
                                          <p:val>
                                            <p:strVal val="#ppt_y"/>
                                          </p:val>
                                        </p:tav>
                                      </p:tavLst>
                                    </p:anim>
                                    <p:anim calcmode="lin" valueType="num">
                                      <p:cBhvr>
                                        <p:cTn dur="500" fill="hold" id="41"/>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2"/>
                                        <p:tgtEl>
                                          <p:spTgt spid="1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3" tmFilter="0,0; .5, 1; 1, 1"/>
                                        <p:tgtEl>
                                          <p:spTgt spid="19"/>
                                        </p:tgtEl>
                                      </p:cBhvr>
                                    </p:animEffect>
                                  </p:childTnLst>
                                </p:cTn>
                              </p:par>
                              <p:par>
                                <p:cTn fill="hold" grpId="0" id="44" nodeType="withEffect" presetClass="entr" presetID="41" presetSubtype="0">
                                  <p:stCondLst>
                                    <p:cond delay="1000"/>
                                  </p:stCondLst>
                                  <p:iterate type="lt">
                                    <p:tmPct val="10000"/>
                                  </p:iterate>
                                  <p:childTnLst>
                                    <p:set>
                                      <p:cBhvr>
                                        <p:cTn dur="1" fill="hold" id="45">
                                          <p:stCondLst>
                                            <p:cond delay="0"/>
                                          </p:stCondLst>
                                        </p:cTn>
                                        <p:tgtEl>
                                          <p:spTgt spid="20"/>
                                        </p:tgtEl>
                                        <p:attrNameLst>
                                          <p:attrName>style.visibility</p:attrName>
                                        </p:attrNameLst>
                                      </p:cBhvr>
                                      <p:to>
                                        <p:strVal val="visible"/>
                                      </p:to>
                                    </p:set>
                                    <p:anim calcmode="lin" valueType="num">
                                      <p:cBhvr>
                                        <p:cTn dur="500" fill="hold" id="46"/>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7"/>
                                        <p:tgtEl>
                                          <p:spTgt spid="20"/>
                                        </p:tgtEl>
                                        <p:attrNameLst>
                                          <p:attrName>ppt_y</p:attrName>
                                        </p:attrNameLst>
                                      </p:cBhvr>
                                      <p:tavLst>
                                        <p:tav tm="0">
                                          <p:val>
                                            <p:strVal val="#ppt_y"/>
                                          </p:val>
                                        </p:tav>
                                        <p:tav tm="100000">
                                          <p:val>
                                            <p:strVal val="#ppt_y"/>
                                          </p:val>
                                        </p:tav>
                                      </p:tavLst>
                                    </p:anim>
                                    <p:anim calcmode="lin" valueType="num">
                                      <p:cBhvr>
                                        <p:cTn dur="500" fill="hold" id="48"/>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9"/>
                                        <p:tgtEl>
                                          <p:spTgt spid="2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0" tmFilter="0,0; .5, 1; 1, 1"/>
                                        <p:tgtEl>
                                          <p:spTgt spid="20"/>
                                        </p:tgtEl>
                                      </p:cBhvr>
                                    </p:animEffect>
                                  </p:childTnLst>
                                </p:cTn>
                              </p:par>
                              <p:par>
                                <p:cTn fill="hold" grpId="0" id="51" nodeType="withEffect" presetClass="entr" presetID="41" presetSubtype="0">
                                  <p:stCondLst>
                                    <p:cond delay="1250"/>
                                  </p:stCondLst>
                                  <p:iterate type="lt">
                                    <p:tmPct val="10000"/>
                                  </p:iterate>
                                  <p:childTnLst>
                                    <p:set>
                                      <p:cBhvr>
                                        <p:cTn dur="1" fill="hold" id="52">
                                          <p:stCondLst>
                                            <p:cond delay="0"/>
                                          </p:stCondLst>
                                        </p:cTn>
                                        <p:tgtEl>
                                          <p:spTgt spid="22"/>
                                        </p:tgtEl>
                                        <p:attrNameLst>
                                          <p:attrName>style.visibility</p:attrName>
                                        </p:attrNameLst>
                                      </p:cBhvr>
                                      <p:to>
                                        <p:strVal val="visible"/>
                                      </p:to>
                                    </p:set>
                                    <p:anim calcmode="lin" valueType="num">
                                      <p:cBhvr>
                                        <p:cTn dur="500" fill="hold" id="53"/>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4"/>
                                        <p:tgtEl>
                                          <p:spTgt spid="22"/>
                                        </p:tgtEl>
                                        <p:attrNameLst>
                                          <p:attrName>ppt_y</p:attrName>
                                        </p:attrNameLst>
                                      </p:cBhvr>
                                      <p:tavLst>
                                        <p:tav tm="0">
                                          <p:val>
                                            <p:strVal val="#ppt_y"/>
                                          </p:val>
                                        </p:tav>
                                        <p:tav tm="100000">
                                          <p:val>
                                            <p:strVal val="#ppt_y"/>
                                          </p:val>
                                        </p:tav>
                                      </p:tavLst>
                                    </p:anim>
                                    <p:anim calcmode="lin" valueType="num">
                                      <p:cBhvr>
                                        <p:cTn dur="500" fill="hold" id="55"/>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6"/>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7" tmFilter="0,0; .5, 1; 1, 1"/>
                                        <p:tgtEl>
                                          <p:spTgt spid="22"/>
                                        </p:tgtEl>
                                      </p:cBhvr>
                                    </p:animEffect>
                                  </p:childTnLst>
                                </p:cTn>
                              </p:par>
                              <p:par>
                                <p:cTn fill="hold" grpId="0" id="58" nodeType="withEffect" presetClass="entr" presetID="41" presetSubtype="0">
                                  <p:stCondLst>
                                    <p:cond delay="1500"/>
                                  </p:stCondLst>
                                  <p:iterate type="lt">
                                    <p:tmPct val="10000"/>
                                  </p:iterate>
                                  <p:childTnLst>
                                    <p:set>
                                      <p:cBhvr>
                                        <p:cTn dur="1" fill="hold" id="59">
                                          <p:stCondLst>
                                            <p:cond delay="0"/>
                                          </p:stCondLst>
                                        </p:cTn>
                                        <p:tgtEl>
                                          <p:spTgt spid="23"/>
                                        </p:tgtEl>
                                        <p:attrNameLst>
                                          <p:attrName>style.visibility</p:attrName>
                                        </p:attrNameLst>
                                      </p:cBhvr>
                                      <p:to>
                                        <p:strVal val="visible"/>
                                      </p:to>
                                    </p:set>
                                    <p:anim calcmode="lin" valueType="num">
                                      <p:cBhvr>
                                        <p:cTn dur="500" fill="hold" id="60"/>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1"/>
                                        <p:tgtEl>
                                          <p:spTgt spid="23"/>
                                        </p:tgtEl>
                                        <p:attrNameLst>
                                          <p:attrName>ppt_y</p:attrName>
                                        </p:attrNameLst>
                                      </p:cBhvr>
                                      <p:tavLst>
                                        <p:tav tm="0">
                                          <p:val>
                                            <p:strVal val="#ppt_y"/>
                                          </p:val>
                                        </p:tav>
                                        <p:tav tm="100000">
                                          <p:val>
                                            <p:strVal val="#ppt_y"/>
                                          </p:val>
                                        </p:tav>
                                      </p:tavLst>
                                    </p:anim>
                                    <p:anim calcmode="lin" valueType="num">
                                      <p:cBhvr>
                                        <p:cTn dur="500" fill="hold" id="62"/>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3"/>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4" tmFilter="0,0; .5, 1; 1, 1"/>
                                        <p:tgtEl>
                                          <p:spTgt spid="23"/>
                                        </p:tgtEl>
                                      </p:cBhvr>
                                    </p:animEffect>
                                  </p:childTnLst>
                                </p:cTn>
                              </p:par>
                              <p:par>
                                <p:cTn fill="hold" grpId="0" id="65" nodeType="withEffect" presetClass="entr" presetID="41" presetSubtype="0">
                                  <p:stCondLst>
                                    <p:cond delay="1750"/>
                                  </p:stCondLst>
                                  <p:iterate type="lt">
                                    <p:tmPct val="10000"/>
                                  </p:iterate>
                                  <p:childTnLst>
                                    <p:set>
                                      <p:cBhvr>
                                        <p:cTn dur="1" fill="hold" id="66">
                                          <p:stCondLst>
                                            <p:cond delay="0"/>
                                          </p:stCondLst>
                                        </p:cTn>
                                        <p:tgtEl>
                                          <p:spTgt spid="24"/>
                                        </p:tgtEl>
                                        <p:attrNameLst>
                                          <p:attrName>style.visibility</p:attrName>
                                        </p:attrNameLst>
                                      </p:cBhvr>
                                      <p:to>
                                        <p:strVal val="visible"/>
                                      </p:to>
                                    </p:set>
                                    <p:anim calcmode="lin" valueType="num">
                                      <p:cBhvr>
                                        <p:cTn dur="500" fill="hold" id="67"/>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8"/>
                                        <p:tgtEl>
                                          <p:spTgt spid="24"/>
                                        </p:tgtEl>
                                        <p:attrNameLst>
                                          <p:attrName>ppt_y</p:attrName>
                                        </p:attrNameLst>
                                      </p:cBhvr>
                                      <p:tavLst>
                                        <p:tav tm="0">
                                          <p:val>
                                            <p:strVal val="#ppt_y"/>
                                          </p:val>
                                        </p:tav>
                                        <p:tav tm="100000">
                                          <p:val>
                                            <p:strVal val="#ppt_y"/>
                                          </p:val>
                                        </p:tav>
                                      </p:tavLst>
                                    </p:anim>
                                    <p:anim calcmode="lin" valueType="num">
                                      <p:cBhvr>
                                        <p:cTn dur="500" fill="hold" id="69"/>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0"/>
                                        <p:tgtEl>
                                          <p:spTgt spid="2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1" tmFilter="0,0; .5, 1; 1, 1"/>
                                        <p:tgtEl>
                                          <p:spTgt spid="24"/>
                                        </p:tgtEl>
                                      </p:cBhvr>
                                    </p:animEffect>
                                  </p:childTnLst>
                                </p:cTn>
                              </p:par>
                              <p:par>
                                <p:cTn fill="hold" grpId="0" id="72" nodeType="withEffect" presetClass="entr" presetID="41" presetSubtype="0">
                                  <p:stCondLst>
                                    <p:cond delay="2000"/>
                                  </p:stCondLst>
                                  <p:iterate type="lt">
                                    <p:tmPct val="10000"/>
                                  </p:iterate>
                                  <p:childTnLst>
                                    <p:set>
                                      <p:cBhvr>
                                        <p:cTn dur="1" fill="hold" id="73">
                                          <p:stCondLst>
                                            <p:cond delay="0"/>
                                          </p:stCondLst>
                                        </p:cTn>
                                        <p:tgtEl>
                                          <p:spTgt spid="25"/>
                                        </p:tgtEl>
                                        <p:attrNameLst>
                                          <p:attrName>style.visibility</p:attrName>
                                        </p:attrNameLst>
                                      </p:cBhvr>
                                      <p:to>
                                        <p:strVal val="visible"/>
                                      </p:to>
                                    </p:set>
                                    <p:anim calcmode="lin" valueType="num">
                                      <p:cBhvr>
                                        <p:cTn dur="500" fill="hold" id="74"/>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5"/>
                                        <p:tgtEl>
                                          <p:spTgt spid="25"/>
                                        </p:tgtEl>
                                        <p:attrNameLst>
                                          <p:attrName>ppt_y</p:attrName>
                                        </p:attrNameLst>
                                      </p:cBhvr>
                                      <p:tavLst>
                                        <p:tav tm="0">
                                          <p:val>
                                            <p:strVal val="#ppt_y"/>
                                          </p:val>
                                        </p:tav>
                                        <p:tav tm="100000">
                                          <p:val>
                                            <p:strVal val="#ppt_y"/>
                                          </p:val>
                                        </p:tav>
                                      </p:tavLst>
                                    </p:anim>
                                    <p:anim calcmode="lin" valueType="num">
                                      <p:cBhvr>
                                        <p:cTn dur="500" fill="hold" id="76"/>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7"/>
                                        <p:tgtEl>
                                          <p:spTgt spid="2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8" tmFilter="0,0; .5, 1; 1, 1"/>
                                        <p:tgtEl>
                                          <p:spTgt spid="25"/>
                                        </p:tgtEl>
                                      </p:cBhvr>
                                    </p:animEffect>
                                  </p:childTnLst>
                                </p:cTn>
                              </p:par>
                              <p:par>
                                <p:cTn fill="hold" id="79" nodeType="withEffect" presetClass="entr" presetID="10" presetSubtype="0">
                                  <p:stCondLst>
                                    <p:cond delay="2250"/>
                                  </p:stCondLst>
                                  <p:childTnLst>
                                    <p:set>
                                      <p:cBhvr>
                                        <p:cTn dur="1" fill="hold" id="80">
                                          <p:stCondLst>
                                            <p:cond delay="0"/>
                                          </p:stCondLst>
                                        </p:cTn>
                                        <p:tgtEl>
                                          <p:spTgt spid="43"/>
                                        </p:tgtEl>
                                        <p:attrNameLst>
                                          <p:attrName>style.visibility</p:attrName>
                                        </p:attrNameLst>
                                      </p:cBhvr>
                                      <p:to>
                                        <p:strVal val="visible"/>
                                      </p:to>
                                    </p:set>
                                    <p:animEffect filter="fade" transition="in">
                                      <p:cBhvr>
                                        <p:cTn dur="500" id="81"/>
                                        <p:tgtEl>
                                          <p:spTgt spid="43"/>
                                        </p:tgtEl>
                                      </p:cBhvr>
                                    </p:animEffect>
                                  </p:childTnLst>
                                </p:cTn>
                              </p:par>
                              <p:par>
                                <p:cTn fill="hold" id="82" nodeType="withEffect" presetClass="entr" presetID="10" presetSubtype="0">
                                  <p:stCondLst>
                                    <p:cond delay="2250"/>
                                  </p:stCondLst>
                                  <p:childTnLst>
                                    <p:set>
                                      <p:cBhvr>
                                        <p:cTn dur="1" fill="hold" id="83">
                                          <p:stCondLst>
                                            <p:cond delay="0"/>
                                          </p:stCondLst>
                                        </p:cTn>
                                        <p:tgtEl>
                                          <p:spTgt spid="44"/>
                                        </p:tgtEl>
                                        <p:attrNameLst>
                                          <p:attrName>style.visibility</p:attrName>
                                        </p:attrNameLst>
                                      </p:cBhvr>
                                      <p:to>
                                        <p:strVal val="visible"/>
                                      </p:to>
                                    </p:set>
                                    <p:animEffect filter="fade" transition="in">
                                      <p:cBhvr>
                                        <p:cTn dur="500" id="84"/>
                                        <p:tgtEl>
                                          <p:spTgt spid="44"/>
                                        </p:tgtEl>
                                      </p:cBhvr>
                                    </p:animEffect>
                                  </p:childTnLst>
                                </p:cTn>
                              </p:par>
                            </p:childTnLst>
                          </p:cTn>
                        </p:par>
                        <p:par>
                          <p:cTn fill="hold" id="85" nodeType="afterGroup">
                            <p:stCondLst>
                              <p:cond delay="3750"/>
                            </p:stCondLst>
                            <p:childTnLst>
                              <p:par>
                                <p:cTn fill="hold" id="86" nodeType="afterEffect" presetClass="entr" presetID="16" presetSubtype="21">
                                  <p:stCondLst>
                                    <p:cond delay="0"/>
                                  </p:stCondLst>
                                  <p:childTnLst>
                                    <p:set>
                                      <p:cBhvr>
                                        <p:cTn dur="1" fill="hold" id="87">
                                          <p:stCondLst>
                                            <p:cond delay="0"/>
                                          </p:stCondLst>
                                        </p:cTn>
                                        <p:tgtEl>
                                          <p:spTgt spid="28"/>
                                        </p:tgtEl>
                                        <p:attrNameLst>
                                          <p:attrName>style.visibility</p:attrName>
                                        </p:attrNameLst>
                                      </p:cBhvr>
                                      <p:to>
                                        <p:strVal val="visible"/>
                                      </p:to>
                                    </p:set>
                                    <p:animEffect filter="barn(inVertical)" transition="in">
                                      <p:cBhvr>
                                        <p:cTn dur="1000" id="88"/>
                                        <p:tgtEl>
                                          <p:spTgt spid="28"/>
                                        </p:tgtEl>
                                      </p:cBhvr>
                                    </p:animEffect>
                                  </p:childTnLst>
                                </p:cTn>
                              </p:par>
                              <p:par>
                                <p:cTn fill="hold" grpId="0" id="89" nodeType="withEffect" presetClass="entr" presetID="12" presetSubtype="4">
                                  <p:stCondLst>
                                    <p:cond delay="1000"/>
                                  </p:stCondLst>
                                  <p:childTnLst>
                                    <p:set>
                                      <p:cBhvr>
                                        <p:cTn dur="1" fill="hold" id="90">
                                          <p:stCondLst>
                                            <p:cond delay="0"/>
                                          </p:stCondLst>
                                        </p:cTn>
                                        <p:tgtEl>
                                          <p:spTgt spid="39"/>
                                        </p:tgtEl>
                                        <p:attrNameLst>
                                          <p:attrName>style.visibility</p:attrName>
                                        </p:attrNameLst>
                                      </p:cBhvr>
                                      <p:to>
                                        <p:strVal val="visible"/>
                                      </p:to>
                                    </p:set>
                                    <p:anim calcmode="lin" valueType="num">
                                      <p:cBhvr additive="base">
                                        <p:cTn dur="750" id="91"/>
                                        <p:tgtEl>
                                          <p:spTgt spid="39"/>
                                        </p:tgtEl>
                                        <p:attrNameLst>
                                          <p:attrName>ppt_y</p:attrName>
                                        </p:attrNameLst>
                                      </p:cBhvr>
                                      <p:tavLst>
                                        <p:tav tm="0">
                                          <p:val>
                                            <p:strVal val="#ppt_y+#ppt_h*1.125000"/>
                                          </p:val>
                                        </p:tav>
                                        <p:tav tm="100000">
                                          <p:val>
                                            <p:strVal val="#ppt_y"/>
                                          </p:val>
                                        </p:tav>
                                      </p:tavLst>
                                    </p:anim>
                                    <p:animEffect filter="wipe(up)" transition="in">
                                      <p:cBhvr>
                                        <p:cTn dur="750" id="92"/>
                                        <p:tgtEl>
                                          <p:spTgt spid="39"/>
                                        </p:tgtEl>
                                      </p:cBhvr>
                                    </p:animEffect>
                                  </p:childTnLst>
                                </p:cTn>
                              </p:par>
                              <p:par>
                                <p:cTn fill="hold" grpId="0" id="93" nodeType="withEffect" presetClass="entr" presetID="12" presetSubtype="4">
                                  <p:stCondLst>
                                    <p:cond delay="1000"/>
                                  </p:stCondLst>
                                  <p:childTnLst>
                                    <p:set>
                                      <p:cBhvr>
                                        <p:cTn dur="1" fill="hold" id="94">
                                          <p:stCondLst>
                                            <p:cond delay="0"/>
                                          </p:stCondLst>
                                        </p:cTn>
                                        <p:tgtEl>
                                          <p:spTgt spid="40"/>
                                        </p:tgtEl>
                                        <p:attrNameLst>
                                          <p:attrName>style.visibility</p:attrName>
                                        </p:attrNameLst>
                                      </p:cBhvr>
                                      <p:to>
                                        <p:strVal val="visible"/>
                                      </p:to>
                                    </p:set>
                                    <p:anim calcmode="lin" valueType="num">
                                      <p:cBhvr additive="base">
                                        <p:cTn dur="750" id="95"/>
                                        <p:tgtEl>
                                          <p:spTgt spid="40"/>
                                        </p:tgtEl>
                                        <p:attrNameLst>
                                          <p:attrName>ppt_y</p:attrName>
                                        </p:attrNameLst>
                                      </p:cBhvr>
                                      <p:tavLst>
                                        <p:tav tm="0">
                                          <p:val>
                                            <p:strVal val="#ppt_y+#ppt_h*1.125000"/>
                                          </p:val>
                                        </p:tav>
                                        <p:tav tm="100000">
                                          <p:val>
                                            <p:strVal val="#ppt_y"/>
                                          </p:val>
                                        </p:tav>
                                      </p:tavLst>
                                    </p:anim>
                                    <p:animEffect filter="wipe(up)" transition="in">
                                      <p:cBhvr>
                                        <p:cTn dur="750" id="96"/>
                                        <p:tgtEl>
                                          <p:spTgt spid="40"/>
                                        </p:tgtEl>
                                      </p:cBhvr>
                                    </p:animEffect>
                                  </p:childTnLst>
                                </p:cTn>
                              </p:par>
                            </p:childTnLst>
                          </p:cTn>
                        </p:par>
                        <p:par>
                          <p:cTn fill="hold" id="97" nodeType="afterGroup">
                            <p:stCondLst>
                              <p:cond delay="5500"/>
                            </p:stCondLst>
                            <p:childTnLst>
                              <p:par>
                                <p:cTn fill="hold" id="98" nodeType="afterEffect" presetClass="entr" presetID="2" presetSubtype="2">
                                  <p:stCondLst>
                                    <p:cond delay="0"/>
                                  </p:stCondLst>
                                  <p:childTnLst>
                                    <p:set>
                                      <p:cBhvr>
                                        <p:cTn dur="1" fill="hold" id="99">
                                          <p:stCondLst>
                                            <p:cond delay="0"/>
                                          </p:stCondLst>
                                        </p:cTn>
                                        <p:tgtEl>
                                          <p:spTgt spid="29"/>
                                        </p:tgtEl>
                                        <p:attrNameLst>
                                          <p:attrName>style.visibility</p:attrName>
                                        </p:attrNameLst>
                                      </p:cBhvr>
                                      <p:to>
                                        <p:strVal val="visible"/>
                                      </p:to>
                                    </p:set>
                                    <p:anim calcmode="lin" valueType="num">
                                      <p:cBhvr additive="base">
                                        <p:cTn dur="500" fill="hold" id="100"/>
                                        <p:tgtEl>
                                          <p:spTgt spid="29"/>
                                        </p:tgtEl>
                                        <p:attrNameLst>
                                          <p:attrName>ppt_x</p:attrName>
                                        </p:attrNameLst>
                                      </p:cBhvr>
                                      <p:tavLst>
                                        <p:tav tm="0">
                                          <p:val>
                                            <p:strVal val="1+#ppt_w/2"/>
                                          </p:val>
                                        </p:tav>
                                        <p:tav tm="100000">
                                          <p:val>
                                            <p:strVal val="#ppt_x"/>
                                          </p:val>
                                        </p:tav>
                                      </p:tavLst>
                                    </p:anim>
                                    <p:anim calcmode="lin" valueType="num">
                                      <p:cBhvr additive="base">
                                        <p:cTn dur="500" fill="hold" id="101"/>
                                        <p:tgtEl>
                                          <p:spTgt spid="29"/>
                                        </p:tgtEl>
                                        <p:attrNameLst>
                                          <p:attrName>ppt_y</p:attrName>
                                        </p:attrNameLst>
                                      </p:cBhvr>
                                      <p:tavLst>
                                        <p:tav tm="0">
                                          <p:val>
                                            <p:strVal val="#ppt_y"/>
                                          </p:val>
                                        </p:tav>
                                        <p:tav tm="100000">
                                          <p:val>
                                            <p:strVal val="#ppt_y"/>
                                          </p:val>
                                        </p:tav>
                                      </p:tavLst>
                                    </p:anim>
                                  </p:childTnLst>
                                </p:cTn>
                              </p:par>
                            </p:childTnLst>
                          </p:cTn>
                        </p:par>
                        <p:par>
                          <p:cTn fill="hold" id="102" nodeType="afterGroup">
                            <p:stCondLst>
                              <p:cond delay="6000"/>
                            </p:stCondLst>
                            <p:childTnLst>
                              <p:par>
                                <p:cTn fill="hold" id="103" nodeType="afterEffect" presetClass="entr" presetID="2" presetSubtype="2">
                                  <p:stCondLst>
                                    <p:cond delay="0"/>
                                  </p:stCondLst>
                                  <p:childTnLst>
                                    <p:set>
                                      <p:cBhvr>
                                        <p:cTn dur="1" fill="hold" id="104">
                                          <p:stCondLst>
                                            <p:cond delay="0"/>
                                          </p:stCondLst>
                                        </p:cTn>
                                        <p:tgtEl>
                                          <p:spTgt spid="34"/>
                                        </p:tgtEl>
                                        <p:attrNameLst>
                                          <p:attrName>style.visibility</p:attrName>
                                        </p:attrNameLst>
                                      </p:cBhvr>
                                      <p:to>
                                        <p:strVal val="visible"/>
                                      </p:to>
                                    </p:set>
                                    <p:anim calcmode="lin" valueType="num">
                                      <p:cBhvr additive="base">
                                        <p:cTn dur="500" fill="hold" id="105"/>
                                        <p:tgtEl>
                                          <p:spTgt spid="34"/>
                                        </p:tgtEl>
                                        <p:attrNameLst>
                                          <p:attrName>ppt_x</p:attrName>
                                        </p:attrNameLst>
                                      </p:cBhvr>
                                      <p:tavLst>
                                        <p:tav tm="0">
                                          <p:val>
                                            <p:strVal val="1+#ppt_w/2"/>
                                          </p:val>
                                        </p:tav>
                                        <p:tav tm="100000">
                                          <p:val>
                                            <p:strVal val="#ppt_x"/>
                                          </p:val>
                                        </p:tav>
                                      </p:tavLst>
                                    </p:anim>
                                    <p:anim calcmode="lin" valueType="num">
                                      <p:cBhvr additive="base">
                                        <p:cTn dur="500" fill="hold" id="106"/>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P grpId="0" spid="21"/>
      <p:bldP grpId="0" spid="22"/>
      <p:bldP grpId="0" spid="23"/>
      <p:bldP grpId="0" spid="24"/>
      <p:bldP grpId="0" spid="25"/>
      <p:bldP grpId="0" spid="39"/>
      <p:bldP grpId="0" spid="4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E6DBF164-FC29-4240-A74E-3630A87D96E2}"/>
              </a:ext>
            </a:extLst>
          </p:cNvPr>
          <p:cNvGrpSpPr/>
          <p:nvPr/>
        </p:nvGrpSpPr>
        <p:grpSpPr>
          <a:xfrm>
            <a:off x="1200150" y="1836997"/>
            <a:ext cx="9983931" cy="3944637"/>
            <a:chOff x="1200150" y="1836997"/>
            <a:chExt cx="9983931" cy="3944637"/>
          </a:xfrm>
        </p:grpSpPr>
        <p:grpSp>
          <p:nvGrpSpPr>
            <p:cNvPr id="4" name="组合 3">
              <a:extLst>
                <a:ext uri="{FF2B5EF4-FFF2-40B4-BE49-F238E27FC236}">
                  <a16:creationId xmlns:a16="http://schemas.microsoft.com/office/drawing/2014/main" id="{FC5DC2A7-F396-4168-ADD3-16F162A9215C}"/>
                </a:ext>
              </a:extLst>
            </p:cNvPr>
            <p:cNvGrpSpPr/>
            <p:nvPr/>
          </p:nvGrpSpPr>
          <p:grpSpPr>
            <a:xfrm>
              <a:off x="1200150" y="1836997"/>
              <a:ext cx="9983931" cy="3677700"/>
              <a:chOff x="1200150" y="1836997"/>
              <a:chExt cx="9983931" cy="3677700"/>
            </a:xfrm>
          </p:grpSpPr>
          <p:sp>
            <p:nvSpPr>
              <p:cNvPr id="5" name="矩形 4">
                <a:extLst>
                  <a:ext uri="{FF2B5EF4-FFF2-40B4-BE49-F238E27FC236}">
                    <a16:creationId xmlns:a16="http://schemas.microsoft.com/office/drawing/2014/main" id="{DC6B66FD-469F-4018-8131-70F45ABBD760}"/>
                  </a:ext>
                </a:extLst>
              </p:cNvPr>
              <p:cNvSpPr/>
              <p:nvPr/>
            </p:nvSpPr>
            <p:spPr>
              <a:xfrm>
                <a:off x="1376792" y="1836997"/>
                <a:ext cx="9807289" cy="3525063"/>
              </a:xfrm>
              <a:prstGeom prst="rect">
                <a:avLst/>
              </a:prstGeom>
              <a:solidFill>
                <a:schemeClr val="bg1"/>
              </a:solidFill>
              <a:ln>
                <a:solidFill>
                  <a:srgbClr val="67D8CF"/>
                </a:solidFill>
                <a:prstDash val="lgDash"/>
              </a:ln>
              <a:effectLst>
                <a:outerShdw algn="ctr" blurRad="63500" rotWithShape="0" sx="101000" sy="10100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a:extLst>
                  <a:ext uri="{FF2B5EF4-FFF2-40B4-BE49-F238E27FC236}">
                    <a16:creationId xmlns:a16="http://schemas.microsoft.com/office/drawing/2014/main" id="{EC510110-588C-48BF-AEDE-DEE4657B9916}"/>
                  </a:ext>
                </a:extLst>
              </p:cNvPr>
              <p:cNvSpPr/>
              <p:nvPr/>
            </p:nvSpPr>
            <p:spPr>
              <a:xfrm>
                <a:off x="1200150" y="1989634"/>
                <a:ext cx="9810750" cy="3525063"/>
              </a:xfrm>
              <a:prstGeom prst="rect">
                <a:avLst/>
              </a:prstGeom>
              <a:solidFill>
                <a:schemeClr val="bg1"/>
              </a:solidFill>
              <a:ln>
                <a:solidFill>
                  <a:srgbClr val="67D8CF"/>
                </a:solidFill>
              </a:ln>
              <a:effectLst>
                <a:outerShdw algn="ctr" blurRad="63500" rotWithShape="0" sx="101000" sy="10100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57028" name="Text Box 4">
              <a:extLst>
                <a:ext uri="{FF2B5EF4-FFF2-40B4-BE49-F238E27FC236}">
                  <a16:creationId xmlns:a16="http://schemas.microsoft.com/office/drawing/2014/main" id="{2B25C6DD-D7AD-43BC-BB2E-7493F79DE1B5}"/>
                </a:ext>
              </a:extLst>
            </p:cNvPr>
            <p:cNvSpPr txBox="1">
              <a:spLocks noChangeArrowheads="1"/>
            </p:cNvSpPr>
            <p:nvPr/>
          </p:nvSpPr>
          <p:spPr bwMode="auto">
            <a:xfrm>
              <a:off x="1373331" y="1989634"/>
              <a:ext cx="9445337" cy="38120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just">
                <a:lnSpc>
                  <a:spcPts val="3500"/>
                </a:lnSpc>
                <a:spcBef>
                  <a:spcPct val="20000"/>
                </a:spcBef>
              </a:pPr>
              <a:r>
                <a:rPr altLang="en-US" lang="zh-CN" spc="130">
                  <a:solidFill>
                    <a:schemeClr val="bg2">
                      <a:lumMod val="50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一把坚实的大锁挂在大门上，一根铁杆费了九牛二虎之力，还是无法将它撬开。 </a:t>
              </a:r>
            </a:p>
            <a:p>
              <a:pPr algn="just">
                <a:lnSpc>
                  <a:spcPts val="3500"/>
                </a:lnSpc>
                <a:spcBef>
                  <a:spcPct val="20000"/>
                </a:spcBef>
              </a:pPr>
              <a:r>
                <a:rPr altLang="en-US" lang="zh-CN" spc="130">
                  <a:solidFill>
                    <a:schemeClr val="bg2">
                      <a:lumMod val="50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钥匙来了，他瘦小的身子钻进锁孔，只轻轻一转，大锁就“啪”地一声打开了。 </a:t>
              </a:r>
              <a:br>
                <a:rPr altLang="en-US" lang="zh-CN" spc="130">
                  <a:solidFill>
                    <a:schemeClr val="bg2">
                      <a:lumMod val="50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br>
              <a:r>
                <a:rPr altLang="en-US" lang="zh-CN" spc="130">
                  <a:solidFill>
                    <a:schemeClr val="bg2">
                      <a:lumMod val="50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铁杆奇怪地问：“为什么我费了那么大力气也打不开，而你却轻而易举地就把它打开了呢？” </a:t>
              </a:r>
            </a:p>
            <a:p>
              <a:pPr algn="just">
                <a:lnSpc>
                  <a:spcPts val="3500"/>
                </a:lnSpc>
                <a:spcBef>
                  <a:spcPct val="20000"/>
                </a:spcBef>
              </a:pPr>
              <a:r>
                <a:rPr altLang="en-US" lang="zh-CN" spc="130">
                  <a:solidFill>
                    <a:schemeClr val="bg2">
                      <a:lumMod val="50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钥匙说：“因为我最了解他的心。” 每个人的心，都像上了锁的大门，任你再粗的铁棒也撬不开。 </a:t>
              </a:r>
            </a:p>
            <a:p>
              <a:pPr algn="just">
                <a:lnSpc>
                  <a:spcPts val="3500"/>
                </a:lnSpc>
                <a:spcBef>
                  <a:spcPct val="20000"/>
                </a:spcBef>
              </a:pPr>
              <a:r>
                <a:rPr altLang="en-US" lang="zh-CN" spc="130">
                  <a:solidFill>
                    <a:schemeClr val="bg2">
                      <a:lumMod val="50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唯有关怀，才能把自己变成一只细腻的钥匙，进入别人的心中，了解别人。</a:t>
              </a:r>
              <a:br>
                <a:rPr altLang="en-US" lang="zh-CN" spc="130">
                  <a:solidFill>
                    <a:schemeClr val="bg2">
                      <a:lumMod val="50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br>
            </a:p>
          </p:txBody>
        </p:sp>
      </p:grpSp>
      <p:sp>
        <p:nvSpPr>
          <p:cNvPr id="2" name="矩形 1">
            <a:extLst>
              <a:ext uri="{FF2B5EF4-FFF2-40B4-BE49-F238E27FC236}">
                <a16:creationId xmlns:a16="http://schemas.microsoft.com/office/drawing/2014/main" id="{1F80F3A7-5E0E-44E7-9B0F-7A405C81EE3F}"/>
              </a:ext>
            </a:extLst>
          </p:cNvPr>
          <p:cNvSpPr/>
          <p:nvPr/>
        </p:nvSpPr>
        <p:spPr>
          <a:xfrm>
            <a:off x="8624458" y="955707"/>
            <a:ext cx="2005442" cy="640080"/>
          </a:xfrm>
          <a:prstGeom prst="rect">
            <a:avLst/>
          </a:prstGeom>
        </p:spPr>
        <p:txBody>
          <a:bodyPr anchor="ctr" bIns="45720" lIns="91440" rIns="91440" rtlCol="0" tIns="45720" vert="horz" wrap="square">
            <a:spAutoFit/>
          </a:bodyPr>
          <a:lstStyle/>
          <a:p>
            <a:pPr algn="ctr">
              <a:lnSpc>
                <a:spcPct val="90000"/>
              </a:lnSpc>
              <a:spcBef>
                <a:spcPct val="0"/>
              </a:spcBef>
            </a:pPr>
            <a:r>
              <a:rPr altLang="zh-CN" b="1" lang="en-US" spc="300" sz="4000">
                <a:solidFill>
                  <a:srgbClr val="67D8CF"/>
                </a:solidFill>
                <a:latin charset="-122" panose="020b0503020204020204" pitchFamily="34" typeface="微软雅黑"/>
                <a:ea charset="-122" panose="020b0503020204020204" pitchFamily="34" typeface="微软雅黑"/>
                <a:cs typeface="+mn-ea"/>
                <a:sym charset="-122" panose="020b0503020204020204" pitchFamily="34" typeface="微软雅黑"/>
              </a:rPr>
              <a:t> 钥  匙</a:t>
            </a:r>
          </a:p>
        </p:txBody>
      </p:sp>
      <p:pic>
        <p:nvPicPr>
          <p:cNvPr id="7" name="图片 6">
            <a:extLst>
              <a:ext uri="{FF2B5EF4-FFF2-40B4-BE49-F238E27FC236}">
                <a16:creationId xmlns:a16="http://schemas.microsoft.com/office/drawing/2014/main" id="{A69C8962-C934-4C7A-9411-30460BD53304}"/>
              </a:ext>
            </a:extLst>
          </p:cNvPr>
          <p:cNvPicPr>
            <a:picLocks noChangeAspect="1"/>
          </p:cNvPicPr>
          <p:nvPr/>
        </p:nvPicPr>
        <p:blipFill>
          <a:blip r:embed="rId2">
            <a:extLst>
              <a:ext uri="{28A0092B-C50C-407E-A947-70E740481C1C}">
                <a14:useLocalDpi val="0"/>
              </a:ext>
            </a:extLst>
          </a:blip>
          <a:srcRect l="28175" r="21530"/>
          <a:stretch>
            <a:fillRect/>
          </a:stretch>
        </p:blipFill>
        <p:spPr>
          <a:xfrm>
            <a:off x="209550" y="2761200"/>
            <a:ext cx="1390650" cy="3792000"/>
          </a:xfrm>
          <a:prstGeom prst="rect">
            <a:avLst/>
          </a:prstGeom>
        </p:spPr>
      </p:pic>
    </p:spTree>
  </p:cSld>
  <p:clrMapOvr>
    <a:masterClrMapping/>
  </p:clrMapOvr>
  <p:transition advClick="0" advTm="2000"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7"/>
                                        </p:tgtEl>
                                        <p:attrNameLst>
                                          <p:attrName>style.visibility</p:attrName>
                                        </p:attrNameLst>
                                      </p:cBhvr>
                                      <p:to>
                                        <p:strVal val="visible"/>
                                      </p:to>
                                    </p:set>
                                    <p:animEffect filter="wipe(down)" transition="in">
                                      <p:cBhvr>
                                        <p:cTn dur="500" id="11"/>
                                        <p:tgtEl>
                                          <p:spTgt spid="7"/>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8"/>
                                        </p:tgtEl>
                                        <p:attrNameLst>
                                          <p:attrName>style.visibility</p:attrName>
                                        </p:attrNameLst>
                                      </p:cBhvr>
                                      <p:to>
                                        <p:strVal val="visible"/>
                                      </p:to>
                                    </p:set>
                                    <p:animEffect filter="wipe(left)" transition="in">
                                      <p:cBhvr>
                                        <p:cTn dur="1000" id="15"/>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Teardrop 15">
            <a:extLst>
              <a:ext uri="{FF2B5EF4-FFF2-40B4-BE49-F238E27FC236}">
                <a16:creationId xmlns:a16="http://schemas.microsoft.com/office/drawing/2014/main" id="{7263AC10-22E9-4A5B-BEBF-C2B03F0EC345}"/>
              </a:ext>
            </a:extLst>
          </p:cNvPr>
          <p:cNvSpPr/>
          <p:nvPr/>
        </p:nvSpPr>
        <p:spPr>
          <a:xfrm>
            <a:off x="2418759" y="2334771"/>
            <a:ext cx="648000" cy="648000"/>
          </a:xfrm>
          <a:prstGeom prst="ellipse">
            <a:avLst/>
          </a:prstGeom>
          <a:solidFill>
            <a:srgbClr val="67D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400">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A</a:t>
            </a:r>
          </a:p>
        </p:txBody>
      </p:sp>
      <p:sp>
        <p:nvSpPr>
          <p:cNvPr id="15" name="Teardrop 18">
            <a:extLst>
              <a:ext uri="{FF2B5EF4-FFF2-40B4-BE49-F238E27FC236}">
                <a16:creationId xmlns:a16="http://schemas.microsoft.com/office/drawing/2014/main" id="{319E85B9-82BA-4C50-97F5-CE3E68CBEC0F}"/>
              </a:ext>
            </a:extLst>
          </p:cNvPr>
          <p:cNvSpPr/>
          <p:nvPr/>
        </p:nvSpPr>
        <p:spPr>
          <a:xfrm>
            <a:off x="6300525" y="2348321"/>
            <a:ext cx="648000" cy="648000"/>
          </a:xfrm>
          <a:prstGeom prst="ellipse">
            <a:avLst/>
          </a:prstGeom>
          <a:solidFill>
            <a:srgbClr val="67D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400">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C</a:t>
            </a:r>
          </a:p>
        </p:txBody>
      </p:sp>
      <p:sp>
        <p:nvSpPr>
          <p:cNvPr id="18" name="Teardrop 21">
            <a:extLst>
              <a:ext uri="{FF2B5EF4-FFF2-40B4-BE49-F238E27FC236}">
                <a16:creationId xmlns:a16="http://schemas.microsoft.com/office/drawing/2014/main" id="{A887528D-D030-494C-A4C8-AADA5FBF5566}"/>
              </a:ext>
            </a:extLst>
          </p:cNvPr>
          <p:cNvSpPr/>
          <p:nvPr/>
        </p:nvSpPr>
        <p:spPr>
          <a:xfrm>
            <a:off x="4303155" y="2323363"/>
            <a:ext cx="648000" cy="648000"/>
          </a:xfrm>
          <a:prstGeom prst="ellipse">
            <a:avLst/>
          </a:prstGeom>
          <a:solidFill>
            <a:srgbClr val="67D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400">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B</a:t>
            </a:r>
          </a:p>
        </p:txBody>
      </p:sp>
      <p:sp>
        <p:nvSpPr>
          <p:cNvPr id="21" name="Teardrop 24">
            <a:extLst>
              <a:ext uri="{FF2B5EF4-FFF2-40B4-BE49-F238E27FC236}">
                <a16:creationId xmlns:a16="http://schemas.microsoft.com/office/drawing/2014/main" id="{A58B8572-A736-480B-9534-CD9176C4DF70}"/>
              </a:ext>
            </a:extLst>
          </p:cNvPr>
          <p:cNvSpPr/>
          <p:nvPr/>
        </p:nvSpPr>
        <p:spPr>
          <a:xfrm>
            <a:off x="10186512" y="2323363"/>
            <a:ext cx="648000" cy="648000"/>
          </a:xfrm>
          <a:prstGeom prst="ellipse">
            <a:avLst/>
          </a:prstGeom>
          <a:solidFill>
            <a:srgbClr val="67D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400">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F</a:t>
            </a:r>
          </a:p>
        </p:txBody>
      </p:sp>
      <p:sp>
        <p:nvSpPr>
          <p:cNvPr id="24" name="Teardrop 27">
            <a:extLst>
              <a:ext uri="{FF2B5EF4-FFF2-40B4-BE49-F238E27FC236}">
                <a16:creationId xmlns:a16="http://schemas.microsoft.com/office/drawing/2014/main" id="{A9E7E66F-1D82-4406-A602-63EE9E580C7B}"/>
              </a:ext>
            </a:extLst>
          </p:cNvPr>
          <p:cNvSpPr/>
          <p:nvPr/>
        </p:nvSpPr>
        <p:spPr>
          <a:xfrm>
            <a:off x="8251701" y="2334771"/>
            <a:ext cx="648000" cy="648000"/>
          </a:xfrm>
          <a:prstGeom prst="ellipse">
            <a:avLst/>
          </a:prstGeom>
          <a:solidFill>
            <a:srgbClr val="67D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400">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D</a:t>
            </a:r>
          </a:p>
        </p:txBody>
      </p:sp>
      <p:grpSp>
        <p:nvGrpSpPr>
          <p:cNvPr id="26" name="组合 25">
            <a:extLst>
              <a:ext uri="{FF2B5EF4-FFF2-40B4-BE49-F238E27FC236}">
                <a16:creationId xmlns:a16="http://schemas.microsoft.com/office/drawing/2014/main" id="{8736D282-FD9E-46E0-9DF7-24F3F3F444A3}"/>
              </a:ext>
            </a:extLst>
          </p:cNvPr>
          <p:cNvGrpSpPr/>
          <p:nvPr/>
        </p:nvGrpSpPr>
        <p:grpSpPr>
          <a:xfrm>
            <a:off x="2372249" y="3486054"/>
            <a:ext cx="1627533" cy="1482866"/>
            <a:chOff x="1242675" y="3677375"/>
            <a:chExt cx="1627533" cy="1482866"/>
          </a:xfrm>
        </p:grpSpPr>
        <p:sp>
          <p:nvSpPr>
            <p:cNvPr id="27" name="TextBox 9">
              <a:extLst>
                <a:ext uri="{FF2B5EF4-FFF2-40B4-BE49-F238E27FC236}">
                  <a16:creationId xmlns:a16="http://schemas.microsoft.com/office/drawing/2014/main" id="{CDD022D3-EF38-41E5-A46C-DF91D053187D}"/>
                </a:ext>
              </a:extLst>
            </p:cNvPr>
            <p:cNvSpPr txBox="1"/>
            <p:nvPr/>
          </p:nvSpPr>
          <p:spPr>
            <a:xfrm>
              <a:off x="1242675" y="3677375"/>
              <a:ext cx="1627533" cy="711745"/>
            </a:xfrm>
            <a:prstGeom prst="rect">
              <a:avLst/>
            </a:prstGeom>
            <a:noFill/>
          </p:spPr>
          <p:txBody>
            <a:bodyPr bIns="0" lIns="0" rIns="91420" rtlCol="0" tIns="0" wrap="square">
              <a:noAutofit/>
            </a:bodyPr>
            <a:lstStyle/>
            <a:p>
              <a:r>
                <a:rPr b="1" lang="en-US" sz="48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01</a:t>
              </a:r>
            </a:p>
          </p:txBody>
        </p:sp>
        <p:sp>
          <p:nvSpPr>
            <p:cNvPr id="29" name="TextBox 9">
              <a:extLst>
                <a:ext uri="{FF2B5EF4-FFF2-40B4-BE49-F238E27FC236}">
                  <a16:creationId xmlns:a16="http://schemas.microsoft.com/office/drawing/2014/main" id="{E34197DD-CC6E-4C8D-8029-08599994909C}"/>
                </a:ext>
              </a:extLst>
            </p:cNvPr>
            <p:cNvSpPr txBox="1"/>
            <p:nvPr/>
          </p:nvSpPr>
          <p:spPr>
            <a:xfrm>
              <a:off x="1242675" y="4600896"/>
              <a:ext cx="1627533" cy="559345"/>
            </a:xfrm>
            <a:prstGeom prst="rect">
              <a:avLst/>
            </a:prstGeom>
            <a:noFill/>
          </p:spPr>
          <p:txBody>
            <a:bodyPr bIns="0" lIns="0" rIns="91420" rtlCol="0" tIns="0" wrap="square">
              <a:noAutofit/>
            </a:bodyPr>
            <a:lstStyle/>
            <a:p>
              <a:pPr>
                <a:lnSpc>
                  <a:spcPct val="150000"/>
                </a:lnSpc>
              </a:pPr>
              <a:r>
                <a:rPr altLang="en-US" b="1" lang="zh-CN" sz="2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关注人</a:t>
              </a:r>
            </a:p>
          </p:txBody>
        </p:sp>
      </p:grpSp>
      <p:grpSp>
        <p:nvGrpSpPr>
          <p:cNvPr id="30" name="组合 29">
            <a:extLst>
              <a:ext uri="{FF2B5EF4-FFF2-40B4-BE49-F238E27FC236}">
                <a16:creationId xmlns:a16="http://schemas.microsoft.com/office/drawing/2014/main" id="{A0E016BD-6888-4CC5-8103-C96B4A5B4D43}"/>
              </a:ext>
            </a:extLst>
          </p:cNvPr>
          <p:cNvGrpSpPr/>
          <p:nvPr/>
        </p:nvGrpSpPr>
        <p:grpSpPr>
          <a:xfrm>
            <a:off x="4289621" y="3486054"/>
            <a:ext cx="1630564" cy="1545500"/>
            <a:chOff x="3306474" y="3677375"/>
            <a:chExt cx="1630564" cy="1545500"/>
          </a:xfrm>
        </p:grpSpPr>
        <p:sp>
          <p:nvSpPr>
            <p:cNvPr id="31" name="TextBox 10">
              <a:extLst>
                <a:ext uri="{FF2B5EF4-FFF2-40B4-BE49-F238E27FC236}">
                  <a16:creationId xmlns:a16="http://schemas.microsoft.com/office/drawing/2014/main" id="{0881E7AF-9E2D-4227-96B5-951993CCCB7C}"/>
                </a:ext>
              </a:extLst>
            </p:cNvPr>
            <p:cNvSpPr txBox="1"/>
            <p:nvPr/>
          </p:nvSpPr>
          <p:spPr>
            <a:xfrm>
              <a:off x="3306474" y="3677375"/>
              <a:ext cx="1630564" cy="711745"/>
            </a:xfrm>
            <a:prstGeom prst="rect">
              <a:avLst/>
            </a:prstGeom>
            <a:noFill/>
          </p:spPr>
          <p:txBody>
            <a:bodyPr bIns="0" lIns="0" rIns="91420" rtlCol="0" tIns="0" wrap="square">
              <a:noAutofit/>
            </a:bodyPr>
            <a:lstStyle/>
            <a:p>
              <a:r>
                <a:rPr b="1" lang="en-US" sz="48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02</a:t>
              </a:r>
            </a:p>
          </p:txBody>
        </p:sp>
        <p:sp>
          <p:nvSpPr>
            <p:cNvPr id="33" name="TextBox 10">
              <a:extLst>
                <a:ext uri="{FF2B5EF4-FFF2-40B4-BE49-F238E27FC236}">
                  <a16:creationId xmlns:a16="http://schemas.microsoft.com/office/drawing/2014/main" id="{D6AB4C1C-D14F-406C-A182-BA3846E85421}"/>
                </a:ext>
              </a:extLst>
            </p:cNvPr>
            <p:cNvSpPr txBox="1"/>
            <p:nvPr/>
          </p:nvSpPr>
          <p:spPr>
            <a:xfrm>
              <a:off x="3306474" y="4600897"/>
              <a:ext cx="1630564" cy="621978"/>
            </a:xfrm>
            <a:prstGeom prst="rect">
              <a:avLst/>
            </a:prstGeom>
            <a:noFill/>
          </p:spPr>
          <p:txBody>
            <a:bodyPr bIns="0" lIns="0" rIns="91420" rtlCol="0" tIns="0" wrap="square">
              <a:noAutofit/>
            </a:bodyPr>
            <a:lstStyle/>
            <a:p>
              <a:pPr>
                <a:lnSpc>
                  <a:spcPct val="150000"/>
                </a:lnSpc>
              </a:pPr>
              <a:r>
                <a:rPr altLang="en-US" b="1" lang="zh-CN" sz="2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关心人</a:t>
              </a:r>
            </a:p>
          </p:txBody>
        </p:sp>
      </p:grpSp>
      <p:grpSp>
        <p:nvGrpSpPr>
          <p:cNvPr id="34" name="组合 33">
            <a:extLst>
              <a:ext uri="{FF2B5EF4-FFF2-40B4-BE49-F238E27FC236}">
                <a16:creationId xmlns:a16="http://schemas.microsoft.com/office/drawing/2014/main" id="{ED3575D9-91C6-425F-BEB6-1F80C8712EB7}"/>
              </a:ext>
            </a:extLst>
          </p:cNvPr>
          <p:cNvGrpSpPr/>
          <p:nvPr/>
        </p:nvGrpSpPr>
        <p:grpSpPr>
          <a:xfrm>
            <a:off x="5692826" y="3486054"/>
            <a:ext cx="1923394" cy="1646715"/>
            <a:chOff x="4755222" y="3734429"/>
            <a:chExt cx="1923394" cy="1646715"/>
          </a:xfrm>
        </p:grpSpPr>
        <p:sp>
          <p:nvSpPr>
            <p:cNvPr id="35" name="TextBox 11">
              <a:extLst>
                <a:ext uri="{FF2B5EF4-FFF2-40B4-BE49-F238E27FC236}">
                  <a16:creationId xmlns:a16="http://schemas.microsoft.com/office/drawing/2014/main" id="{3E6F5F56-8C6B-4320-9C79-B92C49D5C4F1}"/>
                </a:ext>
              </a:extLst>
            </p:cNvPr>
            <p:cNvSpPr txBox="1"/>
            <p:nvPr/>
          </p:nvSpPr>
          <p:spPr>
            <a:xfrm>
              <a:off x="5313346" y="3734429"/>
              <a:ext cx="930031" cy="711745"/>
            </a:xfrm>
            <a:prstGeom prst="rect">
              <a:avLst/>
            </a:prstGeom>
            <a:noFill/>
          </p:spPr>
          <p:txBody>
            <a:bodyPr bIns="0" lIns="0" rIns="91420" rtlCol="0" tIns="0" wrap="square">
              <a:noAutofit/>
            </a:bodyPr>
            <a:lstStyle/>
            <a:p>
              <a:r>
                <a:rPr b="1" lang="en-US" sz="48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03</a:t>
              </a:r>
            </a:p>
          </p:txBody>
        </p:sp>
        <p:sp>
          <p:nvSpPr>
            <p:cNvPr id="37" name="TextBox 9">
              <a:extLst>
                <a:ext uri="{FF2B5EF4-FFF2-40B4-BE49-F238E27FC236}">
                  <a16:creationId xmlns:a16="http://schemas.microsoft.com/office/drawing/2014/main" id="{4BB1F105-16B6-4689-8332-FB221449A231}"/>
                </a:ext>
              </a:extLst>
            </p:cNvPr>
            <p:cNvSpPr txBox="1"/>
            <p:nvPr/>
          </p:nvSpPr>
          <p:spPr>
            <a:xfrm>
              <a:off x="4755222" y="4821799"/>
              <a:ext cx="1923394" cy="559345"/>
            </a:xfrm>
            <a:prstGeom prst="rect">
              <a:avLst/>
            </a:prstGeom>
            <a:noFill/>
          </p:spPr>
          <p:txBody>
            <a:bodyPr bIns="0" lIns="0" rIns="91420" rtlCol="0" tIns="0" wrap="square">
              <a:noAutofit/>
            </a:bodyPr>
            <a:lstStyle/>
            <a:p>
              <a:r>
                <a:rPr altLang="en-US" b="1" lang="zh-CN" sz="2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重视人的个性</a:t>
              </a:r>
            </a:p>
          </p:txBody>
        </p:sp>
      </p:grpSp>
      <p:grpSp>
        <p:nvGrpSpPr>
          <p:cNvPr id="38" name="组合 37">
            <a:extLst>
              <a:ext uri="{FF2B5EF4-FFF2-40B4-BE49-F238E27FC236}">
                <a16:creationId xmlns:a16="http://schemas.microsoft.com/office/drawing/2014/main" id="{4E72BFD7-1837-4369-9693-9186F542BD51}"/>
              </a:ext>
            </a:extLst>
          </p:cNvPr>
          <p:cNvGrpSpPr/>
          <p:nvPr/>
        </p:nvGrpSpPr>
        <p:grpSpPr>
          <a:xfrm>
            <a:off x="7676094" y="3461702"/>
            <a:ext cx="2161691" cy="1731017"/>
            <a:chOff x="6919606" y="3669804"/>
            <a:chExt cx="2161691" cy="1731017"/>
          </a:xfrm>
        </p:grpSpPr>
        <p:sp>
          <p:nvSpPr>
            <p:cNvPr id="39" name="TextBox 12">
              <a:extLst>
                <a:ext uri="{FF2B5EF4-FFF2-40B4-BE49-F238E27FC236}">
                  <a16:creationId xmlns:a16="http://schemas.microsoft.com/office/drawing/2014/main" id="{4EC5F238-EE0E-4908-A123-1EF830486D86}"/>
                </a:ext>
              </a:extLst>
            </p:cNvPr>
            <p:cNvSpPr txBox="1"/>
            <p:nvPr/>
          </p:nvSpPr>
          <p:spPr>
            <a:xfrm>
              <a:off x="7435378" y="3669804"/>
              <a:ext cx="1645919" cy="715697"/>
            </a:xfrm>
            <a:prstGeom prst="rect">
              <a:avLst/>
            </a:prstGeom>
            <a:noFill/>
          </p:spPr>
          <p:txBody>
            <a:bodyPr bIns="0" lIns="0" rIns="91420" rtlCol="0" tIns="0" wrap="square">
              <a:noAutofit/>
            </a:bodyPr>
            <a:lstStyle/>
            <a:p>
              <a:r>
                <a:rPr b="1" lang="en-US" sz="48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04</a:t>
              </a:r>
            </a:p>
          </p:txBody>
        </p:sp>
        <p:sp>
          <p:nvSpPr>
            <p:cNvPr id="41" name="TextBox 10">
              <a:extLst>
                <a:ext uri="{FF2B5EF4-FFF2-40B4-BE49-F238E27FC236}">
                  <a16:creationId xmlns:a16="http://schemas.microsoft.com/office/drawing/2014/main" id="{820756DD-7589-490E-AE0C-BEAA068BA444}"/>
                </a:ext>
              </a:extLst>
            </p:cNvPr>
            <p:cNvSpPr txBox="1"/>
            <p:nvPr/>
          </p:nvSpPr>
          <p:spPr>
            <a:xfrm>
              <a:off x="6919606" y="4778843"/>
              <a:ext cx="1990208" cy="621978"/>
            </a:xfrm>
            <a:prstGeom prst="rect">
              <a:avLst/>
            </a:prstGeom>
            <a:noFill/>
          </p:spPr>
          <p:txBody>
            <a:bodyPr bIns="0" lIns="0" rIns="91420" rtlCol="0" tIns="0" wrap="square">
              <a:noAutofit/>
            </a:bodyPr>
            <a:lstStyle/>
            <a:p>
              <a:r>
                <a:rPr altLang="en-US" b="1" lang="zh-CN" sz="2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满足人的需求</a:t>
              </a:r>
            </a:p>
          </p:txBody>
        </p:sp>
      </p:grpSp>
      <p:grpSp>
        <p:nvGrpSpPr>
          <p:cNvPr id="42" name="组合 41">
            <a:extLst>
              <a:ext uri="{FF2B5EF4-FFF2-40B4-BE49-F238E27FC236}">
                <a16:creationId xmlns:a16="http://schemas.microsoft.com/office/drawing/2014/main" id="{D0264D39-B71F-420D-B7AE-601A2EE0D8E5}"/>
              </a:ext>
            </a:extLst>
          </p:cNvPr>
          <p:cNvGrpSpPr/>
          <p:nvPr/>
        </p:nvGrpSpPr>
        <p:grpSpPr>
          <a:xfrm>
            <a:off x="9693886" y="3461702"/>
            <a:ext cx="2098072" cy="1734131"/>
            <a:chOff x="9039466" y="3697035"/>
            <a:chExt cx="2098072" cy="1734131"/>
          </a:xfrm>
        </p:grpSpPr>
        <p:sp>
          <p:nvSpPr>
            <p:cNvPr id="43" name="TextBox 13">
              <a:extLst>
                <a:ext uri="{FF2B5EF4-FFF2-40B4-BE49-F238E27FC236}">
                  <a16:creationId xmlns:a16="http://schemas.microsoft.com/office/drawing/2014/main" id="{172DEA94-1B0A-4A84-88D7-0B9B028989AC}"/>
                </a:ext>
              </a:extLst>
            </p:cNvPr>
            <p:cNvSpPr txBox="1"/>
            <p:nvPr/>
          </p:nvSpPr>
          <p:spPr>
            <a:xfrm>
              <a:off x="9502202" y="3697035"/>
              <a:ext cx="1635336" cy="711745"/>
            </a:xfrm>
            <a:prstGeom prst="rect">
              <a:avLst/>
            </a:prstGeom>
            <a:noFill/>
          </p:spPr>
          <p:txBody>
            <a:bodyPr bIns="0" lIns="0" rIns="91420" rtlCol="0" tIns="0" wrap="square">
              <a:noAutofit/>
            </a:bodyPr>
            <a:lstStyle/>
            <a:p>
              <a:r>
                <a:rPr b="1" lang="en-US" sz="48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05</a:t>
              </a:r>
            </a:p>
          </p:txBody>
        </p:sp>
        <p:sp>
          <p:nvSpPr>
            <p:cNvPr id="45" name="TextBox 10">
              <a:extLst>
                <a:ext uri="{FF2B5EF4-FFF2-40B4-BE49-F238E27FC236}">
                  <a16:creationId xmlns:a16="http://schemas.microsoft.com/office/drawing/2014/main" id="{982EC1A8-A3FE-4CC1-A833-ED69B0E4AFFB}"/>
                </a:ext>
              </a:extLst>
            </p:cNvPr>
            <p:cNvSpPr txBox="1"/>
            <p:nvPr/>
          </p:nvSpPr>
          <p:spPr>
            <a:xfrm>
              <a:off x="9039466" y="4809188"/>
              <a:ext cx="2055008" cy="621978"/>
            </a:xfrm>
            <a:prstGeom prst="rect">
              <a:avLst/>
            </a:prstGeom>
            <a:noFill/>
          </p:spPr>
          <p:txBody>
            <a:bodyPr bIns="0" lIns="0" rIns="91420" rtlCol="0" tIns="0" wrap="square">
              <a:noAutofit/>
            </a:bodyPr>
            <a:lstStyle/>
            <a:p>
              <a:r>
                <a:rPr altLang="en-US" b="1" lang="zh-CN" sz="2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尊重人的权利</a:t>
              </a:r>
            </a:p>
          </p:txBody>
        </p:sp>
      </p:grpSp>
      <p:sp>
        <p:nvSpPr>
          <p:cNvPr id="49" name="矩形 48">
            <a:extLst>
              <a:ext uri="{FF2B5EF4-FFF2-40B4-BE49-F238E27FC236}">
                <a16:creationId xmlns:a16="http://schemas.microsoft.com/office/drawing/2014/main" id="{624C242A-8DD6-46FD-BD69-FD607427BDBB}"/>
              </a:ext>
            </a:extLst>
          </p:cNvPr>
          <p:cNvSpPr/>
          <p:nvPr/>
        </p:nvSpPr>
        <p:spPr>
          <a:xfrm>
            <a:off x="724153" y="1566925"/>
            <a:ext cx="868680" cy="1989314"/>
          </a:xfrm>
          <a:prstGeom prst="rect">
            <a:avLst/>
          </a:prstGeom>
        </p:spPr>
        <p:txBody>
          <a:bodyPr anchor="ctr" bIns="45720" lIns="91440" rIns="91440" rtlCol="0" tIns="45720" vert="eaVert" wrap="square">
            <a:spAutoFit/>
          </a:bodyPr>
          <a:lstStyle/>
          <a:p>
            <a:pPr algn="dist">
              <a:lnSpc>
                <a:spcPct val="90000"/>
              </a:lnSpc>
              <a:spcBef>
                <a:spcPct val="0"/>
              </a:spcBef>
            </a:pPr>
            <a:r>
              <a:rPr altLang="zh-CN" b="1" lang="en-US" spc="300" sz="5000">
                <a:solidFill>
                  <a:srgbClr val="67D8CF"/>
                </a:solidFill>
                <a:latin charset="-122" panose="020b0503020204020204" pitchFamily="34" typeface="微软雅黑"/>
                <a:ea charset="-122" panose="020b0503020204020204" pitchFamily="34" typeface="微软雅黑"/>
                <a:cs typeface="+mn-ea"/>
                <a:sym charset="-122" panose="020b0503020204020204" pitchFamily="34" typeface="微软雅黑"/>
              </a:rPr>
              <a:t> 目录</a:t>
            </a:r>
          </a:p>
        </p:txBody>
      </p:sp>
      <p:sp>
        <p:nvSpPr>
          <p:cNvPr id="50" name="矩形 49">
            <a:extLst>
              <a:ext uri="{FF2B5EF4-FFF2-40B4-BE49-F238E27FC236}">
                <a16:creationId xmlns:a16="http://schemas.microsoft.com/office/drawing/2014/main" id="{C1FEB14C-08C9-450D-92B0-444C727C366C}"/>
              </a:ext>
            </a:extLst>
          </p:cNvPr>
          <p:cNvSpPr/>
          <p:nvPr/>
        </p:nvSpPr>
        <p:spPr>
          <a:xfrm>
            <a:off x="400042" y="2697471"/>
            <a:ext cx="512064" cy="2593603"/>
          </a:xfrm>
          <a:prstGeom prst="rect">
            <a:avLst/>
          </a:prstGeom>
        </p:spPr>
        <p:txBody>
          <a:bodyPr anchor="ctr" bIns="45720" lIns="91440" rIns="91440" rtlCol="0" tIns="45720" vert="eaVert" wrap="square">
            <a:spAutoFit/>
          </a:bodyPr>
          <a:lstStyle/>
          <a:p>
            <a:pPr algn="dist">
              <a:lnSpc>
                <a:spcPct val="90000"/>
              </a:lnSpc>
              <a:spcBef>
                <a:spcPct val="0"/>
              </a:spcBef>
            </a:pPr>
            <a:r>
              <a:rPr altLang="zh-CN" b="1" lang="en-US" spc="300" sz="2400">
                <a:solidFill>
                  <a:srgbClr val="67D8CF"/>
                </a:solidFill>
                <a:latin charset="-122" panose="020b0503020204020204" pitchFamily="34" typeface="微软雅黑"/>
                <a:ea charset="-122" panose="020b0503020204020204" pitchFamily="34" typeface="微软雅黑"/>
                <a:cs typeface="+mn-ea"/>
                <a:sym charset="-122" panose="020b0503020204020204" pitchFamily="34" typeface="微软雅黑"/>
              </a:rPr>
              <a:t> CONTENTS</a:t>
            </a:r>
          </a:p>
        </p:txBody>
      </p:sp>
      <p:cxnSp>
        <p:nvCxnSpPr>
          <p:cNvPr id="4" name="直接连接符 3">
            <a:extLst>
              <a:ext uri="{FF2B5EF4-FFF2-40B4-BE49-F238E27FC236}">
                <a16:creationId xmlns:a16="http://schemas.microsoft.com/office/drawing/2014/main" id="{76FF0C0C-E51B-41F0-B311-A4920B92F717}"/>
              </a:ext>
            </a:extLst>
          </p:cNvPr>
          <p:cNvCxnSpPr/>
          <p:nvPr/>
        </p:nvCxnSpPr>
        <p:spPr>
          <a:xfrm flipH="1">
            <a:off x="3676650" y="2171700"/>
            <a:ext cx="0" cy="2961069"/>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DE0C4778-1BAA-41B2-9980-EEE2C5099BD6}"/>
              </a:ext>
            </a:extLst>
          </p:cNvPr>
          <p:cNvCxnSpPr/>
          <p:nvPr/>
        </p:nvCxnSpPr>
        <p:spPr>
          <a:xfrm flipH="1">
            <a:off x="5505450" y="2171700"/>
            <a:ext cx="0" cy="2961069"/>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90FE2414-9570-4BDD-AB18-7B6BFB860E8D}"/>
              </a:ext>
            </a:extLst>
          </p:cNvPr>
          <p:cNvCxnSpPr/>
          <p:nvPr/>
        </p:nvCxnSpPr>
        <p:spPr>
          <a:xfrm flipH="1">
            <a:off x="7616220" y="2171700"/>
            <a:ext cx="0" cy="2961069"/>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7CDCFEB8-3A18-47A5-A75F-518AC93B46F2}"/>
              </a:ext>
            </a:extLst>
          </p:cNvPr>
          <p:cNvCxnSpPr/>
          <p:nvPr/>
        </p:nvCxnSpPr>
        <p:spPr>
          <a:xfrm flipH="1">
            <a:off x="9666302" y="2171700"/>
            <a:ext cx="0" cy="2961069"/>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5">
      <p:transition advClick="0" advTm="2000" p14:dur="1250" spd="slow">
        <p15:prstTrans prst="peelOff"/>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additive="base">
                                        <p:cTn dur="500" fill="hold" id="7"/>
                                        <p:tgtEl>
                                          <p:spTgt spid="49"/>
                                        </p:tgtEl>
                                        <p:attrNameLst>
                                          <p:attrName>ppt_x</p:attrName>
                                        </p:attrNameLst>
                                      </p:cBhvr>
                                      <p:tavLst>
                                        <p:tav tm="0">
                                          <p:val>
                                            <p:strVal val="#ppt_x"/>
                                          </p:val>
                                        </p:tav>
                                        <p:tav tm="100000">
                                          <p:val>
                                            <p:strVal val="#ppt_x"/>
                                          </p:val>
                                        </p:tav>
                                      </p:tavLst>
                                    </p:anim>
                                    <p:anim calcmode="lin" valueType="num">
                                      <p:cBhvr additive="base">
                                        <p:cTn dur="500" fill="hold" id="8"/>
                                        <p:tgtEl>
                                          <p:spTgt spid="49"/>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50"/>
                                        </p:tgtEl>
                                        <p:attrNameLst>
                                          <p:attrName>style.visibility</p:attrName>
                                        </p:attrNameLst>
                                      </p:cBhvr>
                                      <p:to>
                                        <p:strVal val="visible"/>
                                      </p:to>
                                    </p:set>
                                    <p:anim calcmode="lin" valueType="num">
                                      <p:cBhvr additive="base">
                                        <p:cTn dur="500" fill="hold" id="11"/>
                                        <p:tgtEl>
                                          <p:spTgt spid="50"/>
                                        </p:tgtEl>
                                        <p:attrNameLst>
                                          <p:attrName>ppt_x</p:attrName>
                                        </p:attrNameLst>
                                      </p:cBhvr>
                                      <p:tavLst>
                                        <p:tav tm="0">
                                          <p:val>
                                            <p:strVal val="#ppt_x"/>
                                          </p:val>
                                        </p:tav>
                                        <p:tav tm="100000">
                                          <p:val>
                                            <p:strVal val="#ppt_x"/>
                                          </p:val>
                                        </p:tav>
                                      </p:tavLst>
                                    </p:anim>
                                    <p:anim calcmode="lin" valueType="num">
                                      <p:cBhvr additive="base">
                                        <p:cTn dur="500" fill="hold" id="12"/>
                                        <p:tgtEl>
                                          <p:spTgt spid="50"/>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1">
                                  <p:stCondLst>
                                    <p:cond delay="50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500" fill="hold" id="15"/>
                                        <p:tgtEl>
                                          <p:spTgt spid="12"/>
                                        </p:tgtEl>
                                        <p:attrNameLst>
                                          <p:attrName>ppt_x</p:attrName>
                                        </p:attrNameLst>
                                      </p:cBhvr>
                                      <p:tavLst>
                                        <p:tav tm="0">
                                          <p:val>
                                            <p:strVal val="#ppt_x"/>
                                          </p:val>
                                        </p:tav>
                                        <p:tav tm="100000">
                                          <p:val>
                                            <p:strVal val="#ppt_x"/>
                                          </p:val>
                                        </p:tav>
                                      </p:tavLst>
                                    </p:anim>
                                    <p:anim calcmode="lin" valueType="num">
                                      <p:cBhvr additive="base">
                                        <p:cTn dur="500" fill="hold" id="16"/>
                                        <p:tgtEl>
                                          <p:spTgt spid="12"/>
                                        </p:tgtEl>
                                        <p:attrNameLst>
                                          <p:attrName>ppt_y</p:attrName>
                                        </p:attrNameLst>
                                      </p:cBhvr>
                                      <p:tavLst>
                                        <p:tav tm="0">
                                          <p:val>
                                            <p:strVal val="0-#ppt_h/2"/>
                                          </p:val>
                                        </p:tav>
                                        <p:tav tm="100000">
                                          <p:val>
                                            <p:strVal val="#ppt_y"/>
                                          </p:val>
                                        </p:tav>
                                      </p:tavLst>
                                    </p:anim>
                                  </p:childTnLst>
                                </p:cTn>
                              </p:par>
                              <p:par>
                                <p:cTn fill="hold" id="17" nodeType="withEffect" presetClass="entr" presetID="2" presetSubtype="4">
                                  <p:stCondLst>
                                    <p:cond delay="500"/>
                                  </p:stCondLst>
                                  <p:childTnLst>
                                    <p:set>
                                      <p:cBhvr>
                                        <p:cTn dur="1" fill="hold" id="18">
                                          <p:stCondLst>
                                            <p:cond delay="0"/>
                                          </p:stCondLst>
                                        </p:cTn>
                                        <p:tgtEl>
                                          <p:spTgt spid="26"/>
                                        </p:tgtEl>
                                        <p:attrNameLst>
                                          <p:attrName>style.visibility</p:attrName>
                                        </p:attrNameLst>
                                      </p:cBhvr>
                                      <p:to>
                                        <p:strVal val="visible"/>
                                      </p:to>
                                    </p:set>
                                    <p:anim calcmode="lin" valueType="num">
                                      <p:cBhvr additive="base">
                                        <p:cTn dur="500" fill="hold" id="19"/>
                                        <p:tgtEl>
                                          <p:spTgt spid="26"/>
                                        </p:tgtEl>
                                        <p:attrNameLst>
                                          <p:attrName>ppt_x</p:attrName>
                                        </p:attrNameLst>
                                      </p:cBhvr>
                                      <p:tavLst>
                                        <p:tav tm="0">
                                          <p:val>
                                            <p:strVal val="#ppt_x"/>
                                          </p:val>
                                        </p:tav>
                                        <p:tav tm="100000">
                                          <p:val>
                                            <p:strVal val="#ppt_x"/>
                                          </p:val>
                                        </p:tav>
                                      </p:tavLst>
                                    </p:anim>
                                    <p:anim calcmode="lin" valueType="num">
                                      <p:cBhvr additive="base">
                                        <p:cTn dur="500" fill="hold" id="20"/>
                                        <p:tgtEl>
                                          <p:spTgt spid="26"/>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000"/>
                            </p:stCondLst>
                            <p:childTnLst>
                              <p:par>
                                <p:cTn fill="hold" grpId="0" id="22" nodeType="afterEffect" presetClass="entr" presetID="2" presetSubtype="1">
                                  <p:stCondLst>
                                    <p:cond delay="0"/>
                                  </p:stCondLst>
                                  <p:childTnLst>
                                    <p:set>
                                      <p:cBhvr>
                                        <p:cTn dur="1" fill="hold" id="23">
                                          <p:stCondLst>
                                            <p:cond delay="0"/>
                                          </p:stCondLst>
                                        </p:cTn>
                                        <p:tgtEl>
                                          <p:spTgt spid="18"/>
                                        </p:tgtEl>
                                        <p:attrNameLst>
                                          <p:attrName>style.visibility</p:attrName>
                                        </p:attrNameLst>
                                      </p:cBhvr>
                                      <p:to>
                                        <p:strVal val="visible"/>
                                      </p:to>
                                    </p:set>
                                    <p:anim calcmode="lin" valueType="num">
                                      <p:cBhvr additive="base">
                                        <p:cTn dur="500" fill="hold" id="24"/>
                                        <p:tgtEl>
                                          <p:spTgt spid="18"/>
                                        </p:tgtEl>
                                        <p:attrNameLst>
                                          <p:attrName>ppt_x</p:attrName>
                                        </p:attrNameLst>
                                      </p:cBhvr>
                                      <p:tavLst>
                                        <p:tav tm="0">
                                          <p:val>
                                            <p:strVal val="#ppt_x"/>
                                          </p:val>
                                        </p:tav>
                                        <p:tav tm="100000">
                                          <p:val>
                                            <p:strVal val="#ppt_x"/>
                                          </p:val>
                                        </p:tav>
                                      </p:tavLst>
                                    </p:anim>
                                    <p:anim calcmode="lin" valueType="num">
                                      <p:cBhvr additive="base">
                                        <p:cTn dur="500" fill="hold" id="25"/>
                                        <p:tgtEl>
                                          <p:spTgt spid="18"/>
                                        </p:tgtEl>
                                        <p:attrNameLst>
                                          <p:attrName>ppt_y</p:attrName>
                                        </p:attrNameLst>
                                      </p:cBhvr>
                                      <p:tavLst>
                                        <p:tav tm="0">
                                          <p:val>
                                            <p:strVal val="0-#ppt_h/2"/>
                                          </p:val>
                                        </p:tav>
                                        <p:tav tm="100000">
                                          <p:val>
                                            <p:strVal val="#ppt_y"/>
                                          </p:val>
                                        </p:tav>
                                      </p:tavLst>
                                    </p:anim>
                                  </p:childTnLst>
                                </p:cTn>
                              </p:par>
                              <p:par>
                                <p:cTn fill="hold" id="26" nodeType="withEffect" presetClass="entr" presetID="2" presetSubtype="4">
                                  <p:stCondLst>
                                    <p:cond delay="0"/>
                                  </p:stCondLst>
                                  <p:childTnLst>
                                    <p:set>
                                      <p:cBhvr>
                                        <p:cTn dur="1" fill="hold" id="27">
                                          <p:stCondLst>
                                            <p:cond delay="0"/>
                                          </p:stCondLst>
                                        </p:cTn>
                                        <p:tgtEl>
                                          <p:spTgt spid="30"/>
                                        </p:tgtEl>
                                        <p:attrNameLst>
                                          <p:attrName>style.visibility</p:attrName>
                                        </p:attrNameLst>
                                      </p:cBhvr>
                                      <p:to>
                                        <p:strVal val="visible"/>
                                      </p:to>
                                    </p:set>
                                    <p:anim calcmode="lin" valueType="num">
                                      <p:cBhvr additive="base">
                                        <p:cTn dur="500" fill="hold" id="28"/>
                                        <p:tgtEl>
                                          <p:spTgt spid="30"/>
                                        </p:tgtEl>
                                        <p:attrNameLst>
                                          <p:attrName>ppt_x</p:attrName>
                                        </p:attrNameLst>
                                      </p:cBhvr>
                                      <p:tavLst>
                                        <p:tav tm="0">
                                          <p:val>
                                            <p:strVal val="#ppt_x"/>
                                          </p:val>
                                        </p:tav>
                                        <p:tav tm="100000">
                                          <p:val>
                                            <p:strVal val="#ppt_x"/>
                                          </p:val>
                                        </p:tav>
                                      </p:tavLst>
                                    </p:anim>
                                    <p:anim calcmode="lin" valueType="num">
                                      <p:cBhvr additive="base">
                                        <p:cTn dur="500" fill="hold" id="29"/>
                                        <p:tgtEl>
                                          <p:spTgt spid="30"/>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1500"/>
                            </p:stCondLst>
                            <p:childTnLst>
                              <p:par>
                                <p:cTn fill="hold" grpId="0" id="31" nodeType="afterEffect" presetClass="entr" presetID="2" presetSubtype="1">
                                  <p:stCondLst>
                                    <p:cond delay="0"/>
                                  </p:stCondLst>
                                  <p:childTnLst>
                                    <p:set>
                                      <p:cBhvr>
                                        <p:cTn dur="1" fill="hold" id="32">
                                          <p:stCondLst>
                                            <p:cond delay="0"/>
                                          </p:stCondLst>
                                        </p:cTn>
                                        <p:tgtEl>
                                          <p:spTgt spid="15"/>
                                        </p:tgtEl>
                                        <p:attrNameLst>
                                          <p:attrName>style.visibility</p:attrName>
                                        </p:attrNameLst>
                                      </p:cBhvr>
                                      <p:to>
                                        <p:strVal val="visible"/>
                                      </p:to>
                                    </p:set>
                                    <p:anim calcmode="lin" valueType="num">
                                      <p:cBhvr additive="base">
                                        <p:cTn dur="500" fill="hold" id="33"/>
                                        <p:tgtEl>
                                          <p:spTgt spid="15"/>
                                        </p:tgtEl>
                                        <p:attrNameLst>
                                          <p:attrName>ppt_x</p:attrName>
                                        </p:attrNameLst>
                                      </p:cBhvr>
                                      <p:tavLst>
                                        <p:tav tm="0">
                                          <p:val>
                                            <p:strVal val="#ppt_x"/>
                                          </p:val>
                                        </p:tav>
                                        <p:tav tm="100000">
                                          <p:val>
                                            <p:strVal val="#ppt_x"/>
                                          </p:val>
                                        </p:tav>
                                      </p:tavLst>
                                    </p:anim>
                                    <p:anim calcmode="lin" valueType="num">
                                      <p:cBhvr additive="base">
                                        <p:cTn dur="500" fill="hold" id="34"/>
                                        <p:tgtEl>
                                          <p:spTgt spid="15"/>
                                        </p:tgtEl>
                                        <p:attrNameLst>
                                          <p:attrName>ppt_y</p:attrName>
                                        </p:attrNameLst>
                                      </p:cBhvr>
                                      <p:tavLst>
                                        <p:tav tm="0">
                                          <p:val>
                                            <p:strVal val="0-#ppt_h/2"/>
                                          </p:val>
                                        </p:tav>
                                        <p:tav tm="100000">
                                          <p:val>
                                            <p:strVal val="#ppt_y"/>
                                          </p:val>
                                        </p:tav>
                                      </p:tavLst>
                                    </p:anim>
                                  </p:childTnLst>
                                </p:cTn>
                              </p:par>
                              <p:par>
                                <p:cTn fill="hold" id="35" nodeType="withEffect" presetClass="entr" presetID="2" presetSubtype="4">
                                  <p:stCondLst>
                                    <p:cond delay="0"/>
                                  </p:stCondLst>
                                  <p:childTnLst>
                                    <p:set>
                                      <p:cBhvr>
                                        <p:cTn dur="1" fill="hold" id="36">
                                          <p:stCondLst>
                                            <p:cond delay="0"/>
                                          </p:stCondLst>
                                        </p:cTn>
                                        <p:tgtEl>
                                          <p:spTgt spid="34"/>
                                        </p:tgtEl>
                                        <p:attrNameLst>
                                          <p:attrName>style.visibility</p:attrName>
                                        </p:attrNameLst>
                                      </p:cBhvr>
                                      <p:to>
                                        <p:strVal val="visible"/>
                                      </p:to>
                                    </p:set>
                                    <p:anim calcmode="lin" valueType="num">
                                      <p:cBhvr additive="base">
                                        <p:cTn dur="500" fill="hold" id="37"/>
                                        <p:tgtEl>
                                          <p:spTgt spid="34"/>
                                        </p:tgtEl>
                                        <p:attrNameLst>
                                          <p:attrName>ppt_x</p:attrName>
                                        </p:attrNameLst>
                                      </p:cBhvr>
                                      <p:tavLst>
                                        <p:tav tm="0">
                                          <p:val>
                                            <p:strVal val="#ppt_x"/>
                                          </p:val>
                                        </p:tav>
                                        <p:tav tm="100000">
                                          <p:val>
                                            <p:strVal val="#ppt_x"/>
                                          </p:val>
                                        </p:tav>
                                      </p:tavLst>
                                    </p:anim>
                                    <p:anim calcmode="lin" valueType="num">
                                      <p:cBhvr additive="base">
                                        <p:cTn dur="500" fill="hold" id="38"/>
                                        <p:tgtEl>
                                          <p:spTgt spid="34"/>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2000"/>
                            </p:stCondLst>
                            <p:childTnLst>
                              <p:par>
                                <p:cTn fill="hold" grpId="0" id="40" nodeType="afterEffect" presetClass="entr" presetID="2" presetSubtype="1">
                                  <p:stCondLst>
                                    <p:cond delay="0"/>
                                  </p:stCondLst>
                                  <p:childTnLst>
                                    <p:set>
                                      <p:cBhvr>
                                        <p:cTn dur="1" fill="hold" id="41">
                                          <p:stCondLst>
                                            <p:cond delay="0"/>
                                          </p:stCondLst>
                                        </p:cTn>
                                        <p:tgtEl>
                                          <p:spTgt spid="24"/>
                                        </p:tgtEl>
                                        <p:attrNameLst>
                                          <p:attrName>style.visibility</p:attrName>
                                        </p:attrNameLst>
                                      </p:cBhvr>
                                      <p:to>
                                        <p:strVal val="visible"/>
                                      </p:to>
                                    </p:set>
                                    <p:anim calcmode="lin" valueType="num">
                                      <p:cBhvr additive="base">
                                        <p:cTn dur="500" fill="hold" id="42"/>
                                        <p:tgtEl>
                                          <p:spTgt spid="24"/>
                                        </p:tgtEl>
                                        <p:attrNameLst>
                                          <p:attrName>ppt_x</p:attrName>
                                        </p:attrNameLst>
                                      </p:cBhvr>
                                      <p:tavLst>
                                        <p:tav tm="0">
                                          <p:val>
                                            <p:strVal val="#ppt_x"/>
                                          </p:val>
                                        </p:tav>
                                        <p:tav tm="100000">
                                          <p:val>
                                            <p:strVal val="#ppt_x"/>
                                          </p:val>
                                        </p:tav>
                                      </p:tavLst>
                                    </p:anim>
                                    <p:anim calcmode="lin" valueType="num">
                                      <p:cBhvr additive="base">
                                        <p:cTn dur="500" fill="hold" id="43"/>
                                        <p:tgtEl>
                                          <p:spTgt spid="24"/>
                                        </p:tgtEl>
                                        <p:attrNameLst>
                                          <p:attrName>ppt_y</p:attrName>
                                        </p:attrNameLst>
                                      </p:cBhvr>
                                      <p:tavLst>
                                        <p:tav tm="0">
                                          <p:val>
                                            <p:strVal val="0-#ppt_h/2"/>
                                          </p:val>
                                        </p:tav>
                                        <p:tav tm="100000">
                                          <p:val>
                                            <p:strVal val="#ppt_y"/>
                                          </p:val>
                                        </p:tav>
                                      </p:tavLst>
                                    </p:anim>
                                  </p:childTnLst>
                                </p:cTn>
                              </p:par>
                              <p:par>
                                <p:cTn fill="hold" id="44" nodeType="withEffect" presetClass="entr" presetID="2" presetSubtype="4">
                                  <p:stCondLst>
                                    <p:cond delay="0"/>
                                  </p:stCondLst>
                                  <p:childTnLst>
                                    <p:set>
                                      <p:cBhvr>
                                        <p:cTn dur="1" fill="hold" id="45">
                                          <p:stCondLst>
                                            <p:cond delay="0"/>
                                          </p:stCondLst>
                                        </p:cTn>
                                        <p:tgtEl>
                                          <p:spTgt spid="38"/>
                                        </p:tgtEl>
                                        <p:attrNameLst>
                                          <p:attrName>style.visibility</p:attrName>
                                        </p:attrNameLst>
                                      </p:cBhvr>
                                      <p:to>
                                        <p:strVal val="visible"/>
                                      </p:to>
                                    </p:set>
                                    <p:anim calcmode="lin" valueType="num">
                                      <p:cBhvr additive="base">
                                        <p:cTn dur="500" fill="hold" id="46"/>
                                        <p:tgtEl>
                                          <p:spTgt spid="38"/>
                                        </p:tgtEl>
                                        <p:attrNameLst>
                                          <p:attrName>ppt_x</p:attrName>
                                        </p:attrNameLst>
                                      </p:cBhvr>
                                      <p:tavLst>
                                        <p:tav tm="0">
                                          <p:val>
                                            <p:strVal val="#ppt_x"/>
                                          </p:val>
                                        </p:tav>
                                        <p:tav tm="100000">
                                          <p:val>
                                            <p:strVal val="#ppt_x"/>
                                          </p:val>
                                        </p:tav>
                                      </p:tavLst>
                                    </p:anim>
                                    <p:anim calcmode="lin" valueType="num">
                                      <p:cBhvr additive="base">
                                        <p:cTn dur="500" fill="hold" id="47"/>
                                        <p:tgtEl>
                                          <p:spTgt spid="38"/>
                                        </p:tgtEl>
                                        <p:attrNameLst>
                                          <p:attrName>ppt_y</p:attrName>
                                        </p:attrNameLst>
                                      </p:cBhvr>
                                      <p:tavLst>
                                        <p:tav tm="0">
                                          <p:val>
                                            <p:strVal val="1+#ppt_h/2"/>
                                          </p:val>
                                        </p:tav>
                                        <p:tav tm="100000">
                                          <p:val>
                                            <p:strVal val="#ppt_y"/>
                                          </p:val>
                                        </p:tav>
                                      </p:tavLst>
                                    </p:anim>
                                  </p:childTnLst>
                                </p:cTn>
                              </p:par>
                            </p:childTnLst>
                          </p:cTn>
                        </p:par>
                        <p:par>
                          <p:cTn fill="hold" id="48" nodeType="afterGroup">
                            <p:stCondLst>
                              <p:cond delay="2500"/>
                            </p:stCondLst>
                            <p:childTnLst>
                              <p:par>
                                <p:cTn fill="hold" grpId="0" id="49" nodeType="afterEffect" presetClass="entr" presetID="2" presetSubtype="1">
                                  <p:stCondLst>
                                    <p:cond delay="0"/>
                                  </p:stCondLst>
                                  <p:childTnLst>
                                    <p:set>
                                      <p:cBhvr>
                                        <p:cTn dur="1" fill="hold" id="50">
                                          <p:stCondLst>
                                            <p:cond delay="0"/>
                                          </p:stCondLst>
                                        </p:cTn>
                                        <p:tgtEl>
                                          <p:spTgt spid="21"/>
                                        </p:tgtEl>
                                        <p:attrNameLst>
                                          <p:attrName>style.visibility</p:attrName>
                                        </p:attrNameLst>
                                      </p:cBhvr>
                                      <p:to>
                                        <p:strVal val="visible"/>
                                      </p:to>
                                    </p:set>
                                    <p:anim calcmode="lin" valueType="num">
                                      <p:cBhvr additive="base">
                                        <p:cTn dur="500" fill="hold" id="51"/>
                                        <p:tgtEl>
                                          <p:spTgt spid="21"/>
                                        </p:tgtEl>
                                        <p:attrNameLst>
                                          <p:attrName>ppt_x</p:attrName>
                                        </p:attrNameLst>
                                      </p:cBhvr>
                                      <p:tavLst>
                                        <p:tav tm="0">
                                          <p:val>
                                            <p:strVal val="#ppt_x"/>
                                          </p:val>
                                        </p:tav>
                                        <p:tav tm="100000">
                                          <p:val>
                                            <p:strVal val="#ppt_x"/>
                                          </p:val>
                                        </p:tav>
                                      </p:tavLst>
                                    </p:anim>
                                    <p:anim calcmode="lin" valueType="num">
                                      <p:cBhvr additive="base">
                                        <p:cTn dur="500" fill="hold" id="52"/>
                                        <p:tgtEl>
                                          <p:spTgt spid="21"/>
                                        </p:tgtEl>
                                        <p:attrNameLst>
                                          <p:attrName>ppt_y</p:attrName>
                                        </p:attrNameLst>
                                      </p:cBhvr>
                                      <p:tavLst>
                                        <p:tav tm="0">
                                          <p:val>
                                            <p:strVal val="0-#ppt_h/2"/>
                                          </p:val>
                                        </p:tav>
                                        <p:tav tm="100000">
                                          <p:val>
                                            <p:strVal val="#ppt_y"/>
                                          </p:val>
                                        </p:tav>
                                      </p:tavLst>
                                    </p:anim>
                                  </p:childTnLst>
                                </p:cTn>
                              </p:par>
                              <p:par>
                                <p:cTn fill="hold" id="53" nodeType="withEffect" presetClass="entr" presetID="2" presetSubtype="4">
                                  <p:stCondLst>
                                    <p:cond delay="0"/>
                                  </p:stCondLst>
                                  <p:childTnLst>
                                    <p:set>
                                      <p:cBhvr>
                                        <p:cTn dur="1" fill="hold" id="54">
                                          <p:stCondLst>
                                            <p:cond delay="0"/>
                                          </p:stCondLst>
                                        </p:cTn>
                                        <p:tgtEl>
                                          <p:spTgt spid="42"/>
                                        </p:tgtEl>
                                        <p:attrNameLst>
                                          <p:attrName>style.visibility</p:attrName>
                                        </p:attrNameLst>
                                      </p:cBhvr>
                                      <p:to>
                                        <p:strVal val="visible"/>
                                      </p:to>
                                    </p:set>
                                    <p:anim calcmode="lin" valueType="num">
                                      <p:cBhvr additive="base">
                                        <p:cTn dur="500" fill="hold" id="55"/>
                                        <p:tgtEl>
                                          <p:spTgt spid="42"/>
                                        </p:tgtEl>
                                        <p:attrNameLst>
                                          <p:attrName>ppt_x</p:attrName>
                                        </p:attrNameLst>
                                      </p:cBhvr>
                                      <p:tavLst>
                                        <p:tav tm="0">
                                          <p:val>
                                            <p:strVal val="#ppt_x"/>
                                          </p:val>
                                        </p:tav>
                                        <p:tav tm="100000">
                                          <p:val>
                                            <p:strVal val="#ppt_x"/>
                                          </p:val>
                                        </p:tav>
                                      </p:tavLst>
                                    </p:anim>
                                    <p:anim calcmode="lin" valueType="num">
                                      <p:cBhvr additive="base">
                                        <p:cTn dur="500" fill="hold" id="56"/>
                                        <p:tgtEl>
                                          <p:spTgt spid="42"/>
                                        </p:tgtEl>
                                        <p:attrNameLst>
                                          <p:attrName>ppt_y</p:attrName>
                                        </p:attrNameLst>
                                      </p:cBhvr>
                                      <p:tavLst>
                                        <p:tav tm="0">
                                          <p:val>
                                            <p:strVal val="1+#ppt_h/2"/>
                                          </p:val>
                                        </p:tav>
                                        <p:tav tm="100000">
                                          <p:val>
                                            <p:strVal val="#ppt_y"/>
                                          </p:val>
                                        </p:tav>
                                      </p:tavLst>
                                    </p:anim>
                                  </p:childTnLst>
                                </p:cTn>
                              </p:par>
                              <p:par>
                                <p:cTn fill="hold" id="57" nodeType="withEffect" presetClass="entr" presetID="16" presetSubtype="42">
                                  <p:stCondLst>
                                    <p:cond delay="500"/>
                                  </p:stCondLst>
                                  <p:childTnLst>
                                    <p:set>
                                      <p:cBhvr>
                                        <p:cTn dur="1" fill="hold" id="58">
                                          <p:stCondLst>
                                            <p:cond delay="0"/>
                                          </p:stCondLst>
                                        </p:cTn>
                                        <p:tgtEl>
                                          <p:spTgt spid="4"/>
                                        </p:tgtEl>
                                        <p:attrNameLst>
                                          <p:attrName>style.visibility</p:attrName>
                                        </p:attrNameLst>
                                      </p:cBhvr>
                                      <p:to>
                                        <p:strVal val="visible"/>
                                      </p:to>
                                    </p:set>
                                    <p:animEffect filter="barn(outHorizontal)" transition="in">
                                      <p:cBhvr>
                                        <p:cTn dur="500" id="59"/>
                                        <p:tgtEl>
                                          <p:spTgt spid="4"/>
                                        </p:tgtEl>
                                      </p:cBhvr>
                                    </p:animEffect>
                                  </p:childTnLst>
                                </p:cTn>
                              </p:par>
                              <p:par>
                                <p:cTn fill="hold" id="60" nodeType="withEffect" presetClass="entr" presetID="16" presetSubtype="42">
                                  <p:stCondLst>
                                    <p:cond delay="500"/>
                                  </p:stCondLst>
                                  <p:childTnLst>
                                    <p:set>
                                      <p:cBhvr>
                                        <p:cTn dur="1" fill="hold" id="61">
                                          <p:stCondLst>
                                            <p:cond delay="0"/>
                                          </p:stCondLst>
                                        </p:cTn>
                                        <p:tgtEl>
                                          <p:spTgt spid="51"/>
                                        </p:tgtEl>
                                        <p:attrNameLst>
                                          <p:attrName>style.visibility</p:attrName>
                                        </p:attrNameLst>
                                      </p:cBhvr>
                                      <p:to>
                                        <p:strVal val="visible"/>
                                      </p:to>
                                    </p:set>
                                    <p:animEffect filter="barn(outHorizontal)" transition="in">
                                      <p:cBhvr>
                                        <p:cTn dur="500" id="62"/>
                                        <p:tgtEl>
                                          <p:spTgt spid="51"/>
                                        </p:tgtEl>
                                      </p:cBhvr>
                                    </p:animEffect>
                                  </p:childTnLst>
                                </p:cTn>
                              </p:par>
                              <p:par>
                                <p:cTn fill="hold" id="63" nodeType="withEffect" presetClass="entr" presetID="16" presetSubtype="42">
                                  <p:stCondLst>
                                    <p:cond delay="500"/>
                                  </p:stCondLst>
                                  <p:childTnLst>
                                    <p:set>
                                      <p:cBhvr>
                                        <p:cTn dur="1" fill="hold" id="64">
                                          <p:stCondLst>
                                            <p:cond delay="0"/>
                                          </p:stCondLst>
                                        </p:cTn>
                                        <p:tgtEl>
                                          <p:spTgt spid="52"/>
                                        </p:tgtEl>
                                        <p:attrNameLst>
                                          <p:attrName>style.visibility</p:attrName>
                                        </p:attrNameLst>
                                      </p:cBhvr>
                                      <p:to>
                                        <p:strVal val="visible"/>
                                      </p:to>
                                    </p:set>
                                    <p:animEffect filter="barn(outHorizontal)" transition="in">
                                      <p:cBhvr>
                                        <p:cTn dur="500" id="65"/>
                                        <p:tgtEl>
                                          <p:spTgt spid="52"/>
                                        </p:tgtEl>
                                      </p:cBhvr>
                                    </p:animEffect>
                                  </p:childTnLst>
                                </p:cTn>
                              </p:par>
                              <p:par>
                                <p:cTn fill="hold" id="66" nodeType="withEffect" presetClass="entr" presetID="16" presetSubtype="42">
                                  <p:stCondLst>
                                    <p:cond delay="500"/>
                                  </p:stCondLst>
                                  <p:childTnLst>
                                    <p:set>
                                      <p:cBhvr>
                                        <p:cTn dur="1" fill="hold" id="67">
                                          <p:stCondLst>
                                            <p:cond delay="0"/>
                                          </p:stCondLst>
                                        </p:cTn>
                                        <p:tgtEl>
                                          <p:spTgt spid="53"/>
                                        </p:tgtEl>
                                        <p:attrNameLst>
                                          <p:attrName>style.visibility</p:attrName>
                                        </p:attrNameLst>
                                      </p:cBhvr>
                                      <p:to>
                                        <p:strVal val="visible"/>
                                      </p:to>
                                    </p:set>
                                    <p:animEffect filter="barn(outHorizontal)" transition="in">
                                      <p:cBhvr>
                                        <p:cTn dur="500" id="68"/>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5"/>
      <p:bldP grpId="0" spid="18"/>
      <p:bldP grpId="0" spid="21"/>
      <p:bldP grpId="0" spid="24"/>
      <p:bldP grpId="0" spid="49"/>
      <p:bldP grpId="0" spid="5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5">
            <a:extLst>
              <a:ext uri="{FF2B5EF4-FFF2-40B4-BE49-F238E27FC236}">
                <a16:creationId xmlns:a16="http://schemas.microsoft.com/office/drawing/2014/main" id="{F88B89C0-A1EE-4927-BD8E-A53E002525F2}"/>
              </a:ext>
            </a:extLst>
          </p:cNvPr>
          <p:cNvSpPr txBox="1">
            <a:spLocks noChangeArrowheads="1"/>
          </p:cNvSpPr>
          <p:nvPr/>
        </p:nvSpPr>
        <p:spPr bwMode="auto">
          <a:xfrm>
            <a:off x="3595723" y="744840"/>
            <a:ext cx="5573657" cy="472440"/>
          </a:xfrm>
          <a:prstGeom prst="rect">
            <a:avLst/>
          </a:prstGeom>
        </p:spPr>
        <p:txBody>
          <a:bodyPr anchor="ctr" bIns="45720" lIns="91440" rIns="91440" rtlCol="0" tIns="45720" vert="horz" wrap="square">
            <a:spAutoFit/>
          </a:bodyPr>
          <a:lstStyle>
            <a:defPPr>
              <a:defRPr lang="zh-CN"/>
            </a:defPPr>
            <a:lvl1pPr algn="ctr">
              <a:lnSpc>
                <a:spcPct val="90000"/>
              </a:lnSpc>
              <a:spcBef>
                <a:spcPct val="0"/>
              </a:spcBef>
              <a:buNone/>
              <a:defRPr b="1" spc="300" sz="4000">
                <a:effectLst>
                  <a:outerShdw algn="tl" blurRad="38100" dir="2700000" dist="38100">
                    <a:srgbClr val="000000">
                      <a:alpha val="43137"/>
                    </a:srgbClr>
                  </a:outerShdw>
                </a:effectLst>
                <a:latin charset="-122" panose="03000600000000000000" pitchFamily="66" typeface="汉仪新蒂赵孟頫体"/>
                <a:ea charset="-122" panose="03000600000000000000" pitchFamily="66" typeface="汉仪新蒂赵孟頫体"/>
                <a:cs typeface="+mn-ea"/>
              </a:defRPr>
            </a:lvl1pPr>
          </a:lstStyle>
          <a:p>
            <a:pPr algn="dist">
              <a:lnSpc>
                <a:spcPct val="100000"/>
              </a:lnSpc>
            </a:pPr>
            <a:r>
              <a:rPr altLang="en-US" lang="zh-CN" sz="2500">
                <a:solidFill>
                  <a:schemeClr val="tx1">
                    <a:lumMod val="75000"/>
                    <a:lumOff val="25000"/>
                  </a:schemeClr>
                </a:solidFill>
                <a:effectLst/>
                <a:latin charset="-122" panose="020b0503020204020204" pitchFamily="34" typeface="微软雅黑"/>
                <a:ea charset="-122" panose="020b0503020204020204" pitchFamily="34" typeface="微软雅黑"/>
                <a:sym charset="-122" panose="020b0503020204020204" pitchFamily="34" typeface="微软雅黑"/>
              </a:rPr>
              <a:t>马斯洛的人类基本需要层次论</a:t>
            </a:r>
          </a:p>
        </p:txBody>
      </p:sp>
      <p:sp>
        <p:nvSpPr>
          <p:cNvPr id="30" name="TextBox 13">
            <a:extLst>
              <a:ext uri="{FF2B5EF4-FFF2-40B4-BE49-F238E27FC236}">
                <a16:creationId xmlns:a16="http://schemas.microsoft.com/office/drawing/2014/main" id="{28764368-A825-42E0-AA00-9A4EC2F2ACC3}"/>
              </a:ext>
            </a:extLst>
          </p:cNvPr>
          <p:cNvSpPr txBox="1"/>
          <p:nvPr/>
        </p:nvSpPr>
        <p:spPr bwMode="auto">
          <a:xfrm>
            <a:off x="1795388" y="4972099"/>
            <a:ext cx="1641800" cy="304800"/>
          </a:xfrm>
          <a:prstGeom prst="rect">
            <a:avLst/>
          </a:prstGeom>
          <a:noFill/>
        </p:spPr>
        <p:txBody>
          <a:bodyPr bIns="0" lIns="0" rIns="0" tIns="0" wrap="square">
            <a:spAutoFit/>
          </a:bodyPr>
          <a:lstStyle/>
          <a:p>
            <a:pPr algn="dist" defTabSz="1216660" fontAlgn="auto">
              <a:spcBef>
                <a:spcPct val="20000"/>
              </a:spcBef>
              <a:spcAft>
                <a:spcPct val="0"/>
              </a:spcAft>
              <a:buFontTx/>
              <a:buNone/>
              <a:defRPr/>
            </a:pPr>
            <a:r>
              <a:rPr altLang="en-US" lang="zh-CN" sz="20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尊重的需要</a:t>
            </a:r>
          </a:p>
        </p:txBody>
      </p:sp>
      <p:sp>
        <p:nvSpPr>
          <p:cNvPr id="32" name="TextBox 13">
            <a:extLst>
              <a:ext uri="{FF2B5EF4-FFF2-40B4-BE49-F238E27FC236}">
                <a16:creationId xmlns:a16="http://schemas.microsoft.com/office/drawing/2014/main" id="{91AC075E-5018-4FB0-BFCA-FFFD1E25AE67}"/>
              </a:ext>
            </a:extLst>
          </p:cNvPr>
          <p:cNvSpPr txBox="1"/>
          <p:nvPr/>
        </p:nvSpPr>
        <p:spPr bwMode="auto">
          <a:xfrm>
            <a:off x="1836752" y="3172169"/>
            <a:ext cx="1944243" cy="304800"/>
          </a:xfrm>
          <a:prstGeom prst="rect">
            <a:avLst/>
          </a:prstGeom>
          <a:noFill/>
        </p:spPr>
        <p:txBody>
          <a:bodyPr bIns="0" lIns="0" rIns="0" tIns="0" wrap="square">
            <a:spAutoFit/>
          </a:bodyPr>
          <a:lstStyle/>
          <a:p>
            <a:pPr algn="dist" defTabSz="1216660" fontAlgn="auto">
              <a:spcBef>
                <a:spcPct val="20000"/>
              </a:spcBef>
              <a:spcAft>
                <a:spcPct val="0"/>
              </a:spcAft>
              <a:buFontTx/>
              <a:buNone/>
              <a:defRPr/>
            </a:pPr>
            <a:r>
              <a:rPr altLang="en-US" lang="zh-CN" sz="20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自我实现的需要</a:t>
            </a:r>
          </a:p>
        </p:txBody>
      </p:sp>
      <p:sp>
        <p:nvSpPr>
          <p:cNvPr id="34" name="TextBox 13">
            <a:extLst>
              <a:ext uri="{FF2B5EF4-FFF2-40B4-BE49-F238E27FC236}">
                <a16:creationId xmlns:a16="http://schemas.microsoft.com/office/drawing/2014/main" id="{256B23A1-1BCB-46A1-B2FE-3988DE044378}"/>
              </a:ext>
            </a:extLst>
          </p:cNvPr>
          <p:cNvSpPr txBox="1"/>
          <p:nvPr/>
        </p:nvSpPr>
        <p:spPr bwMode="auto">
          <a:xfrm>
            <a:off x="7838646" y="3092496"/>
            <a:ext cx="1857235" cy="304800"/>
          </a:xfrm>
          <a:prstGeom prst="rect">
            <a:avLst/>
          </a:prstGeom>
          <a:noFill/>
        </p:spPr>
        <p:txBody>
          <a:bodyPr bIns="0" lIns="0" rIns="0" tIns="0" wrap="square">
            <a:spAutoFit/>
          </a:bodyPr>
          <a:lstStyle/>
          <a:p>
            <a:pPr algn="dist" defTabSz="1216660" fontAlgn="auto">
              <a:spcBef>
                <a:spcPct val="20000"/>
              </a:spcBef>
              <a:spcAft>
                <a:spcPct val="0"/>
              </a:spcAft>
              <a:buFontTx/>
              <a:buNone/>
              <a:defRPr/>
            </a:pPr>
            <a:r>
              <a:rPr altLang="en-US" lang="zh-CN" sz="20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爱与归属的需要</a:t>
            </a:r>
          </a:p>
        </p:txBody>
      </p:sp>
      <p:sp>
        <p:nvSpPr>
          <p:cNvPr id="44" name="矩形 43">
            <a:extLst>
              <a:ext uri="{FF2B5EF4-FFF2-40B4-BE49-F238E27FC236}">
                <a16:creationId xmlns:a16="http://schemas.microsoft.com/office/drawing/2014/main" id="{B40CB0EE-4B92-45FB-9385-445752834B4D}"/>
              </a:ext>
            </a:extLst>
          </p:cNvPr>
          <p:cNvSpPr/>
          <p:nvPr/>
        </p:nvSpPr>
        <p:spPr>
          <a:xfrm>
            <a:off x="8392003" y="4910544"/>
            <a:ext cx="1452880" cy="365760"/>
          </a:xfrm>
          <a:prstGeom prst="rect">
            <a:avLst/>
          </a:prstGeom>
        </p:spPr>
        <p:txBody>
          <a:bodyPr wrap="none">
            <a:spAutoFit/>
          </a:bodyPr>
          <a:lstStyle/>
          <a:p>
            <a:pPr algn="dist" defTabSz="844550" lvl="0">
              <a:lnSpc>
                <a:spcPct val="90000"/>
              </a:lnSpc>
              <a:spcBef>
                <a:spcPct val="0"/>
              </a:spcBef>
              <a:spcAft>
                <a:spcPct val="35000"/>
              </a:spcAft>
            </a:pPr>
            <a:r>
              <a:rPr altLang="en-US" lang="zh-CN" sz="20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安全的需要</a:t>
            </a:r>
          </a:p>
        </p:txBody>
      </p:sp>
      <p:sp>
        <p:nvSpPr>
          <p:cNvPr id="45" name="矩形 44">
            <a:extLst>
              <a:ext uri="{FF2B5EF4-FFF2-40B4-BE49-F238E27FC236}">
                <a16:creationId xmlns:a16="http://schemas.microsoft.com/office/drawing/2014/main" id="{236FBFBA-D42C-413C-B415-809303D22A69}"/>
              </a:ext>
            </a:extLst>
          </p:cNvPr>
          <p:cNvSpPr/>
          <p:nvPr/>
        </p:nvSpPr>
        <p:spPr>
          <a:xfrm>
            <a:off x="5181062" y="1826546"/>
            <a:ext cx="1452880" cy="365760"/>
          </a:xfrm>
          <a:prstGeom prst="rect">
            <a:avLst/>
          </a:prstGeom>
        </p:spPr>
        <p:txBody>
          <a:bodyPr wrap="none">
            <a:spAutoFit/>
          </a:bodyPr>
          <a:lstStyle/>
          <a:p>
            <a:pPr algn="dist" defTabSz="844550" lvl="0">
              <a:lnSpc>
                <a:spcPct val="90000"/>
              </a:lnSpc>
              <a:spcBef>
                <a:spcPct val="0"/>
              </a:spcBef>
              <a:spcAft>
                <a:spcPct val="35000"/>
              </a:spcAft>
            </a:pPr>
            <a:r>
              <a:rPr altLang="en-US" lang="zh-CN" sz="20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生理的需要</a:t>
            </a:r>
          </a:p>
        </p:txBody>
      </p:sp>
      <p:grpSp>
        <p:nvGrpSpPr>
          <p:cNvPr id="6" name="组合 5">
            <a:extLst>
              <a:ext uri="{FF2B5EF4-FFF2-40B4-BE49-F238E27FC236}">
                <a16:creationId xmlns:a16="http://schemas.microsoft.com/office/drawing/2014/main" id="{551C81A4-9933-4D64-899D-19E181C63406}"/>
              </a:ext>
            </a:extLst>
          </p:cNvPr>
          <p:cNvGrpSpPr/>
          <p:nvPr/>
        </p:nvGrpSpPr>
        <p:grpSpPr>
          <a:xfrm>
            <a:off x="3990546" y="2492260"/>
            <a:ext cx="3848100" cy="4094289"/>
            <a:chOff x="3990546" y="2492260"/>
            <a:chExt cx="3848100" cy="4094289"/>
          </a:xfrm>
        </p:grpSpPr>
        <p:sp>
          <p:nvSpPr>
            <p:cNvPr id="2" name="椭圆 1">
              <a:extLst>
                <a:ext uri="{FF2B5EF4-FFF2-40B4-BE49-F238E27FC236}">
                  <a16:creationId xmlns:a16="http://schemas.microsoft.com/office/drawing/2014/main" id="{4D1AB14B-5D20-42AD-8560-7B7FDF47B343}"/>
                </a:ext>
              </a:extLst>
            </p:cNvPr>
            <p:cNvSpPr/>
            <p:nvPr/>
          </p:nvSpPr>
          <p:spPr>
            <a:xfrm>
              <a:off x="3990546" y="2492260"/>
              <a:ext cx="3848100" cy="3848100"/>
            </a:xfrm>
            <a:prstGeom prst="ellipse">
              <a:avLst/>
            </a:prstGeom>
            <a:gradFill>
              <a:gsLst>
                <a:gs pos="0">
                  <a:srgbClr val="67D8CF"/>
                </a:gs>
                <a:gs pos="75000">
                  <a:srgbClr val="67D8C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a:extLst>
                <a:ext uri="{FF2B5EF4-FFF2-40B4-BE49-F238E27FC236}">
                  <a16:creationId xmlns:a16="http://schemas.microsoft.com/office/drawing/2014/main" id="{4A27FFAA-69F8-408B-9A63-0A589763E65E}"/>
                </a:ext>
              </a:extLst>
            </p:cNvPr>
            <p:cNvPicPr>
              <a:picLocks noChangeAspect="1"/>
            </p:cNvPicPr>
            <p:nvPr/>
          </p:nvPicPr>
          <p:blipFill>
            <a:blip r:embed="rId2">
              <a:extLst>
                <a:ext uri="{28A0092B-C50C-407E-A947-70E740481C1C}">
                  <a14:useLocalDpi val="0"/>
                </a:ext>
              </a:extLst>
            </a:blip>
            <a:stretch>
              <a:fillRect/>
            </a:stretch>
          </p:blipFill>
          <p:spPr>
            <a:xfrm>
              <a:off x="4200096" y="3157549"/>
              <a:ext cx="3429000" cy="3429000"/>
            </a:xfrm>
            <a:prstGeom prst="rect">
              <a:avLst/>
            </a:prstGeom>
          </p:spPr>
        </p:pic>
      </p:grpSp>
    </p:spTree>
    <p:extLst>
      <p:ext uri="{BB962C8B-B14F-4D97-AF65-F5344CB8AC3E}">
        <p14:creationId val="2433819200"/>
      </p:ext>
    </p:extLst>
  </p:cSld>
  <p:clrMapOvr>
    <a:masterClrMapping/>
  </p:clrMapOvr>
  <mc:AlternateContent>
    <mc:Choice Requires="p14">
      <p:transition advClick="0" advTm="2000" p14:dur="1600" spd="slow">
        <p14:gallery dir="l"/>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6"/>
                                        </p:tgtEl>
                                        <p:attrNameLst>
                                          <p:attrName>style.visibility</p:attrName>
                                        </p:attrNameLst>
                                      </p:cBhvr>
                                      <p:to>
                                        <p:strVal val="visible"/>
                                      </p:to>
                                    </p:set>
                                    <p:animEffect filter="wipe(down)"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30"/>
                                        </p:tgtEl>
                                        <p:attrNameLst>
                                          <p:attrName>style.visibility</p:attrName>
                                        </p:attrNameLst>
                                      </p:cBhvr>
                                      <p:to>
                                        <p:strVal val="visible"/>
                                      </p:to>
                                    </p:set>
                                    <p:animEffect filter="fade" transition="in">
                                      <p:cBhvr>
                                        <p:cTn dur="500" id="11"/>
                                        <p:tgtEl>
                                          <p:spTgt spid="30"/>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32"/>
                                        </p:tgtEl>
                                        <p:attrNameLst>
                                          <p:attrName>style.visibility</p:attrName>
                                        </p:attrNameLst>
                                      </p:cBhvr>
                                      <p:to>
                                        <p:strVal val="visible"/>
                                      </p:to>
                                    </p:set>
                                    <p:animEffect filter="fade" transition="in">
                                      <p:cBhvr>
                                        <p:cTn dur="500" id="15"/>
                                        <p:tgtEl>
                                          <p:spTgt spid="32"/>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45"/>
                                        </p:tgtEl>
                                        <p:attrNameLst>
                                          <p:attrName>style.visibility</p:attrName>
                                        </p:attrNameLst>
                                      </p:cBhvr>
                                      <p:to>
                                        <p:strVal val="visible"/>
                                      </p:to>
                                    </p:set>
                                    <p:animEffect filter="fade" transition="in">
                                      <p:cBhvr>
                                        <p:cTn dur="500" id="19"/>
                                        <p:tgtEl>
                                          <p:spTgt spid="45"/>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34"/>
                                        </p:tgtEl>
                                        <p:attrNameLst>
                                          <p:attrName>style.visibility</p:attrName>
                                        </p:attrNameLst>
                                      </p:cBhvr>
                                      <p:to>
                                        <p:strVal val="visible"/>
                                      </p:to>
                                    </p:set>
                                    <p:animEffect filter="fade" transition="in">
                                      <p:cBhvr>
                                        <p:cTn dur="500" id="23"/>
                                        <p:tgtEl>
                                          <p:spTgt spid="34"/>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44"/>
                                        </p:tgtEl>
                                        <p:attrNameLst>
                                          <p:attrName>style.visibility</p:attrName>
                                        </p:attrNameLst>
                                      </p:cBhvr>
                                      <p:to>
                                        <p:strVal val="visible"/>
                                      </p:to>
                                    </p:set>
                                    <p:animEffect filter="fade" transition="in">
                                      <p:cBhvr>
                                        <p:cTn dur="500" id="27"/>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2"/>
      <p:bldP grpId="0" spid="34"/>
      <p:bldP grpId="0" spid="44"/>
      <p:bldP grpId="0" spid="4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a:extLst>
              <a:ext uri="{FF2B5EF4-FFF2-40B4-BE49-F238E27FC236}">
                <a16:creationId xmlns:a16="http://schemas.microsoft.com/office/drawing/2014/main" id="{5DF24E1A-7062-4D9D-BAEC-2DD2CFBA12F2}"/>
              </a:ext>
            </a:extLst>
          </p:cNvPr>
          <p:cNvGrpSpPr/>
          <p:nvPr/>
        </p:nvGrpSpPr>
        <p:grpSpPr>
          <a:xfrm>
            <a:off x="3143250" y="1817946"/>
            <a:ext cx="8286750" cy="3954203"/>
            <a:chOff x="1200150" y="1836997"/>
            <a:chExt cx="9983931" cy="3677700"/>
          </a:xfrm>
        </p:grpSpPr>
        <p:sp>
          <p:nvSpPr>
            <p:cNvPr id="6" name="矩形 5">
              <a:extLst>
                <a:ext uri="{FF2B5EF4-FFF2-40B4-BE49-F238E27FC236}">
                  <a16:creationId xmlns:a16="http://schemas.microsoft.com/office/drawing/2014/main" id="{7F29DFA0-6ED3-46C4-B9C1-F027C2A78FA6}"/>
                </a:ext>
              </a:extLst>
            </p:cNvPr>
            <p:cNvSpPr/>
            <p:nvPr/>
          </p:nvSpPr>
          <p:spPr>
            <a:xfrm>
              <a:off x="1376792" y="1836997"/>
              <a:ext cx="9807289" cy="3525063"/>
            </a:xfrm>
            <a:prstGeom prst="rect">
              <a:avLst/>
            </a:prstGeom>
            <a:solidFill>
              <a:schemeClr val="bg1"/>
            </a:solidFill>
            <a:ln>
              <a:solidFill>
                <a:srgbClr val="67D8CF"/>
              </a:solidFill>
              <a:prstDash val="lgDash"/>
            </a:ln>
            <a:effectLst>
              <a:outerShdw algn="ctr" blurRad="63500" rotWithShape="0" sx="101000" sy="10100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a:extLst>
                <a:ext uri="{FF2B5EF4-FFF2-40B4-BE49-F238E27FC236}">
                  <a16:creationId xmlns:a16="http://schemas.microsoft.com/office/drawing/2014/main" id="{9C19083F-A431-490B-8DA3-4E2F329903D9}"/>
                </a:ext>
              </a:extLst>
            </p:cNvPr>
            <p:cNvSpPr/>
            <p:nvPr/>
          </p:nvSpPr>
          <p:spPr>
            <a:xfrm>
              <a:off x="1200150" y="1989634"/>
              <a:ext cx="9810750" cy="3525063"/>
            </a:xfrm>
            <a:prstGeom prst="rect">
              <a:avLst/>
            </a:prstGeom>
            <a:solidFill>
              <a:schemeClr val="bg1"/>
            </a:solidFill>
            <a:ln>
              <a:solidFill>
                <a:srgbClr val="67D8CF"/>
              </a:solidFill>
            </a:ln>
            <a:effectLst>
              <a:outerShdw algn="ctr" blurRad="63500" rotWithShape="0" sx="101000" sy="10100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32451" name="Rectangle 3">
            <a:extLst>
              <a:ext uri="{FF2B5EF4-FFF2-40B4-BE49-F238E27FC236}">
                <a16:creationId xmlns:a16="http://schemas.microsoft.com/office/drawing/2014/main" id="{023BE283-4756-460E-8030-1B96357F41A0}"/>
              </a:ext>
            </a:extLst>
          </p:cNvPr>
          <p:cNvSpPr>
            <a:spLocks noChangeArrowheads="1" noGrp="1"/>
          </p:cNvSpPr>
          <p:nvPr>
            <p:ph idx="4294967295" type="body"/>
          </p:nvPr>
        </p:nvSpPr>
        <p:spPr>
          <a:xfrm>
            <a:off x="3289864" y="2028095"/>
            <a:ext cx="7848600" cy="3763963"/>
          </a:xfrm>
        </p:spPr>
        <p:txBody>
          <a:bodyPr>
            <a:normAutofit/>
          </a:bodyPr>
          <a:lstStyle/>
          <a:p>
            <a:pPr indent="-342900" marL="342900">
              <a:lnSpc>
                <a:spcPct val="200000"/>
              </a:lnSpc>
              <a:buClr>
                <a:schemeClr val="bg2">
                  <a:lumMod val="50000"/>
                </a:schemeClr>
              </a:buClr>
              <a:buFont typeface="+mj-lt"/>
              <a:buAutoNum type="arabicPeriod"/>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病室每天开窗通气，充分保证患者新鲜的空气。</a:t>
            </a:r>
          </a:p>
          <a:p>
            <a:pPr indent="-342900" marL="342900">
              <a:lnSpc>
                <a:spcPct val="200000"/>
              </a:lnSpc>
              <a:buClr>
                <a:schemeClr val="bg2">
                  <a:lumMod val="50000"/>
                </a:schemeClr>
              </a:buClr>
              <a:buFont typeface="+mj-lt"/>
              <a:buAutoNum type="arabicPeriod"/>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开水间 24 h 提供热水。</a:t>
            </a:r>
          </a:p>
          <a:p>
            <a:pPr indent="-342900" marL="342900">
              <a:lnSpc>
                <a:spcPct val="200000"/>
              </a:lnSpc>
              <a:buClr>
                <a:schemeClr val="bg2">
                  <a:lumMod val="50000"/>
                </a:schemeClr>
              </a:buClr>
              <a:buFont typeface="+mj-lt"/>
              <a:buAutoNum type="arabicPeriod"/>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卫生间，其内安置了输液挂钩，方便输液时悬挂吊瓶。行动不便的患者设置了坐便器，更大程度满足患者需要。每天有专人负责打扫。</a:t>
            </a:r>
          </a:p>
          <a:p>
            <a:pPr indent="-342900" marL="342900">
              <a:lnSpc>
                <a:spcPct val="200000"/>
              </a:lnSpc>
              <a:buClr>
                <a:schemeClr val="bg2">
                  <a:lumMod val="50000"/>
                </a:schemeClr>
              </a:buClr>
              <a:buFont typeface="+mj-lt"/>
              <a:buAutoNum type="arabicPeriod"/>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空调，室温控制在 22 ～ 25℃ ，湿度 50% ～ 60% ，保证患者冬暖夏凉。</a:t>
            </a:r>
          </a:p>
          <a:p>
            <a:pPr indent="-342900" marL="342900">
              <a:lnSpc>
                <a:spcPct val="200000"/>
              </a:lnSpc>
              <a:buClr>
                <a:schemeClr val="bg2">
                  <a:lumMod val="50000"/>
                </a:schemeClr>
              </a:buClr>
              <a:buFont typeface="+mj-lt"/>
              <a:buAutoNum type="arabicPeriod"/>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病室安静，被服舒适，患者得到充分的休息。</a:t>
            </a:r>
          </a:p>
        </p:txBody>
      </p:sp>
      <p:sp>
        <p:nvSpPr>
          <p:cNvPr id="4" name="TextBox 5">
            <a:extLst>
              <a:ext uri="{FF2B5EF4-FFF2-40B4-BE49-F238E27FC236}">
                <a16:creationId xmlns:a16="http://schemas.microsoft.com/office/drawing/2014/main" id="{0AE47097-42DF-4F84-9447-D2C688F75AE7}"/>
              </a:ext>
            </a:extLst>
          </p:cNvPr>
          <p:cNvSpPr txBox="1">
            <a:spLocks noChangeArrowheads="1"/>
          </p:cNvSpPr>
          <p:nvPr/>
        </p:nvSpPr>
        <p:spPr bwMode="auto">
          <a:xfrm>
            <a:off x="4686300" y="744840"/>
            <a:ext cx="3276600" cy="472440"/>
          </a:xfrm>
          <a:prstGeom prst="rect">
            <a:avLst/>
          </a:prstGeom>
        </p:spPr>
        <p:txBody>
          <a:bodyPr anchor="ctr" bIns="45720" lIns="91440" rIns="91440" rtlCol="0" tIns="45720" vert="horz" wrap="square">
            <a:spAutoFit/>
          </a:bodyPr>
          <a:lstStyle>
            <a:defPPr>
              <a:defRPr lang="zh-CN"/>
            </a:defPPr>
            <a:lvl1pPr algn="ctr">
              <a:lnSpc>
                <a:spcPct val="90000"/>
              </a:lnSpc>
              <a:spcBef>
                <a:spcPct val="0"/>
              </a:spcBef>
              <a:buNone/>
              <a:defRPr b="1" spc="300" sz="4000">
                <a:effectLst>
                  <a:outerShdw algn="tl" blurRad="38100" dir="2700000" dist="38100">
                    <a:srgbClr val="000000">
                      <a:alpha val="43137"/>
                    </a:srgbClr>
                  </a:outerShdw>
                </a:effectLst>
                <a:latin charset="-122" panose="03000600000000000000" pitchFamily="66" typeface="汉仪新蒂赵孟頫体"/>
                <a:ea charset="-122" panose="03000600000000000000" pitchFamily="66" typeface="汉仪新蒂赵孟頫体"/>
                <a:cs typeface="+mn-ea"/>
              </a:defRPr>
            </a:lvl1pPr>
          </a:lstStyle>
          <a:p>
            <a:pPr algn="dist">
              <a:lnSpc>
                <a:spcPct val="100000"/>
              </a:lnSpc>
            </a:pPr>
            <a:r>
              <a:rPr altLang="en-US" lang="zh-CN" sz="2500">
                <a:solidFill>
                  <a:schemeClr val="tx1">
                    <a:lumMod val="75000"/>
                    <a:lumOff val="25000"/>
                  </a:schemeClr>
                </a:solidFill>
                <a:effectLst/>
                <a:latin charset="-122" panose="020b0503020204020204" pitchFamily="34" typeface="微软雅黑"/>
                <a:ea charset="-122" panose="020b0503020204020204" pitchFamily="34" typeface="微软雅黑"/>
                <a:sym charset="-122" panose="020b0503020204020204" pitchFamily="34" typeface="微软雅黑"/>
              </a:rPr>
              <a:t>生理需要</a:t>
            </a:r>
          </a:p>
        </p:txBody>
      </p:sp>
      <p:pic>
        <p:nvPicPr>
          <p:cNvPr id="8" name="图片 7">
            <a:extLst>
              <a:ext uri="{FF2B5EF4-FFF2-40B4-BE49-F238E27FC236}">
                <a16:creationId xmlns:a16="http://schemas.microsoft.com/office/drawing/2014/main" id="{19AE1B73-BDD9-43B8-B664-8BCCD7AE2E16}"/>
              </a:ext>
            </a:extLst>
          </p:cNvPr>
          <p:cNvPicPr>
            <a:picLocks noChangeAspect="1"/>
          </p:cNvPicPr>
          <p:nvPr/>
        </p:nvPicPr>
        <p:blipFill>
          <a:blip r:embed="rId2">
            <a:extLst>
              <a:ext uri="{28A0092B-C50C-407E-A947-70E740481C1C}">
                <a14:useLocalDpi val="0"/>
              </a:ext>
            </a:extLst>
          </a:blip>
          <a:srcRect b="5833" l="22500" r="22778" t="15543"/>
          <a:stretch>
            <a:fillRect/>
          </a:stretch>
        </p:blipFill>
        <p:spPr>
          <a:xfrm>
            <a:off x="86703" y="2247900"/>
            <a:ext cx="2983240" cy="4286250"/>
          </a:xfrm>
          <a:prstGeom prst="rect">
            <a:avLst/>
          </a:prstGeom>
        </p:spPr>
      </p:pic>
    </p:spTree>
  </p:cSld>
  <p:clrMapOvr>
    <a:masterClrMapping/>
  </p:clrMapOvr>
  <mc:AlternateContent>
    <mc:Choice Requires="p14">
      <p:transition advClick="0" advTm="2000" p14:dur="1600" spd="slow">
        <p14:gallery dir="l"/>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8"/>
                                        </p:tgtEl>
                                        <p:attrNameLst>
                                          <p:attrName>style.visibility</p:attrName>
                                        </p:attrNameLst>
                                      </p:cBhvr>
                                      <p:to>
                                        <p:strVal val="visible"/>
                                      </p:to>
                                    </p:set>
                                    <p:animEffect filter="wipe(down)"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5"/>
                                        </p:tgtEl>
                                        <p:attrNameLst>
                                          <p:attrName>style.visibility</p:attrName>
                                        </p:attrNameLst>
                                      </p:cBhvr>
                                      <p:to>
                                        <p:strVal val="visible"/>
                                      </p:to>
                                    </p:set>
                                    <p:animEffect filter="wipe(down)" transition="in">
                                      <p:cBhvr>
                                        <p:cTn dur="1000" id="11"/>
                                        <p:tgtEl>
                                          <p:spTgt spid="5"/>
                                        </p:tgtEl>
                                      </p:cBhvr>
                                    </p:animEffect>
                                  </p:childTnLst>
                                </p:cTn>
                              </p:par>
                              <p:par>
                                <p:cTn fill="hold" grpId="0" id="12" nodeType="withEffect" presetClass="entr" presetID="22" presetSubtype="8">
                                  <p:stCondLst>
                                    <p:cond delay="0"/>
                                  </p:stCondLst>
                                  <p:childTnLst>
                                    <p:set>
                                      <p:cBhvr>
                                        <p:cTn dur="1" fill="hold" id="13">
                                          <p:stCondLst>
                                            <p:cond delay="0"/>
                                          </p:stCondLst>
                                        </p:cTn>
                                        <p:tgtEl>
                                          <p:spTgt spid="232451">
                                            <p:txEl>
                                              <p:pRg end="0" st="0"/>
                                            </p:txEl>
                                          </p:spTgt>
                                        </p:tgtEl>
                                        <p:attrNameLst>
                                          <p:attrName>style.visibility</p:attrName>
                                        </p:attrNameLst>
                                      </p:cBhvr>
                                      <p:to>
                                        <p:strVal val="visible"/>
                                      </p:to>
                                    </p:set>
                                    <p:animEffect filter="wipe(left)" transition="in">
                                      <p:cBhvr>
                                        <p:cTn dur="1000" id="14"/>
                                        <p:tgtEl>
                                          <p:spTgt spid="232451">
                                            <p:txEl>
                                              <p:pRg end="0" st="0"/>
                                            </p:txEl>
                                          </p:spTgt>
                                        </p:tgtEl>
                                      </p:cBhvr>
                                    </p:animEffect>
                                  </p:childTnLst>
                                </p:cTn>
                              </p:par>
                              <p:par>
                                <p:cTn fill="hold" grpId="0" id="15" nodeType="withEffect" presetClass="entr" presetID="22" presetSubtype="8">
                                  <p:stCondLst>
                                    <p:cond delay="0"/>
                                  </p:stCondLst>
                                  <p:childTnLst>
                                    <p:set>
                                      <p:cBhvr>
                                        <p:cTn dur="1" fill="hold" id="16">
                                          <p:stCondLst>
                                            <p:cond delay="0"/>
                                          </p:stCondLst>
                                        </p:cTn>
                                        <p:tgtEl>
                                          <p:spTgt spid="232451">
                                            <p:txEl>
                                              <p:pRg end="1" st="1"/>
                                            </p:txEl>
                                          </p:spTgt>
                                        </p:tgtEl>
                                        <p:attrNameLst>
                                          <p:attrName>style.visibility</p:attrName>
                                        </p:attrNameLst>
                                      </p:cBhvr>
                                      <p:to>
                                        <p:strVal val="visible"/>
                                      </p:to>
                                    </p:set>
                                    <p:animEffect filter="wipe(left)" transition="in">
                                      <p:cBhvr>
                                        <p:cTn dur="1000" id="17"/>
                                        <p:tgtEl>
                                          <p:spTgt spid="232451">
                                            <p:txEl>
                                              <p:pRg end="1" st="1"/>
                                            </p:txEl>
                                          </p:spTgt>
                                        </p:tgtEl>
                                      </p:cBhvr>
                                    </p:animEffect>
                                  </p:childTnLst>
                                </p:cTn>
                              </p:par>
                              <p:par>
                                <p:cTn fill="hold" grpId="0" id="18" nodeType="withEffect" presetClass="entr" presetID="22" presetSubtype="8">
                                  <p:stCondLst>
                                    <p:cond delay="0"/>
                                  </p:stCondLst>
                                  <p:childTnLst>
                                    <p:set>
                                      <p:cBhvr>
                                        <p:cTn dur="1" fill="hold" id="19">
                                          <p:stCondLst>
                                            <p:cond delay="0"/>
                                          </p:stCondLst>
                                        </p:cTn>
                                        <p:tgtEl>
                                          <p:spTgt spid="232451">
                                            <p:txEl>
                                              <p:pRg end="2" st="2"/>
                                            </p:txEl>
                                          </p:spTgt>
                                        </p:tgtEl>
                                        <p:attrNameLst>
                                          <p:attrName>style.visibility</p:attrName>
                                        </p:attrNameLst>
                                      </p:cBhvr>
                                      <p:to>
                                        <p:strVal val="visible"/>
                                      </p:to>
                                    </p:set>
                                    <p:animEffect filter="wipe(left)" transition="in">
                                      <p:cBhvr>
                                        <p:cTn dur="1000" id="20"/>
                                        <p:tgtEl>
                                          <p:spTgt spid="232451">
                                            <p:txEl>
                                              <p:pRg end="2" st="2"/>
                                            </p:txEl>
                                          </p:spTgt>
                                        </p:tgtEl>
                                      </p:cBhvr>
                                    </p:animEffect>
                                  </p:childTnLst>
                                </p:cTn>
                              </p:par>
                              <p:par>
                                <p:cTn fill="hold" grpId="0" id="21" nodeType="withEffect" presetClass="entr" presetID="22" presetSubtype="8">
                                  <p:stCondLst>
                                    <p:cond delay="0"/>
                                  </p:stCondLst>
                                  <p:childTnLst>
                                    <p:set>
                                      <p:cBhvr>
                                        <p:cTn dur="1" fill="hold" id="22">
                                          <p:stCondLst>
                                            <p:cond delay="0"/>
                                          </p:stCondLst>
                                        </p:cTn>
                                        <p:tgtEl>
                                          <p:spTgt spid="232451">
                                            <p:txEl>
                                              <p:pRg end="3" st="3"/>
                                            </p:txEl>
                                          </p:spTgt>
                                        </p:tgtEl>
                                        <p:attrNameLst>
                                          <p:attrName>style.visibility</p:attrName>
                                        </p:attrNameLst>
                                      </p:cBhvr>
                                      <p:to>
                                        <p:strVal val="visible"/>
                                      </p:to>
                                    </p:set>
                                    <p:animEffect filter="wipe(left)" transition="in">
                                      <p:cBhvr>
                                        <p:cTn dur="1000" id="23"/>
                                        <p:tgtEl>
                                          <p:spTgt spid="232451">
                                            <p:txEl>
                                              <p:pRg end="3" st="3"/>
                                            </p:txEl>
                                          </p:spTgt>
                                        </p:tgtEl>
                                      </p:cBhvr>
                                    </p:animEffect>
                                  </p:childTnLst>
                                </p:cTn>
                              </p:par>
                              <p:par>
                                <p:cTn fill="hold" grpId="0" id="24" nodeType="withEffect" presetClass="entr" presetID="22" presetSubtype="8">
                                  <p:stCondLst>
                                    <p:cond delay="0"/>
                                  </p:stCondLst>
                                  <p:childTnLst>
                                    <p:set>
                                      <p:cBhvr>
                                        <p:cTn dur="1" fill="hold" id="25">
                                          <p:stCondLst>
                                            <p:cond delay="0"/>
                                          </p:stCondLst>
                                        </p:cTn>
                                        <p:tgtEl>
                                          <p:spTgt spid="232451">
                                            <p:txEl>
                                              <p:pRg end="4" st="4"/>
                                            </p:txEl>
                                          </p:spTgt>
                                        </p:tgtEl>
                                        <p:attrNameLst>
                                          <p:attrName>style.visibility</p:attrName>
                                        </p:attrNameLst>
                                      </p:cBhvr>
                                      <p:to>
                                        <p:strVal val="visible"/>
                                      </p:to>
                                    </p:set>
                                    <p:animEffect filter="wipe(left)" transition="in">
                                      <p:cBhvr>
                                        <p:cTn dur="1000" id="26"/>
                                        <p:tgtEl>
                                          <p:spTgt spid="232451">
                                            <p:txEl>
                                              <p:pRg end="4" st="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32451" uiExpand="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a:extLst>
              <a:ext uri="{FF2B5EF4-FFF2-40B4-BE49-F238E27FC236}">
                <a16:creationId xmlns:a16="http://schemas.microsoft.com/office/drawing/2014/main" id="{757B2B98-4D59-47CD-94FE-B7D7C1F1F2F6}"/>
              </a:ext>
            </a:extLst>
          </p:cNvPr>
          <p:cNvSpPr/>
          <p:nvPr/>
        </p:nvSpPr>
        <p:spPr>
          <a:xfrm>
            <a:off x="2284113" y="1474113"/>
            <a:ext cx="8080974" cy="640080"/>
          </a:xfrm>
          <a:prstGeom prst="rect">
            <a:avLst/>
          </a:prstGeom>
        </p:spPr>
        <p:txBody>
          <a:bodyPr wrap="square">
            <a:spAutoFit/>
          </a:bodyPr>
          <a:lstStyle/>
          <a:p>
            <a:r>
              <a:rPr altLang="en-US" b="1" lang="zh-CN">
                <a:solidFill>
                  <a:srgbClr val="13B5B1"/>
                </a:solidFill>
                <a:latin charset="-122" panose="020b0503020204020204" pitchFamily="34" typeface="微软雅黑"/>
                <a:ea charset="-122" panose="020b0503020204020204" pitchFamily="34" typeface="微软雅黑"/>
                <a:cs typeface="+mn-ea"/>
                <a:sym charset="-122" panose="020b0503020204020204" pitchFamily="34" typeface="微软雅黑"/>
              </a:rPr>
              <a:t>首先，请不要伤害（First do no harm） </a:t>
            </a:r>
          </a:p>
          <a:p>
            <a:r>
              <a:rPr altLang="en-US" b="1" lang="zh-CN">
                <a:solidFill>
                  <a:srgbClr val="13B5B1"/>
                </a:solidFill>
                <a:latin charset="-122" panose="020b0503020204020204" pitchFamily="34" typeface="微软雅黑"/>
                <a:ea charset="-122" panose="020b0503020204020204" pitchFamily="34" typeface="微软雅黑"/>
                <a:cs typeface="+mn-ea"/>
                <a:sym charset="-122" panose="020b0503020204020204" pitchFamily="34" typeface="微软雅黑"/>
              </a:rPr>
              <a:t>                          -- 人文关怀首先是让患者感到安全，不安全的关怀是~</a:t>
            </a:r>
          </a:p>
        </p:txBody>
      </p:sp>
      <p:sp>
        <p:nvSpPr>
          <p:cNvPr id="9" name="任意多边形: 形状 8">
            <a:extLst>
              <a:ext uri="{FF2B5EF4-FFF2-40B4-BE49-F238E27FC236}">
                <a16:creationId xmlns:a16="http://schemas.microsoft.com/office/drawing/2014/main" id="{64725BB7-9BA4-453D-BF0D-1770567635A9}"/>
              </a:ext>
            </a:extLst>
          </p:cNvPr>
          <p:cNvSpPr/>
          <p:nvPr/>
        </p:nvSpPr>
        <p:spPr>
          <a:xfrm>
            <a:off x="1186380" y="2374969"/>
            <a:ext cx="1852687" cy="3469284"/>
          </a:xfrm>
          <a:custGeom>
            <a:gdLst>
              <a:gd fmla="*/ 0 w 10000" name="connsiteX0"/>
              <a:gd fmla="*/ 0 h 10000" name="connsiteY0"/>
              <a:gd fmla="*/ 10000 w 10000" name="connsiteX1"/>
              <a:gd fmla="*/ 0 h 10000" name="connsiteY1"/>
              <a:gd fmla="*/ 8000 w 10000" name="connsiteX2"/>
              <a:gd fmla="*/ 10000 h 10000" name="connsiteY2"/>
              <a:gd fmla="*/ 2000 w 10000" name="connsiteX3"/>
              <a:gd fmla="*/ 10000 h 10000" name="connsiteY3"/>
              <a:gd fmla="*/ 0 w 10000" name="connsiteX4"/>
              <a:gd fmla="*/ 0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000">
                <a:moveTo>
                  <a:pt x="0" y="10000"/>
                </a:moveTo>
                <a:lnTo>
                  <a:pt x="0" y="0"/>
                </a:lnTo>
                <a:lnTo>
                  <a:pt x="10000" y="2000"/>
                </a:lnTo>
                <a:lnTo>
                  <a:pt x="10000" y="8000"/>
                </a:lnTo>
                <a:lnTo>
                  <a:pt x="0" y="10000"/>
                </a:lnTo>
                <a:close/>
              </a:path>
            </a:pathLst>
          </a:custGeom>
          <a:solidFill>
            <a:srgbClr val="67D8CF"/>
          </a:solidFill>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ctr" anchorCtr="0" bIns="693857" lIns="107950" numCol="1" rIns="107951" spcCol="1270" spcFirstLastPara="0" tIns="693858" vert="horz" wrap="square">
            <a:noAutofit/>
          </a:bodyPr>
          <a:lstStyle/>
          <a:p>
            <a:pPr algn="ctr" defTabSz="755650" indent="0" lvl="0" marL="0">
              <a:lnSpc>
                <a:spcPct val="90000"/>
              </a:lnSpc>
              <a:spcBef>
                <a:spcPct val="0"/>
              </a:spcBef>
              <a:spcAft>
                <a:spcPct val="35000"/>
              </a:spcAft>
              <a:buNone/>
            </a:pPr>
            <a:r>
              <a:rPr altLang="en-US" kern="1200" lang="zh-CN" sz="1700">
                <a:latin charset="-122" panose="020b0503020204020204" pitchFamily="34" typeface="微软雅黑"/>
                <a:ea charset="-122" panose="020b0503020204020204" pitchFamily="34" typeface="微软雅黑"/>
              </a:rPr>
              <a:t>一针穿刺成功，减少患者的痛苦。</a:t>
            </a:r>
          </a:p>
        </p:txBody>
      </p:sp>
      <p:sp>
        <p:nvSpPr>
          <p:cNvPr id="10" name="任意多边形: 形状 9">
            <a:extLst>
              <a:ext uri="{FF2B5EF4-FFF2-40B4-BE49-F238E27FC236}">
                <a16:creationId xmlns:a16="http://schemas.microsoft.com/office/drawing/2014/main" id="{D91350D5-E441-474E-B2EE-A0EBAF588784}"/>
              </a:ext>
            </a:extLst>
          </p:cNvPr>
          <p:cNvSpPr/>
          <p:nvPr/>
        </p:nvSpPr>
        <p:spPr>
          <a:xfrm>
            <a:off x="3178018" y="2374969"/>
            <a:ext cx="1852687" cy="3469284"/>
          </a:xfrm>
          <a:custGeom>
            <a:gdLst>
              <a:gd fmla="*/ 0 w 10000" name="connsiteX0"/>
              <a:gd fmla="*/ 0 h 10000" name="connsiteY0"/>
              <a:gd fmla="*/ 10000 w 10000" name="connsiteX1"/>
              <a:gd fmla="*/ 0 h 10000" name="connsiteY1"/>
              <a:gd fmla="*/ 8000 w 10000" name="connsiteX2"/>
              <a:gd fmla="*/ 10000 h 10000" name="connsiteY2"/>
              <a:gd fmla="*/ 2000 w 10000" name="connsiteX3"/>
              <a:gd fmla="*/ 10000 h 10000" name="connsiteY3"/>
              <a:gd fmla="*/ 0 w 10000" name="connsiteX4"/>
              <a:gd fmla="*/ 0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000">
                <a:moveTo>
                  <a:pt x="0" y="10000"/>
                </a:moveTo>
                <a:lnTo>
                  <a:pt x="0" y="0"/>
                </a:lnTo>
                <a:lnTo>
                  <a:pt x="10000" y="2000"/>
                </a:lnTo>
                <a:lnTo>
                  <a:pt x="10000" y="8000"/>
                </a:lnTo>
                <a:lnTo>
                  <a:pt x="0" y="10000"/>
                </a:lnTo>
                <a:close/>
              </a:path>
            </a:pathLst>
          </a:custGeom>
          <a:solidFill>
            <a:srgbClr val="67D8CF"/>
          </a:solidFill>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ctr" anchorCtr="0" bIns="693857" lIns="107950" numCol="1" rIns="107951" spcCol="1270" spcFirstLastPara="0" tIns="693858" vert="horz" wrap="square">
            <a:noAutofit/>
          </a:bodyPr>
          <a:lstStyle/>
          <a:p>
            <a:pPr algn="ctr" defTabSz="755650" indent="0" lvl="0" marL="0">
              <a:lnSpc>
                <a:spcPct val="90000"/>
              </a:lnSpc>
              <a:spcBef>
                <a:spcPct val="0"/>
              </a:spcBef>
              <a:spcAft>
                <a:spcPct val="35000"/>
              </a:spcAft>
              <a:buNone/>
            </a:pPr>
            <a:r>
              <a:rPr altLang="en-US" kern="1200" lang="zh-CN" sz="1700">
                <a:latin charset="-122" panose="020b0503020204020204" pitchFamily="34" typeface="微软雅黑"/>
                <a:ea charset="-122" panose="020b0503020204020204" pitchFamily="34" typeface="微软雅黑"/>
              </a:rPr>
              <a:t>正压封管到位，减少堵管，减少重复穿刺。</a:t>
            </a:r>
          </a:p>
        </p:txBody>
      </p:sp>
      <p:sp>
        <p:nvSpPr>
          <p:cNvPr id="11" name="任意多边形: 形状 10">
            <a:extLst>
              <a:ext uri="{FF2B5EF4-FFF2-40B4-BE49-F238E27FC236}">
                <a16:creationId xmlns:a16="http://schemas.microsoft.com/office/drawing/2014/main" id="{6DD2F241-7664-4EDC-A91A-B24D495E71F4}"/>
              </a:ext>
            </a:extLst>
          </p:cNvPr>
          <p:cNvSpPr/>
          <p:nvPr/>
        </p:nvSpPr>
        <p:spPr>
          <a:xfrm>
            <a:off x="5169656" y="2374969"/>
            <a:ext cx="1852687" cy="3469284"/>
          </a:xfrm>
          <a:custGeom>
            <a:gdLst>
              <a:gd fmla="*/ 0 w 10000" name="connsiteX0"/>
              <a:gd fmla="*/ 0 h 10000" name="connsiteY0"/>
              <a:gd fmla="*/ 10000 w 10000" name="connsiteX1"/>
              <a:gd fmla="*/ 0 h 10000" name="connsiteY1"/>
              <a:gd fmla="*/ 8000 w 10000" name="connsiteX2"/>
              <a:gd fmla="*/ 10000 h 10000" name="connsiteY2"/>
              <a:gd fmla="*/ 2000 w 10000" name="connsiteX3"/>
              <a:gd fmla="*/ 10000 h 10000" name="connsiteY3"/>
              <a:gd fmla="*/ 0 w 10000" name="connsiteX4"/>
              <a:gd fmla="*/ 0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000">
                <a:moveTo>
                  <a:pt x="0" y="10000"/>
                </a:moveTo>
                <a:lnTo>
                  <a:pt x="0" y="0"/>
                </a:lnTo>
                <a:lnTo>
                  <a:pt x="10000" y="2000"/>
                </a:lnTo>
                <a:lnTo>
                  <a:pt x="10000" y="8000"/>
                </a:lnTo>
                <a:lnTo>
                  <a:pt x="0" y="10000"/>
                </a:lnTo>
                <a:close/>
              </a:path>
            </a:pathLst>
          </a:custGeom>
          <a:solidFill>
            <a:srgbClr val="67D8CF"/>
          </a:solidFill>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ctr" anchorCtr="0" bIns="693857" lIns="107950" numCol="1" rIns="107951" spcCol="1270" spcFirstLastPara="0" tIns="693858" vert="horz" wrap="square">
            <a:noAutofit/>
          </a:bodyPr>
          <a:lstStyle/>
          <a:p>
            <a:pPr algn="ctr" defTabSz="755650" indent="0" lvl="0" marL="0">
              <a:lnSpc>
                <a:spcPct val="90000"/>
              </a:lnSpc>
              <a:spcBef>
                <a:spcPct val="0"/>
              </a:spcBef>
              <a:spcAft>
                <a:spcPct val="35000"/>
              </a:spcAft>
              <a:buNone/>
            </a:pPr>
            <a:r>
              <a:rPr altLang="en-US" kern="1200" lang="zh-CN" sz="1700">
                <a:latin charset="-122" panose="020b0503020204020204" pitchFamily="34" typeface="微软雅黑"/>
                <a:ea charset="-122" panose="020b0503020204020204" pitchFamily="34" typeface="微软雅黑"/>
              </a:rPr>
              <a:t>巡视患者，及时更换药液或拔针，减轻患者焦虑，避免对患者造成身体上的伤害。</a:t>
            </a:r>
          </a:p>
        </p:txBody>
      </p:sp>
      <p:sp>
        <p:nvSpPr>
          <p:cNvPr id="12" name="任意多边形: 形状 11">
            <a:extLst>
              <a:ext uri="{FF2B5EF4-FFF2-40B4-BE49-F238E27FC236}">
                <a16:creationId xmlns:a16="http://schemas.microsoft.com/office/drawing/2014/main" id="{E13DF167-AE51-4552-86CD-9403E2526FE7}"/>
              </a:ext>
            </a:extLst>
          </p:cNvPr>
          <p:cNvSpPr/>
          <p:nvPr/>
        </p:nvSpPr>
        <p:spPr>
          <a:xfrm>
            <a:off x="7161294" y="2374969"/>
            <a:ext cx="1852687" cy="3469284"/>
          </a:xfrm>
          <a:custGeom>
            <a:gdLst>
              <a:gd fmla="*/ 0 w 10000" name="connsiteX0"/>
              <a:gd fmla="*/ 0 h 10000" name="connsiteY0"/>
              <a:gd fmla="*/ 10000 w 10000" name="connsiteX1"/>
              <a:gd fmla="*/ 0 h 10000" name="connsiteY1"/>
              <a:gd fmla="*/ 8000 w 10000" name="connsiteX2"/>
              <a:gd fmla="*/ 10000 h 10000" name="connsiteY2"/>
              <a:gd fmla="*/ 2000 w 10000" name="connsiteX3"/>
              <a:gd fmla="*/ 10000 h 10000" name="connsiteY3"/>
              <a:gd fmla="*/ 0 w 10000" name="connsiteX4"/>
              <a:gd fmla="*/ 0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000">
                <a:moveTo>
                  <a:pt x="0" y="10000"/>
                </a:moveTo>
                <a:lnTo>
                  <a:pt x="0" y="0"/>
                </a:lnTo>
                <a:lnTo>
                  <a:pt x="10000" y="2000"/>
                </a:lnTo>
                <a:lnTo>
                  <a:pt x="10000" y="8000"/>
                </a:lnTo>
                <a:lnTo>
                  <a:pt x="0" y="10000"/>
                </a:lnTo>
                <a:close/>
              </a:path>
            </a:pathLst>
          </a:custGeom>
          <a:solidFill>
            <a:srgbClr val="67D8CF"/>
          </a:solidFill>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ctr" anchorCtr="0" bIns="693857" lIns="107950" numCol="1" rIns="107951" spcCol="1270" spcFirstLastPara="0" tIns="693858" vert="horz" wrap="square">
            <a:noAutofit/>
          </a:bodyPr>
          <a:lstStyle/>
          <a:p>
            <a:pPr algn="ctr" defTabSz="755650" indent="0" lvl="0" marL="0">
              <a:lnSpc>
                <a:spcPct val="90000"/>
              </a:lnSpc>
              <a:spcBef>
                <a:spcPct val="0"/>
              </a:spcBef>
              <a:spcAft>
                <a:spcPct val="35000"/>
              </a:spcAft>
              <a:buNone/>
            </a:pPr>
            <a:r>
              <a:rPr altLang="en-US" kern="1200" lang="zh-CN" sz="1700">
                <a:latin charset="-122" panose="020b0503020204020204" pitchFamily="34" typeface="微软雅黑"/>
                <a:ea charset="-122" panose="020b0503020204020204" pitchFamily="34" typeface="微软雅黑"/>
              </a:rPr>
              <a:t>严格执行三查七对，坚持慎独精神，严防差错事故的发生。</a:t>
            </a:r>
          </a:p>
        </p:txBody>
      </p:sp>
      <p:sp>
        <p:nvSpPr>
          <p:cNvPr id="13" name="任意多边形: 形状 12">
            <a:extLst>
              <a:ext uri="{FF2B5EF4-FFF2-40B4-BE49-F238E27FC236}">
                <a16:creationId xmlns:a16="http://schemas.microsoft.com/office/drawing/2014/main" id="{876E6831-BC36-4090-9CB6-927D325D485A}"/>
              </a:ext>
            </a:extLst>
          </p:cNvPr>
          <p:cNvSpPr/>
          <p:nvPr/>
        </p:nvSpPr>
        <p:spPr>
          <a:xfrm>
            <a:off x="9152933" y="2374969"/>
            <a:ext cx="1852687" cy="3469284"/>
          </a:xfrm>
          <a:custGeom>
            <a:gdLst>
              <a:gd fmla="*/ 0 w 10000" name="connsiteX0"/>
              <a:gd fmla="*/ 0 h 10000" name="connsiteY0"/>
              <a:gd fmla="*/ 10000 w 10000" name="connsiteX1"/>
              <a:gd fmla="*/ 0 h 10000" name="connsiteY1"/>
              <a:gd fmla="*/ 8000 w 10000" name="connsiteX2"/>
              <a:gd fmla="*/ 10000 h 10000" name="connsiteY2"/>
              <a:gd fmla="*/ 2000 w 10000" name="connsiteX3"/>
              <a:gd fmla="*/ 10000 h 10000" name="connsiteY3"/>
              <a:gd fmla="*/ 0 w 10000" name="connsiteX4"/>
              <a:gd fmla="*/ 0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000">
                <a:moveTo>
                  <a:pt x="0" y="10000"/>
                </a:moveTo>
                <a:lnTo>
                  <a:pt x="0" y="0"/>
                </a:lnTo>
                <a:lnTo>
                  <a:pt x="10000" y="2000"/>
                </a:lnTo>
                <a:lnTo>
                  <a:pt x="10000" y="8000"/>
                </a:lnTo>
                <a:lnTo>
                  <a:pt x="0" y="10000"/>
                </a:lnTo>
                <a:close/>
              </a:path>
            </a:pathLst>
          </a:custGeom>
          <a:solidFill>
            <a:srgbClr val="67D8CF"/>
          </a:solidFill>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ctr" anchorCtr="0" bIns="693857" lIns="107950" numCol="1" rIns="107951" spcCol="1270" spcFirstLastPara="0" tIns="693858" vert="horz" wrap="square">
            <a:noAutofit/>
          </a:bodyPr>
          <a:lstStyle/>
          <a:p>
            <a:pPr algn="ctr" defTabSz="755650" indent="0" lvl="0" marL="0">
              <a:lnSpc>
                <a:spcPct val="90000"/>
              </a:lnSpc>
              <a:spcBef>
                <a:spcPct val="0"/>
              </a:spcBef>
              <a:spcAft>
                <a:spcPct val="35000"/>
              </a:spcAft>
              <a:buNone/>
            </a:pPr>
            <a:r>
              <a:rPr altLang="en-US" kern="1200" lang="zh-CN" sz="1700">
                <a:latin charset="-122" panose="020b0503020204020204" pitchFamily="34" typeface="微软雅黑"/>
                <a:ea charset="-122" panose="020b0503020204020204" pitchFamily="34" typeface="微软雅黑"/>
              </a:rPr>
              <a:t>适时做好健康教育，交代药物的疗效、副作用或不良反应及相关注意事项，减轻患者的恐惧心理。</a:t>
            </a:r>
          </a:p>
        </p:txBody>
      </p:sp>
      <p:sp>
        <p:nvSpPr>
          <p:cNvPr id="5" name="TextBox 5">
            <a:extLst>
              <a:ext uri="{FF2B5EF4-FFF2-40B4-BE49-F238E27FC236}">
                <a16:creationId xmlns:a16="http://schemas.microsoft.com/office/drawing/2014/main" id="{8FB2C99D-B135-477C-8DA3-0404DE6B6231}"/>
              </a:ext>
            </a:extLst>
          </p:cNvPr>
          <p:cNvSpPr txBox="1">
            <a:spLocks noChangeArrowheads="1"/>
          </p:cNvSpPr>
          <p:nvPr/>
        </p:nvSpPr>
        <p:spPr bwMode="auto">
          <a:xfrm>
            <a:off x="4686300" y="744840"/>
            <a:ext cx="3276600" cy="472440"/>
          </a:xfrm>
          <a:prstGeom prst="rect">
            <a:avLst/>
          </a:prstGeom>
        </p:spPr>
        <p:txBody>
          <a:bodyPr anchor="ctr" bIns="45720" lIns="91440" rIns="91440" rtlCol="0" tIns="45720" vert="horz" wrap="square">
            <a:spAutoFit/>
          </a:bodyPr>
          <a:lstStyle>
            <a:defPPr>
              <a:defRPr lang="zh-CN"/>
            </a:defPPr>
            <a:lvl1pPr algn="ctr">
              <a:lnSpc>
                <a:spcPct val="90000"/>
              </a:lnSpc>
              <a:spcBef>
                <a:spcPct val="0"/>
              </a:spcBef>
              <a:buNone/>
              <a:defRPr b="1" spc="300" sz="4000">
                <a:effectLst>
                  <a:outerShdw algn="tl" blurRad="38100" dir="2700000" dist="38100">
                    <a:srgbClr val="000000">
                      <a:alpha val="43137"/>
                    </a:srgbClr>
                  </a:outerShdw>
                </a:effectLst>
                <a:latin charset="-122" panose="03000600000000000000" pitchFamily="66" typeface="汉仪新蒂赵孟頫体"/>
                <a:ea charset="-122" panose="03000600000000000000" pitchFamily="66" typeface="汉仪新蒂赵孟頫体"/>
                <a:cs typeface="+mn-ea"/>
              </a:defRPr>
            </a:lvl1pPr>
          </a:lstStyle>
          <a:p>
            <a:pPr algn="dist">
              <a:lnSpc>
                <a:spcPct val="100000"/>
              </a:lnSpc>
            </a:pPr>
            <a:r>
              <a:rPr altLang="en-US" lang="zh-CN" sz="2500">
                <a:solidFill>
                  <a:schemeClr val="tx1">
                    <a:lumMod val="75000"/>
                    <a:lumOff val="25000"/>
                  </a:schemeClr>
                </a:solidFill>
                <a:effectLst/>
                <a:latin charset="-122" panose="020b0503020204020204" pitchFamily="34" typeface="微软雅黑"/>
                <a:ea charset="-122" panose="020b0503020204020204" pitchFamily="34" typeface="微软雅黑"/>
                <a:sym charset="-122" panose="020b0503020204020204" pitchFamily="34" typeface="微软雅黑"/>
              </a:rPr>
              <a:t>安全需要</a:t>
            </a:r>
          </a:p>
        </p:txBody>
      </p:sp>
    </p:spTree>
  </p:cSld>
  <p:clrMapOvr>
    <a:masterClrMapping/>
  </p:clrMapOvr>
  <mc:AlternateContent>
    <mc:Choice Requires="p14">
      <p:transition advClick="0" advTm="2000" p14:dur="1600" spd="slow">
        <p14:gallery dir="l"/>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750" id="7"/>
                                        <p:tgtEl>
                                          <p:spTgt spid="3"/>
                                        </p:tgtEl>
                                      </p:cBhvr>
                                    </p:animEffect>
                                  </p:childTnLst>
                                </p:cTn>
                              </p:par>
                            </p:childTnLst>
                          </p:cTn>
                        </p:par>
                        <p:par>
                          <p:cTn fill="hold" id="8" nodeType="afterGroup">
                            <p:stCondLst>
                              <p:cond delay="750"/>
                            </p:stCondLst>
                            <p:childTnLst>
                              <p:par>
                                <p:cTn fill="hold" grpId="0" id="9" nodeType="afterEffect" presetClass="entr" presetID="2" presetSubtype="4">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ppt_x"/>
                                          </p:val>
                                        </p:tav>
                                        <p:tav tm="100000">
                                          <p:val>
                                            <p:strVal val="#ppt_x"/>
                                          </p:val>
                                        </p:tav>
                                      </p:tavLst>
                                    </p:anim>
                                    <p:anim calcmode="lin" valueType="num">
                                      <p:cBhvr additive="base">
                                        <p:cTn dur="500" fill="hold" id="12"/>
                                        <p:tgtEl>
                                          <p:spTgt spid="9"/>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250"/>
                            </p:stCondLst>
                            <p:childTnLst>
                              <p:par>
                                <p:cTn fill="hold" grpId="0" id="14" nodeType="afterEffect" presetClass="entr" presetID="2" presetSubtype="4">
                                  <p:stCondLst>
                                    <p:cond delay="0"/>
                                  </p:stCondLst>
                                  <p:childTnLst>
                                    <p:set>
                                      <p:cBhvr>
                                        <p:cTn dur="1" fill="hold" id="15">
                                          <p:stCondLst>
                                            <p:cond delay="0"/>
                                          </p:stCondLst>
                                        </p:cTn>
                                        <p:tgtEl>
                                          <p:spTgt spid="10"/>
                                        </p:tgtEl>
                                        <p:attrNameLst>
                                          <p:attrName>style.visibility</p:attrName>
                                        </p:attrNameLst>
                                      </p:cBhvr>
                                      <p:to>
                                        <p:strVal val="visible"/>
                                      </p:to>
                                    </p:set>
                                    <p:anim calcmode="lin" valueType="num">
                                      <p:cBhvr additive="base">
                                        <p:cTn dur="500" fill="hold" id="16"/>
                                        <p:tgtEl>
                                          <p:spTgt spid="10"/>
                                        </p:tgtEl>
                                        <p:attrNameLst>
                                          <p:attrName>ppt_x</p:attrName>
                                        </p:attrNameLst>
                                      </p:cBhvr>
                                      <p:tavLst>
                                        <p:tav tm="0">
                                          <p:val>
                                            <p:strVal val="#ppt_x"/>
                                          </p:val>
                                        </p:tav>
                                        <p:tav tm="100000">
                                          <p:val>
                                            <p:strVal val="#ppt_x"/>
                                          </p:val>
                                        </p:tav>
                                      </p:tavLst>
                                    </p:anim>
                                    <p:anim calcmode="lin" valueType="num">
                                      <p:cBhvr additive="base">
                                        <p:cTn dur="500" fill="hold" id="17"/>
                                        <p:tgtEl>
                                          <p:spTgt spid="10"/>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750"/>
                            </p:stCondLst>
                            <p:childTnLst>
                              <p:par>
                                <p:cTn fill="hold" grpId="0" id="19" nodeType="afterEffect" presetClass="entr" presetID="2" presetSubtype="4">
                                  <p:stCondLst>
                                    <p:cond delay="0"/>
                                  </p:stCondLst>
                                  <p:childTnLst>
                                    <p:set>
                                      <p:cBhvr>
                                        <p:cTn dur="1" fill="hold" id="20">
                                          <p:stCondLst>
                                            <p:cond delay="0"/>
                                          </p:stCondLst>
                                        </p:cTn>
                                        <p:tgtEl>
                                          <p:spTgt spid="11"/>
                                        </p:tgtEl>
                                        <p:attrNameLst>
                                          <p:attrName>style.visibility</p:attrName>
                                        </p:attrNameLst>
                                      </p:cBhvr>
                                      <p:to>
                                        <p:strVal val="visible"/>
                                      </p:to>
                                    </p:set>
                                    <p:anim calcmode="lin" valueType="num">
                                      <p:cBhvr additive="base">
                                        <p:cTn dur="500" fill="hold" id="21"/>
                                        <p:tgtEl>
                                          <p:spTgt spid="11"/>
                                        </p:tgtEl>
                                        <p:attrNameLst>
                                          <p:attrName>ppt_x</p:attrName>
                                        </p:attrNameLst>
                                      </p:cBhvr>
                                      <p:tavLst>
                                        <p:tav tm="0">
                                          <p:val>
                                            <p:strVal val="#ppt_x"/>
                                          </p:val>
                                        </p:tav>
                                        <p:tav tm="100000">
                                          <p:val>
                                            <p:strVal val="#ppt_x"/>
                                          </p:val>
                                        </p:tav>
                                      </p:tavLst>
                                    </p:anim>
                                    <p:anim calcmode="lin" valueType="num">
                                      <p:cBhvr additive="base">
                                        <p:cTn dur="500" fill="hold" id="22"/>
                                        <p:tgtEl>
                                          <p:spTgt spid="11"/>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2250"/>
                            </p:stCondLst>
                            <p:childTnLst>
                              <p:par>
                                <p:cTn fill="hold" grpId="0" id="24" nodeType="afterEffect" presetClass="entr" presetID="2" presetSubtype="4">
                                  <p:stCondLst>
                                    <p:cond delay="0"/>
                                  </p:stCondLst>
                                  <p:childTnLst>
                                    <p:set>
                                      <p:cBhvr>
                                        <p:cTn dur="1" fill="hold" id="25">
                                          <p:stCondLst>
                                            <p:cond delay="0"/>
                                          </p:stCondLst>
                                        </p:cTn>
                                        <p:tgtEl>
                                          <p:spTgt spid="12"/>
                                        </p:tgtEl>
                                        <p:attrNameLst>
                                          <p:attrName>style.visibility</p:attrName>
                                        </p:attrNameLst>
                                      </p:cBhvr>
                                      <p:to>
                                        <p:strVal val="visible"/>
                                      </p:to>
                                    </p:set>
                                    <p:anim calcmode="lin" valueType="num">
                                      <p:cBhvr additive="base">
                                        <p:cTn dur="500" fill="hold" id="26"/>
                                        <p:tgtEl>
                                          <p:spTgt spid="12"/>
                                        </p:tgtEl>
                                        <p:attrNameLst>
                                          <p:attrName>ppt_x</p:attrName>
                                        </p:attrNameLst>
                                      </p:cBhvr>
                                      <p:tavLst>
                                        <p:tav tm="0">
                                          <p:val>
                                            <p:strVal val="#ppt_x"/>
                                          </p:val>
                                        </p:tav>
                                        <p:tav tm="100000">
                                          <p:val>
                                            <p:strVal val="#ppt_x"/>
                                          </p:val>
                                        </p:tav>
                                      </p:tavLst>
                                    </p:anim>
                                    <p:anim calcmode="lin" valueType="num">
                                      <p:cBhvr additive="base">
                                        <p:cTn dur="500" fill="hold" id="27"/>
                                        <p:tgtEl>
                                          <p:spTgt spid="12"/>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2750"/>
                            </p:stCondLst>
                            <p:childTnLst>
                              <p:par>
                                <p:cTn fill="hold" grpId="0" id="29" nodeType="afterEffect" presetClass="entr" presetID="2" presetSubtype="4">
                                  <p:stCondLst>
                                    <p:cond delay="0"/>
                                  </p:stCondLst>
                                  <p:childTnLst>
                                    <p:set>
                                      <p:cBhvr>
                                        <p:cTn dur="1" fill="hold" id="30">
                                          <p:stCondLst>
                                            <p:cond delay="0"/>
                                          </p:stCondLst>
                                        </p:cTn>
                                        <p:tgtEl>
                                          <p:spTgt spid="13"/>
                                        </p:tgtEl>
                                        <p:attrNameLst>
                                          <p:attrName>style.visibility</p:attrName>
                                        </p:attrNameLst>
                                      </p:cBhvr>
                                      <p:to>
                                        <p:strVal val="visible"/>
                                      </p:to>
                                    </p:set>
                                    <p:anim calcmode="lin" valueType="num">
                                      <p:cBhvr additive="base">
                                        <p:cTn dur="500" fill="hold" id="31"/>
                                        <p:tgtEl>
                                          <p:spTgt spid="13"/>
                                        </p:tgtEl>
                                        <p:attrNameLst>
                                          <p:attrName>ppt_x</p:attrName>
                                        </p:attrNameLst>
                                      </p:cBhvr>
                                      <p:tavLst>
                                        <p:tav tm="0">
                                          <p:val>
                                            <p:strVal val="#ppt_x"/>
                                          </p:val>
                                        </p:tav>
                                        <p:tav tm="100000">
                                          <p:val>
                                            <p:strVal val="#ppt_x"/>
                                          </p:val>
                                        </p:tav>
                                      </p:tavLst>
                                    </p:anim>
                                    <p:anim calcmode="lin" valueType="num">
                                      <p:cBhvr additive="base">
                                        <p:cTn dur="500" fill="hold" id="32"/>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9"/>
      <p:bldP grpId="0" spid="10"/>
      <p:bldP grpId="0" spid="11"/>
      <p:bldP grpId="0" spid="12"/>
      <p:bldP grpId="0" spid="1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450D15A7-6755-4FCB-AF50-7980D48B0E5A}"/>
              </a:ext>
            </a:extLst>
          </p:cNvPr>
          <p:cNvSpPr txBox="1"/>
          <p:nvPr/>
        </p:nvSpPr>
        <p:spPr>
          <a:xfrm>
            <a:off x="2422399" y="657410"/>
            <a:ext cx="7978900" cy="420624"/>
          </a:xfrm>
          <a:prstGeom prst="rect">
            <a:avLst/>
          </a:prstGeom>
        </p:spPr>
        <p:txBody>
          <a:bodyPr anchor="ctr" bIns="45720" lIns="91440" rIns="91440" rtlCol="0" tIns="45720" vert="horz" wrap="square">
            <a:spAutoFit/>
          </a:bodyPr>
          <a:lstStyle>
            <a:defPPr>
              <a:defRPr lang="zh-CN"/>
            </a:defPPr>
            <a:lvl1pPr algn="ctr">
              <a:lnSpc>
                <a:spcPct val="90000"/>
              </a:lnSpc>
              <a:spcBef>
                <a:spcPct val="0"/>
              </a:spcBef>
              <a:defRPr b="1" spc="300" sz="4000">
                <a:solidFill>
                  <a:schemeClr val="bg1"/>
                </a:solidFill>
                <a:latin charset="-122" panose="03000600000000000000" pitchFamily="66" typeface="汉仪新蒂赵孟頫体"/>
                <a:ea charset="-122" panose="03000600000000000000" pitchFamily="66" typeface="汉仪新蒂赵孟頫体"/>
                <a:cs typeface="+mn-ea"/>
              </a:defRPr>
            </a:lvl1pPr>
          </a:lstStyle>
          <a:p>
            <a:r>
              <a:rPr altLang="zh-CN" lang="en-US" sz="24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2014-2015患者安全目标(中国医协2014.8.16)</a:t>
            </a:r>
          </a:p>
        </p:txBody>
      </p:sp>
      <p:sp>
        <p:nvSpPr>
          <p:cNvPr id="6" name="箭头: 燕尾形 5">
            <a:extLst>
              <a:ext uri="{FF2B5EF4-FFF2-40B4-BE49-F238E27FC236}">
                <a16:creationId xmlns:a16="http://schemas.microsoft.com/office/drawing/2014/main" id="{E5D50FE1-007A-49C6-8C5A-968ACC84050D}"/>
              </a:ext>
            </a:extLst>
          </p:cNvPr>
          <p:cNvSpPr/>
          <p:nvPr/>
        </p:nvSpPr>
        <p:spPr>
          <a:xfrm>
            <a:off x="783977" y="2770538"/>
            <a:ext cx="11046073" cy="1687451"/>
          </a:xfrm>
          <a:prstGeom prst="notchedRightArrow">
            <a:avLst/>
          </a:prstGeom>
          <a:solidFill>
            <a:srgbClr val="67D8C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p:txBody>
      </p:sp>
      <p:sp>
        <p:nvSpPr>
          <p:cNvPr id="7" name="任意多边形: 形状 6">
            <a:extLst>
              <a:ext uri="{FF2B5EF4-FFF2-40B4-BE49-F238E27FC236}">
                <a16:creationId xmlns:a16="http://schemas.microsoft.com/office/drawing/2014/main" id="{4DE66AF8-BD13-47E4-9CD9-429A8B8B72B0}"/>
              </a:ext>
            </a:extLst>
          </p:cNvPr>
          <p:cNvSpPr/>
          <p:nvPr/>
        </p:nvSpPr>
        <p:spPr>
          <a:xfrm>
            <a:off x="825202" y="1458015"/>
            <a:ext cx="1420081" cy="1687451"/>
          </a:xfrm>
          <a:custGeom>
            <a:gdLst>
              <a:gd fmla="*/ 0 w 918663" name="connsiteX0"/>
              <a:gd fmla="*/ 0 h 1687451" name="connsiteY0"/>
              <a:gd fmla="*/ 918663 w 918663" name="connsiteX1"/>
              <a:gd fmla="*/ 0 h 1687451" name="connsiteY1"/>
              <a:gd fmla="*/ 918663 w 918663" name="connsiteX2"/>
              <a:gd fmla="*/ 1687451 h 1687451" name="connsiteY2"/>
              <a:gd fmla="*/ 0 w 918663" name="connsiteX3"/>
              <a:gd fmla="*/ 1687451 h 1687451" name="connsiteY3"/>
              <a:gd fmla="*/ 0 w 918663" name="connsiteX4"/>
              <a:gd fmla="*/ 0 h 168745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87451" w="918662">
                <a:moveTo>
                  <a:pt x="0" y="0"/>
                </a:moveTo>
                <a:lnTo>
                  <a:pt x="918663" y="0"/>
                </a:lnTo>
                <a:lnTo>
                  <a:pt x="918663" y="1687451"/>
                </a:lnTo>
                <a:lnTo>
                  <a:pt x="0" y="16874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anchorCtr="0" bIns="106680" lIns="106680" numCol="1" rIns="106680" spcCol="1270" spcFirstLastPara="0" tIns="106680" vert="horz" wrap="square">
            <a:noAutofit/>
          </a:bodyPr>
          <a:lstStyle/>
          <a:p>
            <a:pPr algn="ctr" defTabSz="666750" indent="0" lvl="0" marL="0">
              <a:lnSpc>
                <a:spcPts val="2500"/>
              </a:lnSpc>
              <a:spcBef>
                <a:spcPct val="0"/>
              </a:spcBef>
              <a:spcAft>
                <a:spcPct val="35000"/>
              </a:spcAft>
              <a:buNone/>
            </a:pPr>
            <a:r>
              <a:rPr kern="1200" lang="zh-CN" sz="1500">
                <a:latin charset="-122" panose="020b0503020204020204" pitchFamily="34" typeface="微软雅黑"/>
                <a:ea charset="-122" panose="020b0503020204020204" pitchFamily="34" typeface="微软雅黑"/>
              </a:rPr>
              <a:t>严格执行查对制度,正确识别患者身份</a:t>
            </a:r>
          </a:p>
        </p:txBody>
      </p:sp>
      <p:sp>
        <p:nvSpPr>
          <p:cNvPr id="8" name="椭圆 7">
            <a:extLst>
              <a:ext uri="{FF2B5EF4-FFF2-40B4-BE49-F238E27FC236}">
                <a16:creationId xmlns:a16="http://schemas.microsoft.com/office/drawing/2014/main" id="{4BAEA217-DE7E-4891-8096-08FDF2B7A4DA}"/>
              </a:ext>
            </a:extLst>
          </p:cNvPr>
          <p:cNvSpPr/>
          <p:nvPr/>
        </p:nvSpPr>
        <p:spPr>
          <a:xfrm>
            <a:off x="1189018" y="3403332"/>
            <a:ext cx="421862" cy="421862"/>
          </a:xfrm>
          <a:prstGeom prst="ellipse">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9" name="任意多边形: 形状 8">
            <a:extLst>
              <a:ext uri="{FF2B5EF4-FFF2-40B4-BE49-F238E27FC236}">
                <a16:creationId xmlns:a16="http://schemas.microsoft.com/office/drawing/2014/main" id="{0D3BAE16-3754-4ECE-A37C-F37109B9C81A}"/>
              </a:ext>
            </a:extLst>
          </p:cNvPr>
          <p:cNvSpPr/>
          <p:nvPr/>
        </p:nvSpPr>
        <p:spPr>
          <a:xfrm>
            <a:off x="1581365" y="4340926"/>
            <a:ext cx="1420081" cy="1687451"/>
          </a:xfrm>
          <a:custGeom>
            <a:gdLst>
              <a:gd fmla="*/ 0 w 918663" name="connsiteX0"/>
              <a:gd fmla="*/ 0 h 1687451" name="connsiteY0"/>
              <a:gd fmla="*/ 918663 w 918663" name="connsiteX1"/>
              <a:gd fmla="*/ 0 h 1687451" name="connsiteY1"/>
              <a:gd fmla="*/ 918663 w 918663" name="connsiteX2"/>
              <a:gd fmla="*/ 1687451 h 1687451" name="connsiteY2"/>
              <a:gd fmla="*/ 0 w 918663" name="connsiteX3"/>
              <a:gd fmla="*/ 1687451 h 1687451" name="connsiteY3"/>
              <a:gd fmla="*/ 0 w 918663" name="connsiteX4"/>
              <a:gd fmla="*/ 0 h 168745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87451" w="918662">
                <a:moveTo>
                  <a:pt x="0" y="0"/>
                </a:moveTo>
                <a:lnTo>
                  <a:pt x="918663" y="0"/>
                </a:lnTo>
                <a:lnTo>
                  <a:pt x="918663" y="1687451"/>
                </a:lnTo>
                <a:lnTo>
                  <a:pt x="0" y="16874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t" anchorCtr="0" bIns="106680" lIns="106680" numCol="1" rIns="106680" spcCol="1270" spcFirstLastPara="0" tIns="106680" vert="horz" wrap="square">
            <a:noAutofit/>
          </a:bodyPr>
          <a:lstStyle/>
          <a:p>
            <a:pPr algn="ctr" defTabSz="666750">
              <a:lnSpc>
                <a:spcPts val="2500"/>
              </a:lnSpc>
              <a:spcBef>
                <a:spcPct val="0"/>
              </a:spcBef>
              <a:spcAft>
                <a:spcPct val="35000"/>
              </a:spcAft>
            </a:pPr>
            <a:r>
              <a:rPr lang="zh-CN" sz="1500">
                <a:latin charset="-122" panose="020b0503020204020204" pitchFamily="34" typeface="微软雅黑"/>
                <a:ea charset="-122" panose="020b0503020204020204" pitchFamily="34" typeface="微软雅黑"/>
              </a:rPr>
              <a:t>强化手术安全核查,防止手术患者、手术部位及术式错误</a:t>
            </a:r>
          </a:p>
        </p:txBody>
      </p:sp>
      <p:sp>
        <p:nvSpPr>
          <p:cNvPr id="10" name="椭圆 9">
            <a:extLst>
              <a:ext uri="{FF2B5EF4-FFF2-40B4-BE49-F238E27FC236}">
                <a16:creationId xmlns:a16="http://schemas.microsoft.com/office/drawing/2014/main" id="{33BB68E7-FC3A-4689-A05E-A27DB46F6F43}"/>
              </a:ext>
            </a:extLst>
          </p:cNvPr>
          <p:cNvSpPr/>
          <p:nvPr/>
        </p:nvSpPr>
        <p:spPr>
          <a:xfrm>
            <a:off x="2115515" y="3403332"/>
            <a:ext cx="421862" cy="421862"/>
          </a:xfrm>
          <a:prstGeom prst="ellipse">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11" name="任意多边形: 形状 10">
            <a:extLst>
              <a:ext uri="{FF2B5EF4-FFF2-40B4-BE49-F238E27FC236}">
                <a16:creationId xmlns:a16="http://schemas.microsoft.com/office/drawing/2014/main" id="{EEE02799-BD8A-45A7-A506-2AF3C1268815}"/>
              </a:ext>
            </a:extLst>
          </p:cNvPr>
          <p:cNvSpPr/>
          <p:nvPr/>
        </p:nvSpPr>
        <p:spPr>
          <a:xfrm>
            <a:off x="2402669" y="1610415"/>
            <a:ext cx="2107818" cy="1687451"/>
          </a:xfrm>
          <a:custGeom>
            <a:gdLst>
              <a:gd fmla="*/ 0 w 1251614" name="connsiteX0"/>
              <a:gd fmla="*/ 0 h 1687451" name="connsiteY0"/>
              <a:gd fmla="*/ 1251614 w 1251614" name="connsiteX1"/>
              <a:gd fmla="*/ 0 h 1687451" name="connsiteY1"/>
              <a:gd fmla="*/ 1251614 w 1251614" name="connsiteX2"/>
              <a:gd fmla="*/ 1687451 h 1687451" name="connsiteY2"/>
              <a:gd fmla="*/ 0 w 1251614" name="connsiteX3"/>
              <a:gd fmla="*/ 1687451 h 1687451" name="connsiteY3"/>
              <a:gd fmla="*/ 0 w 1251614" name="connsiteX4"/>
              <a:gd fmla="*/ 0 h 168745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87451" w="1251614">
                <a:moveTo>
                  <a:pt x="0" y="0"/>
                </a:moveTo>
                <a:lnTo>
                  <a:pt x="1251614" y="0"/>
                </a:lnTo>
                <a:lnTo>
                  <a:pt x="1251614" y="1687451"/>
                </a:lnTo>
                <a:lnTo>
                  <a:pt x="0" y="16874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anchorCtr="0" bIns="106680" lIns="106680" numCol="1" rIns="106680" spcCol="1270" spcFirstLastPara="0" tIns="106680" vert="horz" wrap="square">
            <a:noAutofit/>
          </a:bodyPr>
          <a:lstStyle/>
          <a:p>
            <a:pPr algn="ctr" defTabSz="666750">
              <a:lnSpc>
                <a:spcPts val="2500"/>
              </a:lnSpc>
              <a:spcBef>
                <a:spcPct val="0"/>
              </a:spcBef>
              <a:spcAft>
                <a:spcPct val="35000"/>
              </a:spcAft>
            </a:pPr>
            <a:r>
              <a:rPr altLang="en-US" lang="zh-CN" sz="1500">
                <a:latin charset="-122" panose="020b0503020204020204" pitchFamily="34" typeface="微软雅黑"/>
                <a:ea charset="-122" panose="020b0503020204020204" pitchFamily="34" typeface="微软雅黑"/>
              </a:rPr>
              <a:t>加强医务人员有效沟通，完善医疗环节交接制度，正确及时传递关键信息</a:t>
            </a:r>
          </a:p>
        </p:txBody>
      </p:sp>
      <p:sp>
        <p:nvSpPr>
          <p:cNvPr id="12" name="椭圆 11">
            <a:extLst>
              <a:ext uri="{FF2B5EF4-FFF2-40B4-BE49-F238E27FC236}">
                <a16:creationId xmlns:a16="http://schemas.microsoft.com/office/drawing/2014/main" id="{10A82215-3B3E-4BFD-8F4A-87324E3B84DF}"/>
              </a:ext>
            </a:extLst>
          </p:cNvPr>
          <p:cNvSpPr/>
          <p:nvPr/>
        </p:nvSpPr>
        <p:spPr>
          <a:xfrm>
            <a:off x="3132287" y="3403332"/>
            <a:ext cx="421862" cy="421862"/>
          </a:xfrm>
          <a:prstGeom prst="ellipse">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13" name="任意多边形: 形状 12">
            <a:extLst>
              <a:ext uri="{FF2B5EF4-FFF2-40B4-BE49-F238E27FC236}">
                <a16:creationId xmlns:a16="http://schemas.microsoft.com/office/drawing/2014/main" id="{081CFB15-9859-4EA4-88E1-C22B3EBFE632}"/>
              </a:ext>
            </a:extLst>
          </p:cNvPr>
          <p:cNvSpPr/>
          <p:nvPr/>
        </p:nvSpPr>
        <p:spPr>
          <a:xfrm>
            <a:off x="3843509" y="4340926"/>
            <a:ext cx="1212996" cy="1687451"/>
          </a:xfrm>
          <a:custGeom>
            <a:gdLst>
              <a:gd fmla="*/ 0 w 918663" name="connsiteX0"/>
              <a:gd fmla="*/ 0 h 1687451" name="connsiteY0"/>
              <a:gd fmla="*/ 918663 w 918663" name="connsiteX1"/>
              <a:gd fmla="*/ 0 h 1687451" name="connsiteY1"/>
              <a:gd fmla="*/ 918663 w 918663" name="connsiteX2"/>
              <a:gd fmla="*/ 1687451 h 1687451" name="connsiteY2"/>
              <a:gd fmla="*/ 0 w 918663" name="connsiteX3"/>
              <a:gd fmla="*/ 1687451 h 1687451" name="connsiteY3"/>
              <a:gd fmla="*/ 0 w 918663" name="connsiteX4"/>
              <a:gd fmla="*/ 0 h 168745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87451" w="918662">
                <a:moveTo>
                  <a:pt x="0" y="0"/>
                </a:moveTo>
                <a:lnTo>
                  <a:pt x="918663" y="0"/>
                </a:lnTo>
                <a:lnTo>
                  <a:pt x="918663" y="1687451"/>
                </a:lnTo>
                <a:lnTo>
                  <a:pt x="0" y="16874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t" anchorCtr="0" bIns="106680" lIns="106680" numCol="1" rIns="106680" spcCol="1270" spcFirstLastPara="0" tIns="106680" vert="horz" wrap="square">
            <a:noAutofit/>
          </a:bodyPr>
          <a:lstStyle/>
          <a:p>
            <a:pPr algn="ctr" defTabSz="666750">
              <a:lnSpc>
                <a:spcPts val="2500"/>
              </a:lnSpc>
              <a:spcBef>
                <a:spcPct val="0"/>
              </a:spcBef>
              <a:spcAft>
                <a:spcPct val="35000"/>
              </a:spcAft>
            </a:pPr>
            <a:r>
              <a:rPr altLang="en-US" lang="zh-CN" sz="1500">
                <a:latin charset="-122" panose="020b0503020204020204" pitchFamily="34" typeface="微软雅黑"/>
                <a:ea charset="-122" panose="020b0503020204020204" pitchFamily="34" typeface="微软雅黑"/>
              </a:rPr>
              <a:t>减少医院感染的风险</a:t>
            </a:r>
          </a:p>
        </p:txBody>
      </p:sp>
      <p:sp>
        <p:nvSpPr>
          <p:cNvPr id="14" name="椭圆 13">
            <a:extLst>
              <a:ext uri="{FF2B5EF4-FFF2-40B4-BE49-F238E27FC236}">
                <a16:creationId xmlns:a16="http://schemas.microsoft.com/office/drawing/2014/main" id="{CEB95147-D554-4039-8F96-C950B058452C}"/>
              </a:ext>
            </a:extLst>
          </p:cNvPr>
          <p:cNvSpPr/>
          <p:nvPr/>
        </p:nvSpPr>
        <p:spPr>
          <a:xfrm>
            <a:off x="4263359" y="3403332"/>
            <a:ext cx="421862" cy="421862"/>
          </a:xfrm>
          <a:prstGeom prst="ellipse">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15" name="任意多边形: 形状 14">
            <a:extLst>
              <a:ext uri="{FF2B5EF4-FFF2-40B4-BE49-F238E27FC236}">
                <a16:creationId xmlns:a16="http://schemas.microsoft.com/office/drawing/2014/main" id="{87B7CDD4-B755-4656-9019-29B3CA12B427}"/>
              </a:ext>
            </a:extLst>
          </p:cNvPr>
          <p:cNvSpPr/>
          <p:nvPr/>
        </p:nvSpPr>
        <p:spPr>
          <a:xfrm>
            <a:off x="4665304" y="1592767"/>
            <a:ext cx="1634858" cy="1687451"/>
          </a:xfrm>
          <a:custGeom>
            <a:gdLst>
              <a:gd fmla="*/ 0 w 918663" name="connsiteX0"/>
              <a:gd fmla="*/ 0 h 1687451" name="connsiteY0"/>
              <a:gd fmla="*/ 918663 w 918663" name="connsiteX1"/>
              <a:gd fmla="*/ 0 h 1687451" name="connsiteY1"/>
              <a:gd fmla="*/ 918663 w 918663" name="connsiteX2"/>
              <a:gd fmla="*/ 1687451 h 1687451" name="connsiteY2"/>
              <a:gd fmla="*/ 0 w 918663" name="connsiteX3"/>
              <a:gd fmla="*/ 1687451 h 1687451" name="connsiteY3"/>
              <a:gd fmla="*/ 0 w 918663" name="connsiteX4"/>
              <a:gd fmla="*/ 0 h 168745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87451" w="918662">
                <a:moveTo>
                  <a:pt x="0" y="0"/>
                </a:moveTo>
                <a:lnTo>
                  <a:pt x="918663" y="0"/>
                </a:lnTo>
                <a:lnTo>
                  <a:pt x="918663" y="1687451"/>
                </a:lnTo>
                <a:lnTo>
                  <a:pt x="0" y="16874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anchorCtr="0" bIns="106680" lIns="106680" numCol="1" rIns="106680" spcCol="1270" spcFirstLastPara="0" tIns="106680" vert="horz" wrap="square">
            <a:noAutofit/>
          </a:bodyPr>
          <a:lstStyle/>
          <a:p>
            <a:pPr algn="ctr" defTabSz="666750">
              <a:lnSpc>
                <a:spcPts val="2500"/>
              </a:lnSpc>
              <a:spcBef>
                <a:spcPct val="0"/>
              </a:spcBef>
              <a:spcAft>
                <a:spcPct val="35000"/>
              </a:spcAft>
            </a:pPr>
            <a:r>
              <a:rPr altLang="en-US" lang="zh-CN" sz="1500">
                <a:latin charset="-122" panose="020b0503020204020204" pitchFamily="34" typeface="微软雅黑"/>
                <a:ea charset="-122" panose="020b0503020204020204" pitchFamily="34" typeface="微软雅黑"/>
              </a:rPr>
              <a:t>提高用药安全</a:t>
            </a:r>
          </a:p>
        </p:txBody>
      </p:sp>
      <p:sp>
        <p:nvSpPr>
          <p:cNvPr id="16" name="椭圆 15">
            <a:extLst>
              <a:ext uri="{FF2B5EF4-FFF2-40B4-BE49-F238E27FC236}">
                <a16:creationId xmlns:a16="http://schemas.microsoft.com/office/drawing/2014/main" id="{BA762544-4996-4CD4-B637-21D8C9866274}"/>
              </a:ext>
            </a:extLst>
          </p:cNvPr>
          <p:cNvSpPr/>
          <p:nvPr/>
        </p:nvSpPr>
        <p:spPr>
          <a:xfrm>
            <a:off x="5227955" y="3403332"/>
            <a:ext cx="421862" cy="421862"/>
          </a:xfrm>
          <a:prstGeom prst="ellipse">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17" name="任意多边形: 形状 16">
            <a:extLst>
              <a:ext uri="{FF2B5EF4-FFF2-40B4-BE49-F238E27FC236}">
                <a16:creationId xmlns:a16="http://schemas.microsoft.com/office/drawing/2014/main" id="{790BA51F-DC5A-4D93-BA8E-C4582ED84C67}"/>
              </a:ext>
            </a:extLst>
          </p:cNvPr>
          <p:cNvSpPr/>
          <p:nvPr/>
        </p:nvSpPr>
        <p:spPr>
          <a:xfrm>
            <a:off x="5772701" y="4340926"/>
            <a:ext cx="1634859" cy="1687451"/>
          </a:xfrm>
          <a:custGeom>
            <a:gdLst>
              <a:gd fmla="*/ 0 w 918663" name="connsiteX0"/>
              <a:gd fmla="*/ 0 h 1687451" name="connsiteY0"/>
              <a:gd fmla="*/ 918663 w 918663" name="connsiteX1"/>
              <a:gd fmla="*/ 0 h 1687451" name="connsiteY1"/>
              <a:gd fmla="*/ 918663 w 918663" name="connsiteX2"/>
              <a:gd fmla="*/ 1687451 h 1687451" name="connsiteY2"/>
              <a:gd fmla="*/ 0 w 918663" name="connsiteX3"/>
              <a:gd fmla="*/ 1687451 h 1687451" name="connsiteY3"/>
              <a:gd fmla="*/ 0 w 918663" name="connsiteX4"/>
              <a:gd fmla="*/ 0 h 168745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87451" w="918662">
                <a:moveTo>
                  <a:pt x="0" y="0"/>
                </a:moveTo>
                <a:lnTo>
                  <a:pt x="918663" y="0"/>
                </a:lnTo>
                <a:lnTo>
                  <a:pt x="918663" y="1687451"/>
                </a:lnTo>
                <a:lnTo>
                  <a:pt x="0" y="16874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t" anchorCtr="0" bIns="106680" lIns="106680" numCol="1" rIns="106680" spcCol="1270" spcFirstLastPara="0" tIns="106680" vert="horz" wrap="square">
            <a:noAutofit/>
          </a:bodyPr>
          <a:lstStyle/>
          <a:p>
            <a:pPr algn="ctr" defTabSz="666750">
              <a:lnSpc>
                <a:spcPts val="2500"/>
              </a:lnSpc>
              <a:spcBef>
                <a:spcPct val="0"/>
              </a:spcBef>
              <a:spcAft>
                <a:spcPct val="35000"/>
              </a:spcAft>
            </a:pPr>
            <a:r>
              <a:rPr altLang="en-US" lang="zh-CN" sz="1500">
                <a:latin charset="-122" panose="020b0503020204020204" pitchFamily="34" typeface="微软雅黑"/>
                <a:ea charset="-122" panose="020b0503020204020204" pitchFamily="34" typeface="微软雅黑"/>
              </a:rPr>
              <a:t>强化临床“危急值”报告制度</a:t>
            </a:r>
          </a:p>
        </p:txBody>
      </p:sp>
      <p:sp>
        <p:nvSpPr>
          <p:cNvPr id="18" name="椭圆 17">
            <a:extLst>
              <a:ext uri="{FF2B5EF4-FFF2-40B4-BE49-F238E27FC236}">
                <a16:creationId xmlns:a16="http://schemas.microsoft.com/office/drawing/2014/main" id="{D2F0D700-8EAE-46FA-B89B-55800AB39B35}"/>
              </a:ext>
            </a:extLst>
          </p:cNvPr>
          <p:cNvSpPr/>
          <p:nvPr/>
        </p:nvSpPr>
        <p:spPr>
          <a:xfrm>
            <a:off x="6192552" y="3403332"/>
            <a:ext cx="421862" cy="421862"/>
          </a:xfrm>
          <a:prstGeom prst="ellipse">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19" name="任意多边形: 形状 18">
            <a:extLst>
              <a:ext uri="{FF2B5EF4-FFF2-40B4-BE49-F238E27FC236}">
                <a16:creationId xmlns:a16="http://schemas.microsoft.com/office/drawing/2014/main" id="{53831EDA-FFC8-4F1C-9F1F-7915FFCF6F20}"/>
              </a:ext>
            </a:extLst>
          </p:cNvPr>
          <p:cNvSpPr/>
          <p:nvPr/>
        </p:nvSpPr>
        <p:spPr>
          <a:xfrm>
            <a:off x="6682155" y="1458015"/>
            <a:ext cx="1595211" cy="1687451"/>
          </a:xfrm>
          <a:custGeom>
            <a:gdLst>
              <a:gd fmla="*/ 0 w 918663" name="connsiteX0"/>
              <a:gd fmla="*/ 0 h 1687451" name="connsiteY0"/>
              <a:gd fmla="*/ 918663 w 918663" name="connsiteX1"/>
              <a:gd fmla="*/ 0 h 1687451" name="connsiteY1"/>
              <a:gd fmla="*/ 918663 w 918663" name="connsiteX2"/>
              <a:gd fmla="*/ 1687451 h 1687451" name="connsiteY2"/>
              <a:gd fmla="*/ 0 w 918663" name="connsiteX3"/>
              <a:gd fmla="*/ 1687451 h 1687451" name="connsiteY3"/>
              <a:gd fmla="*/ 0 w 918663" name="connsiteX4"/>
              <a:gd fmla="*/ 0 h 168745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87451" w="918662">
                <a:moveTo>
                  <a:pt x="0" y="0"/>
                </a:moveTo>
                <a:lnTo>
                  <a:pt x="918663" y="0"/>
                </a:lnTo>
                <a:lnTo>
                  <a:pt x="918663" y="1687451"/>
                </a:lnTo>
                <a:lnTo>
                  <a:pt x="0" y="16874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anchorCtr="0" bIns="106680" lIns="106680" numCol="1" rIns="106680" spcCol="1270" spcFirstLastPara="0" tIns="106680" vert="horz" wrap="square">
            <a:noAutofit/>
          </a:bodyPr>
          <a:lstStyle/>
          <a:p>
            <a:pPr algn="ctr" defTabSz="666750">
              <a:lnSpc>
                <a:spcPts val="2500"/>
              </a:lnSpc>
              <a:spcBef>
                <a:spcPct val="0"/>
              </a:spcBef>
              <a:spcAft>
                <a:spcPct val="35000"/>
              </a:spcAft>
            </a:pPr>
            <a:r>
              <a:rPr altLang="en-US" lang="zh-CN" sz="1500">
                <a:latin charset="-122" panose="020b0503020204020204" pitchFamily="34" typeface="微软雅黑"/>
                <a:ea charset="-122" panose="020b0503020204020204" pitchFamily="34" typeface="微软雅黑"/>
              </a:rPr>
              <a:t>防范与减少患者跌倒、坠床等意外伤害</a:t>
            </a:r>
          </a:p>
        </p:txBody>
      </p:sp>
      <p:sp>
        <p:nvSpPr>
          <p:cNvPr id="20" name="椭圆 19">
            <a:extLst>
              <a:ext uri="{FF2B5EF4-FFF2-40B4-BE49-F238E27FC236}">
                <a16:creationId xmlns:a16="http://schemas.microsoft.com/office/drawing/2014/main" id="{B62D57CB-416F-4780-BD21-697170DCB6DA}"/>
              </a:ext>
            </a:extLst>
          </p:cNvPr>
          <p:cNvSpPr/>
          <p:nvPr/>
        </p:nvSpPr>
        <p:spPr>
          <a:xfrm>
            <a:off x="7157148" y="3403332"/>
            <a:ext cx="421862" cy="421862"/>
          </a:xfrm>
          <a:prstGeom prst="ellipse">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21" name="任意多边形: 形状 20">
            <a:extLst>
              <a:ext uri="{FF2B5EF4-FFF2-40B4-BE49-F238E27FC236}">
                <a16:creationId xmlns:a16="http://schemas.microsoft.com/office/drawing/2014/main" id="{AF75AF66-B0C6-41B7-B3B4-5C222D7D5EB8}"/>
              </a:ext>
            </a:extLst>
          </p:cNvPr>
          <p:cNvSpPr/>
          <p:nvPr/>
        </p:nvSpPr>
        <p:spPr>
          <a:xfrm>
            <a:off x="7701894" y="4340926"/>
            <a:ext cx="1634859" cy="1687451"/>
          </a:xfrm>
          <a:custGeom>
            <a:gdLst>
              <a:gd fmla="*/ 0 w 918663" name="connsiteX0"/>
              <a:gd fmla="*/ 0 h 1687451" name="connsiteY0"/>
              <a:gd fmla="*/ 918663 w 918663" name="connsiteX1"/>
              <a:gd fmla="*/ 0 h 1687451" name="connsiteY1"/>
              <a:gd fmla="*/ 918663 w 918663" name="connsiteX2"/>
              <a:gd fmla="*/ 1687451 h 1687451" name="connsiteY2"/>
              <a:gd fmla="*/ 0 w 918663" name="connsiteX3"/>
              <a:gd fmla="*/ 1687451 h 1687451" name="connsiteY3"/>
              <a:gd fmla="*/ 0 w 918663" name="connsiteX4"/>
              <a:gd fmla="*/ 0 h 168745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87451" w="918662">
                <a:moveTo>
                  <a:pt x="0" y="0"/>
                </a:moveTo>
                <a:lnTo>
                  <a:pt x="918663" y="0"/>
                </a:lnTo>
                <a:lnTo>
                  <a:pt x="918663" y="1687451"/>
                </a:lnTo>
                <a:lnTo>
                  <a:pt x="0" y="16874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t" anchorCtr="0" bIns="106680" lIns="106680" numCol="1" rIns="106680" spcCol="1270" spcFirstLastPara="0" tIns="106680" vert="horz" wrap="square">
            <a:noAutofit/>
          </a:bodyPr>
          <a:lstStyle/>
          <a:p>
            <a:pPr algn="ctr" defTabSz="666750">
              <a:lnSpc>
                <a:spcPts val="2500"/>
              </a:lnSpc>
              <a:spcBef>
                <a:spcPct val="0"/>
              </a:spcBef>
              <a:spcAft>
                <a:spcPct val="35000"/>
              </a:spcAft>
            </a:pPr>
            <a:r>
              <a:rPr altLang="en-US" lang="zh-CN" sz="1500">
                <a:latin charset="-122" panose="020b0503020204020204" pitchFamily="34" typeface="微软雅黑"/>
                <a:ea charset="-122" panose="020b0503020204020204" pitchFamily="34" typeface="微软雅黑"/>
              </a:rPr>
              <a:t>加强医院全员急救培训，保障安全救治</a:t>
            </a:r>
          </a:p>
        </p:txBody>
      </p:sp>
      <p:sp>
        <p:nvSpPr>
          <p:cNvPr id="22" name="椭圆 21">
            <a:extLst>
              <a:ext uri="{FF2B5EF4-FFF2-40B4-BE49-F238E27FC236}">
                <a16:creationId xmlns:a16="http://schemas.microsoft.com/office/drawing/2014/main" id="{6B33FFFC-7EDA-4A30-8611-A1111658F894}"/>
              </a:ext>
            </a:extLst>
          </p:cNvPr>
          <p:cNvSpPr/>
          <p:nvPr/>
        </p:nvSpPr>
        <p:spPr>
          <a:xfrm>
            <a:off x="8121745" y="3403332"/>
            <a:ext cx="421862" cy="421862"/>
          </a:xfrm>
          <a:prstGeom prst="ellipse">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23" name="任意多边形: 形状 22">
            <a:extLst>
              <a:ext uri="{FF2B5EF4-FFF2-40B4-BE49-F238E27FC236}">
                <a16:creationId xmlns:a16="http://schemas.microsoft.com/office/drawing/2014/main" id="{0E696262-E29B-4705-9D23-1C30F25CB3E7}"/>
              </a:ext>
            </a:extLst>
          </p:cNvPr>
          <p:cNvSpPr/>
          <p:nvPr/>
        </p:nvSpPr>
        <p:spPr>
          <a:xfrm>
            <a:off x="8550907" y="1548885"/>
            <a:ext cx="1595211" cy="1687451"/>
          </a:xfrm>
          <a:custGeom>
            <a:gdLst>
              <a:gd fmla="*/ 0 w 918663" name="connsiteX0"/>
              <a:gd fmla="*/ 0 h 1687451" name="connsiteY0"/>
              <a:gd fmla="*/ 918663 w 918663" name="connsiteX1"/>
              <a:gd fmla="*/ 0 h 1687451" name="connsiteY1"/>
              <a:gd fmla="*/ 918663 w 918663" name="connsiteX2"/>
              <a:gd fmla="*/ 1687451 h 1687451" name="connsiteY2"/>
              <a:gd fmla="*/ 0 w 918663" name="connsiteX3"/>
              <a:gd fmla="*/ 1687451 h 1687451" name="connsiteY3"/>
              <a:gd fmla="*/ 0 w 918663" name="connsiteX4"/>
              <a:gd fmla="*/ 0 h 168745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87451" w="918662">
                <a:moveTo>
                  <a:pt x="0" y="0"/>
                </a:moveTo>
                <a:lnTo>
                  <a:pt x="918663" y="0"/>
                </a:lnTo>
                <a:lnTo>
                  <a:pt x="918663" y="1687451"/>
                </a:lnTo>
                <a:lnTo>
                  <a:pt x="0" y="16874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ctr" anchorCtr="0" bIns="106680" lIns="106680" numCol="1" rIns="106680" spcCol="1270" spcFirstLastPara="0" tIns="106680" vert="horz" wrap="square">
            <a:noAutofit/>
          </a:bodyPr>
          <a:lstStyle/>
          <a:p>
            <a:pPr algn="ctr" defTabSz="666750">
              <a:lnSpc>
                <a:spcPts val="2500"/>
              </a:lnSpc>
              <a:spcBef>
                <a:spcPct val="0"/>
              </a:spcBef>
              <a:spcAft>
                <a:spcPct val="35000"/>
              </a:spcAft>
            </a:pPr>
            <a:r>
              <a:rPr altLang="en-US" lang="zh-CN" sz="1500">
                <a:latin charset="-122" panose="020b0503020204020204" pitchFamily="34" typeface="微软雅黑"/>
                <a:ea charset="-122" panose="020b0503020204020204" pitchFamily="34" typeface="微软雅黑"/>
              </a:rPr>
              <a:t>鼓励主动报告医疗安全（不良）事件，构建患者安全文化</a:t>
            </a:r>
          </a:p>
        </p:txBody>
      </p:sp>
      <p:sp>
        <p:nvSpPr>
          <p:cNvPr id="24" name="椭圆 23">
            <a:extLst>
              <a:ext uri="{FF2B5EF4-FFF2-40B4-BE49-F238E27FC236}">
                <a16:creationId xmlns:a16="http://schemas.microsoft.com/office/drawing/2014/main" id="{2D7FE9D0-8B6E-41FE-83D5-FD0D429D689C}"/>
              </a:ext>
            </a:extLst>
          </p:cNvPr>
          <p:cNvSpPr/>
          <p:nvPr/>
        </p:nvSpPr>
        <p:spPr>
          <a:xfrm>
            <a:off x="9086341" y="3403332"/>
            <a:ext cx="421862" cy="421862"/>
          </a:xfrm>
          <a:prstGeom prst="ellipse">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25" name="任意多边形: 形状 24">
            <a:extLst>
              <a:ext uri="{FF2B5EF4-FFF2-40B4-BE49-F238E27FC236}">
                <a16:creationId xmlns:a16="http://schemas.microsoft.com/office/drawing/2014/main" id="{624FABED-BCC3-4F88-AF70-E27064315A80}"/>
              </a:ext>
            </a:extLst>
          </p:cNvPr>
          <p:cNvSpPr/>
          <p:nvPr/>
        </p:nvSpPr>
        <p:spPr>
          <a:xfrm>
            <a:off x="9573425" y="4340926"/>
            <a:ext cx="1605486" cy="1687451"/>
          </a:xfrm>
          <a:custGeom>
            <a:gdLst>
              <a:gd fmla="*/ 0 w 918663" name="connsiteX0"/>
              <a:gd fmla="*/ 0 h 1687451" name="connsiteY0"/>
              <a:gd fmla="*/ 918663 w 918663" name="connsiteX1"/>
              <a:gd fmla="*/ 0 h 1687451" name="connsiteY1"/>
              <a:gd fmla="*/ 918663 w 918663" name="connsiteX2"/>
              <a:gd fmla="*/ 1687451 h 1687451" name="connsiteY2"/>
              <a:gd fmla="*/ 0 w 918663" name="connsiteX3"/>
              <a:gd fmla="*/ 1687451 h 1687451" name="connsiteY3"/>
              <a:gd fmla="*/ 0 w 918663" name="connsiteX4"/>
              <a:gd fmla="*/ 0 h 168745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87451" w="918662">
                <a:moveTo>
                  <a:pt x="0" y="0"/>
                </a:moveTo>
                <a:lnTo>
                  <a:pt x="918663" y="0"/>
                </a:lnTo>
                <a:lnTo>
                  <a:pt x="918663" y="1687451"/>
                </a:lnTo>
                <a:lnTo>
                  <a:pt x="0" y="16874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t" anchorCtr="0" bIns="106680" lIns="106680" numCol="1" rIns="106680" spcCol="1270" spcFirstLastPara="0" tIns="106680" vert="horz" wrap="square">
            <a:noAutofit/>
          </a:bodyPr>
          <a:lstStyle/>
          <a:p>
            <a:pPr algn="ctr" defTabSz="666750">
              <a:lnSpc>
                <a:spcPts val="2500"/>
              </a:lnSpc>
              <a:spcBef>
                <a:spcPct val="0"/>
              </a:spcBef>
              <a:spcAft>
                <a:spcPct val="35000"/>
              </a:spcAft>
            </a:pPr>
            <a:r>
              <a:rPr altLang="en-US" lang="zh-CN" sz="1500">
                <a:latin charset="-122" panose="020b0503020204020204" pitchFamily="34" typeface="微软雅黑"/>
                <a:ea charset="-122" panose="020b0503020204020204" pitchFamily="34" typeface="微软雅黑"/>
              </a:rPr>
              <a:t>建立医务人员劳动强度评估制度，关注工作负荷对患者安全的影响</a:t>
            </a:r>
          </a:p>
        </p:txBody>
      </p:sp>
      <p:sp>
        <p:nvSpPr>
          <p:cNvPr id="26" name="椭圆 25">
            <a:extLst>
              <a:ext uri="{FF2B5EF4-FFF2-40B4-BE49-F238E27FC236}">
                <a16:creationId xmlns:a16="http://schemas.microsoft.com/office/drawing/2014/main" id="{45A92CAE-D4AA-4B69-B2EC-CC637D10531D}"/>
              </a:ext>
            </a:extLst>
          </p:cNvPr>
          <p:cNvSpPr/>
          <p:nvPr/>
        </p:nvSpPr>
        <p:spPr>
          <a:xfrm>
            <a:off x="10050937" y="3403332"/>
            <a:ext cx="421862" cy="421862"/>
          </a:xfrm>
          <a:prstGeom prst="ellipse">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Tree>
  </p:cSld>
  <p:clrMapOvr>
    <a:masterClrMapping/>
  </p:clrMapOvr>
  <mc:AlternateContent>
    <mc:Choice Requires="p14">
      <p:transition advClick="0" advTm="2000" p14:dur="1600" spd="slow">
        <p14:gallery dir="l"/>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750" id="7"/>
                                        <p:tgtEl>
                                          <p:spTgt spid="6"/>
                                        </p:tgtEl>
                                      </p:cBhvr>
                                    </p:animEffect>
                                  </p:childTnLst>
                                </p:cTn>
                              </p:par>
                            </p:childTnLst>
                          </p:cTn>
                        </p:par>
                        <p:par>
                          <p:cTn fill="hold" id="8" nodeType="afterGroup">
                            <p:stCondLst>
                              <p:cond delay="750"/>
                            </p:stCondLst>
                            <p:childTnLst>
                              <p:par>
                                <p:cTn fill="hold" grpId="0" id="9" nodeType="afterEffect" presetClass="entr" presetID="10"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500" id="11"/>
                                        <p:tgtEl>
                                          <p:spTgt spid="7"/>
                                        </p:tgtEl>
                                      </p:cBhvr>
                                    </p:animEffect>
                                  </p:childTnLst>
                                </p:cTn>
                              </p:par>
                            </p:childTnLst>
                          </p:cTn>
                        </p:par>
                        <p:par>
                          <p:cTn fill="hold" id="12" nodeType="afterGroup">
                            <p:stCondLst>
                              <p:cond delay="1250"/>
                            </p:stCondLst>
                            <p:childTnLst>
                              <p:par>
                                <p:cTn fill="hold" grpId="0" id="13" nodeType="afterEffect" presetClass="entr" presetID="10" presetSubtype="0">
                                  <p:stCondLst>
                                    <p:cond delay="0"/>
                                  </p:stCondLst>
                                  <p:childTnLst>
                                    <p:set>
                                      <p:cBhvr>
                                        <p:cTn dur="1" fill="hold" id="14">
                                          <p:stCondLst>
                                            <p:cond delay="0"/>
                                          </p:stCondLst>
                                        </p:cTn>
                                        <p:tgtEl>
                                          <p:spTgt spid="9"/>
                                        </p:tgtEl>
                                        <p:attrNameLst>
                                          <p:attrName>style.visibility</p:attrName>
                                        </p:attrNameLst>
                                      </p:cBhvr>
                                      <p:to>
                                        <p:strVal val="visible"/>
                                      </p:to>
                                    </p:set>
                                    <p:animEffect filter="fade" transition="in">
                                      <p:cBhvr>
                                        <p:cTn dur="500" id="15"/>
                                        <p:tgtEl>
                                          <p:spTgt spid="9"/>
                                        </p:tgtEl>
                                      </p:cBhvr>
                                    </p:animEffect>
                                  </p:childTnLst>
                                </p:cTn>
                              </p:par>
                            </p:childTnLst>
                          </p:cTn>
                        </p:par>
                        <p:par>
                          <p:cTn fill="hold" id="16" nodeType="afterGroup">
                            <p:stCondLst>
                              <p:cond delay="1750"/>
                            </p:stCondLst>
                            <p:childTnLst>
                              <p:par>
                                <p:cTn fill="hold" grpId="0" id="17" nodeType="afterEffect" presetClass="entr" presetID="10" presetSubtype="0">
                                  <p:stCondLst>
                                    <p:cond delay="0"/>
                                  </p:stCondLst>
                                  <p:childTnLst>
                                    <p:set>
                                      <p:cBhvr>
                                        <p:cTn dur="1" fill="hold" id="18">
                                          <p:stCondLst>
                                            <p:cond delay="0"/>
                                          </p:stCondLst>
                                        </p:cTn>
                                        <p:tgtEl>
                                          <p:spTgt spid="11"/>
                                        </p:tgtEl>
                                        <p:attrNameLst>
                                          <p:attrName>style.visibility</p:attrName>
                                        </p:attrNameLst>
                                      </p:cBhvr>
                                      <p:to>
                                        <p:strVal val="visible"/>
                                      </p:to>
                                    </p:set>
                                    <p:animEffect filter="fade" transition="in">
                                      <p:cBhvr>
                                        <p:cTn dur="500" id="19"/>
                                        <p:tgtEl>
                                          <p:spTgt spid="11"/>
                                        </p:tgtEl>
                                      </p:cBhvr>
                                    </p:animEffect>
                                  </p:childTnLst>
                                </p:cTn>
                              </p:par>
                            </p:childTnLst>
                          </p:cTn>
                        </p:par>
                        <p:par>
                          <p:cTn fill="hold" id="20" nodeType="afterGroup">
                            <p:stCondLst>
                              <p:cond delay="2250"/>
                            </p:stCondLst>
                            <p:childTnLst>
                              <p:par>
                                <p:cTn fill="hold" grpId="0" id="21" nodeType="afterEffect" presetClass="entr" presetID="10" presetSubtype="0">
                                  <p:stCondLst>
                                    <p:cond delay="0"/>
                                  </p:stCondLst>
                                  <p:childTnLst>
                                    <p:set>
                                      <p:cBhvr>
                                        <p:cTn dur="1" fill="hold" id="22">
                                          <p:stCondLst>
                                            <p:cond delay="0"/>
                                          </p:stCondLst>
                                        </p:cTn>
                                        <p:tgtEl>
                                          <p:spTgt spid="13"/>
                                        </p:tgtEl>
                                        <p:attrNameLst>
                                          <p:attrName>style.visibility</p:attrName>
                                        </p:attrNameLst>
                                      </p:cBhvr>
                                      <p:to>
                                        <p:strVal val="visible"/>
                                      </p:to>
                                    </p:set>
                                    <p:animEffect filter="fade" transition="in">
                                      <p:cBhvr>
                                        <p:cTn dur="500" id="23"/>
                                        <p:tgtEl>
                                          <p:spTgt spid="13"/>
                                        </p:tgtEl>
                                      </p:cBhvr>
                                    </p:animEffect>
                                  </p:childTnLst>
                                </p:cTn>
                              </p:par>
                            </p:childTnLst>
                          </p:cTn>
                        </p:par>
                        <p:par>
                          <p:cTn fill="hold" id="24" nodeType="afterGroup">
                            <p:stCondLst>
                              <p:cond delay="2750"/>
                            </p:stCondLst>
                            <p:childTnLst>
                              <p:par>
                                <p:cTn fill="hold" grpId="0" id="25" nodeType="afterEffect" presetClass="entr" presetID="10" presetSubtype="0">
                                  <p:stCondLst>
                                    <p:cond delay="0"/>
                                  </p:stCondLst>
                                  <p:childTnLst>
                                    <p:set>
                                      <p:cBhvr>
                                        <p:cTn dur="1" fill="hold" id="26">
                                          <p:stCondLst>
                                            <p:cond delay="0"/>
                                          </p:stCondLst>
                                        </p:cTn>
                                        <p:tgtEl>
                                          <p:spTgt spid="15"/>
                                        </p:tgtEl>
                                        <p:attrNameLst>
                                          <p:attrName>style.visibility</p:attrName>
                                        </p:attrNameLst>
                                      </p:cBhvr>
                                      <p:to>
                                        <p:strVal val="visible"/>
                                      </p:to>
                                    </p:set>
                                    <p:animEffect filter="fade" transition="in">
                                      <p:cBhvr>
                                        <p:cTn dur="500" id="27"/>
                                        <p:tgtEl>
                                          <p:spTgt spid="15"/>
                                        </p:tgtEl>
                                      </p:cBhvr>
                                    </p:animEffect>
                                  </p:childTnLst>
                                </p:cTn>
                              </p:par>
                            </p:childTnLst>
                          </p:cTn>
                        </p:par>
                        <p:par>
                          <p:cTn fill="hold" id="28" nodeType="afterGroup">
                            <p:stCondLst>
                              <p:cond delay="3250"/>
                            </p:stCondLst>
                            <p:childTnLst>
                              <p:par>
                                <p:cTn fill="hold" grpId="0" id="29" nodeType="afterEffect" presetClass="entr" presetID="10" presetSubtype="0">
                                  <p:stCondLst>
                                    <p:cond delay="0"/>
                                  </p:stCondLst>
                                  <p:childTnLst>
                                    <p:set>
                                      <p:cBhvr>
                                        <p:cTn dur="1" fill="hold" id="30">
                                          <p:stCondLst>
                                            <p:cond delay="0"/>
                                          </p:stCondLst>
                                        </p:cTn>
                                        <p:tgtEl>
                                          <p:spTgt spid="17"/>
                                        </p:tgtEl>
                                        <p:attrNameLst>
                                          <p:attrName>style.visibility</p:attrName>
                                        </p:attrNameLst>
                                      </p:cBhvr>
                                      <p:to>
                                        <p:strVal val="visible"/>
                                      </p:to>
                                    </p:set>
                                    <p:animEffect filter="fade" transition="in">
                                      <p:cBhvr>
                                        <p:cTn dur="500" id="31"/>
                                        <p:tgtEl>
                                          <p:spTgt spid="17"/>
                                        </p:tgtEl>
                                      </p:cBhvr>
                                    </p:animEffect>
                                  </p:childTnLst>
                                </p:cTn>
                              </p:par>
                            </p:childTnLst>
                          </p:cTn>
                        </p:par>
                        <p:par>
                          <p:cTn fill="hold" id="32" nodeType="afterGroup">
                            <p:stCondLst>
                              <p:cond delay="3750"/>
                            </p:stCondLst>
                            <p:childTnLst>
                              <p:par>
                                <p:cTn fill="hold" grpId="0" id="33" nodeType="afterEffect" presetClass="entr" presetID="10" presetSubtype="0">
                                  <p:stCondLst>
                                    <p:cond delay="0"/>
                                  </p:stCondLst>
                                  <p:childTnLst>
                                    <p:set>
                                      <p:cBhvr>
                                        <p:cTn dur="1" fill="hold" id="34">
                                          <p:stCondLst>
                                            <p:cond delay="0"/>
                                          </p:stCondLst>
                                        </p:cTn>
                                        <p:tgtEl>
                                          <p:spTgt spid="19"/>
                                        </p:tgtEl>
                                        <p:attrNameLst>
                                          <p:attrName>style.visibility</p:attrName>
                                        </p:attrNameLst>
                                      </p:cBhvr>
                                      <p:to>
                                        <p:strVal val="visible"/>
                                      </p:to>
                                    </p:set>
                                    <p:animEffect filter="fade" transition="in">
                                      <p:cBhvr>
                                        <p:cTn dur="500" id="35"/>
                                        <p:tgtEl>
                                          <p:spTgt spid="19"/>
                                        </p:tgtEl>
                                      </p:cBhvr>
                                    </p:animEffect>
                                  </p:childTnLst>
                                </p:cTn>
                              </p:par>
                            </p:childTnLst>
                          </p:cTn>
                        </p:par>
                        <p:par>
                          <p:cTn fill="hold" id="36" nodeType="afterGroup">
                            <p:stCondLst>
                              <p:cond delay="4250"/>
                            </p:stCondLst>
                            <p:childTnLst>
                              <p:par>
                                <p:cTn fill="hold" grpId="0" id="37" nodeType="afterEffect" presetClass="entr" presetID="10" presetSubtype="0">
                                  <p:stCondLst>
                                    <p:cond delay="0"/>
                                  </p:stCondLst>
                                  <p:childTnLst>
                                    <p:set>
                                      <p:cBhvr>
                                        <p:cTn dur="1" fill="hold" id="38">
                                          <p:stCondLst>
                                            <p:cond delay="0"/>
                                          </p:stCondLst>
                                        </p:cTn>
                                        <p:tgtEl>
                                          <p:spTgt spid="21"/>
                                        </p:tgtEl>
                                        <p:attrNameLst>
                                          <p:attrName>style.visibility</p:attrName>
                                        </p:attrNameLst>
                                      </p:cBhvr>
                                      <p:to>
                                        <p:strVal val="visible"/>
                                      </p:to>
                                    </p:set>
                                    <p:animEffect filter="fade" transition="in">
                                      <p:cBhvr>
                                        <p:cTn dur="500" id="39"/>
                                        <p:tgtEl>
                                          <p:spTgt spid="21"/>
                                        </p:tgtEl>
                                      </p:cBhvr>
                                    </p:animEffect>
                                  </p:childTnLst>
                                </p:cTn>
                              </p:par>
                            </p:childTnLst>
                          </p:cTn>
                        </p:par>
                        <p:par>
                          <p:cTn fill="hold" id="40" nodeType="afterGroup">
                            <p:stCondLst>
                              <p:cond delay="4750"/>
                            </p:stCondLst>
                            <p:childTnLst>
                              <p:par>
                                <p:cTn fill="hold" grpId="0" id="41" nodeType="afterEffect" presetClass="entr" presetID="10" presetSubtype="0">
                                  <p:stCondLst>
                                    <p:cond delay="0"/>
                                  </p:stCondLst>
                                  <p:childTnLst>
                                    <p:set>
                                      <p:cBhvr>
                                        <p:cTn dur="1" fill="hold" id="42">
                                          <p:stCondLst>
                                            <p:cond delay="0"/>
                                          </p:stCondLst>
                                        </p:cTn>
                                        <p:tgtEl>
                                          <p:spTgt spid="23"/>
                                        </p:tgtEl>
                                        <p:attrNameLst>
                                          <p:attrName>style.visibility</p:attrName>
                                        </p:attrNameLst>
                                      </p:cBhvr>
                                      <p:to>
                                        <p:strVal val="visible"/>
                                      </p:to>
                                    </p:set>
                                    <p:animEffect filter="fade" transition="in">
                                      <p:cBhvr>
                                        <p:cTn dur="500" id="43"/>
                                        <p:tgtEl>
                                          <p:spTgt spid="23"/>
                                        </p:tgtEl>
                                      </p:cBhvr>
                                    </p:animEffect>
                                  </p:childTnLst>
                                </p:cTn>
                              </p:par>
                            </p:childTnLst>
                          </p:cTn>
                        </p:par>
                        <p:par>
                          <p:cTn fill="hold" id="44" nodeType="afterGroup">
                            <p:stCondLst>
                              <p:cond delay="5250"/>
                            </p:stCondLst>
                            <p:childTnLst>
                              <p:par>
                                <p:cTn fill="hold" grpId="0" id="45" nodeType="afterEffect" presetClass="entr" presetID="10" presetSubtype="0">
                                  <p:stCondLst>
                                    <p:cond delay="0"/>
                                  </p:stCondLst>
                                  <p:childTnLst>
                                    <p:set>
                                      <p:cBhvr>
                                        <p:cTn dur="1" fill="hold" id="46">
                                          <p:stCondLst>
                                            <p:cond delay="0"/>
                                          </p:stCondLst>
                                        </p:cTn>
                                        <p:tgtEl>
                                          <p:spTgt spid="25"/>
                                        </p:tgtEl>
                                        <p:attrNameLst>
                                          <p:attrName>style.visibility</p:attrName>
                                        </p:attrNameLst>
                                      </p:cBhvr>
                                      <p:to>
                                        <p:strVal val="visible"/>
                                      </p:to>
                                    </p:set>
                                    <p:animEffect filter="fade" transition="in">
                                      <p:cBhvr>
                                        <p:cTn dur="500" id="47"/>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
      <p:bldP grpId="0" spid="11"/>
      <p:bldP grpId="0" spid="13"/>
      <p:bldP grpId="0" spid="15"/>
      <p:bldP grpId="0" spid="17"/>
      <p:bldP grpId="0" spid="19"/>
      <p:bldP grpId="0" spid="21"/>
      <p:bldP grpId="0" spid="23"/>
      <p:bldP grpId="0" spid="2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2210" name="Rectangle 2">
            <a:extLst>
              <a:ext uri="{FF2B5EF4-FFF2-40B4-BE49-F238E27FC236}">
                <a16:creationId xmlns:a16="http://schemas.microsoft.com/office/drawing/2014/main" id="{0FD9A1D3-6013-4F8D-A091-811767AF3956}"/>
              </a:ext>
            </a:extLst>
          </p:cNvPr>
          <p:cNvSpPr>
            <a:spLocks noChangeArrowheads="1" noGrp="1"/>
          </p:cNvSpPr>
          <p:nvPr>
            <p:ph idx="4294967295" type="title"/>
          </p:nvPr>
        </p:nvSpPr>
        <p:spPr>
          <a:xfrm>
            <a:off x="1655833" y="707263"/>
            <a:ext cx="9221717" cy="420624"/>
          </a:xfrm>
        </p:spPr>
        <p:txBody>
          <a:bodyPr anchor="ctr" bIns="45720" lIns="91440" rIns="91440" rtlCol="0" tIns="45720" vert="horz" wrap="square">
            <a:spAutoFit/>
          </a:bodyPr>
          <a:lstStyle/>
          <a:p>
            <a:pPr algn="ctr"/>
            <a:r>
              <a:rPr altLang="zh-CN" b="1" lang="en-US" spc="300" sz="2400">
                <a:solidFill>
                  <a:schemeClr val="tx1">
                    <a:lumMod val="75000"/>
                    <a:lumOff val="2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rPr>
              <a:t>2016美国医疗卫生机构关注的10大患者安全问题</a:t>
            </a:r>
          </a:p>
        </p:txBody>
      </p:sp>
      <p:sp>
        <p:nvSpPr>
          <p:cNvPr id="5" name="任意多边形: 形状 4">
            <a:extLst>
              <a:ext uri="{FF2B5EF4-FFF2-40B4-BE49-F238E27FC236}">
                <a16:creationId xmlns:a16="http://schemas.microsoft.com/office/drawing/2014/main" id="{FA495E05-9569-43D8-9343-C9DD02B93286}"/>
              </a:ext>
            </a:extLst>
          </p:cNvPr>
          <p:cNvSpPr/>
          <p:nvPr/>
        </p:nvSpPr>
        <p:spPr>
          <a:xfrm>
            <a:off x="1487842" y="1736597"/>
            <a:ext cx="2143328" cy="1285997"/>
          </a:xfrm>
          <a:custGeom>
            <a:gdLst>
              <a:gd fmla="*/ 0 w 2143328" name="connsiteX0"/>
              <a:gd fmla="*/ 0 h 1285997" name="connsiteY0"/>
              <a:gd fmla="*/ 2143328 w 2143328" name="connsiteX1"/>
              <a:gd fmla="*/ 0 h 1285997" name="connsiteY1"/>
              <a:gd fmla="*/ 2143328 w 2143328" name="connsiteX2"/>
              <a:gd fmla="*/ 1285997 h 1285997" name="connsiteY2"/>
              <a:gd fmla="*/ 0 w 2143328" name="connsiteX3"/>
              <a:gd fmla="*/ 1285997 h 1285997" name="connsiteY3"/>
              <a:gd fmla="*/ 0 w 2143328" name="connsiteX4"/>
              <a:gd fmla="*/ 0 h 128599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85997" w="2143328">
                <a:moveTo>
                  <a:pt x="0" y="0"/>
                </a:moveTo>
                <a:lnTo>
                  <a:pt x="2143328" y="0"/>
                </a:lnTo>
                <a:lnTo>
                  <a:pt x="2143328" y="1285997"/>
                </a:lnTo>
                <a:lnTo>
                  <a:pt x="0" y="1285997"/>
                </a:lnTo>
                <a:lnTo>
                  <a:pt x="0" y="0"/>
                </a:lnTo>
                <a:close/>
              </a:path>
            </a:pathLst>
          </a:custGeom>
          <a:solidFill>
            <a:srgbClr val="67D8CF"/>
          </a:solidFill>
          <a:ln>
            <a:noFill/>
          </a:ln>
          <a:effectLst>
            <a:outerShdw algn="tl" blurRad="50800" dir="2700000" dist="38100" rotWithShape="0">
              <a:prstClr val="black">
                <a:alpha val="20000"/>
              </a:prstClr>
            </a:outerShdw>
          </a:effectLst>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68580" lIns="68580" numCol="1" rIns="68580" spcCol="1270" spcFirstLastPara="0" tIns="68580" vert="horz" wrap="square">
            <a:noAutofit/>
          </a:bodyPr>
          <a:lstStyle/>
          <a:p>
            <a:pPr algn="ctr" defTabSz="800100" indent="0" lvl="0" marL="0">
              <a:lnSpc>
                <a:spcPct val="90000"/>
              </a:lnSpc>
              <a:spcBef>
                <a:spcPct val="0"/>
              </a:spcBef>
              <a:spcAft>
                <a:spcPct val="35000"/>
              </a:spcAft>
              <a:buNone/>
            </a:pPr>
            <a:r>
              <a:rPr altLang="en-US" kern="1200" lang="zh-CN" sz="1800">
                <a:latin charset="-122" panose="020b0503020204020204" pitchFamily="34" typeface="微软雅黑"/>
                <a:ea charset="-122" panose="020b0503020204020204" pitchFamily="34" typeface="微软雅黑"/>
              </a:rPr>
              <a:t>警报危害：警报设置及操作不当</a:t>
            </a:r>
          </a:p>
        </p:txBody>
      </p:sp>
      <p:sp>
        <p:nvSpPr>
          <p:cNvPr id="6" name="任意多边形: 形状 5">
            <a:extLst>
              <a:ext uri="{FF2B5EF4-FFF2-40B4-BE49-F238E27FC236}">
                <a16:creationId xmlns:a16="http://schemas.microsoft.com/office/drawing/2014/main" id="{88D4A7DF-4DA5-4869-AC0A-3D3A1D80139B}"/>
              </a:ext>
            </a:extLst>
          </p:cNvPr>
          <p:cNvSpPr/>
          <p:nvPr/>
        </p:nvSpPr>
        <p:spPr>
          <a:xfrm>
            <a:off x="3845504" y="1736597"/>
            <a:ext cx="2143328" cy="1285997"/>
          </a:xfrm>
          <a:custGeom>
            <a:gdLst>
              <a:gd fmla="*/ 0 w 2143328" name="connsiteX0"/>
              <a:gd fmla="*/ 0 h 1285997" name="connsiteY0"/>
              <a:gd fmla="*/ 2143328 w 2143328" name="connsiteX1"/>
              <a:gd fmla="*/ 0 h 1285997" name="connsiteY1"/>
              <a:gd fmla="*/ 2143328 w 2143328" name="connsiteX2"/>
              <a:gd fmla="*/ 1285997 h 1285997" name="connsiteY2"/>
              <a:gd fmla="*/ 0 w 2143328" name="connsiteX3"/>
              <a:gd fmla="*/ 1285997 h 1285997" name="connsiteY3"/>
              <a:gd fmla="*/ 0 w 2143328" name="connsiteX4"/>
              <a:gd fmla="*/ 0 h 128599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85997" w="2143328">
                <a:moveTo>
                  <a:pt x="0" y="0"/>
                </a:moveTo>
                <a:lnTo>
                  <a:pt x="2143328" y="0"/>
                </a:lnTo>
                <a:lnTo>
                  <a:pt x="2143328" y="1285997"/>
                </a:lnTo>
                <a:lnTo>
                  <a:pt x="0" y="1285997"/>
                </a:lnTo>
                <a:lnTo>
                  <a:pt x="0" y="0"/>
                </a:lnTo>
                <a:close/>
              </a:path>
            </a:pathLst>
          </a:custGeom>
          <a:solidFill>
            <a:srgbClr val="67D8CF"/>
          </a:solidFill>
          <a:ln>
            <a:noFill/>
          </a:ln>
          <a:effectLst>
            <a:outerShdw algn="tl" blurRad="50800" dir="2700000" dist="38100" rotWithShape="0">
              <a:prstClr val="black">
                <a:alpha val="20000"/>
              </a:prstClr>
            </a:outerShdw>
          </a:effectLst>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68580" lIns="68580" numCol="1" rIns="68580" spcCol="1270" spcFirstLastPara="0" tIns="68580" vert="horz" wrap="square">
            <a:noAutofit/>
          </a:bodyPr>
          <a:lstStyle/>
          <a:p>
            <a:pPr algn="ctr" defTabSz="800100" indent="0" lvl="0" marL="0">
              <a:lnSpc>
                <a:spcPct val="90000"/>
              </a:lnSpc>
              <a:spcBef>
                <a:spcPct val="0"/>
              </a:spcBef>
              <a:spcAft>
                <a:spcPct val="35000"/>
              </a:spcAft>
              <a:buNone/>
            </a:pPr>
            <a:r>
              <a:rPr altLang="en-US" kern="1200" lang="zh-CN" sz="1800">
                <a:latin charset="-122" panose="020b0503020204020204" pitchFamily="34" typeface="微软雅黑"/>
                <a:ea charset="-122" panose="020b0503020204020204" pitchFamily="34" typeface="微软雅黑"/>
              </a:rPr>
              <a:t>数据完整性：电子病历等信息系统数据错误缺失</a:t>
            </a:r>
          </a:p>
        </p:txBody>
      </p:sp>
      <p:sp>
        <p:nvSpPr>
          <p:cNvPr id="7" name="任意多边形: 形状 6">
            <a:extLst>
              <a:ext uri="{FF2B5EF4-FFF2-40B4-BE49-F238E27FC236}">
                <a16:creationId xmlns:a16="http://schemas.microsoft.com/office/drawing/2014/main" id="{315344E7-2F5D-4E28-B89A-890F6C50029C}"/>
              </a:ext>
            </a:extLst>
          </p:cNvPr>
          <p:cNvSpPr/>
          <p:nvPr/>
        </p:nvSpPr>
        <p:spPr>
          <a:xfrm>
            <a:off x="6203165" y="1736597"/>
            <a:ext cx="2143328" cy="1285997"/>
          </a:xfrm>
          <a:custGeom>
            <a:gdLst>
              <a:gd fmla="*/ 0 w 2143328" name="connsiteX0"/>
              <a:gd fmla="*/ 0 h 1285997" name="connsiteY0"/>
              <a:gd fmla="*/ 2143328 w 2143328" name="connsiteX1"/>
              <a:gd fmla="*/ 0 h 1285997" name="connsiteY1"/>
              <a:gd fmla="*/ 2143328 w 2143328" name="connsiteX2"/>
              <a:gd fmla="*/ 1285997 h 1285997" name="connsiteY2"/>
              <a:gd fmla="*/ 0 w 2143328" name="connsiteX3"/>
              <a:gd fmla="*/ 1285997 h 1285997" name="connsiteY3"/>
              <a:gd fmla="*/ 0 w 2143328" name="connsiteX4"/>
              <a:gd fmla="*/ 0 h 128599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85997" w="2143328">
                <a:moveTo>
                  <a:pt x="0" y="0"/>
                </a:moveTo>
                <a:lnTo>
                  <a:pt x="2143328" y="0"/>
                </a:lnTo>
                <a:lnTo>
                  <a:pt x="2143328" y="1285997"/>
                </a:lnTo>
                <a:lnTo>
                  <a:pt x="0" y="1285997"/>
                </a:lnTo>
                <a:lnTo>
                  <a:pt x="0" y="0"/>
                </a:lnTo>
                <a:close/>
              </a:path>
            </a:pathLst>
          </a:custGeom>
          <a:solidFill>
            <a:srgbClr val="67D8CF"/>
          </a:solidFill>
          <a:ln>
            <a:noFill/>
          </a:ln>
          <a:effectLst>
            <a:outerShdw algn="tl" blurRad="50800" dir="2700000" dist="38100" rotWithShape="0">
              <a:prstClr val="black">
                <a:alpha val="20000"/>
              </a:prstClr>
            </a:outerShdw>
          </a:effectLst>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68580" lIns="68580" numCol="1" rIns="68580" spcCol="1270" spcFirstLastPara="0" tIns="68580" vert="horz" wrap="square">
            <a:noAutofit/>
          </a:bodyPr>
          <a:lstStyle/>
          <a:p>
            <a:pPr algn="ctr" defTabSz="800100" indent="0" lvl="0" marL="0">
              <a:lnSpc>
                <a:spcPct val="90000"/>
              </a:lnSpc>
              <a:spcBef>
                <a:spcPct val="0"/>
              </a:spcBef>
              <a:spcAft>
                <a:spcPct val="35000"/>
              </a:spcAft>
              <a:buNone/>
            </a:pPr>
            <a:r>
              <a:rPr altLang="en-US" kern="1200" lang="zh-CN" sz="1800">
                <a:latin charset="-122" panose="020b0503020204020204" pitchFamily="34" typeface="微软雅黑"/>
                <a:ea charset="-122" panose="020b0503020204020204" pitchFamily="34" typeface="微软雅黑"/>
              </a:rPr>
              <a:t>患者暴力事件的应对</a:t>
            </a:r>
          </a:p>
        </p:txBody>
      </p:sp>
      <p:sp>
        <p:nvSpPr>
          <p:cNvPr id="8" name="任意多边形: 形状 7">
            <a:extLst>
              <a:ext uri="{FF2B5EF4-FFF2-40B4-BE49-F238E27FC236}">
                <a16:creationId xmlns:a16="http://schemas.microsoft.com/office/drawing/2014/main" id="{22B75395-3EE2-411C-9FB0-194467F505CB}"/>
              </a:ext>
            </a:extLst>
          </p:cNvPr>
          <p:cNvSpPr/>
          <p:nvPr/>
        </p:nvSpPr>
        <p:spPr>
          <a:xfrm>
            <a:off x="8560827" y="1736597"/>
            <a:ext cx="2143328" cy="1285997"/>
          </a:xfrm>
          <a:custGeom>
            <a:gdLst>
              <a:gd fmla="*/ 0 w 2143328" name="connsiteX0"/>
              <a:gd fmla="*/ 0 h 1285997" name="connsiteY0"/>
              <a:gd fmla="*/ 2143328 w 2143328" name="connsiteX1"/>
              <a:gd fmla="*/ 0 h 1285997" name="connsiteY1"/>
              <a:gd fmla="*/ 2143328 w 2143328" name="connsiteX2"/>
              <a:gd fmla="*/ 1285997 h 1285997" name="connsiteY2"/>
              <a:gd fmla="*/ 0 w 2143328" name="connsiteX3"/>
              <a:gd fmla="*/ 1285997 h 1285997" name="connsiteY3"/>
              <a:gd fmla="*/ 0 w 2143328" name="connsiteX4"/>
              <a:gd fmla="*/ 0 h 128599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85997" w="2143328">
                <a:moveTo>
                  <a:pt x="0" y="0"/>
                </a:moveTo>
                <a:lnTo>
                  <a:pt x="2143328" y="0"/>
                </a:lnTo>
                <a:lnTo>
                  <a:pt x="2143328" y="1285997"/>
                </a:lnTo>
                <a:lnTo>
                  <a:pt x="0" y="1285997"/>
                </a:lnTo>
                <a:lnTo>
                  <a:pt x="0" y="0"/>
                </a:lnTo>
                <a:close/>
              </a:path>
            </a:pathLst>
          </a:custGeom>
          <a:solidFill>
            <a:srgbClr val="67D8CF"/>
          </a:solidFill>
          <a:ln>
            <a:noFill/>
          </a:ln>
          <a:effectLst>
            <a:outerShdw algn="tl" blurRad="50800" dir="2700000" dist="38100" rotWithShape="0">
              <a:prstClr val="black">
                <a:alpha val="20000"/>
              </a:prstClr>
            </a:outerShdw>
          </a:effectLst>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68580" lIns="68580" numCol="1" rIns="68580" spcCol="1270" spcFirstLastPara="0" tIns="68580" vert="horz" wrap="square">
            <a:noAutofit/>
          </a:bodyPr>
          <a:lstStyle/>
          <a:p>
            <a:pPr algn="ctr" defTabSz="800100" indent="0" lvl="0" marL="0">
              <a:lnSpc>
                <a:spcPct val="90000"/>
              </a:lnSpc>
              <a:spcBef>
                <a:spcPct val="0"/>
              </a:spcBef>
              <a:spcAft>
                <a:spcPct val="35000"/>
              </a:spcAft>
              <a:buNone/>
            </a:pPr>
            <a:r>
              <a:rPr altLang="en-US" kern="1200" lang="zh-CN" sz="1800">
                <a:latin charset="-122" panose="020b0503020204020204" pitchFamily="34" typeface="微软雅黑"/>
                <a:ea charset="-122" panose="020b0503020204020204" pitchFamily="34" typeface="微软雅黑"/>
              </a:rPr>
              <a:t>静脉输注管路混乱导致的用药错误</a:t>
            </a:r>
          </a:p>
        </p:txBody>
      </p:sp>
      <p:sp>
        <p:nvSpPr>
          <p:cNvPr id="9" name="任意多边形: 形状 8">
            <a:extLst>
              <a:ext uri="{FF2B5EF4-FFF2-40B4-BE49-F238E27FC236}">
                <a16:creationId xmlns:a16="http://schemas.microsoft.com/office/drawing/2014/main" id="{8910F492-8EA5-46C5-A8EB-784C18F873E6}"/>
              </a:ext>
            </a:extLst>
          </p:cNvPr>
          <p:cNvSpPr/>
          <p:nvPr/>
        </p:nvSpPr>
        <p:spPr>
          <a:xfrm>
            <a:off x="1487842" y="3314700"/>
            <a:ext cx="2143328" cy="1285997"/>
          </a:xfrm>
          <a:custGeom>
            <a:gdLst>
              <a:gd fmla="*/ 0 w 2143328" name="connsiteX0"/>
              <a:gd fmla="*/ 0 h 1285997" name="connsiteY0"/>
              <a:gd fmla="*/ 2143328 w 2143328" name="connsiteX1"/>
              <a:gd fmla="*/ 0 h 1285997" name="connsiteY1"/>
              <a:gd fmla="*/ 2143328 w 2143328" name="connsiteX2"/>
              <a:gd fmla="*/ 1285997 h 1285997" name="connsiteY2"/>
              <a:gd fmla="*/ 0 w 2143328" name="connsiteX3"/>
              <a:gd fmla="*/ 1285997 h 1285997" name="connsiteY3"/>
              <a:gd fmla="*/ 0 w 2143328" name="connsiteX4"/>
              <a:gd fmla="*/ 0 h 128599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85997" w="2143328">
                <a:moveTo>
                  <a:pt x="0" y="0"/>
                </a:moveTo>
                <a:lnTo>
                  <a:pt x="2143328" y="0"/>
                </a:lnTo>
                <a:lnTo>
                  <a:pt x="2143328" y="1285997"/>
                </a:lnTo>
                <a:lnTo>
                  <a:pt x="0" y="1285997"/>
                </a:lnTo>
                <a:lnTo>
                  <a:pt x="0" y="0"/>
                </a:lnTo>
                <a:close/>
              </a:path>
            </a:pathLst>
          </a:custGeom>
          <a:solidFill>
            <a:srgbClr val="67D8CF"/>
          </a:solidFill>
          <a:ln>
            <a:noFill/>
          </a:ln>
          <a:effectLst>
            <a:outerShdw algn="tl" blurRad="50800" dir="2700000" dist="38100" rotWithShape="0">
              <a:prstClr val="black">
                <a:alpha val="20000"/>
              </a:prstClr>
            </a:outerShdw>
          </a:effectLst>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68580" lIns="68580" numCol="1" rIns="68580" spcCol="1270" spcFirstLastPara="0" tIns="68580" vert="horz" wrap="square">
            <a:noAutofit/>
          </a:bodyPr>
          <a:lstStyle/>
          <a:p>
            <a:pPr algn="ctr" defTabSz="800100" indent="0" lvl="0" marL="0">
              <a:lnSpc>
                <a:spcPct val="90000"/>
              </a:lnSpc>
              <a:spcBef>
                <a:spcPct val="0"/>
              </a:spcBef>
              <a:spcAft>
                <a:spcPct val="35000"/>
              </a:spcAft>
              <a:buNone/>
            </a:pPr>
            <a:r>
              <a:rPr altLang="en-US" kern="1200" lang="zh-CN" sz="1800">
                <a:latin charset="-122" panose="020b0503020204020204" pitchFamily="34" typeface="微软雅黑"/>
                <a:ea charset="-122" panose="020b0503020204020204" pitchFamily="34" typeface="微软雅黑"/>
              </a:rPr>
              <a:t>药物重整相关的医疗协同事件</a:t>
            </a:r>
          </a:p>
        </p:txBody>
      </p:sp>
      <p:sp>
        <p:nvSpPr>
          <p:cNvPr id="10" name="任意多边形: 形状 9">
            <a:extLst>
              <a:ext uri="{FF2B5EF4-FFF2-40B4-BE49-F238E27FC236}">
                <a16:creationId xmlns:a16="http://schemas.microsoft.com/office/drawing/2014/main" id="{2F4B651F-4C52-46C5-AB95-BBA78BA5F566}"/>
              </a:ext>
            </a:extLst>
          </p:cNvPr>
          <p:cNvSpPr/>
          <p:nvPr/>
        </p:nvSpPr>
        <p:spPr>
          <a:xfrm>
            <a:off x="3845504" y="3236927"/>
            <a:ext cx="2143328" cy="1285997"/>
          </a:xfrm>
          <a:custGeom>
            <a:gdLst>
              <a:gd fmla="*/ 0 w 2143328" name="connsiteX0"/>
              <a:gd fmla="*/ 0 h 1285997" name="connsiteY0"/>
              <a:gd fmla="*/ 2143328 w 2143328" name="connsiteX1"/>
              <a:gd fmla="*/ 0 h 1285997" name="connsiteY1"/>
              <a:gd fmla="*/ 2143328 w 2143328" name="connsiteX2"/>
              <a:gd fmla="*/ 1285997 h 1285997" name="connsiteY2"/>
              <a:gd fmla="*/ 0 w 2143328" name="connsiteX3"/>
              <a:gd fmla="*/ 1285997 h 1285997" name="connsiteY3"/>
              <a:gd fmla="*/ 0 w 2143328" name="connsiteX4"/>
              <a:gd fmla="*/ 0 h 128599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85997" w="2143328">
                <a:moveTo>
                  <a:pt x="0" y="0"/>
                </a:moveTo>
                <a:lnTo>
                  <a:pt x="2143328" y="0"/>
                </a:lnTo>
                <a:lnTo>
                  <a:pt x="2143328" y="1285997"/>
                </a:lnTo>
                <a:lnTo>
                  <a:pt x="0" y="1285997"/>
                </a:lnTo>
                <a:lnTo>
                  <a:pt x="0" y="0"/>
                </a:lnTo>
                <a:close/>
              </a:path>
            </a:pathLst>
          </a:custGeom>
          <a:solidFill>
            <a:srgbClr val="67D8CF"/>
          </a:solidFill>
          <a:ln>
            <a:noFill/>
          </a:ln>
          <a:effectLst>
            <a:outerShdw algn="tl" blurRad="50800" dir="2700000" dist="38100" rotWithShape="0">
              <a:prstClr val="black">
                <a:alpha val="20000"/>
              </a:prstClr>
            </a:outerShdw>
          </a:effectLst>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68580" lIns="68580" numCol="1" rIns="68580" spcCol="1270" spcFirstLastPara="0" tIns="68580" vert="horz" wrap="square">
            <a:noAutofit/>
          </a:bodyPr>
          <a:lstStyle/>
          <a:p>
            <a:pPr algn="ctr" defTabSz="800100" indent="0" lvl="0" marL="0">
              <a:lnSpc>
                <a:spcPct val="90000"/>
              </a:lnSpc>
              <a:spcBef>
                <a:spcPct val="0"/>
              </a:spcBef>
              <a:spcAft>
                <a:spcPct val="35000"/>
              </a:spcAft>
              <a:buNone/>
            </a:pPr>
            <a:r>
              <a:rPr altLang="en-US" kern="1200" lang="zh-CN" sz="1800">
                <a:latin charset="-122" panose="020b0503020204020204" pitchFamily="34" typeface="微软雅黑"/>
                <a:ea charset="-122" panose="020b0503020204020204" pitchFamily="34" typeface="微软雅黑"/>
              </a:rPr>
              <a:t>独立双重查对实施不力的安全事件</a:t>
            </a:r>
          </a:p>
        </p:txBody>
      </p:sp>
      <p:sp>
        <p:nvSpPr>
          <p:cNvPr id="11" name="任意多边形: 形状 10">
            <a:extLst>
              <a:ext uri="{FF2B5EF4-FFF2-40B4-BE49-F238E27FC236}">
                <a16:creationId xmlns:a16="http://schemas.microsoft.com/office/drawing/2014/main" id="{DC854876-5DE3-468A-B90E-52A6BFEDCD1B}"/>
              </a:ext>
            </a:extLst>
          </p:cNvPr>
          <p:cNvSpPr/>
          <p:nvPr/>
        </p:nvSpPr>
        <p:spPr>
          <a:xfrm>
            <a:off x="6203165" y="3236927"/>
            <a:ext cx="2143328" cy="1285997"/>
          </a:xfrm>
          <a:custGeom>
            <a:gdLst>
              <a:gd fmla="*/ 0 w 2143328" name="connsiteX0"/>
              <a:gd fmla="*/ 0 h 1285997" name="connsiteY0"/>
              <a:gd fmla="*/ 2143328 w 2143328" name="connsiteX1"/>
              <a:gd fmla="*/ 0 h 1285997" name="connsiteY1"/>
              <a:gd fmla="*/ 2143328 w 2143328" name="connsiteX2"/>
              <a:gd fmla="*/ 1285997 h 1285997" name="connsiteY2"/>
              <a:gd fmla="*/ 0 w 2143328" name="connsiteX3"/>
              <a:gd fmla="*/ 1285997 h 1285997" name="connsiteY3"/>
              <a:gd fmla="*/ 0 w 2143328" name="connsiteX4"/>
              <a:gd fmla="*/ 0 h 128599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85997" w="2143328">
                <a:moveTo>
                  <a:pt x="0" y="0"/>
                </a:moveTo>
                <a:lnTo>
                  <a:pt x="2143328" y="0"/>
                </a:lnTo>
                <a:lnTo>
                  <a:pt x="2143328" y="1285997"/>
                </a:lnTo>
                <a:lnTo>
                  <a:pt x="0" y="1285997"/>
                </a:lnTo>
                <a:lnTo>
                  <a:pt x="0" y="0"/>
                </a:lnTo>
                <a:close/>
              </a:path>
            </a:pathLst>
          </a:custGeom>
          <a:solidFill>
            <a:srgbClr val="67D8CF"/>
          </a:solidFill>
          <a:ln>
            <a:noFill/>
          </a:ln>
          <a:effectLst>
            <a:outerShdw algn="tl" blurRad="50800" dir="2700000" dist="38100" rotWithShape="0">
              <a:prstClr val="black">
                <a:alpha val="20000"/>
              </a:prstClr>
            </a:outerShdw>
          </a:effectLst>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68580" lIns="68580" numCol="1" rIns="68580" spcCol="1270" spcFirstLastPara="0" tIns="68580" vert="horz" wrap="square">
            <a:noAutofit/>
          </a:bodyPr>
          <a:lstStyle/>
          <a:p>
            <a:pPr algn="ctr" defTabSz="800100" indent="0" lvl="0" marL="0">
              <a:lnSpc>
                <a:spcPct val="90000"/>
              </a:lnSpc>
              <a:spcBef>
                <a:spcPct val="0"/>
              </a:spcBef>
              <a:spcAft>
                <a:spcPct val="35000"/>
              </a:spcAft>
              <a:buNone/>
            </a:pPr>
            <a:r>
              <a:rPr altLang="en-US" kern="1200" lang="zh-CN" sz="1800">
                <a:latin charset="-122" panose="020b0503020204020204" pitchFamily="34" typeface="微软雅黑"/>
                <a:ea charset="-122" panose="020b0503020204020204" pitchFamily="34" typeface="微软雅黑"/>
              </a:rPr>
              <a:t>鸦片类药物相关安全事件</a:t>
            </a:r>
          </a:p>
        </p:txBody>
      </p:sp>
      <p:sp>
        <p:nvSpPr>
          <p:cNvPr id="12" name="任意多边形: 形状 11">
            <a:extLst>
              <a:ext uri="{FF2B5EF4-FFF2-40B4-BE49-F238E27FC236}">
                <a16:creationId xmlns:a16="http://schemas.microsoft.com/office/drawing/2014/main" id="{E49CEC75-0A88-46B3-8740-FBCCC93EFD19}"/>
              </a:ext>
            </a:extLst>
          </p:cNvPr>
          <p:cNvSpPr/>
          <p:nvPr/>
        </p:nvSpPr>
        <p:spPr>
          <a:xfrm>
            <a:off x="8560827" y="3236927"/>
            <a:ext cx="2143328" cy="1285997"/>
          </a:xfrm>
          <a:custGeom>
            <a:gdLst>
              <a:gd fmla="*/ 0 w 2143328" name="connsiteX0"/>
              <a:gd fmla="*/ 0 h 1285997" name="connsiteY0"/>
              <a:gd fmla="*/ 2143328 w 2143328" name="connsiteX1"/>
              <a:gd fmla="*/ 0 h 1285997" name="connsiteY1"/>
              <a:gd fmla="*/ 2143328 w 2143328" name="connsiteX2"/>
              <a:gd fmla="*/ 1285997 h 1285997" name="connsiteY2"/>
              <a:gd fmla="*/ 0 w 2143328" name="connsiteX3"/>
              <a:gd fmla="*/ 1285997 h 1285997" name="connsiteY3"/>
              <a:gd fmla="*/ 0 w 2143328" name="connsiteX4"/>
              <a:gd fmla="*/ 0 h 128599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85997" w="2143328">
                <a:moveTo>
                  <a:pt x="0" y="0"/>
                </a:moveTo>
                <a:lnTo>
                  <a:pt x="2143328" y="0"/>
                </a:lnTo>
                <a:lnTo>
                  <a:pt x="2143328" y="1285997"/>
                </a:lnTo>
                <a:lnTo>
                  <a:pt x="0" y="1285997"/>
                </a:lnTo>
                <a:lnTo>
                  <a:pt x="0" y="0"/>
                </a:lnTo>
                <a:close/>
              </a:path>
            </a:pathLst>
          </a:custGeom>
          <a:solidFill>
            <a:srgbClr val="67D8CF"/>
          </a:solidFill>
          <a:ln>
            <a:noFill/>
          </a:ln>
          <a:effectLst>
            <a:outerShdw algn="tl" blurRad="50800" dir="2700000" dist="38100" rotWithShape="0">
              <a:prstClr val="black">
                <a:alpha val="20000"/>
              </a:prstClr>
            </a:outerShdw>
          </a:effectLst>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68580" lIns="68580" numCol="1" rIns="68580" spcCol="1270" spcFirstLastPara="0" tIns="68580" vert="horz" wrap="square">
            <a:noAutofit/>
          </a:bodyPr>
          <a:lstStyle/>
          <a:p>
            <a:pPr algn="ctr" defTabSz="800100" indent="0" lvl="0" marL="0">
              <a:lnSpc>
                <a:spcPct val="90000"/>
              </a:lnSpc>
              <a:spcBef>
                <a:spcPct val="0"/>
              </a:spcBef>
              <a:spcAft>
                <a:spcPct val="35000"/>
              </a:spcAft>
              <a:buNone/>
            </a:pPr>
            <a:r>
              <a:rPr altLang="en-US" kern="1200" lang="zh-CN" sz="1800">
                <a:latin charset="-122" panose="020b0503020204020204" pitchFamily="34" typeface="微软雅黑"/>
                <a:ea charset="-122" panose="020b0503020204020204" pitchFamily="34" typeface="微软雅黑"/>
              </a:rPr>
              <a:t>内窥镜和手术器械的清洗、消毒不当</a:t>
            </a:r>
          </a:p>
        </p:txBody>
      </p:sp>
      <p:sp>
        <p:nvSpPr>
          <p:cNvPr id="13" name="任意多边形: 形状 12">
            <a:extLst>
              <a:ext uri="{FF2B5EF4-FFF2-40B4-BE49-F238E27FC236}">
                <a16:creationId xmlns:a16="http://schemas.microsoft.com/office/drawing/2014/main" id="{E9F957D3-2CD7-472C-A18F-5F14DBF40A05}"/>
              </a:ext>
            </a:extLst>
          </p:cNvPr>
          <p:cNvSpPr/>
          <p:nvPr/>
        </p:nvSpPr>
        <p:spPr>
          <a:xfrm>
            <a:off x="3845504" y="4737257"/>
            <a:ext cx="2143328" cy="1285997"/>
          </a:xfrm>
          <a:custGeom>
            <a:gdLst>
              <a:gd fmla="*/ 0 w 2143328" name="connsiteX0"/>
              <a:gd fmla="*/ 0 h 1285997" name="connsiteY0"/>
              <a:gd fmla="*/ 2143328 w 2143328" name="connsiteX1"/>
              <a:gd fmla="*/ 0 h 1285997" name="connsiteY1"/>
              <a:gd fmla="*/ 2143328 w 2143328" name="connsiteX2"/>
              <a:gd fmla="*/ 1285997 h 1285997" name="connsiteY2"/>
              <a:gd fmla="*/ 0 w 2143328" name="connsiteX3"/>
              <a:gd fmla="*/ 1285997 h 1285997" name="connsiteY3"/>
              <a:gd fmla="*/ 0 w 2143328" name="connsiteX4"/>
              <a:gd fmla="*/ 0 h 128599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85997" w="2143328">
                <a:moveTo>
                  <a:pt x="0" y="0"/>
                </a:moveTo>
                <a:lnTo>
                  <a:pt x="2143328" y="0"/>
                </a:lnTo>
                <a:lnTo>
                  <a:pt x="2143328" y="1285997"/>
                </a:lnTo>
                <a:lnTo>
                  <a:pt x="0" y="1285997"/>
                </a:lnTo>
                <a:lnTo>
                  <a:pt x="0" y="0"/>
                </a:lnTo>
                <a:close/>
              </a:path>
            </a:pathLst>
          </a:custGeom>
          <a:solidFill>
            <a:srgbClr val="67D8CF"/>
          </a:solidFill>
          <a:ln>
            <a:noFill/>
          </a:ln>
          <a:effectLst>
            <a:outerShdw algn="tl" blurRad="50800" dir="2700000" dist="38100" rotWithShape="0">
              <a:prstClr val="black">
                <a:alpha val="20000"/>
              </a:prstClr>
            </a:outerShdw>
          </a:effectLst>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68580" lIns="68580" numCol="1" rIns="68580" spcCol="1270" spcFirstLastPara="0" tIns="68580" vert="horz" wrap="square">
            <a:noAutofit/>
          </a:bodyPr>
          <a:lstStyle/>
          <a:p>
            <a:pPr algn="ctr" defTabSz="800100" indent="0" lvl="0" marL="0">
              <a:lnSpc>
                <a:spcPct val="90000"/>
              </a:lnSpc>
              <a:spcBef>
                <a:spcPct val="0"/>
              </a:spcBef>
              <a:spcAft>
                <a:spcPct val="35000"/>
              </a:spcAft>
              <a:buNone/>
            </a:pPr>
            <a:r>
              <a:rPr altLang="en-US" kern="1200" lang="zh-CN" sz="1800">
                <a:latin charset="-122" panose="020b0503020204020204" pitchFamily="34" typeface="微软雅黑"/>
                <a:ea charset="-122" panose="020b0503020204020204" pitchFamily="34" typeface="微软雅黑"/>
              </a:rPr>
              <a:t>患者转运过程中的安全问题</a:t>
            </a:r>
          </a:p>
        </p:txBody>
      </p:sp>
      <p:sp>
        <p:nvSpPr>
          <p:cNvPr id="14" name="任意多边形: 形状 13">
            <a:extLst>
              <a:ext uri="{FF2B5EF4-FFF2-40B4-BE49-F238E27FC236}">
                <a16:creationId xmlns:a16="http://schemas.microsoft.com/office/drawing/2014/main" id="{0F40BDFF-5D8C-402F-93EE-8C72CC14E83B}"/>
              </a:ext>
            </a:extLst>
          </p:cNvPr>
          <p:cNvSpPr/>
          <p:nvPr/>
        </p:nvSpPr>
        <p:spPr>
          <a:xfrm>
            <a:off x="6203165" y="4737257"/>
            <a:ext cx="2143328" cy="1285997"/>
          </a:xfrm>
          <a:custGeom>
            <a:gdLst>
              <a:gd fmla="*/ 0 w 2143328" name="connsiteX0"/>
              <a:gd fmla="*/ 0 h 1285997" name="connsiteY0"/>
              <a:gd fmla="*/ 2143328 w 2143328" name="connsiteX1"/>
              <a:gd fmla="*/ 0 h 1285997" name="connsiteY1"/>
              <a:gd fmla="*/ 2143328 w 2143328" name="connsiteX2"/>
              <a:gd fmla="*/ 1285997 h 1285997" name="connsiteY2"/>
              <a:gd fmla="*/ 0 w 2143328" name="connsiteX3"/>
              <a:gd fmla="*/ 1285997 h 1285997" name="connsiteY3"/>
              <a:gd fmla="*/ 0 w 2143328" name="connsiteX4"/>
              <a:gd fmla="*/ 0 h 128599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85997" w="2143328">
                <a:moveTo>
                  <a:pt x="0" y="0"/>
                </a:moveTo>
                <a:lnTo>
                  <a:pt x="2143328" y="0"/>
                </a:lnTo>
                <a:lnTo>
                  <a:pt x="2143328" y="1285997"/>
                </a:lnTo>
                <a:lnTo>
                  <a:pt x="0" y="1285997"/>
                </a:lnTo>
                <a:lnTo>
                  <a:pt x="0" y="0"/>
                </a:lnTo>
                <a:close/>
              </a:path>
            </a:pathLst>
          </a:custGeom>
          <a:solidFill>
            <a:srgbClr val="67D8CF"/>
          </a:solidFill>
          <a:ln>
            <a:noFill/>
          </a:ln>
          <a:effectLst>
            <a:outerShdw algn="tl" blurRad="50800" dir="2700000" dist="38100" rotWithShape="0">
              <a:prstClr val="black">
                <a:alpha val="20000"/>
              </a:prstClr>
            </a:outerShdw>
          </a:effectLst>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68580" lIns="68580" numCol="1" rIns="68580" spcCol="1270" spcFirstLastPara="0" tIns="68580" vert="horz" wrap="square">
            <a:noAutofit/>
          </a:bodyPr>
          <a:lstStyle/>
          <a:p>
            <a:pPr algn="ctr" defTabSz="800100" indent="0" lvl="0" marL="0">
              <a:lnSpc>
                <a:spcPct val="90000"/>
              </a:lnSpc>
              <a:spcBef>
                <a:spcPct val="0"/>
              </a:spcBef>
              <a:spcAft>
                <a:spcPct val="35000"/>
              </a:spcAft>
              <a:buNone/>
            </a:pPr>
            <a:r>
              <a:rPr altLang="en-US" kern="1200" lang="zh-CN" sz="1800">
                <a:latin charset="-122" panose="020b0503020204020204" pitchFamily="34" typeface="微软雅黑"/>
                <a:ea charset="-122" panose="020b0503020204020204" pitchFamily="34" typeface="微软雅黑"/>
              </a:rPr>
              <a:t>计量单位“磅”和“千克”混淆所致的用药错误</a:t>
            </a:r>
          </a:p>
        </p:txBody>
      </p:sp>
    </p:spTree>
  </p:cSld>
  <p:clrMapOvr>
    <a:masterClrMapping/>
  </p:clrMapOvr>
  <mc:AlternateContent>
    <mc:Choice Requires="p14">
      <p:transition advClick="0" advTm="2000" p14:dur="1600" spd="slow">
        <p14:gallery dir="l"/>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0-#ppt_w/2"/>
                                          </p:val>
                                        </p:tav>
                                        <p:tav tm="100000">
                                          <p:val>
                                            <p:strVal val="#ppt_x"/>
                                          </p:val>
                                        </p:tav>
                                      </p:tavLst>
                                    </p:anim>
                                    <p:anim calcmode="lin" valueType="num">
                                      <p:cBhvr additive="base">
                                        <p:cTn dur="500" fill="hold" id="12"/>
                                        <p:tgtEl>
                                          <p:spTgt spid="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500" fill="hold" id="15"/>
                                        <p:tgtEl>
                                          <p:spTgt spid="6"/>
                                        </p:tgtEl>
                                        <p:attrNameLst>
                                          <p:attrName>ppt_x</p:attrName>
                                        </p:attrNameLst>
                                      </p:cBhvr>
                                      <p:tavLst>
                                        <p:tav tm="0">
                                          <p:val>
                                            <p:strVal val="#ppt_x"/>
                                          </p:val>
                                        </p:tav>
                                        <p:tav tm="100000">
                                          <p:val>
                                            <p:strVal val="#ppt_x"/>
                                          </p:val>
                                        </p:tav>
                                      </p:tavLst>
                                    </p:anim>
                                    <p:anim calcmode="lin" valueType="num">
                                      <p:cBhvr additive="base">
                                        <p:cTn dur="500" fill="hold" id="16"/>
                                        <p:tgtEl>
                                          <p:spTgt spid="6"/>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500" fill="hold" id="19"/>
                                        <p:tgtEl>
                                          <p:spTgt spid="10"/>
                                        </p:tgtEl>
                                        <p:attrNameLst>
                                          <p:attrName>ppt_x</p:attrName>
                                        </p:attrNameLst>
                                      </p:cBhvr>
                                      <p:tavLst>
                                        <p:tav tm="0">
                                          <p:val>
                                            <p:strVal val="#ppt_x"/>
                                          </p:val>
                                        </p:tav>
                                        <p:tav tm="100000">
                                          <p:val>
                                            <p:strVal val="#ppt_x"/>
                                          </p:val>
                                        </p:tav>
                                      </p:tavLst>
                                    </p:anim>
                                    <p:anim calcmode="lin" valueType="num">
                                      <p:cBhvr additive="base">
                                        <p:cTn dur="500" fill="hold" id="20"/>
                                        <p:tgtEl>
                                          <p:spTgt spid="10"/>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12">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additive="base">
                                        <p:cTn dur="500" fill="hold" id="23"/>
                                        <p:tgtEl>
                                          <p:spTgt spid="13"/>
                                        </p:tgtEl>
                                        <p:attrNameLst>
                                          <p:attrName>ppt_x</p:attrName>
                                        </p:attrNameLst>
                                      </p:cBhvr>
                                      <p:tavLst>
                                        <p:tav tm="0">
                                          <p:val>
                                            <p:strVal val="0-#ppt_w/2"/>
                                          </p:val>
                                        </p:tav>
                                        <p:tav tm="100000">
                                          <p:val>
                                            <p:strVal val="#ppt_x"/>
                                          </p:val>
                                        </p:tav>
                                      </p:tavLst>
                                    </p:anim>
                                    <p:anim calcmode="lin" valueType="num">
                                      <p:cBhvr additive="base">
                                        <p:cTn dur="500" fill="hold" id="24"/>
                                        <p:tgtEl>
                                          <p:spTgt spid="13"/>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additive="base">
                                        <p:cTn dur="500" fill="hold" id="27"/>
                                        <p:tgtEl>
                                          <p:spTgt spid="7"/>
                                        </p:tgtEl>
                                        <p:attrNameLst>
                                          <p:attrName>ppt_x</p:attrName>
                                        </p:attrNameLst>
                                      </p:cBhvr>
                                      <p:tavLst>
                                        <p:tav tm="0">
                                          <p:val>
                                            <p:strVal val="#ppt_x"/>
                                          </p:val>
                                        </p:tav>
                                        <p:tav tm="100000">
                                          <p:val>
                                            <p:strVal val="#ppt_x"/>
                                          </p:val>
                                        </p:tav>
                                      </p:tavLst>
                                    </p:anim>
                                    <p:anim calcmode="lin" valueType="num">
                                      <p:cBhvr additive="base">
                                        <p:cTn dur="500" fill="hold" id="28"/>
                                        <p:tgtEl>
                                          <p:spTgt spid="7"/>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11"/>
                                        </p:tgtEl>
                                        <p:attrNameLst>
                                          <p:attrName>style.visibility</p:attrName>
                                        </p:attrNameLst>
                                      </p:cBhvr>
                                      <p:to>
                                        <p:strVal val="visible"/>
                                      </p:to>
                                    </p:set>
                                    <p:anim calcmode="lin" valueType="num">
                                      <p:cBhvr additive="base">
                                        <p:cTn dur="500" fill="hold" id="31"/>
                                        <p:tgtEl>
                                          <p:spTgt spid="11"/>
                                        </p:tgtEl>
                                        <p:attrNameLst>
                                          <p:attrName>ppt_x</p:attrName>
                                        </p:attrNameLst>
                                      </p:cBhvr>
                                      <p:tavLst>
                                        <p:tav tm="0">
                                          <p:val>
                                            <p:strVal val="#ppt_x"/>
                                          </p:val>
                                        </p:tav>
                                        <p:tav tm="100000">
                                          <p:val>
                                            <p:strVal val="#ppt_x"/>
                                          </p:val>
                                        </p:tav>
                                      </p:tavLst>
                                    </p:anim>
                                    <p:anim calcmode="lin" valueType="num">
                                      <p:cBhvr additive="base">
                                        <p:cTn dur="500" fill="hold" id="32"/>
                                        <p:tgtEl>
                                          <p:spTgt spid="11"/>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6">
                                  <p:stCondLst>
                                    <p:cond delay="0"/>
                                  </p:stCondLst>
                                  <p:childTnLst>
                                    <p:set>
                                      <p:cBhvr>
                                        <p:cTn dur="1" fill="hold" id="34">
                                          <p:stCondLst>
                                            <p:cond delay="0"/>
                                          </p:stCondLst>
                                        </p:cTn>
                                        <p:tgtEl>
                                          <p:spTgt spid="14"/>
                                        </p:tgtEl>
                                        <p:attrNameLst>
                                          <p:attrName>style.visibility</p:attrName>
                                        </p:attrNameLst>
                                      </p:cBhvr>
                                      <p:to>
                                        <p:strVal val="visible"/>
                                      </p:to>
                                    </p:set>
                                    <p:anim calcmode="lin" valueType="num">
                                      <p:cBhvr additive="base">
                                        <p:cTn dur="500" fill="hold" id="35"/>
                                        <p:tgtEl>
                                          <p:spTgt spid="14"/>
                                        </p:tgtEl>
                                        <p:attrNameLst>
                                          <p:attrName>ppt_x</p:attrName>
                                        </p:attrNameLst>
                                      </p:cBhvr>
                                      <p:tavLst>
                                        <p:tav tm="0">
                                          <p:val>
                                            <p:strVal val="1+#ppt_w/2"/>
                                          </p:val>
                                        </p:tav>
                                        <p:tav tm="100000">
                                          <p:val>
                                            <p:strVal val="#ppt_x"/>
                                          </p:val>
                                        </p:tav>
                                      </p:tavLst>
                                    </p:anim>
                                    <p:anim calcmode="lin" valueType="num">
                                      <p:cBhvr additive="base">
                                        <p:cTn dur="500" fill="hold" id="36"/>
                                        <p:tgtEl>
                                          <p:spTgt spid="14"/>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3">
                                  <p:stCondLst>
                                    <p:cond delay="0"/>
                                  </p:stCondLst>
                                  <p:childTnLst>
                                    <p:set>
                                      <p:cBhvr>
                                        <p:cTn dur="1" fill="hold" id="38">
                                          <p:stCondLst>
                                            <p:cond delay="0"/>
                                          </p:stCondLst>
                                        </p:cTn>
                                        <p:tgtEl>
                                          <p:spTgt spid="8"/>
                                        </p:tgtEl>
                                        <p:attrNameLst>
                                          <p:attrName>style.visibility</p:attrName>
                                        </p:attrNameLst>
                                      </p:cBhvr>
                                      <p:to>
                                        <p:strVal val="visible"/>
                                      </p:to>
                                    </p:set>
                                    <p:anim calcmode="lin" valueType="num">
                                      <p:cBhvr additive="base">
                                        <p:cTn dur="500" fill="hold" id="39"/>
                                        <p:tgtEl>
                                          <p:spTgt spid="8"/>
                                        </p:tgtEl>
                                        <p:attrNameLst>
                                          <p:attrName>ppt_x</p:attrName>
                                        </p:attrNameLst>
                                      </p:cBhvr>
                                      <p:tavLst>
                                        <p:tav tm="0">
                                          <p:val>
                                            <p:strVal val="1+#ppt_w/2"/>
                                          </p:val>
                                        </p:tav>
                                        <p:tav tm="100000">
                                          <p:val>
                                            <p:strVal val="#ppt_x"/>
                                          </p:val>
                                        </p:tav>
                                      </p:tavLst>
                                    </p:anim>
                                    <p:anim calcmode="lin" valueType="num">
                                      <p:cBhvr additive="base">
                                        <p:cTn dur="500" fill="hold" id="40"/>
                                        <p:tgtEl>
                                          <p:spTgt spid="8"/>
                                        </p:tgtEl>
                                        <p:attrNameLst>
                                          <p:attrName>ppt_y</p:attrName>
                                        </p:attrNameLst>
                                      </p:cBhvr>
                                      <p:tavLst>
                                        <p:tav tm="0">
                                          <p:val>
                                            <p:strVal val="0-#ppt_h/2"/>
                                          </p:val>
                                        </p:tav>
                                        <p:tav tm="100000">
                                          <p:val>
                                            <p:strVal val="#ppt_y"/>
                                          </p:val>
                                        </p:tav>
                                      </p:tavLst>
                                    </p:anim>
                                  </p:childTnLst>
                                </p:cTn>
                              </p:par>
                              <p:par>
                                <p:cTn fill="hold" grpId="0" id="41" nodeType="withEffect" presetClass="entr" presetID="2" presetSubtype="2">
                                  <p:stCondLst>
                                    <p:cond delay="0"/>
                                  </p:stCondLst>
                                  <p:childTnLst>
                                    <p:set>
                                      <p:cBhvr>
                                        <p:cTn dur="1" fill="hold" id="42">
                                          <p:stCondLst>
                                            <p:cond delay="0"/>
                                          </p:stCondLst>
                                        </p:cTn>
                                        <p:tgtEl>
                                          <p:spTgt spid="12"/>
                                        </p:tgtEl>
                                        <p:attrNameLst>
                                          <p:attrName>style.visibility</p:attrName>
                                        </p:attrNameLst>
                                      </p:cBhvr>
                                      <p:to>
                                        <p:strVal val="visible"/>
                                      </p:to>
                                    </p:set>
                                    <p:anim calcmode="lin" valueType="num">
                                      <p:cBhvr additive="base">
                                        <p:cTn dur="500" fill="hold" id="43"/>
                                        <p:tgtEl>
                                          <p:spTgt spid="12"/>
                                        </p:tgtEl>
                                        <p:attrNameLst>
                                          <p:attrName>ppt_x</p:attrName>
                                        </p:attrNameLst>
                                      </p:cBhvr>
                                      <p:tavLst>
                                        <p:tav tm="0">
                                          <p:val>
                                            <p:strVal val="1+#ppt_w/2"/>
                                          </p:val>
                                        </p:tav>
                                        <p:tav tm="100000">
                                          <p:val>
                                            <p:strVal val="#ppt_x"/>
                                          </p:val>
                                        </p:tav>
                                      </p:tavLst>
                                    </p:anim>
                                    <p:anim calcmode="lin" valueType="num">
                                      <p:cBhvr additive="base">
                                        <p:cTn dur="500" fill="hold" id="44"/>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0" spid="12"/>
      <p:bldP grpId="0" spid="13"/>
      <p:bldP grpId="0" spid="14"/>
    </p:bldLst>
  </p:timing>
</p:sld>
</file>

<file path=ppt/tags/tag1.xml><?xml version="1.0" encoding="utf-8"?>
<p:tagLst xmlns:p="http://schemas.openxmlformats.org/presentationml/2006/main">
  <p:tag name="PA" val="v4.0.0"/>
</p:tagLst>
</file>

<file path=ppt/tags/tag2.xml><?xml version="1.0" encoding="utf-8"?>
<p:tagLst xmlns:p="http://schemas.openxmlformats.org/presentationml/2006/main">
  <p:tag name="PA" val="v4.0.0"/>
</p:tagLst>
</file>

<file path=ppt/tags/tag3.xml><?xml version="1.0" encoding="utf-8"?>
<p:tagLst xmlns:p="http://schemas.openxmlformats.org/presentationml/2006/main">
  <p:tag name="ISLIDE.ICON" val="#405369;"/>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161</Paragraphs>
  <Slides>24</Slides>
  <Notes>6</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24</vt:i4>
      </vt:variant>
    </vt:vector>
  </HeadingPairs>
  <TitlesOfParts>
    <vt:vector baseType="lpstr" size="34">
      <vt:lpstr>Arial</vt:lpstr>
      <vt:lpstr>等线 Light</vt:lpstr>
      <vt:lpstr>等线</vt:lpstr>
      <vt:lpstr>微软雅黑</vt:lpstr>
      <vt:lpstr>Calibri Light</vt:lpstr>
      <vt:lpstr>Calibri</vt:lpstr>
      <vt:lpstr>站酷庆科黄油体</vt:lpstr>
      <vt:lpstr>汉仪新蒂赵孟頫体</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2016美国医疗卫生机构关注的10大患者安全问题</vt:lpstr>
      <vt:lpstr>不当关怀，七种“死法”</vt:lpstr>
      <vt:lpstr>用心关怀，救人一命</vt:lpstr>
      <vt:lpstr>爱与归属的需要</vt:lpstr>
      <vt:lpstr>自尊的需要</vt:lpstr>
      <vt:lpstr>自我实现的需要</vt:lpstr>
      <vt:lpstr> 病人住院期间患者十大需求</vt:lpstr>
      <vt:lpstr>人文关怀体现在细节</vt:lpstr>
      <vt:lpstr>人文关怀体现在细节</vt:lpstr>
      <vt:lpstr>人文关怀是护理的魅力所在</vt:lpstr>
      <vt:lpstr>身边关怀至深，感动你我他的故事</vt:lpstr>
      <vt:lpstr>PowerPoint Presentation</vt:lpstr>
      <vt:lpstr>关爱病人首先从关爱自己做起</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2021-08-22T12:05:51Z</dcterms:created>
  <cp:lastPrinted>2021-08-22T12:05:51Z</cp:lastPrinted>
  <dcterms:modified xsi:type="dcterms:W3CDTF">2021-08-22T05:42:53Z</dcterms:modified>
  <cp:revision>1</cp:revision>
</cp:coreProperties>
</file>