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"/>
  </p:notesMasterIdLst>
  <p:sldIdLst>
    <p:sldId id="256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96" r:id="rId13"/>
    <p:sldId id="273" r:id="rId14"/>
    <p:sldId id="283" r:id="rId15"/>
    <p:sldId id="286" r:id="rId16"/>
    <p:sldId id="291" r:id="rId17"/>
    <p:sldId id="278" r:id="rId18"/>
  </p:sldIdLst>
  <p:sldSz cx="10160000" cy="5715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7" autoAdjust="0"/>
    <p:restoredTop sz="63918" autoAdjust="0"/>
  </p:normalViewPr>
  <p:slideViewPr>
    <p:cSldViewPr>
      <p:cViewPr varScale="1">
        <p:scale>
          <a:sx n="134" d="100"/>
          <a:sy n="134" d="100"/>
        </p:scale>
        <p:origin x="504" y="126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tags/tag1.xml" Type="http://schemas.openxmlformats.org/officeDocument/2006/relationships/tags"/><Relationship Id="rId2" Target="slideMasters/slideMaster2.xml" Type="http://schemas.openxmlformats.org/officeDocument/2006/relationships/slideMaster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8952608108520508"/>
          <c:y val="0"/>
          <c:w val="0.85423243045806885"/>
          <c:h val="0.6521212458610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电子商务交易规模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Pt>
            <c:idx val="2"/>
            <c:invertIfNegative val="0"/>
            <c:spPr>
              <a:solidFill>
                <a:srgbClr val="0070C0"/>
              </a:solidFill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/>
                </a:pPr>
                <a:endParaRPr sz="1600" smtId="4294967295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2011E</c:v>
                </c:pt>
                <c:pt idx="4">
                  <c:v>2012E</c:v>
                </c:pt>
                <c:pt idx="5">
                  <c:v>2013E</c:v>
                </c:pt>
                <c:pt idx="6">
                  <c:v>2014E</c:v>
                </c:pt>
              </c:strCache>
            </c:strRef>
          </c:cat>
          <c:val>
            <c:numRef>
              <c:f>Sheet1!$B$2:$B$8</c:f>
              <c:numCache>
                <c:formatCode>0.0_ </c:formatCode>
                <c:ptCount val="7"/>
                <c:pt idx="0">
                  <c:v>2.9</c:v>
                </c:pt>
                <c:pt idx="1">
                  <c:v>3.6</c:v>
                </c:pt>
                <c:pt idx="2">
                  <c:v>4.8</c:v>
                </c:pt>
                <c:pt idx="3">
                  <c:v>7</c:v>
                </c:pt>
                <c:pt idx="4">
                  <c:v>10.1</c:v>
                </c:pt>
                <c:pt idx="5">
                  <c:v>14.8</c:v>
                </c:pt>
                <c:pt idx="6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09938544"/>
        <c:axId val="209939104"/>
      </c:barChart>
      <c:catAx>
        <c:axId val="20993854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400" smtId="4294967295"/>
            </a:pPr>
            <a:endParaRPr sz="1400" smtId="4294967295"/>
          </a:p>
        </c:txPr>
        <c:crossAx val="209939104"/>
        <c:crosses val="autoZero"/>
        <c:auto val="0"/>
        <c:lblAlgn val="ctr"/>
        <c:lblOffset/>
        <c:noMultiLvlLbl val="0"/>
      </c:catAx>
      <c:valAx>
        <c:axId val="209939104"/>
        <c:scaling>
          <c:orientation/>
        </c:scaling>
        <c:delete val="1"/>
        <c:axPos val="l"/>
        <c:numFmt formatCode="0_ " sourceLinked="0"/>
        <c:majorTickMark val="out"/>
        <c:minorTickMark val="none"/>
        <c:crossAx val="209938544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>
          <a:latin typeface="Arial" pitchFamily="34" charset="0"/>
          <a:cs typeface="Arial" pitchFamily="34" charset="0"/>
        </a:defRPr>
      </a:pPr>
      <a:endParaRPr sz="1800" smtId="4294967295">
        <a:latin typeface="Arial" pitchFamily="34" charset="0"/>
        <a:cs typeface="Arial" pitchFamily="34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6065148115158"/>
          <c:y val="0.12135475128889084"/>
          <c:w val="0.76087868213653564"/>
          <c:h val="0.462470233440399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Lbls>
            <c:dLbl>
              <c:idx val="0"/>
              <c:layout>
                <c:manualLayout>
                  <c:x val="0.032564859837293625"/>
                  <c:y val="-0.0576498471200466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layout>
                <c:manualLayout>
                  <c:x val="0.099567830562591553"/>
                  <c:y val="0.0202514976263046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layout>
                <c:manualLayout>
                  <c:x val="-0.09740680456161499"/>
                  <c:y val="-0.00783309619873762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layout>
                <c:manualLayout>
                  <c:x val="-0.0020175226964056492"/>
                  <c:y val="-0.0504468791186809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smtId="4294967295">
                    <a:latin typeface="Arial" pitchFamily="34" charset="0"/>
                    <a:cs typeface="Arial" pitchFamily="34" charset="0"/>
                  </a:defRPr>
                </a:pPr>
                <a:endParaRPr sz="1400" smtId="4294967295">
                  <a:latin typeface="Arial" pitchFamily="34" charset="0"/>
                  <a:cs typeface="Arial" pitchFamily="34" charset="0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网络购物</c:v>
                </c:pt>
                <c:pt idx="1">
                  <c:v>中小企业B2B</c:v>
                </c:pt>
                <c:pt idx="2">
                  <c:v>规模以上企业B2B</c:v>
                </c:pt>
                <c:pt idx="3">
                  <c:v>机票酒店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0.096</c:v>
                </c:pt>
                <c:pt idx="1">
                  <c:v>0.527</c:v>
                </c:pt>
                <c:pt idx="2">
                  <c:v>0.355</c:v>
                </c:pt>
                <c:pt idx="3">
                  <c:v>0.022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3"/>
      </c:doughnutChart>
    </c:plotArea>
    <c:legend>
      <c:legendPos val="b"/>
      <c:layout>
        <c:manualLayout>
          <c:xMode val="edge"/>
          <c:yMode val="edge"/>
          <c:x val="0.16359254717826843"/>
          <c:y val="0.62275516986846924"/>
          <c:w val="0.64698481559753418"/>
          <c:h val="0.087088890373706818"/>
        </c:manualLayout>
      </c:layout>
      <c:overlay val="0"/>
      <c:txPr>
        <a:bodyPr/>
        <a:p>
          <a:pPr>
            <a:defRPr sz="1200" smtId="4294967295">
              <a:latin typeface="微软雅黑" pitchFamily="34" charset="-122"/>
              <a:ea typeface="微软雅黑" pitchFamily="34" charset="-122"/>
            </a:defRPr>
          </a:pPr>
          <a:endParaRPr sz="1200" smtId="4294967295">
            <a:latin typeface="微软雅黑" pitchFamily="34" charset="-122"/>
            <a:ea typeface="微软雅黑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8952608108520508"/>
          <c:y val="0"/>
          <c:w val="0.690457284450531"/>
          <c:h val="0.6521212458610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 cost per month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spPr>
              <a:solidFill>
                <a:srgbClr val="0070C0"/>
              </a:solidFill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smtId="4294967295"/>
                </a:pPr>
                <a:endParaRPr sz="1400" smtId="4294967295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Sheet1!$A$2:$A$4</c:f>
              <c:strCache>
                <c:ptCount val="3"/>
                <c:pt idx="0">
                  <c:v>China</c:v>
                </c:pt>
                <c:pt idx="1">
                  <c:v>India</c:v>
                </c:pt>
                <c:pt idx="2">
                  <c:v>Brazil</c:v>
                </c:pt>
              </c:strCache>
            </c:strRef>
          </c:cat>
          <c:val>
            <c:numRef>
              <c:f>Sheet1!$B$2:$B$4</c:f>
              <c:numCache>
                <c:formatCode>0.0_ 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09943024"/>
        <c:axId val="209943584"/>
      </c:barChart>
      <c:catAx>
        <c:axId val="20994302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400" smtId="4294967295"/>
            </a:pPr>
            <a:endParaRPr sz="1400" smtId="4294967295"/>
          </a:p>
        </c:txPr>
        <c:crossAx val="209943584"/>
        <c:crosses val="autoZero"/>
        <c:auto val="0"/>
        <c:lblAlgn val="ctr"/>
        <c:lblOffset/>
        <c:noMultiLvlLbl val="0"/>
      </c:catAx>
      <c:valAx>
        <c:axId val="209943584"/>
        <c:scaling>
          <c:orientation/>
        </c:scaling>
        <c:delete val="1"/>
        <c:axPos val="l"/>
        <c:numFmt formatCode="0_ " sourceLinked="0"/>
        <c:majorTickMark val="out"/>
        <c:minorTickMark val="none"/>
        <c:crossAx val="209943024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>
          <a:latin typeface="Arial" pitchFamily="34" charset="0"/>
          <a:cs typeface="Arial" pitchFamily="34" charset="0"/>
        </a:defRPr>
      </a:pPr>
      <a:endParaRPr sz="1800" smtId="4294967295">
        <a:latin typeface="Arial" pitchFamily="34" charset="0"/>
        <a:cs typeface="Arial" pitchFamily="34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8952608108520508"/>
          <c:y val="0"/>
          <c:w val="0.74504905939102173"/>
          <c:h val="0.6521212458610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电子商务交易规模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spPr>
              <a:solidFill>
                <a:srgbClr val="0070C0"/>
              </a:solidFill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400" smtId="4294967295"/>
                </a:pPr>
                <a:endParaRPr sz="1400" smtId="4294967295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China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0.0_ 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09539040"/>
        <c:axId val="209539600"/>
      </c:barChart>
      <c:catAx>
        <c:axId val="209539040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400" smtId="4294967295"/>
            </a:pPr>
            <a:endParaRPr sz="1400" smtId="4294967295"/>
          </a:p>
        </c:txPr>
        <c:crossAx val="209539600"/>
        <c:crosses val="autoZero"/>
        <c:auto val="0"/>
        <c:lblAlgn val="ctr"/>
        <c:lblOffset/>
        <c:noMultiLvlLbl val="0"/>
      </c:catAx>
      <c:valAx>
        <c:axId val="209539600"/>
        <c:scaling>
          <c:orientation/>
        </c:scaling>
        <c:delete val="1"/>
        <c:axPos val="l"/>
        <c:numFmt formatCode="0_ " sourceLinked="0"/>
        <c:majorTickMark val="out"/>
        <c:minorTickMark val="none"/>
        <c:crossAx val="209539040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>
          <a:latin typeface="Arial" pitchFamily="34" charset="0"/>
          <a:cs typeface="Arial" pitchFamily="34" charset="0"/>
        </a:defRPr>
      </a:pPr>
      <a:endParaRPr sz="1800" smtId="4294967295">
        <a:latin typeface="Arial" pitchFamily="34" charset="0"/>
        <a:cs typeface="Arial" pitchFamily="34" charset="0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6646842956543"/>
          <c:y val="0.049960877746343613"/>
          <c:w val="0.87511712312698364"/>
          <c:h val="0.66745543479919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internet user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17</c:v>
                </c:pt>
                <c:pt idx="1">
                  <c:v>26</c:v>
                </c:pt>
                <c:pt idx="2">
                  <c:v>73</c:v>
                </c:pt>
                <c:pt idx="3">
                  <c:v>88</c:v>
                </c:pt>
                <c:pt idx="4">
                  <c:v>86</c:v>
                </c:pt>
                <c:pt idx="5">
                  <c:v>73</c:v>
                </c:pt>
                <c:pt idx="6">
                  <c:v>61</c:v>
                </c:pt>
                <c:pt idx="7">
                  <c:v>48</c:v>
                </c:pt>
                <c:pt idx="8">
                  <c:v>50</c:v>
                </c:pt>
                <c:pt idx="9">
                  <c:v>47</c:v>
                </c:pt>
                <c:pt idx="10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e-shopper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11</c:v>
                </c:pt>
                <c:pt idx="1">
                  <c:v>10</c:v>
                </c:pt>
                <c:pt idx="2">
                  <c:v>12</c:v>
                </c:pt>
                <c:pt idx="3">
                  <c:v>25</c:v>
                </c:pt>
                <c:pt idx="4">
                  <c:v>29</c:v>
                </c:pt>
                <c:pt idx="5">
                  <c:v>36</c:v>
                </c:pt>
                <c:pt idx="6">
                  <c:v>43</c:v>
                </c:pt>
                <c:pt idx="7">
                  <c:v>38</c:v>
                </c:pt>
                <c:pt idx="8">
                  <c:v>38</c:v>
                </c:pt>
                <c:pt idx="9">
                  <c:v>34</c:v>
                </c:pt>
                <c:pt idx="10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209542400"/>
        <c:axId val="209542960"/>
      </c:barChart>
      <c:catAx>
        <c:axId val="209542400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400" smtId="4294967295">
                <a:latin typeface="Arial" pitchFamily="34" charset="0"/>
                <a:cs typeface="Arial" pitchFamily="34" charset="0"/>
              </a:defRPr>
            </a:pPr>
            <a:endParaRPr sz="1400" smtId="4294967295">
              <a:latin typeface="Arial" pitchFamily="34" charset="0"/>
              <a:cs typeface="Arial" pitchFamily="34" charset="0"/>
            </a:endParaRPr>
          </a:p>
        </c:txPr>
        <c:crossAx val="209542960"/>
        <c:crosses val="autoZero"/>
        <c:auto val="0"/>
        <c:lblAlgn val="ctr"/>
        <c:lblOffset/>
        <c:noMultiLvlLbl val="0"/>
      </c:catAx>
      <c:valAx>
        <c:axId val="209542960"/>
        <c:scaling>
          <c:orientation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1400" smtId="4294967295">
                <a:latin typeface="Arial" pitchFamily="34" charset="0"/>
                <a:cs typeface="Arial" pitchFamily="34" charset="0"/>
              </a:defRPr>
            </a:pPr>
            <a:endParaRPr sz="1400" smtId="4294967295">
              <a:latin typeface="Arial" pitchFamily="34" charset="0"/>
              <a:cs typeface="Arial" pitchFamily="34" charset="0"/>
            </a:endParaRPr>
          </a:p>
        </c:txPr>
        <c:crossAx val="209542400"/>
        <c:crosses val="autoZero"/>
        <c:crossBetween val="between"/>
      </c:valAx>
    </c:plotArea>
    <c:legend>
      <c:legendPos/>
      <c:layout>
        <c:manualLayout>
          <c:xMode val="edge"/>
          <c:yMode val="edge"/>
          <c:x val="0.088102042675018311"/>
          <c:y val="0.82028001546859741"/>
          <c:w val="0.82332056760787964"/>
          <c:h val="0.17346997559070587"/>
        </c:manualLayout>
      </c:layout>
      <c:overlay val="0"/>
      <c:txPr>
        <a:bodyPr/>
        <a:p>
          <a:pPr>
            <a:defRPr sz="1400" smtId="4294967295">
              <a:latin typeface="Arial" pitchFamily="34" charset="0"/>
              <a:cs typeface="Arial" pitchFamily="34" charset="0"/>
            </a:defRPr>
          </a:pPr>
          <a:endParaRPr sz="1400" smtId="4294967295">
            <a:latin typeface="Arial" pitchFamily="34" charset="0"/>
            <a:cs typeface="Arial" pitchFamily="34" charset="0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6065148115158"/>
          <c:y val="0.12135475128889084"/>
          <c:w val="0.76087868213653564"/>
          <c:h val="0.462470233440399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Lbls>
            <c:dLbl>
              <c:idx val="0"/>
              <c:layout>
                <c:manualLayout>
                  <c:x val="0.10117185860872269"/>
                  <c:y val="0.0228665713220834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layout>
                <c:manualLayout>
                  <c:x val="-0.035685796290636063"/>
                  <c:y val="-0.0468454882502555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layout>
                <c:manualLayout>
                  <c:x val="-0.0091978069394826889"/>
                  <c:y val="-0.0519253909587860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>
                    <a:latin typeface="Arial" pitchFamily="34" charset="0"/>
                    <a:cs typeface="Arial" pitchFamily="34" charset="0"/>
                  </a:defRPr>
                </a:pPr>
                <a:endParaRPr sz="1600" smtId="4294967295">
                  <a:latin typeface="Arial" pitchFamily="34" charset="0"/>
                  <a:cs typeface="Arial" pitchFamily="34" charset="0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淘宝</c:v>
                </c:pt>
                <c:pt idx="1">
                  <c:v>腾讯拍拍</c:v>
                </c:pt>
                <c:pt idx="2">
                  <c:v>易趣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</c:v>
                </c:pt>
                <c:pt idx="1">
                  <c:v>0.106</c:v>
                </c:pt>
                <c:pt idx="2">
                  <c:v>0.034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3"/>
      </c:doughnutChart>
    </c:plotArea>
    <c:legend>
      <c:legendPos val="b"/>
      <c:layout>
        <c:manualLayout>
          <c:xMode val="edge"/>
          <c:yMode val="edge"/>
          <c:x val="0.16359254717826843"/>
          <c:y val="0.62275516986846924"/>
          <c:w val="0.64698481559753418"/>
          <c:h val="0.087088890373706818"/>
        </c:manualLayout>
      </c:layout>
      <c:overlay val="0"/>
      <c:txPr>
        <a:bodyPr/>
        <a:p>
          <a:pPr>
            <a:defRPr sz="1400" smtId="4294967295">
              <a:latin typeface="微软雅黑" pitchFamily="34" charset="-122"/>
              <a:ea typeface="微软雅黑" pitchFamily="34" charset="-122"/>
            </a:defRPr>
          </a:pPr>
          <a:endParaRPr sz="1400" smtId="4294967295">
            <a:latin typeface="微软雅黑" pitchFamily="34" charset="-122"/>
            <a:ea typeface="微软雅黑" pitchFamily="34" charset="-122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F752-77AE-4058-BAF6-C4162C122CC4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5D843-C123-4F0B-88F4-8181FAEC4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781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187795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1775358"/>
            <a:ext cx="86360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8868"/>
            <a:ext cx="22860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868"/>
            <a:ext cx="6688667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552124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612416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258126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915702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390968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709433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677252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156626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1334972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984572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456651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570" y="3672421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6" y="1279261"/>
            <a:ext cx="4490861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6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8" y="227545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3" y="1195920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2"/>
            <a:ext cx="60960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2785"/>
            <a:ext cx="60960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8000" y="228864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8000" y="529696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71334" y="5296962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81333" y="529696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824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charts/chart2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3.xml" Type="http://schemas.openxmlformats.org/officeDocument/2006/relationships/chart"/><Relationship Id="rId3" Target="../charts/chart4.xml" Type="http://schemas.openxmlformats.org/officeDocument/2006/relationships/chart"/><Relationship Id="rId4" Target="../media/image8.png" Type="http://schemas.openxmlformats.org/officeDocument/2006/relationships/image"/><Relationship Id="rId5" Target="../charts/chart5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Relationship Id="rId3" Target="../charts/chart6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423816" y="3145532"/>
            <a:ext cx="32403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0" pitchFamily="34" typeface="Impact"/>
                <a:ea charset="0" pitchFamily="2" typeface="Raleway"/>
              </a:rPr>
              <a:t>April, 2012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3830" y="5111235"/>
            <a:ext cx="213199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solidFill>
                  <a:schemeClr val="bg1"/>
                </a:solidFill>
              </a:rPr>
              <a:t>PCA-APG LIMITED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2813" y="2497461"/>
            <a:ext cx="442807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bg1"/>
                </a:solidFill>
                <a:latin charset="0" pitchFamily="2" typeface="Balham"/>
                <a:ea charset="0" pitchFamily="2" typeface="Raleway"/>
              </a:rPr>
              <a:t>E-COMMERCE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2872" y="625252"/>
            <a:ext cx="9980202" cy="1531300"/>
            <a:chOff x="615504" y="707556"/>
            <a:chExt cx="8939732" cy="1371657"/>
          </a:xfrm>
        </p:grpSpPr>
        <p:pic>
          <p:nvPicPr>
            <p:cNvPr descr="C:\Users\LINCOLN\Desktop\doing buz in china\16-9-1.jpg" id="1026" name="Picture 2"/>
            <p:cNvPicPr>
              <a:picLocks noChangeArrowheads="1"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5122237" y="720153"/>
              <a:ext cx="2178646" cy="135906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LINCOLN\Desktop\doing buz in china\16-9-2.jpg" id="1027" name="Picture 3"/>
            <p:cNvPicPr>
              <a:picLocks noChangeArrowheads="1"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15504" y="720153"/>
              <a:ext cx="2174496" cy="135906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LINCOLN\Desktop\doing buz in china\16-9-3.jpg" id="1028" name="Picture 4"/>
            <p:cNvPicPr>
              <a:picLocks noChangeArrowheads="1" noChangeAspect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2872813" y="720154"/>
              <a:ext cx="2166615" cy="135013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LINCOLN\Desktop\doing buz in china\16-9-4.jpg" id="1029" name="Picture 5"/>
            <p:cNvPicPr>
              <a:picLocks noChangeArrowheads="1"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383694" y="720153"/>
              <a:ext cx="2171542" cy="135906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val="0"/>
                </a:ext>
              </a:extLst>
            </a:blip>
            <a:srcRect b="6139"/>
            <a:stretch>
              <a:fillRect/>
            </a:stretch>
          </p:blipFill>
          <p:spPr>
            <a:xfrm>
              <a:off x="5122237" y="707556"/>
              <a:ext cx="2178646" cy="1362729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val="0"/>
                </a:ext>
              </a:extLst>
            </a:blip>
            <a:srcRect b="16442"/>
            <a:stretch>
              <a:fillRect/>
            </a:stretch>
          </p:blipFill>
          <p:spPr>
            <a:xfrm>
              <a:off x="615504" y="707556"/>
              <a:ext cx="2174496" cy="1362728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</p:pic>
      </p:grpSp>
    </p:spTree>
    <p:extLst>
      <p:ext uri="{BB962C8B-B14F-4D97-AF65-F5344CB8AC3E}">
        <p14:creationId val="378114362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048751" y="0"/>
            <a:ext cx="286834" cy="5532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TextBox 4"/>
          <p:cNvSpPr txBox="1"/>
          <p:nvPr/>
        </p:nvSpPr>
        <p:spPr>
          <a:xfrm>
            <a:off x="1316536" y="247412"/>
            <a:ext cx="46085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2" typeface="Raleway"/>
                <a:cs charset="0" pitchFamily="34" typeface="Arial"/>
              </a:rPr>
              <a:t>B2C Overview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8000" y="2057976"/>
            <a:ext cx="9144000" cy="36078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7259" y="725714"/>
            <a:ext cx="7775189" cy="1483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1337259" y="1181572"/>
            <a:ext cx="7775189" cy="304800"/>
          </a:xfrm>
          <a:prstGeom prst="rect">
            <a:avLst/>
          </a:prstGeom>
          <a:solidFill>
            <a:srgbClr val="0070C0"/>
          </a:solidFill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预计行业整体将超过60%的CAGR高速增长，总规模有望在2013年突破4千亿元。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337259" y="1546842"/>
            <a:ext cx="7775188" cy="5181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中国电子商务行业在2010 年吸金总额超过10 亿美元。年底，麦考林和当当网相继在美国成功上市，后者市值最高超过20 亿美元。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35585" y="708734"/>
            <a:ext cx="607185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Highlights</a:t>
            </a:r>
          </a:p>
        </p:txBody>
      </p:sp>
      <p:sp>
        <p:nvSpPr>
          <p:cNvPr id="13" name="矩形 12"/>
          <p:cNvSpPr/>
          <p:nvPr/>
        </p:nvSpPr>
        <p:spPr>
          <a:xfrm>
            <a:off x="8997460" y="723248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4975153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0056" y="3429788"/>
            <a:ext cx="1928298" cy="115212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91569" y="2106119"/>
            <a:ext cx="2716401" cy="154834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5544" y="939709"/>
            <a:ext cx="2436000" cy="147703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94205" y="1227739"/>
            <a:ext cx="3473928" cy="194481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57913" y="2885971"/>
            <a:ext cx="3017801" cy="178912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223295" y="1489349"/>
            <a:ext cx="262778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Biggest retailer in China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6370" y="966128"/>
            <a:ext cx="262778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latin charset="0" pitchFamily="34" typeface="Arial"/>
                <a:cs charset="0" pitchFamily="34" typeface="Arial"/>
              </a:rPr>
              <a:t>TAOBAO.COM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4097" y="2416742"/>
            <a:ext cx="29538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&gt;800,000,000</a:t>
            </a:r>
          </a:p>
        </p:txBody>
      </p:sp>
      <p:sp>
        <p:nvSpPr>
          <p:cNvPr id="20" name="矩形 19"/>
          <p:cNvSpPr/>
          <p:nvPr/>
        </p:nvSpPr>
        <p:spPr>
          <a:xfrm>
            <a:off x="6217212" y="2857500"/>
            <a:ext cx="23799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cs charset="0" pitchFamily="34" typeface="Arial"/>
              </a:rPr>
              <a:t>ONLINE PRODUCTS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2381" y="3620246"/>
            <a:ext cx="295388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cs charset="0" pitchFamily="34" typeface="Arial"/>
              </a:rPr>
              <a:t>SOLD PER</a:t>
            </a:r>
          </a:p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cs charset="0" pitchFamily="34" typeface="Arial"/>
              </a:rPr>
              <a:t>MINUTE</a:t>
            </a:r>
          </a:p>
        </p:txBody>
      </p:sp>
      <p:sp>
        <p:nvSpPr>
          <p:cNvPr id="23" name="矩形 22"/>
          <p:cNvSpPr/>
          <p:nvPr/>
        </p:nvSpPr>
        <p:spPr>
          <a:xfrm>
            <a:off x="5872088" y="3498022"/>
            <a:ext cx="251333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60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48,000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944096" y="2230944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65332" y="3361556"/>
            <a:ext cx="350715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094196" y="1633364"/>
            <a:ext cx="129099" cy="1861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1892813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LINCOLN\Desktop\2012.4.7 桌面\doing buz in china\1312075_160501674086_22.jpg" id="205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17632"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736184" y="481236"/>
            <a:ext cx="2232248" cy="1296144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6736183" y="697261"/>
            <a:ext cx="223224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2800">
                <a:solidFill>
                  <a:schemeClr val="bg1"/>
                </a:solidFill>
                <a:latin charset="0" pitchFamily="2" typeface="Raleway"/>
                <a:ea charset="0" pitchFamily="2" typeface="Raleway"/>
              </a:rPr>
              <a:t>Firm-based Perspective</a:t>
            </a:r>
          </a:p>
        </p:txBody>
      </p:sp>
    </p:spTree>
    <p:extLst>
      <p:ext uri="{BB962C8B-B14F-4D97-AF65-F5344CB8AC3E}">
        <p14:creationId val="293862080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708895" y="625252"/>
            <a:ext cx="1674411" cy="4464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000" l="20323" r="16678"/>
          <a:stretch>
            <a:fillRect/>
          </a:stretch>
        </p:blipFill>
        <p:spPr>
          <a:xfrm>
            <a:off x="7205862" y="625252"/>
            <a:ext cx="2232248" cy="22322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539" r="19373"/>
          <a:stretch>
            <a:fillRect/>
          </a:stretch>
        </p:blipFill>
        <p:spPr>
          <a:xfrm>
            <a:off x="2722787" y="625252"/>
            <a:ext cx="2232249" cy="223224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62254" y="625252"/>
            <a:ext cx="2232249" cy="22322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2722786" y="2857500"/>
            <a:ext cx="2232249" cy="22322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7194503" y="2857500"/>
            <a:ext cx="2232249" cy="2232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TextBox 15"/>
          <p:cNvSpPr txBox="1"/>
          <p:nvPr/>
        </p:nvSpPr>
        <p:spPr>
          <a:xfrm>
            <a:off x="4935984" y="2272725"/>
            <a:ext cx="28803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0" pitchFamily="2" typeface="Raleway"/>
                <a:ea charset="0" pitchFamily="2" typeface="Raleway"/>
                <a:cs charset="0" pitchFamily="18" typeface="Times New Roman"/>
              </a:rPr>
              <a:t>Company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7162" y="356270"/>
            <a:ext cx="1008112" cy="3124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9900">
                <a:solidFill>
                  <a:schemeClr val="bg1"/>
                </a:solidFill>
                <a:latin charset="-122" pitchFamily="2" typeface="华文细黑"/>
                <a:ea charset="-122" pitchFamily="2" typeface="华文细黑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3736" y="4499564"/>
            <a:ext cx="28803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0" pitchFamily="2" typeface="Raleway"/>
                <a:ea charset="0" pitchFamily="2" typeface="Raleway"/>
                <a:cs charset="0" pitchFamily="18" typeface="Times New Roman"/>
              </a:rPr>
              <a:t>E-tailer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3856" y="2583110"/>
            <a:ext cx="1008112" cy="3124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9900">
                <a:solidFill>
                  <a:schemeClr val="bg1"/>
                </a:solidFill>
                <a:latin charset="-122" pitchFamily="2" typeface="华文细黑"/>
                <a:ea charset="-122" pitchFamily="2" typeface="华文细黑"/>
              </a:rPr>
              <a:t>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917" t="5762"/>
          <a:stretch>
            <a:fillRect/>
          </a:stretch>
        </p:blipFill>
        <p:spPr>
          <a:xfrm>
            <a:off x="4971381" y="2857500"/>
            <a:ext cx="2220889" cy="22322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58820" y="4512935"/>
            <a:ext cx="28803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800">
                <a:solidFill>
                  <a:schemeClr val="bg1"/>
                </a:solidFill>
                <a:latin charset="0" pitchFamily="2" typeface="Raleway"/>
                <a:ea charset="0" pitchFamily="2" typeface="Raleway"/>
                <a:cs charset="0" pitchFamily="18" typeface="Times New Roman"/>
              </a:rPr>
              <a:t>Retailer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76344" y="2596480"/>
            <a:ext cx="1008112" cy="3124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9900">
                <a:solidFill>
                  <a:schemeClr val="bg1"/>
                </a:solidFill>
                <a:latin charset="-122" pitchFamily="2" typeface="华文细黑"/>
                <a:ea charset="-122" pitchFamily="2" typeface="华文细黑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362" y="4708158"/>
            <a:ext cx="1994842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100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IMPLICATION</a:t>
            </a:r>
          </a:p>
        </p:txBody>
      </p:sp>
    </p:spTree>
    <p:extLst>
      <p:ext uri="{BB962C8B-B14F-4D97-AF65-F5344CB8AC3E}">
        <p14:creationId val="293862080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83656" y="3073524"/>
            <a:ext cx="2232248" cy="108012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1983656" y="3289548"/>
            <a:ext cx="223224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>
                <a:solidFill>
                  <a:schemeClr val="bg1"/>
                </a:solidFill>
                <a:latin charset="0" pitchFamily="2" typeface="Raleway"/>
                <a:ea charset="0" pitchFamily="2" typeface="Raleway"/>
              </a:rPr>
              <a:t>Investment-based Perspective</a:t>
            </a:r>
          </a:p>
        </p:txBody>
      </p:sp>
    </p:spTree>
    <p:extLst>
      <p:ext uri="{BB962C8B-B14F-4D97-AF65-F5344CB8AC3E}">
        <p14:creationId val="48629708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五角星 4"/>
          <p:cNvSpPr/>
          <p:nvPr/>
        </p:nvSpPr>
        <p:spPr>
          <a:xfrm rot="20877650">
            <a:off x="-428439" y="-3365536"/>
            <a:ext cx="10672409" cy="10672409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3495824" y="843558"/>
            <a:ext cx="316835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34" typeface="Impact"/>
              </a:rPr>
              <a:t>April,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349" y="1557878"/>
            <a:ext cx="3528392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chemeClr val="bg1"/>
                </a:solidFill>
                <a:latin charset="0" pitchFamily="34" typeface="Verdana"/>
                <a:ea charset="0" pitchFamily="34" typeface="Verdana"/>
                <a:cs charset="0" pitchFamily="34" typeface="Verdana"/>
              </a:rPr>
              <a:t>PRESENTED BY LIU BIN, PCA_APG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349" y="2346434"/>
            <a:ext cx="295232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  <a:latin charset="0" pitchFamily="2" typeface="Raleway"/>
                <a:ea charset="0" pitchFamily="2" typeface="Raleway"/>
              </a:rPr>
              <a:t>THANKS!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350" y="1212890"/>
            <a:ext cx="366288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E-COMMERCE</a:t>
            </a:r>
          </a:p>
        </p:txBody>
      </p:sp>
    </p:spTree>
    <p:extLst>
      <p:ext uri="{BB962C8B-B14F-4D97-AF65-F5344CB8AC3E}">
        <p14:creationId val="231024846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83456" y="5226053"/>
            <a:ext cx="611560" cy="3200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552591" y="5167433"/>
            <a:ext cx="43204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0" pitchFamily="2" typeface="Raleway"/>
                <a:ea charset="0" pitchFamily="2" typeface="Raleway"/>
              </a:rPr>
              <a:t>2</a:t>
            </a:r>
          </a:p>
        </p:txBody>
      </p:sp>
      <p:sp>
        <p:nvSpPr>
          <p:cNvPr id="6" name="矩形 5"/>
          <p:cNvSpPr/>
          <p:nvPr/>
        </p:nvSpPr>
        <p:spPr>
          <a:xfrm>
            <a:off x="2127672" y="441260"/>
            <a:ext cx="8032328" cy="4416462"/>
          </a:xfrm>
          <a:custGeom>
            <a:gdLst>
              <a:gd fmla="*/ 0 w 7566734" name="connsiteX0"/>
              <a:gd fmla="*/ 134753 h 3744416" name="connsiteY0"/>
              <a:gd fmla="*/ 7566734 w 7566734" name="connsiteX1"/>
              <a:gd fmla="*/ 0 h 3744416" name="connsiteY1"/>
              <a:gd fmla="*/ 7566734 w 7566734" name="connsiteX2"/>
              <a:gd fmla="*/ 3744416 h 3744416" name="connsiteY2"/>
              <a:gd fmla="*/ 404261 w 7566734" name="connsiteX3"/>
              <a:gd fmla="*/ 3426783 h 3744416" name="connsiteY3"/>
              <a:gd fmla="*/ 0 w 7566734" name="connsiteX4"/>
              <a:gd fmla="*/ 134753 h 37444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44416" w="7566734">
                <a:moveTo>
                  <a:pt x="0" y="134753"/>
                </a:moveTo>
                <a:lnTo>
                  <a:pt x="7566734" y="0"/>
                </a:lnTo>
                <a:lnTo>
                  <a:pt x="7566734" y="3744416"/>
                </a:lnTo>
                <a:lnTo>
                  <a:pt x="404261" y="3426783"/>
                </a:lnTo>
                <a:lnTo>
                  <a:pt x="0" y="1347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7058802" y="208818"/>
            <a:ext cx="367240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itchFamily="2" typeface="Balham"/>
                <a:ea charset="0" pitchFamily="34" typeface="Verdana"/>
                <a:cs charset="0" pitchFamily="34" typeface="Verdana"/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7752" y="2212330"/>
            <a:ext cx="6047253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OVERVIEW				15’</a:t>
            </a:r>
          </a:p>
          <a:p>
            <a:r>
              <a:rPr altLang="zh-CN" lang="en-US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ONLINE PURCHASE			20’</a:t>
            </a:r>
          </a:p>
          <a:p>
            <a:r>
              <a:rPr altLang="zh-CN" lang="en-US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FIRM-BASED PERSPECTIVE 			10’</a:t>
            </a:r>
          </a:p>
          <a:p>
            <a:r>
              <a:rPr altLang="zh-CN" lang="en-US"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INVESTMENT-BASED PERSPECTIVE		10’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7337" y="2212330"/>
            <a:ext cx="50405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</a:lstStyle>
          <a:p>
            <a:r>
              <a:rPr altLang="zh-CN" lang="en-US"/>
              <a:t>03</a:t>
            </a:r>
          </a:p>
          <a:p>
            <a:r>
              <a:rPr altLang="zh-CN" lang="en-US"/>
              <a:t>08</a:t>
            </a:r>
          </a:p>
          <a:p>
            <a:r>
              <a:rPr altLang="zh-CN" lang="en-US"/>
              <a:t>09</a:t>
            </a:r>
          </a:p>
          <a:p>
            <a:r>
              <a:rPr altLang="zh-CN" lang="en-US"/>
              <a:t>15</a:t>
            </a:r>
          </a:p>
        </p:txBody>
      </p:sp>
    </p:spTree>
    <p:extLst>
      <p:ext uri="{BB962C8B-B14F-4D97-AF65-F5344CB8AC3E}">
        <p14:creationId val="109065986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 rot="20201738">
            <a:off x="-352155" y="431549"/>
            <a:ext cx="4489269" cy="4022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600">
                <a:latin charset="-122" pitchFamily="34" typeface="微软雅黑"/>
                <a:ea charset="-122" pitchFamily="34" typeface="微软雅黑"/>
              </a:rPr>
              <a:t>Definition of E-commerce</a:t>
            </a:r>
          </a:p>
        </p:txBody>
      </p:sp>
      <p:sp>
        <p:nvSpPr>
          <p:cNvPr id="9" name="椭圆 8"/>
          <p:cNvSpPr/>
          <p:nvPr/>
        </p:nvSpPr>
        <p:spPr>
          <a:xfrm>
            <a:off x="5758092" y="1347614"/>
            <a:ext cx="1440160" cy="1440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34" typeface="Impac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43833" y="1883028"/>
            <a:ext cx="868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互联网</a:t>
            </a:r>
          </a:p>
        </p:txBody>
      </p:sp>
      <p:sp>
        <p:nvSpPr>
          <p:cNvPr id="11" name="椭圆 10"/>
          <p:cNvSpPr/>
          <p:nvPr/>
        </p:nvSpPr>
        <p:spPr>
          <a:xfrm>
            <a:off x="7600280" y="1992815"/>
            <a:ext cx="1224136" cy="122413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34" typeface="Impac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74101" y="2420217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商业模式</a:t>
            </a:r>
          </a:p>
        </p:txBody>
      </p:sp>
      <p:sp>
        <p:nvSpPr>
          <p:cNvPr id="13" name="椭圆 12"/>
          <p:cNvSpPr/>
          <p:nvPr/>
        </p:nvSpPr>
        <p:spPr>
          <a:xfrm>
            <a:off x="6376144" y="3003798"/>
            <a:ext cx="1224136" cy="12241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0" pitchFamily="34" typeface="Impac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25276" y="3431199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cs charset="0" pitchFamily="34" typeface="Tahoma"/>
              </a:rPr>
              <a:t>虚拟数字化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953" y="2281436"/>
            <a:ext cx="170277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定义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528" y="2281475"/>
            <a:ext cx="2980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[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0397" y="2281475"/>
            <a:ext cx="29808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]</a:t>
            </a:r>
          </a:p>
        </p:txBody>
      </p:sp>
      <p:sp>
        <p:nvSpPr>
          <p:cNvPr id="18" name="矩形 17"/>
          <p:cNvSpPr/>
          <p:nvPr/>
        </p:nvSpPr>
        <p:spPr>
          <a:xfrm>
            <a:off x="831528" y="2791952"/>
            <a:ext cx="494858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latin charset="-122" pitchFamily="34" typeface="微软雅黑"/>
                <a:ea charset="-122" pitchFamily="34" typeface="微软雅黑"/>
                <a:cs charset="0" pitchFamily="34" typeface="Tahoma"/>
              </a:rPr>
              <a:t>电子商务是基于互联网及移动互联网诞生的一种全新的商业模式，用户不需要进入实体店面，通过虚拟数字化电子方式完成交易。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83456" y="5226053"/>
            <a:ext cx="611560" cy="3200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TextBox 19"/>
          <p:cNvSpPr txBox="1"/>
          <p:nvPr/>
        </p:nvSpPr>
        <p:spPr>
          <a:xfrm>
            <a:off x="552591" y="5167433"/>
            <a:ext cx="43204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0" pitchFamily="2" typeface="Raleway"/>
                <a:ea charset="0" pitchFamily="2" typeface="Raleway"/>
              </a:rPr>
              <a:t>3</a:t>
            </a:r>
          </a:p>
        </p:txBody>
      </p:sp>
    </p:spTree>
    <p:extLst>
      <p:ext uri="{BB962C8B-B14F-4D97-AF65-F5344CB8AC3E}">
        <p14:creationId val="202204365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/>
          <p:cNvSpPr/>
          <p:nvPr/>
        </p:nvSpPr>
        <p:spPr>
          <a:xfrm>
            <a:off x="831528" y="1183884"/>
            <a:ext cx="5112568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6376144" y="1183884"/>
            <a:ext cx="2865806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048751" y="0"/>
            <a:ext cx="286834" cy="5532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1316536" y="247412"/>
            <a:ext cx="46085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2" typeface="Raleway"/>
                <a:cs charset="0" pitchFamily="34" typeface="Arial"/>
              </a:rPr>
              <a:t>E-COMMERCE: PAST, NOW &amp; FUTURE</a:t>
            </a: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val="2930774308"/>
              </p:ext>
            </p:extLst>
          </p:nvPr>
        </p:nvGraphicFramePr>
        <p:xfrm>
          <a:off x="831528" y="2137420"/>
          <a:ext cx="5696050" cy="316835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1" name="矩形 20"/>
          <p:cNvSpPr/>
          <p:nvPr/>
        </p:nvSpPr>
        <p:spPr>
          <a:xfrm>
            <a:off x="6664176" y="2719378"/>
            <a:ext cx="1008112" cy="19383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8032328" y="2145596"/>
            <a:ext cx="1008112" cy="25121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22"/>
          <p:cNvSpPr txBox="1"/>
          <p:nvPr/>
        </p:nvSpPr>
        <p:spPr>
          <a:xfrm>
            <a:off x="6664175" y="4657701"/>
            <a:ext cx="257777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电子商务拉动网络经济19.7%的增长，贡献率最高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8191" y="3079417"/>
            <a:ext cx="100811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2009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33839" y="3079417"/>
            <a:ext cx="100811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2010</a:t>
            </a:r>
          </a:p>
        </p:txBody>
      </p:sp>
      <p:sp>
        <p:nvSpPr>
          <p:cNvPr id="27" name="矩形 26"/>
          <p:cNvSpPr/>
          <p:nvPr/>
        </p:nvSpPr>
        <p:spPr>
          <a:xfrm>
            <a:off x="6761590" y="3445189"/>
            <a:ext cx="8305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25.9%</a:t>
            </a:r>
          </a:p>
        </p:txBody>
      </p:sp>
      <p:sp>
        <p:nvSpPr>
          <p:cNvPr id="28" name="矩形 27"/>
          <p:cNvSpPr/>
          <p:nvPr/>
        </p:nvSpPr>
        <p:spPr>
          <a:xfrm>
            <a:off x="8188606" y="3453971"/>
            <a:ext cx="8305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>
                <a:solidFill>
                  <a:schemeClr val="bg1"/>
                </a:solidFill>
                <a:latin charset="0" pitchFamily="34" typeface="Arial"/>
                <a:cs charset="0" pitchFamily="34" typeface="Arial"/>
              </a:rPr>
              <a:t>34.2%</a:t>
            </a:r>
          </a:p>
        </p:txBody>
      </p:sp>
      <p:sp>
        <p:nvSpPr>
          <p:cNvPr id="30" name="矩形 29"/>
          <p:cNvSpPr/>
          <p:nvPr/>
        </p:nvSpPr>
        <p:spPr>
          <a:xfrm>
            <a:off x="1037504" y="4549677"/>
            <a:ext cx="4788024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latin charset="-122" pitchFamily="34" typeface="微软雅黑"/>
                <a:ea charset="-122" pitchFamily="34" typeface="微软雅黑"/>
              </a:rPr>
              <a:t>2010年中国电子商务整体交易规模达到4.8万亿，较2009年增长32.4%。2011年前三年中国电子商务市场交易规模总额已超过2010年全年的水平。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31528" y="1183885"/>
            <a:ext cx="45720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b="1" lang="en-US"/>
              <a:t>EXPONENTIAL</a:t>
            </a:r>
          </a:p>
          <a:p>
            <a:r>
              <a:rPr altLang="zh-CN" b="1" lang="en-US"/>
              <a:t>GROWTH</a:t>
            </a:r>
          </a:p>
        </p:txBody>
      </p:sp>
      <p:sp>
        <p:nvSpPr>
          <p:cNvPr id="35" name="矩形 34"/>
          <p:cNvSpPr/>
          <p:nvPr/>
        </p:nvSpPr>
        <p:spPr>
          <a:xfrm>
            <a:off x="6376144" y="1180109"/>
            <a:ext cx="45720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b="1" lang="en-US"/>
              <a:t>INCREASING</a:t>
            </a:r>
          </a:p>
          <a:p>
            <a:r>
              <a:rPr altLang="zh-CN" b="1" lang="en-US"/>
              <a:t>IMPORTANCE</a:t>
            </a:r>
          </a:p>
        </p:txBody>
      </p:sp>
      <p:sp>
        <p:nvSpPr>
          <p:cNvPr id="38" name="矩形 37"/>
          <p:cNvSpPr/>
          <p:nvPr/>
        </p:nvSpPr>
        <p:spPr>
          <a:xfrm>
            <a:off x="5844578" y="1183884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9131269" y="1177446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2670804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LINCOLN\Desktop\e-commerce\Enterprise-e-Commerce.png" id="512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75744" y="1867125"/>
            <a:ext cx="1433512" cy="190023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图表 8"/>
          <p:cNvGraphicFramePr/>
          <p:nvPr>
            <p:extLst>
              <p:ext uri="{D42A27DB-BD31-4B8C-83A1-F6EECF244321}">
                <p14:modId val="51648839"/>
              </p:ext>
            </p:extLst>
          </p:nvPr>
        </p:nvGraphicFramePr>
        <p:xfrm>
          <a:off x="255464" y="439738"/>
          <a:ext cx="6478936" cy="662473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4" name="矩形 13"/>
          <p:cNvSpPr/>
          <p:nvPr/>
        </p:nvSpPr>
        <p:spPr>
          <a:xfrm>
            <a:off x="1048751" y="0"/>
            <a:ext cx="286834" cy="5532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1316536" y="247412"/>
            <a:ext cx="46085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2" typeface="Raleway"/>
                <a:cs charset="0" pitchFamily="34" typeface="Arial"/>
              </a:rPr>
              <a:t>E-COMMERCE: B2B, B2C, C2C</a:t>
            </a:r>
          </a:p>
        </p:txBody>
      </p:sp>
      <p:sp>
        <p:nvSpPr>
          <p:cNvPr id="12" name="矩形 11"/>
          <p:cNvSpPr/>
          <p:nvPr/>
        </p:nvSpPr>
        <p:spPr>
          <a:xfrm>
            <a:off x="5800080" y="1974240"/>
            <a:ext cx="3096344" cy="1963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9"/>
          <p:cNvSpPr txBox="1"/>
          <p:nvPr/>
        </p:nvSpPr>
        <p:spPr>
          <a:xfrm>
            <a:off x="5800080" y="2539913"/>
            <a:ext cx="3096344" cy="518160"/>
          </a:xfrm>
          <a:prstGeom prst="rect">
            <a:avLst/>
          </a:prstGeom>
          <a:solidFill>
            <a:srgbClr val="0070C0"/>
          </a:solidFill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B2B将仍然是未来电子商务交易规模的最主要组成部分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9206" y="3187985"/>
            <a:ext cx="3097219" cy="518160"/>
          </a:xfrm>
          <a:prstGeom prst="rect">
            <a:avLst/>
          </a:prstGeom>
          <a:solidFill>
            <a:srgbClr val="0070C0"/>
          </a:solidFill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个人消费领域的网上交易规模增速略快于B2B电子商务市场</a:t>
            </a:r>
          </a:p>
        </p:txBody>
      </p:sp>
      <p:sp>
        <p:nvSpPr>
          <p:cNvPr id="17" name="矩形 16"/>
          <p:cNvSpPr/>
          <p:nvPr/>
        </p:nvSpPr>
        <p:spPr>
          <a:xfrm>
            <a:off x="8796906" y="1964281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5799206" y="1974239"/>
            <a:ext cx="14410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HIGHLIGHTS</a:t>
            </a:r>
          </a:p>
        </p:txBody>
      </p:sp>
    </p:spTree>
    <p:extLst>
      <p:ext uri="{BB962C8B-B14F-4D97-AF65-F5344CB8AC3E}">
        <p14:creationId val="417689160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3567832" y="671860"/>
            <a:ext cx="5832648" cy="493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687514" y="671860"/>
            <a:ext cx="2664295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TextBox 1"/>
          <p:cNvSpPr txBox="1"/>
          <p:nvPr/>
        </p:nvSpPr>
        <p:spPr>
          <a:xfrm>
            <a:off x="1479600" y="-2115745"/>
            <a:ext cx="403244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Identify key drivers</a:t>
            </a:r>
          </a:p>
        </p:txBody>
      </p:sp>
      <p:sp>
        <p:nvSpPr>
          <p:cNvPr id="4" name="矩形 3"/>
          <p:cNvSpPr/>
          <p:nvPr/>
        </p:nvSpPr>
        <p:spPr>
          <a:xfrm>
            <a:off x="12560995" y="-3119164"/>
            <a:ext cx="45720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lang="en-US"/>
              <a:t>The years 2007 through 2010 saw rapid growth in the number of consumers going online.</a:t>
            </a:r>
          </a:p>
        </p:txBody>
      </p:sp>
      <p:sp>
        <p:nvSpPr>
          <p:cNvPr id="5" name="矩形 4"/>
          <p:cNvSpPr/>
          <p:nvPr/>
        </p:nvSpPr>
        <p:spPr>
          <a:xfrm>
            <a:off x="688020" y="671860"/>
            <a:ext cx="2231740" cy="335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cs charset="0" pitchFamily="34" typeface="Arial"/>
              </a:rPr>
              <a:t>Internet is affordable </a:t>
            </a:r>
          </a:p>
        </p:txBody>
      </p:sp>
      <p:sp>
        <p:nvSpPr>
          <p:cNvPr id="8" name="矩形 7"/>
          <p:cNvSpPr/>
          <p:nvPr/>
        </p:nvSpPr>
        <p:spPr>
          <a:xfrm>
            <a:off x="4143896" y="-1746413"/>
            <a:ext cx="2736304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/>
              <a:t>shipping—$1 on average to ship a, versus $6 in the United States.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val="2170060318"/>
              </p:ext>
            </p:extLst>
          </p:nvPr>
        </p:nvGraphicFramePr>
        <p:xfrm>
          <a:off x="716621" y="1252093"/>
          <a:ext cx="3256901" cy="226450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1" name="矩形 10"/>
          <p:cNvSpPr/>
          <p:nvPr/>
        </p:nvSpPr>
        <p:spPr>
          <a:xfrm>
            <a:off x="687512" y="3161638"/>
            <a:ext cx="2664296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687513" y="3183125"/>
            <a:ext cx="1965732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b="1" lang="en-US" sz="1600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cs charset="0" pitchFamily="34" typeface="Arial"/>
              </a:rPr>
              <a:t>China’s low cost of shipping</a:t>
            </a: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val="818448078"/>
              </p:ext>
            </p:extLst>
          </p:nvPr>
        </p:nvGraphicFramePr>
        <p:xfrm>
          <a:off x="688021" y="3655101"/>
          <a:ext cx="3256901" cy="226450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5" name="矩形 14"/>
          <p:cNvSpPr/>
          <p:nvPr/>
        </p:nvSpPr>
        <p:spPr>
          <a:xfrm>
            <a:off x="687512" y="3769964"/>
            <a:ext cx="117737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latin charset="-122" pitchFamily="34" typeface="微软雅黑"/>
                <a:ea charset="-122" pitchFamily="34" typeface="微软雅黑"/>
              </a:rPr>
              <a:t>1-kilogram parcel cost</a:t>
            </a:r>
          </a:p>
          <a:p>
            <a:r>
              <a:rPr altLang="zh-CN" lang="en-US" sz="1200">
                <a:latin charset="-122" pitchFamily="34" typeface="微软雅黑"/>
                <a:ea charset="-122" pitchFamily="34" typeface="微软雅黑"/>
              </a:rPr>
              <a:t>($)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3456" y="6961956"/>
            <a:ext cx="10929800" cy="7069673"/>
          </a:xfrm>
          <a:prstGeom prst="rect">
            <a:avLst/>
          </a:prstGeom>
        </p:spPr>
      </p:pic>
      <p:graphicFrame>
        <p:nvGraphicFramePr>
          <p:cNvPr id="20" name="图表 19"/>
          <p:cNvGraphicFramePr/>
          <p:nvPr>
            <p:extLst>
              <p:ext uri="{D42A27DB-BD31-4B8C-83A1-F6EECF244321}">
                <p14:modId val="383472409"/>
              </p:ext>
            </p:extLst>
          </p:nvPr>
        </p:nvGraphicFramePr>
        <p:xfrm>
          <a:off x="3701101" y="1545910"/>
          <a:ext cx="5688631" cy="406400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2" name="矩形 21"/>
          <p:cNvSpPr/>
          <p:nvPr/>
        </p:nvSpPr>
        <p:spPr>
          <a:xfrm>
            <a:off x="3580143" y="708735"/>
            <a:ext cx="4572000" cy="6400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b="1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Exponential Growth</a:t>
            </a:r>
          </a:p>
          <a:p>
            <a:r>
              <a:rPr altLang="zh-CN" b="1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 New Internet Users</a:t>
            </a:r>
          </a:p>
        </p:txBody>
      </p:sp>
      <p:sp>
        <p:nvSpPr>
          <p:cNvPr id="23" name="矩形 22"/>
          <p:cNvSpPr/>
          <p:nvPr/>
        </p:nvSpPr>
        <p:spPr>
          <a:xfrm>
            <a:off x="9300962" y="673619"/>
            <a:ext cx="99518" cy="3531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687512" y="1033660"/>
            <a:ext cx="117737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latin charset="-122" pitchFamily="34" typeface="微软雅黑"/>
                <a:ea charset="-122" pitchFamily="34" typeface="微软雅黑"/>
              </a:rPr>
              <a:t>Internet cost</a:t>
            </a:r>
          </a:p>
          <a:p>
            <a:r>
              <a:rPr altLang="zh-CN" lang="en-US" sz="1200">
                <a:latin charset="-122" pitchFamily="34" typeface="微软雅黑"/>
                <a:ea charset="-122" pitchFamily="34" typeface="微软雅黑"/>
              </a:rPr>
              <a:t>per month ($)</a:t>
            </a:r>
          </a:p>
        </p:txBody>
      </p:sp>
      <p:sp>
        <p:nvSpPr>
          <p:cNvPr id="25" name="矩形 24"/>
          <p:cNvSpPr/>
          <p:nvPr/>
        </p:nvSpPr>
        <p:spPr>
          <a:xfrm>
            <a:off x="508001" y="276622"/>
            <a:ext cx="827585" cy="276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1316536" y="234712"/>
            <a:ext cx="46085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2" typeface="Raleway"/>
                <a:cs charset="0" pitchFamily="34" typeface="Arial"/>
              </a:rPr>
              <a:t>E-COMMERCE: UNDERLYING DRYERS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8862" y="1459732"/>
            <a:ext cx="1315194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/>
              <a:t>Millions of People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319354" y="3494814"/>
            <a:ext cx="4981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268862" y="2713484"/>
            <a:ext cx="4981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268862" y="3122689"/>
            <a:ext cx="4981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等腰三角形 32"/>
          <p:cNvSpPr/>
          <p:nvPr/>
        </p:nvSpPr>
        <p:spPr>
          <a:xfrm rot="5400000">
            <a:off x="3123096" y="2957781"/>
            <a:ext cx="648072" cy="28803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2603863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634586" y="1201317"/>
            <a:ext cx="4087765" cy="4010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628204" y="1465871"/>
            <a:ext cx="21602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28204" y="2473983"/>
            <a:ext cx="21602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628204" y="3482095"/>
            <a:ext cx="21602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TextBox 12"/>
          <p:cNvSpPr txBox="1"/>
          <p:nvPr/>
        </p:nvSpPr>
        <p:spPr>
          <a:xfrm>
            <a:off x="832083" y="1403388"/>
            <a:ext cx="30529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[Dominance of Taobao]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800" y="1734854"/>
            <a:ext cx="303919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79% of transaction value</a:t>
            </a:r>
          </a:p>
          <a:p>
            <a:r>
              <a:rPr altLang="zh-CN" lang="en-US" sz="1600"/>
              <a:t>Define the e-commerce landscape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6893" y="2430550"/>
            <a:ext cx="388545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[Delivery and logistic challenge]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610" y="2762016"/>
            <a:ext cx="336768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immaturity of the infrastructure</a:t>
            </a:r>
          </a:p>
          <a:p>
            <a:r>
              <a:rPr altLang="zh-CN" lang="en-US" sz="1600"/>
              <a:t>3 of 6 top hesitate reasons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6893" y="3410087"/>
            <a:ext cx="362416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[Distinctive online behavior]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610" y="3741553"/>
            <a:ext cx="262855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19% manufacturer website</a:t>
            </a:r>
          </a:p>
          <a:p>
            <a:r>
              <a:rPr altLang="zh-CN" lang="en-US" sz="1600"/>
              <a:t>Most social</a:t>
            </a:r>
          </a:p>
        </p:txBody>
      </p:sp>
      <p:sp>
        <p:nvSpPr>
          <p:cNvPr id="25" name="矩形 24"/>
          <p:cNvSpPr/>
          <p:nvPr/>
        </p:nvSpPr>
        <p:spPr>
          <a:xfrm>
            <a:off x="628204" y="4405777"/>
            <a:ext cx="21602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25"/>
          <p:cNvSpPr txBox="1"/>
          <p:nvPr/>
        </p:nvSpPr>
        <p:spPr>
          <a:xfrm>
            <a:off x="836893" y="4333770"/>
            <a:ext cx="424549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[A Unique Online-Shopping Ecosystem]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0610" y="4665235"/>
            <a:ext cx="377222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/>
              <a:t>Baidu VS taobao</a:t>
            </a:r>
          </a:p>
          <a:p>
            <a:r>
              <a:rPr altLang="zh-CN" lang="en-US" sz="1600"/>
              <a:t>NO single top contender in SNS</a:t>
            </a:r>
          </a:p>
        </p:txBody>
      </p:sp>
      <p:sp>
        <p:nvSpPr>
          <p:cNvPr id="28" name="矩形 27"/>
          <p:cNvSpPr/>
          <p:nvPr/>
        </p:nvSpPr>
        <p:spPr>
          <a:xfrm>
            <a:off x="508001" y="297830"/>
            <a:ext cx="827585" cy="276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TextBox 28"/>
          <p:cNvSpPr txBox="1"/>
          <p:nvPr/>
        </p:nvSpPr>
        <p:spPr>
          <a:xfrm>
            <a:off x="1316536" y="255920"/>
            <a:ext cx="46085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2" typeface="Raleway"/>
                <a:cs charset="0" pitchFamily="34" typeface="Arial"/>
              </a:rPr>
              <a:t>E-COMMERCE: DIFFERENCE IN CHINA</a:t>
            </a:r>
          </a:p>
        </p:txBody>
      </p:sp>
      <p:sp>
        <p:nvSpPr>
          <p:cNvPr id="31" name="矩形 30"/>
          <p:cNvSpPr/>
          <p:nvPr/>
        </p:nvSpPr>
        <p:spPr>
          <a:xfrm>
            <a:off x="4622833" y="1201316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63976" y="3242372"/>
            <a:ext cx="2294014" cy="193624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39678" y="3237006"/>
            <a:ext cx="2294014" cy="1936248"/>
          </a:xfrm>
          <a:prstGeom prst="rect">
            <a:avLst/>
          </a:prstGeom>
        </p:spPr>
      </p:pic>
      <p:pic>
        <p:nvPicPr>
          <p:cNvPr descr="C:\Users\LINCOLN\Desktop\2012.4.7 桌面\doing buz in china\china-flag.jpg" id="614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5205"/>
          <a:stretch>
            <a:fillRect/>
          </a:stretch>
        </p:blipFill>
        <p:spPr bwMode="auto">
          <a:xfrm>
            <a:off x="4863977" y="1201317"/>
            <a:ext cx="2294014" cy="193598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0918"/>
          <a:stretch>
            <a:fillRect/>
          </a:stretch>
        </p:blipFill>
        <p:spPr>
          <a:xfrm>
            <a:off x="7239678" y="3217540"/>
            <a:ext cx="2304818" cy="195571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16608"/>
          <a:stretch>
            <a:fillRect/>
          </a:stretch>
        </p:blipFill>
        <p:spPr>
          <a:xfrm>
            <a:off x="4863977" y="3237007"/>
            <a:ext cx="2294014" cy="193088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11057"/>
          <a:stretch>
            <a:fillRect/>
          </a:stretch>
        </p:blipFill>
        <p:spPr>
          <a:xfrm>
            <a:off x="7239679" y="1199263"/>
            <a:ext cx="2308035" cy="1946209"/>
          </a:xfrm>
          <a:prstGeom prst="rect">
            <a:avLst/>
          </a:prstGeom>
        </p:spPr>
      </p:pic>
    </p:spTree>
    <p:extLst>
      <p:ext uri="{BB962C8B-B14F-4D97-AF65-F5344CB8AC3E}">
        <p14:creationId val="134191510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0516" y="4225652"/>
            <a:ext cx="3427356" cy="5040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pc="500">
                <a:latin charset="0" pitchFamily="18" typeface="Elephant"/>
                <a:ea charset="0" pitchFamily="2" typeface="Raleway"/>
              </a:rPr>
              <a:t>Online Purchase</a:t>
            </a:r>
          </a:p>
        </p:txBody>
      </p:sp>
    </p:spTree>
    <p:extLst>
      <p:ext uri="{BB962C8B-B14F-4D97-AF65-F5344CB8AC3E}">
        <p14:creationId val="320474621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LINCOLN\Desktop\e-commerce\Enterprise-e-Commerce.png" id="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75744" y="1867125"/>
            <a:ext cx="1433512" cy="190023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图表 3"/>
          <p:cNvGraphicFramePr/>
          <p:nvPr>
            <p:extLst>
              <p:ext uri="{D42A27DB-BD31-4B8C-83A1-F6EECF244321}">
                <p14:modId val="2794603668"/>
              </p:ext>
            </p:extLst>
          </p:nvPr>
        </p:nvGraphicFramePr>
        <p:xfrm>
          <a:off x="255464" y="439738"/>
          <a:ext cx="6478936" cy="662473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1048751" y="0"/>
            <a:ext cx="286834" cy="5532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1316536" y="247412"/>
            <a:ext cx="46085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75000"/>
                    <a:lumOff val="25000"/>
                  </a:schemeClr>
                </a:solidFill>
                <a:latin charset="0" pitchFamily="34" typeface="Arial"/>
                <a:ea charset="0" pitchFamily="2" typeface="Raleway"/>
                <a:cs charset="0" pitchFamily="34" typeface="Arial"/>
              </a:rPr>
              <a:t>C2C Overview</a:t>
            </a:r>
          </a:p>
        </p:txBody>
      </p:sp>
      <p:sp>
        <p:nvSpPr>
          <p:cNvPr id="7" name="矩形 6"/>
          <p:cNvSpPr/>
          <p:nvPr/>
        </p:nvSpPr>
        <p:spPr>
          <a:xfrm>
            <a:off x="5800080" y="1499307"/>
            <a:ext cx="3096344" cy="2611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TextBox 7"/>
          <p:cNvSpPr txBox="1"/>
          <p:nvPr/>
        </p:nvSpPr>
        <p:spPr>
          <a:xfrm>
            <a:off x="5800080" y="2064980"/>
            <a:ext cx="3096344" cy="518160"/>
          </a:xfrm>
          <a:prstGeom prst="rect">
            <a:avLst/>
          </a:prstGeom>
          <a:solidFill>
            <a:srgbClr val="0070C0"/>
          </a:solidFill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寡头垄断型市场格局已经形成，很难在短期内打破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9206" y="2713053"/>
            <a:ext cx="3097219" cy="1158240"/>
          </a:xfrm>
          <a:prstGeom prst="rect">
            <a:avLst/>
          </a:prstGeom>
          <a:solidFill>
            <a:srgbClr val="0070C0"/>
          </a:solidFill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预计在2013 年，C2C 电子商务市场交易规模会突破1 万亿元，但占总体网络购物规模的比重将由目前的87%下降至60%左右，2010－2013 年的复合增长率降至30%</a:t>
            </a:r>
          </a:p>
        </p:txBody>
      </p:sp>
      <p:sp>
        <p:nvSpPr>
          <p:cNvPr id="10" name="矩形 9"/>
          <p:cNvSpPr/>
          <p:nvPr/>
        </p:nvSpPr>
        <p:spPr>
          <a:xfrm>
            <a:off x="8796906" y="1489348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TextBox 10"/>
          <p:cNvSpPr txBox="1"/>
          <p:nvPr/>
        </p:nvSpPr>
        <p:spPr>
          <a:xfrm>
            <a:off x="5799206" y="1499306"/>
            <a:ext cx="144103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/>
              <a:t>HIGHLIGHTS</a:t>
            </a:r>
          </a:p>
        </p:txBody>
      </p:sp>
    </p:spTree>
    <p:extLst>
      <p:ext uri="{BB962C8B-B14F-4D97-AF65-F5344CB8AC3E}">
        <p14:creationId val="168405725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自定义</PresentationFormat>
  <Paragraphs>92</Paragraphs>
  <Slides>15</Slides>
  <Notes>1</Notes>
  <TotalTime>1474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8">
      <vt:lpstr>Arial</vt:lpstr>
      <vt:lpstr>Calibri</vt:lpstr>
      <vt:lpstr>Calibri Light</vt:lpstr>
      <vt:lpstr>Impact</vt:lpstr>
      <vt:lpstr>Raleway</vt:lpstr>
      <vt:lpstr>Balham</vt:lpstr>
      <vt:lpstr>Verdana</vt:lpstr>
      <vt:lpstr>微软雅黑</vt:lpstr>
      <vt:lpstr>Tahoma</vt:lpstr>
      <vt:lpstr>Elephant</vt:lpstr>
      <vt:lpstr>Times New Roman</vt:lpstr>
      <vt:lpstr>华文细黑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2012-04-05T14:28:07Z</dcterms:created>
  <cp:lastModifiedBy>Administrator</cp:lastModifiedBy>
  <dcterms:modified xsi:type="dcterms:W3CDTF">2021-08-20T10:49:07Z</dcterms:modified>
  <cp:revision>123</cp:revision>
  <dc:title>PowerPoint 演示文稿</dc:title>
</cp:coreProperties>
</file>