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"/>
  </p:notesMasterIdLst>
  <p:handoutMasterIdLst>
    <p:handoutMasterId r:id="rId4"/>
  </p:handoutMasterIdLst>
  <p:sldIdLst>
    <p:sldId id="415" r:id="rId5"/>
    <p:sldId id="416" r:id="rId6"/>
    <p:sldId id="417" r:id="rId7"/>
    <p:sldId id="286" r:id="rId8"/>
    <p:sldId id="424" r:id="rId9"/>
    <p:sldId id="418" r:id="rId10"/>
    <p:sldId id="425" r:id="rId11"/>
    <p:sldId id="428" r:id="rId12"/>
    <p:sldId id="426" r:id="rId13"/>
    <p:sldId id="419" r:id="rId14"/>
    <p:sldId id="427" r:id="rId15"/>
    <p:sldId id="429" r:id="rId16"/>
    <p:sldId id="430" r:id="rId17"/>
    <p:sldId id="420" r:id="rId18"/>
    <p:sldId id="431" r:id="rId19"/>
    <p:sldId id="421" r:id="rId20"/>
    <p:sldId id="432" r:id="rId21"/>
    <p:sldId id="433" r:id="rId22"/>
    <p:sldId id="422" r:id="rId23"/>
    <p:sldId id="434" r:id="rId24"/>
    <p:sldId id="435" r:id="rId25"/>
    <p:sldId id="437" r:id="rId26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8" userDrawn="1">
          <p15:clr>
            <a:srgbClr val="A4A3A4"/>
          </p15:clr>
        </p15:guide>
        <p15:guide id="2" orient="horz" pos="1162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279" userDrawn="1">
          <p15:clr>
            <a:srgbClr val="A4A3A4"/>
          </p15:clr>
        </p15:guide>
        <p15:guide id="5" pos="73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fill>
          <a:solidFill>
            <a:schemeClr val="accent1">
              <a:alpha val="20000"/>
            </a:schemeClr>
          </a:solidFill>
        </a:fill>
      </a:tcStyle>
    </a:band1H>
    <a:band1V>
      <a:tcStyle>
        <a:fill>
          <a:solidFill>
            <a:schemeClr val="accent1">
              <a:alpha val="20000"/>
            </a:schemeClr>
          </a:solidFill>
        </a:fill>
      </a:tcStyle>
    </a:band1V>
    <a:lastCol>
      <a:tcTxStyle b="on"/>
    </a:lastCol>
    <a:firstCol>
      <a:tcTxStyle b="on"/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96" y="78"/>
      </p:cViewPr>
      <p:guideLst>
        <p:guide orient="horz" pos="2908"/>
        <p:guide orient="horz" pos="1162"/>
        <p:guide pos="3840"/>
        <p:guide pos="279"/>
        <p:guide pos="73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3134" y="34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F731E-89C4-4E73-A518-E26E46AC2251}" type="datetimeFigureOut">
              <a:rPr lang="zh-CN" altLang="en-US" smtClean="0"/>
              <a:t>2020/12/13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3D8A9-B803-49B7-8826-85E446611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35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56477-A869-4A11-A4FA-B75D94106C96}" type="datetimeFigureOut">
              <a:rPr lang="zh-CN" altLang="en-US" smtClean="0"/>
              <a:t>2020/12/13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6889-349A-49E8-AAE1-A1FB1A7B97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31563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71949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83591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61068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01834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17034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23986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26640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97287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96230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9526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5446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30731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8466517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05000" y="194151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05000" y="442118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7AB74-1063-40E9-B970-F2588F206CAF}" type="datetime1">
              <a:rPr lang="zh-CN" altLang="en-US" smtClean="0"/>
              <a:t>2020/12/13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val="3511972967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00269162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318064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0882437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2248825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016370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9386762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938699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0199465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0205559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170493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74D02-A581-4176-A932-D09364710A12}" type="datetime1">
              <a:rPr lang="zh-CN" altLang="en-US" smtClean="0"/>
              <a:t>2020/12/13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val="1985601944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4125025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5070002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1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5251248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1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29878473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2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56542419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3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08086288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4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6984682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4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67573341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27659328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media/image1.png" Type="http://schemas.openxmlformats.org/officeDocument/2006/relationships/image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10" Target="../slideLayouts/slideLayout20.xml" Type="http://schemas.openxmlformats.org/officeDocument/2006/relationships/slideLayout"/><Relationship Id="rId11" Target="../slideLayouts/slideLayout21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2.xml" Type="http://schemas.openxmlformats.org/officeDocument/2006/relationships/slideLayout"/><Relationship Id="rId3" Target="../slideLayouts/slideLayout13.xml" Type="http://schemas.openxmlformats.org/officeDocument/2006/relationships/slideLayout"/><Relationship Id="rId4" Target="../slideLayouts/slideLayout14.xml" Type="http://schemas.openxmlformats.org/officeDocument/2006/relationships/slideLayout"/><Relationship Id="rId5" Target="../slideLayouts/slideLayout15.xml" Type="http://schemas.openxmlformats.org/officeDocument/2006/relationships/slideLayout"/><Relationship Id="rId6" Target="../slideLayouts/slideLayout16.xml" Type="http://schemas.openxmlformats.org/officeDocument/2006/relationships/slideLayout"/><Relationship Id="rId7" Target="../slideLayouts/slideLayout17.xml" Type="http://schemas.openxmlformats.org/officeDocument/2006/relationships/slideLayout"/><Relationship Id="rId8" Target="../slideLayouts/slideLayout18.xml" Type="http://schemas.openxmlformats.org/officeDocument/2006/relationships/slideLayout"/><Relationship Id="rId9" Target="../slideLayouts/slideLayout1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2B701A03-61E9-4750-B65B-A816819708F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fld id="{9EF01BB9-EA45-4D7F-B694-2A70066AB61E}" type="datetime1">
              <a:rPr lang="zh-CN" altLang="en-US" smtClean="0"/>
              <a:t>2020/12/13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val="182889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9" r:id="rId4"/>
    <p:sldLayoutId id="2147483655" r:id="rId5"/>
    <p:sldLayoutId id="2147483656" r:id="rId6"/>
    <p:sldLayoutId id="2147483657" r:id="rId7"/>
    <p:sldLayoutId id="2147483660" r:id="rId8"/>
    <p:sldLayoutId id="2147483658" r:id="rId9"/>
    <p:sldLayoutId id="2147483661" r:id="rId10"/>
  </p:sldLayoutIdLst>
  <mc:AlternateContent>
    <mc:Choice Requires="p14">
      <p:transition spd="slow" p14:dur="2000"/>
    </mc:Choice>
    <mc:Fallback>
      <p:transition spd="slow"/>
    </mc:Fallback>
  </mc:AlternateContent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8389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9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4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0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0.png" Type="http://schemas.openxmlformats.org/officeDocument/2006/relationships/image"/><Relationship Id="rId4" Target="../media/image16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0.png" Type="http://schemas.openxmlformats.org/officeDocument/2006/relationships/image"/><Relationship Id="rId4" Target="../media/image17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9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4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0.png" Type="http://schemas.openxmlformats.org/officeDocument/2006/relationships/image"/><Relationship Id="rId4" Target="../media/image18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9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4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0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0.png" Type="http://schemas.openxmlformats.org/officeDocument/2006/relationships/image"/><Relationship Id="rId4" Target="../media/image19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9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8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0.png" Type="http://schemas.openxmlformats.org/officeDocument/2006/relationships/image"/><Relationship Id="rId4" Target="../media/image20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0.png" Type="http://schemas.openxmlformats.org/officeDocument/2006/relationships/image"/><Relationship Id="rId4" Target="../media/image21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9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0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0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png" Type="http://schemas.openxmlformats.org/officeDocument/2006/relationships/image"/><Relationship Id="rId3" Target="../media/image9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0.png" Type="http://schemas.openxmlformats.org/officeDocument/2006/relationships/image"/><Relationship Id="rId4" Target="../media/image1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0.png" Type="http://schemas.openxmlformats.org/officeDocument/2006/relationships/image"/><Relationship Id="rId4" Target="../media/image13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0.png" Type="http://schemas.openxmlformats.org/officeDocument/2006/relationships/image"/><Relationship Id="rId4" Target="../media/image14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852556" y="3635684"/>
            <a:ext cx="3329550" cy="332955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0142BC16-2F4B-48A7-BCE7-E74ADFBACF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67855" y="3894032"/>
            <a:ext cx="2611927" cy="2224607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grpSp>
        <p:nvGrpSpPr>
          <p:cNvPr id="44" name="组合 43">
            <a:extLst>
              <a:ext uri="{FF2B5EF4-FFF2-40B4-BE49-F238E27FC236}">
                <a16:creationId xmlns:a16="http://schemas.microsoft.com/office/drawing/2014/main" id="{40E21F12-DC62-4361-84E5-CACC2E2C8479}"/>
              </a:ext>
            </a:extLst>
          </p:cNvPr>
          <p:cNvGrpSpPr/>
          <p:nvPr/>
        </p:nvGrpSpPr>
        <p:grpSpPr>
          <a:xfrm>
            <a:off x="2453526" y="1582553"/>
            <a:ext cx="7726680" cy="2186797"/>
            <a:chOff x="2384078" y="1530391"/>
            <a:chExt cx="7726680" cy="2186797"/>
          </a:xfrm>
        </p:grpSpPr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6C668099-409A-4176-8E5A-696B71EC6847}"/>
                </a:ext>
              </a:extLst>
            </p:cNvPr>
            <p:cNvSpPr txBox="1"/>
            <p:nvPr/>
          </p:nvSpPr>
          <p:spPr>
            <a:xfrm>
              <a:off x="4307683" y="1532783"/>
              <a:ext cx="3535680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66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10600030101010101" pitchFamily="2" typeface="锐字真言体免费商用"/>
                  <a:ea charset="-122" panose="02010600030101010101" pitchFamily="2" typeface="锐字真言体免费商用"/>
                </a:rPr>
                <a:t>医疗培训</a:t>
              </a: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46C4D163-CD14-4BA0-9568-D21B0ED55834}"/>
                </a:ext>
              </a:extLst>
            </p:cNvPr>
            <p:cNvSpPr txBox="1"/>
            <p:nvPr/>
          </p:nvSpPr>
          <p:spPr>
            <a:xfrm>
              <a:off x="2384078" y="2604471"/>
              <a:ext cx="7726680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66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10600030101010101" pitchFamily="2" typeface="锐字真言体免费商用"/>
                  <a:ea charset="-122" panose="02010600030101010101" pitchFamily="2" typeface="锐字真言体免费商用"/>
                </a:rPr>
                <a:t>低血糖休克护理查房</a:t>
              </a: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7197977C-0B4B-4749-BCFE-C423EE5B1A11}"/>
                </a:ext>
              </a:extLst>
            </p:cNvPr>
            <p:cNvSpPr txBox="1"/>
            <p:nvPr/>
          </p:nvSpPr>
          <p:spPr>
            <a:xfrm>
              <a:off x="4310897" y="1530391"/>
              <a:ext cx="3535680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66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10600030101010101" pitchFamily="2" typeface="锐字真言体免费商用"/>
                  <a:ea charset="-122" panose="02010600030101010101" pitchFamily="2" typeface="锐字真言体免费商用"/>
                </a:rPr>
                <a:t>医疗培训</a:t>
              </a: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FCDD057C-E52A-4F8A-87C8-6D26AB5BC573}"/>
                </a:ext>
              </a:extLst>
            </p:cNvPr>
            <p:cNvSpPr txBox="1"/>
            <p:nvPr/>
          </p:nvSpPr>
          <p:spPr>
            <a:xfrm>
              <a:off x="2384078" y="2619908"/>
              <a:ext cx="7726680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66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10600030101010101" pitchFamily="2" typeface="锐字真言体免费商用"/>
                  <a:ea charset="-122" panose="02010600030101010101" pitchFamily="2" typeface="锐字真言体免费商用"/>
                </a:rPr>
                <a:t>低血糖休克护理查房</a:t>
              </a:r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380B0A9A-C800-4E5B-992F-E1B4C5E98882}"/>
              </a:ext>
            </a:extLst>
          </p:cNvPr>
          <p:cNvSpPr txBox="1"/>
          <p:nvPr/>
        </p:nvSpPr>
        <p:spPr>
          <a:xfrm>
            <a:off x="2492009" y="3894032"/>
            <a:ext cx="7207982" cy="51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z="2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</a:rPr>
              <a:t>医疗培训教育低血糖休克护理查房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9EFB34ED-4835-43CF-A8FF-AEB7B208A1FB}"/>
              </a:ext>
            </a:extLst>
          </p:cNvPr>
          <p:cNvSpPr txBox="1"/>
          <p:nvPr/>
        </p:nvSpPr>
        <p:spPr>
          <a:xfrm>
            <a:off x="2558243" y="4564181"/>
            <a:ext cx="7207982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</a:rPr>
              <a:t>汇报人:优页PPT   汇报时间:20XX</a:t>
            </a:r>
          </a:p>
        </p:txBody>
      </p:sp>
    </p:spTree>
    <p:extLst>
      <p:ext uri="{BB962C8B-B14F-4D97-AF65-F5344CB8AC3E}">
        <p14:creationId val="4267616267"/>
      </p:ext>
    </p:extLst>
  </p:cSld>
  <p:clrMapOvr>
    <a:masterClrMapping/>
  </p:clrMapOvr>
  <mc:AlternateContent>
    <mc:Choice Requires="p14">
      <p:transition advTm="2000" p14:dur="2000" spd="slow"/>
    </mc:Choice>
    <mc:Fallback>
      <p:transition advTm="2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1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5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46"/>
      <p:bldP grpId="0" spid="47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294510" y="2028475"/>
            <a:ext cx="4762734" cy="4762734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100CD9-2F3A-4151-8878-F42D27F763D5}"/>
              </a:ext>
            </a:extLst>
          </p:cNvPr>
          <p:cNvGrpSpPr/>
          <p:nvPr/>
        </p:nvGrpSpPr>
        <p:grpSpPr>
          <a:xfrm>
            <a:off x="3071683" y="1761400"/>
            <a:ext cx="2331392" cy="1862048"/>
            <a:chOff x="3071683" y="1761400"/>
            <a:chExt cx="2331392" cy="1862048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3039FC0-5ACF-4CA8-AE36-2B94B109569E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7D601CB5-6CB0-4B73-8909-696A9943F39C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55886672-BCBB-4777-82A7-8CFA424E8B5A}"/>
              </a:ext>
            </a:extLst>
          </p:cNvPr>
          <p:cNvGrpSpPr/>
          <p:nvPr/>
        </p:nvGrpSpPr>
        <p:grpSpPr>
          <a:xfrm>
            <a:off x="768849" y="3712463"/>
            <a:ext cx="6937061" cy="1200329"/>
            <a:chOff x="768849" y="3712463"/>
            <a:chExt cx="6937061" cy="1200329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CA779E4-9E9B-420A-971C-F0552E86C551}"/>
                </a:ext>
              </a:extLst>
            </p:cNvPr>
            <p:cNvSpPr txBox="1"/>
            <p:nvPr/>
          </p:nvSpPr>
          <p:spPr>
            <a:xfrm>
              <a:off x="768849" y="3712463"/>
              <a:ext cx="6937061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低血糖的原因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81E2A2F-0727-4A58-84DD-51AECB6E65FF}"/>
                </a:ext>
              </a:extLst>
            </p:cNvPr>
            <p:cNvSpPr txBox="1"/>
            <p:nvPr/>
          </p:nvSpPr>
          <p:spPr>
            <a:xfrm>
              <a:off x="768850" y="3712463"/>
              <a:ext cx="69370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低血糖的原因</a:t>
              </a:r>
            </a:p>
          </p:txBody>
        </p:sp>
      </p:grpSp>
      <p:pic>
        <p:nvPicPr>
          <p:cNvPr id="22" name="图片 21">
            <a:extLst>
              <a:ext uri="{FF2B5EF4-FFF2-40B4-BE49-F238E27FC236}">
                <a16:creationId xmlns:a16="http://schemas.microsoft.com/office/drawing/2014/main" id="{8C02AC65-A79A-4A71-B228-2D0E27C2B9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1778" y="518820"/>
            <a:ext cx="2105452" cy="1793237"/>
          </a:xfrm>
          <a:prstGeom prst="rect">
            <a:avLst/>
          </a:prstGeom>
        </p:spPr>
      </p:pic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A23D2764-CA00-48C4-A12F-5DBFEE22DF5D}"/>
              </a:ext>
            </a:extLst>
          </p:cNvPr>
          <p:cNvCxnSpPr/>
          <p:nvPr/>
        </p:nvCxnSpPr>
        <p:spPr>
          <a:xfrm>
            <a:off x="2377543" y="3464296"/>
            <a:ext cx="3818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4207125207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低血糖的原因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12F54CF8-DDFE-4495-B6AD-0553E67AE885}"/>
              </a:ext>
            </a:extLst>
          </p:cNvPr>
          <p:cNvGrpSpPr/>
          <p:nvPr/>
        </p:nvGrpSpPr>
        <p:grpSpPr>
          <a:xfrm>
            <a:off x="7670194" y="1790224"/>
            <a:ext cx="3927347" cy="4413176"/>
            <a:chOff x="7670194" y="1790224"/>
            <a:chExt cx="3927347" cy="4413176"/>
          </a:xfrm>
        </p:grpSpPr>
        <p:grpSp>
          <p:nvGrpSpPr>
            <p:cNvPr id="6" name="işľídè">
              <a:extLst>
                <a:ext uri="{FF2B5EF4-FFF2-40B4-BE49-F238E27FC236}">
                  <a16:creationId xmlns:a16="http://schemas.microsoft.com/office/drawing/2014/main" id="{763D6E8F-E240-4109-871B-793380A1FE29}"/>
                </a:ext>
              </a:extLst>
            </p:cNvPr>
            <p:cNvGrpSpPr/>
            <p:nvPr/>
          </p:nvGrpSpPr>
          <p:grpSpPr>
            <a:xfrm>
              <a:off x="7670194" y="2365740"/>
              <a:ext cx="719076" cy="719076"/>
              <a:chOff x="3784950" y="2304781"/>
              <a:chExt cx="719076" cy="719076"/>
            </a:xfrm>
          </p:grpSpPr>
          <p:sp>
            <p:nvSpPr>
              <p:cNvPr id="12" name="ïšḻiḋe">
                <a:extLst>
                  <a:ext uri="{FF2B5EF4-FFF2-40B4-BE49-F238E27FC236}">
                    <a16:creationId xmlns:a16="http://schemas.microsoft.com/office/drawing/2014/main" id="{410ACEFA-EECE-40B1-9858-9D399BC7CEDA}"/>
                  </a:ext>
                </a:extLst>
              </p:cNvPr>
              <p:cNvSpPr/>
              <p:nvPr/>
            </p:nvSpPr>
            <p:spPr>
              <a:xfrm>
                <a:off x="3784950" y="2304781"/>
                <a:ext cx="719076" cy="719076"/>
              </a:xfrm>
              <a:prstGeom prst="ellipse">
                <a:avLst/>
              </a:prstGeom>
              <a:solidFill>
                <a:srgbClr val="FF0000"/>
              </a:solidFill>
              <a:ln cap="rnd" w="3810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altLang="en-US" b="1" lang="zh-CN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íṣļíḍè">
                <a:extLst>
                  <a:ext uri="{FF2B5EF4-FFF2-40B4-BE49-F238E27FC236}">
                    <a16:creationId xmlns:a16="http://schemas.microsoft.com/office/drawing/2014/main" id="{A5B26358-31A2-450A-BA5E-B4625F02826E}"/>
                  </a:ext>
                </a:extLst>
              </p:cNvPr>
              <p:cNvSpPr/>
              <p:nvPr/>
            </p:nvSpPr>
            <p:spPr>
              <a:xfrm>
                <a:off x="3970473" y="2484794"/>
                <a:ext cx="348030" cy="359050"/>
              </a:xfrm>
              <a:custGeom>
                <a:gdLst>
                  <a:gd fmla="*/ 437277 w 581518" name="connsiteX0"/>
                  <a:gd fmla="*/ 409440 h 599930" name="connsiteY0"/>
                  <a:gd fmla="*/ 396550 w 581518" name="connsiteX1"/>
                  <a:gd fmla="*/ 450118 h 599930" name="connsiteY1"/>
                  <a:gd fmla="*/ 437277 w 581518" name="connsiteX2"/>
                  <a:gd fmla="*/ 490795 h 599930" name="connsiteY2"/>
                  <a:gd fmla="*/ 478005 w 581518" name="connsiteX3"/>
                  <a:gd fmla="*/ 450118 h 599930" name="connsiteY3"/>
                  <a:gd fmla="*/ 437277 w 581518" name="connsiteX4"/>
                  <a:gd fmla="*/ 409440 h 599930" name="connsiteY4"/>
                  <a:gd fmla="*/ 144240 w 581518" name="connsiteX5"/>
                  <a:gd fmla="*/ 409440 h 599930" name="connsiteY5"/>
                  <a:gd fmla="*/ 103513 w 581518" name="connsiteX6"/>
                  <a:gd fmla="*/ 450118 h 599930" name="connsiteY6"/>
                  <a:gd fmla="*/ 144240 w 581518" name="connsiteX7"/>
                  <a:gd fmla="*/ 490795 h 599930" name="connsiteY7"/>
                  <a:gd fmla="*/ 184967 w 581518" name="connsiteX8"/>
                  <a:gd fmla="*/ 450118 h 599930" name="connsiteY8"/>
                  <a:gd fmla="*/ 144240 w 581518" name="connsiteX9"/>
                  <a:gd fmla="*/ 409440 h 599930" name="connsiteY9"/>
                  <a:gd fmla="*/ 227681 w 581518" name="connsiteX10"/>
                  <a:gd fmla="*/ 234825 h 599930" name="connsiteY10"/>
                  <a:gd fmla="*/ 159140 w 581518" name="connsiteX11"/>
                  <a:gd fmla="*/ 296337 h 599930" name="connsiteY11"/>
                  <a:gd fmla="*/ 154173 w 581518" name="connsiteX12"/>
                  <a:gd fmla="*/ 344952 h 599930" name="connsiteY12"/>
                  <a:gd fmla="*/ 427344 w 581518" name="connsiteX13"/>
                  <a:gd fmla="*/ 344952 h 599930" name="connsiteY13"/>
                  <a:gd fmla="*/ 422377 w 581518" name="connsiteX14"/>
                  <a:gd fmla="*/ 296337 h 599930" name="connsiteY14"/>
                  <a:gd fmla="*/ 353836 w 581518" name="connsiteX15"/>
                  <a:gd fmla="*/ 234825 h 599930" name="connsiteY15"/>
                  <a:gd fmla="*/ 346883 w 581518" name="connsiteX16"/>
                  <a:gd fmla="*/ 234825 h 599930" name="connsiteY16"/>
                  <a:gd fmla="*/ 346883 w 581518" name="connsiteX17"/>
                  <a:gd fmla="*/ 249707 h 599930" name="connsiteY17"/>
                  <a:gd fmla="*/ 323042 w 581518" name="connsiteX18"/>
                  <a:gd fmla="*/ 273518 h 599930" name="connsiteY18"/>
                  <a:gd fmla="*/ 258475 w 581518" name="connsiteX19"/>
                  <a:gd fmla="*/ 273518 h 599930" name="connsiteY19"/>
                  <a:gd fmla="*/ 234634 w 581518" name="connsiteX20"/>
                  <a:gd fmla="*/ 249707 h 599930" name="connsiteY20"/>
                  <a:gd fmla="*/ 234634 w 581518" name="connsiteX21"/>
                  <a:gd fmla="*/ 234825 h 599930" name="connsiteY21"/>
                  <a:gd fmla="*/ 227681 w 581518" name="connsiteX22"/>
                  <a:gd fmla="*/ 193155 h 599930" name="connsiteY22"/>
                  <a:gd fmla="*/ 353836 w 581518" name="connsiteX23"/>
                  <a:gd fmla="*/ 193155 h 599930" name="connsiteY23"/>
                  <a:gd fmla="*/ 463105 w 581518" name="connsiteX24"/>
                  <a:gd fmla="*/ 292369 h 599930" name="connsiteY24"/>
                  <a:gd fmla="*/ 468071 w 581518" name="connsiteX25"/>
                  <a:gd fmla="*/ 344952 h 599930" name="connsiteY25"/>
                  <a:gd fmla="*/ 481978 w 581518" name="connsiteX26"/>
                  <a:gd fmla="*/ 344952 h 599930" name="connsiteY26"/>
                  <a:gd fmla="*/ 504825 w 581518" name="connsiteX27"/>
                  <a:gd fmla="*/ 364794 h 599930" name="connsiteY27"/>
                  <a:gd fmla="*/ 524692 w 581518" name="connsiteX28"/>
                  <a:gd fmla="*/ 477898 h 599930" name="connsiteY28"/>
                  <a:gd fmla="*/ 514759 w 581518" name="connsiteX29"/>
                  <a:gd fmla="*/ 516591 h 599930" name="connsiteY29"/>
                  <a:gd fmla="*/ 478998 w 581518" name="connsiteX30"/>
                  <a:gd fmla="*/ 533457 h 599930" name="connsiteY30"/>
                  <a:gd fmla="*/ 478998 w 581518" name="connsiteX31"/>
                  <a:gd fmla="*/ 552308 h 599930" name="connsiteY31"/>
                  <a:gd fmla="*/ 431317 w 581518" name="connsiteX32"/>
                  <a:gd fmla="*/ 599930 h 599930" name="connsiteY32"/>
                  <a:gd fmla="*/ 416417 w 581518" name="connsiteX33"/>
                  <a:gd fmla="*/ 599930 h 599930" name="connsiteY33"/>
                  <a:gd fmla="*/ 368736 w 581518" name="connsiteX34"/>
                  <a:gd fmla="*/ 552308 h 599930" name="connsiteY34"/>
                  <a:gd fmla="*/ 368736 w 581518" name="connsiteX35"/>
                  <a:gd fmla="*/ 534449 h 599930" name="connsiteY35"/>
                  <a:gd fmla="*/ 212781 w 581518" name="connsiteX36"/>
                  <a:gd fmla="*/ 534449 h 599930" name="connsiteY36"/>
                  <a:gd fmla="*/ 212781 w 581518" name="connsiteX37"/>
                  <a:gd fmla="*/ 552308 h 599930" name="connsiteY37"/>
                  <a:gd fmla="*/ 165100 w 581518" name="connsiteX38"/>
                  <a:gd fmla="*/ 599930 h 599930" name="connsiteY38"/>
                  <a:gd fmla="*/ 150200 w 581518" name="connsiteX39"/>
                  <a:gd fmla="*/ 599930 h 599930" name="connsiteY39"/>
                  <a:gd fmla="*/ 102519 w 581518" name="connsiteX40"/>
                  <a:gd fmla="*/ 552308 h 599930" name="connsiteY40"/>
                  <a:gd fmla="*/ 102519 w 581518" name="connsiteX41"/>
                  <a:gd fmla="*/ 533457 h 599930" name="connsiteY41"/>
                  <a:gd fmla="*/ 67752 w 581518" name="connsiteX42"/>
                  <a:gd fmla="*/ 516591 h 599930" name="connsiteY42"/>
                  <a:gd fmla="*/ 56825 w 581518" name="connsiteX43"/>
                  <a:gd fmla="*/ 477898 h 599930" name="connsiteY43"/>
                  <a:gd fmla="*/ 76692 w 581518" name="connsiteX44"/>
                  <a:gd fmla="*/ 364794 h 599930" name="connsiteY44"/>
                  <a:gd fmla="*/ 100532 w 581518" name="connsiteX45"/>
                  <a:gd fmla="*/ 344952 h 599930" name="connsiteY45"/>
                  <a:gd fmla="*/ 113446 w 581518" name="connsiteX46"/>
                  <a:gd fmla="*/ 344952 h 599930" name="connsiteY46"/>
                  <a:gd fmla="*/ 118413 w 581518" name="connsiteX47"/>
                  <a:gd fmla="*/ 292369 h 599930" name="connsiteY47"/>
                  <a:gd fmla="*/ 227681 w 581518" name="connsiteX48"/>
                  <a:gd fmla="*/ 193155 h 599930" name="connsiteY48"/>
                  <a:gd fmla="*/ 291256 w 581518" name="connsiteX49"/>
                  <a:gd fmla="*/ 0 h 599930" name="connsiteY49"/>
                  <a:gd fmla="*/ 324037 w 581518" name="connsiteX50"/>
                  <a:gd fmla="*/ 9676 h 599930" name="connsiteY50"/>
                  <a:gd fmla="*/ 566417 w 581518" name="connsiteX51"/>
                  <a:gd fmla="*/ 167472 h 599930" name="connsiteY51"/>
                  <a:gd fmla="*/ 576351 w 581518" name="connsiteX52"/>
                  <a:gd fmla="*/ 213124 h 599930" name="connsiteY52"/>
                  <a:gd fmla="*/ 548536 w 581518" name="connsiteX53"/>
                  <a:gd fmla="*/ 228010 h 599930" name="connsiteY53"/>
                  <a:gd fmla="*/ 530656 w 581518" name="connsiteX54"/>
                  <a:gd fmla="*/ 223048 h 599930" name="connsiteY54"/>
                  <a:gd fmla="*/ 291256 w 581518" name="connsiteX55"/>
                  <a:gd fmla="*/ 66244 h 599930" name="connsiteY55"/>
                  <a:gd fmla="*/ 50862 w 581518" name="connsiteX56"/>
                  <a:gd fmla="*/ 223048 h 599930" name="connsiteY56"/>
                  <a:gd fmla="*/ 5167 w 581518" name="connsiteX57"/>
                  <a:gd fmla="*/ 213124 h 599930" name="connsiteY57"/>
                  <a:gd fmla="*/ 15101 w 581518" name="connsiteX58"/>
                  <a:gd fmla="*/ 168464 h 599930" name="connsiteY58"/>
                  <a:gd fmla="*/ 258475 w 581518" name="connsiteX59"/>
                  <a:gd fmla="*/ 9676 h 599930" name="connsiteY59"/>
                  <a:gd fmla="*/ 291256 w 581518" name="connsiteX60"/>
                  <a:gd fmla="*/ 0 h 599930" name="connsiteY6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b="b" l="l" r="r" t="t"/>
                <a:pathLst>
                  <a:path h="599930" w="581518">
                    <a:moveTo>
                      <a:pt x="437277" y="409440"/>
                    </a:moveTo>
                    <a:cubicBezTo>
                      <a:pt x="415424" y="409440"/>
                      <a:pt x="396550" y="428291"/>
                      <a:pt x="396550" y="450118"/>
                    </a:cubicBezTo>
                    <a:cubicBezTo>
                      <a:pt x="396550" y="472937"/>
                      <a:pt x="415424" y="490795"/>
                      <a:pt x="437277" y="490795"/>
                    </a:cubicBezTo>
                    <a:cubicBezTo>
                      <a:pt x="460124" y="490795"/>
                      <a:pt x="478005" y="472937"/>
                      <a:pt x="478005" y="450118"/>
                    </a:cubicBezTo>
                    <a:cubicBezTo>
                      <a:pt x="478005" y="428291"/>
                      <a:pt x="460124" y="409440"/>
                      <a:pt x="437277" y="409440"/>
                    </a:cubicBezTo>
                    <a:close/>
                    <a:moveTo>
                      <a:pt x="144240" y="409440"/>
                    </a:moveTo>
                    <a:cubicBezTo>
                      <a:pt x="122386" y="409440"/>
                      <a:pt x="103513" y="428291"/>
                      <a:pt x="103513" y="450118"/>
                    </a:cubicBezTo>
                    <a:cubicBezTo>
                      <a:pt x="103513" y="472937"/>
                      <a:pt x="122386" y="490795"/>
                      <a:pt x="144240" y="490795"/>
                    </a:cubicBezTo>
                    <a:cubicBezTo>
                      <a:pt x="167087" y="490795"/>
                      <a:pt x="184967" y="472937"/>
                      <a:pt x="184967" y="450118"/>
                    </a:cubicBezTo>
                    <a:cubicBezTo>
                      <a:pt x="184967" y="428291"/>
                      <a:pt x="167087" y="409440"/>
                      <a:pt x="144240" y="409440"/>
                    </a:cubicBezTo>
                    <a:close/>
                    <a:moveTo>
                      <a:pt x="227681" y="234825"/>
                    </a:moveTo>
                    <a:cubicBezTo>
                      <a:pt x="191921" y="234825"/>
                      <a:pt x="163113" y="260620"/>
                      <a:pt x="159140" y="296337"/>
                    </a:cubicBezTo>
                    <a:lnTo>
                      <a:pt x="154173" y="344952"/>
                    </a:lnTo>
                    <a:lnTo>
                      <a:pt x="427344" y="344952"/>
                    </a:lnTo>
                    <a:lnTo>
                      <a:pt x="422377" y="296337"/>
                    </a:lnTo>
                    <a:cubicBezTo>
                      <a:pt x="419397" y="260620"/>
                      <a:pt x="389597" y="234825"/>
                      <a:pt x="353836" y="234825"/>
                    </a:cubicBezTo>
                    <a:lnTo>
                      <a:pt x="346883" y="234825"/>
                    </a:lnTo>
                    <a:lnTo>
                      <a:pt x="346883" y="249707"/>
                    </a:lnTo>
                    <a:cubicBezTo>
                      <a:pt x="346883" y="262605"/>
                      <a:pt x="335956" y="273518"/>
                      <a:pt x="323042" y="273518"/>
                    </a:cubicBezTo>
                    <a:lnTo>
                      <a:pt x="258475" y="273518"/>
                    </a:lnTo>
                    <a:cubicBezTo>
                      <a:pt x="245561" y="273518"/>
                      <a:pt x="234634" y="262605"/>
                      <a:pt x="234634" y="249707"/>
                    </a:cubicBezTo>
                    <a:lnTo>
                      <a:pt x="234634" y="234825"/>
                    </a:lnTo>
                    <a:close/>
                    <a:moveTo>
                      <a:pt x="227681" y="193155"/>
                    </a:moveTo>
                    <a:lnTo>
                      <a:pt x="353836" y="193155"/>
                    </a:lnTo>
                    <a:cubicBezTo>
                      <a:pt x="410457" y="193155"/>
                      <a:pt x="458138" y="235817"/>
                      <a:pt x="463105" y="292369"/>
                    </a:cubicBezTo>
                    <a:lnTo>
                      <a:pt x="468071" y="344952"/>
                    </a:lnTo>
                    <a:lnTo>
                      <a:pt x="481978" y="344952"/>
                    </a:lnTo>
                    <a:cubicBezTo>
                      <a:pt x="492905" y="344952"/>
                      <a:pt x="502838" y="353881"/>
                      <a:pt x="504825" y="364794"/>
                    </a:cubicBezTo>
                    <a:lnTo>
                      <a:pt x="524692" y="477898"/>
                    </a:lnTo>
                    <a:cubicBezTo>
                      <a:pt x="527672" y="491788"/>
                      <a:pt x="523699" y="505677"/>
                      <a:pt x="514759" y="516591"/>
                    </a:cubicBezTo>
                    <a:cubicBezTo>
                      <a:pt x="505818" y="527504"/>
                      <a:pt x="492905" y="533457"/>
                      <a:pt x="478998" y="533457"/>
                    </a:cubicBezTo>
                    <a:lnTo>
                      <a:pt x="478998" y="552308"/>
                    </a:lnTo>
                    <a:cubicBezTo>
                      <a:pt x="478998" y="579095"/>
                      <a:pt x="458138" y="599930"/>
                      <a:pt x="431317" y="599930"/>
                    </a:cubicBezTo>
                    <a:lnTo>
                      <a:pt x="416417" y="599930"/>
                    </a:lnTo>
                    <a:cubicBezTo>
                      <a:pt x="389597" y="599930"/>
                      <a:pt x="368736" y="579095"/>
                      <a:pt x="368736" y="552308"/>
                    </a:cubicBezTo>
                    <a:lnTo>
                      <a:pt x="368736" y="534449"/>
                    </a:lnTo>
                    <a:lnTo>
                      <a:pt x="212781" y="534449"/>
                    </a:lnTo>
                    <a:lnTo>
                      <a:pt x="212781" y="552308"/>
                    </a:lnTo>
                    <a:cubicBezTo>
                      <a:pt x="212781" y="579095"/>
                      <a:pt x="191921" y="599930"/>
                      <a:pt x="165100" y="599930"/>
                    </a:cubicBezTo>
                    <a:lnTo>
                      <a:pt x="150200" y="599930"/>
                    </a:lnTo>
                    <a:cubicBezTo>
                      <a:pt x="123379" y="599930"/>
                      <a:pt x="102519" y="579095"/>
                      <a:pt x="102519" y="552308"/>
                    </a:cubicBezTo>
                    <a:lnTo>
                      <a:pt x="102519" y="533457"/>
                    </a:lnTo>
                    <a:cubicBezTo>
                      <a:pt x="88612" y="533457"/>
                      <a:pt x="75699" y="527504"/>
                      <a:pt x="67752" y="516591"/>
                    </a:cubicBezTo>
                    <a:cubicBezTo>
                      <a:pt x="57819" y="505677"/>
                      <a:pt x="53845" y="491788"/>
                      <a:pt x="56825" y="477898"/>
                    </a:cubicBezTo>
                    <a:lnTo>
                      <a:pt x="76692" y="364794"/>
                    </a:lnTo>
                    <a:cubicBezTo>
                      <a:pt x="78679" y="353881"/>
                      <a:pt x="88612" y="344952"/>
                      <a:pt x="100532" y="344952"/>
                    </a:cubicBezTo>
                    <a:lnTo>
                      <a:pt x="113446" y="344952"/>
                    </a:lnTo>
                    <a:lnTo>
                      <a:pt x="118413" y="292369"/>
                    </a:lnTo>
                    <a:cubicBezTo>
                      <a:pt x="124373" y="235817"/>
                      <a:pt x="171060" y="193155"/>
                      <a:pt x="227681" y="193155"/>
                    </a:cubicBezTo>
                    <a:close/>
                    <a:moveTo>
                      <a:pt x="291256" y="0"/>
                    </a:moveTo>
                    <a:cubicBezTo>
                      <a:pt x="302680" y="0"/>
                      <a:pt x="314103" y="3226"/>
                      <a:pt x="324037" y="9676"/>
                    </a:cubicBezTo>
                    <a:lnTo>
                      <a:pt x="566417" y="167472"/>
                    </a:lnTo>
                    <a:cubicBezTo>
                      <a:pt x="581317" y="177396"/>
                      <a:pt x="586284" y="198237"/>
                      <a:pt x="576351" y="213124"/>
                    </a:cubicBezTo>
                    <a:cubicBezTo>
                      <a:pt x="570390" y="223048"/>
                      <a:pt x="559463" y="228010"/>
                      <a:pt x="548536" y="228010"/>
                    </a:cubicBezTo>
                    <a:cubicBezTo>
                      <a:pt x="542576" y="228010"/>
                      <a:pt x="536616" y="226025"/>
                      <a:pt x="530656" y="223048"/>
                    </a:cubicBezTo>
                    <a:lnTo>
                      <a:pt x="291256" y="66244"/>
                    </a:lnTo>
                    <a:lnTo>
                      <a:pt x="50862" y="223048"/>
                    </a:lnTo>
                    <a:cubicBezTo>
                      <a:pt x="35962" y="232972"/>
                      <a:pt x="15101" y="228010"/>
                      <a:pt x="5167" y="213124"/>
                    </a:cubicBezTo>
                    <a:cubicBezTo>
                      <a:pt x="-4766" y="198237"/>
                      <a:pt x="201" y="178388"/>
                      <a:pt x="15101" y="168464"/>
                    </a:cubicBezTo>
                    <a:lnTo>
                      <a:pt x="258475" y="9676"/>
                    </a:lnTo>
                    <a:cubicBezTo>
                      <a:pt x="268409" y="3226"/>
                      <a:pt x="279832" y="0"/>
                      <a:pt x="2912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w="1270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altLang="en-US" b="1" lang="zh-CN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îšḷïďé">
              <a:extLst>
                <a:ext uri="{FF2B5EF4-FFF2-40B4-BE49-F238E27FC236}">
                  <a16:creationId xmlns:a16="http://schemas.microsoft.com/office/drawing/2014/main" id="{6464D655-BADD-416F-B62D-188B68182BCF}"/>
                </a:ext>
              </a:extLst>
            </p:cNvPr>
            <p:cNvGrpSpPr/>
            <p:nvPr/>
          </p:nvGrpSpPr>
          <p:grpSpPr>
            <a:xfrm>
              <a:off x="8400160" y="1790224"/>
              <a:ext cx="3197381" cy="4413176"/>
              <a:chOff x="6787959" y="2460308"/>
              <a:chExt cx="2906665" cy="4586627"/>
            </a:xfrm>
          </p:grpSpPr>
          <p:sp>
            <p:nvSpPr>
              <p:cNvPr id="8" name="íślîḓê">
                <a:extLst>
                  <a:ext uri="{FF2B5EF4-FFF2-40B4-BE49-F238E27FC236}">
                    <a16:creationId xmlns:a16="http://schemas.microsoft.com/office/drawing/2014/main" id="{12F1A088-EBA2-4673-8623-BB90A2A69775}"/>
                  </a:ext>
                </a:extLst>
              </p:cNvPr>
              <p:cNvSpPr txBox="1"/>
              <p:nvPr/>
            </p:nvSpPr>
            <p:spPr>
              <a:xfrm>
                <a:off x="7036892" y="2460308"/>
                <a:ext cx="2325318" cy="611701"/>
              </a:xfrm>
              <a:prstGeom prst="rect">
                <a:avLst/>
              </a:prstGeom>
              <a:noFill/>
            </p:spPr>
            <p:txBody>
              <a:bodyPr anchor="b" anchorCtr="0" bIns="45720" lIns="91440" rIns="91440" rtlCol="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altLang="en-US" b="1" lang="zh-CN" sz="2400">
                    <a:solidFill>
                      <a:srgbClr val="FF0000"/>
                    </a:solidFill>
                    <a:cs typeface="+mn-ea"/>
                    <a:sym typeface="+mn-lt"/>
                  </a:rPr>
                  <a:t>葡萄糖生成不足</a:t>
                </a:r>
              </a:p>
            </p:txBody>
          </p:sp>
          <p:sp>
            <p:nvSpPr>
              <p:cNvPr id="11" name="ís1íďè">
                <a:extLst>
                  <a:ext uri="{FF2B5EF4-FFF2-40B4-BE49-F238E27FC236}">
                    <a16:creationId xmlns:a16="http://schemas.microsoft.com/office/drawing/2014/main" id="{5BF2597E-21CF-4838-9E41-AB5A08FD4574}"/>
                  </a:ext>
                </a:extLst>
              </p:cNvPr>
              <p:cNvSpPr/>
              <p:nvPr/>
            </p:nvSpPr>
            <p:spPr bwMode="auto">
              <a:xfrm>
                <a:off x="6787959" y="3091164"/>
                <a:ext cx="2906665" cy="39557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="t" anchorCtr="0" bIns="45720" lIns="91440" rIns="9144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just">
                  <a:lnSpc>
                    <a:spcPct val="140000"/>
                  </a:lnSpc>
                </a:pPr>
                <a:r>
                  <a:rPr altLang="zh-CN" lang="en-US" sz="1400">
                    <a:cs typeface="+mn-ea"/>
                    <a:sym typeface="+mn-lt"/>
                  </a:rPr>
                  <a:t>(1)内分泌疾病：垂体前叶功能减退症;肾上腺皮质功能减退症;甲减等。(2)肝糖原累积病。(3)严重肝病及肝淤血。</a:t>
                </a:r>
              </a:p>
              <a:p>
                <a:pPr algn="just">
                  <a:lnSpc>
                    <a:spcPct val="140000"/>
                  </a:lnSpc>
                </a:pPr>
                <a:r>
                  <a:rPr altLang="zh-CN" lang="en-US" sz="1400">
                    <a:cs typeface="+mn-ea"/>
                    <a:sym typeface="+mn-lt"/>
                  </a:rPr>
                  <a:t>(4)晚期肾病。</a:t>
                </a:r>
              </a:p>
            </p:txBody>
          </p:sp>
        </p:grp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02BE1B45-1A13-4034-98BF-7C48877D1176}"/>
              </a:ext>
            </a:extLst>
          </p:cNvPr>
          <p:cNvGrpSpPr/>
          <p:nvPr/>
        </p:nvGrpSpPr>
        <p:grpSpPr>
          <a:xfrm>
            <a:off x="7670194" y="3910885"/>
            <a:ext cx="3916457" cy="2325343"/>
            <a:chOff x="7670194" y="3910885"/>
            <a:chExt cx="3916457" cy="2325343"/>
          </a:xfrm>
        </p:grpSpPr>
        <p:grpSp>
          <p:nvGrpSpPr>
            <p:cNvPr id="15" name="íṧļíḑe">
              <a:extLst>
                <a:ext uri="{FF2B5EF4-FFF2-40B4-BE49-F238E27FC236}">
                  <a16:creationId xmlns:a16="http://schemas.microsoft.com/office/drawing/2014/main" id="{F1759854-A038-4C9A-B8FA-CBEE2CAC75C8}"/>
                </a:ext>
              </a:extLst>
            </p:cNvPr>
            <p:cNvGrpSpPr/>
            <p:nvPr/>
          </p:nvGrpSpPr>
          <p:grpSpPr>
            <a:xfrm>
              <a:off x="7670194" y="4301503"/>
              <a:ext cx="719076" cy="719076"/>
              <a:chOff x="3784950" y="2304781"/>
              <a:chExt cx="719076" cy="719076"/>
            </a:xfrm>
          </p:grpSpPr>
          <p:sp>
            <p:nvSpPr>
              <p:cNvPr id="20" name="îṣlîḍé">
                <a:extLst>
                  <a:ext uri="{FF2B5EF4-FFF2-40B4-BE49-F238E27FC236}">
                    <a16:creationId xmlns:a16="http://schemas.microsoft.com/office/drawing/2014/main" id="{95B898F4-D121-4588-8DA0-4A5ED5885CB3}"/>
                  </a:ext>
                </a:extLst>
              </p:cNvPr>
              <p:cNvSpPr/>
              <p:nvPr/>
            </p:nvSpPr>
            <p:spPr>
              <a:xfrm>
                <a:off x="3784950" y="2304781"/>
                <a:ext cx="719076" cy="719076"/>
              </a:xfrm>
              <a:prstGeom prst="ellipse">
                <a:avLst/>
              </a:prstGeom>
              <a:solidFill>
                <a:srgbClr val="FF0000"/>
              </a:solidFill>
              <a:ln cap="rnd" w="3810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altLang="en-US" b="1" lang="zh-CN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îš1íḋé">
                <a:extLst>
                  <a:ext uri="{FF2B5EF4-FFF2-40B4-BE49-F238E27FC236}">
                    <a16:creationId xmlns:a16="http://schemas.microsoft.com/office/drawing/2014/main" id="{F02C8BEF-D8A8-4676-B1F2-A93D3AA84287}"/>
                  </a:ext>
                </a:extLst>
              </p:cNvPr>
              <p:cNvSpPr/>
              <p:nvPr/>
            </p:nvSpPr>
            <p:spPr>
              <a:xfrm>
                <a:off x="3970473" y="2484794"/>
                <a:ext cx="348030" cy="359050"/>
              </a:xfrm>
              <a:custGeom>
                <a:gdLst>
                  <a:gd fmla="*/ 437277 w 581518" name="connsiteX0"/>
                  <a:gd fmla="*/ 409440 h 599930" name="connsiteY0"/>
                  <a:gd fmla="*/ 396550 w 581518" name="connsiteX1"/>
                  <a:gd fmla="*/ 450118 h 599930" name="connsiteY1"/>
                  <a:gd fmla="*/ 437277 w 581518" name="connsiteX2"/>
                  <a:gd fmla="*/ 490795 h 599930" name="connsiteY2"/>
                  <a:gd fmla="*/ 478005 w 581518" name="connsiteX3"/>
                  <a:gd fmla="*/ 450118 h 599930" name="connsiteY3"/>
                  <a:gd fmla="*/ 437277 w 581518" name="connsiteX4"/>
                  <a:gd fmla="*/ 409440 h 599930" name="connsiteY4"/>
                  <a:gd fmla="*/ 144240 w 581518" name="connsiteX5"/>
                  <a:gd fmla="*/ 409440 h 599930" name="connsiteY5"/>
                  <a:gd fmla="*/ 103513 w 581518" name="connsiteX6"/>
                  <a:gd fmla="*/ 450118 h 599930" name="connsiteY6"/>
                  <a:gd fmla="*/ 144240 w 581518" name="connsiteX7"/>
                  <a:gd fmla="*/ 490795 h 599930" name="connsiteY7"/>
                  <a:gd fmla="*/ 184967 w 581518" name="connsiteX8"/>
                  <a:gd fmla="*/ 450118 h 599930" name="connsiteY8"/>
                  <a:gd fmla="*/ 144240 w 581518" name="connsiteX9"/>
                  <a:gd fmla="*/ 409440 h 599930" name="connsiteY9"/>
                  <a:gd fmla="*/ 227681 w 581518" name="connsiteX10"/>
                  <a:gd fmla="*/ 234825 h 599930" name="connsiteY10"/>
                  <a:gd fmla="*/ 159140 w 581518" name="connsiteX11"/>
                  <a:gd fmla="*/ 296337 h 599930" name="connsiteY11"/>
                  <a:gd fmla="*/ 154173 w 581518" name="connsiteX12"/>
                  <a:gd fmla="*/ 344952 h 599930" name="connsiteY12"/>
                  <a:gd fmla="*/ 427344 w 581518" name="connsiteX13"/>
                  <a:gd fmla="*/ 344952 h 599930" name="connsiteY13"/>
                  <a:gd fmla="*/ 422377 w 581518" name="connsiteX14"/>
                  <a:gd fmla="*/ 296337 h 599930" name="connsiteY14"/>
                  <a:gd fmla="*/ 353836 w 581518" name="connsiteX15"/>
                  <a:gd fmla="*/ 234825 h 599930" name="connsiteY15"/>
                  <a:gd fmla="*/ 346883 w 581518" name="connsiteX16"/>
                  <a:gd fmla="*/ 234825 h 599930" name="connsiteY16"/>
                  <a:gd fmla="*/ 346883 w 581518" name="connsiteX17"/>
                  <a:gd fmla="*/ 249707 h 599930" name="connsiteY17"/>
                  <a:gd fmla="*/ 323042 w 581518" name="connsiteX18"/>
                  <a:gd fmla="*/ 273518 h 599930" name="connsiteY18"/>
                  <a:gd fmla="*/ 258475 w 581518" name="connsiteX19"/>
                  <a:gd fmla="*/ 273518 h 599930" name="connsiteY19"/>
                  <a:gd fmla="*/ 234634 w 581518" name="connsiteX20"/>
                  <a:gd fmla="*/ 249707 h 599930" name="connsiteY20"/>
                  <a:gd fmla="*/ 234634 w 581518" name="connsiteX21"/>
                  <a:gd fmla="*/ 234825 h 599930" name="connsiteY21"/>
                  <a:gd fmla="*/ 227681 w 581518" name="connsiteX22"/>
                  <a:gd fmla="*/ 193155 h 599930" name="connsiteY22"/>
                  <a:gd fmla="*/ 353836 w 581518" name="connsiteX23"/>
                  <a:gd fmla="*/ 193155 h 599930" name="connsiteY23"/>
                  <a:gd fmla="*/ 463105 w 581518" name="connsiteX24"/>
                  <a:gd fmla="*/ 292369 h 599930" name="connsiteY24"/>
                  <a:gd fmla="*/ 468071 w 581518" name="connsiteX25"/>
                  <a:gd fmla="*/ 344952 h 599930" name="connsiteY25"/>
                  <a:gd fmla="*/ 481978 w 581518" name="connsiteX26"/>
                  <a:gd fmla="*/ 344952 h 599930" name="connsiteY26"/>
                  <a:gd fmla="*/ 504825 w 581518" name="connsiteX27"/>
                  <a:gd fmla="*/ 364794 h 599930" name="connsiteY27"/>
                  <a:gd fmla="*/ 524692 w 581518" name="connsiteX28"/>
                  <a:gd fmla="*/ 477898 h 599930" name="connsiteY28"/>
                  <a:gd fmla="*/ 514759 w 581518" name="connsiteX29"/>
                  <a:gd fmla="*/ 516591 h 599930" name="connsiteY29"/>
                  <a:gd fmla="*/ 478998 w 581518" name="connsiteX30"/>
                  <a:gd fmla="*/ 533457 h 599930" name="connsiteY30"/>
                  <a:gd fmla="*/ 478998 w 581518" name="connsiteX31"/>
                  <a:gd fmla="*/ 552308 h 599930" name="connsiteY31"/>
                  <a:gd fmla="*/ 431317 w 581518" name="connsiteX32"/>
                  <a:gd fmla="*/ 599930 h 599930" name="connsiteY32"/>
                  <a:gd fmla="*/ 416417 w 581518" name="connsiteX33"/>
                  <a:gd fmla="*/ 599930 h 599930" name="connsiteY33"/>
                  <a:gd fmla="*/ 368736 w 581518" name="connsiteX34"/>
                  <a:gd fmla="*/ 552308 h 599930" name="connsiteY34"/>
                  <a:gd fmla="*/ 368736 w 581518" name="connsiteX35"/>
                  <a:gd fmla="*/ 534449 h 599930" name="connsiteY35"/>
                  <a:gd fmla="*/ 212781 w 581518" name="connsiteX36"/>
                  <a:gd fmla="*/ 534449 h 599930" name="connsiteY36"/>
                  <a:gd fmla="*/ 212781 w 581518" name="connsiteX37"/>
                  <a:gd fmla="*/ 552308 h 599930" name="connsiteY37"/>
                  <a:gd fmla="*/ 165100 w 581518" name="connsiteX38"/>
                  <a:gd fmla="*/ 599930 h 599930" name="connsiteY38"/>
                  <a:gd fmla="*/ 150200 w 581518" name="connsiteX39"/>
                  <a:gd fmla="*/ 599930 h 599930" name="connsiteY39"/>
                  <a:gd fmla="*/ 102519 w 581518" name="connsiteX40"/>
                  <a:gd fmla="*/ 552308 h 599930" name="connsiteY40"/>
                  <a:gd fmla="*/ 102519 w 581518" name="connsiteX41"/>
                  <a:gd fmla="*/ 533457 h 599930" name="connsiteY41"/>
                  <a:gd fmla="*/ 67752 w 581518" name="connsiteX42"/>
                  <a:gd fmla="*/ 516591 h 599930" name="connsiteY42"/>
                  <a:gd fmla="*/ 56825 w 581518" name="connsiteX43"/>
                  <a:gd fmla="*/ 477898 h 599930" name="connsiteY43"/>
                  <a:gd fmla="*/ 76692 w 581518" name="connsiteX44"/>
                  <a:gd fmla="*/ 364794 h 599930" name="connsiteY44"/>
                  <a:gd fmla="*/ 100532 w 581518" name="connsiteX45"/>
                  <a:gd fmla="*/ 344952 h 599930" name="connsiteY45"/>
                  <a:gd fmla="*/ 113446 w 581518" name="connsiteX46"/>
                  <a:gd fmla="*/ 344952 h 599930" name="connsiteY46"/>
                  <a:gd fmla="*/ 118413 w 581518" name="connsiteX47"/>
                  <a:gd fmla="*/ 292369 h 599930" name="connsiteY47"/>
                  <a:gd fmla="*/ 227681 w 581518" name="connsiteX48"/>
                  <a:gd fmla="*/ 193155 h 599930" name="connsiteY48"/>
                  <a:gd fmla="*/ 291256 w 581518" name="connsiteX49"/>
                  <a:gd fmla="*/ 0 h 599930" name="connsiteY49"/>
                  <a:gd fmla="*/ 324037 w 581518" name="connsiteX50"/>
                  <a:gd fmla="*/ 9676 h 599930" name="connsiteY50"/>
                  <a:gd fmla="*/ 566417 w 581518" name="connsiteX51"/>
                  <a:gd fmla="*/ 167472 h 599930" name="connsiteY51"/>
                  <a:gd fmla="*/ 576351 w 581518" name="connsiteX52"/>
                  <a:gd fmla="*/ 213124 h 599930" name="connsiteY52"/>
                  <a:gd fmla="*/ 548536 w 581518" name="connsiteX53"/>
                  <a:gd fmla="*/ 228010 h 599930" name="connsiteY53"/>
                  <a:gd fmla="*/ 530656 w 581518" name="connsiteX54"/>
                  <a:gd fmla="*/ 223048 h 599930" name="connsiteY54"/>
                  <a:gd fmla="*/ 291256 w 581518" name="connsiteX55"/>
                  <a:gd fmla="*/ 66244 h 599930" name="connsiteY55"/>
                  <a:gd fmla="*/ 50862 w 581518" name="connsiteX56"/>
                  <a:gd fmla="*/ 223048 h 599930" name="connsiteY56"/>
                  <a:gd fmla="*/ 5167 w 581518" name="connsiteX57"/>
                  <a:gd fmla="*/ 213124 h 599930" name="connsiteY57"/>
                  <a:gd fmla="*/ 15101 w 581518" name="connsiteX58"/>
                  <a:gd fmla="*/ 168464 h 599930" name="connsiteY58"/>
                  <a:gd fmla="*/ 258475 w 581518" name="connsiteX59"/>
                  <a:gd fmla="*/ 9676 h 599930" name="connsiteY59"/>
                  <a:gd fmla="*/ 291256 w 581518" name="connsiteX60"/>
                  <a:gd fmla="*/ 0 h 599930" name="connsiteY6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b="b" l="l" r="r" t="t"/>
                <a:pathLst>
                  <a:path h="599930" w="581518">
                    <a:moveTo>
                      <a:pt x="437277" y="409440"/>
                    </a:moveTo>
                    <a:cubicBezTo>
                      <a:pt x="415424" y="409440"/>
                      <a:pt x="396550" y="428291"/>
                      <a:pt x="396550" y="450118"/>
                    </a:cubicBezTo>
                    <a:cubicBezTo>
                      <a:pt x="396550" y="472937"/>
                      <a:pt x="415424" y="490795"/>
                      <a:pt x="437277" y="490795"/>
                    </a:cubicBezTo>
                    <a:cubicBezTo>
                      <a:pt x="460124" y="490795"/>
                      <a:pt x="478005" y="472937"/>
                      <a:pt x="478005" y="450118"/>
                    </a:cubicBezTo>
                    <a:cubicBezTo>
                      <a:pt x="478005" y="428291"/>
                      <a:pt x="460124" y="409440"/>
                      <a:pt x="437277" y="409440"/>
                    </a:cubicBezTo>
                    <a:close/>
                    <a:moveTo>
                      <a:pt x="144240" y="409440"/>
                    </a:moveTo>
                    <a:cubicBezTo>
                      <a:pt x="122386" y="409440"/>
                      <a:pt x="103513" y="428291"/>
                      <a:pt x="103513" y="450118"/>
                    </a:cubicBezTo>
                    <a:cubicBezTo>
                      <a:pt x="103513" y="472937"/>
                      <a:pt x="122386" y="490795"/>
                      <a:pt x="144240" y="490795"/>
                    </a:cubicBezTo>
                    <a:cubicBezTo>
                      <a:pt x="167087" y="490795"/>
                      <a:pt x="184967" y="472937"/>
                      <a:pt x="184967" y="450118"/>
                    </a:cubicBezTo>
                    <a:cubicBezTo>
                      <a:pt x="184967" y="428291"/>
                      <a:pt x="167087" y="409440"/>
                      <a:pt x="144240" y="409440"/>
                    </a:cubicBezTo>
                    <a:close/>
                    <a:moveTo>
                      <a:pt x="227681" y="234825"/>
                    </a:moveTo>
                    <a:cubicBezTo>
                      <a:pt x="191921" y="234825"/>
                      <a:pt x="163113" y="260620"/>
                      <a:pt x="159140" y="296337"/>
                    </a:cubicBezTo>
                    <a:lnTo>
                      <a:pt x="154173" y="344952"/>
                    </a:lnTo>
                    <a:lnTo>
                      <a:pt x="427344" y="344952"/>
                    </a:lnTo>
                    <a:lnTo>
                      <a:pt x="422377" y="296337"/>
                    </a:lnTo>
                    <a:cubicBezTo>
                      <a:pt x="419397" y="260620"/>
                      <a:pt x="389597" y="234825"/>
                      <a:pt x="353836" y="234825"/>
                    </a:cubicBezTo>
                    <a:lnTo>
                      <a:pt x="346883" y="234825"/>
                    </a:lnTo>
                    <a:lnTo>
                      <a:pt x="346883" y="249707"/>
                    </a:lnTo>
                    <a:cubicBezTo>
                      <a:pt x="346883" y="262605"/>
                      <a:pt x="335956" y="273518"/>
                      <a:pt x="323042" y="273518"/>
                    </a:cubicBezTo>
                    <a:lnTo>
                      <a:pt x="258475" y="273518"/>
                    </a:lnTo>
                    <a:cubicBezTo>
                      <a:pt x="245561" y="273518"/>
                      <a:pt x="234634" y="262605"/>
                      <a:pt x="234634" y="249707"/>
                    </a:cubicBezTo>
                    <a:lnTo>
                      <a:pt x="234634" y="234825"/>
                    </a:lnTo>
                    <a:close/>
                    <a:moveTo>
                      <a:pt x="227681" y="193155"/>
                    </a:moveTo>
                    <a:lnTo>
                      <a:pt x="353836" y="193155"/>
                    </a:lnTo>
                    <a:cubicBezTo>
                      <a:pt x="410457" y="193155"/>
                      <a:pt x="458138" y="235817"/>
                      <a:pt x="463105" y="292369"/>
                    </a:cubicBezTo>
                    <a:lnTo>
                      <a:pt x="468071" y="344952"/>
                    </a:lnTo>
                    <a:lnTo>
                      <a:pt x="481978" y="344952"/>
                    </a:lnTo>
                    <a:cubicBezTo>
                      <a:pt x="492905" y="344952"/>
                      <a:pt x="502838" y="353881"/>
                      <a:pt x="504825" y="364794"/>
                    </a:cubicBezTo>
                    <a:lnTo>
                      <a:pt x="524692" y="477898"/>
                    </a:lnTo>
                    <a:cubicBezTo>
                      <a:pt x="527672" y="491788"/>
                      <a:pt x="523699" y="505677"/>
                      <a:pt x="514759" y="516591"/>
                    </a:cubicBezTo>
                    <a:cubicBezTo>
                      <a:pt x="505818" y="527504"/>
                      <a:pt x="492905" y="533457"/>
                      <a:pt x="478998" y="533457"/>
                    </a:cubicBezTo>
                    <a:lnTo>
                      <a:pt x="478998" y="552308"/>
                    </a:lnTo>
                    <a:cubicBezTo>
                      <a:pt x="478998" y="579095"/>
                      <a:pt x="458138" y="599930"/>
                      <a:pt x="431317" y="599930"/>
                    </a:cubicBezTo>
                    <a:lnTo>
                      <a:pt x="416417" y="599930"/>
                    </a:lnTo>
                    <a:cubicBezTo>
                      <a:pt x="389597" y="599930"/>
                      <a:pt x="368736" y="579095"/>
                      <a:pt x="368736" y="552308"/>
                    </a:cubicBezTo>
                    <a:lnTo>
                      <a:pt x="368736" y="534449"/>
                    </a:lnTo>
                    <a:lnTo>
                      <a:pt x="212781" y="534449"/>
                    </a:lnTo>
                    <a:lnTo>
                      <a:pt x="212781" y="552308"/>
                    </a:lnTo>
                    <a:cubicBezTo>
                      <a:pt x="212781" y="579095"/>
                      <a:pt x="191921" y="599930"/>
                      <a:pt x="165100" y="599930"/>
                    </a:cubicBezTo>
                    <a:lnTo>
                      <a:pt x="150200" y="599930"/>
                    </a:lnTo>
                    <a:cubicBezTo>
                      <a:pt x="123379" y="599930"/>
                      <a:pt x="102519" y="579095"/>
                      <a:pt x="102519" y="552308"/>
                    </a:cubicBezTo>
                    <a:lnTo>
                      <a:pt x="102519" y="533457"/>
                    </a:lnTo>
                    <a:cubicBezTo>
                      <a:pt x="88612" y="533457"/>
                      <a:pt x="75699" y="527504"/>
                      <a:pt x="67752" y="516591"/>
                    </a:cubicBezTo>
                    <a:cubicBezTo>
                      <a:pt x="57819" y="505677"/>
                      <a:pt x="53845" y="491788"/>
                      <a:pt x="56825" y="477898"/>
                    </a:cubicBezTo>
                    <a:lnTo>
                      <a:pt x="76692" y="364794"/>
                    </a:lnTo>
                    <a:cubicBezTo>
                      <a:pt x="78679" y="353881"/>
                      <a:pt x="88612" y="344952"/>
                      <a:pt x="100532" y="344952"/>
                    </a:cubicBezTo>
                    <a:lnTo>
                      <a:pt x="113446" y="344952"/>
                    </a:lnTo>
                    <a:lnTo>
                      <a:pt x="118413" y="292369"/>
                    </a:lnTo>
                    <a:cubicBezTo>
                      <a:pt x="124373" y="235817"/>
                      <a:pt x="171060" y="193155"/>
                      <a:pt x="227681" y="193155"/>
                    </a:cubicBezTo>
                    <a:close/>
                    <a:moveTo>
                      <a:pt x="291256" y="0"/>
                    </a:moveTo>
                    <a:cubicBezTo>
                      <a:pt x="302680" y="0"/>
                      <a:pt x="314103" y="3226"/>
                      <a:pt x="324037" y="9676"/>
                    </a:cubicBezTo>
                    <a:lnTo>
                      <a:pt x="566417" y="167472"/>
                    </a:lnTo>
                    <a:cubicBezTo>
                      <a:pt x="581317" y="177396"/>
                      <a:pt x="586284" y="198237"/>
                      <a:pt x="576351" y="213124"/>
                    </a:cubicBezTo>
                    <a:cubicBezTo>
                      <a:pt x="570390" y="223048"/>
                      <a:pt x="559463" y="228010"/>
                      <a:pt x="548536" y="228010"/>
                    </a:cubicBezTo>
                    <a:cubicBezTo>
                      <a:pt x="542576" y="228010"/>
                      <a:pt x="536616" y="226025"/>
                      <a:pt x="530656" y="223048"/>
                    </a:cubicBezTo>
                    <a:lnTo>
                      <a:pt x="291256" y="66244"/>
                    </a:lnTo>
                    <a:lnTo>
                      <a:pt x="50862" y="223048"/>
                    </a:lnTo>
                    <a:cubicBezTo>
                      <a:pt x="35962" y="232972"/>
                      <a:pt x="15101" y="228010"/>
                      <a:pt x="5167" y="213124"/>
                    </a:cubicBezTo>
                    <a:cubicBezTo>
                      <a:pt x="-4766" y="198237"/>
                      <a:pt x="201" y="178388"/>
                      <a:pt x="15101" y="168464"/>
                    </a:cubicBezTo>
                    <a:lnTo>
                      <a:pt x="258475" y="9676"/>
                    </a:lnTo>
                    <a:cubicBezTo>
                      <a:pt x="268409" y="3226"/>
                      <a:pt x="279832" y="0"/>
                      <a:pt x="2912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w="1270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altLang="en-US" b="1" lang="zh-CN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îšḷïďé">
              <a:extLst>
                <a:ext uri="{FF2B5EF4-FFF2-40B4-BE49-F238E27FC236}">
                  <a16:creationId xmlns:a16="http://schemas.microsoft.com/office/drawing/2014/main" id="{998B0D03-BB75-4B5F-A16B-F11F9630473D}"/>
                </a:ext>
              </a:extLst>
            </p:cNvPr>
            <p:cNvGrpSpPr/>
            <p:nvPr/>
          </p:nvGrpSpPr>
          <p:grpSpPr>
            <a:xfrm>
              <a:off x="8389270" y="3910885"/>
              <a:ext cx="3197381" cy="2325343"/>
              <a:chOff x="6787959" y="2460308"/>
              <a:chExt cx="2906665" cy="2416736"/>
            </a:xfrm>
          </p:grpSpPr>
          <p:sp>
            <p:nvSpPr>
              <p:cNvPr id="18" name="íślîḓê">
                <a:extLst>
                  <a:ext uri="{FF2B5EF4-FFF2-40B4-BE49-F238E27FC236}">
                    <a16:creationId xmlns:a16="http://schemas.microsoft.com/office/drawing/2014/main" id="{ABE156A7-1260-4ED3-8117-2D4AB5E95747}"/>
                  </a:ext>
                </a:extLst>
              </p:cNvPr>
              <p:cNvSpPr txBox="1"/>
              <p:nvPr/>
            </p:nvSpPr>
            <p:spPr>
              <a:xfrm>
                <a:off x="7046791" y="2460308"/>
                <a:ext cx="2325319" cy="611701"/>
              </a:xfrm>
              <a:prstGeom prst="rect">
                <a:avLst/>
              </a:prstGeom>
              <a:noFill/>
            </p:spPr>
            <p:txBody>
              <a:bodyPr anchor="b" anchorCtr="0" bIns="45720" lIns="91440" rIns="91440" rtlCol="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altLang="en-US" b="1" lang="zh-CN" sz="2400">
                    <a:solidFill>
                      <a:srgbClr val="FF0000"/>
                    </a:solidFill>
                    <a:cs typeface="+mn-ea"/>
                    <a:sym typeface="+mn-lt"/>
                  </a:rPr>
                  <a:t>葡萄糖生成不足</a:t>
                </a:r>
              </a:p>
            </p:txBody>
          </p:sp>
          <p:sp>
            <p:nvSpPr>
              <p:cNvPr id="19" name="ís1íďè">
                <a:extLst>
                  <a:ext uri="{FF2B5EF4-FFF2-40B4-BE49-F238E27FC236}">
                    <a16:creationId xmlns:a16="http://schemas.microsoft.com/office/drawing/2014/main" id="{7A63C738-367F-4F66-AD0A-34502BE0A05D}"/>
                  </a:ext>
                </a:extLst>
              </p:cNvPr>
              <p:cNvSpPr/>
              <p:nvPr/>
            </p:nvSpPr>
            <p:spPr bwMode="auto">
              <a:xfrm>
                <a:off x="6787959" y="3091165"/>
                <a:ext cx="2906665" cy="17858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="t" anchorCtr="0" bIns="45720" lIns="91440" rIns="9144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just">
                  <a:lnSpc>
                    <a:spcPct val="140000"/>
                  </a:lnSpc>
                </a:pPr>
                <a:r>
                  <a:rPr altLang="zh-CN" lang="en-US" sz="1400">
                    <a:cs typeface="+mn-ea"/>
                    <a:sym typeface="+mn-lt"/>
                  </a:rPr>
                  <a:t>(5)半乳糖血症(因半乳糖1磷酸尿嘧啶核苷转化酶缺陷，使半乳糖不能转化为葡萄糖)。(6)其他：长期酗酒(抑制糖原异生);脓毒血症;饥饿;恶液质;剧烈运动等</a:t>
                </a:r>
              </a:p>
            </p:txBody>
          </p:sp>
        </p:grp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A4824709-0D17-4056-BD64-6E73F1406571}"/>
              </a:ext>
            </a:extLst>
          </p:cNvPr>
          <p:cNvGrpSpPr/>
          <p:nvPr/>
        </p:nvGrpSpPr>
        <p:grpSpPr>
          <a:xfrm>
            <a:off x="734256" y="1822031"/>
            <a:ext cx="3914951" cy="3098559"/>
            <a:chOff x="734256" y="1822031"/>
            <a:chExt cx="3914951" cy="3098559"/>
          </a:xfrm>
        </p:grpSpPr>
        <p:grpSp>
          <p:nvGrpSpPr>
            <p:cNvPr id="23" name="îšḷïďé">
              <a:extLst>
                <a:ext uri="{FF2B5EF4-FFF2-40B4-BE49-F238E27FC236}">
                  <a16:creationId xmlns:a16="http://schemas.microsoft.com/office/drawing/2014/main" id="{384C785F-868E-499A-9BF9-10014A1813BB}"/>
                </a:ext>
              </a:extLst>
            </p:cNvPr>
            <p:cNvGrpSpPr/>
            <p:nvPr/>
          </p:nvGrpSpPr>
          <p:grpSpPr>
            <a:xfrm>
              <a:off x="734256" y="1822031"/>
              <a:ext cx="3197381" cy="3098559"/>
              <a:chOff x="6787959" y="2460308"/>
              <a:chExt cx="2906665" cy="3220342"/>
            </a:xfrm>
          </p:grpSpPr>
          <p:sp>
            <p:nvSpPr>
              <p:cNvPr id="27" name="íślîḓê">
                <a:extLst>
                  <a:ext uri="{FF2B5EF4-FFF2-40B4-BE49-F238E27FC236}">
                    <a16:creationId xmlns:a16="http://schemas.microsoft.com/office/drawing/2014/main" id="{B3B6E6BE-AC23-4222-A565-911E617C94E5}"/>
                  </a:ext>
                </a:extLst>
              </p:cNvPr>
              <p:cNvSpPr txBox="1"/>
              <p:nvPr/>
            </p:nvSpPr>
            <p:spPr>
              <a:xfrm>
                <a:off x="6993287" y="2460308"/>
                <a:ext cx="2413540" cy="611701"/>
              </a:xfrm>
              <a:prstGeom prst="rect">
                <a:avLst/>
              </a:prstGeom>
              <a:noFill/>
            </p:spPr>
            <p:txBody>
              <a:bodyPr anchor="b" anchorCtr="0" bIns="45720" lIns="91440" rIns="91440" rtlCol="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80000"/>
                  </a:lnSpc>
                </a:pPr>
                <a:r>
                  <a:rPr altLang="en-US" b="1" lang="zh-CN" sz="2400">
                    <a:solidFill>
                      <a:srgbClr val="FF0000"/>
                    </a:solidFill>
                    <a:cs typeface="+mn-ea"/>
                    <a:sym typeface="+mn-lt"/>
                  </a:rPr>
                  <a:t>葡萄糖利用过度</a:t>
                </a:r>
              </a:p>
            </p:txBody>
          </p:sp>
          <p:sp>
            <p:nvSpPr>
              <p:cNvPr id="28" name="ís1íďè">
                <a:extLst>
                  <a:ext uri="{FF2B5EF4-FFF2-40B4-BE49-F238E27FC236}">
                    <a16:creationId xmlns:a16="http://schemas.microsoft.com/office/drawing/2014/main" id="{D751636B-5DD3-4214-8C33-8B0B4D34877E}"/>
                  </a:ext>
                </a:extLst>
              </p:cNvPr>
              <p:cNvSpPr/>
              <p:nvPr/>
            </p:nvSpPr>
            <p:spPr bwMode="auto">
              <a:xfrm>
                <a:off x="6787959" y="3091165"/>
                <a:ext cx="2906665" cy="25894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="t" anchorCtr="0" bIns="45720" lIns="91440" rIns="9144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just">
                  <a:lnSpc>
                    <a:spcPct val="140000"/>
                  </a:lnSpc>
                </a:pPr>
                <a:r>
                  <a:rPr altLang="zh-CN" lang="en-US" sz="1400">
                    <a:cs typeface="+mn-ea"/>
                    <a:sym typeface="+mn-lt"/>
                  </a:rPr>
                  <a:t>(1)高胰岛素血症：胰岛素瘤;肥胖型糖尿病人的新生儿(母亲有高胰岛素血症);药物(如过量应用胰岛素、</a:t>
                </a:r>
              </a:p>
            </p:txBody>
          </p:sp>
        </p:grpSp>
        <p:grpSp>
          <p:nvGrpSpPr>
            <p:cNvPr id="24" name="işľídè">
              <a:extLst>
                <a:ext uri="{FF2B5EF4-FFF2-40B4-BE49-F238E27FC236}">
                  <a16:creationId xmlns:a16="http://schemas.microsoft.com/office/drawing/2014/main" id="{ED6D061A-DAB5-44F1-9F71-C1B4ABFB0B61}"/>
                </a:ext>
              </a:extLst>
            </p:cNvPr>
            <p:cNvGrpSpPr/>
            <p:nvPr/>
          </p:nvGrpSpPr>
          <p:grpSpPr>
            <a:xfrm>
              <a:off x="3930131" y="2445764"/>
              <a:ext cx="719076" cy="719076"/>
              <a:chOff x="3784950" y="2304781"/>
              <a:chExt cx="719076" cy="719076"/>
            </a:xfrm>
          </p:grpSpPr>
          <p:sp>
            <p:nvSpPr>
              <p:cNvPr id="25" name="ïšḻiḋe">
                <a:extLst>
                  <a:ext uri="{FF2B5EF4-FFF2-40B4-BE49-F238E27FC236}">
                    <a16:creationId xmlns:a16="http://schemas.microsoft.com/office/drawing/2014/main" id="{E994F5EA-4247-432D-8174-A3A963A47906}"/>
                  </a:ext>
                </a:extLst>
              </p:cNvPr>
              <p:cNvSpPr/>
              <p:nvPr/>
            </p:nvSpPr>
            <p:spPr>
              <a:xfrm>
                <a:off x="3784950" y="2304781"/>
                <a:ext cx="719076" cy="719076"/>
              </a:xfrm>
              <a:prstGeom prst="ellipse">
                <a:avLst/>
              </a:prstGeom>
              <a:solidFill>
                <a:srgbClr val="FF0000"/>
              </a:solidFill>
              <a:ln cap="rnd" w="3810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altLang="en-US" b="1" lang="zh-CN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íṣļíḍè">
                <a:extLst>
                  <a:ext uri="{FF2B5EF4-FFF2-40B4-BE49-F238E27FC236}">
                    <a16:creationId xmlns:a16="http://schemas.microsoft.com/office/drawing/2014/main" id="{66F778D3-4AF9-4D30-9BA5-130378907072}"/>
                  </a:ext>
                </a:extLst>
              </p:cNvPr>
              <p:cNvSpPr/>
              <p:nvPr/>
            </p:nvSpPr>
            <p:spPr>
              <a:xfrm>
                <a:off x="3970473" y="2484794"/>
                <a:ext cx="348030" cy="359050"/>
              </a:xfrm>
              <a:custGeom>
                <a:gdLst>
                  <a:gd fmla="*/ 437277 w 581518" name="connsiteX0"/>
                  <a:gd fmla="*/ 409440 h 599930" name="connsiteY0"/>
                  <a:gd fmla="*/ 396550 w 581518" name="connsiteX1"/>
                  <a:gd fmla="*/ 450118 h 599930" name="connsiteY1"/>
                  <a:gd fmla="*/ 437277 w 581518" name="connsiteX2"/>
                  <a:gd fmla="*/ 490795 h 599930" name="connsiteY2"/>
                  <a:gd fmla="*/ 478005 w 581518" name="connsiteX3"/>
                  <a:gd fmla="*/ 450118 h 599930" name="connsiteY3"/>
                  <a:gd fmla="*/ 437277 w 581518" name="connsiteX4"/>
                  <a:gd fmla="*/ 409440 h 599930" name="connsiteY4"/>
                  <a:gd fmla="*/ 144240 w 581518" name="connsiteX5"/>
                  <a:gd fmla="*/ 409440 h 599930" name="connsiteY5"/>
                  <a:gd fmla="*/ 103513 w 581518" name="connsiteX6"/>
                  <a:gd fmla="*/ 450118 h 599930" name="connsiteY6"/>
                  <a:gd fmla="*/ 144240 w 581518" name="connsiteX7"/>
                  <a:gd fmla="*/ 490795 h 599930" name="connsiteY7"/>
                  <a:gd fmla="*/ 184967 w 581518" name="connsiteX8"/>
                  <a:gd fmla="*/ 450118 h 599930" name="connsiteY8"/>
                  <a:gd fmla="*/ 144240 w 581518" name="connsiteX9"/>
                  <a:gd fmla="*/ 409440 h 599930" name="connsiteY9"/>
                  <a:gd fmla="*/ 227681 w 581518" name="connsiteX10"/>
                  <a:gd fmla="*/ 234825 h 599930" name="connsiteY10"/>
                  <a:gd fmla="*/ 159140 w 581518" name="connsiteX11"/>
                  <a:gd fmla="*/ 296337 h 599930" name="connsiteY11"/>
                  <a:gd fmla="*/ 154173 w 581518" name="connsiteX12"/>
                  <a:gd fmla="*/ 344952 h 599930" name="connsiteY12"/>
                  <a:gd fmla="*/ 427344 w 581518" name="connsiteX13"/>
                  <a:gd fmla="*/ 344952 h 599930" name="connsiteY13"/>
                  <a:gd fmla="*/ 422377 w 581518" name="connsiteX14"/>
                  <a:gd fmla="*/ 296337 h 599930" name="connsiteY14"/>
                  <a:gd fmla="*/ 353836 w 581518" name="connsiteX15"/>
                  <a:gd fmla="*/ 234825 h 599930" name="connsiteY15"/>
                  <a:gd fmla="*/ 346883 w 581518" name="connsiteX16"/>
                  <a:gd fmla="*/ 234825 h 599930" name="connsiteY16"/>
                  <a:gd fmla="*/ 346883 w 581518" name="connsiteX17"/>
                  <a:gd fmla="*/ 249707 h 599930" name="connsiteY17"/>
                  <a:gd fmla="*/ 323042 w 581518" name="connsiteX18"/>
                  <a:gd fmla="*/ 273518 h 599930" name="connsiteY18"/>
                  <a:gd fmla="*/ 258475 w 581518" name="connsiteX19"/>
                  <a:gd fmla="*/ 273518 h 599930" name="connsiteY19"/>
                  <a:gd fmla="*/ 234634 w 581518" name="connsiteX20"/>
                  <a:gd fmla="*/ 249707 h 599930" name="connsiteY20"/>
                  <a:gd fmla="*/ 234634 w 581518" name="connsiteX21"/>
                  <a:gd fmla="*/ 234825 h 599930" name="connsiteY21"/>
                  <a:gd fmla="*/ 227681 w 581518" name="connsiteX22"/>
                  <a:gd fmla="*/ 193155 h 599930" name="connsiteY22"/>
                  <a:gd fmla="*/ 353836 w 581518" name="connsiteX23"/>
                  <a:gd fmla="*/ 193155 h 599930" name="connsiteY23"/>
                  <a:gd fmla="*/ 463105 w 581518" name="connsiteX24"/>
                  <a:gd fmla="*/ 292369 h 599930" name="connsiteY24"/>
                  <a:gd fmla="*/ 468071 w 581518" name="connsiteX25"/>
                  <a:gd fmla="*/ 344952 h 599930" name="connsiteY25"/>
                  <a:gd fmla="*/ 481978 w 581518" name="connsiteX26"/>
                  <a:gd fmla="*/ 344952 h 599930" name="connsiteY26"/>
                  <a:gd fmla="*/ 504825 w 581518" name="connsiteX27"/>
                  <a:gd fmla="*/ 364794 h 599930" name="connsiteY27"/>
                  <a:gd fmla="*/ 524692 w 581518" name="connsiteX28"/>
                  <a:gd fmla="*/ 477898 h 599930" name="connsiteY28"/>
                  <a:gd fmla="*/ 514759 w 581518" name="connsiteX29"/>
                  <a:gd fmla="*/ 516591 h 599930" name="connsiteY29"/>
                  <a:gd fmla="*/ 478998 w 581518" name="connsiteX30"/>
                  <a:gd fmla="*/ 533457 h 599930" name="connsiteY30"/>
                  <a:gd fmla="*/ 478998 w 581518" name="connsiteX31"/>
                  <a:gd fmla="*/ 552308 h 599930" name="connsiteY31"/>
                  <a:gd fmla="*/ 431317 w 581518" name="connsiteX32"/>
                  <a:gd fmla="*/ 599930 h 599930" name="connsiteY32"/>
                  <a:gd fmla="*/ 416417 w 581518" name="connsiteX33"/>
                  <a:gd fmla="*/ 599930 h 599930" name="connsiteY33"/>
                  <a:gd fmla="*/ 368736 w 581518" name="connsiteX34"/>
                  <a:gd fmla="*/ 552308 h 599930" name="connsiteY34"/>
                  <a:gd fmla="*/ 368736 w 581518" name="connsiteX35"/>
                  <a:gd fmla="*/ 534449 h 599930" name="connsiteY35"/>
                  <a:gd fmla="*/ 212781 w 581518" name="connsiteX36"/>
                  <a:gd fmla="*/ 534449 h 599930" name="connsiteY36"/>
                  <a:gd fmla="*/ 212781 w 581518" name="connsiteX37"/>
                  <a:gd fmla="*/ 552308 h 599930" name="connsiteY37"/>
                  <a:gd fmla="*/ 165100 w 581518" name="connsiteX38"/>
                  <a:gd fmla="*/ 599930 h 599930" name="connsiteY38"/>
                  <a:gd fmla="*/ 150200 w 581518" name="connsiteX39"/>
                  <a:gd fmla="*/ 599930 h 599930" name="connsiteY39"/>
                  <a:gd fmla="*/ 102519 w 581518" name="connsiteX40"/>
                  <a:gd fmla="*/ 552308 h 599930" name="connsiteY40"/>
                  <a:gd fmla="*/ 102519 w 581518" name="connsiteX41"/>
                  <a:gd fmla="*/ 533457 h 599930" name="connsiteY41"/>
                  <a:gd fmla="*/ 67752 w 581518" name="connsiteX42"/>
                  <a:gd fmla="*/ 516591 h 599930" name="connsiteY42"/>
                  <a:gd fmla="*/ 56825 w 581518" name="connsiteX43"/>
                  <a:gd fmla="*/ 477898 h 599930" name="connsiteY43"/>
                  <a:gd fmla="*/ 76692 w 581518" name="connsiteX44"/>
                  <a:gd fmla="*/ 364794 h 599930" name="connsiteY44"/>
                  <a:gd fmla="*/ 100532 w 581518" name="connsiteX45"/>
                  <a:gd fmla="*/ 344952 h 599930" name="connsiteY45"/>
                  <a:gd fmla="*/ 113446 w 581518" name="connsiteX46"/>
                  <a:gd fmla="*/ 344952 h 599930" name="connsiteY46"/>
                  <a:gd fmla="*/ 118413 w 581518" name="connsiteX47"/>
                  <a:gd fmla="*/ 292369 h 599930" name="connsiteY47"/>
                  <a:gd fmla="*/ 227681 w 581518" name="connsiteX48"/>
                  <a:gd fmla="*/ 193155 h 599930" name="connsiteY48"/>
                  <a:gd fmla="*/ 291256 w 581518" name="connsiteX49"/>
                  <a:gd fmla="*/ 0 h 599930" name="connsiteY49"/>
                  <a:gd fmla="*/ 324037 w 581518" name="connsiteX50"/>
                  <a:gd fmla="*/ 9676 h 599930" name="connsiteY50"/>
                  <a:gd fmla="*/ 566417 w 581518" name="connsiteX51"/>
                  <a:gd fmla="*/ 167472 h 599930" name="connsiteY51"/>
                  <a:gd fmla="*/ 576351 w 581518" name="connsiteX52"/>
                  <a:gd fmla="*/ 213124 h 599930" name="connsiteY52"/>
                  <a:gd fmla="*/ 548536 w 581518" name="connsiteX53"/>
                  <a:gd fmla="*/ 228010 h 599930" name="connsiteY53"/>
                  <a:gd fmla="*/ 530656 w 581518" name="connsiteX54"/>
                  <a:gd fmla="*/ 223048 h 599930" name="connsiteY54"/>
                  <a:gd fmla="*/ 291256 w 581518" name="connsiteX55"/>
                  <a:gd fmla="*/ 66244 h 599930" name="connsiteY55"/>
                  <a:gd fmla="*/ 50862 w 581518" name="connsiteX56"/>
                  <a:gd fmla="*/ 223048 h 599930" name="connsiteY56"/>
                  <a:gd fmla="*/ 5167 w 581518" name="connsiteX57"/>
                  <a:gd fmla="*/ 213124 h 599930" name="connsiteY57"/>
                  <a:gd fmla="*/ 15101 w 581518" name="connsiteX58"/>
                  <a:gd fmla="*/ 168464 h 599930" name="connsiteY58"/>
                  <a:gd fmla="*/ 258475 w 581518" name="connsiteX59"/>
                  <a:gd fmla="*/ 9676 h 599930" name="connsiteY59"/>
                  <a:gd fmla="*/ 291256 w 581518" name="connsiteX60"/>
                  <a:gd fmla="*/ 0 h 599930" name="connsiteY6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b="b" l="l" r="r" t="t"/>
                <a:pathLst>
                  <a:path h="599930" w="581518">
                    <a:moveTo>
                      <a:pt x="437277" y="409440"/>
                    </a:moveTo>
                    <a:cubicBezTo>
                      <a:pt x="415424" y="409440"/>
                      <a:pt x="396550" y="428291"/>
                      <a:pt x="396550" y="450118"/>
                    </a:cubicBezTo>
                    <a:cubicBezTo>
                      <a:pt x="396550" y="472937"/>
                      <a:pt x="415424" y="490795"/>
                      <a:pt x="437277" y="490795"/>
                    </a:cubicBezTo>
                    <a:cubicBezTo>
                      <a:pt x="460124" y="490795"/>
                      <a:pt x="478005" y="472937"/>
                      <a:pt x="478005" y="450118"/>
                    </a:cubicBezTo>
                    <a:cubicBezTo>
                      <a:pt x="478005" y="428291"/>
                      <a:pt x="460124" y="409440"/>
                      <a:pt x="437277" y="409440"/>
                    </a:cubicBezTo>
                    <a:close/>
                    <a:moveTo>
                      <a:pt x="144240" y="409440"/>
                    </a:moveTo>
                    <a:cubicBezTo>
                      <a:pt x="122386" y="409440"/>
                      <a:pt x="103513" y="428291"/>
                      <a:pt x="103513" y="450118"/>
                    </a:cubicBezTo>
                    <a:cubicBezTo>
                      <a:pt x="103513" y="472937"/>
                      <a:pt x="122386" y="490795"/>
                      <a:pt x="144240" y="490795"/>
                    </a:cubicBezTo>
                    <a:cubicBezTo>
                      <a:pt x="167087" y="490795"/>
                      <a:pt x="184967" y="472937"/>
                      <a:pt x="184967" y="450118"/>
                    </a:cubicBezTo>
                    <a:cubicBezTo>
                      <a:pt x="184967" y="428291"/>
                      <a:pt x="167087" y="409440"/>
                      <a:pt x="144240" y="409440"/>
                    </a:cubicBezTo>
                    <a:close/>
                    <a:moveTo>
                      <a:pt x="227681" y="234825"/>
                    </a:moveTo>
                    <a:cubicBezTo>
                      <a:pt x="191921" y="234825"/>
                      <a:pt x="163113" y="260620"/>
                      <a:pt x="159140" y="296337"/>
                    </a:cubicBezTo>
                    <a:lnTo>
                      <a:pt x="154173" y="344952"/>
                    </a:lnTo>
                    <a:lnTo>
                      <a:pt x="427344" y="344952"/>
                    </a:lnTo>
                    <a:lnTo>
                      <a:pt x="422377" y="296337"/>
                    </a:lnTo>
                    <a:cubicBezTo>
                      <a:pt x="419397" y="260620"/>
                      <a:pt x="389597" y="234825"/>
                      <a:pt x="353836" y="234825"/>
                    </a:cubicBezTo>
                    <a:lnTo>
                      <a:pt x="346883" y="234825"/>
                    </a:lnTo>
                    <a:lnTo>
                      <a:pt x="346883" y="249707"/>
                    </a:lnTo>
                    <a:cubicBezTo>
                      <a:pt x="346883" y="262605"/>
                      <a:pt x="335956" y="273518"/>
                      <a:pt x="323042" y="273518"/>
                    </a:cubicBezTo>
                    <a:lnTo>
                      <a:pt x="258475" y="273518"/>
                    </a:lnTo>
                    <a:cubicBezTo>
                      <a:pt x="245561" y="273518"/>
                      <a:pt x="234634" y="262605"/>
                      <a:pt x="234634" y="249707"/>
                    </a:cubicBezTo>
                    <a:lnTo>
                      <a:pt x="234634" y="234825"/>
                    </a:lnTo>
                    <a:close/>
                    <a:moveTo>
                      <a:pt x="227681" y="193155"/>
                    </a:moveTo>
                    <a:lnTo>
                      <a:pt x="353836" y="193155"/>
                    </a:lnTo>
                    <a:cubicBezTo>
                      <a:pt x="410457" y="193155"/>
                      <a:pt x="458138" y="235817"/>
                      <a:pt x="463105" y="292369"/>
                    </a:cubicBezTo>
                    <a:lnTo>
                      <a:pt x="468071" y="344952"/>
                    </a:lnTo>
                    <a:lnTo>
                      <a:pt x="481978" y="344952"/>
                    </a:lnTo>
                    <a:cubicBezTo>
                      <a:pt x="492905" y="344952"/>
                      <a:pt x="502838" y="353881"/>
                      <a:pt x="504825" y="364794"/>
                    </a:cubicBezTo>
                    <a:lnTo>
                      <a:pt x="524692" y="477898"/>
                    </a:lnTo>
                    <a:cubicBezTo>
                      <a:pt x="527672" y="491788"/>
                      <a:pt x="523699" y="505677"/>
                      <a:pt x="514759" y="516591"/>
                    </a:cubicBezTo>
                    <a:cubicBezTo>
                      <a:pt x="505818" y="527504"/>
                      <a:pt x="492905" y="533457"/>
                      <a:pt x="478998" y="533457"/>
                    </a:cubicBezTo>
                    <a:lnTo>
                      <a:pt x="478998" y="552308"/>
                    </a:lnTo>
                    <a:cubicBezTo>
                      <a:pt x="478998" y="579095"/>
                      <a:pt x="458138" y="599930"/>
                      <a:pt x="431317" y="599930"/>
                    </a:cubicBezTo>
                    <a:lnTo>
                      <a:pt x="416417" y="599930"/>
                    </a:lnTo>
                    <a:cubicBezTo>
                      <a:pt x="389597" y="599930"/>
                      <a:pt x="368736" y="579095"/>
                      <a:pt x="368736" y="552308"/>
                    </a:cubicBezTo>
                    <a:lnTo>
                      <a:pt x="368736" y="534449"/>
                    </a:lnTo>
                    <a:lnTo>
                      <a:pt x="212781" y="534449"/>
                    </a:lnTo>
                    <a:lnTo>
                      <a:pt x="212781" y="552308"/>
                    </a:lnTo>
                    <a:cubicBezTo>
                      <a:pt x="212781" y="579095"/>
                      <a:pt x="191921" y="599930"/>
                      <a:pt x="165100" y="599930"/>
                    </a:cubicBezTo>
                    <a:lnTo>
                      <a:pt x="150200" y="599930"/>
                    </a:lnTo>
                    <a:cubicBezTo>
                      <a:pt x="123379" y="599930"/>
                      <a:pt x="102519" y="579095"/>
                      <a:pt x="102519" y="552308"/>
                    </a:cubicBezTo>
                    <a:lnTo>
                      <a:pt x="102519" y="533457"/>
                    </a:lnTo>
                    <a:cubicBezTo>
                      <a:pt x="88612" y="533457"/>
                      <a:pt x="75699" y="527504"/>
                      <a:pt x="67752" y="516591"/>
                    </a:cubicBezTo>
                    <a:cubicBezTo>
                      <a:pt x="57819" y="505677"/>
                      <a:pt x="53845" y="491788"/>
                      <a:pt x="56825" y="477898"/>
                    </a:cubicBezTo>
                    <a:lnTo>
                      <a:pt x="76692" y="364794"/>
                    </a:lnTo>
                    <a:cubicBezTo>
                      <a:pt x="78679" y="353881"/>
                      <a:pt x="88612" y="344952"/>
                      <a:pt x="100532" y="344952"/>
                    </a:cubicBezTo>
                    <a:lnTo>
                      <a:pt x="113446" y="344952"/>
                    </a:lnTo>
                    <a:lnTo>
                      <a:pt x="118413" y="292369"/>
                    </a:lnTo>
                    <a:cubicBezTo>
                      <a:pt x="124373" y="235817"/>
                      <a:pt x="171060" y="193155"/>
                      <a:pt x="227681" y="193155"/>
                    </a:cubicBezTo>
                    <a:close/>
                    <a:moveTo>
                      <a:pt x="291256" y="0"/>
                    </a:moveTo>
                    <a:cubicBezTo>
                      <a:pt x="302680" y="0"/>
                      <a:pt x="314103" y="3226"/>
                      <a:pt x="324037" y="9676"/>
                    </a:cubicBezTo>
                    <a:lnTo>
                      <a:pt x="566417" y="167472"/>
                    </a:lnTo>
                    <a:cubicBezTo>
                      <a:pt x="581317" y="177396"/>
                      <a:pt x="586284" y="198237"/>
                      <a:pt x="576351" y="213124"/>
                    </a:cubicBezTo>
                    <a:cubicBezTo>
                      <a:pt x="570390" y="223048"/>
                      <a:pt x="559463" y="228010"/>
                      <a:pt x="548536" y="228010"/>
                    </a:cubicBezTo>
                    <a:cubicBezTo>
                      <a:pt x="542576" y="228010"/>
                      <a:pt x="536616" y="226025"/>
                      <a:pt x="530656" y="223048"/>
                    </a:cubicBezTo>
                    <a:lnTo>
                      <a:pt x="291256" y="66244"/>
                    </a:lnTo>
                    <a:lnTo>
                      <a:pt x="50862" y="223048"/>
                    </a:lnTo>
                    <a:cubicBezTo>
                      <a:pt x="35962" y="232972"/>
                      <a:pt x="15101" y="228010"/>
                      <a:pt x="5167" y="213124"/>
                    </a:cubicBezTo>
                    <a:cubicBezTo>
                      <a:pt x="-4766" y="198237"/>
                      <a:pt x="201" y="178388"/>
                      <a:pt x="15101" y="168464"/>
                    </a:cubicBezTo>
                    <a:lnTo>
                      <a:pt x="258475" y="9676"/>
                    </a:lnTo>
                    <a:cubicBezTo>
                      <a:pt x="268409" y="3226"/>
                      <a:pt x="279832" y="0"/>
                      <a:pt x="2912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w="1270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altLang="en-US" b="1" lang="zh-CN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4DA615A6-DEE9-4ADC-BE05-86F140FCD136}"/>
              </a:ext>
            </a:extLst>
          </p:cNvPr>
          <p:cNvGrpSpPr/>
          <p:nvPr/>
        </p:nvGrpSpPr>
        <p:grpSpPr>
          <a:xfrm>
            <a:off x="702393" y="3787164"/>
            <a:ext cx="3946814" cy="2416237"/>
            <a:chOff x="702393" y="3787164"/>
            <a:chExt cx="3946814" cy="2416237"/>
          </a:xfrm>
        </p:grpSpPr>
        <p:grpSp>
          <p:nvGrpSpPr>
            <p:cNvPr id="30" name="îšḷïďé">
              <a:extLst>
                <a:ext uri="{FF2B5EF4-FFF2-40B4-BE49-F238E27FC236}">
                  <a16:creationId xmlns:a16="http://schemas.microsoft.com/office/drawing/2014/main" id="{8EF3B67E-4F66-4B6C-BB80-0E42FAF50BEB}"/>
                </a:ext>
              </a:extLst>
            </p:cNvPr>
            <p:cNvGrpSpPr/>
            <p:nvPr/>
          </p:nvGrpSpPr>
          <p:grpSpPr>
            <a:xfrm>
              <a:off x="702393" y="3787164"/>
              <a:ext cx="3197381" cy="2416237"/>
              <a:chOff x="6787959" y="2365842"/>
              <a:chExt cx="2906665" cy="2511202"/>
            </a:xfrm>
          </p:grpSpPr>
          <p:sp>
            <p:nvSpPr>
              <p:cNvPr id="34" name="íślîḓê">
                <a:extLst>
                  <a:ext uri="{FF2B5EF4-FFF2-40B4-BE49-F238E27FC236}">
                    <a16:creationId xmlns:a16="http://schemas.microsoft.com/office/drawing/2014/main" id="{629CD68F-F06C-4C60-BA76-7CE6F38D3B68}"/>
                  </a:ext>
                </a:extLst>
              </p:cNvPr>
              <p:cNvSpPr txBox="1"/>
              <p:nvPr/>
            </p:nvSpPr>
            <p:spPr>
              <a:xfrm>
                <a:off x="7223140" y="2365842"/>
                <a:ext cx="2137105" cy="611701"/>
              </a:xfrm>
              <a:prstGeom prst="rect">
                <a:avLst/>
              </a:prstGeom>
              <a:noFill/>
            </p:spPr>
            <p:txBody>
              <a:bodyPr anchor="b" anchorCtr="0" bIns="45720" lIns="91440" rIns="91440" rtlCol="0" tIns="45720" wrap="square">
                <a:normAutofit fontScale="92500" lnSpcReduction="20000"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80000"/>
                  </a:lnSpc>
                </a:pPr>
                <a:r>
                  <a:rPr altLang="en-US" b="1" lang="zh-CN" sz="2800">
                    <a:solidFill>
                      <a:srgbClr val="FF0000"/>
                    </a:solidFill>
                    <a:cs typeface="+mn-ea"/>
                    <a:sym typeface="+mn-lt"/>
                  </a:rPr>
                  <a:t>葡萄糖利用过度</a:t>
                </a:r>
              </a:p>
            </p:txBody>
          </p:sp>
          <p:sp>
            <p:nvSpPr>
              <p:cNvPr id="35" name="ís1íďè">
                <a:extLst>
                  <a:ext uri="{FF2B5EF4-FFF2-40B4-BE49-F238E27FC236}">
                    <a16:creationId xmlns:a16="http://schemas.microsoft.com/office/drawing/2014/main" id="{87286B1E-E82F-46FA-8764-885AFE4DFC54}"/>
                  </a:ext>
                </a:extLst>
              </p:cNvPr>
              <p:cNvSpPr/>
              <p:nvPr/>
            </p:nvSpPr>
            <p:spPr bwMode="auto">
              <a:xfrm>
                <a:off x="6787959" y="3091165"/>
                <a:ext cx="2906665" cy="17858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="t" anchorCtr="0" bIns="45720" lIns="91440" rIns="9144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just">
                  <a:lnSpc>
                    <a:spcPct val="140000"/>
                  </a:lnSpc>
                </a:pPr>
                <a:r>
                  <a:rPr altLang="en-US" lang="zh-CN" sz="1400">
                    <a:cs typeface="+mn-ea"/>
                    <a:sym typeface="+mn-lt"/>
                  </a:rPr>
                  <a:t>磺脲类降糖药、水杨酸盐、心得安、双异丙苄胺、 单胺氧化酶抑制剂), 胰岛素自身免疫性低血糖。</a:t>
                </a:r>
              </a:p>
              <a:p>
                <a:pPr algn="just">
                  <a:lnSpc>
                    <a:spcPct val="140000"/>
                  </a:lnSpc>
                </a:pPr>
                <a:r>
                  <a:rPr altLang="en-US" lang="zh-CN" sz="1400">
                    <a:cs typeface="+mn-ea"/>
                    <a:sym typeface="+mn-lt"/>
                  </a:rPr>
                  <a:t>(2)肿瘤：如巨大间质瘤、原发性肝癌、胃肠道肿瘤及淋巴肉瘤等</a:t>
                </a:r>
              </a:p>
            </p:txBody>
          </p:sp>
        </p:grpSp>
        <p:grpSp>
          <p:nvGrpSpPr>
            <p:cNvPr id="31" name="íṧļíḑe">
              <a:extLst>
                <a:ext uri="{FF2B5EF4-FFF2-40B4-BE49-F238E27FC236}">
                  <a16:creationId xmlns:a16="http://schemas.microsoft.com/office/drawing/2014/main" id="{411051F0-3DBD-4405-862D-BE004937F703}"/>
                </a:ext>
              </a:extLst>
            </p:cNvPr>
            <p:cNvGrpSpPr/>
            <p:nvPr/>
          </p:nvGrpSpPr>
          <p:grpSpPr>
            <a:xfrm>
              <a:off x="3930131" y="4381527"/>
              <a:ext cx="719076" cy="719076"/>
              <a:chOff x="3784950" y="2304781"/>
              <a:chExt cx="719076" cy="719076"/>
            </a:xfrm>
          </p:grpSpPr>
          <p:sp>
            <p:nvSpPr>
              <p:cNvPr id="32" name="îṣlîḍé">
                <a:extLst>
                  <a:ext uri="{FF2B5EF4-FFF2-40B4-BE49-F238E27FC236}">
                    <a16:creationId xmlns:a16="http://schemas.microsoft.com/office/drawing/2014/main" id="{21C8C595-024B-4206-AFC1-F35671502F1F}"/>
                  </a:ext>
                </a:extLst>
              </p:cNvPr>
              <p:cNvSpPr/>
              <p:nvPr/>
            </p:nvSpPr>
            <p:spPr>
              <a:xfrm>
                <a:off x="3784950" y="2304781"/>
                <a:ext cx="719076" cy="719076"/>
              </a:xfrm>
              <a:prstGeom prst="ellipse">
                <a:avLst/>
              </a:prstGeom>
              <a:solidFill>
                <a:srgbClr val="FF0000"/>
              </a:solidFill>
              <a:ln cap="rnd" w="3810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altLang="en-US" b="1" lang="zh-CN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îš1íḋé">
                <a:extLst>
                  <a:ext uri="{FF2B5EF4-FFF2-40B4-BE49-F238E27FC236}">
                    <a16:creationId xmlns:a16="http://schemas.microsoft.com/office/drawing/2014/main" id="{43405B6F-D57E-43FB-8F87-CFE4CB31DADA}"/>
                  </a:ext>
                </a:extLst>
              </p:cNvPr>
              <p:cNvSpPr/>
              <p:nvPr/>
            </p:nvSpPr>
            <p:spPr>
              <a:xfrm>
                <a:off x="3970473" y="2484794"/>
                <a:ext cx="348030" cy="359050"/>
              </a:xfrm>
              <a:custGeom>
                <a:gdLst>
                  <a:gd fmla="*/ 437277 w 581518" name="connsiteX0"/>
                  <a:gd fmla="*/ 409440 h 599930" name="connsiteY0"/>
                  <a:gd fmla="*/ 396550 w 581518" name="connsiteX1"/>
                  <a:gd fmla="*/ 450118 h 599930" name="connsiteY1"/>
                  <a:gd fmla="*/ 437277 w 581518" name="connsiteX2"/>
                  <a:gd fmla="*/ 490795 h 599930" name="connsiteY2"/>
                  <a:gd fmla="*/ 478005 w 581518" name="connsiteX3"/>
                  <a:gd fmla="*/ 450118 h 599930" name="connsiteY3"/>
                  <a:gd fmla="*/ 437277 w 581518" name="connsiteX4"/>
                  <a:gd fmla="*/ 409440 h 599930" name="connsiteY4"/>
                  <a:gd fmla="*/ 144240 w 581518" name="connsiteX5"/>
                  <a:gd fmla="*/ 409440 h 599930" name="connsiteY5"/>
                  <a:gd fmla="*/ 103513 w 581518" name="connsiteX6"/>
                  <a:gd fmla="*/ 450118 h 599930" name="connsiteY6"/>
                  <a:gd fmla="*/ 144240 w 581518" name="connsiteX7"/>
                  <a:gd fmla="*/ 490795 h 599930" name="connsiteY7"/>
                  <a:gd fmla="*/ 184967 w 581518" name="connsiteX8"/>
                  <a:gd fmla="*/ 450118 h 599930" name="connsiteY8"/>
                  <a:gd fmla="*/ 144240 w 581518" name="connsiteX9"/>
                  <a:gd fmla="*/ 409440 h 599930" name="connsiteY9"/>
                  <a:gd fmla="*/ 227681 w 581518" name="connsiteX10"/>
                  <a:gd fmla="*/ 234825 h 599930" name="connsiteY10"/>
                  <a:gd fmla="*/ 159140 w 581518" name="connsiteX11"/>
                  <a:gd fmla="*/ 296337 h 599930" name="connsiteY11"/>
                  <a:gd fmla="*/ 154173 w 581518" name="connsiteX12"/>
                  <a:gd fmla="*/ 344952 h 599930" name="connsiteY12"/>
                  <a:gd fmla="*/ 427344 w 581518" name="connsiteX13"/>
                  <a:gd fmla="*/ 344952 h 599930" name="connsiteY13"/>
                  <a:gd fmla="*/ 422377 w 581518" name="connsiteX14"/>
                  <a:gd fmla="*/ 296337 h 599930" name="connsiteY14"/>
                  <a:gd fmla="*/ 353836 w 581518" name="connsiteX15"/>
                  <a:gd fmla="*/ 234825 h 599930" name="connsiteY15"/>
                  <a:gd fmla="*/ 346883 w 581518" name="connsiteX16"/>
                  <a:gd fmla="*/ 234825 h 599930" name="connsiteY16"/>
                  <a:gd fmla="*/ 346883 w 581518" name="connsiteX17"/>
                  <a:gd fmla="*/ 249707 h 599930" name="connsiteY17"/>
                  <a:gd fmla="*/ 323042 w 581518" name="connsiteX18"/>
                  <a:gd fmla="*/ 273518 h 599930" name="connsiteY18"/>
                  <a:gd fmla="*/ 258475 w 581518" name="connsiteX19"/>
                  <a:gd fmla="*/ 273518 h 599930" name="connsiteY19"/>
                  <a:gd fmla="*/ 234634 w 581518" name="connsiteX20"/>
                  <a:gd fmla="*/ 249707 h 599930" name="connsiteY20"/>
                  <a:gd fmla="*/ 234634 w 581518" name="connsiteX21"/>
                  <a:gd fmla="*/ 234825 h 599930" name="connsiteY21"/>
                  <a:gd fmla="*/ 227681 w 581518" name="connsiteX22"/>
                  <a:gd fmla="*/ 193155 h 599930" name="connsiteY22"/>
                  <a:gd fmla="*/ 353836 w 581518" name="connsiteX23"/>
                  <a:gd fmla="*/ 193155 h 599930" name="connsiteY23"/>
                  <a:gd fmla="*/ 463105 w 581518" name="connsiteX24"/>
                  <a:gd fmla="*/ 292369 h 599930" name="connsiteY24"/>
                  <a:gd fmla="*/ 468071 w 581518" name="connsiteX25"/>
                  <a:gd fmla="*/ 344952 h 599930" name="connsiteY25"/>
                  <a:gd fmla="*/ 481978 w 581518" name="connsiteX26"/>
                  <a:gd fmla="*/ 344952 h 599930" name="connsiteY26"/>
                  <a:gd fmla="*/ 504825 w 581518" name="connsiteX27"/>
                  <a:gd fmla="*/ 364794 h 599930" name="connsiteY27"/>
                  <a:gd fmla="*/ 524692 w 581518" name="connsiteX28"/>
                  <a:gd fmla="*/ 477898 h 599930" name="connsiteY28"/>
                  <a:gd fmla="*/ 514759 w 581518" name="connsiteX29"/>
                  <a:gd fmla="*/ 516591 h 599930" name="connsiteY29"/>
                  <a:gd fmla="*/ 478998 w 581518" name="connsiteX30"/>
                  <a:gd fmla="*/ 533457 h 599930" name="connsiteY30"/>
                  <a:gd fmla="*/ 478998 w 581518" name="connsiteX31"/>
                  <a:gd fmla="*/ 552308 h 599930" name="connsiteY31"/>
                  <a:gd fmla="*/ 431317 w 581518" name="connsiteX32"/>
                  <a:gd fmla="*/ 599930 h 599930" name="connsiteY32"/>
                  <a:gd fmla="*/ 416417 w 581518" name="connsiteX33"/>
                  <a:gd fmla="*/ 599930 h 599930" name="connsiteY33"/>
                  <a:gd fmla="*/ 368736 w 581518" name="connsiteX34"/>
                  <a:gd fmla="*/ 552308 h 599930" name="connsiteY34"/>
                  <a:gd fmla="*/ 368736 w 581518" name="connsiteX35"/>
                  <a:gd fmla="*/ 534449 h 599930" name="connsiteY35"/>
                  <a:gd fmla="*/ 212781 w 581518" name="connsiteX36"/>
                  <a:gd fmla="*/ 534449 h 599930" name="connsiteY36"/>
                  <a:gd fmla="*/ 212781 w 581518" name="connsiteX37"/>
                  <a:gd fmla="*/ 552308 h 599930" name="connsiteY37"/>
                  <a:gd fmla="*/ 165100 w 581518" name="connsiteX38"/>
                  <a:gd fmla="*/ 599930 h 599930" name="connsiteY38"/>
                  <a:gd fmla="*/ 150200 w 581518" name="connsiteX39"/>
                  <a:gd fmla="*/ 599930 h 599930" name="connsiteY39"/>
                  <a:gd fmla="*/ 102519 w 581518" name="connsiteX40"/>
                  <a:gd fmla="*/ 552308 h 599930" name="connsiteY40"/>
                  <a:gd fmla="*/ 102519 w 581518" name="connsiteX41"/>
                  <a:gd fmla="*/ 533457 h 599930" name="connsiteY41"/>
                  <a:gd fmla="*/ 67752 w 581518" name="connsiteX42"/>
                  <a:gd fmla="*/ 516591 h 599930" name="connsiteY42"/>
                  <a:gd fmla="*/ 56825 w 581518" name="connsiteX43"/>
                  <a:gd fmla="*/ 477898 h 599930" name="connsiteY43"/>
                  <a:gd fmla="*/ 76692 w 581518" name="connsiteX44"/>
                  <a:gd fmla="*/ 364794 h 599930" name="connsiteY44"/>
                  <a:gd fmla="*/ 100532 w 581518" name="connsiteX45"/>
                  <a:gd fmla="*/ 344952 h 599930" name="connsiteY45"/>
                  <a:gd fmla="*/ 113446 w 581518" name="connsiteX46"/>
                  <a:gd fmla="*/ 344952 h 599930" name="connsiteY46"/>
                  <a:gd fmla="*/ 118413 w 581518" name="connsiteX47"/>
                  <a:gd fmla="*/ 292369 h 599930" name="connsiteY47"/>
                  <a:gd fmla="*/ 227681 w 581518" name="connsiteX48"/>
                  <a:gd fmla="*/ 193155 h 599930" name="connsiteY48"/>
                  <a:gd fmla="*/ 291256 w 581518" name="connsiteX49"/>
                  <a:gd fmla="*/ 0 h 599930" name="connsiteY49"/>
                  <a:gd fmla="*/ 324037 w 581518" name="connsiteX50"/>
                  <a:gd fmla="*/ 9676 h 599930" name="connsiteY50"/>
                  <a:gd fmla="*/ 566417 w 581518" name="connsiteX51"/>
                  <a:gd fmla="*/ 167472 h 599930" name="connsiteY51"/>
                  <a:gd fmla="*/ 576351 w 581518" name="connsiteX52"/>
                  <a:gd fmla="*/ 213124 h 599930" name="connsiteY52"/>
                  <a:gd fmla="*/ 548536 w 581518" name="connsiteX53"/>
                  <a:gd fmla="*/ 228010 h 599930" name="connsiteY53"/>
                  <a:gd fmla="*/ 530656 w 581518" name="connsiteX54"/>
                  <a:gd fmla="*/ 223048 h 599930" name="connsiteY54"/>
                  <a:gd fmla="*/ 291256 w 581518" name="connsiteX55"/>
                  <a:gd fmla="*/ 66244 h 599930" name="connsiteY55"/>
                  <a:gd fmla="*/ 50862 w 581518" name="connsiteX56"/>
                  <a:gd fmla="*/ 223048 h 599930" name="connsiteY56"/>
                  <a:gd fmla="*/ 5167 w 581518" name="connsiteX57"/>
                  <a:gd fmla="*/ 213124 h 599930" name="connsiteY57"/>
                  <a:gd fmla="*/ 15101 w 581518" name="connsiteX58"/>
                  <a:gd fmla="*/ 168464 h 599930" name="connsiteY58"/>
                  <a:gd fmla="*/ 258475 w 581518" name="connsiteX59"/>
                  <a:gd fmla="*/ 9676 h 599930" name="connsiteY59"/>
                  <a:gd fmla="*/ 291256 w 581518" name="connsiteX60"/>
                  <a:gd fmla="*/ 0 h 599930" name="connsiteY6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b="b" l="l" r="r" t="t"/>
                <a:pathLst>
                  <a:path h="599930" w="581518">
                    <a:moveTo>
                      <a:pt x="437277" y="409440"/>
                    </a:moveTo>
                    <a:cubicBezTo>
                      <a:pt x="415424" y="409440"/>
                      <a:pt x="396550" y="428291"/>
                      <a:pt x="396550" y="450118"/>
                    </a:cubicBezTo>
                    <a:cubicBezTo>
                      <a:pt x="396550" y="472937"/>
                      <a:pt x="415424" y="490795"/>
                      <a:pt x="437277" y="490795"/>
                    </a:cubicBezTo>
                    <a:cubicBezTo>
                      <a:pt x="460124" y="490795"/>
                      <a:pt x="478005" y="472937"/>
                      <a:pt x="478005" y="450118"/>
                    </a:cubicBezTo>
                    <a:cubicBezTo>
                      <a:pt x="478005" y="428291"/>
                      <a:pt x="460124" y="409440"/>
                      <a:pt x="437277" y="409440"/>
                    </a:cubicBezTo>
                    <a:close/>
                    <a:moveTo>
                      <a:pt x="144240" y="409440"/>
                    </a:moveTo>
                    <a:cubicBezTo>
                      <a:pt x="122386" y="409440"/>
                      <a:pt x="103513" y="428291"/>
                      <a:pt x="103513" y="450118"/>
                    </a:cubicBezTo>
                    <a:cubicBezTo>
                      <a:pt x="103513" y="472937"/>
                      <a:pt x="122386" y="490795"/>
                      <a:pt x="144240" y="490795"/>
                    </a:cubicBezTo>
                    <a:cubicBezTo>
                      <a:pt x="167087" y="490795"/>
                      <a:pt x="184967" y="472937"/>
                      <a:pt x="184967" y="450118"/>
                    </a:cubicBezTo>
                    <a:cubicBezTo>
                      <a:pt x="184967" y="428291"/>
                      <a:pt x="167087" y="409440"/>
                      <a:pt x="144240" y="409440"/>
                    </a:cubicBezTo>
                    <a:close/>
                    <a:moveTo>
                      <a:pt x="227681" y="234825"/>
                    </a:moveTo>
                    <a:cubicBezTo>
                      <a:pt x="191921" y="234825"/>
                      <a:pt x="163113" y="260620"/>
                      <a:pt x="159140" y="296337"/>
                    </a:cubicBezTo>
                    <a:lnTo>
                      <a:pt x="154173" y="344952"/>
                    </a:lnTo>
                    <a:lnTo>
                      <a:pt x="427344" y="344952"/>
                    </a:lnTo>
                    <a:lnTo>
                      <a:pt x="422377" y="296337"/>
                    </a:lnTo>
                    <a:cubicBezTo>
                      <a:pt x="419397" y="260620"/>
                      <a:pt x="389597" y="234825"/>
                      <a:pt x="353836" y="234825"/>
                    </a:cubicBezTo>
                    <a:lnTo>
                      <a:pt x="346883" y="234825"/>
                    </a:lnTo>
                    <a:lnTo>
                      <a:pt x="346883" y="249707"/>
                    </a:lnTo>
                    <a:cubicBezTo>
                      <a:pt x="346883" y="262605"/>
                      <a:pt x="335956" y="273518"/>
                      <a:pt x="323042" y="273518"/>
                    </a:cubicBezTo>
                    <a:lnTo>
                      <a:pt x="258475" y="273518"/>
                    </a:lnTo>
                    <a:cubicBezTo>
                      <a:pt x="245561" y="273518"/>
                      <a:pt x="234634" y="262605"/>
                      <a:pt x="234634" y="249707"/>
                    </a:cubicBezTo>
                    <a:lnTo>
                      <a:pt x="234634" y="234825"/>
                    </a:lnTo>
                    <a:close/>
                    <a:moveTo>
                      <a:pt x="227681" y="193155"/>
                    </a:moveTo>
                    <a:lnTo>
                      <a:pt x="353836" y="193155"/>
                    </a:lnTo>
                    <a:cubicBezTo>
                      <a:pt x="410457" y="193155"/>
                      <a:pt x="458138" y="235817"/>
                      <a:pt x="463105" y="292369"/>
                    </a:cubicBezTo>
                    <a:lnTo>
                      <a:pt x="468071" y="344952"/>
                    </a:lnTo>
                    <a:lnTo>
                      <a:pt x="481978" y="344952"/>
                    </a:lnTo>
                    <a:cubicBezTo>
                      <a:pt x="492905" y="344952"/>
                      <a:pt x="502838" y="353881"/>
                      <a:pt x="504825" y="364794"/>
                    </a:cubicBezTo>
                    <a:lnTo>
                      <a:pt x="524692" y="477898"/>
                    </a:lnTo>
                    <a:cubicBezTo>
                      <a:pt x="527672" y="491788"/>
                      <a:pt x="523699" y="505677"/>
                      <a:pt x="514759" y="516591"/>
                    </a:cubicBezTo>
                    <a:cubicBezTo>
                      <a:pt x="505818" y="527504"/>
                      <a:pt x="492905" y="533457"/>
                      <a:pt x="478998" y="533457"/>
                    </a:cubicBezTo>
                    <a:lnTo>
                      <a:pt x="478998" y="552308"/>
                    </a:lnTo>
                    <a:cubicBezTo>
                      <a:pt x="478998" y="579095"/>
                      <a:pt x="458138" y="599930"/>
                      <a:pt x="431317" y="599930"/>
                    </a:cubicBezTo>
                    <a:lnTo>
                      <a:pt x="416417" y="599930"/>
                    </a:lnTo>
                    <a:cubicBezTo>
                      <a:pt x="389597" y="599930"/>
                      <a:pt x="368736" y="579095"/>
                      <a:pt x="368736" y="552308"/>
                    </a:cubicBezTo>
                    <a:lnTo>
                      <a:pt x="368736" y="534449"/>
                    </a:lnTo>
                    <a:lnTo>
                      <a:pt x="212781" y="534449"/>
                    </a:lnTo>
                    <a:lnTo>
                      <a:pt x="212781" y="552308"/>
                    </a:lnTo>
                    <a:cubicBezTo>
                      <a:pt x="212781" y="579095"/>
                      <a:pt x="191921" y="599930"/>
                      <a:pt x="165100" y="599930"/>
                    </a:cubicBezTo>
                    <a:lnTo>
                      <a:pt x="150200" y="599930"/>
                    </a:lnTo>
                    <a:cubicBezTo>
                      <a:pt x="123379" y="599930"/>
                      <a:pt x="102519" y="579095"/>
                      <a:pt x="102519" y="552308"/>
                    </a:cubicBezTo>
                    <a:lnTo>
                      <a:pt x="102519" y="533457"/>
                    </a:lnTo>
                    <a:cubicBezTo>
                      <a:pt x="88612" y="533457"/>
                      <a:pt x="75699" y="527504"/>
                      <a:pt x="67752" y="516591"/>
                    </a:cubicBezTo>
                    <a:cubicBezTo>
                      <a:pt x="57819" y="505677"/>
                      <a:pt x="53845" y="491788"/>
                      <a:pt x="56825" y="477898"/>
                    </a:cubicBezTo>
                    <a:lnTo>
                      <a:pt x="76692" y="364794"/>
                    </a:lnTo>
                    <a:cubicBezTo>
                      <a:pt x="78679" y="353881"/>
                      <a:pt x="88612" y="344952"/>
                      <a:pt x="100532" y="344952"/>
                    </a:cubicBezTo>
                    <a:lnTo>
                      <a:pt x="113446" y="344952"/>
                    </a:lnTo>
                    <a:lnTo>
                      <a:pt x="118413" y="292369"/>
                    </a:lnTo>
                    <a:cubicBezTo>
                      <a:pt x="124373" y="235817"/>
                      <a:pt x="171060" y="193155"/>
                      <a:pt x="227681" y="193155"/>
                    </a:cubicBezTo>
                    <a:close/>
                    <a:moveTo>
                      <a:pt x="291256" y="0"/>
                    </a:moveTo>
                    <a:cubicBezTo>
                      <a:pt x="302680" y="0"/>
                      <a:pt x="314103" y="3226"/>
                      <a:pt x="324037" y="9676"/>
                    </a:cubicBezTo>
                    <a:lnTo>
                      <a:pt x="566417" y="167472"/>
                    </a:lnTo>
                    <a:cubicBezTo>
                      <a:pt x="581317" y="177396"/>
                      <a:pt x="586284" y="198237"/>
                      <a:pt x="576351" y="213124"/>
                    </a:cubicBezTo>
                    <a:cubicBezTo>
                      <a:pt x="570390" y="223048"/>
                      <a:pt x="559463" y="228010"/>
                      <a:pt x="548536" y="228010"/>
                    </a:cubicBezTo>
                    <a:cubicBezTo>
                      <a:pt x="542576" y="228010"/>
                      <a:pt x="536616" y="226025"/>
                      <a:pt x="530656" y="223048"/>
                    </a:cubicBezTo>
                    <a:lnTo>
                      <a:pt x="291256" y="66244"/>
                    </a:lnTo>
                    <a:lnTo>
                      <a:pt x="50862" y="223048"/>
                    </a:lnTo>
                    <a:cubicBezTo>
                      <a:pt x="35962" y="232972"/>
                      <a:pt x="15101" y="228010"/>
                      <a:pt x="5167" y="213124"/>
                    </a:cubicBezTo>
                    <a:cubicBezTo>
                      <a:pt x="-4766" y="198237"/>
                      <a:pt x="201" y="178388"/>
                      <a:pt x="15101" y="168464"/>
                    </a:cubicBezTo>
                    <a:lnTo>
                      <a:pt x="258475" y="9676"/>
                    </a:lnTo>
                    <a:cubicBezTo>
                      <a:pt x="268409" y="3226"/>
                      <a:pt x="279832" y="0"/>
                      <a:pt x="2912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w="1270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altLang="en-US" b="1" lang="zh-CN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36" name="图片 35">
            <a:extLst>
              <a:ext uri="{FF2B5EF4-FFF2-40B4-BE49-F238E27FC236}">
                <a16:creationId xmlns:a16="http://schemas.microsoft.com/office/drawing/2014/main" id="{12BDF5CD-009C-4CA2-96A1-E45CBF1B45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297953" y="1693501"/>
            <a:ext cx="3693138" cy="3693138"/>
          </a:xfrm>
          <a:prstGeom prst="rect">
            <a:avLst/>
          </a:prstGeom>
        </p:spPr>
      </p:pic>
    </p:spTree>
    <p:extLst>
      <p:ext uri="{BB962C8B-B14F-4D97-AF65-F5344CB8AC3E}">
        <p14:creationId val="397748661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低血糖的原因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sp>
        <p:nvSpPr>
          <p:cNvPr id="5" name="圆角矩形标注 10">
            <a:extLst>
              <a:ext uri="{FF2B5EF4-FFF2-40B4-BE49-F238E27FC236}">
                <a16:creationId xmlns:a16="http://schemas.microsoft.com/office/drawing/2014/main" id="{A33C525F-2322-4E79-B1E5-959D2CA17E08}"/>
              </a:ext>
            </a:extLst>
          </p:cNvPr>
          <p:cNvSpPr/>
          <p:nvPr/>
        </p:nvSpPr>
        <p:spPr>
          <a:xfrm>
            <a:off x="567089" y="2399783"/>
            <a:ext cx="10785108" cy="3106069"/>
          </a:xfrm>
          <a:prstGeom prst="wedgeRoundRectCallout">
            <a:avLst>
              <a:gd fmla="val -32940" name="adj1"/>
              <a:gd fmla="val -46069" name="adj2"/>
              <a:gd fmla="val 16667" name="adj3"/>
            </a:avLst>
          </a:prstGeom>
          <a:noFill/>
          <a:ln>
            <a:solidFill>
              <a:srgbClr val="FF0000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cs typeface="+mn-ea"/>
              <a:sym typeface="+mn-lt"/>
            </a:endParaRPr>
          </a:p>
        </p:txBody>
      </p:sp>
      <p:sp>
        <p:nvSpPr>
          <p:cNvPr id="6" name="标题 8">
            <a:extLst>
              <a:ext uri="{FF2B5EF4-FFF2-40B4-BE49-F238E27FC236}">
                <a16:creationId xmlns:a16="http://schemas.microsoft.com/office/drawing/2014/main" id="{04EB0F52-D41E-455C-A0B3-017C44B39C4C}"/>
              </a:ext>
            </a:extLst>
          </p:cNvPr>
          <p:cNvSpPr txBox="1"/>
          <p:nvPr/>
        </p:nvSpPr>
        <p:spPr>
          <a:xfrm>
            <a:off x="839803" y="2133243"/>
            <a:ext cx="3848100" cy="533080"/>
          </a:xfrm>
          <a:prstGeom prst="rect">
            <a:avLst/>
          </a:prstGeom>
          <a:solidFill>
            <a:srgbClr val="FF0000"/>
          </a:solidFill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typeface="+mj-cs"/>
              </a:defRPr>
            </a:lvl1pPr>
          </a:lstStyle>
          <a:p>
            <a:r>
              <a:rPr altLang="zh-CN" b="1" lang="en-US" sz="24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02 餐后（反应性）低血糖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21DBDF0-244C-4484-8EE8-04183F13A388}"/>
              </a:ext>
            </a:extLst>
          </p:cNvPr>
          <p:cNvSpPr/>
          <p:nvPr/>
        </p:nvSpPr>
        <p:spPr>
          <a:xfrm>
            <a:off x="839803" y="2746776"/>
            <a:ext cx="7603957" cy="2377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zh-CN" lang="en-US" sz="2000">
                <a:cs typeface="+mn-ea"/>
                <a:sym typeface="+mn-lt"/>
              </a:rPr>
              <a:t>1.功能性低血糖(情绪不稳定和神经质，中年女性多见)。</a:t>
            </a:r>
          </a:p>
          <a:p>
            <a:pPr algn="just">
              <a:lnSpc>
                <a:spcPct val="150000"/>
              </a:lnSpc>
            </a:pPr>
            <a:r>
              <a:rPr altLang="zh-CN" lang="en-US" sz="2000">
                <a:cs typeface="+mn-ea"/>
                <a:sym typeface="+mn-lt"/>
              </a:rPr>
              <a:t>2.滋养性胰岛素功能亢进 ：如胃切除手术的一倾倒综合症;幽门成形术及胃空肠吻合术后。</a:t>
            </a:r>
          </a:p>
          <a:p>
            <a:pPr algn="just">
              <a:lnSpc>
                <a:spcPct val="150000"/>
              </a:lnSpc>
            </a:pPr>
            <a:r>
              <a:rPr altLang="zh-CN" lang="en-US" sz="2000">
                <a:cs typeface="+mn-ea"/>
                <a:sym typeface="+mn-lt"/>
              </a:rPr>
              <a:t>3.儿童特发性自发性低血糖。</a:t>
            </a:r>
          </a:p>
          <a:p>
            <a:pPr algn="just">
              <a:lnSpc>
                <a:spcPct val="150000"/>
              </a:lnSpc>
            </a:pPr>
            <a:r>
              <a:rPr altLang="zh-CN" lang="en-US" sz="2000">
                <a:cs typeface="+mn-ea"/>
                <a:sym typeface="+mn-lt"/>
              </a:rPr>
              <a:t>4.轻型早期糖尿病(胰岛素峰值延迟)。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5C9756F-730C-4CB9-86C3-2AF5DA3FD4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707077" y="1825447"/>
            <a:ext cx="4651511" cy="4651511"/>
          </a:xfrm>
          <a:prstGeom prst="rect">
            <a:avLst/>
          </a:prstGeom>
        </p:spPr>
      </p:pic>
    </p:spTree>
    <p:extLst>
      <p:ext uri="{BB962C8B-B14F-4D97-AF65-F5344CB8AC3E}">
        <p14:creationId val="2668143737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低血糖的原因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sp>
        <p:nvSpPr>
          <p:cNvPr id="5" name="半闭框 4">
            <a:extLst>
              <a:ext uri="{FF2B5EF4-FFF2-40B4-BE49-F238E27FC236}">
                <a16:creationId xmlns:a16="http://schemas.microsoft.com/office/drawing/2014/main" id="{0332817F-1F8A-4977-A0E3-DADF707DA791}"/>
              </a:ext>
            </a:extLst>
          </p:cNvPr>
          <p:cNvSpPr/>
          <p:nvPr/>
        </p:nvSpPr>
        <p:spPr>
          <a:xfrm>
            <a:off x="901991" y="1871242"/>
            <a:ext cx="731044" cy="655090"/>
          </a:xfrm>
          <a:prstGeom prst="halfFrame">
            <a:avLst>
              <a:gd fmla="val 9695" name="adj1"/>
              <a:gd fmla="val 13543" name="adj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CD27DC24-3D1E-4970-A942-ED0501939C84}"/>
              </a:ext>
            </a:extLst>
          </p:cNvPr>
          <p:cNvSpPr/>
          <p:nvPr/>
        </p:nvSpPr>
        <p:spPr>
          <a:xfrm rot="10800000">
            <a:off x="5888810" y="4893214"/>
            <a:ext cx="563117" cy="504611"/>
          </a:xfrm>
          <a:prstGeom prst="halfFrame">
            <a:avLst>
              <a:gd fmla="val 15885" name="adj1"/>
              <a:gd fmla="val 16666" name="adj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Rectangle 30">
            <a:extLst>
              <a:ext uri="{FF2B5EF4-FFF2-40B4-BE49-F238E27FC236}">
                <a16:creationId xmlns:a16="http://schemas.microsoft.com/office/drawing/2014/main" id="{3726F27D-ECDB-4667-991C-E0D0870AC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2123549"/>
            <a:ext cx="5126954" cy="31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51025" lIns="102054" rIns="102054" tIns="51025"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altLang="en-US" lang="zh-CN" sz="1600">
                <a:cs typeface="+mn-ea"/>
                <a:sym typeface="+mn-lt"/>
              </a:rPr>
              <a:t>降血糖药诱导性低血糖症</a:t>
            </a:r>
          </a:p>
          <a:p>
            <a:pPr algn="just">
              <a:lnSpc>
                <a:spcPct val="140000"/>
              </a:lnSpc>
            </a:pPr>
            <a:r>
              <a:rPr altLang="en-US" lang="zh-CN" sz="1600">
                <a:cs typeface="+mn-ea"/>
                <a:sym typeface="+mn-lt"/>
              </a:rPr>
              <a:t>(1)胰岛素用量过大或相对过大或不稳定性糖尿病;</a:t>
            </a:r>
          </a:p>
          <a:p>
            <a:pPr algn="just">
              <a:lnSpc>
                <a:spcPct val="140000"/>
              </a:lnSpc>
            </a:pPr>
            <a:r>
              <a:rPr altLang="en-US" lang="zh-CN" sz="1600">
                <a:cs typeface="+mn-ea"/>
                <a:sym typeface="+mn-lt"/>
              </a:rPr>
              <a:t>(2)磺脲类降血糖药，尤其是格列苯脲(优降糖)较多见;</a:t>
            </a:r>
          </a:p>
          <a:p>
            <a:pPr algn="just">
              <a:lnSpc>
                <a:spcPct val="140000"/>
              </a:lnSpc>
            </a:pPr>
            <a:r>
              <a:rPr altLang="en-US" lang="zh-CN" sz="1600">
                <a:cs typeface="+mn-ea"/>
                <a:sym typeface="+mn-lt"/>
              </a:rPr>
              <a:t>(3)双胍类和α-糖苷酶抑制剂降血糖药较少见</a:t>
            </a:r>
          </a:p>
          <a:p>
            <a:pPr algn="just">
              <a:lnSpc>
                <a:spcPct val="140000"/>
              </a:lnSpc>
            </a:pPr>
            <a:r>
              <a:rPr altLang="en-US" lang="zh-CN" sz="1600">
                <a:cs typeface="+mn-ea"/>
                <a:sym typeface="+mn-lt"/>
              </a:rPr>
              <a:t>非降血糖类药诱导性低血糖症</a:t>
            </a:r>
          </a:p>
          <a:p>
            <a:pPr algn="just">
              <a:lnSpc>
                <a:spcPct val="140000"/>
              </a:lnSpc>
            </a:pPr>
            <a:r>
              <a:rPr altLang="en-US" lang="zh-CN" sz="1600">
                <a:cs typeface="+mn-ea"/>
                <a:sym typeface="+mn-lt"/>
              </a:rPr>
              <a:t>常见有柳酸盐类，抗组胺类，保泰松，乙酰氨基酚，四环素类，异烟肼，酚妥拉明，利舍平，甲巯咪唑，甲基多巴，单胺氧化酶抑制剂，酒精性低血糖症等，约50种药可诱发低血糖症。　</a:t>
            </a:r>
          </a:p>
        </p:txBody>
      </p:sp>
      <p:sp>
        <p:nvSpPr>
          <p:cNvPr id="8" name="TextBox 126">
            <a:extLst>
              <a:ext uri="{FF2B5EF4-FFF2-40B4-BE49-F238E27FC236}">
                <a16:creationId xmlns:a16="http://schemas.microsoft.com/office/drawing/2014/main" id="{BDDB35EB-133D-4B53-B963-3F7F2285F793}"/>
              </a:ext>
            </a:extLst>
          </p:cNvPr>
          <p:cNvSpPr txBox="1"/>
          <p:nvPr/>
        </p:nvSpPr>
        <p:spPr>
          <a:xfrm>
            <a:off x="901991" y="5306187"/>
            <a:ext cx="251474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400">
                <a:solidFill>
                  <a:srgbClr val="FF0000"/>
                </a:solidFill>
                <a:cs typeface="+mn-ea"/>
                <a:sym typeface="+mn-lt"/>
              </a:rPr>
              <a:t>低血糖的原因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D657277F-A8C0-4A6E-9BB0-933A9B3C9C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73136" y="1359138"/>
            <a:ext cx="5438795" cy="5438795"/>
          </a:xfrm>
          <a:prstGeom prst="rect">
            <a:avLst/>
          </a:prstGeom>
        </p:spPr>
      </p:pic>
    </p:spTree>
    <p:extLst>
      <p:ext uri="{BB962C8B-B14F-4D97-AF65-F5344CB8AC3E}">
        <p14:creationId val="680637828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294510" y="2028475"/>
            <a:ext cx="4762734" cy="4762734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100CD9-2F3A-4151-8878-F42D27F763D5}"/>
              </a:ext>
            </a:extLst>
          </p:cNvPr>
          <p:cNvGrpSpPr/>
          <p:nvPr/>
        </p:nvGrpSpPr>
        <p:grpSpPr>
          <a:xfrm>
            <a:off x="3071683" y="1761400"/>
            <a:ext cx="2331392" cy="1862048"/>
            <a:chOff x="3071683" y="1761400"/>
            <a:chExt cx="2331392" cy="1862048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3039FC0-5ACF-4CA8-AE36-2B94B109569E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7D601CB5-6CB0-4B73-8909-696A9943F39C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04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55886672-BCBB-4777-82A7-8CFA424E8B5A}"/>
              </a:ext>
            </a:extLst>
          </p:cNvPr>
          <p:cNvGrpSpPr/>
          <p:nvPr/>
        </p:nvGrpSpPr>
        <p:grpSpPr>
          <a:xfrm>
            <a:off x="768849" y="3712463"/>
            <a:ext cx="6937061" cy="1200329"/>
            <a:chOff x="768849" y="3712463"/>
            <a:chExt cx="6937061" cy="1200329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CA779E4-9E9B-420A-971C-F0552E86C551}"/>
                </a:ext>
              </a:extLst>
            </p:cNvPr>
            <p:cNvSpPr txBox="1"/>
            <p:nvPr/>
          </p:nvSpPr>
          <p:spPr>
            <a:xfrm>
              <a:off x="768849" y="3712463"/>
              <a:ext cx="6937061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低血糖的危害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81E2A2F-0727-4A58-84DD-51AECB6E65FF}"/>
                </a:ext>
              </a:extLst>
            </p:cNvPr>
            <p:cNvSpPr txBox="1"/>
            <p:nvPr/>
          </p:nvSpPr>
          <p:spPr>
            <a:xfrm>
              <a:off x="768850" y="3712463"/>
              <a:ext cx="69370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低血糖的危害</a:t>
              </a:r>
            </a:p>
          </p:txBody>
        </p:sp>
      </p:grpSp>
      <p:pic>
        <p:nvPicPr>
          <p:cNvPr id="22" name="图片 21">
            <a:extLst>
              <a:ext uri="{FF2B5EF4-FFF2-40B4-BE49-F238E27FC236}">
                <a16:creationId xmlns:a16="http://schemas.microsoft.com/office/drawing/2014/main" id="{8C02AC65-A79A-4A71-B228-2D0E27C2B9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1778" y="518820"/>
            <a:ext cx="2105452" cy="1793237"/>
          </a:xfrm>
          <a:prstGeom prst="rect">
            <a:avLst/>
          </a:prstGeom>
        </p:spPr>
      </p:pic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8C45C2A6-E10B-490F-A973-B6ED8C89F3F9}"/>
              </a:ext>
            </a:extLst>
          </p:cNvPr>
          <p:cNvCxnSpPr/>
          <p:nvPr/>
        </p:nvCxnSpPr>
        <p:spPr>
          <a:xfrm>
            <a:off x="2377543" y="3464296"/>
            <a:ext cx="3818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852700865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低血糖的危害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grpSp>
        <p:nvGrpSpPr>
          <p:cNvPr id="31" name="组合 30">
            <a:extLst>
              <a:ext uri="{FF2B5EF4-FFF2-40B4-BE49-F238E27FC236}">
                <a16:creationId xmlns:a16="http://schemas.microsoft.com/office/drawing/2014/main" id="{CFF832AE-699B-429C-87A6-3D9C2E9E0C54}"/>
              </a:ext>
            </a:extLst>
          </p:cNvPr>
          <p:cNvGrpSpPr/>
          <p:nvPr/>
        </p:nvGrpSpPr>
        <p:grpSpPr>
          <a:xfrm>
            <a:off x="3817078" y="2233982"/>
            <a:ext cx="3953472" cy="1840056"/>
            <a:chOff x="3487246" y="2214294"/>
            <a:chExt cx="3953472" cy="1840056"/>
          </a:xfrm>
        </p:grpSpPr>
        <p:sp>
          <p:nvSpPr>
            <p:cNvPr id="2" name="椭圆 1">
              <a:extLst>
                <a:ext uri="{FF2B5EF4-FFF2-40B4-BE49-F238E27FC236}">
                  <a16:creationId xmlns:a16="http://schemas.microsoft.com/office/drawing/2014/main" id="{0D12BCEC-456C-4850-ADE0-E0CB59FC28D6}"/>
                </a:ext>
              </a:extLst>
            </p:cNvPr>
            <p:cNvSpPr/>
            <p:nvPr/>
          </p:nvSpPr>
          <p:spPr>
            <a:xfrm>
              <a:off x="3487246" y="2214294"/>
              <a:ext cx="982036" cy="920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53F51448-2487-4F1B-A9FD-AE32A7E747A5}"/>
                </a:ext>
              </a:extLst>
            </p:cNvPr>
            <p:cNvSpPr/>
            <p:nvPr/>
          </p:nvSpPr>
          <p:spPr>
            <a:xfrm>
              <a:off x="4665002" y="2214294"/>
              <a:ext cx="2775717" cy="18470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600">
                  <a:cs typeface="+mn-ea"/>
                  <a:sym typeface="+mn-lt"/>
                </a:rPr>
                <a:t>低血糖时，体内的肾上腺素、糖皮质激素、胰高血糖素及生长激素等升糖激素增加，导致反应性交血糖（苏木杰效应），造成血糖波动，病情加重。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E695D383-3B88-41F0-AA29-97EB9DEEA81A}"/>
                </a:ext>
              </a:extLst>
            </p:cNvPr>
            <p:cNvSpPr txBox="1"/>
            <p:nvPr/>
          </p:nvSpPr>
          <p:spPr>
            <a:xfrm>
              <a:off x="3673291" y="2409185"/>
              <a:ext cx="590598" cy="5181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kumimoji="1" lang="en-US" sz="280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8F6C82A4-A91C-46D4-9ECC-20A030BA28CC}"/>
              </a:ext>
            </a:extLst>
          </p:cNvPr>
          <p:cNvGrpSpPr/>
          <p:nvPr/>
        </p:nvGrpSpPr>
        <p:grpSpPr>
          <a:xfrm>
            <a:off x="7920161" y="2233982"/>
            <a:ext cx="3449362" cy="1548757"/>
            <a:chOff x="7544126" y="2214294"/>
            <a:chExt cx="3449362" cy="1548757"/>
          </a:xfrm>
        </p:grpSpPr>
        <p:sp>
          <p:nvSpPr>
            <p:cNvPr id="4" name="椭圆 3">
              <a:extLst>
                <a:ext uri="{FF2B5EF4-FFF2-40B4-BE49-F238E27FC236}">
                  <a16:creationId xmlns:a16="http://schemas.microsoft.com/office/drawing/2014/main" id="{FADB8D68-A9E8-4C75-9429-71155180FAF6}"/>
                </a:ext>
              </a:extLst>
            </p:cNvPr>
            <p:cNvSpPr/>
            <p:nvPr/>
          </p:nvSpPr>
          <p:spPr>
            <a:xfrm>
              <a:off x="7544126" y="2214294"/>
              <a:ext cx="982036" cy="920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6F6DA679-9866-4FAF-A3B1-5D1BE8198C5C}"/>
                </a:ext>
              </a:extLst>
            </p:cNvPr>
            <p:cNvSpPr/>
            <p:nvPr/>
          </p:nvSpPr>
          <p:spPr>
            <a:xfrm>
              <a:off x="8921933" y="2214294"/>
              <a:ext cx="2071555" cy="15544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600">
                  <a:cs typeface="+mn-ea"/>
                  <a:sym typeface="+mn-lt"/>
                </a:rPr>
                <a:t>长期反复严重的低血糖发作可导致中枢神经系统不可逆的损害，引起病人性格变异，精神失常、痴呆等。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0F5ADAD7-07F9-4A2D-8299-7EBE99495363}"/>
                </a:ext>
              </a:extLst>
            </p:cNvPr>
            <p:cNvSpPr txBox="1"/>
            <p:nvPr/>
          </p:nvSpPr>
          <p:spPr>
            <a:xfrm>
              <a:off x="7739845" y="2409185"/>
              <a:ext cx="590598" cy="5181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kumimoji="1" lang="en-US" sz="280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0E969AFF-1055-4907-8F24-1CA048F7D4DE}"/>
              </a:ext>
            </a:extLst>
          </p:cNvPr>
          <p:cNvGrpSpPr/>
          <p:nvPr/>
        </p:nvGrpSpPr>
        <p:grpSpPr>
          <a:xfrm>
            <a:off x="3817078" y="4636138"/>
            <a:ext cx="3953472" cy="994114"/>
            <a:chOff x="3487246" y="4616450"/>
            <a:chExt cx="3953472" cy="994114"/>
          </a:xfrm>
        </p:grpSpPr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D0A3D301-13C3-416C-AFAB-E4A6807FF736}"/>
                </a:ext>
              </a:extLst>
            </p:cNvPr>
            <p:cNvSpPr/>
            <p:nvPr/>
          </p:nvSpPr>
          <p:spPr>
            <a:xfrm>
              <a:off x="3487246" y="4689674"/>
              <a:ext cx="982036" cy="920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9AD70F1F-2364-4396-AB7F-BBDAC32E1F6A}"/>
                </a:ext>
              </a:extLst>
            </p:cNvPr>
            <p:cNvSpPr/>
            <p:nvPr/>
          </p:nvSpPr>
          <p:spPr>
            <a:xfrm>
              <a:off x="4665002" y="4616450"/>
              <a:ext cx="2775717" cy="9692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600">
                  <a:cs typeface="+mn-ea"/>
                  <a:sym typeface="+mn-lt"/>
                </a:rPr>
                <a:t>低血糖还可以刺激心血管系统，促发心律失常、心肌梗塞、脑卒中等。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0CE3A537-5991-4BE2-9F9F-F5B99CC0FF78}"/>
                </a:ext>
              </a:extLst>
            </p:cNvPr>
            <p:cNvSpPr txBox="1"/>
            <p:nvPr/>
          </p:nvSpPr>
          <p:spPr>
            <a:xfrm>
              <a:off x="3660735" y="4901820"/>
              <a:ext cx="590598" cy="5181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kumimoji="1" lang="en-US" sz="280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C86B03D4-6EA9-44C8-B59B-6E10262370AE}"/>
              </a:ext>
            </a:extLst>
          </p:cNvPr>
          <p:cNvGrpSpPr/>
          <p:nvPr/>
        </p:nvGrpSpPr>
        <p:grpSpPr>
          <a:xfrm>
            <a:off x="7920161" y="4636138"/>
            <a:ext cx="3449362" cy="994114"/>
            <a:chOff x="7544126" y="4616450"/>
            <a:chExt cx="3449362" cy="994114"/>
          </a:xfrm>
        </p:grpSpPr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B20255CE-04E6-4A2B-8A0B-67BCB3FCC1C1}"/>
                </a:ext>
              </a:extLst>
            </p:cNvPr>
            <p:cNvSpPr/>
            <p:nvPr/>
          </p:nvSpPr>
          <p:spPr>
            <a:xfrm>
              <a:off x="7544126" y="4689674"/>
              <a:ext cx="982036" cy="920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55216146-4A78-47FC-BF07-1CDC298386EC}"/>
                </a:ext>
              </a:extLst>
            </p:cNvPr>
            <p:cNvSpPr/>
            <p:nvPr/>
          </p:nvSpPr>
          <p:spPr>
            <a:xfrm>
              <a:off x="8912830" y="4616449"/>
              <a:ext cx="2080657" cy="676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600">
                  <a:cs typeface="+mn-ea"/>
                  <a:sym typeface="+mn-lt"/>
                </a:rPr>
                <a:t>低血糖昏迷过久未被发现可造成死亡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0BAB827D-7332-43F7-ABA5-D53A24BDB8A9}"/>
                </a:ext>
              </a:extLst>
            </p:cNvPr>
            <p:cNvSpPr txBox="1"/>
            <p:nvPr/>
          </p:nvSpPr>
          <p:spPr>
            <a:xfrm>
              <a:off x="7750213" y="4890396"/>
              <a:ext cx="590598" cy="5181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kumimoji="1" lang="en-US" sz="280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</a:p>
          </p:txBody>
        </p:sp>
      </p:grpSp>
      <p:pic>
        <p:nvPicPr>
          <p:cNvPr id="36" name="图片 35">
            <a:extLst>
              <a:ext uri="{FF2B5EF4-FFF2-40B4-BE49-F238E27FC236}">
                <a16:creationId xmlns:a16="http://schemas.microsoft.com/office/drawing/2014/main" id="{67CB74C6-B547-488F-9598-97E2C0FD63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-77968" y="1581314"/>
            <a:ext cx="4476466" cy="4476466"/>
          </a:xfrm>
          <a:prstGeom prst="rect">
            <a:avLst/>
          </a:prstGeom>
        </p:spPr>
      </p:pic>
    </p:spTree>
    <p:extLst>
      <p:ext uri="{BB962C8B-B14F-4D97-AF65-F5344CB8AC3E}">
        <p14:creationId val="336533441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294510" y="2028475"/>
            <a:ext cx="4762734" cy="4762734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100CD9-2F3A-4151-8878-F42D27F763D5}"/>
              </a:ext>
            </a:extLst>
          </p:cNvPr>
          <p:cNvGrpSpPr/>
          <p:nvPr/>
        </p:nvGrpSpPr>
        <p:grpSpPr>
          <a:xfrm>
            <a:off x="3071683" y="1761400"/>
            <a:ext cx="2331392" cy="1862048"/>
            <a:chOff x="3071683" y="1761400"/>
            <a:chExt cx="2331392" cy="1862048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3039FC0-5ACF-4CA8-AE36-2B94B109569E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05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7D601CB5-6CB0-4B73-8909-696A9943F39C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05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55886672-BCBB-4777-82A7-8CFA424E8B5A}"/>
              </a:ext>
            </a:extLst>
          </p:cNvPr>
          <p:cNvGrpSpPr/>
          <p:nvPr/>
        </p:nvGrpSpPr>
        <p:grpSpPr>
          <a:xfrm>
            <a:off x="768849" y="3712463"/>
            <a:ext cx="6937061" cy="1200329"/>
            <a:chOff x="768849" y="3712463"/>
            <a:chExt cx="6937061" cy="1200329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CA779E4-9E9B-420A-971C-F0552E86C551}"/>
                </a:ext>
              </a:extLst>
            </p:cNvPr>
            <p:cNvSpPr txBox="1"/>
            <p:nvPr/>
          </p:nvSpPr>
          <p:spPr>
            <a:xfrm>
              <a:off x="768849" y="3712463"/>
              <a:ext cx="6937061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低血糖休克抢救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81E2A2F-0727-4A58-84DD-51AECB6E65FF}"/>
                </a:ext>
              </a:extLst>
            </p:cNvPr>
            <p:cNvSpPr txBox="1"/>
            <p:nvPr/>
          </p:nvSpPr>
          <p:spPr>
            <a:xfrm>
              <a:off x="768850" y="3712463"/>
              <a:ext cx="69370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低血糖休克抢救</a:t>
              </a:r>
            </a:p>
          </p:txBody>
        </p:sp>
      </p:grpSp>
      <p:pic>
        <p:nvPicPr>
          <p:cNvPr id="22" name="图片 21">
            <a:extLst>
              <a:ext uri="{FF2B5EF4-FFF2-40B4-BE49-F238E27FC236}">
                <a16:creationId xmlns:a16="http://schemas.microsoft.com/office/drawing/2014/main" id="{8C02AC65-A79A-4A71-B228-2D0E27C2B9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1778" y="518820"/>
            <a:ext cx="2105452" cy="1793237"/>
          </a:xfrm>
          <a:prstGeom prst="rect">
            <a:avLst/>
          </a:prstGeom>
        </p:spPr>
      </p:pic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8C45C2A6-E10B-490F-A973-B6ED8C89F3F9}"/>
              </a:ext>
            </a:extLst>
          </p:cNvPr>
          <p:cNvCxnSpPr/>
          <p:nvPr/>
        </p:nvCxnSpPr>
        <p:spPr>
          <a:xfrm>
            <a:off x="2377543" y="3464296"/>
            <a:ext cx="3818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63557646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低血糖休克抢救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cxnSp>
        <p:nvCxnSpPr>
          <p:cNvPr id="5" name="Straight Connector 29">
            <a:extLst>
              <a:ext uri="{FF2B5EF4-FFF2-40B4-BE49-F238E27FC236}">
                <a16:creationId xmlns:a16="http://schemas.microsoft.com/office/drawing/2014/main" id="{5D44CFB1-4683-45E8-9611-06DDCAEA99EB}"/>
              </a:ext>
            </a:extLst>
          </p:cNvPr>
          <p:cNvCxnSpPr/>
          <p:nvPr/>
        </p:nvCxnSpPr>
        <p:spPr>
          <a:xfrm flipH="1">
            <a:off x="1317308" y="2442560"/>
            <a:ext cx="9320212" cy="0"/>
          </a:xfrm>
          <a:prstGeom prst="line">
            <a:avLst/>
          </a:prstGeom>
          <a:ln w="19050">
            <a:solidFill>
              <a:srgbClr val="FF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>
            <a:extLst>
              <a:ext uri="{FF2B5EF4-FFF2-40B4-BE49-F238E27FC236}">
                <a16:creationId xmlns:a16="http://schemas.microsoft.com/office/drawing/2014/main" id="{C4E05B10-328A-4724-9DEC-425EDBA69932}"/>
              </a:ext>
            </a:extLst>
          </p:cNvPr>
          <p:cNvGrpSpPr/>
          <p:nvPr/>
        </p:nvGrpSpPr>
        <p:grpSpPr>
          <a:xfrm>
            <a:off x="1530350" y="1775810"/>
            <a:ext cx="1411605" cy="1642745"/>
            <a:chOff x="2554" y="3322"/>
            <a:chExt cx="2223" cy="2587"/>
          </a:xfrm>
          <a:solidFill>
            <a:srgbClr val="FF0000"/>
          </a:solidFill>
        </p:grpSpPr>
        <p:sp>
          <p:nvSpPr>
            <p:cNvPr id="7" name="Freeform 50">
              <a:extLst>
                <a:ext uri="{FF2B5EF4-FFF2-40B4-BE49-F238E27FC236}">
                  <a16:creationId xmlns:a16="http://schemas.microsoft.com/office/drawing/2014/main" id="{26769B17-EECA-442B-A9C7-CE98D9CECEB2}"/>
                </a:ext>
              </a:extLst>
            </p:cNvPr>
            <p:cNvSpPr/>
            <p:nvPr/>
          </p:nvSpPr>
          <p:spPr>
            <a:xfrm rot="16200000">
              <a:off x="2431" y="3575"/>
              <a:ext cx="2458" cy="2210"/>
            </a:xfrm>
            <a:custGeom>
              <a:gdLst>
                <a:gd fmla="*/ 0 w 1324961" name="connsiteX0"/>
                <a:gd fmla="*/ 0 h 1468980" name="connsiteY0"/>
                <a:gd fmla="*/ 769166 w 1324961" name="connsiteX1"/>
                <a:gd fmla="*/ 0 h 1468980" name="connsiteY1"/>
                <a:gd fmla="*/ 769166 w 1324961" name="connsiteX2"/>
                <a:gd fmla="*/ 0 h 1468980" name="connsiteY2"/>
                <a:gd fmla="*/ 1324961 w 1324961" name="connsiteX3"/>
                <a:gd fmla="*/ 734490 h 1468980" name="connsiteY3"/>
                <a:gd fmla="*/ 769166 w 1324961" name="connsiteX4"/>
                <a:gd fmla="*/ 1468980 h 1468980" name="connsiteY4"/>
                <a:gd fmla="*/ 769166 w 1324961" name="connsiteX5"/>
                <a:gd fmla="*/ 1468980 h 1468980" name="connsiteY5"/>
                <a:gd fmla="*/ 0 w 1324961" name="connsiteX6"/>
                <a:gd fmla="*/ 1468980 h 1468980" name="connsiteY6"/>
                <a:gd fmla="*/ 555795 w 1324961" name="connsiteX7"/>
                <a:gd fmla="*/ 734490 h 1468980" name="connsiteY7"/>
                <a:gd fmla="*/ 0 w 1324961" name="connsiteX8"/>
                <a:gd fmla="*/ 0 h 1468980" name="connsiteY8"/>
                <a:gd fmla="*/ 0 w 1324961" name="connsiteX0-1"/>
                <a:gd fmla="*/ 0 h 1468980" name="connsiteY0-2"/>
                <a:gd fmla="*/ 769166 w 1324961" name="connsiteX1-3"/>
                <a:gd fmla="*/ 0 h 1468980" name="connsiteY1-4"/>
                <a:gd fmla="*/ 1324961 w 1324961" name="connsiteX2-5"/>
                <a:gd fmla="*/ 2 h 1468980" name="connsiteY2-6"/>
                <a:gd fmla="*/ 1324961 w 1324961" name="connsiteX3-7"/>
                <a:gd fmla="*/ 734490 h 1468980" name="connsiteY3-8"/>
                <a:gd fmla="*/ 769166 w 1324961" name="connsiteX4-9"/>
                <a:gd fmla="*/ 1468980 h 1468980" name="connsiteY4-10"/>
                <a:gd fmla="*/ 769166 w 1324961" name="connsiteX5-11"/>
                <a:gd fmla="*/ 1468980 h 1468980" name="connsiteY5-12"/>
                <a:gd fmla="*/ 0 w 1324961" name="connsiteX6-13"/>
                <a:gd fmla="*/ 1468980 h 1468980" name="connsiteY6-14"/>
                <a:gd fmla="*/ 555795 w 1324961" name="connsiteX7-15"/>
                <a:gd fmla="*/ 734490 h 1468980" name="connsiteY7-16"/>
                <a:gd fmla="*/ 0 w 1324961" name="connsiteX8-17"/>
                <a:gd fmla="*/ 0 h 1468980" name="connsiteY8-18"/>
                <a:gd fmla="*/ 0 w 1324963" name="connsiteX0-19"/>
                <a:gd fmla="*/ 0 h 1468983" name="connsiteY0-20"/>
                <a:gd fmla="*/ 769166 w 1324963" name="connsiteX1-21"/>
                <a:gd fmla="*/ 0 h 1468983" name="connsiteY1-22"/>
                <a:gd fmla="*/ 1324961 w 1324963" name="connsiteX2-23"/>
                <a:gd fmla="*/ 2 h 1468983" name="connsiteY2-24"/>
                <a:gd fmla="*/ 1324961 w 1324963" name="connsiteX3-25"/>
                <a:gd fmla="*/ 734490 h 1468983" name="connsiteY3-26"/>
                <a:gd fmla="*/ 769166 w 1324963" name="connsiteX4-27"/>
                <a:gd fmla="*/ 1468980 h 1468983" name="connsiteY4-28"/>
                <a:gd fmla="*/ 1324963 w 1324963" name="connsiteX5-29"/>
                <a:gd fmla="*/ 1468983 h 1468983" name="connsiteY5-30"/>
                <a:gd fmla="*/ 0 w 1324963" name="connsiteX6-31"/>
                <a:gd fmla="*/ 1468980 h 1468983" name="connsiteY6-32"/>
                <a:gd fmla="*/ 555795 w 1324963" name="connsiteX7-33"/>
                <a:gd fmla="*/ 734490 h 1468983" name="connsiteY7-34"/>
                <a:gd fmla="*/ 0 w 1324963" name="connsiteX8-35"/>
                <a:gd fmla="*/ 0 h 1468983" name="connsiteY8-36"/>
                <a:gd fmla="*/ 0 w 1324964" name="connsiteX0-37"/>
                <a:gd fmla="*/ 0 h 1468983" name="connsiteY0-38"/>
                <a:gd fmla="*/ 769166 w 1324964" name="connsiteX1-39"/>
                <a:gd fmla="*/ 0 h 1468983" name="connsiteY1-40"/>
                <a:gd fmla="*/ 1324961 w 1324964" name="connsiteX2-41"/>
                <a:gd fmla="*/ 2 h 1468983" name="connsiteY2-42"/>
                <a:gd fmla="*/ 1324961 w 1324964" name="connsiteX3-43"/>
                <a:gd fmla="*/ 734490 h 1468983" name="connsiteY3-44"/>
                <a:gd fmla="*/ 1324964 w 1324964" name="connsiteX4-45"/>
                <a:gd fmla="*/ 1324961 h 1468983" name="connsiteY4-46"/>
                <a:gd fmla="*/ 1324963 w 1324964" name="connsiteX5-47"/>
                <a:gd fmla="*/ 1468983 h 1468983" name="connsiteY5-48"/>
                <a:gd fmla="*/ 0 w 1324964" name="connsiteX6-49"/>
                <a:gd fmla="*/ 1468980 h 1468983" name="connsiteY6-50"/>
                <a:gd fmla="*/ 555795 w 1324964" name="connsiteX7-51"/>
                <a:gd fmla="*/ 734490 h 1468983" name="connsiteY7-52"/>
                <a:gd fmla="*/ 0 w 1324964" name="connsiteX8-53"/>
                <a:gd fmla="*/ 0 h 1468983" name="connsiteY8-54"/>
                <a:gd fmla="*/ 0 w 1324964" name="connsiteX0-55"/>
                <a:gd fmla="*/ 0 h 1468983" name="connsiteY0-56"/>
                <a:gd fmla="*/ 769166 w 1324964" name="connsiteX1-57"/>
                <a:gd fmla="*/ 0 h 1468983" name="connsiteY1-58"/>
                <a:gd fmla="*/ 1324961 w 1324964" name="connsiteX2-59"/>
                <a:gd fmla="*/ 2 h 1468983" name="connsiteY2-60"/>
                <a:gd fmla="*/ 1324961 w 1324964" name="connsiteX3-61"/>
                <a:gd fmla="*/ 734490 h 1468983" name="connsiteY3-62"/>
                <a:gd fmla="*/ 1324964 w 1324964" name="connsiteX4-63"/>
                <a:gd fmla="*/ 1324961 h 1468983" name="connsiteY4-64"/>
                <a:gd fmla="*/ 1324963 w 1324964" name="connsiteX5-65"/>
                <a:gd fmla="*/ 1468983 h 1468983" name="connsiteY5-66"/>
                <a:gd fmla="*/ 0 w 1324964" name="connsiteX6-67"/>
                <a:gd fmla="*/ 1468980 h 1468983" name="connsiteY6-68"/>
                <a:gd fmla="*/ 403253 w 1324964" name="connsiteX7-69"/>
                <a:gd fmla="*/ 734492 h 1468983" name="connsiteY7-70"/>
                <a:gd fmla="*/ 0 w 1324964" name="connsiteX8-71"/>
                <a:gd fmla="*/ 0 h 1468983" name="connsiteY8-72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375410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55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Freeform 44">
              <a:extLst>
                <a:ext uri="{FF2B5EF4-FFF2-40B4-BE49-F238E27FC236}">
                  <a16:creationId xmlns:a16="http://schemas.microsoft.com/office/drawing/2014/main" id="{4B438C48-3EFA-4969-A924-59D769B00010}"/>
                </a:ext>
              </a:extLst>
            </p:cNvPr>
            <p:cNvSpPr/>
            <p:nvPr/>
          </p:nvSpPr>
          <p:spPr>
            <a:xfrm rot="16200000">
              <a:off x="2437" y="3439"/>
              <a:ext cx="2458" cy="2223"/>
            </a:xfrm>
            <a:custGeom>
              <a:gdLst>
                <a:gd fmla="*/ 0 w 1324961" name="connsiteX0"/>
                <a:gd fmla="*/ 0 h 1468980" name="connsiteY0"/>
                <a:gd fmla="*/ 769166 w 1324961" name="connsiteX1"/>
                <a:gd fmla="*/ 0 h 1468980" name="connsiteY1"/>
                <a:gd fmla="*/ 769166 w 1324961" name="connsiteX2"/>
                <a:gd fmla="*/ 0 h 1468980" name="connsiteY2"/>
                <a:gd fmla="*/ 1324961 w 1324961" name="connsiteX3"/>
                <a:gd fmla="*/ 734490 h 1468980" name="connsiteY3"/>
                <a:gd fmla="*/ 769166 w 1324961" name="connsiteX4"/>
                <a:gd fmla="*/ 1468980 h 1468980" name="connsiteY4"/>
                <a:gd fmla="*/ 769166 w 1324961" name="connsiteX5"/>
                <a:gd fmla="*/ 1468980 h 1468980" name="connsiteY5"/>
                <a:gd fmla="*/ 0 w 1324961" name="connsiteX6"/>
                <a:gd fmla="*/ 1468980 h 1468980" name="connsiteY6"/>
                <a:gd fmla="*/ 555795 w 1324961" name="connsiteX7"/>
                <a:gd fmla="*/ 734490 h 1468980" name="connsiteY7"/>
                <a:gd fmla="*/ 0 w 1324961" name="connsiteX8"/>
                <a:gd fmla="*/ 0 h 1468980" name="connsiteY8"/>
                <a:gd fmla="*/ 0 w 1324961" name="connsiteX0-1"/>
                <a:gd fmla="*/ 0 h 1468980" name="connsiteY0-2"/>
                <a:gd fmla="*/ 769166 w 1324961" name="connsiteX1-3"/>
                <a:gd fmla="*/ 0 h 1468980" name="connsiteY1-4"/>
                <a:gd fmla="*/ 1324961 w 1324961" name="connsiteX2-5"/>
                <a:gd fmla="*/ 2 h 1468980" name="connsiteY2-6"/>
                <a:gd fmla="*/ 1324961 w 1324961" name="connsiteX3-7"/>
                <a:gd fmla="*/ 734490 h 1468980" name="connsiteY3-8"/>
                <a:gd fmla="*/ 769166 w 1324961" name="connsiteX4-9"/>
                <a:gd fmla="*/ 1468980 h 1468980" name="connsiteY4-10"/>
                <a:gd fmla="*/ 769166 w 1324961" name="connsiteX5-11"/>
                <a:gd fmla="*/ 1468980 h 1468980" name="connsiteY5-12"/>
                <a:gd fmla="*/ 0 w 1324961" name="connsiteX6-13"/>
                <a:gd fmla="*/ 1468980 h 1468980" name="connsiteY6-14"/>
                <a:gd fmla="*/ 555795 w 1324961" name="connsiteX7-15"/>
                <a:gd fmla="*/ 734490 h 1468980" name="connsiteY7-16"/>
                <a:gd fmla="*/ 0 w 1324961" name="connsiteX8-17"/>
                <a:gd fmla="*/ 0 h 1468980" name="connsiteY8-18"/>
                <a:gd fmla="*/ 0 w 1324963" name="connsiteX0-19"/>
                <a:gd fmla="*/ 0 h 1468983" name="connsiteY0-20"/>
                <a:gd fmla="*/ 769166 w 1324963" name="connsiteX1-21"/>
                <a:gd fmla="*/ 0 h 1468983" name="connsiteY1-22"/>
                <a:gd fmla="*/ 1324961 w 1324963" name="connsiteX2-23"/>
                <a:gd fmla="*/ 2 h 1468983" name="connsiteY2-24"/>
                <a:gd fmla="*/ 1324961 w 1324963" name="connsiteX3-25"/>
                <a:gd fmla="*/ 734490 h 1468983" name="connsiteY3-26"/>
                <a:gd fmla="*/ 769166 w 1324963" name="connsiteX4-27"/>
                <a:gd fmla="*/ 1468980 h 1468983" name="connsiteY4-28"/>
                <a:gd fmla="*/ 1324963 w 1324963" name="connsiteX5-29"/>
                <a:gd fmla="*/ 1468983 h 1468983" name="connsiteY5-30"/>
                <a:gd fmla="*/ 0 w 1324963" name="connsiteX6-31"/>
                <a:gd fmla="*/ 1468980 h 1468983" name="connsiteY6-32"/>
                <a:gd fmla="*/ 555795 w 1324963" name="connsiteX7-33"/>
                <a:gd fmla="*/ 734490 h 1468983" name="connsiteY7-34"/>
                <a:gd fmla="*/ 0 w 1324963" name="connsiteX8-35"/>
                <a:gd fmla="*/ 0 h 1468983" name="connsiteY8-36"/>
                <a:gd fmla="*/ 0 w 1324964" name="connsiteX0-37"/>
                <a:gd fmla="*/ 0 h 1468983" name="connsiteY0-38"/>
                <a:gd fmla="*/ 769166 w 1324964" name="connsiteX1-39"/>
                <a:gd fmla="*/ 0 h 1468983" name="connsiteY1-40"/>
                <a:gd fmla="*/ 1324961 w 1324964" name="connsiteX2-41"/>
                <a:gd fmla="*/ 2 h 1468983" name="connsiteY2-42"/>
                <a:gd fmla="*/ 1324961 w 1324964" name="connsiteX3-43"/>
                <a:gd fmla="*/ 734490 h 1468983" name="connsiteY3-44"/>
                <a:gd fmla="*/ 1324964 w 1324964" name="connsiteX4-45"/>
                <a:gd fmla="*/ 1324961 h 1468983" name="connsiteY4-46"/>
                <a:gd fmla="*/ 1324963 w 1324964" name="connsiteX5-47"/>
                <a:gd fmla="*/ 1468983 h 1468983" name="connsiteY5-48"/>
                <a:gd fmla="*/ 0 w 1324964" name="connsiteX6-49"/>
                <a:gd fmla="*/ 1468980 h 1468983" name="connsiteY6-50"/>
                <a:gd fmla="*/ 555795 w 1324964" name="connsiteX7-51"/>
                <a:gd fmla="*/ 734490 h 1468983" name="connsiteY7-52"/>
                <a:gd fmla="*/ 0 w 1324964" name="connsiteX8-53"/>
                <a:gd fmla="*/ 0 h 1468983" name="connsiteY8-54"/>
                <a:gd fmla="*/ 0 w 1324964" name="connsiteX0-55"/>
                <a:gd fmla="*/ 0 h 1468983" name="connsiteY0-56"/>
                <a:gd fmla="*/ 769166 w 1324964" name="connsiteX1-57"/>
                <a:gd fmla="*/ 0 h 1468983" name="connsiteY1-58"/>
                <a:gd fmla="*/ 1324961 w 1324964" name="connsiteX2-59"/>
                <a:gd fmla="*/ 2 h 1468983" name="connsiteY2-60"/>
                <a:gd fmla="*/ 1324961 w 1324964" name="connsiteX3-61"/>
                <a:gd fmla="*/ 734490 h 1468983" name="connsiteY3-62"/>
                <a:gd fmla="*/ 1324964 w 1324964" name="connsiteX4-63"/>
                <a:gd fmla="*/ 1324961 h 1468983" name="connsiteY4-64"/>
                <a:gd fmla="*/ 1324963 w 1324964" name="connsiteX5-65"/>
                <a:gd fmla="*/ 1468983 h 1468983" name="connsiteY5-66"/>
                <a:gd fmla="*/ 0 w 1324964" name="connsiteX6-67"/>
                <a:gd fmla="*/ 1468980 h 1468983" name="connsiteY6-68"/>
                <a:gd fmla="*/ 403253 w 1324964" name="connsiteX7-69"/>
                <a:gd fmla="*/ 734492 h 1468983" name="connsiteY7-70"/>
                <a:gd fmla="*/ 0 w 1324964" name="connsiteX8-71"/>
                <a:gd fmla="*/ 0 h 1468983" name="connsiteY8-72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375410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55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Text Placeholder 3">
              <a:extLst>
                <a:ext uri="{FF2B5EF4-FFF2-40B4-BE49-F238E27FC236}">
                  <a16:creationId xmlns:a16="http://schemas.microsoft.com/office/drawing/2014/main" id="{7E077D32-6876-4470-9D78-90B0F88D68F0}"/>
                </a:ext>
              </a:extLst>
            </p:cNvPr>
            <p:cNvSpPr txBox="1"/>
            <p:nvPr/>
          </p:nvSpPr>
          <p:spPr bwMode="auto">
            <a:xfrm>
              <a:off x="3391" y="4084"/>
              <a:ext cx="535" cy="57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</a:ln>
          </p:spPr>
          <p:txBody>
            <a:bodyPr anchor="ctr" bIns="0" lIns="0" rIns="0" tIns="0" wrap="none">
              <a:spAutoFit/>
            </a:bodyPr>
            <a:lstStyle>
              <a:lvl1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1pPr>
              <a:lvl2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2pPr>
              <a:lvl3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3pPr>
              <a:lvl4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4pPr>
              <a:lvl5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5pPr>
              <a:lvl6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6pPr>
              <a:lvl7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7pPr>
              <a:lvl8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8pPr>
              <a:lvl9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zh-CN" b="1" lang="en-US" sz="2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E7452260-9E71-4F34-8BBE-FDB5B784EFCB}"/>
              </a:ext>
            </a:extLst>
          </p:cNvPr>
          <p:cNvGrpSpPr/>
          <p:nvPr/>
        </p:nvGrpSpPr>
        <p:grpSpPr>
          <a:xfrm>
            <a:off x="4003040" y="1776127"/>
            <a:ext cx="1412240" cy="1645920"/>
            <a:chOff x="6439" y="3322"/>
            <a:chExt cx="2224" cy="2592"/>
          </a:xfrm>
          <a:solidFill>
            <a:srgbClr val="FF0000"/>
          </a:solidFill>
        </p:grpSpPr>
        <p:sp>
          <p:nvSpPr>
            <p:cNvPr id="13" name="Freeform 51">
              <a:extLst>
                <a:ext uri="{FF2B5EF4-FFF2-40B4-BE49-F238E27FC236}">
                  <a16:creationId xmlns:a16="http://schemas.microsoft.com/office/drawing/2014/main" id="{7DD38B6E-3400-4495-ACD8-894B6DC2DDAA}"/>
                </a:ext>
              </a:extLst>
            </p:cNvPr>
            <p:cNvSpPr/>
            <p:nvPr/>
          </p:nvSpPr>
          <p:spPr>
            <a:xfrm rot="16200000">
              <a:off x="6324" y="3575"/>
              <a:ext cx="2455" cy="2223"/>
            </a:xfrm>
            <a:custGeom>
              <a:gdLst>
                <a:gd fmla="*/ 0 w 1324961" name="connsiteX0"/>
                <a:gd fmla="*/ 0 h 1468980" name="connsiteY0"/>
                <a:gd fmla="*/ 769166 w 1324961" name="connsiteX1"/>
                <a:gd fmla="*/ 0 h 1468980" name="connsiteY1"/>
                <a:gd fmla="*/ 769166 w 1324961" name="connsiteX2"/>
                <a:gd fmla="*/ 0 h 1468980" name="connsiteY2"/>
                <a:gd fmla="*/ 1324961 w 1324961" name="connsiteX3"/>
                <a:gd fmla="*/ 734490 h 1468980" name="connsiteY3"/>
                <a:gd fmla="*/ 769166 w 1324961" name="connsiteX4"/>
                <a:gd fmla="*/ 1468980 h 1468980" name="connsiteY4"/>
                <a:gd fmla="*/ 769166 w 1324961" name="connsiteX5"/>
                <a:gd fmla="*/ 1468980 h 1468980" name="connsiteY5"/>
                <a:gd fmla="*/ 0 w 1324961" name="connsiteX6"/>
                <a:gd fmla="*/ 1468980 h 1468980" name="connsiteY6"/>
                <a:gd fmla="*/ 555795 w 1324961" name="connsiteX7"/>
                <a:gd fmla="*/ 734490 h 1468980" name="connsiteY7"/>
                <a:gd fmla="*/ 0 w 1324961" name="connsiteX8"/>
                <a:gd fmla="*/ 0 h 1468980" name="connsiteY8"/>
                <a:gd fmla="*/ 0 w 1324961" name="connsiteX0-1"/>
                <a:gd fmla="*/ 0 h 1468980" name="connsiteY0-2"/>
                <a:gd fmla="*/ 769166 w 1324961" name="connsiteX1-3"/>
                <a:gd fmla="*/ 0 h 1468980" name="connsiteY1-4"/>
                <a:gd fmla="*/ 1324961 w 1324961" name="connsiteX2-5"/>
                <a:gd fmla="*/ 2 h 1468980" name="connsiteY2-6"/>
                <a:gd fmla="*/ 1324961 w 1324961" name="connsiteX3-7"/>
                <a:gd fmla="*/ 734490 h 1468980" name="connsiteY3-8"/>
                <a:gd fmla="*/ 769166 w 1324961" name="connsiteX4-9"/>
                <a:gd fmla="*/ 1468980 h 1468980" name="connsiteY4-10"/>
                <a:gd fmla="*/ 769166 w 1324961" name="connsiteX5-11"/>
                <a:gd fmla="*/ 1468980 h 1468980" name="connsiteY5-12"/>
                <a:gd fmla="*/ 0 w 1324961" name="connsiteX6-13"/>
                <a:gd fmla="*/ 1468980 h 1468980" name="connsiteY6-14"/>
                <a:gd fmla="*/ 555795 w 1324961" name="connsiteX7-15"/>
                <a:gd fmla="*/ 734490 h 1468980" name="connsiteY7-16"/>
                <a:gd fmla="*/ 0 w 1324961" name="connsiteX8-17"/>
                <a:gd fmla="*/ 0 h 1468980" name="connsiteY8-18"/>
                <a:gd fmla="*/ 0 w 1324963" name="connsiteX0-19"/>
                <a:gd fmla="*/ 0 h 1468983" name="connsiteY0-20"/>
                <a:gd fmla="*/ 769166 w 1324963" name="connsiteX1-21"/>
                <a:gd fmla="*/ 0 h 1468983" name="connsiteY1-22"/>
                <a:gd fmla="*/ 1324961 w 1324963" name="connsiteX2-23"/>
                <a:gd fmla="*/ 2 h 1468983" name="connsiteY2-24"/>
                <a:gd fmla="*/ 1324961 w 1324963" name="connsiteX3-25"/>
                <a:gd fmla="*/ 734490 h 1468983" name="connsiteY3-26"/>
                <a:gd fmla="*/ 769166 w 1324963" name="connsiteX4-27"/>
                <a:gd fmla="*/ 1468980 h 1468983" name="connsiteY4-28"/>
                <a:gd fmla="*/ 1324963 w 1324963" name="connsiteX5-29"/>
                <a:gd fmla="*/ 1468983 h 1468983" name="connsiteY5-30"/>
                <a:gd fmla="*/ 0 w 1324963" name="connsiteX6-31"/>
                <a:gd fmla="*/ 1468980 h 1468983" name="connsiteY6-32"/>
                <a:gd fmla="*/ 555795 w 1324963" name="connsiteX7-33"/>
                <a:gd fmla="*/ 734490 h 1468983" name="connsiteY7-34"/>
                <a:gd fmla="*/ 0 w 1324963" name="connsiteX8-35"/>
                <a:gd fmla="*/ 0 h 1468983" name="connsiteY8-36"/>
                <a:gd fmla="*/ 0 w 1324964" name="connsiteX0-37"/>
                <a:gd fmla="*/ 0 h 1468983" name="connsiteY0-38"/>
                <a:gd fmla="*/ 769166 w 1324964" name="connsiteX1-39"/>
                <a:gd fmla="*/ 0 h 1468983" name="connsiteY1-40"/>
                <a:gd fmla="*/ 1324961 w 1324964" name="connsiteX2-41"/>
                <a:gd fmla="*/ 2 h 1468983" name="connsiteY2-42"/>
                <a:gd fmla="*/ 1324961 w 1324964" name="connsiteX3-43"/>
                <a:gd fmla="*/ 734490 h 1468983" name="connsiteY3-44"/>
                <a:gd fmla="*/ 1324964 w 1324964" name="connsiteX4-45"/>
                <a:gd fmla="*/ 1324961 h 1468983" name="connsiteY4-46"/>
                <a:gd fmla="*/ 1324963 w 1324964" name="connsiteX5-47"/>
                <a:gd fmla="*/ 1468983 h 1468983" name="connsiteY5-48"/>
                <a:gd fmla="*/ 0 w 1324964" name="connsiteX6-49"/>
                <a:gd fmla="*/ 1468980 h 1468983" name="connsiteY6-50"/>
                <a:gd fmla="*/ 555795 w 1324964" name="connsiteX7-51"/>
                <a:gd fmla="*/ 734490 h 1468983" name="connsiteY7-52"/>
                <a:gd fmla="*/ 0 w 1324964" name="connsiteX8-53"/>
                <a:gd fmla="*/ 0 h 1468983" name="connsiteY8-54"/>
                <a:gd fmla="*/ 0 w 1324964" name="connsiteX0-55"/>
                <a:gd fmla="*/ 0 h 1468983" name="connsiteY0-56"/>
                <a:gd fmla="*/ 769166 w 1324964" name="connsiteX1-57"/>
                <a:gd fmla="*/ 0 h 1468983" name="connsiteY1-58"/>
                <a:gd fmla="*/ 1324961 w 1324964" name="connsiteX2-59"/>
                <a:gd fmla="*/ 2 h 1468983" name="connsiteY2-60"/>
                <a:gd fmla="*/ 1324961 w 1324964" name="connsiteX3-61"/>
                <a:gd fmla="*/ 734490 h 1468983" name="connsiteY3-62"/>
                <a:gd fmla="*/ 1324964 w 1324964" name="connsiteX4-63"/>
                <a:gd fmla="*/ 1324961 h 1468983" name="connsiteY4-64"/>
                <a:gd fmla="*/ 1324963 w 1324964" name="connsiteX5-65"/>
                <a:gd fmla="*/ 1468983 h 1468983" name="connsiteY5-66"/>
                <a:gd fmla="*/ 0 w 1324964" name="connsiteX6-67"/>
                <a:gd fmla="*/ 1468980 h 1468983" name="connsiteY6-68"/>
                <a:gd fmla="*/ 403253 w 1324964" name="connsiteX7-69"/>
                <a:gd fmla="*/ 734492 h 1468983" name="connsiteY7-70"/>
                <a:gd fmla="*/ 0 w 1324964" name="connsiteX8-71"/>
                <a:gd fmla="*/ 0 h 1468983" name="connsiteY8-72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375410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55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53">
              <a:extLst>
                <a:ext uri="{FF2B5EF4-FFF2-40B4-BE49-F238E27FC236}">
                  <a16:creationId xmlns:a16="http://schemas.microsoft.com/office/drawing/2014/main" id="{0D35E904-5BE0-43FD-8184-611BC75DFD85}"/>
                </a:ext>
              </a:extLst>
            </p:cNvPr>
            <p:cNvSpPr/>
            <p:nvPr/>
          </p:nvSpPr>
          <p:spPr>
            <a:xfrm rot="16200000">
              <a:off x="6322" y="3439"/>
              <a:ext cx="2458" cy="2223"/>
            </a:xfrm>
            <a:custGeom>
              <a:gdLst>
                <a:gd fmla="*/ 0 w 1324961" name="connsiteX0"/>
                <a:gd fmla="*/ 0 h 1468980" name="connsiteY0"/>
                <a:gd fmla="*/ 769166 w 1324961" name="connsiteX1"/>
                <a:gd fmla="*/ 0 h 1468980" name="connsiteY1"/>
                <a:gd fmla="*/ 769166 w 1324961" name="connsiteX2"/>
                <a:gd fmla="*/ 0 h 1468980" name="connsiteY2"/>
                <a:gd fmla="*/ 1324961 w 1324961" name="connsiteX3"/>
                <a:gd fmla="*/ 734490 h 1468980" name="connsiteY3"/>
                <a:gd fmla="*/ 769166 w 1324961" name="connsiteX4"/>
                <a:gd fmla="*/ 1468980 h 1468980" name="connsiteY4"/>
                <a:gd fmla="*/ 769166 w 1324961" name="connsiteX5"/>
                <a:gd fmla="*/ 1468980 h 1468980" name="connsiteY5"/>
                <a:gd fmla="*/ 0 w 1324961" name="connsiteX6"/>
                <a:gd fmla="*/ 1468980 h 1468980" name="connsiteY6"/>
                <a:gd fmla="*/ 555795 w 1324961" name="connsiteX7"/>
                <a:gd fmla="*/ 734490 h 1468980" name="connsiteY7"/>
                <a:gd fmla="*/ 0 w 1324961" name="connsiteX8"/>
                <a:gd fmla="*/ 0 h 1468980" name="connsiteY8"/>
                <a:gd fmla="*/ 0 w 1324961" name="connsiteX0-1"/>
                <a:gd fmla="*/ 0 h 1468980" name="connsiteY0-2"/>
                <a:gd fmla="*/ 769166 w 1324961" name="connsiteX1-3"/>
                <a:gd fmla="*/ 0 h 1468980" name="connsiteY1-4"/>
                <a:gd fmla="*/ 1324961 w 1324961" name="connsiteX2-5"/>
                <a:gd fmla="*/ 2 h 1468980" name="connsiteY2-6"/>
                <a:gd fmla="*/ 1324961 w 1324961" name="connsiteX3-7"/>
                <a:gd fmla="*/ 734490 h 1468980" name="connsiteY3-8"/>
                <a:gd fmla="*/ 769166 w 1324961" name="connsiteX4-9"/>
                <a:gd fmla="*/ 1468980 h 1468980" name="connsiteY4-10"/>
                <a:gd fmla="*/ 769166 w 1324961" name="connsiteX5-11"/>
                <a:gd fmla="*/ 1468980 h 1468980" name="connsiteY5-12"/>
                <a:gd fmla="*/ 0 w 1324961" name="connsiteX6-13"/>
                <a:gd fmla="*/ 1468980 h 1468980" name="connsiteY6-14"/>
                <a:gd fmla="*/ 555795 w 1324961" name="connsiteX7-15"/>
                <a:gd fmla="*/ 734490 h 1468980" name="connsiteY7-16"/>
                <a:gd fmla="*/ 0 w 1324961" name="connsiteX8-17"/>
                <a:gd fmla="*/ 0 h 1468980" name="connsiteY8-18"/>
                <a:gd fmla="*/ 0 w 1324963" name="connsiteX0-19"/>
                <a:gd fmla="*/ 0 h 1468983" name="connsiteY0-20"/>
                <a:gd fmla="*/ 769166 w 1324963" name="connsiteX1-21"/>
                <a:gd fmla="*/ 0 h 1468983" name="connsiteY1-22"/>
                <a:gd fmla="*/ 1324961 w 1324963" name="connsiteX2-23"/>
                <a:gd fmla="*/ 2 h 1468983" name="connsiteY2-24"/>
                <a:gd fmla="*/ 1324961 w 1324963" name="connsiteX3-25"/>
                <a:gd fmla="*/ 734490 h 1468983" name="connsiteY3-26"/>
                <a:gd fmla="*/ 769166 w 1324963" name="connsiteX4-27"/>
                <a:gd fmla="*/ 1468980 h 1468983" name="connsiteY4-28"/>
                <a:gd fmla="*/ 1324963 w 1324963" name="connsiteX5-29"/>
                <a:gd fmla="*/ 1468983 h 1468983" name="connsiteY5-30"/>
                <a:gd fmla="*/ 0 w 1324963" name="connsiteX6-31"/>
                <a:gd fmla="*/ 1468980 h 1468983" name="connsiteY6-32"/>
                <a:gd fmla="*/ 555795 w 1324963" name="connsiteX7-33"/>
                <a:gd fmla="*/ 734490 h 1468983" name="connsiteY7-34"/>
                <a:gd fmla="*/ 0 w 1324963" name="connsiteX8-35"/>
                <a:gd fmla="*/ 0 h 1468983" name="connsiteY8-36"/>
                <a:gd fmla="*/ 0 w 1324964" name="connsiteX0-37"/>
                <a:gd fmla="*/ 0 h 1468983" name="connsiteY0-38"/>
                <a:gd fmla="*/ 769166 w 1324964" name="connsiteX1-39"/>
                <a:gd fmla="*/ 0 h 1468983" name="connsiteY1-40"/>
                <a:gd fmla="*/ 1324961 w 1324964" name="connsiteX2-41"/>
                <a:gd fmla="*/ 2 h 1468983" name="connsiteY2-42"/>
                <a:gd fmla="*/ 1324961 w 1324964" name="connsiteX3-43"/>
                <a:gd fmla="*/ 734490 h 1468983" name="connsiteY3-44"/>
                <a:gd fmla="*/ 1324964 w 1324964" name="connsiteX4-45"/>
                <a:gd fmla="*/ 1324961 h 1468983" name="connsiteY4-46"/>
                <a:gd fmla="*/ 1324963 w 1324964" name="connsiteX5-47"/>
                <a:gd fmla="*/ 1468983 h 1468983" name="connsiteY5-48"/>
                <a:gd fmla="*/ 0 w 1324964" name="connsiteX6-49"/>
                <a:gd fmla="*/ 1468980 h 1468983" name="connsiteY6-50"/>
                <a:gd fmla="*/ 555795 w 1324964" name="connsiteX7-51"/>
                <a:gd fmla="*/ 734490 h 1468983" name="connsiteY7-52"/>
                <a:gd fmla="*/ 0 w 1324964" name="connsiteX8-53"/>
                <a:gd fmla="*/ 0 h 1468983" name="connsiteY8-54"/>
                <a:gd fmla="*/ 0 w 1324964" name="connsiteX0-55"/>
                <a:gd fmla="*/ 0 h 1468983" name="connsiteY0-56"/>
                <a:gd fmla="*/ 769166 w 1324964" name="connsiteX1-57"/>
                <a:gd fmla="*/ 0 h 1468983" name="connsiteY1-58"/>
                <a:gd fmla="*/ 1324961 w 1324964" name="connsiteX2-59"/>
                <a:gd fmla="*/ 2 h 1468983" name="connsiteY2-60"/>
                <a:gd fmla="*/ 1324961 w 1324964" name="connsiteX3-61"/>
                <a:gd fmla="*/ 734490 h 1468983" name="connsiteY3-62"/>
                <a:gd fmla="*/ 1324964 w 1324964" name="connsiteX4-63"/>
                <a:gd fmla="*/ 1324961 h 1468983" name="connsiteY4-64"/>
                <a:gd fmla="*/ 1324963 w 1324964" name="connsiteX5-65"/>
                <a:gd fmla="*/ 1468983 h 1468983" name="connsiteY5-66"/>
                <a:gd fmla="*/ 0 w 1324964" name="connsiteX6-67"/>
                <a:gd fmla="*/ 1468980 h 1468983" name="connsiteY6-68"/>
                <a:gd fmla="*/ 403253 w 1324964" name="connsiteX7-69"/>
                <a:gd fmla="*/ 734492 h 1468983" name="connsiteY7-70"/>
                <a:gd fmla="*/ 0 w 1324964" name="connsiteX8-71"/>
                <a:gd fmla="*/ 0 h 1468983" name="connsiteY8-72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375410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55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 Placeholder 3">
              <a:extLst>
                <a:ext uri="{FF2B5EF4-FFF2-40B4-BE49-F238E27FC236}">
                  <a16:creationId xmlns:a16="http://schemas.microsoft.com/office/drawing/2014/main" id="{45DE68C2-0DD3-4FEA-A6F3-ED91935ADCB1}"/>
                </a:ext>
              </a:extLst>
            </p:cNvPr>
            <p:cNvSpPr txBox="1"/>
            <p:nvPr/>
          </p:nvSpPr>
          <p:spPr bwMode="auto">
            <a:xfrm>
              <a:off x="7284" y="4084"/>
              <a:ext cx="535" cy="57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</a:ln>
          </p:spPr>
          <p:txBody>
            <a:bodyPr anchor="ctr" bIns="0" lIns="0" rIns="0" tIns="0" wrap="none">
              <a:spAutoFit/>
            </a:bodyPr>
            <a:lstStyle>
              <a:lvl1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1pPr>
              <a:lvl2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2pPr>
              <a:lvl3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3pPr>
              <a:lvl4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4pPr>
              <a:lvl5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5pPr>
              <a:lvl6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6pPr>
              <a:lvl7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7pPr>
              <a:lvl8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8pPr>
              <a:lvl9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zh-CN" b="1" lang="en-US" sz="2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8A09E91F-73D7-475B-A838-A98045A0FB7D}"/>
              </a:ext>
            </a:extLst>
          </p:cNvPr>
          <p:cNvGrpSpPr/>
          <p:nvPr/>
        </p:nvGrpSpPr>
        <p:grpSpPr>
          <a:xfrm>
            <a:off x="6473825" y="1775810"/>
            <a:ext cx="1412240" cy="1645920"/>
            <a:chOff x="10339" y="3322"/>
            <a:chExt cx="2224" cy="2592"/>
          </a:xfrm>
          <a:solidFill>
            <a:srgbClr val="FF0000"/>
          </a:solidFill>
        </p:grpSpPr>
        <p:sp>
          <p:nvSpPr>
            <p:cNvPr id="18" name="Freeform 52">
              <a:extLst>
                <a:ext uri="{FF2B5EF4-FFF2-40B4-BE49-F238E27FC236}">
                  <a16:creationId xmlns:a16="http://schemas.microsoft.com/office/drawing/2014/main" id="{CFDB64AA-0ABD-44C6-A7F9-5C9F78F9C84B}"/>
                </a:ext>
              </a:extLst>
            </p:cNvPr>
            <p:cNvSpPr/>
            <p:nvPr/>
          </p:nvSpPr>
          <p:spPr>
            <a:xfrm rot="16200000">
              <a:off x="10224" y="3575"/>
              <a:ext cx="2455" cy="2223"/>
            </a:xfrm>
            <a:custGeom>
              <a:gdLst>
                <a:gd fmla="*/ 0 w 1324961" name="connsiteX0"/>
                <a:gd fmla="*/ 0 h 1468980" name="connsiteY0"/>
                <a:gd fmla="*/ 769166 w 1324961" name="connsiteX1"/>
                <a:gd fmla="*/ 0 h 1468980" name="connsiteY1"/>
                <a:gd fmla="*/ 769166 w 1324961" name="connsiteX2"/>
                <a:gd fmla="*/ 0 h 1468980" name="connsiteY2"/>
                <a:gd fmla="*/ 1324961 w 1324961" name="connsiteX3"/>
                <a:gd fmla="*/ 734490 h 1468980" name="connsiteY3"/>
                <a:gd fmla="*/ 769166 w 1324961" name="connsiteX4"/>
                <a:gd fmla="*/ 1468980 h 1468980" name="connsiteY4"/>
                <a:gd fmla="*/ 769166 w 1324961" name="connsiteX5"/>
                <a:gd fmla="*/ 1468980 h 1468980" name="connsiteY5"/>
                <a:gd fmla="*/ 0 w 1324961" name="connsiteX6"/>
                <a:gd fmla="*/ 1468980 h 1468980" name="connsiteY6"/>
                <a:gd fmla="*/ 555795 w 1324961" name="connsiteX7"/>
                <a:gd fmla="*/ 734490 h 1468980" name="connsiteY7"/>
                <a:gd fmla="*/ 0 w 1324961" name="connsiteX8"/>
                <a:gd fmla="*/ 0 h 1468980" name="connsiteY8"/>
                <a:gd fmla="*/ 0 w 1324961" name="connsiteX0-1"/>
                <a:gd fmla="*/ 0 h 1468980" name="connsiteY0-2"/>
                <a:gd fmla="*/ 769166 w 1324961" name="connsiteX1-3"/>
                <a:gd fmla="*/ 0 h 1468980" name="connsiteY1-4"/>
                <a:gd fmla="*/ 1324961 w 1324961" name="connsiteX2-5"/>
                <a:gd fmla="*/ 2 h 1468980" name="connsiteY2-6"/>
                <a:gd fmla="*/ 1324961 w 1324961" name="connsiteX3-7"/>
                <a:gd fmla="*/ 734490 h 1468980" name="connsiteY3-8"/>
                <a:gd fmla="*/ 769166 w 1324961" name="connsiteX4-9"/>
                <a:gd fmla="*/ 1468980 h 1468980" name="connsiteY4-10"/>
                <a:gd fmla="*/ 769166 w 1324961" name="connsiteX5-11"/>
                <a:gd fmla="*/ 1468980 h 1468980" name="connsiteY5-12"/>
                <a:gd fmla="*/ 0 w 1324961" name="connsiteX6-13"/>
                <a:gd fmla="*/ 1468980 h 1468980" name="connsiteY6-14"/>
                <a:gd fmla="*/ 555795 w 1324961" name="connsiteX7-15"/>
                <a:gd fmla="*/ 734490 h 1468980" name="connsiteY7-16"/>
                <a:gd fmla="*/ 0 w 1324961" name="connsiteX8-17"/>
                <a:gd fmla="*/ 0 h 1468980" name="connsiteY8-18"/>
                <a:gd fmla="*/ 0 w 1324963" name="connsiteX0-19"/>
                <a:gd fmla="*/ 0 h 1468983" name="connsiteY0-20"/>
                <a:gd fmla="*/ 769166 w 1324963" name="connsiteX1-21"/>
                <a:gd fmla="*/ 0 h 1468983" name="connsiteY1-22"/>
                <a:gd fmla="*/ 1324961 w 1324963" name="connsiteX2-23"/>
                <a:gd fmla="*/ 2 h 1468983" name="connsiteY2-24"/>
                <a:gd fmla="*/ 1324961 w 1324963" name="connsiteX3-25"/>
                <a:gd fmla="*/ 734490 h 1468983" name="connsiteY3-26"/>
                <a:gd fmla="*/ 769166 w 1324963" name="connsiteX4-27"/>
                <a:gd fmla="*/ 1468980 h 1468983" name="connsiteY4-28"/>
                <a:gd fmla="*/ 1324963 w 1324963" name="connsiteX5-29"/>
                <a:gd fmla="*/ 1468983 h 1468983" name="connsiteY5-30"/>
                <a:gd fmla="*/ 0 w 1324963" name="connsiteX6-31"/>
                <a:gd fmla="*/ 1468980 h 1468983" name="connsiteY6-32"/>
                <a:gd fmla="*/ 555795 w 1324963" name="connsiteX7-33"/>
                <a:gd fmla="*/ 734490 h 1468983" name="connsiteY7-34"/>
                <a:gd fmla="*/ 0 w 1324963" name="connsiteX8-35"/>
                <a:gd fmla="*/ 0 h 1468983" name="connsiteY8-36"/>
                <a:gd fmla="*/ 0 w 1324964" name="connsiteX0-37"/>
                <a:gd fmla="*/ 0 h 1468983" name="connsiteY0-38"/>
                <a:gd fmla="*/ 769166 w 1324964" name="connsiteX1-39"/>
                <a:gd fmla="*/ 0 h 1468983" name="connsiteY1-40"/>
                <a:gd fmla="*/ 1324961 w 1324964" name="connsiteX2-41"/>
                <a:gd fmla="*/ 2 h 1468983" name="connsiteY2-42"/>
                <a:gd fmla="*/ 1324961 w 1324964" name="connsiteX3-43"/>
                <a:gd fmla="*/ 734490 h 1468983" name="connsiteY3-44"/>
                <a:gd fmla="*/ 1324964 w 1324964" name="connsiteX4-45"/>
                <a:gd fmla="*/ 1324961 h 1468983" name="connsiteY4-46"/>
                <a:gd fmla="*/ 1324963 w 1324964" name="connsiteX5-47"/>
                <a:gd fmla="*/ 1468983 h 1468983" name="connsiteY5-48"/>
                <a:gd fmla="*/ 0 w 1324964" name="connsiteX6-49"/>
                <a:gd fmla="*/ 1468980 h 1468983" name="connsiteY6-50"/>
                <a:gd fmla="*/ 555795 w 1324964" name="connsiteX7-51"/>
                <a:gd fmla="*/ 734490 h 1468983" name="connsiteY7-52"/>
                <a:gd fmla="*/ 0 w 1324964" name="connsiteX8-53"/>
                <a:gd fmla="*/ 0 h 1468983" name="connsiteY8-54"/>
                <a:gd fmla="*/ 0 w 1324964" name="connsiteX0-55"/>
                <a:gd fmla="*/ 0 h 1468983" name="connsiteY0-56"/>
                <a:gd fmla="*/ 769166 w 1324964" name="connsiteX1-57"/>
                <a:gd fmla="*/ 0 h 1468983" name="connsiteY1-58"/>
                <a:gd fmla="*/ 1324961 w 1324964" name="connsiteX2-59"/>
                <a:gd fmla="*/ 2 h 1468983" name="connsiteY2-60"/>
                <a:gd fmla="*/ 1324961 w 1324964" name="connsiteX3-61"/>
                <a:gd fmla="*/ 734490 h 1468983" name="connsiteY3-62"/>
                <a:gd fmla="*/ 1324964 w 1324964" name="connsiteX4-63"/>
                <a:gd fmla="*/ 1324961 h 1468983" name="connsiteY4-64"/>
                <a:gd fmla="*/ 1324963 w 1324964" name="connsiteX5-65"/>
                <a:gd fmla="*/ 1468983 h 1468983" name="connsiteY5-66"/>
                <a:gd fmla="*/ 0 w 1324964" name="connsiteX6-67"/>
                <a:gd fmla="*/ 1468980 h 1468983" name="connsiteY6-68"/>
                <a:gd fmla="*/ 403253 w 1324964" name="connsiteX7-69"/>
                <a:gd fmla="*/ 734492 h 1468983" name="connsiteY7-70"/>
                <a:gd fmla="*/ 0 w 1324964" name="connsiteX8-71"/>
                <a:gd fmla="*/ 0 h 1468983" name="connsiteY8-72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375410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55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68">
              <a:extLst>
                <a:ext uri="{FF2B5EF4-FFF2-40B4-BE49-F238E27FC236}">
                  <a16:creationId xmlns:a16="http://schemas.microsoft.com/office/drawing/2014/main" id="{48555B39-E897-49E3-AB0C-07A3418FBA71}"/>
                </a:ext>
              </a:extLst>
            </p:cNvPr>
            <p:cNvSpPr/>
            <p:nvPr/>
          </p:nvSpPr>
          <p:spPr>
            <a:xfrm rot="16200000">
              <a:off x="10222" y="3439"/>
              <a:ext cx="2458" cy="2223"/>
            </a:xfrm>
            <a:custGeom>
              <a:gdLst>
                <a:gd fmla="*/ 0 w 1324961" name="connsiteX0"/>
                <a:gd fmla="*/ 0 h 1468980" name="connsiteY0"/>
                <a:gd fmla="*/ 769166 w 1324961" name="connsiteX1"/>
                <a:gd fmla="*/ 0 h 1468980" name="connsiteY1"/>
                <a:gd fmla="*/ 769166 w 1324961" name="connsiteX2"/>
                <a:gd fmla="*/ 0 h 1468980" name="connsiteY2"/>
                <a:gd fmla="*/ 1324961 w 1324961" name="connsiteX3"/>
                <a:gd fmla="*/ 734490 h 1468980" name="connsiteY3"/>
                <a:gd fmla="*/ 769166 w 1324961" name="connsiteX4"/>
                <a:gd fmla="*/ 1468980 h 1468980" name="connsiteY4"/>
                <a:gd fmla="*/ 769166 w 1324961" name="connsiteX5"/>
                <a:gd fmla="*/ 1468980 h 1468980" name="connsiteY5"/>
                <a:gd fmla="*/ 0 w 1324961" name="connsiteX6"/>
                <a:gd fmla="*/ 1468980 h 1468980" name="connsiteY6"/>
                <a:gd fmla="*/ 555795 w 1324961" name="connsiteX7"/>
                <a:gd fmla="*/ 734490 h 1468980" name="connsiteY7"/>
                <a:gd fmla="*/ 0 w 1324961" name="connsiteX8"/>
                <a:gd fmla="*/ 0 h 1468980" name="connsiteY8"/>
                <a:gd fmla="*/ 0 w 1324961" name="connsiteX0-1"/>
                <a:gd fmla="*/ 0 h 1468980" name="connsiteY0-2"/>
                <a:gd fmla="*/ 769166 w 1324961" name="connsiteX1-3"/>
                <a:gd fmla="*/ 0 h 1468980" name="connsiteY1-4"/>
                <a:gd fmla="*/ 1324961 w 1324961" name="connsiteX2-5"/>
                <a:gd fmla="*/ 2 h 1468980" name="connsiteY2-6"/>
                <a:gd fmla="*/ 1324961 w 1324961" name="connsiteX3-7"/>
                <a:gd fmla="*/ 734490 h 1468980" name="connsiteY3-8"/>
                <a:gd fmla="*/ 769166 w 1324961" name="connsiteX4-9"/>
                <a:gd fmla="*/ 1468980 h 1468980" name="connsiteY4-10"/>
                <a:gd fmla="*/ 769166 w 1324961" name="connsiteX5-11"/>
                <a:gd fmla="*/ 1468980 h 1468980" name="connsiteY5-12"/>
                <a:gd fmla="*/ 0 w 1324961" name="connsiteX6-13"/>
                <a:gd fmla="*/ 1468980 h 1468980" name="connsiteY6-14"/>
                <a:gd fmla="*/ 555795 w 1324961" name="connsiteX7-15"/>
                <a:gd fmla="*/ 734490 h 1468980" name="connsiteY7-16"/>
                <a:gd fmla="*/ 0 w 1324961" name="connsiteX8-17"/>
                <a:gd fmla="*/ 0 h 1468980" name="connsiteY8-18"/>
                <a:gd fmla="*/ 0 w 1324963" name="connsiteX0-19"/>
                <a:gd fmla="*/ 0 h 1468983" name="connsiteY0-20"/>
                <a:gd fmla="*/ 769166 w 1324963" name="connsiteX1-21"/>
                <a:gd fmla="*/ 0 h 1468983" name="connsiteY1-22"/>
                <a:gd fmla="*/ 1324961 w 1324963" name="connsiteX2-23"/>
                <a:gd fmla="*/ 2 h 1468983" name="connsiteY2-24"/>
                <a:gd fmla="*/ 1324961 w 1324963" name="connsiteX3-25"/>
                <a:gd fmla="*/ 734490 h 1468983" name="connsiteY3-26"/>
                <a:gd fmla="*/ 769166 w 1324963" name="connsiteX4-27"/>
                <a:gd fmla="*/ 1468980 h 1468983" name="connsiteY4-28"/>
                <a:gd fmla="*/ 1324963 w 1324963" name="connsiteX5-29"/>
                <a:gd fmla="*/ 1468983 h 1468983" name="connsiteY5-30"/>
                <a:gd fmla="*/ 0 w 1324963" name="connsiteX6-31"/>
                <a:gd fmla="*/ 1468980 h 1468983" name="connsiteY6-32"/>
                <a:gd fmla="*/ 555795 w 1324963" name="connsiteX7-33"/>
                <a:gd fmla="*/ 734490 h 1468983" name="connsiteY7-34"/>
                <a:gd fmla="*/ 0 w 1324963" name="connsiteX8-35"/>
                <a:gd fmla="*/ 0 h 1468983" name="connsiteY8-36"/>
                <a:gd fmla="*/ 0 w 1324964" name="connsiteX0-37"/>
                <a:gd fmla="*/ 0 h 1468983" name="connsiteY0-38"/>
                <a:gd fmla="*/ 769166 w 1324964" name="connsiteX1-39"/>
                <a:gd fmla="*/ 0 h 1468983" name="connsiteY1-40"/>
                <a:gd fmla="*/ 1324961 w 1324964" name="connsiteX2-41"/>
                <a:gd fmla="*/ 2 h 1468983" name="connsiteY2-42"/>
                <a:gd fmla="*/ 1324961 w 1324964" name="connsiteX3-43"/>
                <a:gd fmla="*/ 734490 h 1468983" name="connsiteY3-44"/>
                <a:gd fmla="*/ 1324964 w 1324964" name="connsiteX4-45"/>
                <a:gd fmla="*/ 1324961 h 1468983" name="connsiteY4-46"/>
                <a:gd fmla="*/ 1324963 w 1324964" name="connsiteX5-47"/>
                <a:gd fmla="*/ 1468983 h 1468983" name="connsiteY5-48"/>
                <a:gd fmla="*/ 0 w 1324964" name="connsiteX6-49"/>
                <a:gd fmla="*/ 1468980 h 1468983" name="connsiteY6-50"/>
                <a:gd fmla="*/ 555795 w 1324964" name="connsiteX7-51"/>
                <a:gd fmla="*/ 734490 h 1468983" name="connsiteY7-52"/>
                <a:gd fmla="*/ 0 w 1324964" name="connsiteX8-53"/>
                <a:gd fmla="*/ 0 h 1468983" name="connsiteY8-54"/>
                <a:gd fmla="*/ 0 w 1324964" name="connsiteX0-55"/>
                <a:gd fmla="*/ 0 h 1468983" name="connsiteY0-56"/>
                <a:gd fmla="*/ 769166 w 1324964" name="connsiteX1-57"/>
                <a:gd fmla="*/ 0 h 1468983" name="connsiteY1-58"/>
                <a:gd fmla="*/ 1324961 w 1324964" name="connsiteX2-59"/>
                <a:gd fmla="*/ 2 h 1468983" name="connsiteY2-60"/>
                <a:gd fmla="*/ 1324961 w 1324964" name="connsiteX3-61"/>
                <a:gd fmla="*/ 734490 h 1468983" name="connsiteY3-62"/>
                <a:gd fmla="*/ 1324964 w 1324964" name="connsiteX4-63"/>
                <a:gd fmla="*/ 1324961 h 1468983" name="connsiteY4-64"/>
                <a:gd fmla="*/ 1324963 w 1324964" name="connsiteX5-65"/>
                <a:gd fmla="*/ 1468983 h 1468983" name="connsiteY5-66"/>
                <a:gd fmla="*/ 0 w 1324964" name="connsiteX6-67"/>
                <a:gd fmla="*/ 1468980 h 1468983" name="connsiteY6-68"/>
                <a:gd fmla="*/ 403253 w 1324964" name="connsiteX7-69"/>
                <a:gd fmla="*/ 734492 h 1468983" name="connsiteY7-70"/>
                <a:gd fmla="*/ 0 w 1324964" name="connsiteX8-71"/>
                <a:gd fmla="*/ 0 h 1468983" name="connsiteY8-72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375410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55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Text Placeholder 3">
              <a:extLst>
                <a:ext uri="{FF2B5EF4-FFF2-40B4-BE49-F238E27FC236}">
                  <a16:creationId xmlns:a16="http://schemas.microsoft.com/office/drawing/2014/main" id="{98B4500B-F67F-44C1-A716-D581435AE54E}"/>
                </a:ext>
              </a:extLst>
            </p:cNvPr>
            <p:cNvSpPr txBox="1"/>
            <p:nvPr/>
          </p:nvSpPr>
          <p:spPr bwMode="auto">
            <a:xfrm>
              <a:off x="11184" y="4084"/>
              <a:ext cx="535" cy="57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</a:ln>
          </p:spPr>
          <p:txBody>
            <a:bodyPr anchor="ctr" bIns="0" lIns="0" rIns="0" tIns="0" wrap="none">
              <a:spAutoFit/>
            </a:bodyPr>
            <a:lstStyle>
              <a:lvl1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1pPr>
              <a:lvl2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2pPr>
              <a:lvl3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3pPr>
              <a:lvl4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4pPr>
              <a:lvl5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5pPr>
              <a:lvl6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6pPr>
              <a:lvl7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7pPr>
              <a:lvl8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8pPr>
              <a:lvl9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zh-CN" b="1" lang="en-US" sz="2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5A858D3B-C2C6-4B92-8E14-0F59A09ADDAE}"/>
              </a:ext>
            </a:extLst>
          </p:cNvPr>
          <p:cNvGrpSpPr/>
          <p:nvPr/>
        </p:nvGrpSpPr>
        <p:grpSpPr>
          <a:xfrm>
            <a:off x="8946515" y="1775810"/>
            <a:ext cx="1415415" cy="1658620"/>
            <a:chOff x="14233" y="3322"/>
            <a:chExt cx="2229" cy="2612"/>
          </a:xfrm>
          <a:solidFill>
            <a:srgbClr val="FF0000"/>
          </a:solidFill>
        </p:grpSpPr>
        <p:sp>
          <p:nvSpPr>
            <p:cNvPr id="22" name="Freeform 55">
              <a:extLst>
                <a:ext uri="{FF2B5EF4-FFF2-40B4-BE49-F238E27FC236}">
                  <a16:creationId xmlns:a16="http://schemas.microsoft.com/office/drawing/2014/main" id="{68A6BB7C-CF3F-4320-91CE-51ECC9C2C139}"/>
                </a:ext>
              </a:extLst>
            </p:cNvPr>
            <p:cNvSpPr/>
            <p:nvPr/>
          </p:nvSpPr>
          <p:spPr>
            <a:xfrm rot="16200000">
              <a:off x="14115" y="3594"/>
              <a:ext cx="2458" cy="2222"/>
            </a:xfrm>
            <a:custGeom>
              <a:gdLst>
                <a:gd fmla="*/ 0 w 1324961" name="connsiteX0"/>
                <a:gd fmla="*/ 0 h 1468980" name="connsiteY0"/>
                <a:gd fmla="*/ 769166 w 1324961" name="connsiteX1"/>
                <a:gd fmla="*/ 0 h 1468980" name="connsiteY1"/>
                <a:gd fmla="*/ 769166 w 1324961" name="connsiteX2"/>
                <a:gd fmla="*/ 0 h 1468980" name="connsiteY2"/>
                <a:gd fmla="*/ 1324961 w 1324961" name="connsiteX3"/>
                <a:gd fmla="*/ 734490 h 1468980" name="connsiteY3"/>
                <a:gd fmla="*/ 769166 w 1324961" name="connsiteX4"/>
                <a:gd fmla="*/ 1468980 h 1468980" name="connsiteY4"/>
                <a:gd fmla="*/ 769166 w 1324961" name="connsiteX5"/>
                <a:gd fmla="*/ 1468980 h 1468980" name="connsiteY5"/>
                <a:gd fmla="*/ 0 w 1324961" name="connsiteX6"/>
                <a:gd fmla="*/ 1468980 h 1468980" name="connsiteY6"/>
                <a:gd fmla="*/ 555795 w 1324961" name="connsiteX7"/>
                <a:gd fmla="*/ 734490 h 1468980" name="connsiteY7"/>
                <a:gd fmla="*/ 0 w 1324961" name="connsiteX8"/>
                <a:gd fmla="*/ 0 h 1468980" name="connsiteY8"/>
                <a:gd fmla="*/ 0 w 1324961" name="connsiteX0-1"/>
                <a:gd fmla="*/ 0 h 1468980" name="connsiteY0-2"/>
                <a:gd fmla="*/ 769166 w 1324961" name="connsiteX1-3"/>
                <a:gd fmla="*/ 0 h 1468980" name="connsiteY1-4"/>
                <a:gd fmla="*/ 1324961 w 1324961" name="connsiteX2-5"/>
                <a:gd fmla="*/ 2 h 1468980" name="connsiteY2-6"/>
                <a:gd fmla="*/ 1324961 w 1324961" name="connsiteX3-7"/>
                <a:gd fmla="*/ 734490 h 1468980" name="connsiteY3-8"/>
                <a:gd fmla="*/ 769166 w 1324961" name="connsiteX4-9"/>
                <a:gd fmla="*/ 1468980 h 1468980" name="connsiteY4-10"/>
                <a:gd fmla="*/ 769166 w 1324961" name="connsiteX5-11"/>
                <a:gd fmla="*/ 1468980 h 1468980" name="connsiteY5-12"/>
                <a:gd fmla="*/ 0 w 1324961" name="connsiteX6-13"/>
                <a:gd fmla="*/ 1468980 h 1468980" name="connsiteY6-14"/>
                <a:gd fmla="*/ 555795 w 1324961" name="connsiteX7-15"/>
                <a:gd fmla="*/ 734490 h 1468980" name="connsiteY7-16"/>
                <a:gd fmla="*/ 0 w 1324961" name="connsiteX8-17"/>
                <a:gd fmla="*/ 0 h 1468980" name="connsiteY8-18"/>
                <a:gd fmla="*/ 0 w 1324963" name="connsiteX0-19"/>
                <a:gd fmla="*/ 0 h 1468983" name="connsiteY0-20"/>
                <a:gd fmla="*/ 769166 w 1324963" name="connsiteX1-21"/>
                <a:gd fmla="*/ 0 h 1468983" name="connsiteY1-22"/>
                <a:gd fmla="*/ 1324961 w 1324963" name="connsiteX2-23"/>
                <a:gd fmla="*/ 2 h 1468983" name="connsiteY2-24"/>
                <a:gd fmla="*/ 1324961 w 1324963" name="connsiteX3-25"/>
                <a:gd fmla="*/ 734490 h 1468983" name="connsiteY3-26"/>
                <a:gd fmla="*/ 769166 w 1324963" name="connsiteX4-27"/>
                <a:gd fmla="*/ 1468980 h 1468983" name="connsiteY4-28"/>
                <a:gd fmla="*/ 1324963 w 1324963" name="connsiteX5-29"/>
                <a:gd fmla="*/ 1468983 h 1468983" name="connsiteY5-30"/>
                <a:gd fmla="*/ 0 w 1324963" name="connsiteX6-31"/>
                <a:gd fmla="*/ 1468980 h 1468983" name="connsiteY6-32"/>
                <a:gd fmla="*/ 555795 w 1324963" name="connsiteX7-33"/>
                <a:gd fmla="*/ 734490 h 1468983" name="connsiteY7-34"/>
                <a:gd fmla="*/ 0 w 1324963" name="connsiteX8-35"/>
                <a:gd fmla="*/ 0 h 1468983" name="connsiteY8-36"/>
                <a:gd fmla="*/ 0 w 1324964" name="connsiteX0-37"/>
                <a:gd fmla="*/ 0 h 1468983" name="connsiteY0-38"/>
                <a:gd fmla="*/ 769166 w 1324964" name="connsiteX1-39"/>
                <a:gd fmla="*/ 0 h 1468983" name="connsiteY1-40"/>
                <a:gd fmla="*/ 1324961 w 1324964" name="connsiteX2-41"/>
                <a:gd fmla="*/ 2 h 1468983" name="connsiteY2-42"/>
                <a:gd fmla="*/ 1324961 w 1324964" name="connsiteX3-43"/>
                <a:gd fmla="*/ 734490 h 1468983" name="connsiteY3-44"/>
                <a:gd fmla="*/ 1324964 w 1324964" name="connsiteX4-45"/>
                <a:gd fmla="*/ 1324961 h 1468983" name="connsiteY4-46"/>
                <a:gd fmla="*/ 1324963 w 1324964" name="connsiteX5-47"/>
                <a:gd fmla="*/ 1468983 h 1468983" name="connsiteY5-48"/>
                <a:gd fmla="*/ 0 w 1324964" name="connsiteX6-49"/>
                <a:gd fmla="*/ 1468980 h 1468983" name="connsiteY6-50"/>
                <a:gd fmla="*/ 555795 w 1324964" name="connsiteX7-51"/>
                <a:gd fmla="*/ 734490 h 1468983" name="connsiteY7-52"/>
                <a:gd fmla="*/ 0 w 1324964" name="connsiteX8-53"/>
                <a:gd fmla="*/ 0 h 1468983" name="connsiteY8-54"/>
                <a:gd fmla="*/ 0 w 1324964" name="connsiteX0-55"/>
                <a:gd fmla="*/ 0 h 1468983" name="connsiteY0-56"/>
                <a:gd fmla="*/ 769166 w 1324964" name="connsiteX1-57"/>
                <a:gd fmla="*/ 0 h 1468983" name="connsiteY1-58"/>
                <a:gd fmla="*/ 1324961 w 1324964" name="connsiteX2-59"/>
                <a:gd fmla="*/ 2 h 1468983" name="connsiteY2-60"/>
                <a:gd fmla="*/ 1324961 w 1324964" name="connsiteX3-61"/>
                <a:gd fmla="*/ 734490 h 1468983" name="connsiteY3-62"/>
                <a:gd fmla="*/ 1324964 w 1324964" name="connsiteX4-63"/>
                <a:gd fmla="*/ 1324961 h 1468983" name="connsiteY4-64"/>
                <a:gd fmla="*/ 1324963 w 1324964" name="connsiteX5-65"/>
                <a:gd fmla="*/ 1468983 h 1468983" name="connsiteY5-66"/>
                <a:gd fmla="*/ 0 w 1324964" name="connsiteX6-67"/>
                <a:gd fmla="*/ 1468980 h 1468983" name="connsiteY6-68"/>
                <a:gd fmla="*/ 403253 w 1324964" name="connsiteX7-69"/>
                <a:gd fmla="*/ 734492 h 1468983" name="connsiteY7-70"/>
                <a:gd fmla="*/ 0 w 1324964" name="connsiteX8-71"/>
                <a:gd fmla="*/ 0 h 1468983" name="connsiteY8-72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375410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55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71">
              <a:extLst>
                <a:ext uri="{FF2B5EF4-FFF2-40B4-BE49-F238E27FC236}">
                  <a16:creationId xmlns:a16="http://schemas.microsoft.com/office/drawing/2014/main" id="{4BAC7FD4-BB8B-4DDF-9EBA-D4EA515ACBCB}"/>
                </a:ext>
              </a:extLst>
            </p:cNvPr>
            <p:cNvSpPr/>
            <p:nvPr/>
          </p:nvSpPr>
          <p:spPr>
            <a:xfrm rot="16200000">
              <a:off x="14122" y="3439"/>
              <a:ext cx="2458" cy="2223"/>
            </a:xfrm>
            <a:custGeom>
              <a:gdLst>
                <a:gd fmla="*/ 0 w 1324961" name="connsiteX0"/>
                <a:gd fmla="*/ 0 h 1468980" name="connsiteY0"/>
                <a:gd fmla="*/ 769166 w 1324961" name="connsiteX1"/>
                <a:gd fmla="*/ 0 h 1468980" name="connsiteY1"/>
                <a:gd fmla="*/ 769166 w 1324961" name="connsiteX2"/>
                <a:gd fmla="*/ 0 h 1468980" name="connsiteY2"/>
                <a:gd fmla="*/ 1324961 w 1324961" name="connsiteX3"/>
                <a:gd fmla="*/ 734490 h 1468980" name="connsiteY3"/>
                <a:gd fmla="*/ 769166 w 1324961" name="connsiteX4"/>
                <a:gd fmla="*/ 1468980 h 1468980" name="connsiteY4"/>
                <a:gd fmla="*/ 769166 w 1324961" name="connsiteX5"/>
                <a:gd fmla="*/ 1468980 h 1468980" name="connsiteY5"/>
                <a:gd fmla="*/ 0 w 1324961" name="connsiteX6"/>
                <a:gd fmla="*/ 1468980 h 1468980" name="connsiteY6"/>
                <a:gd fmla="*/ 555795 w 1324961" name="connsiteX7"/>
                <a:gd fmla="*/ 734490 h 1468980" name="connsiteY7"/>
                <a:gd fmla="*/ 0 w 1324961" name="connsiteX8"/>
                <a:gd fmla="*/ 0 h 1468980" name="connsiteY8"/>
                <a:gd fmla="*/ 0 w 1324961" name="connsiteX0-1"/>
                <a:gd fmla="*/ 0 h 1468980" name="connsiteY0-2"/>
                <a:gd fmla="*/ 769166 w 1324961" name="connsiteX1-3"/>
                <a:gd fmla="*/ 0 h 1468980" name="connsiteY1-4"/>
                <a:gd fmla="*/ 1324961 w 1324961" name="connsiteX2-5"/>
                <a:gd fmla="*/ 2 h 1468980" name="connsiteY2-6"/>
                <a:gd fmla="*/ 1324961 w 1324961" name="connsiteX3-7"/>
                <a:gd fmla="*/ 734490 h 1468980" name="connsiteY3-8"/>
                <a:gd fmla="*/ 769166 w 1324961" name="connsiteX4-9"/>
                <a:gd fmla="*/ 1468980 h 1468980" name="connsiteY4-10"/>
                <a:gd fmla="*/ 769166 w 1324961" name="connsiteX5-11"/>
                <a:gd fmla="*/ 1468980 h 1468980" name="connsiteY5-12"/>
                <a:gd fmla="*/ 0 w 1324961" name="connsiteX6-13"/>
                <a:gd fmla="*/ 1468980 h 1468980" name="connsiteY6-14"/>
                <a:gd fmla="*/ 555795 w 1324961" name="connsiteX7-15"/>
                <a:gd fmla="*/ 734490 h 1468980" name="connsiteY7-16"/>
                <a:gd fmla="*/ 0 w 1324961" name="connsiteX8-17"/>
                <a:gd fmla="*/ 0 h 1468980" name="connsiteY8-18"/>
                <a:gd fmla="*/ 0 w 1324963" name="connsiteX0-19"/>
                <a:gd fmla="*/ 0 h 1468983" name="connsiteY0-20"/>
                <a:gd fmla="*/ 769166 w 1324963" name="connsiteX1-21"/>
                <a:gd fmla="*/ 0 h 1468983" name="connsiteY1-22"/>
                <a:gd fmla="*/ 1324961 w 1324963" name="connsiteX2-23"/>
                <a:gd fmla="*/ 2 h 1468983" name="connsiteY2-24"/>
                <a:gd fmla="*/ 1324961 w 1324963" name="connsiteX3-25"/>
                <a:gd fmla="*/ 734490 h 1468983" name="connsiteY3-26"/>
                <a:gd fmla="*/ 769166 w 1324963" name="connsiteX4-27"/>
                <a:gd fmla="*/ 1468980 h 1468983" name="connsiteY4-28"/>
                <a:gd fmla="*/ 1324963 w 1324963" name="connsiteX5-29"/>
                <a:gd fmla="*/ 1468983 h 1468983" name="connsiteY5-30"/>
                <a:gd fmla="*/ 0 w 1324963" name="connsiteX6-31"/>
                <a:gd fmla="*/ 1468980 h 1468983" name="connsiteY6-32"/>
                <a:gd fmla="*/ 555795 w 1324963" name="connsiteX7-33"/>
                <a:gd fmla="*/ 734490 h 1468983" name="connsiteY7-34"/>
                <a:gd fmla="*/ 0 w 1324963" name="connsiteX8-35"/>
                <a:gd fmla="*/ 0 h 1468983" name="connsiteY8-36"/>
                <a:gd fmla="*/ 0 w 1324964" name="connsiteX0-37"/>
                <a:gd fmla="*/ 0 h 1468983" name="connsiteY0-38"/>
                <a:gd fmla="*/ 769166 w 1324964" name="connsiteX1-39"/>
                <a:gd fmla="*/ 0 h 1468983" name="connsiteY1-40"/>
                <a:gd fmla="*/ 1324961 w 1324964" name="connsiteX2-41"/>
                <a:gd fmla="*/ 2 h 1468983" name="connsiteY2-42"/>
                <a:gd fmla="*/ 1324961 w 1324964" name="connsiteX3-43"/>
                <a:gd fmla="*/ 734490 h 1468983" name="connsiteY3-44"/>
                <a:gd fmla="*/ 1324964 w 1324964" name="connsiteX4-45"/>
                <a:gd fmla="*/ 1324961 h 1468983" name="connsiteY4-46"/>
                <a:gd fmla="*/ 1324963 w 1324964" name="connsiteX5-47"/>
                <a:gd fmla="*/ 1468983 h 1468983" name="connsiteY5-48"/>
                <a:gd fmla="*/ 0 w 1324964" name="connsiteX6-49"/>
                <a:gd fmla="*/ 1468980 h 1468983" name="connsiteY6-50"/>
                <a:gd fmla="*/ 555795 w 1324964" name="connsiteX7-51"/>
                <a:gd fmla="*/ 734490 h 1468983" name="connsiteY7-52"/>
                <a:gd fmla="*/ 0 w 1324964" name="connsiteX8-53"/>
                <a:gd fmla="*/ 0 h 1468983" name="connsiteY8-54"/>
                <a:gd fmla="*/ 0 w 1324964" name="connsiteX0-55"/>
                <a:gd fmla="*/ 0 h 1468983" name="connsiteY0-56"/>
                <a:gd fmla="*/ 769166 w 1324964" name="connsiteX1-57"/>
                <a:gd fmla="*/ 0 h 1468983" name="connsiteY1-58"/>
                <a:gd fmla="*/ 1324961 w 1324964" name="connsiteX2-59"/>
                <a:gd fmla="*/ 2 h 1468983" name="connsiteY2-60"/>
                <a:gd fmla="*/ 1324961 w 1324964" name="connsiteX3-61"/>
                <a:gd fmla="*/ 734490 h 1468983" name="connsiteY3-62"/>
                <a:gd fmla="*/ 1324964 w 1324964" name="connsiteX4-63"/>
                <a:gd fmla="*/ 1324961 h 1468983" name="connsiteY4-64"/>
                <a:gd fmla="*/ 1324963 w 1324964" name="connsiteX5-65"/>
                <a:gd fmla="*/ 1468983 h 1468983" name="connsiteY5-66"/>
                <a:gd fmla="*/ 0 w 1324964" name="connsiteX6-67"/>
                <a:gd fmla="*/ 1468980 h 1468983" name="connsiteY6-68"/>
                <a:gd fmla="*/ 403253 w 1324964" name="connsiteX7-69"/>
                <a:gd fmla="*/ 734492 h 1468983" name="connsiteY7-70"/>
                <a:gd fmla="*/ 0 w 1324964" name="connsiteX8-71"/>
                <a:gd fmla="*/ 0 h 1468983" name="connsiteY8-72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375410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55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Text Placeholder 3">
              <a:extLst>
                <a:ext uri="{FF2B5EF4-FFF2-40B4-BE49-F238E27FC236}">
                  <a16:creationId xmlns:a16="http://schemas.microsoft.com/office/drawing/2014/main" id="{45F58F3E-7C34-4D38-A88D-B5A660620735}"/>
                </a:ext>
              </a:extLst>
            </p:cNvPr>
            <p:cNvSpPr txBox="1"/>
            <p:nvPr/>
          </p:nvSpPr>
          <p:spPr bwMode="auto">
            <a:xfrm>
              <a:off x="15076" y="4084"/>
              <a:ext cx="535" cy="57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</a:ln>
          </p:spPr>
          <p:txBody>
            <a:bodyPr anchor="ctr" bIns="0" lIns="0" rIns="0" tIns="0" wrap="none">
              <a:spAutoFit/>
            </a:bodyPr>
            <a:lstStyle>
              <a:lvl1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1pPr>
              <a:lvl2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2pPr>
              <a:lvl3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3pPr>
              <a:lvl4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4pPr>
              <a:lvl5pPr defTabSz="1217295"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5pPr>
              <a:lvl6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6pPr>
              <a:lvl7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7pPr>
              <a:lvl8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8pPr>
              <a:lvl9pPr defTabSz="12172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zh-CN" b="1" lang="en-US" sz="2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</a:p>
          </p:txBody>
        </p:sp>
      </p:grpSp>
      <p:sp>
        <p:nvSpPr>
          <p:cNvPr id="26" name="TextBox 13">
            <a:extLst>
              <a:ext uri="{FF2B5EF4-FFF2-40B4-BE49-F238E27FC236}">
                <a16:creationId xmlns:a16="http://schemas.microsoft.com/office/drawing/2014/main" id="{69790974-82D7-4C57-9EF1-F926C513B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308" y="3618287"/>
            <a:ext cx="1797051" cy="249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5pPr>
            <a:lvl6pPr defTabSz="1216025"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6pPr>
            <a:lvl7pPr defTabSz="1216025"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7pPr>
            <a:lvl8pPr defTabSz="1216025"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8pPr>
            <a:lvl9pPr defTabSz="1216025"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9pPr>
          </a:lstStyle>
          <a:p>
            <a:pPr algn="just">
              <a:lnSpc>
                <a:spcPct val="13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患者出现饥饿感、心慌、心悸、头晕、出冷汗及四肢无力或颤抖、紧张、焦虑、性格改变、神志改变、认知障碍，严重者发生抽搐、昏迷等低血糖症状时，应立即使患者平卧位、保持安静，并通知医生。 </a:t>
            </a:r>
          </a:p>
        </p:txBody>
      </p:sp>
      <p:sp>
        <p:nvSpPr>
          <p:cNvPr id="30" name="TextBox 13">
            <a:extLst>
              <a:ext uri="{FF2B5EF4-FFF2-40B4-BE49-F238E27FC236}">
                <a16:creationId xmlns:a16="http://schemas.microsoft.com/office/drawing/2014/main" id="{930103AE-27B8-484F-B7EA-3BC88B7DE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3" y="3672650"/>
            <a:ext cx="1781901" cy="110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5pPr>
            <a:lvl6pPr defTabSz="1216025"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6pPr>
            <a:lvl7pPr defTabSz="1216025"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7pPr>
            <a:lvl8pPr defTabSz="1216025"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8pPr>
            <a:lvl9pPr defTabSz="1216025"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9pPr>
          </a:lstStyle>
          <a:p>
            <a:pPr algn="just">
              <a:lnSpc>
                <a:spcPct val="13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立即测量血糖，动态观察血糖水平，一般血糖低于2.8mmolL时出现低血糖症状。 </a:t>
            </a:r>
          </a:p>
        </p:txBody>
      </p:sp>
      <p:sp>
        <p:nvSpPr>
          <p:cNvPr id="31" name="TextBox 13">
            <a:extLst>
              <a:ext uri="{FF2B5EF4-FFF2-40B4-BE49-F238E27FC236}">
                <a16:creationId xmlns:a16="http://schemas.microsoft.com/office/drawing/2014/main" id="{6B948359-D49B-437E-97AA-CDB99D285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0061" y="3618287"/>
            <a:ext cx="1781900" cy="2218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5pPr>
            <a:lvl6pPr defTabSz="1216025"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6pPr>
            <a:lvl7pPr defTabSz="1216025"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7pPr>
            <a:lvl8pPr defTabSz="1216025"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8pPr>
            <a:lvl9pPr defTabSz="1216025"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9pPr>
          </a:lstStyle>
          <a:p>
            <a:pPr algn="just">
              <a:lnSpc>
                <a:spcPct val="13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遵医嘱予以急救处理，尽快补充糖分；轻症神志清醒者，予进食糖水、含糖饮料、糖果等；病情重或神志不清者，静脉注射50%葡萄糖，或静脉滴注5%-10%葡萄糖液。 </a:t>
            </a:r>
          </a:p>
        </p:txBody>
      </p:sp>
      <p:sp>
        <p:nvSpPr>
          <p:cNvPr id="32" name="TextBox 13">
            <a:extLst>
              <a:ext uri="{FF2B5EF4-FFF2-40B4-BE49-F238E27FC236}">
                <a16:creationId xmlns:a16="http://schemas.microsoft.com/office/drawing/2014/main" id="{03C9A88D-EB3E-4910-BBB0-39B425CFE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264" y="3672650"/>
            <a:ext cx="1781900" cy="83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5pPr>
            <a:lvl6pPr defTabSz="1216025"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6pPr>
            <a:lvl7pPr defTabSz="1216025"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7pPr>
            <a:lvl8pPr defTabSz="1216025"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8pPr>
            <a:lvl9pPr defTabSz="1216025"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panose="020f0502020204030204" typeface="Calibri"/>
                <a:ea charset="-122" panose="02010600030101010101" pitchFamily="2" typeface="宋体"/>
              </a:defRPr>
            </a:lvl9pPr>
          </a:lstStyle>
          <a:p>
            <a:pPr algn="just">
              <a:lnSpc>
                <a:spcPct val="13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安慰和照顾患者，消除不安恐惧心理，主动配合治疗 </a:t>
            </a:r>
          </a:p>
        </p:txBody>
      </p:sp>
    </p:spTree>
    <p:extLst>
      <p:ext uri="{BB962C8B-B14F-4D97-AF65-F5344CB8AC3E}">
        <p14:creationId val="1569362464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0" spid="30"/>
      <p:bldP grpId="0" spid="31"/>
      <p:bldP grpId="0" spid="32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低血糖休克抢救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sp>
        <p:nvSpPr>
          <p:cNvPr id="6" name="TextBox 76">
            <a:extLst>
              <a:ext uri="{FF2B5EF4-FFF2-40B4-BE49-F238E27FC236}">
                <a16:creationId xmlns:a16="http://schemas.microsoft.com/office/drawing/2014/main" id="{6F8931E0-F338-4EA8-A519-EA3E2FA42004}"/>
              </a:ext>
            </a:extLst>
          </p:cNvPr>
          <p:cNvSpPr txBox="1"/>
          <p:nvPr/>
        </p:nvSpPr>
        <p:spPr>
          <a:xfrm>
            <a:off x="1745789" y="2267840"/>
            <a:ext cx="2292811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严密观察生命体征，神志、面色变化、皮肤有无湿冷及大小便情况，记录出入量 。</a:t>
            </a:r>
          </a:p>
        </p:txBody>
      </p:sp>
      <p:sp>
        <p:nvSpPr>
          <p:cNvPr id="8" name="TextBox 78">
            <a:extLst>
              <a:ext uri="{FF2B5EF4-FFF2-40B4-BE49-F238E27FC236}">
                <a16:creationId xmlns:a16="http://schemas.microsoft.com/office/drawing/2014/main" id="{EFD84FBB-4BD8-4873-939C-3CC7F4B17944}"/>
              </a:ext>
            </a:extLst>
          </p:cNvPr>
          <p:cNvSpPr txBox="1"/>
          <p:nvPr/>
        </p:nvSpPr>
        <p:spPr>
          <a:xfrm>
            <a:off x="1708303" y="4012434"/>
            <a:ext cx="2330297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协助医生积极治疗原发病。 </a:t>
            </a:r>
          </a:p>
        </p:txBody>
      </p:sp>
      <p:sp>
        <p:nvSpPr>
          <p:cNvPr id="12" name="TextBox 80">
            <a:extLst>
              <a:ext uri="{FF2B5EF4-FFF2-40B4-BE49-F238E27FC236}">
                <a16:creationId xmlns:a16="http://schemas.microsoft.com/office/drawing/2014/main" id="{2044AEC5-B570-4687-B366-8D1C2EB2D945}"/>
              </a:ext>
            </a:extLst>
          </p:cNvPr>
          <p:cNvSpPr txBox="1"/>
          <p:nvPr/>
        </p:nvSpPr>
        <p:spPr>
          <a:xfrm>
            <a:off x="5154694" y="4012434"/>
            <a:ext cx="232710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准确及时记录过程。</a:t>
            </a: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903F3E5D-994D-4030-BEE8-059308816B5B}"/>
              </a:ext>
            </a:extLst>
          </p:cNvPr>
          <p:cNvSpPr txBox="1"/>
          <p:nvPr/>
        </p:nvSpPr>
        <p:spPr>
          <a:xfrm>
            <a:off x="5154694" y="2265086"/>
            <a:ext cx="229281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做好健康宣教，对出现低血糖症状的患者进行饮食指导。 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B6B4A2A3-EAEA-4E1E-B3DE-B4C72DD10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827725" y="1844824"/>
            <a:ext cx="5013176" cy="5013176"/>
          </a:xfrm>
          <a:prstGeom prst="rect">
            <a:avLst/>
          </a:prstGeom>
        </p:spPr>
      </p:pic>
      <p:sp>
        <p:nvSpPr>
          <p:cNvPr id="17" name="iconfont-11964-5737327">
            <a:extLst>
              <a:ext uri="{FF2B5EF4-FFF2-40B4-BE49-F238E27FC236}">
                <a16:creationId xmlns:a16="http://schemas.microsoft.com/office/drawing/2014/main" id="{4CA85D0C-7466-4E8D-8458-18679BD8A81A}"/>
              </a:ext>
            </a:extLst>
          </p:cNvPr>
          <p:cNvSpPr>
            <a:spLocks noChangeAspect="1"/>
          </p:cNvSpPr>
          <p:nvPr/>
        </p:nvSpPr>
        <p:spPr bwMode="auto">
          <a:xfrm>
            <a:off x="946563" y="1989257"/>
            <a:ext cx="573645" cy="609685"/>
          </a:xfrm>
          <a:custGeom>
            <a:gdLst>
              <a:gd fmla="*/ 210 w 11970" name="T0"/>
              <a:gd fmla="*/ 9630 h 12720" name="T1"/>
              <a:gd fmla="*/ 70 w 11970" name="T2"/>
              <a:gd fmla="*/ 9290 h 12720" name="T3"/>
              <a:gd fmla="*/ 2000 w 11970" name="T4"/>
              <a:gd fmla="*/ 5990 h 12720" name="T5"/>
              <a:gd fmla="*/ 1860 w 11970" name="T6"/>
              <a:gd fmla="*/ 5650 h 12720" name="T7"/>
              <a:gd fmla="*/ 3320 w 11970" name="T8"/>
              <a:gd fmla="*/ 3150 h 12720" name="T9"/>
              <a:gd fmla="*/ 3180 w 11970" name="T10"/>
              <a:gd fmla="*/ 2810 h 12720" name="T11"/>
              <a:gd fmla="*/ 6160 w 11970" name="T12"/>
              <a:gd fmla="*/ 80 h 12720" name="T13"/>
              <a:gd fmla="*/ 8930 w 11970" name="T14"/>
              <a:gd fmla="*/ 2950 h 12720" name="T15"/>
              <a:gd fmla="*/ 7710 w 11970" name="T16"/>
              <a:gd fmla="*/ 3150 h 12720" name="T17"/>
              <a:gd fmla="*/ 10250 w 11970" name="T18"/>
              <a:gd fmla="*/ 5790 h 12720" name="T19"/>
              <a:gd fmla="*/ 8860 w 11970" name="T20"/>
              <a:gd fmla="*/ 5990 h 12720" name="T21"/>
              <a:gd fmla="*/ 11940 w 11970" name="T22"/>
              <a:gd fmla="*/ 9520 h 12720" name="T23"/>
              <a:gd fmla="*/ 670 w 11970" name="T24"/>
              <a:gd fmla="*/ 9230 h 12720" name="T25"/>
              <a:gd fmla="*/ 8260 w 11970" name="T26"/>
              <a:gd fmla="*/ 5920 h 12720" name="T27"/>
              <a:gd fmla="*/ 8400 w 11970" name="T28"/>
              <a:gd fmla="*/ 5580 h 12720" name="T29"/>
              <a:gd fmla="*/ 7080 w 11970" name="T30"/>
              <a:gd fmla="*/ 3080 h 12720" name="T31"/>
              <a:gd fmla="*/ 7220 w 11970" name="T32"/>
              <a:gd fmla="*/ 2740 h 12720" name="T33"/>
              <a:gd fmla="*/ 6020 w 11970" name="T34"/>
              <a:gd fmla="*/ 500 h 12720" name="T35"/>
              <a:gd fmla="*/ 4810 w 11970" name="T36"/>
              <a:gd fmla="*/ 2750 h 12720" name="T37"/>
              <a:gd fmla="*/ 4950 w 11970" name="T38"/>
              <a:gd fmla="*/ 3090 h 12720" name="T39"/>
              <a:gd fmla="*/ 3640 w 11970" name="T40"/>
              <a:gd fmla="*/ 5590 h 12720" name="T41"/>
              <a:gd fmla="*/ 3780 w 11970" name="T42"/>
              <a:gd fmla="*/ 5930 h 12720" name="T43"/>
              <a:gd fmla="*/ 9930 w 11970" name="T44"/>
              <a:gd fmla="*/ 8730 h 12720" name="T45"/>
              <a:gd fmla="*/ 1960 w 11970" name="T46"/>
              <a:gd fmla="*/ 8630 h 12720" name="T47"/>
              <a:gd fmla="*/ 9700 w 11970" name="T48"/>
              <a:gd fmla="*/ 8530 h 12720" name="T49"/>
              <a:gd fmla="*/ 7450 w 11970" name="T50"/>
              <a:gd fmla="*/ 5890 h 12720" name="T51"/>
              <a:gd fmla="*/ 10000 w 11970" name="T52"/>
              <a:gd fmla="*/ 8570 h 12720" name="T53"/>
              <a:gd fmla="*/ 9930 w 11970" name="T54"/>
              <a:gd fmla="*/ 8730 h 12720" name="T55"/>
              <a:gd fmla="*/ 5330 w 11970" name="T56"/>
              <a:gd fmla="*/ 12720 h 12720" name="T57"/>
              <a:gd fmla="*/ 5130 w 11970" name="T58"/>
              <a:gd fmla="*/ 9430 h 12720" name="T59"/>
              <a:gd fmla="*/ 6620 w 11970" name="T60"/>
              <a:gd fmla="*/ 9230 h 12720" name="T61"/>
              <a:gd fmla="*/ 6820 w 11970" name="T62"/>
              <a:gd fmla="*/ 12520 h 12720" name="T63"/>
              <a:gd fmla="*/ 5530 w 11970" name="T64"/>
              <a:gd fmla="*/ 12320 h 12720" name="T65"/>
              <a:gd fmla="*/ 6420 w 11970" name="T66"/>
              <a:gd fmla="*/ 9630 h 12720" name="T67"/>
              <a:gd fmla="*/ 5530 w 11970" name="T68"/>
              <a:gd fmla="*/ 12320 h 12720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12720" w="11970">
                <a:moveTo>
                  <a:pt x="11750" y="9630"/>
                </a:moveTo>
                <a:lnTo>
                  <a:pt x="210" y="9630"/>
                </a:lnTo>
                <a:cubicBezTo>
                  <a:pt x="130" y="9630"/>
                  <a:pt x="60" y="9580"/>
                  <a:pt x="30" y="9510"/>
                </a:cubicBezTo>
                <a:cubicBezTo>
                  <a:pt x="0" y="9440"/>
                  <a:pt x="10" y="9350"/>
                  <a:pt x="70" y="9290"/>
                </a:cubicBezTo>
                <a:lnTo>
                  <a:pt x="3180" y="5990"/>
                </a:lnTo>
                <a:lnTo>
                  <a:pt x="2000" y="5990"/>
                </a:lnTo>
                <a:cubicBezTo>
                  <a:pt x="1920" y="5990"/>
                  <a:pt x="1850" y="5940"/>
                  <a:pt x="1820" y="5870"/>
                </a:cubicBezTo>
                <a:cubicBezTo>
                  <a:pt x="1790" y="5800"/>
                  <a:pt x="1810" y="5710"/>
                  <a:pt x="1860" y="5650"/>
                </a:cubicBezTo>
                <a:lnTo>
                  <a:pt x="4340" y="3150"/>
                </a:lnTo>
                <a:lnTo>
                  <a:pt x="3320" y="3150"/>
                </a:lnTo>
                <a:cubicBezTo>
                  <a:pt x="3240" y="3150"/>
                  <a:pt x="3170" y="3100"/>
                  <a:pt x="3140" y="3030"/>
                </a:cubicBezTo>
                <a:cubicBezTo>
                  <a:pt x="3110" y="2960"/>
                  <a:pt x="3130" y="2870"/>
                  <a:pt x="3180" y="2810"/>
                </a:cubicBezTo>
                <a:lnTo>
                  <a:pt x="5880" y="80"/>
                </a:lnTo>
                <a:cubicBezTo>
                  <a:pt x="5960" y="0"/>
                  <a:pt x="6090" y="0"/>
                  <a:pt x="6160" y="80"/>
                </a:cubicBezTo>
                <a:lnTo>
                  <a:pt x="8850" y="2790"/>
                </a:lnTo>
                <a:cubicBezTo>
                  <a:pt x="8900" y="2830"/>
                  <a:pt x="8930" y="2880"/>
                  <a:pt x="8930" y="2950"/>
                </a:cubicBezTo>
                <a:cubicBezTo>
                  <a:pt x="8930" y="3060"/>
                  <a:pt x="8840" y="3150"/>
                  <a:pt x="8730" y="3150"/>
                </a:cubicBezTo>
                <a:lnTo>
                  <a:pt x="7710" y="3150"/>
                </a:lnTo>
                <a:lnTo>
                  <a:pt x="10170" y="5630"/>
                </a:lnTo>
                <a:cubicBezTo>
                  <a:pt x="10220" y="5670"/>
                  <a:pt x="10250" y="5720"/>
                  <a:pt x="10250" y="5790"/>
                </a:cubicBezTo>
                <a:cubicBezTo>
                  <a:pt x="10250" y="5900"/>
                  <a:pt x="10160" y="5990"/>
                  <a:pt x="10050" y="5990"/>
                </a:cubicBezTo>
                <a:lnTo>
                  <a:pt x="8860" y="5990"/>
                </a:lnTo>
                <a:lnTo>
                  <a:pt x="11900" y="9300"/>
                </a:lnTo>
                <a:cubicBezTo>
                  <a:pt x="11950" y="9360"/>
                  <a:pt x="11970" y="9440"/>
                  <a:pt x="11940" y="9520"/>
                </a:cubicBezTo>
                <a:cubicBezTo>
                  <a:pt x="11900" y="9590"/>
                  <a:pt x="11830" y="9630"/>
                  <a:pt x="11750" y="9630"/>
                </a:cubicBezTo>
                <a:close/>
                <a:moveTo>
                  <a:pt x="670" y="9230"/>
                </a:moveTo>
                <a:lnTo>
                  <a:pt x="11290" y="9230"/>
                </a:lnTo>
                <a:lnTo>
                  <a:pt x="8260" y="5920"/>
                </a:lnTo>
                <a:cubicBezTo>
                  <a:pt x="8210" y="5860"/>
                  <a:pt x="8190" y="5780"/>
                  <a:pt x="8220" y="5700"/>
                </a:cubicBezTo>
                <a:cubicBezTo>
                  <a:pt x="8250" y="5630"/>
                  <a:pt x="8320" y="5580"/>
                  <a:pt x="8400" y="5580"/>
                </a:cubicBezTo>
                <a:lnTo>
                  <a:pt x="9560" y="5580"/>
                </a:lnTo>
                <a:lnTo>
                  <a:pt x="7080" y="3080"/>
                </a:lnTo>
                <a:cubicBezTo>
                  <a:pt x="7020" y="3020"/>
                  <a:pt x="7010" y="2940"/>
                  <a:pt x="7040" y="2860"/>
                </a:cubicBezTo>
                <a:cubicBezTo>
                  <a:pt x="7070" y="2790"/>
                  <a:pt x="7140" y="2740"/>
                  <a:pt x="7220" y="2740"/>
                </a:cubicBezTo>
                <a:lnTo>
                  <a:pt x="8230" y="2740"/>
                </a:lnTo>
                <a:lnTo>
                  <a:pt x="6020" y="500"/>
                </a:lnTo>
                <a:lnTo>
                  <a:pt x="3800" y="2750"/>
                </a:lnTo>
                <a:lnTo>
                  <a:pt x="4810" y="2750"/>
                </a:lnTo>
                <a:cubicBezTo>
                  <a:pt x="4890" y="2750"/>
                  <a:pt x="4960" y="2800"/>
                  <a:pt x="4990" y="2870"/>
                </a:cubicBezTo>
                <a:cubicBezTo>
                  <a:pt x="5020" y="2940"/>
                  <a:pt x="5000" y="3030"/>
                  <a:pt x="4950" y="3090"/>
                </a:cubicBezTo>
                <a:lnTo>
                  <a:pt x="2480" y="5590"/>
                </a:lnTo>
                <a:lnTo>
                  <a:pt x="3640" y="5590"/>
                </a:lnTo>
                <a:cubicBezTo>
                  <a:pt x="3720" y="5590"/>
                  <a:pt x="3790" y="5640"/>
                  <a:pt x="3820" y="5710"/>
                </a:cubicBezTo>
                <a:cubicBezTo>
                  <a:pt x="3850" y="5780"/>
                  <a:pt x="3840" y="5870"/>
                  <a:pt x="3780" y="5930"/>
                </a:cubicBezTo>
                <a:lnTo>
                  <a:pt x="670" y="9230"/>
                </a:lnTo>
                <a:close/>
                <a:moveTo>
                  <a:pt x="9930" y="8730"/>
                </a:moveTo>
                <a:lnTo>
                  <a:pt x="2060" y="8730"/>
                </a:lnTo>
                <a:cubicBezTo>
                  <a:pt x="2000" y="8730"/>
                  <a:pt x="1960" y="8690"/>
                  <a:pt x="1960" y="8630"/>
                </a:cubicBezTo>
                <a:cubicBezTo>
                  <a:pt x="1960" y="8570"/>
                  <a:pt x="2000" y="8530"/>
                  <a:pt x="2060" y="8530"/>
                </a:cubicBezTo>
                <a:lnTo>
                  <a:pt x="9700" y="8530"/>
                </a:lnTo>
                <a:lnTo>
                  <a:pt x="7440" y="6030"/>
                </a:lnTo>
                <a:cubicBezTo>
                  <a:pt x="7400" y="5990"/>
                  <a:pt x="7410" y="5930"/>
                  <a:pt x="7450" y="5890"/>
                </a:cubicBezTo>
                <a:cubicBezTo>
                  <a:pt x="7490" y="5850"/>
                  <a:pt x="7550" y="5860"/>
                  <a:pt x="7590" y="5900"/>
                </a:cubicBezTo>
                <a:lnTo>
                  <a:pt x="10000" y="8570"/>
                </a:lnTo>
                <a:cubicBezTo>
                  <a:pt x="10030" y="8600"/>
                  <a:pt x="10030" y="8640"/>
                  <a:pt x="10020" y="8680"/>
                </a:cubicBezTo>
                <a:cubicBezTo>
                  <a:pt x="10000" y="8710"/>
                  <a:pt x="9970" y="8730"/>
                  <a:pt x="9930" y="8730"/>
                </a:cubicBezTo>
                <a:close/>
                <a:moveTo>
                  <a:pt x="6630" y="12720"/>
                </a:moveTo>
                <a:lnTo>
                  <a:pt x="5330" y="12720"/>
                </a:lnTo>
                <a:cubicBezTo>
                  <a:pt x="5220" y="12720"/>
                  <a:pt x="5130" y="12630"/>
                  <a:pt x="5130" y="12520"/>
                </a:cubicBezTo>
                <a:lnTo>
                  <a:pt x="5130" y="9430"/>
                </a:lnTo>
                <a:cubicBezTo>
                  <a:pt x="5130" y="9320"/>
                  <a:pt x="5220" y="9230"/>
                  <a:pt x="5330" y="9230"/>
                </a:cubicBezTo>
                <a:lnTo>
                  <a:pt x="6620" y="9230"/>
                </a:lnTo>
                <a:cubicBezTo>
                  <a:pt x="6730" y="9230"/>
                  <a:pt x="6820" y="9320"/>
                  <a:pt x="6820" y="9430"/>
                </a:cubicBezTo>
                <a:lnTo>
                  <a:pt x="6820" y="12520"/>
                </a:lnTo>
                <a:cubicBezTo>
                  <a:pt x="6830" y="12630"/>
                  <a:pt x="6740" y="12720"/>
                  <a:pt x="6630" y="12720"/>
                </a:cubicBezTo>
                <a:close/>
                <a:moveTo>
                  <a:pt x="5530" y="12320"/>
                </a:moveTo>
                <a:lnTo>
                  <a:pt x="6420" y="12320"/>
                </a:lnTo>
                <a:lnTo>
                  <a:pt x="6420" y="9630"/>
                </a:lnTo>
                <a:lnTo>
                  <a:pt x="5530" y="9630"/>
                </a:lnTo>
                <a:lnTo>
                  <a:pt x="5530" y="1232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/>
        </p:txBody>
      </p:sp>
      <p:sp>
        <p:nvSpPr>
          <p:cNvPr id="18" name="iconfont-11964-5737327">
            <a:extLst>
              <a:ext uri="{FF2B5EF4-FFF2-40B4-BE49-F238E27FC236}">
                <a16:creationId xmlns:a16="http://schemas.microsoft.com/office/drawing/2014/main" id="{61342830-6D6D-4D51-8C42-A9E142266D12}"/>
              </a:ext>
            </a:extLst>
          </p:cNvPr>
          <p:cNvSpPr>
            <a:spLocks noChangeAspect="1"/>
          </p:cNvSpPr>
          <p:nvPr/>
        </p:nvSpPr>
        <p:spPr bwMode="auto">
          <a:xfrm>
            <a:off x="946563" y="3900843"/>
            <a:ext cx="573645" cy="609685"/>
          </a:xfrm>
          <a:custGeom>
            <a:gdLst>
              <a:gd fmla="*/ 210 w 11970" name="T0"/>
              <a:gd fmla="*/ 9630 h 12720" name="T1"/>
              <a:gd fmla="*/ 70 w 11970" name="T2"/>
              <a:gd fmla="*/ 9290 h 12720" name="T3"/>
              <a:gd fmla="*/ 2000 w 11970" name="T4"/>
              <a:gd fmla="*/ 5990 h 12720" name="T5"/>
              <a:gd fmla="*/ 1860 w 11970" name="T6"/>
              <a:gd fmla="*/ 5650 h 12720" name="T7"/>
              <a:gd fmla="*/ 3320 w 11970" name="T8"/>
              <a:gd fmla="*/ 3150 h 12720" name="T9"/>
              <a:gd fmla="*/ 3180 w 11970" name="T10"/>
              <a:gd fmla="*/ 2810 h 12720" name="T11"/>
              <a:gd fmla="*/ 6160 w 11970" name="T12"/>
              <a:gd fmla="*/ 80 h 12720" name="T13"/>
              <a:gd fmla="*/ 8930 w 11970" name="T14"/>
              <a:gd fmla="*/ 2950 h 12720" name="T15"/>
              <a:gd fmla="*/ 7710 w 11970" name="T16"/>
              <a:gd fmla="*/ 3150 h 12720" name="T17"/>
              <a:gd fmla="*/ 10250 w 11970" name="T18"/>
              <a:gd fmla="*/ 5790 h 12720" name="T19"/>
              <a:gd fmla="*/ 8860 w 11970" name="T20"/>
              <a:gd fmla="*/ 5990 h 12720" name="T21"/>
              <a:gd fmla="*/ 11940 w 11970" name="T22"/>
              <a:gd fmla="*/ 9520 h 12720" name="T23"/>
              <a:gd fmla="*/ 670 w 11970" name="T24"/>
              <a:gd fmla="*/ 9230 h 12720" name="T25"/>
              <a:gd fmla="*/ 8260 w 11970" name="T26"/>
              <a:gd fmla="*/ 5920 h 12720" name="T27"/>
              <a:gd fmla="*/ 8400 w 11970" name="T28"/>
              <a:gd fmla="*/ 5580 h 12720" name="T29"/>
              <a:gd fmla="*/ 7080 w 11970" name="T30"/>
              <a:gd fmla="*/ 3080 h 12720" name="T31"/>
              <a:gd fmla="*/ 7220 w 11970" name="T32"/>
              <a:gd fmla="*/ 2740 h 12720" name="T33"/>
              <a:gd fmla="*/ 6020 w 11970" name="T34"/>
              <a:gd fmla="*/ 500 h 12720" name="T35"/>
              <a:gd fmla="*/ 4810 w 11970" name="T36"/>
              <a:gd fmla="*/ 2750 h 12720" name="T37"/>
              <a:gd fmla="*/ 4950 w 11970" name="T38"/>
              <a:gd fmla="*/ 3090 h 12720" name="T39"/>
              <a:gd fmla="*/ 3640 w 11970" name="T40"/>
              <a:gd fmla="*/ 5590 h 12720" name="T41"/>
              <a:gd fmla="*/ 3780 w 11970" name="T42"/>
              <a:gd fmla="*/ 5930 h 12720" name="T43"/>
              <a:gd fmla="*/ 9930 w 11970" name="T44"/>
              <a:gd fmla="*/ 8730 h 12720" name="T45"/>
              <a:gd fmla="*/ 1960 w 11970" name="T46"/>
              <a:gd fmla="*/ 8630 h 12720" name="T47"/>
              <a:gd fmla="*/ 9700 w 11970" name="T48"/>
              <a:gd fmla="*/ 8530 h 12720" name="T49"/>
              <a:gd fmla="*/ 7450 w 11970" name="T50"/>
              <a:gd fmla="*/ 5890 h 12720" name="T51"/>
              <a:gd fmla="*/ 10000 w 11970" name="T52"/>
              <a:gd fmla="*/ 8570 h 12720" name="T53"/>
              <a:gd fmla="*/ 9930 w 11970" name="T54"/>
              <a:gd fmla="*/ 8730 h 12720" name="T55"/>
              <a:gd fmla="*/ 5330 w 11970" name="T56"/>
              <a:gd fmla="*/ 12720 h 12720" name="T57"/>
              <a:gd fmla="*/ 5130 w 11970" name="T58"/>
              <a:gd fmla="*/ 9430 h 12720" name="T59"/>
              <a:gd fmla="*/ 6620 w 11970" name="T60"/>
              <a:gd fmla="*/ 9230 h 12720" name="T61"/>
              <a:gd fmla="*/ 6820 w 11970" name="T62"/>
              <a:gd fmla="*/ 12520 h 12720" name="T63"/>
              <a:gd fmla="*/ 5530 w 11970" name="T64"/>
              <a:gd fmla="*/ 12320 h 12720" name="T65"/>
              <a:gd fmla="*/ 6420 w 11970" name="T66"/>
              <a:gd fmla="*/ 9630 h 12720" name="T67"/>
              <a:gd fmla="*/ 5530 w 11970" name="T68"/>
              <a:gd fmla="*/ 12320 h 12720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12720" w="11970">
                <a:moveTo>
                  <a:pt x="11750" y="9630"/>
                </a:moveTo>
                <a:lnTo>
                  <a:pt x="210" y="9630"/>
                </a:lnTo>
                <a:cubicBezTo>
                  <a:pt x="130" y="9630"/>
                  <a:pt x="60" y="9580"/>
                  <a:pt x="30" y="9510"/>
                </a:cubicBezTo>
                <a:cubicBezTo>
                  <a:pt x="0" y="9440"/>
                  <a:pt x="10" y="9350"/>
                  <a:pt x="70" y="9290"/>
                </a:cubicBezTo>
                <a:lnTo>
                  <a:pt x="3180" y="5990"/>
                </a:lnTo>
                <a:lnTo>
                  <a:pt x="2000" y="5990"/>
                </a:lnTo>
                <a:cubicBezTo>
                  <a:pt x="1920" y="5990"/>
                  <a:pt x="1850" y="5940"/>
                  <a:pt x="1820" y="5870"/>
                </a:cubicBezTo>
                <a:cubicBezTo>
                  <a:pt x="1790" y="5800"/>
                  <a:pt x="1810" y="5710"/>
                  <a:pt x="1860" y="5650"/>
                </a:cubicBezTo>
                <a:lnTo>
                  <a:pt x="4340" y="3150"/>
                </a:lnTo>
                <a:lnTo>
                  <a:pt x="3320" y="3150"/>
                </a:lnTo>
                <a:cubicBezTo>
                  <a:pt x="3240" y="3150"/>
                  <a:pt x="3170" y="3100"/>
                  <a:pt x="3140" y="3030"/>
                </a:cubicBezTo>
                <a:cubicBezTo>
                  <a:pt x="3110" y="2960"/>
                  <a:pt x="3130" y="2870"/>
                  <a:pt x="3180" y="2810"/>
                </a:cubicBezTo>
                <a:lnTo>
                  <a:pt x="5880" y="80"/>
                </a:lnTo>
                <a:cubicBezTo>
                  <a:pt x="5960" y="0"/>
                  <a:pt x="6090" y="0"/>
                  <a:pt x="6160" y="80"/>
                </a:cubicBezTo>
                <a:lnTo>
                  <a:pt x="8850" y="2790"/>
                </a:lnTo>
                <a:cubicBezTo>
                  <a:pt x="8900" y="2830"/>
                  <a:pt x="8930" y="2880"/>
                  <a:pt x="8930" y="2950"/>
                </a:cubicBezTo>
                <a:cubicBezTo>
                  <a:pt x="8930" y="3060"/>
                  <a:pt x="8840" y="3150"/>
                  <a:pt x="8730" y="3150"/>
                </a:cubicBezTo>
                <a:lnTo>
                  <a:pt x="7710" y="3150"/>
                </a:lnTo>
                <a:lnTo>
                  <a:pt x="10170" y="5630"/>
                </a:lnTo>
                <a:cubicBezTo>
                  <a:pt x="10220" y="5670"/>
                  <a:pt x="10250" y="5720"/>
                  <a:pt x="10250" y="5790"/>
                </a:cubicBezTo>
                <a:cubicBezTo>
                  <a:pt x="10250" y="5900"/>
                  <a:pt x="10160" y="5990"/>
                  <a:pt x="10050" y="5990"/>
                </a:cubicBezTo>
                <a:lnTo>
                  <a:pt x="8860" y="5990"/>
                </a:lnTo>
                <a:lnTo>
                  <a:pt x="11900" y="9300"/>
                </a:lnTo>
                <a:cubicBezTo>
                  <a:pt x="11950" y="9360"/>
                  <a:pt x="11970" y="9440"/>
                  <a:pt x="11940" y="9520"/>
                </a:cubicBezTo>
                <a:cubicBezTo>
                  <a:pt x="11900" y="9590"/>
                  <a:pt x="11830" y="9630"/>
                  <a:pt x="11750" y="9630"/>
                </a:cubicBezTo>
                <a:close/>
                <a:moveTo>
                  <a:pt x="670" y="9230"/>
                </a:moveTo>
                <a:lnTo>
                  <a:pt x="11290" y="9230"/>
                </a:lnTo>
                <a:lnTo>
                  <a:pt x="8260" y="5920"/>
                </a:lnTo>
                <a:cubicBezTo>
                  <a:pt x="8210" y="5860"/>
                  <a:pt x="8190" y="5780"/>
                  <a:pt x="8220" y="5700"/>
                </a:cubicBezTo>
                <a:cubicBezTo>
                  <a:pt x="8250" y="5630"/>
                  <a:pt x="8320" y="5580"/>
                  <a:pt x="8400" y="5580"/>
                </a:cubicBezTo>
                <a:lnTo>
                  <a:pt x="9560" y="5580"/>
                </a:lnTo>
                <a:lnTo>
                  <a:pt x="7080" y="3080"/>
                </a:lnTo>
                <a:cubicBezTo>
                  <a:pt x="7020" y="3020"/>
                  <a:pt x="7010" y="2940"/>
                  <a:pt x="7040" y="2860"/>
                </a:cubicBezTo>
                <a:cubicBezTo>
                  <a:pt x="7070" y="2790"/>
                  <a:pt x="7140" y="2740"/>
                  <a:pt x="7220" y="2740"/>
                </a:cubicBezTo>
                <a:lnTo>
                  <a:pt x="8230" y="2740"/>
                </a:lnTo>
                <a:lnTo>
                  <a:pt x="6020" y="500"/>
                </a:lnTo>
                <a:lnTo>
                  <a:pt x="3800" y="2750"/>
                </a:lnTo>
                <a:lnTo>
                  <a:pt x="4810" y="2750"/>
                </a:lnTo>
                <a:cubicBezTo>
                  <a:pt x="4890" y="2750"/>
                  <a:pt x="4960" y="2800"/>
                  <a:pt x="4990" y="2870"/>
                </a:cubicBezTo>
                <a:cubicBezTo>
                  <a:pt x="5020" y="2940"/>
                  <a:pt x="5000" y="3030"/>
                  <a:pt x="4950" y="3090"/>
                </a:cubicBezTo>
                <a:lnTo>
                  <a:pt x="2480" y="5590"/>
                </a:lnTo>
                <a:lnTo>
                  <a:pt x="3640" y="5590"/>
                </a:lnTo>
                <a:cubicBezTo>
                  <a:pt x="3720" y="5590"/>
                  <a:pt x="3790" y="5640"/>
                  <a:pt x="3820" y="5710"/>
                </a:cubicBezTo>
                <a:cubicBezTo>
                  <a:pt x="3850" y="5780"/>
                  <a:pt x="3840" y="5870"/>
                  <a:pt x="3780" y="5930"/>
                </a:cubicBezTo>
                <a:lnTo>
                  <a:pt x="670" y="9230"/>
                </a:lnTo>
                <a:close/>
                <a:moveTo>
                  <a:pt x="9930" y="8730"/>
                </a:moveTo>
                <a:lnTo>
                  <a:pt x="2060" y="8730"/>
                </a:lnTo>
                <a:cubicBezTo>
                  <a:pt x="2000" y="8730"/>
                  <a:pt x="1960" y="8690"/>
                  <a:pt x="1960" y="8630"/>
                </a:cubicBezTo>
                <a:cubicBezTo>
                  <a:pt x="1960" y="8570"/>
                  <a:pt x="2000" y="8530"/>
                  <a:pt x="2060" y="8530"/>
                </a:cubicBezTo>
                <a:lnTo>
                  <a:pt x="9700" y="8530"/>
                </a:lnTo>
                <a:lnTo>
                  <a:pt x="7440" y="6030"/>
                </a:lnTo>
                <a:cubicBezTo>
                  <a:pt x="7400" y="5990"/>
                  <a:pt x="7410" y="5930"/>
                  <a:pt x="7450" y="5890"/>
                </a:cubicBezTo>
                <a:cubicBezTo>
                  <a:pt x="7490" y="5850"/>
                  <a:pt x="7550" y="5860"/>
                  <a:pt x="7590" y="5900"/>
                </a:cubicBezTo>
                <a:lnTo>
                  <a:pt x="10000" y="8570"/>
                </a:lnTo>
                <a:cubicBezTo>
                  <a:pt x="10030" y="8600"/>
                  <a:pt x="10030" y="8640"/>
                  <a:pt x="10020" y="8680"/>
                </a:cubicBezTo>
                <a:cubicBezTo>
                  <a:pt x="10000" y="8710"/>
                  <a:pt x="9970" y="8730"/>
                  <a:pt x="9930" y="8730"/>
                </a:cubicBezTo>
                <a:close/>
                <a:moveTo>
                  <a:pt x="6630" y="12720"/>
                </a:moveTo>
                <a:lnTo>
                  <a:pt x="5330" y="12720"/>
                </a:lnTo>
                <a:cubicBezTo>
                  <a:pt x="5220" y="12720"/>
                  <a:pt x="5130" y="12630"/>
                  <a:pt x="5130" y="12520"/>
                </a:cubicBezTo>
                <a:lnTo>
                  <a:pt x="5130" y="9430"/>
                </a:lnTo>
                <a:cubicBezTo>
                  <a:pt x="5130" y="9320"/>
                  <a:pt x="5220" y="9230"/>
                  <a:pt x="5330" y="9230"/>
                </a:cubicBezTo>
                <a:lnTo>
                  <a:pt x="6620" y="9230"/>
                </a:lnTo>
                <a:cubicBezTo>
                  <a:pt x="6730" y="9230"/>
                  <a:pt x="6820" y="9320"/>
                  <a:pt x="6820" y="9430"/>
                </a:cubicBezTo>
                <a:lnTo>
                  <a:pt x="6820" y="12520"/>
                </a:lnTo>
                <a:cubicBezTo>
                  <a:pt x="6830" y="12630"/>
                  <a:pt x="6740" y="12720"/>
                  <a:pt x="6630" y="12720"/>
                </a:cubicBezTo>
                <a:close/>
                <a:moveTo>
                  <a:pt x="5530" y="12320"/>
                </a:moveTo>
                <a:lnTo>
                  <a:pt x="6420" y="12320"/>
                </a:lnTo>
                <a:lnTo>
                  <a:pt x="6420" y="9630"/>
                </a:lnTo>
                <a:lnTo>
                  <a:pt x="5530" y="9630"/>
                </a:lnTo>
                <a:lnTo>
                  <a:pt x="5530" y="1232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/>
        </p:txBody>
      </p:sp>
      <p:sp>
        <p:nvSpPr>
          <p:cNvPr id="19" name="iconfont-11964-5737327">
            <a:extLst>
              <a:ext uri="{FF2B5EF4-FFF2-40B4-BE49-F238E27FC236}">
                <a16:creationId xmlns:a16="http://schemas.microsoft.com/office/drawing/2014/main" id="{55F23AF4-2906-4341-B302-A146F6EFB9CB}"/>
              </a:ext>
            </a:extLst>
          </p:cNvPr>
          <p:cNvSpPr>
            <a:spLocks noChangeAspect="1"/>
          </p:cNvSpPr>
          <p:nvPr/>
        </p:nvSpPr>
        <p:spPr bwMode="auto">
          <a:xfrm>
            <a:off x="4487818" y="1989257"/>
            <a:ext cx="573645" cy="609685"/>
          </a:xfrm>
          <a:custGeom>
            <a:gdLst>
              <a:gd fmla="*/ 210 w 11970" name="T0"/>
              <a:gd fmla="*/ 9630 h 12720" name="T1"/>
              <a:gd fmla="*/ 70 w 11970" name="T2"/>
              <a:gd fmla="*/ 9290 h 12720" name="T3"/>
              <a:gd fmla="*/ 2000 w 11970" name="T4"/>
              <a:gd fmla="*/ 5990 h 12720" name="T5"/>
              <a:gd fmla="*/ 1860 w 11970" name="T6"/>
              <a:gd fmla="*/ 5650 h 12720" name="T7"/>
              <a:gd fmla="*/ 3320 w 11970" name="T8"/>
              <a:gd fmla="*/ 3150 h 12720" name="T9"/>
              <a:gd fmla="*/ 3180 w 11970" name="T10"/>
              <a:gd fmla="*/ 2810 h 12720" name="T11"/>
              <a:gd fmla="*/ 6160 w 11970" name="T12"/>
              <a:gd fmla="*/ 80 h 12720" name="T13"/>
              <a:gd fmla="*/ 8930 w 11970" name="T14"/>
              <a:gd fmla="*/ 2950 h 12720" name="T15"/>
              <a:gd fmla="*/ 7710 w 11970" name="T16"/>
              <a:gd fmla="*/ 3150 h 12720" name="T17"/>
              <a:gd fmla="*/ 10250 w 11970" name="T18"/>
              <a:gd fmla="*/ 5790 h 12720" name="T19"/>
              <a:gd fmla="*/ 8860 w 11970" name="T20"/>
              <a:gd fmla="*/ 5990 h 12720" name="T21"/>
              <a:gd fmla="*/ 11940 w 11970" name="T22"/>
              <a:gd fmla="*/ 9520 h 12720" name="T23"/>
              <a:gd fmla="*/ 670 w 11970" name="T24"/>
              <a:gd fmla="*/ 9230 h 12720" name="T25"/>
              <a:gd fmla="*/ 8260 w 11970" name="T26"/>
              <a:gd fmla="*/ 5920 h 12720" name="T27"/>
              <a:gd fmla="*/ 8400 w 11970" name="T28"/>
              <a:gd fmla="*/ 5580 h 12720" name="T29"/>
              <a:gd fmla="*/ 7080 w 11970" name="T30"/>
              <a:gd fmla="*/ 3080 h 12720" name="T31"/>
              <a:gd fmla="*/ 7220 w 11970" name="T32"/>
              <a:gd fmla="*/ 2740 h 12720" name="T33"/>
              <a:gd fmla="*/ 6020 w 11970" name="T34"/>
              <a:gd fmla="*/ 500 h 12720" name="T35"/>
              <a:gd fmla="*/ 4810 w 11970" name="T36"/>
              <a:gd fmla="*/ 2750 h 12720" name="T37"/>
              <a:gd fmla="*/ 4950 w 11970" name="T38"/>
              <a:gd fmla="*/ 3090 h 12720" name="T39"/>
              <a:gd fmla="*/ 3640 w 11970" name="T40"/>
              <a:gd fmla="*/ 5590 h 12720" name="T41"/>
              <a:gd fmla="*/ 3780 w 11970" name="T42"/>
              <a:gd fmla="*/ 5930 h 12720" name="T43"/>
              <a:gd fmla="*/ 9930 w 11970" name="T44"/>
              <a:gd fmla="*/ 8730 h 12720" name="T45"/>
              <a:gd fmla="*/ 1960 w 11970" name="T46"/>
              <a:gd fmla="*/ 8630 h 12720" name="T47"/>
              <a:gd fmla="*/ 9700 w 11970" name="T48"/>
              <a:gd fmla="*/ 8530 h 12720" name="T49"/>
              <a:gd fmla="*/ 7450 w 11970" name="T50"/>
              <a:gd fmla="*/ 5890 h 12720" name="T51"/>
              <a:gd fmla="*/ 10000 w 11970" name="T52"/>
              <a:gd fmla="*/ 8570 h 12720" name="T53"/>
              <a:gd fmla="*/ 9930 w 11970" name="T54"/>
              <a:gd fmla="*/ 8730 h 12720" name="T55"/>
              <a:gd fmla="*/ 5330 w 11970" name="T56"/>
              <a:gd fmla="*/ 12720 h 12720" name="T57"/>
              <a:gd fmla="*/ 5130 w 11970" name="T58"/>
              <a:gd fmla="*/ 9430 h 12720" name="T59"/>
              <a:gd fmla="*/ 6620 w 11970" name="T60"/>
              <a:gd fmla="*/ 9230 h 12720" name="T61"/>
              <a:gd fmla="*/ 6820 w 11970" name="T62"/>
              <a:gd fmla="*/ 12520 h 12720" name="T63"/>
              <a:gd fmla="*/ 5530 w 11970" name="T64"/>
              <a:gd fmla="*/ 12320 h 12720" name="T65"/>
              <a:gd fmla="*/ 6420 w 11970" name="T66"/>
              <a:gd fmla="*/ 9630 h 12720" name="T67"/>
              <a:gd fmla="*/ 5530 w 11970" name="T68"/>
              <a:gd fmla="*/ 12320 h 12720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12720" w="11970">
                <a:moveTo>
                  <a:pt x="11750" y="9630"/>
                </a:moveTo>
                <a:lnTo>
                  <a:pt x="210" y="9630"/>
                </a:lnTo>
                <a:cubicBezTo>
                  <a:pt x="130" y="9630"/>
                  <a:pt x="60" y="9580"/>
                  <a:pt x="30" y="9510"/>
                </a:cubicBezTo>
                <a:cubicBezTo>
                  <a:pt x="0" y="9440"/>
                  <a:pt x="10" y="9350"/>
                  <a:pt x="70" y="9290"/>
                </a:cubicBezTo>
                <a:lnTo>
                  <a:pt x="3180" y="5990"/>
                </a:lnTo>
                <a:lnTo>
                  <a:pt x="2000" y="5990"/>
                </a:lnTo>
                <a:cubicBezTo>
                  <a:pt x="1920" y="5990"/>
                  <a:pt x="1850" y="5940"/>
                  <a:pt x="1820" y="5870"/>
                </a:cubicBezTo>
                <a:cubicBezTo>
                  <a:pt x="1790" y="5800"/>
                  <a:pt x="1810" y="5710"/>
                  <a:pt x="1860" y="5650"/>
                </a:cubicBezTo>
                <a:lnTo>
                  <a:pt x="4340" y="3150"/>
                </a:lnTo>
                <a:lnTo>
                  <a:pt x="3320" y="3150"/>
                </a:lnTo>
                <a:cubicBezTo>
                  <a:pt x="3240" y="3150"/>
                  <a:pt x="3170" y="3100"/>
                  <a:pt x="3140" y="3030"/>
                </a:cubicBezTo>
                <a:cubicBezTo>
                  <a:pt x="3110" y="2960"/>
                  <a:pt x="3130" y="2870"/>
                  <a:pt x="3180" y="2810"/>
                </a:cubicBezTo>
                <a:lnTo>
                  <a:pt x="5880" y="80"/>
                </a:lnTo>
                <a:cubicBezTo>
                  <a:pt x="5960" y="0"/>
                  <a:pt x="6090" y="0"/>
                  <a:pt x="6160" y="80"/>
                </a:cubicBezTo>
                <a:lnTo>
                  <a:pt x="8850" y="2790"/>
                </a:lnTo>
                <a:cubicBezTo>
                  <a:pt x="8900" y="2830"/>
                  <a:pt x="8930" y="2880"/>
                  <a:pt x="8930" y="2950"/>
                </a:cubicBezTo>
                <a:cubicBezTo>
                  <a:pt x="8930" y="3060"/>
                  <a:pt x="8840" y="3150"/>
                  <a:pt x="8730" y="3150"/>
                </a:cubicBezTo>
                <a:lnTo>
                  <a:pt x="7710" y="3150"/>
                </a:lnTo>
                <a:lnTo>
                  <a:pt x="10170" y="5630"/>
                </a:lnTo>
                <a:cubicBezTo>
                  <a:pt x="10220" y="5670"/>
                  <a:pt x="10250" y="5720"/>
                  <a:pt x="10250" y="5790"/>
                </a:cubicBezTo>
                <a:cubicBezTo>
                  <a:pt x="10250" y="5900"/>
                  <a:pt x="10160" y="5990"/>
                  <a:pt x="10050" y="5990"/>
                </a:cubicBezTo>
                <a:lnTo>
                  <a:pt x="8860" y="5990"/>
                </a:lnTo>
                <a:lnTo>
                  <a:pt x="11900" y="9300"/>
                </a:lnTo>
                <a:cubicBezTo>
                  <a:pt x="11950" y="9360"/>
                  <a:pt x="11970" y="9440"/>
                  <a:pt x="11940" y="9520"/>
                </a:cubicBezTo>
                <a:cubicBezTo>
                  <a:pt x="11900" y="9590"/>
                  <a:pt x="11830" y="9630"/>
                  <a:pt x="11750" y="9630"/>
                </a:cubicBezTo>
                <a:close/>
                <a:moveTo>
                  <a:pt x="670" y="9230"/>
                </a:moveTo>
                <a:lnTo>
                  <a:pt x="11290" y="9230"/>
                </a:lnTo>
                <a:lnTo>
                  <a:pt x="8260" y="5920"/>
                </a:lnTo>
                <a:cubicBezTo>
                  <a:pt x="8210" y="5860"/>
                  <a:pt x="8190" y="5780"/>
                  <a:pt x="8220" y="5700"/>
                </a:cubicBezTo>
                <a:cubicBezTo>
                  <a:pt x="8250" y="5630"/>
                  <a:pt x="8320" y="5580"/>
                  <a:pt x="8400" y="5580"/>
                </a:cubicBezTo>
                <a:lnTo>
                  <a:pt x="9560" y="5580"/>
                </a:lnTo>
                <a:lnTo>
                  <a:pt x="7080" y="3080"/>
                </a:lnTo>
                <a:cubicBezTo>
                  <a:pt x="7020" y="3020"/>
                  <a:pt x="7010" y="2940"/>
                  <a:pt x="7040" y="2860"/>
                </a:cubicBezTo>
                <a:cubicBezTo>
                  <a:pt x="7070" y="2790"/>
                  <a:pt x="7140" y="2740"/>
                  <a:pt x="7220" y="2740"/>
                </a:cubicBezTo>
                <a:lnTo>
                  <a:pt x="8230" y="2740"/>
                </a:lnTo>
                <a:lnTo>
                  <a:pt x="6020" y="500"/>
                </a:lnTo>
                <a:lnTo>
                  <a:pt x="3800" y="2750"/>
                </a:lnTo>
                <a:lnTo>
                  <a:pt x="4810" y="2750"/>
                </a:lnTo>
                <a:cubicBezTo>
                  <a:pt x="4890" y="2750"/>
                  <a:pt x="4960" y="2800"/>
                  <a:pt x="4990" y="2870"/>
                </a:cubicBezTo>
                <a:cubicBezTo>
                  <a:pt x="5020" y="2940"/>
                  <a:pt x="5000" y="3030"/>
                  <a:pt x="4950" y="3090"/>
                </a:cubicBezTo>
                <a:lnTo>
                  <a:pt x="2480" y="5590"/>
                </a:lnTo>
                <a:lnTo>
                  <a:pt x="3640" y="5590"/>
                </a:lnTo>
                <a:cubicBezTo>
                  <a:pt x="3720" y="5590"/>
                  <a:pt x="3790" y="5640"/>
                  <a:pt x="3820" y="5710"/>
                </a:cubicBezTo>
                <a:cubicBezTo>
                  <a:pt x="3850" y="5780"/>
                  <a:pt x="3840" y="5870"/>
                  <a:pt x="3780" y="5930"/>
                </a:cubicBezTo>
                <a:lnTo>
                  <a:pt x="670" y="9230"/>
                </a:lnTo>
                <a:close/>
                <a:moveTo>
                  <a:pt x="9930" y="8730"/>
                </a:moveTo>
                <a:lnTo>
                  <a:pt x="2060" y="8730"/>
                </a:lnTo>
                <a:cubicBezTo>
                  <a:pt x="2000" y="8730"/>
                  <a:pt x="1960" y="8690"/>
                  <a:pt x="1960" y="8630"/>
                </a:cubicBezTo>
                <a:cubicBezTo>
                  <a:pt x="1960" y="8570"/>
                  <a:pt x="2000" y="8530"/>
                  <a:pt x="2060" y="8530"/>
                </a:cubicBezTo>
                <a:lnTo>
                  <a:pt x="9700" y="8530"/>
                </a:lnTo>
                <a:lnTo>
                  <a:pt x="7440" y="6030"/>
                </a:lnTo>
                <a:cubicBezTo>
                  <a:pt x="7400" y="5990"/>
                  <a:pt x="7410" y="5930"/>
                  <a:pt x="7450" y="5890"/>
                </a:cubicBezTo>
                <a:cubicBezTo>
                  <a:pt x="7490" y="5850"/>
                  <a:pt x="7550" y="5860"/>
                  <a:pt x="7590" y="5900"/>
                </a:cubicBezTo>
                <a:lnTo>
                  <a:pt x="10000" y="8570"/>
                </a:lnTo>
                <a:cubicBezTo>
                  <a:pt x="10030" y="8600"/>
                  <a:pt x="10030" y="8640"/>
                  <a:pt x="10020" y="8680"/>
                </a:cubicBezTo>
                <a:cubicBezTo>
                  <a:pt x="10000" y="8710"/>
                  <a:pt x="9970" y="8730"/>
                  <a:pt x="9930" y="8730"/>
                </a:cubicBezTo>
                <a:close/>
                <a:moveTo>
                  <a:pt x="6630" y="12720"/>
                </a:moveTo>
                <a:lnTo>
                  <a:pt x="5330" y="12720"/>
                </a:lnTo>
                <a:cubicBezTo>
                  <a:pt x="5220" y="12720"/>
                  <a:pt x="5130" y="12630"/>
                  <a:pt x="5130" y="12520"/>
                </a:cubicBezTo>
                <a:lnTo>
                  <a:pt x="5130" y="9430"/>
                </a:lnTo>
                <a:cubicBezTo>
                  <a:pt x="5130" y="9320"/>
                  <a:pt x="5220" y="9230"/>
                  <a:pt x="5330" y="9230"/>
                </a:cubicBezTo>
                <a:lnTo>
                  <a:pt x="6620" y="9230"/>
                </a:lnTo>
                <a:cubicBezTo>
                  <a:pt x="6730" y="9230"/>
                  <a:pt x="6820" y="9320"/>
                  <a:pt x="6820" y="9430"/>
                </a:cubicBezTo>
                <a:lnTo>
                  <a:pt x="6820" y="12520"/>
                </a:lnTo>
                <a:cubicBezTo>
                  <a:pt x="6830" y="12630"/>
                  <a:pt x="6740" y="12720"/>
                  <a:pt x="6630" y="12720"/>
                </a:cubicBezTo>
                <a:close/>
                <a:moveTo>
                  <a:pt x="5530" y="12320"/>
                </a:moveTo>
                <a:lnTo>
                  <a:pt x="6420" y="12320"/>
                </a:lnTo>
                <a:lnTo>
                  <a:pt x="6420" y="9630"/>
                </a:lnTo>
                <a:lnTo>
                  <a:pt x="5530" y="9630"/>
                </a:lnTo>
                <a:lnTo>
                  <a:pt x="5530" y="1232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/>
        </p:txBody>
      </p:sp>
      <p:sp>
        <p:nvSpPr>
          <p:cNvPr id="20" name="iconfont-11964-5737327">
            <a:extLst>
              <a:ext uri="{FF2B5EF4-FFF2-40B4-BE49-F238E27FC236}">
                <a16:creationId xmlns:a16="http://schemas.microsoft.com/office/drawing/2014/main" id="{1FE94A3F-EE55-40AD-B144-B3046D9F1757}"/>
              </a:ext>
            </a:extLst>
          </p:cNvPr>
          <p:cNvSpPr>
            <a:spLocks noChangeAspect="1"/>
          </p:cNvSpPr>
          <p:nvPr/>
        </p:nvSpPr>
        <p:spPr bwMode="auto">
          <a:xfrm>
            <a:off x="4487818" y="3900843"/>
            <a:ext cx="573645" cy="609685"/>
          </a:xfrm>
          <a:custGeom>
            <a:gdLst>
              <a:gd fmla="*/ 210 w 11970" name="T0"/>
              <a:gd fmla="*/ 9630 h 12720" name="T1"/>
              <a:gd fmla="*/ 70 w 11970" name="T2"/>
              <a:gd fmla="*/ 9290 h 12720" name="T3"/>
              <a:gd fmla="*/ 2000 w 11970" name="T4"/>
              <a:gd fmla="*/ 5990 h 12720" name="T5"/>
              <a:gd fmla="*/ 1860 w 11970" name="T6"/>
              <a:gd fmla="*/ 5650 h 12720" name="T7"/>
              <a:gd fmla="*/ 3320 w 11970" name="T8"/>
              <a:gd fmla="*/ 3150 h 12720" name="T9"/>
              <a:gd fmla="*/ 3180 w 11970" name="T10"/>
              <a:gd fmla="*/ 2810 h 12720" name="T11"/>
              <a:gd fmla="*/ 6160 w 11970" name="T12"/>
              <a:gd fmla="*/ 80 h 12720" name="T13"/>
              <a:gd fmla="*/ 8930 w 11970" name="T14"/>
              <a:gd fmla="*/ 2950 h 12720" name="T15"/>
              <a:gd fmla="*/ 7710 w 11970" name="T16"/>
              <a:gd fmla="*/ 3150 h 12720" name="T17"/>
              <a:gd fmla="*/ 10250 w 11970" name="T18"/>
              <a:gd fmla="*/ 5790 h 12720" name="T19"/>
              <a:gd fmla="*/ 8860 w 11970" name="T20"/>
              <a:gd fmla="*/ 5990 h 12720" name="T21"/>
              <a:gd fmla="*/ 11940 w 11970" name="T22"/>
              <a:gd fmla="*/ 9520 h 12720" name="T23"/>
              <a:gd fmla="*/ 670 w 11970" name="T24"/>
              <a:gd fmla="*/ 9230 h 12720" name="T25"/>
              <a:gd fmla="*/ 8260 w 11970" name="T26"/>
              <a:gd fmla="*/ 5920 h 12720" name="T27"/>
              <a:gd fmla="*/ 8400 w 11970" name="T28"/>
              <a:gd fmla="*/ 5580 h 12720" name="T29"/>
              <a:gd fmla="*/ 7080 w 11970" name="T30"/>
              <a:gd fmla="*/ 3080 h 12720" name="T31"/>
              <a:gd fmla="*/ 7220 w 11970" name="T32"/>
              <a:gd fmla="*/ 2740 h 12720" name="T33"/>
              <a:gd fmla="*/ 6020 w 11970" name="T34"/>
              <a:gd fmla="*/ 500 h 12720" name="T35"/>
              <a:gd fmla="*/ 4810 w 11970" name="T36"/>
              <a:gd fmla="*/ 2750 h 12720" name="T37"/>
              <a:gd fmla="*/ 4950 w 11970" name="T38"/>
              <a:gd fmla="*/ 3090 h 12720" name="T39"/>
              <a:gd fmla="*/ 3640 w 11970" name="T40"/>
              <a:gd fmla="*/ 5590 h 12720" name="T41"/>
              <a:gd fmla="*/ 3780 w 11970" name="T42"/>
              <a:gd fmla="*/ 5930 h 12720" name="T43"/>
              <a:gd fmla="*/ 9930 w 11970" name="T44"/>
              <a:gd fmla="*/ 8730 h 12720" name="T45"/>
              <a:gd fmla="*/ 1960 w 11970" name="T46"/>
              <a:gd fmla="*/ 8630 h 12720" name="T47"/>
              <a:gd fmla="*/ 9700 w 11970" name="T48"/>
              <a:gd fmla="*/ 8530 h 12720" name="T49"/>
              <a:gd fmla="*/ 7450 w 11970" name="T50"/>
              <a:gd fmla="*/ 5890 h 12720" name="T51"/>
              <a:gd fmla="*/ 10000 w 11970" name="T52"/>
              <a:gd fmla="*/ 8570 h 12720" name="T53"/>
              <a:gd fmla="*/ 9930 w 11970" name="T54"/>
              <a:gd fmla="*/ 8730 h 12720" name="T55"/>
              <a:gd fmla="*/ 5330 w 11970" name="T56"/>
              <a:gd fmla="*/ 12720 h 12720" name="T57"/>
              <a:gd fmla="*/ 5130 w 11970" name="T58"/>
              <a:gd fmla="*/ 9430 h 12720" name="T59"/>
              <a:gd fmla="*/ 6620 w 11970" name="T60"/>
              <a:gd fmla="*/ 9230 h 12720" name="T61"/>
              <a:gd fmla="*/ 6820 w 11970" name="T62"/>
              <a:gd fmla="*/ 12520 h 12720" name="T63"/>
              <a:gd fmla="*/ 5530 w 11970" name="T64"/>
              <a:gd fmla="*/ 12320 h 12720" name="T65"/>
              <a:gd fmla="*/ 6420 w 11970" name="T66"/>
              <a:gd fmla="*/ 9630 h 12720" name="T67"/>
              <a:gd fmla="*/ 5530 w 11970" name="T68"/>
              <a:gd fmla="*/ 12320 h 12720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12720" w="11970">
                <a:moveTo>
                  <a:pt x="11750" y="9630"/>
                </a:moveTo>
                <a:lnTo>
                  <a:pt x="210" y="9630"/>
                </a:lnTo>
                <a:cubicBezTo>
                  <a:pt x="130" y="9630"/>
                  <a:pt x="60" y="9580"/>
                  <a:pt x="30" y="9510"/>
                </a:cubicBezTo>
                <a:cubicBezTo>
                  <a:pt x="0" y="9440"/>
                  <a:pt x="10" y="9350"/>
                  <a:pt x="70" y="9290"/>
                </a:cubicBezTo>
                <a:lnTo>
                  <a:pt x="3180" y="5990"/>
                </a:lnTo>
                <a:lnTo>
                  <a:pt x="2000" y="5990"/>
                </a:lnTo>
                <a:cubicBezTo>
                  <a:pt x="1920" y="5990"/>
                  <a:pt x="1850" y="5940"/>
                  <a:pt x="1820" y="5870"/>
                </a:cubicBezTo>
                <a:cubicBezTo>
                  <a:pt x="1790" y="5800"/>
                  <a:pt x="1810" y="5710"/>
                  <a:pt x="1860" y="5650"/>
                </a:cubicBezTo>
                <a:lnTo>
                  <a:pt x="4340" y="3150"/>
                </a:lnTo>
                <a:lnTo>
                  <a:pt x="3320" y="3150"/>
                </a:lnTo>
                <a:cubicBezTo>
                  <a:pt x="3240" y="3150"/>
                  <a:pt x="3170" y="3100"/>
                  <a:pt x="3140" y="3030"/>
                </a:cubicBezTo>
                <a:cubicBezTo>
                  <a:pt x="3110" y="2960"/>
                  <a:pt x="3130" y="2870"/>
                  <a:pt x="3180" y="2810"/>
                </a:cubicBezTo>
                <a:lnTo>
                  <a:pt x="5880" y="80"/>
                </a:lnTo>
                <a:cubicBezTo>
                  <a:pt x="5960" y="0"/>
                  <a:pt x="6090" y="0"/>
                  <a:pt x="6160" y="80"/>
                </a:cubicBezTo>
                <a:lnTo>
                  <a:pt x="8850" y="2790"/>
                </a:lnTo>
                <a:cubicBezTo>
                  <a:pt x="8900" y="2830"/>
                  <a:pt x="8930" y="2880"/>
                  <a:pt x="8930" y="2950"/>
                </a:cubicBezTo>
                <a:cubicBezTo>
                  <a:pt x="8930" y="3060"/>
                  <a:pt x="8840" y="3150"/>
                  <a:pt x="8730" y="3150"/>
                </a:cubicBezTo>
                <a:lnTo>
                  <a:pt x="7710" y="3150"/>
                </a:lnTo>
                <a:lnTo>
                  <a:pt x="10170" y="5630"/>
                </a:lnTo>
                <a:cubicBezTo>
                  <a:pt x="10220" y="5670"/>
                  <a:pt x="10250" y="5720"/>
                  <a:pt x="10250" y="5790"/>
                </a:cubicBezTo>
                <a:cubicBezTo>
                  <a:pt x="10250" y="5900"/>
                  <a:pt x="10160" y="5990"/>
                  <a:pt x="10050" y="5990"/>
                </a:cubicBezTo>
                <a:lnTo>
                  <a:pt x="8860" y="5990"/>
                </a:lnTo>
                <a:lnTo>
                  <a:pt x="11900" y="9300"/>
                </a:lnTo>
                <a:cubicBezTo>
                  <a:pt x="11950" y="9360"/>
                  <a:pt x="11970" y="9440"/>
                  <a:pt x="11940" y="9520"/>
                </a:cubicBezTo>
                <a:cubicBezTo>
                  <a:pt x="11900" y="9590"/>
                  <a:pt x="11830" y="9630"/>
                  <a:pt x="11750" y="9630"/>
                </a:cubicBezTo>
                <a:close/>
                <a:moveTo>
                  <a:pt x="670" y="9230"/>
                </a:moveTo>
                <a:lnTo>
                  <a:pt x="11290" y="9230"/>
                </a:lnTo>
                <a:lnTo>
                  <a:pt x="8260" y="5920"/>
                </a:lnTo>
                <a:cubicBezTo>
                  <a:pt x="8210" y="5860"/>
                  <a:pt x="8190" y="5780"/>
                  <a:pt x="8220" y="5700"/>
                </a:cubicBezTo>
                <a:cubicBezTo>
                  <a:pt x="8250" y="5630"/>
                  <a:pt x="8320" y="5580"/>
                  <a:pt x="8400" y="5580"/>
                </a:cubicBezTo>
                <a:lnTo>
                  <a:pt x="9560" y="5580"/>
                </a:lnTo>
                <a:lnTo>
                  <a:pt x="7080" y="3080"/>
                </a:lnTo>
                <a:cubicBezTo>
                  <a:pt x="7020" y="3020"/>
                  <a:pt x="7010" y="2940"/>
                  <a:pt x="7040" y="2860"/>
                </a:cubicBezTo>
                <a:cubicBezTo>
                  <a:pt x="7070" y="2790"/>
                  <a:pt x="7140" y="2740"/>
                  <a:pt x="7220" y="2740"/>
                </a:cubicBezTo>
                <a:lnTo>
                  <a:pt x="8230" y="2740"/>
                </a:lnTo>
                <a:lnTo>
                  <a:pt x="6020" y="500"/>
                </a:lnTo>
                <a:lnTo>
                  <a:pt x="3800" y="2750"/>
                </a:lnTo>
                <a:lnTo>
                  <a:pt x="4810" y="2750"/>
                </a:lnTo>
                <a:cubicBezTo>
                  <a:pt x="4890" y="2750"/>
                  <a:pt x="4960" y="2800"/>
                  <a:pt x="4990" y="2870"/>
                </a:cubicBezTo>
                <a:cubicBezTo>
                  <a:pt x="5020" y="2940"/>
                  <a:pt x="5000" y="3030"/>
                  <a:pt x="4950" y="3090"/>
                </a:cubicBezTo>
                <a:lnTo>
                  <a:pt x="2480" y="5590"/>
                </a:lnTo>
                <a:lnTo>
                  <a:pt x="3640" y="5590"/>
                </a:lnTo>
                <a:cubicBezTo>
                  <a:pt x="3720" y="5590"/>
                  <a:pt x="3790" y="5640"/>
                  <a:pt x="3820" y="5710"/>
                </a:cubicBezTo>
                <a:cubicBezTo>
                  <a:pt x="3850" y="5780"/>
                  <a:pt x="3840" y="5870"/>
                  <a:pt x="3780" y="5930"/>
                </a:cubicBezTo>
                <a:lnTo>
                  <a:pt x="670" y="9230"/>
                </a:lnTo>
                <a:close/>
                <a:moveTo>
                  <a:pt x="9930" y="8730"/>
                </a:moveTo>
                <a:lnTo>
                  <a:pt x="2060" y="8730"/>
                </a:lnTo>
                <a:cubicBezTo>
                  <a:pt x="2000" y="8730"/>
                  <a:pt x="1960" y="8690"/>
                  <a:pt x="1960" y="8630"/>
                </a:cubicBezTo>
                <a:cubicBezTo>
                  <a:pt x="1960" y="8570"/>
                  <a:pt x="2000" y="8530"/>
                  <a:pt x="2060" y="8530"/>
                </a:cubicBezTo>
                <a:lnTo>
                  <a:pt x="9700" y="8530"/>
                </a:lnTo>
                <a:lnTo>
                  <a:pt x="7440" y="6030"/>
                </a:lnTo>
                <a:cubicBezTo>
                  <a:pt x="7400" y="5990"/>
                  <a:pt x="7410" y="5930"/>
                  <a:pt x="7450" y="5890"/>
                </a:cubicBezTo>
                <a:cubicBezTo>
                  <a:pt x="7490" y="5850"/>
                  <a:pt x="7550" y="5860"/>
                  <a:pt x="7590" y="5900"/>
                </a:cubicBezTo>
                <a:lnTo>
                  <a:pt x="10000" y="8570"/>
                </a:lnTo>
                <a:cubicBezTo>
                  <a:pt x="10030" y="8600"/>
                  <a:pt x="10030" y="8640"/>
                  <a:pt x="10020" y="8680"/>
                </a:cubicBezTo>
                <a:cubicBezTo>
                  <a:pt x="10000" y="8710"/>
                  <a:pt x="9970" y="8730"/>
                  <a:pt x="9930" y="8730"/>
                </a:cubicBezTo>
                <a:close/>
                <a:moveTo>
                  <a:pt x="6630" y="12720"/>
                </a:moveTo>
                <a:lnTo>
                  <a:pt x="5330" y="12720"/>
                </a:lnTo>
                <a:cubicBezTo>
                  <a:pt x="5220" y="12720"/>
                  <a:pt x="5130" y="12630"/>
                  <a:pt x="5130" y="12520"/>
                </a:cubicBezTo>
                <a:lnTo>
                  <a:pt x="5130" y="9430"/>
                </a:lnTo>
                <a:cubicBezTo>
                  <a:pt x="5130" y="9320"/>
                  <a:pt x="5220" y="9230"/>
                  <a:pt x="5330" y="9230"/>
                </a:cubicBezTo>
                <a:lnTo>
                  <a:pt x="6620" y="9230"/>
                </a:lnTo>
                <a:cubicBezTo>
                  <a:pt x="6730" y="9230"/>
                  <a:pt x="6820" y="9320"/>
                  <a:pt x="6820" y="9430"/>
                </a:cubicBezTo>
                <a:lnTo>
                  <a:pt x="6820" y="12520"/>
                </a:lnTo>
                <a:cubicBezTo>
                  <a:pt x="6830" y="12630"/>
                  <a:pt x="6740" y="12720"/>
                  <a:pt x="6630" y="12720"/>
                </a:cubicBezTo>
                <a:close/>
                <a:moveTo>
                  <a:pt x="5530" y="12320"/>
                </a:moveTo>
                <a:lnTo>
                  <a:pt x="6420" y="12320"/>
                </a:lnTo>
                <a:lnTo>
                  <a:pt x="6420" y="9630"/>
                </a:lnTo>
                <a:lnTo>
                  <a:pt x="5530" y="9630"/>
                </a:lnTo>
                <a:lnTo>
                  <a:pt x="5530" y="1232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/>
        </p:txBody>
      </p:sp>
    </p:spTree>
    <p:extLst>
      <p:ext uri="{BB962C8B-B14F-4D97-AF65-F5344CB8AC3E}">
        <p14:creationId val="1911119461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8"/>
      <p:bldP grpId="0" spid="12"/>
      <p:bldP grpId="0" spid="14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294510" y="2028475"/>
            <a:ext cx="4762734" cy="4762734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100CD9-2F3A-4151-8878-F42D27F763D5}"/>
              </a:ext>
            </a:extLst>
          </p:cNvPr>
          <p:cNvGrpSpPr/>
          <p:nvPr/>
        </p:nvGrpSpPr>
        <p:grpSpPr>
          <a:xfrm>
            <a:off x="3071683" y="1761400"/>
            <a:ext cx="2331392" cy="1862048"/>
            <a:chOff x="3071683" y="1761400"/>
            <a:chExt cx="2331392" cy="1862048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3039FC0-5ACF-4CA8-AE36-2B94B109569E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06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7D601CB5-6CB0-4B73-8909-696A9943F39C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06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55886672-BCBB-4777-82A7-8CFA424E8B5A}"/>
              </a:ext>
            </a:extLst>
          </p:cNvPr>
          <p:cNvGrpSpPr/>
          <p:nvPr/>
        </p:nvGrpSpPr>
        <p:grpSpPr>
          <a:xfrm>
            <a:off x="768849" y="3712463"/>
            <a:ext cx="6937061" cy="1200329"/>
            <a:chOff x="768849" y="3712463"/>
            <a:chExt cx="6937061" cy="1200329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CA779E4-9E9B-420A-971C-F0552E86C551}"/>
                </a:ext>
              </a:extLst>
            </p:cNvPr>
            <p:cNvSpPr txBox="1"/>
            <p:nvPr/>
          </p:nvSpPr>
          <p:spPr>
            <a:xfrm>
              <a:off x="768849" y="3712463"/>
              <a:ext cx="6937061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低血糖的预防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81E2A2F-0727-4A58-84DD-51AECB6E65FF}"/>
                </a:ext>
              </a:extLst>
            </p:cNvPr>
            <p:cNvSpPr txBox="1"/>
            <p:nvPr/>
          </p:nvSpPr>
          <p:spPr>
            <a:xfrm>
              <a:off x="768849" y="3712463"/>
              <a:ext cx="6937061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低血糖的预防</a:t>
              </a:r>
            </a:p>
          </p:txBody>
        </p:sp>
      </p:grpSp>
      <p:pic>
        <p:nvPicPr>
          <p:cNvPr id="22" name="图片 21">
            <a:extLst>
              <a:ext uri="{FF2B5EF4-FFF2-40B4-BE49-F238E27FC236}">
                <a16:creationId xmlns:a16="http://schemas.microsoft.com/office/drawing/2014/main" id="{8C02AC65-A79A-4A71-B228-2D0E27C2B9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1778" y="518820"/>
            <a:ext cx="2105452" cy="1793237"/>
          </a:xfrm>
          <a:prstGeom prst="rect">
            <a:avLst/>
          </a:prstGeom>
        </p:spPr>
      </p:pic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8C45C2A6-E10B-490F-A973-B6ED8C89F3F9}"/>
              </a:ext>
            </a:extLst>
          </p:cNvPr>
          <p:cNvCxnSpPr/>
          <p:nvPr/>
        </p:nvCxnSpPr>
        <p:spPr>
          <a:xfrm>
            <a:off x="2377543" y="3464296"/>
            <a:ext cx="3818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722215942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1919694"/>
            <a:ext cx="4762734" cy="4762734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D0105860-B321-46E7-A3AE-FFEFB861FEBB}"/>
              </a:ext>
            </a:extLst>
          </p:cNvPr>
          <p:cNvSpPr txBox="1"/>
          <p:nvPr/>
        </p:nvSpPr>
        <p:spPr>
          <a:xfrm>
            <a:off x="6628812" y="1591044"/>
            <a:ext cx="55631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01:低血糖休克的概念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CFFD758-B396-48D6-8271-47568BE6714B}"/>
              </a:ext>
            </a:extLst>
          </p:cNvPr>
          <p:cNvSpPr txBox="1"/>
          <p:nvPr/>
        </p:nvSpPr>
        <p:spPr>
          <a:xfrm>
            <a:off x="6628812" y="2983103"/>
            <a:ext cx="439040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defRPr>
            </a:lvl1pPr>
          </a:lstStyle>
          <a:p>
            <a:r>
              <a:rPr altLang="zh-CN" lang="en-US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03:低血糖的原因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2FCBAAA-211A-4C60-99C8-14D0E80B30F8}"/>
              </a:ext>
            </a:extLst>
          </p:cNvPr>
          <p:cNvSpPr txBox="1"/>
          <p:nvPr/>
        </p:nvSpPr>
        <p:spPr>
          <a:xfrm>
            <a:off x="6612533" y="4967150"/>
            <a:ext cx="501529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defRPr>
            </a:lvl1pPr>
          </a:lstStyle>
          <a:p>
            <a:r>
              <a:rPr altLang="zh-CN" lang="en-US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06:低血糖的预防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48D3A41-C2C0-4B88-949B-651A83B4C8BA}"/>
              </a:ext>
            </a:extLst>
          </p:cNvPr>
          <p:cNvSpPr txBox="1"/>
          <p:nvPr/>
        </p:nvSpPr>
        <p:spPr>
          <a:xfrm>
            <a:off x="6628812" y="4347839"/>
            <a:ext cx="439040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defRPr>
            </a:lvl1pPr>
          </a:lstStyle>
          <a:p>
            <a:r>
              <a:rPr altLang="zh-CN" lang="en-US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05:低血糖休克的抢救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B2037D7-DC6E-4E24-B6C5-BB20B6480DCF}"/>
              </a:ext>
            </a:extLst>
          </p:cNvPr>
          <p:cNvSpPr txBox="1"/>
          <p:nvPr/>
        </p:nvSpPr>
        <p:spPr>
          <a:xfrm>
            <a:off x="6628812" y="2322932"/>
            <a:ext cx="439040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defRPr>
            </a:lvl1pPr>
          </a:lstStyle>
          <a:p>
            <a:r>
              <a:rPr altLang="zh-CN" lang="en-US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02:低血糖的临床表现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4E3A3B1-F03C-436F-BEFE-E59BFBD1D081}"/>
              </a:ext>
            </a:extLst>
          </p:cNvPr>
          <p:cNvSpPr txBox="1"/>
          <p:nvPr/>
        </p:nvSpPr>
        <p:spPr>
          <a:xfrm>
            <a:off x="6628812" y="3639377"/>
            <a:ext cx="439040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defRPr>
            </a:lvl1pPr>
          </a:lstStyle>
          <a:p>
            <a:r>
              <a:rPr altLang="zh-CN" lang="en-US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04:低血糖的危害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D1066BAA-6E9A-4201-B1F9-6129C60E36E5}"/>
              </a:ext>
            </a:extLst>
          </p:cNvPr>
          <p:cNvSpPr txBox="1"/>
          <p:nvPr/>
        </p:nvSpPr>
        <p:spPr>
          <a:xfrm>
            <a:off x="4760395" y="1478132"/>
            <a:ext cx="1160363" cy="2529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altLang="en-US" lang="zh-CN" sz="80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目录</a:t>
            </a:r>
          </a:p>
        </p:txBody>
      </p:sp>
    </p:spTree>
    <p:extLst>
      <p:ext uri="{BB962C8B-B14F-4D97-AF65-F5344CB8AC3E}">
        <p14:creationId val="771190199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8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6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2"/>
      <p:bldP grpId="0" spid="3"/>
      <p:bldP grpId="0" spid="4"/>
      <p:bldP grpId="0" spid="5"/>
      <p:bldP grpId="0" spid="6"/>
      <p:bldP grpId="0" spid="7"/>
      <p:bldP grpId="0" spid="30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低血糖的预防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sp>
        <p:nvSpPr>
          <p:cNvPr id="61" name="任意形状 14">
            <a:extLst>
              <a:ext uri="{FF2B5EF4-FFF2-40B4-BE49-F238E27FC236}">
                <a16:creationId xmlns:a16="http://schemas.microsoft.com/office/drawing/2014/main" id="{2897108A-F959-4F6D-9709-60456E7C0AEB}"/>
              </a:ext>
            </a:extLst>
          </p:cNvPr>
          <p:cNvSpPr/>
          <p:nvPr/>
        </p:nvSpPr>
        <p:spPr>
          <a:xfrm>
            <a:off x="891141" y="2042273"/>
            <a:ext cx="3490753" cy="574525"/>
          </a:xfrm>
          <a:custGeom>
            <a:gdLst>
              <a:gd fmla="*/ 0 w 1795391" name="connsiteX0"/>
              <a:gd fmla="*/ 0 h 574525" name="connsiteY0"/>
              <a:gd fmla="*/ 1795391 w 1795391" name="connsiteX1"/>
              <a:gd fmla="*/ 0 h 574525" name="connsiteY1"/>
              <a:gd fmla="*/ 1795391 w 1795391" name="connsiteX2"/>
              <a:gd fmla="*/ 574525 h 574525" name="connsiteY2"/>
              <a:gd fmla="*/ 0 w 1795391" name="connsiteX3"/>
              <a:gd fmla="*/ 574525 h 574525" name="connsiteY3"/>
              <a:gd fmla="*/ 0 w 1795391" name="connsiteX4"/>
              <a:gd fmla="*/ 0 h 57452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74525" w="1795391">
                <a:moveTo>
                  <a:pt x="0" y="0"/>
                </a:moveTo>
                <a:lnTo>
                  <a:pt x="1795391" y="0"/>
                </a:lnTo>
                <a:lnTo>
                  <a:pt x="1795391" y="574525"/>
                </a:lnTo>
                <a:lnTo>
                  <a:pt x="0" y="57452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rgbClr b="0" g="0" r="0"/>
          </a:lnRef>
          <a:fillRef idx="1">
            <a:scrgbClr b="0" g="0" r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3810" lIns="3810" numCol="1" rIns="3810" spcCol="1270" spcFirstLastPara="0" tIns="3810" vert="horz" wrap="square">
            <a:noAutofit/>
          </a:bodyPr>
          <a:lstStyle/>
          <a:p>
            <a:pPr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kern="1200" kumimoji="1" lang="zh-CN" normalizeH="0" strike="noStrike" sz="2800" u="none">
                <a:ln>
                  <a:noFill/>
                </a:ln>
                <a:solidFill>
                  <a:srgbClr val="FF0000"/>
                </a:solidFill>
                <a:effectLst/>
                <a:cs typeface="+mn-ea"/>
                <a:sym typeface="+mn-lt"/>
              </a:rPr>
              <a:t>住院患者护士应做到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6BDF306D-6939-42E0-AF1C-AFC1DCE04AA6}"/>
              </a:ext>
            </a:extLst>
          </p:cNvPr>
          <p:cNvSpPr txBox="1"/>
          <p:nvPr/>
        </p:nvSpPr>
        <p:spPr>
          <a:xfrm>
            <a:off x="891141" y="2964505"/>
            <a:ext cx="6096000" cy="1737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base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aseline="0" cap="none" kern="1200" kumimoji="1" lang="zh-CN" normalizeH="0" strike="noStrike" u="none">
                <a:ln>
                  <a:noFill/>
                </a:ln>
                <a:effectLst/>
                <a:cs typeface="+mn-ea"/>
                <a:sym typeface="+mn-lt"/>
              </a:rPr>
              <a:t>了解患者既往是否发生低血糖</a:t>
            </a:r>
          </a:p>
          <a:p>
            <a:pPr defTabSz="914400" eaLnBrk="1" fontAlgn="base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aseline="0" cap="none" kern="1200" kumimoji="1" lang="zh-CN" normalizeH="0" strike="noStrike" u="none">
                <a:ln>
                  <a:noFill/>
                </a:ln>
                <a:effectLst/>
                <a:cs typeface="+mn-ea"/>
                <a:sym typeface="+mn-lt"/>
              </a:rPr>
              <a:t>评估患者是否属于危险人气</a:t>
            </a:r>
          </a:p>
          <a:p>
            <a:pPr defTabSz="914400" eaLnBrk="1" fontAlgn="base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aseline="0" cap="none" kern="1200" kumimoji="1" lang="zh-CN" normalizeH="0" strike="noStrike" u="none">
                <a:ln>
                  <a:noFill/>
                </a:ln>
                <a:effectLst/>
                <a:cs typeface="+mn-ea"/>
                <a:sym typeface="+mn-lt"/>
              </a:rPr>
              <a:t>相关知识的教育监测血糖情况规律饮食</a:t>
            </a:r>
          </a:p>
          <a:p>
            <a:pPr defTabSz="914400" eaLnBrk="1" fontAlgn="base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aseline="0" cap="none" kern="1200" kumimoji="1" lang="zh-CN" normalizeH="0" strike="noStrike" u="none">
                <a:ln>
                  <a:noFill/>
                </a:ln>
                <a:effectLst/>
                <a:cs typeface="+mn-ea"/>
                <a:sym typeface="+mn-lt"/>
              </a:rPr>
              <a:t>规律的药物治疗</a:t>
            </a:r>
          </a:p>
        </p:txBody>
      </p:sp>
      <p:pic>
        <p:nvPicPr>
          <p:cNvPr id="65" name="图片 64">
            <a:extLst>
              <a:ext uri="{FF2B5EF4-FFF2-40B4-BE49-F238E27FC236}">
                <a16:creationId xmlns:a16="http://schemas.microsoft.com/office/drawing/2014/main" id="{A3856AE8-2404-4117-BF8D-FCD28C3D9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975203" y="432559"/>
            <a:ext cx="6715118" cy="5992881"/>
          </a:xfrm>
          <a:prstGeom prst="rect">
            <a:avLst/>
          </a:prstGeom>
        </p:spPr>
      </p:pic>
    </p:spTree>
    <p:extLst>
      <p:ext uri="{BB962C8B-B14F-4D97-AF65-F5344CB8AC3E}">
        <p14:creationId val="3785143132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1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63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低血糖的预防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grpSp>
        <p:nvGrpSpPr>
          <p:cNvPr id="20" name="组合 19">
            <a:extLst>
              <a:ext uri="{FF2B5EF4-FFF2-40B4-BE49-F238E27FC236}">
                <a16:creationId xmlns:a16="http://schemas.microsoft.com/office/drawing/2014/main" id="{C8896C28-F8B2-4A2D-AF84-F281512ED5E0}"/>
              </a:ext>
            </a:extLst>
          </p:cNvPr>
          <p:cNvGrpSpPr/>
          <p:nvPr/>
        </p:nvGrpSpPr>
        <p:grpSpPr>
          <a:xfrm>
            <a:off x="5494020" y="681472"/>
            <a:ext cx="5516880" cy="1538883"/>
            <a:chOff x="5494020" y="681472"/>
            <a:chExt cx="5516880" cy="1538883"/>
          </a:xfrm>
        </p:grpSpPr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DD1636B6-61C7-409B-9FDF-0D135B936DF1}"/>
                </a:ext>
              </a:extLst>
            </p:cNvPr>
            <p:cNvCxnSpPr/>
            <p:nvPr/>
          </p:nvCxnSpPr>
          <p:spPr>
            <a:xfrm>
              <a:off x="5494020" y="979447"/>
              <a:ext cx="250206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9E97EBC6-7BF2-4DC5-939B-15302AB14292}"/>
                </a:ext>
              </a:extLst>
            </p:cNvPr>
            <p:cNvGrpSpPr/>
            <p:nvPr/>
          </p:nvGrpSpPr>
          <p:grpSpPr>
            <a:xfrm>
              <a:off x="7562758" y="681472"/>
              <a:ext cx="3448142" cy="1538883"/>
              <a:chOff x="-11135" y="4319138"/>
              <a:chExt cx="3448142" cy="1538883"/>
            </a:xfrm>
          </p:grpSpPr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32533362-E78D-4E34-90A2-627F20A2AED8}"/>
                  </a:ext>
                </a:extLst>
              </p:cNvPr>
              <p:cNvSpPr txBox="1"/>
              <p:nvPr/>
            </p:nvSpPr>
            <p:spPr>
              <a:xfrm>
                <a:off x="-11135" y="4319138"/>
                <a:ext cx="3448142" cy="45720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rtlCol="0" wrap="square">
                <a:spAutoFit/>
              </a:bodyPr>
              <a:lstStyle/>
              <a:p>
                <a:r>
                  <a:rPr altLang="en-US" b="1" lang="zh-CN" sz="2400">
                    <a:solidFill>
                      <a:schemeClr val="bg1"/>
                    </a:solidFill>
                    <a:cs typeface="+mn-ea"/>
                    <a:sym typeface="+mn-lt"/>
                  </a:rPr>
                  <a:t>夜间发生的低血糖</a:t>
                </a:r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3122B403-8957-4C7D-A5B6-2D8CE34180C6}"/>
                  </a:ext>
                </a:extLst>
              </p:cNvPr>
              <p:cNvSpPr txBox="1"/>
              <p:nvPr/>
            </p:nvSpPr>
            <p:spPr>
              <a:xfrm>
                <a:off x="-11135" y="4780803"/>
                <a:ext cx="3448142" cy="10668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1600">
                    <a:cs typeface="+mn-ea"/>
                    <a:sym typeface="+mn-lt"/>
                  </a:rPr>
                  <a:t>夜间血糖监测发现，成人及儿童糖尿病患者夜间经常发生生化性低血糖，并且可维持数小时而不惊醒患者。夜间低血糖可导致患者猝死。</a:t>
                </a:r>
              </a:p>
            </p:txBody>
          </p:sp>
        </p:grp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FDBA2E74-33EC-490B-A636-D455DDE0AB7E}"/>
              </a:ext>
            </a:extLst>
          </p:cNvPr>
          <p:cNvGrpSpPr/>
          <p:nvPr/>
        </p:nvGrpSpPr>
        <p:grpSpPr>
          <a:xfrm>
            <a:off x="5502990" y="2518551"/>
            <a:ext cx="5507910" cy="1406887"/>
            <a:chOff x="5502990" y="2518551"/>
            <a:chExt cx="5507910" cy="1406887"/>
          </a:xfrm>
        </p:grpSpPr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6D113933-BBD7-435F-BBB7-4B2399937A4A}"/>
                </a:ext>
              </a:extLst>
            </p:cNvPr>
            <p:cNvCxnSpPr/>
            <p:nvPr/>
          </p:nvCxnSpPr>
          <p:spPr>
            <a:xfrm>
              <a:off x="5502990" y="2749383"/>
              <a:ext cx="250206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2BBC5E26-776D-4887-8AF1-A83BF575AC9B}"/>
                </a:ext>
              </a:extLst>
            </p:cNvPr>
            <p:cNvGrpSpPr/>
            <p:nvPr/>
          </p:nvGrpSpPr>
          <p:grpSpPr>
            <a:xfrm>
              <a:off x="7562758" y="2518551"/>
              <a:ext cx="3448142" cy="1406887"/>
              <a:chOff x="135169" y="4319138"/>
              <a:chExt cx="3448142" cy="1406887"/>
            </a:xfrm>
          </p:grpSpPr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2EFEE8D0-16FD-4A17-AB0B-7F6558F04668}"/>
                  </a:ext>
                </a:extLst>
              </p:cNvPr>
              <p:cNvSpPr txBox="1"/>
              <p:nvPr/>
            </p:nvSpPr>
            <p:spPr>
              <a:xfrm>
                <a:off x="135169" y="4319138"/>
                <a:ext cx="3448142" cy="45720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rtlCol="0" wrap="square">
                <a:spAutoFit/>
              </a:bodyPr>
              <a:lstStyle/>
              <a:p>
                <a:r>
                  <a:rPr altLang="en-US" b="1" lang="zh-CN" sz="2400">
                    <a:solidFill>
                      <a:schemeClr val="bg1"/>
                    </a:solidFill>
                    <a:cs typeface="+mn-ea"/>
                    <a:sym typeface="+mn-lt"/>
                  </a:rPr>
                  <a:t>夜间加餐</a:t>
                </a:r>
              </a:p>
            </p:txBody>
          </p:sp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161A2DF7-2BE0-415A-8611-853BE61047F9}"/>
                  </a:ext>
                </a:extLst>
              </p:cNvPr>
              <p:cNvSpPr txBox="1"/>
              <p:nvPr/>
            </p:nvSpPr>
            <p:spPr>
              <a:xfrm>
                <a:off x="135169" y="4895028"/>
                <a:ext cx="3208922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1600">
                    <a:cs typeface="+mn-ea"/>
                    <a:sym typeface="+mn-lt"/>
                  </a:rPr>
                  <a:t>如果患者睡前血糖水平低于6·0~7·0mmol/L，则表明患者在睡前需要加餐</a:t>
                </a:r>
              </a:p>
            </p:txBody>
          </p:sp>
        </p:grp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E756AE9C-7102-421D-9587-FA49D916F4A1}"/>
              </a:ext>
            </a:extLst>
          </p:cNvPr>
          <p:cNvGrpSpPr/>
          <p:nvPr/>
        </p:nvGrpSpPr>
        <p:grpSpPr>
          <a:xfrm>
            <a:off x="5494020" y="4128647"/>
            <a:ext cx="5516880" cy="2105192"/>
            <a:chOff x="5494020" y="4128647"/>
            <a:chExt cx="5516880" cy="2105192"/>
          </a:xfrm>
        </p:grpSpPr>
        <p:cxnSp>
          <p:nvCxnSpPr>
            <p:cNvPr id="3" name="直接连接符 2">
              <a:extLst>
                <a:ext uri="{FF2B5EF4-FFF2-40B4-BE49-F238E27FC236}">
                  <a16:creationId xmlns:a16="http://schemas.microsoft.com/office/drawing/2014/main" id="{02182836-817A-4615-AE9F-471EDF26C574}"/>
                </a:ext>
              </a:extLst>
            </p:cNvPr>
            <p:cNvCxnSpPr/>
            <p:nvPr/>
          </p:nvCxnSpPr>
          <p:spPr>
            <a:xfrm>
              <a:off x="5494020" y="4344239"/>
              <a:ext cx="250206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43221361-D623-4DD1-91BF-A6C1207F5B68}"/>
                </a:ext>
              </a:extLst>
            </p:cNvPr>
            <p:cNvGrpSpPr/>
            <p:nvPr/>
          </p:nvGrpSpPr>
          <p:grpSpPr>
            <a:xfrm>
              <a:off x="7562758" y="4128647"/>
              <a:ext cx="3448142" cy="2105192"/>
              <a:chOff x="-11135" y="4319138"/>
              <a:chExt cx="3448142" cy="2105192"/>
            </a:xfrm>
          </p:grpSpPr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90CADB3D-5D5E-419A-8D51-4EF5DCD580D9}"/>
                  </a:ext>
                </a:extLst>
              </p:cNvPr>
              <p:cNvSpPr txBox="1"/>
              <p:nvPr/>
            </p:nvSpPr>
            <p:spPr>
              <a:xfrm>
                <a:off x="-11135" y="4319138"/>
                <a:ext cx="3448142" cy="45720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rtlCol="0" wrap="square">
                <a:spAutoFit/>
              </a:bodyPr>
              <a:lstStyle/>
              <a:p>
                <a:r>
                  <a:rPr altLang="en-US" b="1" lang="zh-CN" sz="2400">
                    <a:solidFill>
                      <a:schemeClr val="bg1"/>
                    </a:solidFill>
                    <a:cs typeface="+mn-ea"/>
                    <a:sym typeface="+mn-lt"/>
                  </a:rPr>
                  <a:t>夜间低血糖的预防</a:t>
                </a:r>
              </a:p>
            </p:txBody>
          </p: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521D1F81-8F35-418C-9A90-BA12821B0F19}"/>
                  </a:ext>
                </a:extLst>
              </p:cNvPr>
              <p:cNvSpPr txBox="1"/>
              <p:nvPr/>
            </p:nvSpPr>
            <p:spPr>
              <a:xfrm>
                <a:off x="-11135" y="4780803"/>
                <a:ext cx="3448142" cy="162763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altLang="zh-CN" lang="en-US" sz="1600">
                    <a:cs typeface="+mn-ea"/>
                    <a:sym typeface="+mn-lt"/>
                  </a:rPr>
                  <a:t>1、如果患者睡前血糖水平低于6·0~7·0mmol/L，则 表明患者在夜间可能发低血糖，需指导患者睡前 加餐。</a:t>
                </a:r>
              </a:p>
              <a:p>
                <a:pPr>
                  <a:lnSpc>
                    <a:spcPct val="90000"/>
                  </a:lnSpc>
                </a:pPr>
                <a:r>
                  <a:rPr altLang="zh-CN" lang="en-US" sz="1600">
                    <a:cs typeface="+mn-ea"/>
                    <a:sym typeface="+mn-lt"/>
                  </a:rPr>
                  <a:t>2、加测夜间2点的血糖，并加强夜间巡视，对高危人群必要时叫醒患者以判断神志。</a:t>
                </a:r>
              </a:p>
            </p:txBody>
          </p:sp>
        </p:grpSp>
      </p:grpSp>
      <p:pic>
        <p:nvPicPr>
          <p:cNvPr id="24" name="图片 23">
            <a:extLst>
              <a:ext uri="{FF2B5EF4-FFF2-40B4-BE49-F238E27FC236}">
                <a16:creationId xmlns:a16="http://schemas.microsoft.com/office/drawing/2014/main" id="{420DA9AD-0859-48EB-9FDB-1DEC07714D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1137" y="1315079"/>
            <a:ext cx="5714863" cy="5714863"/>
          </a:xfrm>
          <a:prstGeom prst="rect">
            <a:avLst/>
          </a:prstGeom>
        </p:spPr>
      </p:pic>
    </p:spTree>
    <p:extLst>
      <p:ext uri="{BB962C8B-B14F-4D97-AF65-F5344CB8AC3E}">
        <p14:creationId val="2105632564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852556" y="3635684"/>
            <a:ext cx="3329550" cy="332955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0142BC16-2F4B-48A7-BCE7-E74ADFBACF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67855" y="3894032"/>
            <a:ext cx="2611927" cy="2224607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grpSp>
        <p:nvGrpSpPr>
          <p:cNvPr id="44" name="组合 43">
            <a:extLst>
              <a:ext uri="{FF2B5EF4-FFF2-40B4-BE49-F238E27FC236}">
                <a16:creationId xmlns:a16="http://schemas.microsoft.com/office/drawing/2014/main" id="{40E21F12-DC62-4361-84E5-CACC2E2C8479}"/>
              </a:ext>
            </a:extLst>
          </p:cNvPr>
          <p:cNvGrpSpPr/>
          <p:nvPr/>
        </p:nvGrpSpPr>
        <p:grpSpPr>
          <a:xfrm>
            <a:off x="2453526" y="1582553"/>
            <a:ext cx="7802136" cy="2197513"/>
            <a:chOff x="2384078" y="1530391"/>
            <a:chExt cx="7802136" cy="2197513"/>
          </a:xfrm>
        </p:grpSpPr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6C668099-409A-4176-8E5A-696B71EC6847}"/>
                </a:ext>
              </a:extLst>
            </p:cNvPr>
            <p:cNvSpPr txBox="1"/>
            <p:nvPr/>
          </p:nvSpPr>
          <p:spPr>
            <a:xfrm>
              <a:off x="4307683" y="1532783"/>
              <a:ext cx="3535680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66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10600030101010101" pitchFamily="2" typeface="锐字真言体免费商用"/>
                  <a:ea charset="-122" panose="02010600030101010101" pitchFamily="2" typeface="锐字真言体免费商用"/>
                </a:rPr>
                <a:t>医疗培训</a:t>
              </a: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46C4D163-CD14-4BA0-9568-D21B0ED55834}"/>
                </a:ext>
              </a:extLst>
            </p:cNvPr>
            <p:cNvSpPr txBox="1"/>
            <p:nvPr/>
          </p:nvSpPr>
          <p:spPr>
            <a:xfrm>
              <a:off x="2384078" y="2604471"/>
              <a:ext cx="7726680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66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10600030101010101" pitchFamily="2" typeface="锐字真言体免费商用"/>
                  <a:ea charset="-122" panose="02010600030101010101" pitchFamily="2" typeface="锐字真言体免费商用"/>
                </a:rPr>
                <a:t>低血糖休克护理查房</a:t>
              </a: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7197977C-0B4B-4749-BCFE-C423EE5B1A11}"/>
                </a:ext>
              </a:extLst>
            </p:cNvPr>
            <p:cNvSpPr txBox="1"/>
            <p:nvPr/>
          </p:nvSpPr>
          <p:spPr>
            <a:xfrm>
              <a:off x="4310897" y="1530391"/>
              <a:ext cx="3535680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66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10600030101010101" pitchFamily="2" typeface="锐字真言体免费商用"/>
                  <a:ea charset="-122" panose="02010600030101010101" pitchFamily="2" typeface="锐字真言体免费商用"/>
                </a:rPr>
                <a:t>医疗培训</a:t>
              </a: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FCDD057C-E52A-4F8A-87C8-6D26AB5BC573}"/>
                </a:ext>
              </a:extLst>
            </p:cNvPr>
            <p:cNvSpPr txBox="1"/>
            <p:nvPr/>
          </p:nvSpPr>
          <p:spPr>
            <a:xfrm>
              <a:off x="2384078" y="2619908"/>
              <a:ext cx="7726680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66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10600030101010101" pitchFamily="2" typeface="锐字真言体免费商用"/>
                  <a:ea charset="-122" panose="02010600030101010101" pitchFamily="2" typeface="锐字真言体免费商用"/>
                </a:rPr>
                <a:t>低血糖休克护理查房</a:t>
              </a:r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380B0A9A-C800-4E5B-992F-E1B4C5E98882}"/>
              </a:ext>
            </a:extLst>
          </p:cNvPr>
          <p:cNvSpPr txBox="1"/>
          <p:nvPr/>
        </p:nvSpPr>
        <p:spPr>
          <a:xfrm>
            <a:off x="2492009" y="3894032"/>
            <a:ext cx="7207982" cy="51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z="2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</a:rPr>
              <a:t>医疗培训教育低血糖休克护理查房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9EFB34ED-4835-43CF-A8FF-AEB7B208A1FB}"/>
              </a:ext>
            </a:extLst>
          </p:cNvPr>
          <p:cNvSpPr txBox="1"/>
          <p:nvPr/>
        </p:nvSpPr>
        <p:spPr>
          <a:xfrm>
            <a:off x="2558243" y="4564181"/>
            <a:ext cx="7207982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</a:rPr>
              <a:t>汇报人:优页PPT   汇报时间:20XX</a:t>
            </a:r>
          </a:p>
        </p:txBody>
      </p:sp>
    </p:spTree>
    <p:extLst>
      <p:ext uri="{BB962C8B-B14F-4D97-AF65-F5344CB8AC3E}">
        <p14:creationId val="4190481635"/>
      </p:ext>
    </p:extLst>
  </p:cSld>
  <p:clrMapOvr>
    <a:masterClrMapping/>
  </p:clrMapOvr>
  <mc:AlternateContent>
    <mc:Choice Requires="p14">
      <p:transition advTm="9000" p14:dur="2000" spd="slow"/>
    </mc:Choice>
    <mc:Fallback>
      <p:transition advTm="9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1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5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46"/>
      <p:bldP grpId="0" spid="47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294510" y="2028475"/>
            <a:ext cx="4762734" cy="4762734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100CD9-2F3A-4151-8878-F42D27F763D5}"/>
              </a:ext>
            </a:extLst>
          </p:cNvPr>
          <p:cNvGrpSpPr/>
          <p:nvPr/>
        </p:nvGrpSpPr>
        <p:grpSpPr>
          <a:xfrm>
            <a:off x="3071683" y="1761400"/>
            <a:ext cx="2331392" cy="1862048"/>
            <a:chOff x="3071683" y="1761400"/>
            <a:chExt cx="2331392" cy="1862048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3039FC0-5ACF-4CA8-AE36-2B94B109569E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7D601CB5-6CB0-4B73-8909-696A9943F39C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55886672-BCBB-4777-82A7-8CFA424E8B5A}"/>
              </a:ext>
            </a:extLst>
          </p:cNvPr>
          <p:cNvGrpSpPr/>
          <p:nvPr/>
        </p:nvGrpSpPr>
        <p:grpSpPr>
          <a:xfrm>
            <a:off x="768849" y="3712463"/>
            <a:ext cx="6937061" cy="1200329"/>
            <a:chOff x="768849" y="3712463"/>
            <a:chExt cx="6937061" cy="1200329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CA779E4-9E9B-420A-971C-F0552E86C551}"/>
                </a:ext>
              </a:extLst>
            </p:cNvPr>
            <p:cNvSpPr txBox="1"/>
            <p:nvPr/>
          </p:nvSpPr>
          <p:spPr>
            <a:xfrm>
              <a:off x="768849" y="3712463"/>
              <a:ext cx="6937061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低血糖休克概念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81E2A2F-0727-4A58-84DD-51AECB6E65FF}"/>
                </a:ext>
              </a:extLst>
            </p:cNvPr>
            <p:cNvSpPr txBox="1"/>
            <p:nvPr/>
          </p:nvSpPr>
          <p:spPr>
            <a:xfrm>
              <a:off x="768849" y="3712463"/>
              <a:ext cx="6937061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低血糖休克概念</a:t>
              </a:r>
            </a:p>
          </p:txBody>
        </p:sp>
      </p:grpSp>
      <p:pic>
        <p:nvPicPr>
          <p:cNvPr id="22" name="图片 21">
            <a:extLst>
              <a:ext uri="{FF2B5EF4-FFF2-40B4-BE49-F238E27FC236}">
                <a16:creationId xmlns:a16="http://schemas.microsoft.com/office/drawing/2014/main" id="{8C02AC65-A79A-4A71-B228-2D0E27C2B9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1778" y="518820"/>
            <a:ext cx="2105452" cy="1793237"/>
          </a:xfrm>
          <a:prstGeom prst="rect">
            <a:avLst/>
          </a:prstGeom>
        </p:spPr>
      </p:pic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93AA84B3-C783-4F30-9CDA-F89907CAB7CB}"/>
              </a:ext>
            </a:extLst>
          </p:cNvPr>
          <p:cNvCxnSpPr/>
          <p:nvPr/>
        </p:nvCxnSpPr>
        <p:spPr>
          <a:xfrm>
            <a:off x="2377543" y="3464296"/>
            <a:ext cx="3818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455722448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低血糖休克的概念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grpSp>
        <p:nvGrpSpPr>
          <p:cNvPr id="17" name="Group 34">
            <a:extLst>
              <a:ext uri="{FF2B5EF4-FFF2-40B4-BE49-F238E27FC236}">
                <a16:creationId xmlns:a16="http://schemas.microsoft.com/office/drawing/2014/main" id="{A5E59F4A-2080-4EE2-9216-8DFA899CD4D4}"/>
              </a:ext>
            </a:extLst>
          </p:cNvPr>
          <p:cNvGrpSpPr/>
          <p:nvPr/>
        </p:nvGrpSpPr>
        <p:grpSpPr>
          <a:xfrm>
            <a:off x="630994" y="2052453"/>
            <a:ext cx="2458064" cy="3561080"/>
            <a:chOff x="2790186" y="1624044"/>
            <a:chExt cx="1843548" cy="2670810"/>
          </a:xfrm>
          <a:solidFill>
            <a:srgbClr val="FF0000"/>
          </a:solidFill>
        </p:grpSpPr>
        <p:sp>
          <p:nvSpPr>
            <p:cNvPr id="18" name="Rectangle 8">
              <a:extLst>
                <a:ext uri="{FF2B5EF4-FFF2-40B4-BE49-F238E27FC236}">
                  <a16:creationId xmlns:a16="http://schemas.microsoft.com/office/drawing/2014/main" id="{B8581175-A99D-4891-BBDF-F81CFFBC0892}"/>
                </a:ext>
              </a:extLst>
            </p:cNvPr>
            <p:cNvSpPr/>
            <p:nvPr/>
          </p:nvSpPr>
          <p:spPr>
            <a:xfrm>
              <a:off x="2790186" y="1780254"/>
              <a:ext cx="1843548" cy="2514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000000" val="windowText"/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Group 11">
              <a:extLst>
                <a:ext uri="{FF2B5EF4-FFF2-40B4-BE49-F238E27FC236}">
                  <a16:creationId xmlns:a16="http://schemas.microsoft.com/office/drawing/2014/main" id="{7A68FE6B-B385-4BE8-8104-7356DC5DC7E0}"/>
                </a:ext>
              </a:extLst>
            </p:cNvPr>
            <p:cNvGrpSpPr/>
            <p:nvPr/>
          </p:nvGrpSpPr>
          <p:grpSpPr>
            <a:xfrm>
              <a:off x="3149985" y="1624044"/>
              <a:ext cx="1123950" cy="746637"/>
              <a:chOff x="2645799" y="1958340"/>
              <a:chExt cx="1123950" cy="746637"/>
            </a:xfrm>
            <a:grpFill/>
          </p:grpSpPr>
          <p:sp>
            <p:nvSpPr>
              <p:cNvPr id="20" name="Trapezoid 10">
                <a:extLst>
                  <a:ext uri="{FF2B5EF4-FFF2-40B4-BE49-F238E27FC236}">
                    <a16:creationId xmlns:a16="http://schemas.microsoft.com/office/drawing/2014/main" id="{B33F854C-E689-4FD0-81E5-546AE3BACAA0}"/>
                  </a:ext>
                </a:extLst>
              </p:cNvPr>
              <p:cNvSpPr/>
              <p:nvPr/>
            </p:nvSpPr>
            <p:spPr>
              <a:xfrm>
                <a:off x="2645799" y="1958975"/>
                <a:ext cx="1123950" cy="156210"/>
              </a:xfrm>
              <a:prstGeom prst="trapezoid">
                <a:avLst>
                  <a:gd fmla="val 67927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kern="0" lang="en-US">
                  <a:solidFill>
                    <a:sysClr lastClr="000000" val="windowText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Pentagon 9">
                <a:extLst>
                  <a:ext uri="{FF2B5EF4-FFF2-40B4-BE49-F238E27FC236}">
                    <a16:creationId xmlns:a16="http://schemas.microsoft.com/office/drawing/2014/main" id="{C836219B-F04E-4379-9536-73A83F37AFE8}"/>
                  </a:ext>
                </a:extLst>
              </p:cNvPr>
              <p:cNvSpPr/>
              <p:nvPr/>
            </p:nvSpPr>
            <p:spPr>
              <a:xfrm rot="5400000">
                <a:off x="2834456" y="1874459"/>
                <a:ext cx="746637" cy="914400"/>
              </a:xfrm>
              <a:prstGeom prst="homePlate">
                <a:avLst>
                  <a:gd fmla="val 31720" name="adj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kern="0" lang="en-US">
                  <a:solidFill>
                    <a:sysClr lastClr="000000" val="windowText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D28EA779-007B-4F7D-A7F2-F676027A9D04}"/>
              </a:ext>
            </a:extLst>
          </p:cNvPr>
          <p:cNvSpPr txBox="1"/>
          <p:nvPr/>
        </p:nvSpPr>
        <p:spPr>
          <a:xfrm>
            <a:off x="868649" y="3168464"/>
            <a:ext cx="1981627" cy="2218944"/>
          </a:xfrm>
          <a:prstGeom prst="rect">
            <a:avLst/>
          </a:prstGeom>
        </p:spPr>
        <p:txBody>
          <a:bodyPr anchor="t" anchorCtr="0" bIns="0" lIns="0" rIns="0" tIns="0" wrap="square">
            <a:spAutoFit/>
          </a:bodyPr>
          <a:lstStyle>
            <a:lvl1pPr algn="ctr" indent="0" marL="0">
              <a:buNone/>
              <a:defRPr baseline="0"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algn="just">
              <a:lnSpc>
                <a:spcPct val="130000"/>
              </a:lnSpc>
            </a:pPr>
            <a:r>
              <a:rPr altLang="en-US" lang="zh-CN" sz="1400">
                <a:solidFill>
                  <a:schemeClr val="tx1"/>
                </a:solidFill>
                <a:cs typeface="+mn-ea"/>
                <a:sym typeface="+mn-lt"/>
              </a:rPr>
              <a:t>低血糖休克常常由于低血糖症引发低血糖症的人会觉得虚弱、嗜睡、发抖、混乱、饥饿及头晕。皮肤苍白、头痛、激动、震颤、流汗、心跳加速、发冷、抽筋感、突然间的情绪改变及行为改变，</a:t>
            </a:r>
          </a:p>
        </p:txBody>
      </p:sp>
      <p:grpSp>
        <p:nvGrpSpPr>
          <p:cNvPr id="25" name="Group 35">
            <a:extLst>
              <a:ext uri="{FF2B5EF4-FFF2-40B4-BE49-F238E27FC236}">
                <a16:creationId xmlns:a16="http://schemas.microsoft.com/office/drawing/2014/main" id="{D98E9639-1EF3-4960-B710-8B4C52BE5B41}"/>
              </a:ext>
            </a:extLst>
          </p:cNvPr>
          <p:cNvGrpSpPr/>
          <p:nvPr/>
        </p:nvGrpSpPr>
        <p:grpSpPr>
          <a:xfrm>
            <a:off x="3193526" y="2052453"/>
            <a:ext cx="2458064" cy="3561080"/>
            <a:chOff x="4712085" y="1624044"/>
            <a:chExt cx="1843548" cy="2670810"/>
          </a:xfrm>
          <a:solidFill>
            <a:srgbClr val="FF0000"/>
          </a:solidFill>
        </p:grpSpPr>
        <p:sp>
          <p:nvSpPr>
            <p:cNvPr id="27" name="Rectangle 15">
              <a:extLst>
                <a:ext uri="{FF2B5EF4-FFF2-40B4-BE49-F238E27FC236}">
                  <a16:creationId xmlns:a16="http://schemas.microsoft.com/office/drawing/2014/main" id="{93206B18-1CB0-4A99-8A7F-3A3CBF698CF6}"/>
                </a:ext>
              </a:extLst>
            </p:cNvPr>
            <p:cNvSpPr/>
            <p:nvPr/>
          </p:nvSpPr>
          <p:spPr>
            <a:xfrm>
              <a:off x="4712085" y="1780254"/>
              <a:ext cx="1843548" cy="2514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000000" val="windowText"/>
                </a:solidFill>
                <a:cs typeface="+mn-ea"/>
                <a:sym typeface="+mn-lt"/>
              </a:endParaRPr>
            </a:p>
          </p:txBody>
        </p:sp>
        <p:grpSp>
          <p:nvGrpSpPr>
            <p:cNvPr id="28" name="Group 16">
              <a:extLst>
                <a:ext uri="{FF2B5EF4-FFF2-40B4-BE49-F238E27FC236}">
                  <a16:creationId xmlns:a16="http://schemas.microsoft.com/office/drawing/2014/main" id="{3A59EA11-11B8-49BC-A44D-A74DCFDA4214}"/>
                </a:ext>
              </a:extLst>
            </p:cNvPr>
            <p:cNvGrpSpPr/>
            <p:nvPr/>
          </p:nvGrpSpPr>
          <p:grpSpPr>
            <a:xfrm>
              <a:off x="5071884" y="1624044"/>
              <a:ext cx="1123950" cy="746637"/>
              <a:chOff x="2645799" y="1958340"/>
              <a:chExt cx="1123950" cy="746637"/>
            </a:xfrm>
            <a:grpFill/>
          </p:grpSpPr>
          <p:sp>
            <p:nvSpPr>
              <p:cNvPr id="29" name="Trapezoid 17">
                <a:extLst>
                  <a:ext uri="{FF2B5EF4-FFF2-40B4-BE49-F238E27FC236}">
                    <a16:creationId xmlns:a16="http://schemas.microsoft.com/office/drawing/2014/main" id="{67BE00C9-6F00-4145-91AB-4E4B7F01FFBF}"/>
                  </a:ext>
                </a:extLst>
              </p:cNvPr>
              <p:cNvSpPr/>
              <p:nvPr/>
            </p:nvSpPr>
            <p:spPr>
              <a:xfrm>
                <a:off x="2645799" y="1958975"/>
                <a:ext cx="1123950" cy="156210"/>
              </a:xfrm>
              <a:prstGeom prst="trapezoid">
                <a:avLst>
                  <a:gd fmla="val 67927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kern="0" lang="en-US">
                  <a:solidFill>
                    <a:sysClr lastClr="000000" val="windowText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Pentagon 18">
                <a:extLst>
                  <a:ext uri="{FF2B5EF4-FFF2-40B4-BE49-F238E27FC236}">
                    <a16:creationId xmlns:a16="http://schemas.microsoft.com/office/drawing/2014/main" id="{2EF9A916-940A-46E4-B71B-033DD89EA369}"/>
                  </a:ext>
                </a:extLst>
              </p:cNvPr>
              <p:cNvSpPr/>
              <p:nvPr/>
            </p:nvSpPr>
            <p:spPr>
              <a:xfrm rot="5400000">
                <a:off x="2834456" y="1874459"/>
                <a:ext cx="746637" cy="914400"/>
              </a:xfrm>
              <a:prstGeom prst="homePlate">
                <a:avLst>
                  <a:gd fmla="val 31720" name="adj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kern="0" lang="en-US">
                  <a:solidFill>
                    <a:sysClr lastClr="000000" val="windowText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8FE00D7B-DC1F-42D5-8A7C-433F5C019E65}"/>
              </a:ext>
            </a:extLst>
          </p:cNvPr>
          <p:cNvSpPr txBox="1"/>
          <p:nvPr/>
        </p:nvSpPr>
        <p:spPr>
          <a:xfrm>
            <a:off x="3483416" y="3168464"/>
            <a:ext cx="2028900" cy="1941576"/>
          </a:xfrm>
          <a:prstGeom prst="rect">
            <a:avLst/>
          </a:prstGeom>
        </p:spPr>
        <p:txBody>
          <a:bodyPr anchor="t" anchorCtr="0" bIns="0" lIns="0" rIns="0" tIns="0" wrap="square">
            <a:spAutoFit/>
          </a:bodyPr>
          <a:lstStyle>
            <a:lvl1pPr algn="ctr" indent="0" marL="0">
              <a:buNone/>
              <a:defRPr baseline="0"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algn="just">
              <a:lnSpc>
                <a:spcPct val="130000"/>
              </a:lnSpc>
            </a:pPr>
            <a:r>
              <a:rPr altLang="en-US" lang="zh-CN" sz="1400">
                <a:solidFill>
                  <a:schemeClr val="tx1"/>
                </a:solidFill>
                <a:cs typeface="+mn-ea"/>
                <a:sym typeface="+mn-lt"/>
              </a:rPr>
              <a:t>例如无事哭泣、笨拙或痉挛性的活动、无法集中注意、嘴部周围麻刺感等都是低血糖的症状。</a:t>
            </a:r>
          </a:p>
          <a:p>
            <a:pPr algn="just">
              <a:lnSpc>
                <a:spcPct val="130000"/>
              </a:lnSpc>
            </a:pPr>
            <a:r>
              <a:rPr altLang="en-US" lang="zh-CN" sz="1400">
                <a:solidFill>
                  <a:schemeClr val="tx1"/>
                </a:solidFill>
                <a:cs typeface="+mn-ea"/>
                <a:sym typeface="+mn-lt"/>
              </a:rPr>
              <a:t>在严重的情况下，病人可能丧失意识，甚至昏迷的情形。</a:t>
            </a:r>
          </a:p>
        </p:txBody>
      </p:sp>
      <p:grpSp>
        <p:nvGrpSpPr>
          <p:cNvPr id="32" name="Group 36">
            <a:extLst>
              <a:ext uri="{FF2B5EF4-FFF2-40B4-BE49-F238E27FC236}">
                <a16:creationId xmlns:a16="http://schemas.microsoft.com/office/drawing/2014/main" id="{2668B586-C7F5-45F2-93D6-B4743D3BDF77}"/>
              </a:ext>
            </a:extLst>
          </p:cNvPr>
          <p:cNvGrpSpPr/>
          <p:nvPr/>
        </p:nvGrpSpPr>
        <p:grpSpPr>
          <a:xfrm>
            <a:off x="5756058" y="2052453"/>
            <a:ext cx="2458064" cy="3561080"/>
            <a:chOff x="6633984" y="1624044"/>
            <a:chExt cx="1843548" cy="2670810"/>
          </a:xfrm>
          <a:solidFill>
            <a:srgbClr val="FF0000"/>
          </a:solidFill>
        </p:grpSpPr>
        <p:sp>
          <p:nvSpPr>
            <p:cNvPr id="33" name="Rectangle 21">
              <a:extLst>
                <a:ext uri="{FF2B5EF4-FFF2-40B4-BE49-F238E27FC236}">
                  <a16:creationId xmlns:a16="http://schemas.microsoft.com/office/drawing/2014/main" id="{07DAA70E-0D9E-4B85-9ABB-6BC5F0153E9C}"/>
                </a:ext>
              </a:extLst>
            </p:cNvPr>
            <p:cNvSpPr/>
            <p:nvPr/>
          </p:nvSpPr>
          <p:spPr>
            <a:xfrm>
              <a:off x="6633984" y="1780254"/>
              <a:ext cx="1843548" cy="2514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000000" val="windowText"/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Group 22">
              <a:extLst>
                <a:ext uri="{FF2B5EF4-FFF2-40B4-BE49-F238E27FC236}">
                  <a16:creationId xmlns:a16="http://schemas.microsoft.com/office/drawing/2014/main" id="{D85B51E6-600B-4E3C-B537-20375A16E3BD}"/>
                </a:ext>
              </a:extLst>
            </p:cNvPr>
            <p:cNvGrpSpPr/>
            <p:nvPr/>
          </p:nvGrpSpPr>
          <p:grpSpPr>
            <a:xfrm>
              <a:off x="6993783" y="1624044"/>
              <a:ext cx="1123950" cy="746637"/>
              <a:chOff x="2645799" y="1958340"/>
              <a:chExt cx="1123950" cy="746637"/>
            </a:xfrm>
            <a:grpFill/>
          </p:grpSpPr>
          <p:sp>
            <p:nvSpPr>
              <p:cNvPr id="35" name="Trapezoid 23">
                <a:extLst>
                  <a:ext uri="{FF2B5EF4-FFF2-40B4-BE49-F238E27FC236}">
                    <a16:creationId xmlns:a16="http://schemas.microsoft.com/office/drawing/2014/main" id="{73822084-A108-4A57-884D-5FE25A8E3178}"/>
                  </a:ext>
                </a:extLst>
              </p:cNvPr>
              <p:cNvSpPr/>
              <p:nvPr/>
            </p:nvSpPr>
            <p:spPr>
              <a:xfrm>
                <a:off x="2645799" y="1958975"/>
                <a:ext cx="1123950" cy="156210"/>
              </a:xfrm>
              <a:prstGeom prst="trapezoid">
                <a:avLst>
                  <a:gd fmla="val 67927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kern="0" lang="en-US">
                  <a:solidFill>
                    <a:sysClr lastClr="000000" val="windowText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Pentagon 24">
                <a:extLst>
                  <a:ext uri="{FF2B5EF4-FFF2-40B4-BE49-F238E27FC236}">
                    <a16:creationId xmlns:a16="http://schemas.microsoft.com/office/drawing/2014/main" id="{E5E4100B-1F32-4BAF-964D-E3D6F2E86A53}"/>
                  </a:ext>
                </a:extLst>
              </p:cNvPr>
              <p:cNvSpPr/>
              <p:nvPr/>
            </p:nvSpPr>
            <p:spPr>
              <a:xfrm rot="5400000">
                <a:off x="2834456" y="1874459"/>
                <a:ext cx="746637" cy="914400"/>
              </a:xfrm>
              <a:prstGeom prst="homePlate">
                <a:avLst>
                  <a:gd fmla="val 31720" name="adj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kern="0" lang="en-US">
                  <a:solidFill>
                    <a:sysClr lastClr="000000" val="windowText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4D7113C7-EAB8-488B-A459-6D69739BF19E}"/>
              </a:ext>
            </a:extLst>
          </p:cNvPr>
          <p:cNvSpPr txBox="1"/>
          <p:nvPr/>
        </p:nvSpPr>
        <p:spPr>
          <a:xfrm>
            <a:off x="6015772" y="3168464"/>
            <a:ext cx="1938635" cy="2218944"/>
          </a:xfrm>
          <a:prstGeom prst="rect">
            <a:avLst/>
          </a:prstGeom>
        </p:spPr>
        <p:txBody>
          <a:bodyPr anchor="t" anchorCtr="0" bIns="0" lIns="0" rIns="0" tIns="0" wrap="square">
            <a:spAutoFit/>
          </a:bodyPr>
          <a:lstStyle>
            <a:lvl1pPr algn="ctr" indent="0" marL="0">
              <a:buNone/>
              <a:defRPr baseline="0"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algn="just">
              <a:lnSpc>
                <a:spcPct val="130000"/>
              </a:lnSpc>
            </a:pPr>
            <a:r>
              <a:rPr altLang="en-US" lang="zh-CN" sz="1400">
                <a:solidFill>
                  <a:schemeClr val="tx1"/>
                </a:solidFill>
                <a:cs typeface="+mn-ea"/>
                <a:sym typeface="+mn-lt"/>
              </a:rPr>
              <a:t>长期的糖尿病患，由于某些对低血糖反应的机能受到破坏，所以可能无任何警觉性症状，发生低血糖时并不察觉，当血糖低到某一程度，便马上昏迷，是极之危险的一种表现。</a:t>
            </a:r>
          </a:p>
        </p:txBody>
      </p:sp>
      <p:pic>
        <p:nvPicPr>
          <p:cNvPr id="38" name="图片 37">
            <a:extLst>
              <a:ext uri="{FF2B5EF4-FFF2-40B4-BE49-F238E27FC236}">
                <a16:creationId xmlns:a16="http://schemas.microsoft.com/office/drawing/2014/main" id="{BA9A255A-2A08-49BC-9E97-B87E63E631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094108" y="2331978"/>
            <a:ext cx="3609848" cy="3609848"/>
          </a:xfrm>
          <a:prstGeom prst="rect">
            <a:avLst/>
          </a:prstGeom>
        </p:spPr>
      </p:pic>
      <p:sp>
        <p:nvSpPr>
          <p:cNvPr id="39" name="文本框 38">
            <a:extLst>
              <a:ext uri="{FF2B5EF4-FFF2-40B4-BE49-F238E27FC236}">
                <a16:creationId xmlns:a16="http://schemas.microsoft.com/office/drawing/2014/main" id="{550D5108-9796-4B20-BAB8-525E88A3619B}"/>
              </a:ext>
            </a:extLst>
          </p:cNvPr>
          <p:cNvSpPr txBox="1"/>
          <p:nvPr/>
        </p:nvSpPr>
        <p:spPr>
          <a:xfrm>
            <a:off x="-1381519" y="2173400"/>
            <a:ext cx="6487610" cy="640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z="1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低血糖休克</a:t>
            </a:r>
          </a:p>
          <a:p>
            <a:pPr algn="ctr"/>
            <a:r>
              <a:rPr altLang="en-US" lang="zh-CN" sz="1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概念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EDBF6C48-681B-4A18-8201-5A0260B1423F}"/>
              </a:ext>
            </a:extLst>
          </p:cNvPr>
          <p:cNvSpPr txBox="1"/>
          <p:nvPr/>
        </p:nvSpPr>
        <p:spPr>
          <a:xfrm>
            <a:off x="1178753" y="2138676"/>
            <a:ext cx="6487610" cy="640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z="1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低血糖休克</a:t>
            </a:r>
          </a:p>
          <a:p>
            <a:pPr algn="ctr"/>
            <a:r>
              <a:rPr altLang="en-US" lang="zh-CN" sz="1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概念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2243BC91-841E-4DAE-8606-2514FEE00F7F}"/>
              </a:ext>
            </a:extLst>
          </p:cNvPr>
          <p:cNvSpPr txBox="1"/>
          <p:nvPr/>
        </p:nvSpPr>
        <p:spPr>
          <a:xfrm>
            <a:off x="3741284" y="2153376"/>
            <a:ext cx="6487610" cy="640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z="1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低血糖休克</a:t>
            </a:r>
          </a:p>
          <a:p>
            <a:pPr algn="ctr"/>
            <a:r>
              <a:rPr altLang="en-US" lang="zh-CN" sz="1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概念</a:t>
            </a:r>
          </a:p>
        </p:txBody>
      </p:sp>
    </p:spTree>
    <p:extLst>
      <p:ext uri="{BB962C8B-B14F-4D97-AF65-F5344CB8AC3E}">
        <p14:creationId val="231931189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1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2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3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31"/>
      <p:bldP grpId="0" spid="37"/>
      <p:bldP grpId="0" spid="39"/>
      <p:bldP grpId="0" spid="40"/>
      <p:bldP grpId="0" spid="41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低血糖休克的概念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FD2523E-94F1-4A46-8A3F-B03455CA0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2647468656"/>
              </p:ext>
            </p:extLst>
          </p:nvPr>
        </p:nvGraphicFramePr>
        <p:xfrm>
          <a:off x="173620" y="2115062"/>
          <a:ext cx="11667280" cy="3261516"/>
        </p:xfrm>
        <a:graphic>
          <a:graphicData uri="http://schemas.openxmlformats.org/drawingml/2006/table">
            <a:tbl>
              <a:tblPr bandRow="1" firstRow="1">
                <a:tableStyleId>{3B4B98B0-60AC-42C2-AFA5-B58CD77FA1E5}</a:tableStyleId>
              </a:tblPr>
              <a:tblGrid>
                <a:gridCol w="2333456">
                  <a:extLst>
                    <a:ext uri="{9D8B030D-6E8A-4147-A177-3AD203B41FA5}">
                      <a16:colId xmlns:a16="http://schemas.microsoft.com/office/drawing/2014/main" val="4243404754"/>
                    </a:ext>
                  </a:extLst>
                </a:gridCol>
                <a:gridCol w="2333456">
                  <a:extLst>
                    <a:ext uri="{9D8B030D-6E8A-4147-A177-3AD203B41FA5}">
                      <a16:colId xmlns:a16="http://schemas.microsoft.com/office/drawing/2014/main" val="881430082"/>
                    </a:ext>
                  </a:extLst>
                </a:gridCol>
                <a:gridCol w="2333456">
                  <a:extLst>
                    <a:ext uri="{9D8B030D-6E8A-4147-A177-3AD203B41FA5}">
                      <a16:colId xmlns:a16="http://schemas.microsoft.com/office/drawing/2014/main" val="931592277"/>
                    </a:ext>
                  </a:extLst>
                </a:gridCol>
                <a:gridCol w="2333456">
                  <a:extLst>
                    <a:ext uri="{9D8B030D-6E8A-4147-A177-3AD203B41FA5}">
                      <a16:colId xmlns:a16="http://schemas.microsoft.com/office/drawing/2014/main" val="693581767"/>
                    </a:ext>
                  </a:extLst>
                </a:gridCol>
                <a:gridCol w="2333456">
                  <a:extLst>
                    <a:ext uri="{9D8B030D-6E8A-4147-A177-3AD203B41FA5}">
                      <a16:colId xmlns:a16="http://schemas.microsoft.com/office/drawing/2014/main" val="1452653329"/>
                    </a:ext>
                  </a:extLst>
                </a:gridCol>
              </a:tblGrid>
              <a:tr h="467386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诊断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条件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静脉（全血）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毛细血管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静脉（血浆）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8351967"/>
                  </a:ext>
                </a:extLst>
              </a:tr>
              <a:tr h="467386">
                <a:tc rowSpan="2"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糖尿病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空腹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kern="1200" lang="zh-CN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≥</a:t>
                      </a: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en-US" kern="1200" lang="zh-CN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≥</a:t>
                      </a: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en-US" kern="1200" lang="zh-CN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≥</a:t>
                      </a: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7.0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mpd="sng" w="12700"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401895"/>
                  </a:ext>
                </a:extLst>
              </a:tr>
              <a:tr h="467386">
                <a:tc vMerge="1">
                  <a:txBody>
                    <a:bodyPr vert="horz" wrap="square"/>
                    <a:lstStyle/>
                    <a:p>
                      <a:endParaRPr altLang="en-US" lang="zh-CN" sz="24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服糖后</a:t>
                      </a:r>
                      <a:r>
                        <a:rPr altLang="zh-CN" lang="en-US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小时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en-US" kern="1200" lang="zh-CN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≥</a:t>
                      </a: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10.0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en-US" kern="1200" lang="zh-CN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≥</a:t>
                      </a: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11.1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en-US" kern="1200" lang="zh-CN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≥</a:t>
                      </a: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11.1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1657024"/>
                  </a:ext>
                </a:extLst>
              </a:tr>
              <a:tr h="467386">
                <a:tc rowSpan="2"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糖耐量受损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空腹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&lt;6.1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&lt;6.1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kern="1200" lang="en-US" strike="noStrike" sz="2400" u="none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&lt;7.0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316975"/>
                  </a:ext>
                </a:extLst>
              </a:tr>
              <a:tr h="467386">
                <a:tc vMerge="1">
                  <a:txBody>
                    <a:bodyPr vert="horz" wrap="square"/>
                    <a:lstStyle/>
                    <a:p>
                      <a:endParaRPr altLang="en-US" lang="zh-CN" sz="24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服糖后</a:t>
                      </a:r>
                      <a:r>
                        <a:rPr altLang="zh-CN" lang="en-US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小时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6.7</a:t>
                      </a:r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～</a:t>
                      </a: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10.0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7.8</a:t>
                      </a:r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～</a:t>
                      </a: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11.1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7.8</a:t>
                      </a:r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～</a:t>
                      </a: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11.1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466959"/>
                  </a:ext>
                </a:extLst>
              </a:tr>
              <a:tr h="0">
                <a:tc rowSpan="2"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空腹血糖受损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空腹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5.6</a:t>
                      </a:r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～</a:t>
                      </a: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6.1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5.6</a:t>
                      </a:r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～</a:t>
                      </a: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6.1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6.1</a:t>
                      </a:r>
                      <a:r>
                        <a:rPr altLang="en-US" lang="zh-CN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～</a:t>
                      </a: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7.0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94698"/>
                  </a:ext>
                </a:extLst>
              </a:tr>
              <a:tr h="467386">
                <a:tc vMerge="1">
                  <a:txBody>
                    <a:bodyPr vert="horz" wrap="square"/>
                    <a:lstStyle/>
                    <a:p>
                      <a:endParaRPr altLang="en-US" lang="zh-CN" sz="24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服糖后</a:t>
                      </a:r>
                      <a:r>
                        <a:rPr altLang="zh-CN" lang="en-US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en-US" lang="zh-CN" sz="2000">
                          <a:latin typeface="+mn-lt"/>
                          <a:ea typeface="+mn-ea"/>
                          <a:cs typeface="+mn-ea"/>
                          <a:sym typeface="+mn-lt"/>
                        </a:rPr>
                        <a:t>小时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&lt;6.7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&lt;7.8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lang="en-US" sz="2400">
                          <a:latin typeface="+mn-lt"/>
                          <a:ea typeface="+mn-ea"/>
                          <a:cs typeface="+mn-ea"/>
                          <a:sym typeface="+mn-lt"/>
                        </a:rPr>
                        <a:t>&lt;7.8</a:t>
                      </a:r>
                      <a:endParaRPr altLang="en-US" lang="zh-CN" sz="240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5604017"/>
                  </a:ext>
                </a:extLst>
              </a:tr>
            </a:tbl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A8AC6A35-4795-427F-BB00-5C2E3CB33B71}"/>
              </a:ext>
            </a:extLst>
          </p:cNvPr>
          <p:cNvSpPr txBox="1"/>
          <p:nvPr/>
        </p:nvSpPr>
        <p:spPr>
          <a:xfrm>
            <a:off x="9178589" y="5605178"/>
            <a:ext cx="251811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i="1" kumimoji="1" lang="zh-CN">
                <a:cs typeface="+mn-ea"/>
                <a:sym typeface="+mn-lt"/>
              </a:rPr>
              <a:t>血糖浓度单位：mmol/L</a:t>
            </a:r>
          </a:p>
        </p:txBody>
      </p:sp>
    </p:spTree>
    <p:extLst>
      <p:ext uri="{BB962C8B-B14F-4D97-AF65-F5344CB8AC3E}">
        <p14:creationId val="239340189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D5F1D787-BE90-4B0F-8CA6-2C11CC72BC9D}"/>
              </a:ext>
            </a:extLst>
          </p:cNvPr>
          <p:cNvSpPr/>
          <p:nvPr/>
        </p:nvSpPr>
        <p:spPr>
          <a:xfrm>
            <a:off x="768849" y="1120803"/>
            <a:ext cx="10771109" cy="4853327"/>
          </a:xfrm>
          <a:prstGeom prst="roundRect">
            <a:avLst>
              <a:gd fmla="val 903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0000"/>
              </a:solidFill>
              <a:latin charset="-122" panose="02010600030101010101" pitchFamily="2" typeface="锐字真言体免费商用"/>
              <a:ea charset="-122" panose="02010600030101010101" pitchFamily="2" typeface="锐字真言体免费商用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1E1FB68-162F-4099-B1FE-529C4537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72658" y="417666"/>
            <a:ext cx="5046684" cy="59077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C014CF2-E9D7-4B19-AA20-A664687AF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294510" y="2028475"/>
            <a:ext cx="4762734" cy="4762734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AAF9F44-3AB4-4D6B-9847-5407376D1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0560" y="771502"/>
            <a:ext cx="1462749" cy="22473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D0E06801-DEED-4A7D-BCD2-4C14829424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4424" y="4448752"/>
            <a:ext cx="191006" cy="81708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5548149C-0C62-4B9C-9A8E-A1D5C8B40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1423151" y="191357"/>
            <a:ext cx="768849" cy="817079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A79809EC-0971-46F8-8462-8EBE5BEB22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5974130"/>
            <a:ext cx="768849" cy="817079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100CD9-2F3A-4151-8878-F42D27F763D5}"/>
              </a:ext>
            </a:extLst>
          </p:cNvPr>
          <p:cNvGrpSpPr/>
          <p:nvPr/>
        </p:nvGrpSpPr>
        <p:grpSpPr>
          <a:xfrm>
            <a:off x="3071683" y="1761400"/>
            <a:ext cx="2331392" cy="1862048"/>
            <a:chOff x="3071683" y="1761400"/>
            <a:chExt cx="2331392" cy="1862048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3039FC0-5ACF-4CA8-AE36-2B94B109569E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7D601CB5-6CB0-4B73-8909-696A9943F39C}"/>
                </a:ext>
              </a:extLst>
            </p:cNvPr>
            <p:cNvSpPr txBox="1"/>
            <p:nvPr/>
          </p:nvSpPr>
          <p:spPr>
            <a:xfrm>
              <a:off x="3071683" y="1761400"/>
              <a:ext cx="2331392" cy="1844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5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55886672-BCBB-4777-82A7-8CFA424E8B5A}"/>
              </a:ext>
            </a:extLst>
          </p:cNvPr>
          <p:cNvGrpSpPr/>
          <p:nvPr/>
        </p:nvGrpSpPr>
        <p:grpSpPr>
          <a:xfrm>
            <a:off x="768849" y="3712463"/>
            <a:ext cx="6937061" cy="1200329"/>
            <a:chOff x="768849" y="3712463"/>
            <a:chExt cx="6937061" cy="1200329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CA779E4-9E9B-420A-971C-F0552E86C551}"/>
                </a:ext>
              </a:extLst>
            </p:cNvPr>
            <p:cNvSpPr txBox="1"/>
            <p:nvPr/>
          </p:nvSpPr>
          <p:spPr>
            <a:xfrm>
              <a:off x="768849" y="3712463"/>
              <a:ext cx="6937061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ln w="190500"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低血糖临床表现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81E2A2F-0727-4A58-84DD-51AECB6E65FF}"/>
                </a:ext>
              </a:extLst>
            </p:cNvPr>
            <p:cNvSpPr txBox="1"/>
            <p:nvPr/>
          </p:nvSpPr>
          <p:spPr>
            <a:xfrm>
              <a:off x="768850" y="3712463"/>
              <a:ext cx="69370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72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4020202020204" pitchFamily="34" typeface="汉仪雅酷黑 75W"/>
                  <a:ea charset="-122" panose="020b0804020202020204" pitchFamily="34" typeface="汉仪雅酷黑 75W"/>
                  <a:cs typeface="+mn-ea"/>
                  <a:sym typeface="+mn-lt"/>
                </a:rPr>
                <a:t>低血糖临床表现</a:t>
              </a:r>
            </a:p>
          </p:txBody>
        </p:sp>
      </p:grpSp>
      <p:pic>
        <p:nvPicPr>
          <p:cNvPr id="22" name="图片 21">
            <a:extLst>
              <a:ext uri="{FF2B5EF4-FFF2-40B4-BE49-F238E27FC236}">
                <a16:creationId xmlns:a16="http://schemas.microsoft.com/office/drawing/2014/main" id="{8C02AC65-A79A-4A71-B228-2D0E27C2B9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1778" y="518820"/>
            <a:ext cx="2105452" cy="1793237"/>
          </a:xfrm>
          <a:prstGeom prst="rect">
            <a:avLst/>
          </a:prstGeom>
        </p:spPr>
      </p:pic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DB86FAE1-5D9F-41F4-ADF8-F991878C39FC}"/>
              </a:ext>
            </a:extLst>
          </p:cNvPr>
          <p:cNvCxnSpPr/>
          <p:nvPr/>
        </p:nvCxnSpPr>
        <p:spPr>
          <a:xfrm>
            <a:off x="2377543" y="3464296"/>
            <a:ext cx="3818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183101052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低血糖临床表现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grpSp>
        <p:nvGrpSpPr>
          <p:cNvPr id="25" name="组合 24">
            <a:extLst>
              <a:ext uri="{FF2B5EF4-FFF2-40B4-BE49-F238E27FC236}">
                <a16:creationId xmlns:a16="http://schemas.microsoft.com/office/drawing/2014/main" id="{37DD01C5-4D16-4189-A5FF-907F65A1F3DB}"/>
              </a:ext>
            </a:extLst>
          </p:cNvPr>
          <p:cNvGrpSpPr/>
          <p:nvPr/>
        </p:nvGrpSpPr>
        <p:grpSpPr>
          <a:xfrm>
            <a:off x="3885615" y="2833552"/>
            <a:ext cx="1868925" cy="2594152"/>
            <a:chOff x="3885615" y="2833552"/>
            <a:chExt cx="1868925" cy="2594152"/>
          </a:xfrm>
        </p:grpSpPr>
        <p:sp>
          <p:nvSpPr>
            <p:cNvPr id="2" name="圆角矩形标注 1">
              <a:extLst>
                <a:ext uri="{FF2B5EF4-FFF2-40B4-BE49-F238E27FC236}">
                  <a16:creationId xmlns:a16="http://schemas.microsoft.com/office/drawing/2014/main" id="{68F664AC-00CD-4476-BBE4-86C5D215CDCD}"/>
                </a:ext>
              </a:extLst>
            </p:cNvPr>
            <p:cNvSpPr/>
            <p:nvPr/>
          </p:nvSpPr>
          <p:spPr>
            <a:xfrm>
              <a:off x="3885615" y="2833552"/>
              <a:ext cx="1868925" cy="1486955"/>
            </a:xfrm>
            <a:prstGeom prst="wedgeRoundRectCallout">
              <a:avLst>
                <a:gd fmla="val -9917" name="adj1"/>
                <a:gd fmla="val 88166" name="adj2"/>
                <a:gd fmla="val 16667" name="adj3"/>
              </a:avLst>
            </a:prstGeom>
            <a:solidFill>
              <a:srgbClr val="FF000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cs typeface="+mn-ea"/>
                <a:sym typeface="+mn-lt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BD50DD93-2E41-4505-801B-B20C96CD9FB8}"/>
                </a:ext>
              </a:extLst>
            </p:cNvPr>
            <p:cNvSpPr txBox="1"/>
            <p:nvPr/>
          </p:nvSpPr>
          <p:spPr>
            <a:xfrm>
              <a:off x="4008547" y="4842929"/>
              <a:ext cx="129540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kumimoji="1" lang="zh-CN" sz="3200">
                  <a:solidFill>
                    <a:srgbClr val="FF0000"/>
                  </a:solidFill>
                  <a:cs typeface="+mn-ea"/>
                  <a:sym typeface="+mn-lt"/>
                </a:rPr>
                <a:t>轻度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2AD30F29-AF38-43CA-8F31-DB091EC8CF8E}"/>
                </a:ext>
              </a:extLst>
            </p:cNvPr>
            <p:cNvSpPr/>
            <p:nvPr/>
          </p:nvSpPr>
          <p:spPr>
            <a:xfrm>
              <a:off x="4008548" y="2833552"/>
              <a:ext cx="1714028" cy="15179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altLang="en-US" lang="zh-CN">
                  <a:solidFill>
                    <a:schemeClr val="bg1"/>
                  </a:solidFill>
                  <a:cs typeface="+mn-ea"/>
                  <a:sym typeface="+mn-lt"/>
                </a:rPr>
                <a:t>仅有饥饿感，可伴有一过性出汗，心悸，可自行缓解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F232B74A-F21A-4B00-8D1F-8AB6C5F26B7B}"/>
              </a:ext>
            </a:extLst>
          </p:cNvPr>
          <p:cNvGrpSpPr/>
          <p:nvPr/>
        </p:nvGrpSpPr>
        <p:grpSpPr>
          <a:xfrm>
            <a:off x="6438663" y="1965489"/>
            <a:ext cx="2157865" cy="3462215"/>
            <a:chOff x="6438663" y="1965489"/>
            <a:chExt cx="2157865" cy="3462215"/>
          </a:xfrm>
        </p:grpSpPr>
        <p:sp>
          <p:nvSpPr>
            <p:cNvPr id="3" name="圆角矩形标注 26">
              <a:extLst>
                <a:ext uri="{FF2B5EF4-FFF2-40B4-BE49-F238E27FC236}">
                  <a16:creationId xmlns:a16="http://schemas.microsoft.com/office/drawing/2014/main" id="{99F15EB4-5A65-4BC6-8A4B-810D240B0138}"/>
                </a:ext>
              </a:extLst>
            </p:cNvPr>
            <p:cNvSpPr/>
            <p:nvPr/>
          </p:nvSpPr>
          <p:spPr>
            <a:xfrm>
              <a:off x="6438663" y="1965489"/>
              <a:ext cx="2157865" cy="2398339"/>
            </a:xfrm>
            <a:prstGeom prst="wedgeRoundRectCallout">
              <a:avLst/>
            </a:prstGeom>
            <a:solidFill>
              <a:srgbClr val="FF000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cs typeface="+mn-ea"/>
                <a:sym typeface="+mn-lt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A5E4CF92-7764-4570-B3D7-7725ADB52624}"/>
                </a:ext>
              </a:extLst>
            </p:cNvPr>
            <p:cNvSpPr txBox="1"/>
            <p:nvPr/>
          </p:nvSpPr>
          <p:spPr>
            <a:xfrm>
              <a:off x="6438662" y="4842929"/>
              <a:ext cx="129540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kumimoji="1" lang="zh-CN" sz="3200">
                  <a:solidFill>
                    <a:srgbClr val="FF0000"/>
                  </a:solidFill>
                  <a:cs typeface="+mn-ea"/>
                  <a:sym typeface="+mn-lt"/>
                </a:rPr>
                <a:t>中度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00B2E7A-9D26-48C3-92D3-1E6A4C31D618}"/>
                </a:ext>
              </a:extLst>
            </p:cNvPr>
            <p:cNvSpPr/>
            <p:nvPr/>
          </p:nvSpPr>
          <p:spPr>
            <a:xfrm>
              <a:off x="6579619" y="2321893"/>
              <a:ext cx="1868926" cy="18745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altLang="en-US" lang="zh-CN">
                  <a:solidFill>
                    <a:schemeClr val="bg1"/>
                  </a:solidFill>
                  <a:cs typeface="+mn-ea"/>
                  <a:sym typeface="+mn-lt"/>
                </a:rPr>
                <a:t>心悸，出汗，饥饿明显，有时发生手抖，头昏，需补充含糖食物方可纠正。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FC266CEC-8E8E-414D-A034-E63DD18EA2D7}"/>
              </a:ext>
            </a:extLst>
          </p:cNvPr>
          <p:cNvGrpSpPr/>
          <p:nvPr/>
        </p:nvGrpSpPr>
        <p:grpSpPr>
          <a:xfrm>
            <a:off x="9022423" y="1303001"/>
            <a:ext cx="2443363" cy="4124703"/>
            <a:chOff x="9022423" y="1303001"/>
            <a:chExt cx="2443363" cy="4124703"/>
          </a:xfrm>
        </p:grpSpPr>
        <p:sp>
          <p:nvSpPr>
            <p:cNvPr id="4" name="圆角矩形标注 27">
              <a:extLst>
                <a:ext uri="{FF2B5EF4-FFF2-40B4-BE49-F238E27FC236}">
                  <a16:creationId xmlns:a16="http://schemas.microsoft.com/office/drawing/2014/main" id="{F7878998-D27C-425F-A4C5-178F7B9B0626}"/>
                </a:ext>
              </a:extLst>
            </p:cNvPr>
            <p:cNvSpPr/>
            <p:nvPr/>
          </p:nvSpPr>
          <p:spPr>
            <a:xfrm>
              <a:off x="9022423" y="1303001"/>
              <a:ext cx="2443363" cy="3024000"/>
            </a:xfrm>
            <a:prstGeom prst="wedgeRoundRectCallout">
              <a:avLst/>
            </a:prstGeom>
            <a:solidFill>
              <a:srgbClr val="FF000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cs typeface="+mn-ea"/>
                <a:sym typeface="+mn-lt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CD176CE5-DBC6-464D-A047-C1D5B32C0699}"/>
                </a:ext>
              </a:extLst>
            </p:cNvPr>
            <p:cNvSpPr txBox="1"/>
            <p:nvPr/>
          </p:nvSpPr>
          <p:spPr>
            <a:xfrm>
              <a:off x="9414997" y="4842929"/>
              <a:ext cx="129540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kumimoji="1" lang="zh-CN" sz="3200">
                  <a:solidFill>
                    <a:srgbClr val="FF0000"/>
                  </a:solidFill>
                  <a:cs typeface="+mn-ea"/>
                  <a:sym typeface="+mn-lt"/>
                </a:rPr>
                <a:t>重度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1DF4639A-AAA8-4C36-A69A-1BE40BFED2B2}"/>
                </a:ext>
              </a:extLst>
            </p:cNvPr>
            <p:cNvSpPr/>
            <p:nvPr/>
          </p:nvSpPr>
          <p:spPr>
            <a:xfrm>
              <a:off x="9197118" y="1498331"/>
              <a:ext cx="2093972" cy="25877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altLang="en-US" lang="zh-CN">
                  <a:solidFill>
                    <a:schemeClr val="bg1"/>
                  </a:solidFill>
                  <a:cs typeface="+mn-ea"/>
                  <a:sym typeface="+mn-lt"/>
                </a:rPr>
                <a:t>是在中度低血糖症状的基础上出现中枢神经供能不足的表现，如嗜睡，意识（认人，认方向）障碍，胡言乱语，甚至昏迷，死亡。</a:t>
              </a:r>
            </a:p>
          </p:txBody>
        </p:sp>
      </p:grpSp>
      <p:pic>
        <p:nvPicPr>
          <p:cNvPr id="24" name="图片 23">
            <a:extLst>
              <a:ext uri="{FF2B5EF4-FFF2-40B4-BE49-F238E27FC236}">
                <a16:creationId xmlns:a16="http://schemas.microsoft.com/office/drawing/2014/main" id="{D6BD687A-5DAE-45F2-AEA9-9C1D4EFCBC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-63373" y="2321893"/>
            <a:ext cx="4536107" cy="4536107"/>
          </a:xfrm>
          <a:prstGeom prst="rect">
            <a:avLst/>
          </a:prstGeom>
        </p:spPr>
      </p:pic>
    </p:spTree>
    <p:extLst>
      <p:ext uri="{BB962C8B-B14F-4D97-AF65-F5344CB8AC3E}">
        <p14:creationId val="2000144532"/>
      </p:ext>
    </p:extLst>
  </p:cSld>
  <p:clrMapOvr>
    <a:masterClrMapping/>
  </p:clrMapOvr>
  <mc:AlternateContent>
    <mc:Choice Requires="p15">
      <p:transition p14:dur="2000" spd="slow">
        <p15:prstTrans prst="drap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低血糖临床表现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B80964A6-C33A-40B1-91E7-94F3D122BAB2}"/>
              </a:ext>
            </a:extLst>
          </p:cNvPr>
          <p:cNvGrpSpPr/>
          <p:nvPr/>
        </p:nvGrpSpPr>
        <p:grpSpPr>
          <a:xfrm>
            <a:off x="425289" y="1610264"/>
            <a:ext cx="5985935" cy="713075"/>
            <a:chOff x="425289" y="1610264"/>
            <a:chExt cx="5985935" cy="713075"/>
          </a:xfrm>
        </p:grpSpPr>
        <p:sp>
          <p:nvSpPr>
            <p:cNvPr id="2" name="泪滴形 24">
              <a:extLst>
                <a:ext uri="{FF2B5EF4-FFF2-40B4-BE49-F238E27FC236}">
                  <a16:creationId xmlns:a16="http://schemas.microsoft.com/office/drawing/2014/main" id="{91F1A092-F3F6-4B6A-8DA2-0D86D2C11B2D}"/>
                </a:ext>
              </a:extLst>
            </p:cNvPr>
            <p:cNvSpPr/>
            <p:nvPr/>
          </p:nvSpPr>
          <p:spPr>
            <a:xfrm rot="2632201">
              <a:off x="425289" y="1610264"/>
              <a:ext cx="713075" cy="713075"/>
            </a:xfrm>
            <a:prstGeom prst="teardrop">
              <a:avLst>
                <a:gd fmla="val 135775" name="adj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cs typeface="+mn-ea"/>
                <a:sym typeface="+mn-lt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EC1BE2A2-C6DC-4324-93E4-9FD9C66A9C8F}"/>
                </a:ext>
              </a:extLst>
            </p:cNvPr>
            <p:cNvSpPr/>
            <p:nvPr/>
          </p:nvSpPr>
          <p:spPr>
            <a:xfrm>
              <a:off x="1722192" y="1766746"/>
              <a:ext cx="4689032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2400">
                  <a:cs typeface="+mn-ea"/>
                  <a:sym typeface="+mn-lt"/>
                </a:rPr>
                <a:t>低于1·0mmol/患者出现昏迷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756AD766-6709-4493-915E-105C6E3D1241}"/>
              </a:ext>
            </a:extLst>
          </p:cNvPr>
          <p:cNvGrpSpPr/>
          <p:nvPr/>
        </p:nvGrpSpPr>
        <p:grpSpPr>
          <a:xfrm>
            <a:off x="425289" y="2618509"/>
            <a:ext cx="7448975" cy="713075"/>
            <a:chOff x="425289" y="2618509"/>
            <a:chExt cx="7448975" cy="713075"/>
          </a:xfrm>
        </p:grpSpPr>
        <p:sp>
          <p:nvSpPr>
            <p:cNvPr id="11" name="泪滴形 24">
              <a:extLst>
                <a:ext uri="{FF2B5EF4-FFF2-40B4-BE49-F238E27FC236}">
                  <a16:creationId xmlns:a16="http://schemas.microsoft.com/office/drawing/2014/main" id="{88B231FE-1EB0-4231-8075-1CF925092349}"/>
                </a:ext>
              </a:extLst>
            </p:cNvPr>
            <p:cNvSpPr/>
            <p:nvPr/>
          </p:nvSpPr>
          <p:spPr>
            <a:xfrm rot="2632201">
              <a:off x="425289" y="2618509"/>
              <a:ext cx="713075" cy="713075"/>
            </a:xfrm>
            <a:prstGeom prst="teardrop">
              <a:avLst>
                <a:gd fmla="val 135775" name="adj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cs typeface="+mn-ea"/>
                <a:sym typeface="+mn-lt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264C47D5-4001-45EC-8E7F-1749722F7EED}"/>
                </a:ext>
              </a:extLst>
            </p:cNvPr>
            <p:cNvSpPr/>
            <p:nvPr/>
          </p:nvSpPr>
          <p:spPr>
            <a:xfrm>
              <a:off x="1722192" y="2774991"/>
              <a:ext cx="6152072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en-US" sz="2400">
                  <a:cs typeface="+mn-ea"/>
                  <a:sym typeface="+mn-lt"/>
                </a:rPr>
                <a:t>~ 2·8mmol/患者出现进行性认知能力下降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DEEE0123-E5DF-4540-9BE9-DDE1875A3092}"/>
              </a:ext>
            </a:extLst>
          </p:cNvPr>
          <p:cNvGrpSpPr/>
          <p:nvPr/>
        </p:nvGrpSpPr>
        <p:grpSpPr>
          <a:xfrm>
            <a:off x="425290" y="3552721"/>
            <a:ext cx="6839373" cy="713075"/>
            <a:chOff x="425290" y="3552721"/>
            <a:chExt cx="6839373" cy="713075"/>
          </a:xfrm>
        </p:grpSpPr>
        <p:sp>
          <p:nvSpPr>
            <p:cNvPr id="13" name="泪滴形 24">
              <a:extLst>
                <a:ext uri="{FF2B5EF4-FFF2-40B4-BE49-F238E27FC236}">
                  <a16:creationId xmlns:a16="http://schemas.microsoft.com/office/drawing/2014/main" id="{8F8B3806-1779-43A6-B470-0BC0C71628BC}"/>
                </a:ext>
              </a:extLst>
            </p:cNvPr>
            <p:cNvSpPr/>
            <p:nvPr/>
          </p:nvSpPr>
          <p:spPr>
            <a:xfrm rot="2632201">
              <a:off x="425290" y="3552721"/>
              <a:ext cx="713075" cy="713075"/>
            </a:xfrm>
            <a:prstGeom prst="teardrop">
              <a:avLst>
                <a:gd fmla="val 135775" name="adj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cs typeface="+mn-ea"/>
                <a:sym typeface="+mn-lt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EB9F5127-E699-4298-AA86-B2067A775635}"/>
                </a:ext>
              </a:extLst>
            </p:cNvPr>
            <p:cNvSpPr/>
            <p:nvPr/>
          </p:nvSpPr>
          <p:spPr>
            <a:xfrm>
              <a:off x="1722192" y="3607064"/>
              <a:ext cx="5542471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en-US" sz="2400">
                  <a:cs typeface="+mn-ea"/>
                  <a:sym typeface="+mn-lt"/>
                </a:rPr>
                <a:t>~3·0mmol/开始出现低血糖症状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7B5CD579-8223-4873-AE5B-232DAE732B99}"/>
              </a:ext>
            </a:extLst>
          </p:cNvPr>
          <p:cNvGrpSpPr/>
          <p:nvPr/>
        </p:nvGrpSpPr>
        <p:grpSpPr>
          <a:xfrm>
            <a:off x="425289" y="4446605"/>
            <a:ext cx="9704495" cy="713075"/>
            <a:chOff x="425289" y="4446605"/>
            <a:chExt cx="9704495" cy="713075"/>
          </a:xfrm>
        </p:grpSpPr>
        <p:sp>
          <p:nvSpPr>
            <p:cNvPr id="15" name="泪滴形 24">
              <a:extLst>
                <a:ext uri="{FF2B5EF4-FFF2-40B4-BE49-F238E27FC236}">
                  <a16:creationId xmlns:a16="http://schemas.microsoft.com/office/drawing/2014/main" id="{8C0D1559-560F-4AEA-B6E3-386B3C6641FB}"/>
                </a:ext>
              </a:extLst>
            </p:cNvPr>
            <p:cNvSpPr/>
            <p:nvPr/>
          </p:nvSpPr>
          <p:spPr>
            <a:xfrm rot="2632201">
              <a:off x="425289" y="4446605"/>
              <a:ext cx="713075" cy="713075"/>
            </a:xfrm>
            <a:prstGeom prst="teardrop">
              <a:avLst>
                <a:gd fmla="val 135775" name="adj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cs typeface="+mn-ea"/>
                <a:sym typeface="+mn-lt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5A109347-6F2D-4584-B168-EBE83636763A}"/>
                </a:ext>
              </a:extLst>
            </p:cNvPr>
            <p:cNvSpPr/>
            <p:nvPr/>
          </p:nvSpPr>
          <p:spPr>
            <a:xfrm>
              <a:off x="1722192" y="4495110"/>
              <a:ext cx="8407592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altLang="zh-CN" lang="en-US" sz="2400">
                  <a:cs typeface="+mn-ea"/>
                  <a:sym typeface="+mn-lt"/>
                </a:rPr>
                <a:t>~3·8mmol/血糖水平，胰高血糖素，肾上腺素开始释放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2120F4AC-3F06-4C4A-B884-74E83C35220C}"/>
              </a:ext>
            </a:extLst>
          </p:cNvPr>
          <p:cNvGrpSpPr/>
          <p:nvPr/>
        </p:nvGrpSpPr>
        <p:grpSpPr>
          <a:xfrm>
            <a:off x="425288" y="5358435"/>
            <a:ext cx="9704495" cy="713075"/>
            <a:chOff x="425288" y="5358435"/>
            <a:chExt cx="9704495" cy="713075"/>
          </a:xfrm>
        </p:grpSpPr>
        <p:sp>
          <p:nvSpPr>
            <p:cNvPr id="18" name="泪滴形 24">
              <a:extLst>
                <a:ext uri="{FF2B5EF4-FFF2-40B4-BE49-F238E27FC236}">
                  <a16:creationId xmlns:a16="http://schemas.microsoft.com/office/drawing/2014/main" id="{92742AEB-51E0-49B0-B218-B925B23BA7D5}"/>
                </a:ext>
              </a:extLst>
            </p:cNvPr>
            <p:cNvSpPr/>
            <p:nvPr/>
          </p:nvSpPr>
          <p:spPr>
            <a:xfrm rot="2632201">
              <a:off x="425288" y="5358435"/>
              <a:ext cx="713075" cy="713075"/>
            </a:xfrm>
            <a:prstGeom prst="teardrop">
              <a:avLst>
                <a:gd fmla="val 135775" name="adj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cs typeface="+mn-ea"/>
                <a:sym typeface="+mn-lt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105051E-06D4-4477-8F93-4FF12F47793D}"/>
                </a:ext>
              </a:extLst>
            </p:cNvPr>
            <p:cNvSpPr/>
            <p:nvPr/>
          </p:nvSpPr>
          <p:spPr>
            <a:xfrm>
              <a:off x="1722191" y="5406941"/>
              <a:ext cx="8407592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en-US" sz="2400">
                  <a:cs typeface="+mn-ea"/>
                  <a:sym typeface="+mn-lt"/>
                </a:rPr>
                <a:t>~4·6mmol/胰岛素分泌受抑制</a:t>
              </a:r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59FD162C-CD93-42C4-9550-B5AD11F2B2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375703" y="2656425"/>
            <a:ext cx="3901440" cy="3901440"/>
          </a:xfrm>
          <a:prstGeom prst="rect">
            <a:avLst/>
          </a:prstGeom>
        </p:spPr>
      </p:pic>
    </p:spTree>
    <p:extLst>
      <p:ext uri="{BB962C8B-B14F-4D97-AF65-F5344CB8AC3E}">
        <p14:creationId val="2538224429"/>
      </p:ext>
    </p:extLst>
  </p:cSld>
  <p:clrMapOvr>
    <a:masterClrMapping/>
  </p:clrMapOvr>
  <mc:AlternateContent>
    <mc:Choice Requires="p15">
      <p:transition p14:dur="2000" spd="slow">
        <p15:prstTrans prst="drap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3CF4362-64D8-4687-AC78-445EF0BE5C3F}"/>
              </a:ext>
            </a:extLst>
          </p:cNvPr>
          <p:cNvSpPr/>
          <p:nvPr/>
        </p:nvSpPr>
        <p:spPr>
          <a:xfrm>
            <a:off x="173620" y="208344"/>
            <a:ext cx="11667281" cy="6284531"/>
          </a:xfrm>
          <a:prstGeom prst="roundRect">
            <a:avLst>
              <a:gd fmla="val 5616" name="adj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标题 8"/>
          <p:cNvSpPr>
            <a:spLocks noGrp="1"/>
          </p:cNvSpPr>
          <p:nvPr>
            <p:ph idx="4294967295" type="title"/>
          </p:nvPr>
        </p:nvSpPr>
        <p:spPr>
          <a:xfrm>
            <a:off x="1181100" y="365125"/>
            <a:ext cx="10515600" cy="781095"/>
          </a:xfrm>
        </p:spPr>
        <p:txBody>
          <a:bodyPr>
            <a:normAutofit/>
          </a:bodyPr>
          <a:lstStyle/>
          <a:p>
            <a:r>
              <a:rPr altLang="en-US" lang="zh-CN" sz="1800">
                <a:solidFill>
                  <a:srgbClr val="FF0000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低血糖临床表现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D26DD34-D0A5-4971-B0F9-F293DF6CBF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7704" y="376788"/>
            <a:ext cx="903396" cy="769432"/>
          </a:xfrm>
          <a:prstGeom prst="rect">
            <a:avLst/>
          </a:prstGeom>
        </p:spPr>
      </p:pic>
      <p:sp>
        <p:nvSpPr>
          <p:cNvPr id="6" name="标题 8">
            <a:extLst>
              <a:ext uri="{FF2B5EF4-FFF2-40B4-BE49-F238E27FC236}">
                <a16:creationId xmlns:a16="http://schemas.microsoft.com/office/drawing/2014/main" id="{6567BEDA-0EAF-4CEF-A4A5-BE71B6BFB954}"/>
              </a:ext>
            </a:extLst>
          </p:cNvPr>
          <p:cNvSpPr txBox="1"/>
          <p:nvPr/>
        </p:nvSpPr>
        <p:spPr>
          <a:xfrm>
            <a:off x="838200" y="1476136"/>
            <a:ext cx="10515600" cy="781095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typeface="+mj-cs"/>
              </a:defRPr>
            </a:lvl1pPr>
          </a:lstStyle>
          <a:p>
            <a:pPr algn="ctr"/>
            <a:r>
              <a:rPr altLang="en-US" b="1" lang="zh-CN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低血糖不典型症状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F2AE303-7430-4A96-A067-C0DF14A4F83F}"/>
              </a:ext>
            </a:extLst>
          </p:cNvPr>
          <p:cNvSpPr/>
          <p:nvPr/>
        </p:nvSpPr>
        <p:spPr>
          <a:xfrm>
            <a:off x="7968767" y="2434615"/>
            <a:ext cx="2062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marL="457200">
              <a:buClr>
                <a:srgbClr val="FF0000"/>
              </a:buClr>
              <a:buFont charset="2" panose="05000000000000000000" pitchFamily="2" typeface="Wingdings"/>
              <a:buChar char="u"/>
            </a:pPr>
            <a:r>
              <a:rPr altLang="en-US" lang="zh-CN" sz="28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舌根发麻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7481D64-373E-4AD2-A99C-667E086D45FB}"/>
              </a:ext>
            </a:extLst>
          </p:cNvPr>
          <p:cNvSpPr/>
          <p:nvPr/>
        </p:nvSpPr>
        <p:spPr>
          <a:xfrm>
            <a:off x="7968767" y="3214000"/>
            <a:ext cx="2062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marL="457200">
              <a:buClr>
                <a:srgbClr val="FF0000"/>
              </a:buClr>
              <a:buFont charset="2" panose="05000000000000000000" pitchFamily="2" typeface="Wingdings"/>
              <a:buChar char="u"/>
            </a:pPr>
            <a:r>
              <a:rPr altLang="en-US" lang="zh-CN" sz="28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言语不清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B25F233-64D6-4D93-9BE7-0428D28A1CC1}"/>
              </a:ext>
            </a:extLst>
          </p:cNvPr>
          <p:cNvSpPr/>
          <p:nvPr/>
        </p:nvSpPr>
        <p:spPr>
          <a:xfrm>
            <a:off x="7940040" y="4713740"/>
            <a:ext cx="2062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marL="457200">
              <a:buClr>
                <a:srgbClr val="FF0000"/>
              </a:buClr>
              <a:buFont charset="2" panose="05000000000000000000" pitchFamily="2" typeface="Wingdings"/>
              <a:buChar char="u"/>
            </a:pPr>
            <a:r>
              <a:rPr altLang="en-US" lang="zh-CN" sz="28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反应迟钝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CF56978-2BD7-41ED-BC56-9010B95B3D0D}"/>
              </a:ext>
            </a:extLst>
          </p:cNvPr>
          <p:cNvSpPr/>
          <p:nvPr/>
        </p:nvSpPr>
        <p:spPr>
          <a:xfrm>
            <a:off x="7968767" y="3937041"/>
            <a:ext cx="2062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marL="457200">
              <a:buClr>
                <a:srgbClr val="FF0000"/>
              </a:buClr>
              <a:buFont charset="2" panose="05000000000000000000" pitchFamily="2" typeface="Wingdings"/>
              <a:buChar char="u"/>
            </a:pPr>
            <a:r>
              <a:rPr altLang="en-US" lang="zh-CN" sz="28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烦躁不安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0B2818A-733E-487B-BE66-C7357E285839}"/>
              </a:ext>
            </a:extLst>
          </p:cNvPr>
          <p:cNvSpPr/>
          <p:nvPr/>
        </p:nvSpPr>
        <p:spPr>
          <a:xfrm>
            <a:off x="7940040" y="5418741"/>
            <a:ext cx="2062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marL="457200">
              <a:buClr>
                <a:srgbClr val="FF0000"/>
              </a:buClr>
              <a:buFont charset="2" panose="05000000000000000000" pitchFamily="2" typeface="Wingdings"/>
              <a:buChar char="u"/>
            </a:pPr>
            <a:r>
              <a:rPr altLang="en-US" lang="zh-CN" sz="28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不爱理人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BF663E6-1CE4-4C2D-8103-48198CA3C0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47580" y="1476136"/>
            <a:ext cx="5059680" cy="5059680"/>
          </a:xfrm>
          <a:prstGeom prst="rect">
            <a:avLst/>
          </a:prstGeom>
        </p:spPr>
      </p:pic>
    </p:spTree>
    <p:extLst>
      <p:ext uri="{BB962C8B-B14F-4D97-AF65-F5344CB8AC3E}">
        <p14:creationId val="3978841827"/>
      </p:ext>
    </p:extLst>
  </p:cSld>
  <p:clrMapOvr>
    <a:masterClrMapping/>
  </p:clrMapOvr>
  <mc:AlternateContent>
    <mc:Choice Requires="p15">
      <p:transition p14:dur="2000" spd="slow">
        <p15:prstTrans prst="drap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11"/>
      <p:bldP grpId="0" spid="12"/>
      <p:bldP grpId="0" spid="13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1B59A"/>
      </a:accent1>
      <a:accent2>
        <a:srgbClr val="ED7D31"/>
      </a:accent2>
      <a:accent3>
        <a:srgbClr val="A5A5A5"/>
      </a:accent3>
      <a:accent4>
        <a:srgbClr val="FFC000"/>
      </a:accent4>
      <a:accent5>
        <a:srgbClr val="3DB39E"/>
      </a:accent5>
      <a:accent6>
        <a:srgbClr val="70AD47"/>
      </a:accent6>
      <a:hlink>
        <a:srgbClr val="3DB39E"/>
      </a:hlink>
      <a:folHlink>
        <a:srgbClr val="954F72"/>
      </a:folHlink>
    </a:clrScheme>
    <a:fontScheme name="vq0n5dhe">
      <a:majorFont>
        <a:latin typeface="Adobe Arabic" panose="020f0302020204030204"/>
        <a:ea typeface="微软雅黑"/>
        <a:cs typeface="Arial"/>
      </a:majorFont>
      <a:minorFont>
        <a:latin typeface="Adobe Arabic" panose="020f0302020204030204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138</Paragraphs>
  <Slides>22</Slides>
  <Notes>13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36">
      <vt:lpstr>Arial</vt:lpstr>
      <vt:lpstr>Adobe Arabic</vt:lpstr>
      <vt:lpstr>微软雅黑</vt:lpstr>
      <vt:lpstr>微软雅黑 Light</vt:lpstr>
      <vt:lpstr>Calibri Light</vt:lpstr>
      <vt:lpstr>Calibri</vt:lpstr>
      <vt:lpstr>等线 Light</vt:lpstr>
      <vt:lpstr>等线</vt:lpstr>
      <vt:lpstr>锐字真言体免费商用</vt:lpstr>
      <vt:lpstr>汉仪雅酷黑 75W</vt:lpstr>
      <vt:lpstr>Microsoft YaHei</vt:lpstr>
      <vt:lpstr>Wingdings</vt:lpstr>
      <vt:lpstr>宋体</vt:lpstr>
      <vt:lpstr>Office 主题</vt:lpstr>
      <vt:lpstr>PowerPoint Presentation</vt:lpstr>
      <vt:lpstr>PowerPoint Presentation</vt:lpstr>
      <vt:lpstr>PowerPoint Presentation</vt:lpstr>
      <vt:lpstr>低血糖休克的概念</vt:lpstr>
      <vt:lpstr>低血糖休克的概念</vt:lpstr>
      <vt:lpstr>PowerPoint Presentation</vt:lpstr>
      <vt:lpstr>低血糖临床表现</vt:lpstr>
      <vt:lpstr>低血糖临床表现</vt:lpstr>
      <vt:lpstr>低血糖临床表现</vt:lpstr>
      <vt:lpstr>PowerPoint Presentation</vt:lpstr>
      <vt:lpstr>低血糖的原因</vt:lpstr>
      <vt:lpstr>低血糖的原因</vt:lpstr>
      <vt:lpstr>低血糖的原因</vt:lpstr>
      <vt:lpstr>PowerPoint Presentation</vt:lpstr>
      <vt:lpstr>低血糖的危害</vt:lpstr>
      <vt:lpstr>PowerPoint Presentation</vt:lpstr>
      <vt:lpstr>低血糖休克抢救</vt:lpstr>
      <vt:lpstr>低血糖休克抢救</vt:lpstr>
      <vt:lpstr>PowerPoint Presentation</vt:lpstr>
      <vt:lpstr>低血糖的预防</vt:lpstr>
      <vt:lpstr>低血糖的预防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2021-08-22T11:56:43Z</dcterms:created>
  <cp:lastPrinted>2021-08-22T11:56:43Z</cp:lastPrinted>
  <dcterms:modified xsi:type="dcterms:W3CDTF">2021-08-22T05:49:22Z</dcterms:modified>
  <cp:revision>1</cp:revision>
</cp:coreProperties>
</file>