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60" r:id="rId4"/>
    <p:sldId id="361" r:id="rId5"/>
    <p:sldId id="362" r:id="rId6"/>
    <p:sldId id="363" r:id="rId7"/>
    <p:sldId id="280" r:id="rId8"/>
    <p:sldId id="325" r:id="rId9"/>
    <p:sldId id="364" r:id="rId10"/>
    <p:sldId id="327" r:id="rId11"/>
    <p:sldId id="328" r:id="rId12"/>
    <p:sldId id="329" r:id="rId13"/>
    <p:sldId id="365" r:id="rId14"/>
    <p:sldId id="331" r:id="rId15"/>
    <p:sldId id="332" r:id="rId16"/>
    <p:sldId id="333" r:id="rId17"/>
    <p:sldId id="334" r:id="rId18"/>
    <p:sldId id="335" r:id="rId19"/>
    <p:sldId id="366" r:id="rId20"/>
    <p:sldId id="337" r:id="rId21"/>
    <p:sldId id="338" r:id="rId22"/>
    <p:sldId id="339" r:id="rId23"/>
    <p:sldId id="326" r:id="rId24"/>
    <p:sldId id="330" r:id="rId25"/>
    <p:sldId id="367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9F003-C74D-48E4-9B4E-261A62AC3A4D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6DA27-7917-44E1-B1B1-10C99A84E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035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8359271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F3415-0A6E-4DE3-88B2-28E30208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31FD0E-70F4-4FE8-BC80-B6DA28E8B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527977-21C6-4B35-81A1-E9ACD684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0C14C7-634C-47F0-B111-6D43CB0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A43F5-75A1-4409-ADD1-D790DF59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6934730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EA7536-D96F-400A-84FA-EE0431868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80802C-D1E2-4C80-BE8C-D027A1D80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BE6F8-219E-413C-B399-2A6399D6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9AEE5-26EE-4C85-8E5E-E8601177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C8C42C-BCED-4376-A8E1-FBA47CC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C8E0B0-E21F-4372-8D0F-E401BD7F0C7D}"/>
              </a:ext>
            </a:extLst>
          </p:cNvPr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www.tukuppt.com </a:t>
            </a:r>
            <a:r>
              <a:rPr lang="zh-CN" altLang="en-US">
                <a:solidFill>
                  <a:schemeClr val="bg1"/>
                </a:solidFill>
              </a:rPr>
              <a:t>熊猫办公 高效办公在熊猫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85526C-BB76-4590-B86E-39951DF37361}"/>
              </a:ext>
            </a:extLst>
          </p:cNvPr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>
                <a:solidFill>
                  <a:schemeClr val="bg1"/>
                </a:solidFill>
                <a:effectLst/>
              </a:rPr>
              <a:t>《</a:t>
            </a:r>
            <a:r>
              <a:rPr lang="zh-CN" altLang="en-US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>
                <a:solidFill>
                  <a:schemeClr val="bg1"/>
                </a:solidFill>
                <a:effectLst/>
              </a:rPr>
              <a:t>》</a:t>
            </a:r>
            <a:r>
              <a:rPr lang="zh-CN" altLang="en-US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417712001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063540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745740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176843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972314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71488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583989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207230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67823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06C8B-3FFA-465E-BBD4-66F625EA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2C06C-38E0-4052-90C3-34D76C49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4FF9F-64CF-48F0-9865-817A3C67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FB08F-E192-48E0-9032-C1389CE0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655902-398F-4442-BFD8-731BAF5A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1148024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401583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860122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63183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A5E3A-4A41-4F73-A3A1-EC72B090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9AFC29-6332-4492-9285-A0418B56B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A3F6DF-3B49-481C-8199-D371B240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98FB59-4AA8-45EA-9B9E-82D9B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2A394-124D-4F37-9BD3-DD17561A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9000005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F11B9-A495-4E50-B767-C28445DE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66B8F-31CE-4C4A-BA93-E9868EAF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0A5FB8-642F-4221-8862-0F7DC55DB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62E781-5F45-47EB-85D1-75BCC226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229F42-3063-4EC2-A927-2B503755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99879A-EFE9-4C35-8BC8-83B21551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7420797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99036-B6F6-4846-9EBC-2D1E2101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1D12E-4C54-40ED-BAD5-EA824CE69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456FEA-986E-44D7-8675-9006DB4F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4BD64E-F292-41EA-A7CE-2DC890263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E11F10-D94A-4C55-9672-1DE9FA8F6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3CE2B1-BCED-4AF2-9798-454A9C47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E462DE-4C04-437B-9047-D94E6CB3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3BDB45-E029-4677-94CB-8A1A3DFA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3774871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41ED8-8C3F-4EB3-92C5-33A0EAF4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4D1BAF-403B-4803-86C6-1E3AD3AB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AA558D-D833-4A3D-AAC9-04655BB3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E9AE99-6EBB-4793-8E85-3D8E148B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5341209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6335171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D1FAB-B226-4561-BB40-89468751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EEBC1-5908-46CD-8BE4-D21430F3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A38BA2-129C-4C83-91E4-70AE5F4B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F831B-A5D5-4402-B859-E8CC69FF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1C191-134A-47F1-A55C-C841FFD6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D292E3-562D-4157-963D-FA5B17C5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1335020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76ED4-9A28-4464-992D-FC79EF3E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F03FEC-A4CC-4EAF-8556-78DF6C6E3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E19BE-2FE5-436F-9DEC-0CF40902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F6EAA-3DF6-4EA4-9068-AEE5F78E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6C1105-777B-4977-97DA-DF5E17BD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60B3E-6416-47DC-A8AE-3951B072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0288769"/>
      </p:ext>
    </p:extLst>
  </p:cSld>
  <p:clrMapOvr>
    <a:masterClrMapping/>
  </p:clrMapOvr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9047F-5DE1-40DA-AC24-00876ED9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65A70-6F68-4B83-92A0-6D80F28C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EB68C-B904-4D82-949D-22E3B851D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AE24F-59F4-4360-AE82-7A8125C3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32B3F-6528-4220-A583-FE0D75546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15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ECE012-A492-4B46-B2DE-50E7E781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0D8D10-2262-452D-BB92-C9D37B4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0A2A1B-86B7-45C0-83ED-28003D19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flipH="1" rot="71419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4D132C-714E-45C3-B7EB-DA3309399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rot="20387764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9A44D9-9EB0-40D2-988D-D317D7206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DBF9EB-F08E-480A-9768-5AEBFC3F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01B470-0CEA-4ED6-802D-F19BFDE02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123C1AB-86FE-4A8D-815A-A0A5284A4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83208" y="59652"/>
            <a:ext cx="3205098" cy="519519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1E18D0D-9A84-4D81-9B57-C8BDDCA71D45}"/>
              </a:ext>
            </a:extLst>
          </p:cNvPr>
          <p:cNvGrpSpPr/>
          <p:nvPr/>
        </p:nvGrpSpPr>
        <p:grpSpPr>
          <a:xfrm>
            <a:off x="7018974" y="59652"/>
            <a:ext cx="731520" cy="4832604"/>
            <a:chOff x="6943555" y="187245"/>
            <a:chExt cx="731520" cy="483260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06DFE5-E1B3-4FB5-BAC1-F61BD2EDA7E8}"/>
                </a:ext>
              </a:extLst>
            </p:cNvPr>
            <p:cNvSpPr txBox="1"/>
            <p:nvPr/>
          </p:nvSpPr>
          <p:spPr>
            <a:xfrm>
              <a:off x="6943555" y="1275163"/>
              <a:ext cx="731520" cy="298659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00500000000000000" pitchFamily="2" typeface="字体视界-NWE粗楷体"/>
                  <a:ea charset="-122" panose="02000500000000000000" pitchFamily="2" typeface="字体视界-NWE粗楷体"/>
                </a:rPr>
                <a:t>中秋主题班会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24CEB9A-E8F9-4DE0-8F57-C1E9DF8934C2}"/>
                </a:ext>
              </a:extLst>
            </p:cNvPr>
            <p:cNvCxnSpPr/>
            <p:nvPr/>
          </p:nvCxnSpPr>
          <p:spPr>
            <a:xfrm flipH="1">
              <a:off x="7315201" y="187245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D4D9A66-026E-498D-8504-06B46837C72F}"/>
                </a:ext>
              </a:extLst>
            </p:cNvPr>
            <p:cNvCxnSpPr/>
            <p:nvPr/>
          </p:nvCxnSpPr>
          <p:spPr>
            <a:xfrm flipH="1">
              <a:off x="7298872" y="4013574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A48D139-48CA-42EA-BA82-0A569B1B280A}"/>
              </a:ext>
            </a:extLst>
          </p:cNvPr>
          <p:cNvSpPr txBox="1"/>
          <p:nvPr/>
        </p:nvSpPr>
        <p:spPr>
          <a:xfrm>
            <a:off x="6096000" y="3245443"/>
            <a:ext cx="914400" cy="17774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今夜鄜州月，闺中只独看。遥怜小儿女，未解忆长安。</a:t>
            </a:r>
          </a:p>
          <a:p>
            <a:r>
              <a:rPr altLang="en-US" lang="zh-CN" sz="1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香雾云鬟湿，清辉玉臂寒。何时倚虚幌，双照泪痕干。</a:t>
            </a:r>
          </a:p>
        </p:txBody>
      </p:sp>
    </p:spTree>
    <p:extLst>
      <p:ext uri="{BB962C8B-B14F-4D97-AF65-F5344CB8AC3E}">
        <p14:creationId val="274939284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14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72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5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5" id="22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23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24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25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2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7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2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3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3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32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14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72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5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5" id="39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40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2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4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5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7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8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7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1E660A-FC90-41C4-B156-7F5DC58F6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5C8B08A-45B1-4197-9264-B34F3EE7C6E4}"/>
              </a:ext>
            </a:extLst>
          </p:cNvPr>
          <p:cNvSpPr/>
          <p:nvPr/>
        </p:nvSpPr>
        <p:spPr>
          <a:xfrm>
            <a:off x="1321276" y="1822233"/>
            <a:ext cx="10003670" cy="237744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 此传说最早见于《汉乐府·董逃行》：“玉兔长跪捣药蛤蟆丸，奉上陛下一玉盘，服此药可得神仙。”相传月亮之中有一只兔子，浑身洁白如玉，所以称作“玉兔”。这种白兔拿着玉杵，跪地捣药，成蛤蟆丸，服用此等药丸可以长生成仙。玉兔恐怕是嫦娥在广寒宫中最早的玩伴吧。 小结：前三大中秋故事处处带有神话传说的影子，关于三者之间的联系，有一说是这样的：相传羿从西王母那里得到了不死药，交给姮娥保管。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59D5F8-0F32-41EB-B594-AFDE15C76C2C}"/>
              </a:ext>
            </a:extLst>
          </p:cNvPr>
          <p:cNvSpPr txBox="1"/>
          <p:nvPr/>
        </p:nvSpPr>
        <p:spPr>
          <a:xfrm>
            <a:off x="4506352" y="1030951"/>
            <a:ext cx="3339904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altLang="en-US" lang="zh-CN" spc="1000" sz="44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玉兔捣药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92A8AF-F39E-4BBE-81FF-7E35FA141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634" l="22532" r="24478" t="7868"/>
          <a:stretch>
            <a:fillRect/>
          </a:stretch>
        </p:blipFill>
        <p:spPr>
          <a:xfrm>
            <a:off x="-119921" y="3251007"/>
            <a:ext cx="2283155" cy="35976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602CA3-E3A2-474F-9618-1E6BC07ED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634" l="22532" r="24478" t="7868"/>
          <a:stretch>
            <a:fillRect/>
          </a:stretch>
        </p:blipFill>
        <p:spPr>
          <a:xfrm>
            <a:off x="10208648" y="4014734"/>
            <a:ext cx="1798474" cy="2833913"/>
          </a:xfrm>
          <a:prstGeom prst="rect">
            <a:avLst/>
          </a:prstGeom>
        </p:spPr>
      </p:pic>
    </p:spTree>
    <p:extLst>
      <p:ext uri="{BB962C8B-B14F-4D97-AF65-F5344CB8AC3E}">
        <p14:creationId val="5511509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ECE012-A492-4B46-B2DE-50E7E781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0D8D10-2262-452D-BB92-C9D37B4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0A2A1B-86B7-45C0-83ED-28003D19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flipH="1" rot="71419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4D132C-714E-45C3-B7EB-DA3309399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rot="20387764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9A44D9-9EB0-40D2-988D-D317D7206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DBF9EB-F08E-480A-9768-5AEBFC3F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01B470-0CEA-4ED6-802D-F19BFDE02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CDFA944-95C9-4BBD-980D-C34855BF7B99}"/>
              </a:ext>
            </a:extLst>
          </p:cNvPr>
          <p:cNvSpPr txBox="1"/>
          <p:nvPr/>
        </p:nvSpPr>
        <p:spPr>
          <a:xfrm>
            <a:off x="4557121" y="3415973"/>
            <a:ext cx="375249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-300" sz="7200">
                <a:ln w="6350">
                  <a:noFill/>
                </a:ln>
                <a:solidFill>
                  <a:srgbClr val="16255F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风俗习惯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214C57-4535-491D-AB76-789CB96AD457}"/>
              </a:ext>
            </a:extLst>
          </p:cNvPr>
          <p:cNvSpPr txBox="1"/>
          <p:nvPr/>
        </p:nvSpPr>
        <p:spPr>
          <a:xfrm>
            <a:off x="5614407" y="1676227"/>
            <a:ext cx="141991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96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叁</a:t>
            </a:r>
          </a:p>
        </p:txBody>
      </p:sp>
    </p:spTree>
    <p:extLst>
      <p:ext uri="{BB962C8B-B14F-4D97-AF65-F5344CB8AC3E}">
        <p14:creationId val="826412119"/>
      </p:ext>
    </p:extLst>
  </p:cSld>
  <p:clrMapOvr>
    <a:masterClrMapping/>
  </p:clrMapOvr>
  <mc:AlternateContent>
    <mc:Choice Requires="p15">
      <p:transition p14:dur="2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23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24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25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2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7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28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9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40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2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3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4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179AB09-3794-465A-89DF-88E3F49BF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3A9B143-6312-45E2-B476-3131EBE1797A}"/>
              </a:ext>
            </a:extLst>
          </p:cNvPr>
          <p:cNvSpPr/>
          <p:nvPr/>
        </p:nvSpPr>
        <p:spPr>
          <a:xfrm>
            <a:off x="5192781" y="1532456"/>
            <a:ext cx="5501926" cy="374904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 《洛中记闻》记载，唐僖宗在中秋节吃月饼，感觉味道极美，便命御膳房用红绫包裹月饼赏赐给新科进士们。这可能是我们能够看到的最早关于月饼的记载。到了宋代，月饼有“荷叶”、“金花”、“芙蓉”等等雅称，其制作方法也更加精致。诗人苏东坡有诗称赞说:“小饼如嚼月，中有酥与饴。”酥是油酥，饴就是糖，其味道甜脆香美可想而知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CEE810-CE1A-4BFB-A47C-41B77312577D}"/>
              </a:ext>
            </a:extLst>
          </p:cNvPr>
          <p:cNvSpPr txBox="1"/>
          <p:nvPr/>
        </p:nvSpPr>
        <p:spPr>
          <a:xfrm>
            <a:off x="5192782" y="766264"/>
            <a:ext cx="3905006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altLang="en-US" lang="zh-CN" spc="1000" sz="48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吃月饼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046259C-CC35-42DC-A7CB-14AB5BF9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val="293435776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188DCA-1992-4BF6-BD67-D04731937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4470CAF-4330-4BEF-B224-FD0365211E83}"/>
              </a:ext>
            </a:extLst>
          </p:cNvPr>
          <p:cNvSpPr/>
          <p:nvPr/>
        </p:nvSpPr>
        <p:spPr>
          <a:xfrm>
            <a:off x="947117" y="1355039"/>
            <a:ext cx="5768603" cy="297180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在古代有“秋暮夕月”的习俗。夕月，即祭拜月神。设大香案，摆上月饼、西瓜、苹果、红枣、李子、葡萄等祭品，其中月饼和西瓜是绝对不能少的。在月下，将月亮神像放在月亮的那个方向，红烛高燃，全家人依次拜祭月亮，然后由当家主妇切开团圆月饼。切的人预先算好全家共有多少人，在家的，在外地的，都要算在一起，不能切多也不能切少，大小要一样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49A3EE-E697-4F81-8336-7FED863B5A8F}"/>
              </a:ext>
            </a:extLst>
          </p:cNvPr>
          <p:cNvSpPr txBox="1"/>
          <p:nvPr/>
        </p:nvSpPr>
        <p:spPr>
          <a:xfrm>
            <a:off x="1114269" y="621505"/>
            <a:ext cx="3097369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altLang="en-US" lang="zh-CN" spc="1000" sz="48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拜月神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987A11-87B1-4804-8CAF-AA7C3D9F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67976" y="761988"/>
            <a:ext cx="9144019" cy="6096012"/>
          </a:xfrm>
          <a:prstGeom prst="rect">
            <a:avLst/>
          </a:prstGeom>
        </p:spPr>
      </p:pic>
    </p:spTree>
    <p:extLst>
      <p:ext uri="{BB962C8B-B14F-4D97-AF65-F5344CB8AC3E}">
        <p14:creationId val="2841852324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DA1D2E-A512-4225-86B0-01BC33187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E7ABF75-F00C-4B4E-A4FD-8460F2098121}"/>
              </a:ext>
            </a:extLst>
          </p:cNvPr>
          <p:cNvSpPr/>
          <p:nvPr/>
        </p:nvSpPr>
        <p:spPr>
          <a:xfrm>
            <a:off x="939143" y="1137455"/>
            <a:ext cx="10150927" cy="329184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 来源于祭月，严肃的祭祀变成了轻松的欢娱。民间中秋赏月活动约始魏晋时期，但未成习。到了唐代，中秋赏月、玩月颇为盛行，许多诗人的名篇中都有咏月的诗句。待到宋时，形成了以赏月活动为中心的中秋民俗节日，正式定为中秋节。与唐人不同，宋人赏月更多的是感物伤怀，常以阴晴圆缺，喻人情事态，即使中秋之夜，明月的清光也掩饰不住宋人的伤感。但对宋人来说，中秋还有另外一种形态，即中秋是世俗欢愉的节日：“中秋节前，诸店皆卖新酒，贵家结饰台榭，民家争占酒楼玩月，笙歌远闻千里，嬉戏连坐至晓”。宋代的中秋夜是不眠之夜，夜市通宵营业，玩月游人，达旦不绝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65D8B2-B202-41BF-A385-3E3C5AAFF20C}"/>
              </a:ext>
            </a:extLst>
          </p:cNvPr>
          <p:cNvSpPr txBox="1"/>
          <p:nvPr/>
        </p:nvSpPr>
        <p:spPr>
          <a:xfrm>
            <a:off x="4547774" y="348285"/>
            <a:ext cx="3149335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altLang="en-US" lang="zh-CN" spc="1000" sz="44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赏月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E97D2B-2CAE-414D-825E-695B80232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2436" y="3989308"/>
            <a:ext cx="3074233" cy="30742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749E8B-B4F2-4989-AF2D-E3BA0165A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20203" y="4088973"/>
            <a:ext cx="2871797" cy="2871797"/>
          </a:xfrm>
          <a:prstGeom prst="rect">
            <a:avLst/>
          </a:prstGeom>
        </p:spPr>
      </p:pic>
    </p:spTree>
    <p:extLst>
      <p:ext uri="{BB962C8B-B14F-4D97-AF65-F5344CB8AC3E}">
        <p14:creationId val="308445747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ADCC9C0-8CB3-4759-9FB4-8B803459F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86E81C5-EA0C-4E1D-84B5-8E4AE08F2F30}"/>
              </a:ext>
            </a:extLst>
          </p:cNvPr>
          <p:cNvSpPr/>
          <p:nvPr/>
        </p:nvSpPr>
        <p:spPr>
          <a:xfrm>
            <a:off x="4892105" y="1936538"/>
            <a:ext cx="6398999" cy="283464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  中秋夜灯内燃烛用绳系于竹竿上，高悬于瓦檐或露台上，或用小灯砌成字形或种种形状，挂于家屋高处，俗称“树中秋”或“竖中秋”。富贵之家所悬之灯，高可数丈，家人聚于灯下欢饮为乐，平常百姓则竖一旗杆，灯笼两个，也自取其乐。满城灯火不啻琉璃世界。看来从古至今中秋燃灯之俗其规模似乎仅次于元宵灯节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EECD598-95C6-4598-BBBF-E70329BEA649}"/>
              </a:ext>
            </a:extLst>
          </p:cNvPr>
          <p:cNvSpPr txBox="1"/>
          <p:nvPr/>
        </p:nvSpPr>
        <p:spPr>
          <a:xfrm>
            <a:off x="5506396" y="1173739"/>
            <a:ext cx="3187815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5000"/>
              </a:lnSpc>
            </a:pPr>
            <a:r>
              <a:rPr altLang="en-US" lang="zh-CN" spc="1000" sz="44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放孔明灯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E8A12F-20B8-4D3F-94E1-7098E64DE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12" y="464400"/>
            <a:ext cx="5193302" cy="5351784"/>
          </a:xfrm>
          <a:prstGeom prst="rect">
            <a:avLst/>
          </a:prstGeom>
        </p:spPr>
      </p:pic>
    </p:spTree>
    <p:extLst>
      <p:ext uri="{BB962C8B-B14F-4D97-AF65-F5344CB8AC3E}">
        <p14:creationId val="2254420160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6CA6BA-88C2-4A6C-900D-B21EC584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56523D0-1775-4419-96F0-BDA6044A07A8}"/>
              </a:ext>
            </a:extLst>
          </p:cNvPr>
          <p:cNvSpPr/>
          <p:nvPr/>
        </p:nvSpPr>
        <p:spPr>
          <a:xfrm>
            <a:off x="939448" y="1438862"/>
            <a:ext cx="6466328" cy="374904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 桂花有“九里香”之誉，是我国人民十分喜爱的一种传统名贵花木。自古以来，人们把桂花及其果实视为“天降灵实”，作为崇高、美好、吉祥的象征。因此人们称誉好的儿孙为“桂子兰孙”;把“进士及第”或考上了状元，称之为“蟾宫折桂”;把月宫称为“桂宫”，以“桂魄”比喻月亮。而且，我国劳动人民还以桂花和月亮为题材，创造了许许多多优美动听的神话故事，世代相传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EE17C9-F27A-4688-B521-86DCB8D1044B}"/>
              </a:ext>
            </a:extLst>
          </p:cNvPr>
          <p:cNvSpPr txBox="1"/>
          <p:nvPr/>
        </p:nvSpPr>
        <p:spPr>
          <a:xfrm>
            <a:off x="1269387" y="592686"/>
            <a:ext cx="3221357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altLang="en-US" lang="zh-CN" spc="1000" sz="44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饮桂花酒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0CD66A-1892-4F1C-A5AE-DF188D8D2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00833" y="330356"/>
            <a:ext cx="5765855" cy="6856856"/>
          </a:xfrm>
          <a:prstGeom prst="rect">
            <a:avLst/>
          </a:prstGeom>
        </p:spPr>
      </p:pic>
    </p:spTree>
    <p:extLst>
      <p:ext uri="{BB962C8B-B14F-4D97-AF65-F5344CB8AC3E}">
        <p14:creationId val="112800164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ECE012-A492-4B46-B2DE-50E7E781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0D8D10-2262-452D-BB92-C9D37B4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0A2A1B-86B7-45C0-83ED-28003D19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flipH="1" rot="71419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4D132C-714E-45C3-B7EB-DA3309399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rot="20387764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9A44D9-9EB0-40D2-988D-D317D7206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DBF9EB-F08E-480A-9768-5AEBFC3F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01B470-0CEA-4ED6-802D-F19BFDE02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CDFA944-95C9-4BBD-980D-C34855BF7B99}"/>
              </a:ext>
            </a:extLst>
          </p:cNvPr>
          <p:cNvSpPr txBox="1"/>
          <p:nvPr/>
        </p:nvSpPr>
        <p:spPr>
          <a:xfrm>
            <a:off x="4557121" y="3415973"/>
            <a:ext cx="375249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-300" sz="7200">
                <a:ln w="6350">
                  <a:noFill/>
                </a:ln>
                <a:solidFill>
                  <a:srgbClr val="16255F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诗词歌赋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214C57-4535-491D-AB76-789CB96AD457}"/>
              </a:ext>
            </a:extLst>
          </p:cNvPr>
          <p:cNvSpPr txBox="1"/>
          <p:nvPr/>
        </p:nvSpPr>
        <p:spPr>
          <a:xfrm>
            <a:off x="5614407" y="1676227"/>
            <a:ext cx="141991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96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肆</a:t>
            </a:r>
          </a:p>
        </p:txBody>
      </p:sp>
    </p:spTree>
    <p:extLst>
      <p:ext uri="{BB962C8B-B14F-4D97-AF65-F5344CB8AC3E}">
        <p14:creationId val="2498434001"/>
      </p:ext>
    </p:extLst>
  </p:cSld>
  <p:clrMapOvr>
    <a:masterClrMapping/>
  </p:clrMapOvr>
  <mc:AlternateContent>
    <mc:Choice Requires="p15">
      <p:transition p14:dur="2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23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24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25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2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7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28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9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40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2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3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4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0825BD4-5B36-4F70-ABA1-8CDD91FA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1A4B3DD-A743-4D66-9A2F-A33AB98F88F8}"/>
              </a:ext>
            </a:extLst>
          </p:cNvPr>
          <p:cNvSpPr/>
          <p:nvPr/>
        </p:nvSpPr>
        <p:spPr>
          <a:xfrm>
            <a:off x="833021" y="2616628"/>
            <a:ext cx="4297680" cy="304698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2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明月几时有？把酒问青天。不知天上宫阙、今夕是何年？我欲乘风归去，惟恐琼楼玉宇，高处不胜寒．起舞弄清影，何似在人间？  转朱阁，低绮户，照无眠。不应有恨、何事长向别时圆？人有悲欢离合，月有阴晴圆缺，此事古难全。但愿人长久，千里共蝉娟。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BDEC17-B28D-4685-BFD7-BFB76194BE70}"/>
              </a:ext>
            </a:extLst>
          </p:cNvPr>
          <p:cNvSpPr txBox="1"/>
          <p:nvPr/>
        </p:nvSpPr>
        <p:spPr>
          <a:xfrm>
            <a:off x="6096000" y="1905506"/>
            <a:ext cx="1029174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水调歌头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07A921-F63D-48C1-941B-F382BE74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91816" y="-1523494"/>
            <a:ext cx="7053072" cy="6858000"/>
          </a:xfrm>
          <a:prstGeom prst="rect">
            <a:avLst/>
          </a:prstGeom>
        </p:spPr>
      </p:pic>
    </p:spTree>
    <p:extLst>
      <p:ext uri="{BB962C8B-B14F-4D97-AF65-F5344CB8AC3E}">
        <p14:creationId val="574749972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EDD1C4-2544-418E-B156-BEDEE1EB9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3EE5B6-7877-4381-BF50-5EB7FC2076ED}"/>
              </a:ext>
            </a:extLst>
          </p:cNvPr>
          <p:cNvSpPr txBox="1"/>
          <p:nvPr/>
        </p:nvSpPr>
        <p:spPr>
          <a:xfrm>
            <a:off x="9944838" y="713371"/>
            <a:ext cx="1029174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月下独酌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2867E4-0CC8-4489-90A9-19E640D710F5}"/>
              </a:ext>
            </a:extLst>
          </p:cNvPr>
          <p:cNvSpPr txBox="1"/>
          <p:nvPr/>
        </p:nvSpPr>
        <p:spPr>
          <a:xfrm>
            <a:off x="4555178" y="1327439"/>
            <a:ext cx="5303520" cy="388895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花间一壶酒，独酌无相亲。 </a:t>
            </a:r>
            <a:b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举杯邀明月，对影成三人。 </a:t>
            </a:r>
            <a:b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月既不解饮，影徒随我身。 </a:t>
            </a:r>
            <a:b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暂伴月将影，行乐须及春。 </a:t>
            </a:r>
            <a:b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我歌月徘徊，我舞影零乱。 </a:t>
            </a:r>
            <a:b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醒时同交欢，醉后各分散。 </a:t>
            </a:r>
            <a:b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永结无情游，相期邈云汉。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8F8E08-F072-4792-AA21-26AD09526EFD}"/>
              </a:ext>
            </a:extLst>
          </p:cNvPr>
          <p:cNvSpPr txBox="1"/>
          <p:nvPr/>
        </p:nvSpPr>
        <p:spPr>
          <a:xfrm>
            <a:off x="9474136" y="1851293"/>
            <a:ext cx="609600" cy="189136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——李白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2D626C-7B77-4DA6-A55F-3CB1373FF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64841" y="1589393"/>
            <a:ext cx="5275018" cy="5726291"/>
          </a:xfrm>
          <a:prstGeom prst="rect">
            <a:avLst/>
          </a:prstGeom>
        </p:spPr>
      </p:pic>
    </p:spTree>
    <p:extLst>
      <p:ext uri="{BB962C8B-B14F-4D97-AF65-F5344CB8AC3E}">
        <p14:creationId val="419878850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ECE012-A492-4B46-B2DE-50E7E781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0D8D10-2262-452D-BB92-C9D37B4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0A2A1B-86B7-45C0-83ED-28003D19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flipH="1" rot="71419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4D132C-714E-45C3-B7EB-DA3309399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rot="20387764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9A44D9-9EB0-40D2-988D-D317D7206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DBF9EB-F08E-480A-9768-5AEBFC3F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01B470-0CEA-4ED6-802D-F19BFDE02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7CC7BC8-FE52-4B39-8099-87A8E19BE4F6}"/>
              </a:ext>
            </a:extLst>
          </p:cNvPr>
          <p:cNvSpPr/>
          <p:nvPr/>
        </p:nvSpPr>
        <p:spPr>
          <a:xfrm>
            <a:off x="2387462" y="1247681"/>
            <a:ext cx="5669280" cy="3401104"/>
          </a:xfrm>
          <a:prstGeom prst="rect">
            <a:avLst/>
          </a:prstGeom>
          <a:effectLst>
            <a:glow rad="1905000">
              <a:schemeClr val="bg1">
                <a:alpha val="32000"/>
              </a:schemeClr>
            </a:glo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中秋节是我国的传统佳节。根据史籍的记载，“中秋”一词最早出现在《周礼》一书中。到魏晋时，有“谕尚书镇牛淆，中秋夕与左右微服泛江”的记载。直到唐朝初年，中秋节才成为固定的节日。《唐书·太宗记》记载有“八月十五中秋节”。中秋节的盛行始于宋朝，至明清时，已与元旦齐名，成为我国的主要节日之一。这也是我国仅次于春节的第二大传统节日。</a:t>
            </a:r>
          </a:p>
        </p:txBody>
      </p:sp>
    </p:spTree>
    <p:extLst>
      <p:ext uri="{BB962C8B-B14F-4D97-AF65-F5344CB8AC3E}">
        <p14:creationId val="408909882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23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24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25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2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7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28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9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40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2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3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4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FE139D4-6282-4FC3-BF08-16D6DAA34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CB516F5-A27E-4056-B6E9-E395488B914B}"/>
              </a:ext>
            </a:extLst>
          </p:cNvPr>
          <p:cNvSpPr txBox="1"/>
          <p:nvPr/>
        </p:nvSpPr>
        <p:spPr>
          <a:xfrm>
            <a:off x="1160367" y="1091764"/>
            <a:ext cx="3108960" cy="284352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3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床前明月光，疑是地上霜。 </a:t>
            </a:r>
            <a:br>
              <a:rPr altLang="en-US" kern="0" lang="zh-CN" sz="3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kern="0" lang="zh-CN" sz="3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举头望明月，低头思故乡。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6F977A-5682-4563-BDAA-E6EFBC669F68}"/>
              </a:ext>
            </a:extLst>
          </p:cNvPr>
          <p:cNvSpPr txBox="1"/>
          <p:nvPr/>
        </p:nvSpPr>
        <p:spPr>
          <a:xfrm>
            <a:off x="4357806" y="1069994"/>
            <a:ext cx="853440" cy="261753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pc="300" sz="4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夜静思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151BFD-3305-46A2-9FC9-3A096AF11489}"/>
              </a:ext>
            </a:extLst>
          </p:cNvPr>
          <p:cNvSpPr txBox="1"/>
          <p:nvPr/>
        </p:nvSpPr>
        <p:spPr>
          <a:xfrm>
            <a:off x="4019252" y="2394624"/>
            <a:ext cx="670560" cy="239828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——李白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3F4F1A-E682-403B-BE61-7070D418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36617" y="209862"/>
            <a:ext cx="7628500" cy="6992912"/>
          </a:xfrm>
          <a:prstGeom prst="rect">
            <a:avLst/>
          </a:prstGeom>
        </p:spPr>
      </p:pic>
    </p:spTree>
    <p:extLst>
      <p:ext uri="{BB962C8B-B14F-4D97-AF65-F5344CB8AC3E}">
        <p14:creationId val="3342492715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99272C4-D4D9-4567-B843-31E653A9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4B0FB6F-D2AB-44C8-A8A1-1523F015DB5F}"/>
              </a:ext>
            </a:extLst>
          </p:cNvPr>
          <p:cNvSpPr txBox="1"/>
          <p:nvPr/>
        </p:nvSpPr>
        <p:spPr>
          <a:xfrm>
            <a:off x="6266552" y="1287415"/>
            <a:ext cx="2743200" cy="48505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2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海上生明月，天涯共此时。 </a:t>
            </a:r>
            <a:br>
              <a:rPr altLang="en-US" kern="0" lang="zh-CN" sz="2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kern="0" lang="zh-CN" sz="2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情人怨遥夜，竟夕起相思！ </a:t>
            </a:r>
            <a:br>
              <a:rPr altLang="en-US" kern="0" lang="zh-CN" sz="2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kern="0" lang="zh-CN" sz="2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灭烛怜光满，披衣觉露滋。 </a:t>
            </a:r>
            <a:br>
              <a:rPr altLang="en-US" kern="0" lang="zh-CN" sz="2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kern="0" lang="zh-CN" sz="28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不堪盈手赠，还寝梦佳期。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7C500C-FD32-4283-9B6D-73E1344B91F7}"/>
              </a:ext>
            </a:extLst>
          </p:cNvPr>
          <p:cNvSpPr txBox="1"/>
          <p:nvPr/>
        </p:nvSpPr>
        <p:spPr>
          <a:xfrm>
            <a:off x="9615844" y="1363833"/>
            <a:ext cx="792480" cy="26710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望月怀远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DB47FD-EF55-4628-904D-7B8FEFF69A1A}"/>
              </a:ext>
            </a:extLst>
          </p:cNvPr>
          <p:cNvSpPr txBox="1"/>
          <p:nvPr/>
        </p:nvSpPr>
        <p:spPr>
          <a:xfrm>
            <a:off x="9082325" y="1935567"/>
            <a:ext cx="670560" cy="26710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——张九龄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EDF1E0-F77B-43AC-966B-E0DD9B09C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6293" y="5246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val="337779720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AFB2864-FAB7-4561-B0A9-D85C1BBDE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E8BDA0-CCF5-4288-BBA2-D46A34E4D25F}"/>
              </a:ext>
            </a:extLst>
          </p:cNvPr>
          <p:cNvSpPr txBox="1"/>
          <p:nvPr/>
        </p:nvSpPr>
        <p:spPr>
          <a:xfrm>
            <a:off x="1065166" y="610471"/>
            <a:ext cx="2926080" cy="464603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秋空明月悬，光彩露沾湿。 </a:t>
            </a:r>
            <a:br>
              <a:rPr altLang="en-US" kern="0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kern="0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惊鹊栖未定，飞萤卷帘入。 </a:t>
            </a:r>
            <a:br>
              <a:rPr altLang="en-US" kern="0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kern="0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庭槐寒影疏，邻杵夜声急。 </a:t>
            </a:r>
            <a:br>
              <a:rPr altLang="en-US" kern="0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  <a:r>
              <a:rPr altLang="en-US" kern="0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佳期旷何许！望望空伫立。 </a:t>
            </a:r>
            <a:br>
              <a:rPr altLang="en-US" kern="0" lang="zh-CN" sz="24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</a:b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203DA8-9864-4C35-BA38-D1285E7CC314}"/>
              </a:ext>
            </a:extLst>
          </p:cNvPr>
          <p:cNvSpPr txBox="1"/>
          <p:nvPr/>
        </p:nvSpPr>
        <p:spPr>
          <a:xfrm>
            <a:off x="4927746" y="610471"/>
            <a:ext cx="792480" cy="316052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秋宵月下有怀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C7AEA3-58EC-4A0A-B23B-C383E3D2A392}"/>
              </a:ext>
            </a:extLst>
          </p:cNvPr>
          <p:cNvSpPr txBox="1"/>
          <p:nvPr/>
        </p:nvSpPr>
        <p:spPr>
          <a:xfrm>
            <a:off x="4223261" y="1594565"/>
            <a:ext cx="670560" cy="316052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——孟浩然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C769BE-F3EE-4273-9CBA-C71230B23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61377" y="-13175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val="66749969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ECE012-A492-4B46-B2DE-50E7E781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0D8D10-2262-452D-BB92-C9D37B4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0A2A1B-86B7-45C0-83ED-28003D19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flipH="1" rot="71419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4D132C-714E-45C3-B7EB-DA3309399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rot="20387764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9A44D9-9EB0-40D2-988D-D317D7206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DBF9EB-F08E-480A-9768-5AEBFC3F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01B470-0CEA-4ED6-802D-F19BFDE02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123C1AB-86FE-4A8D-815A-A0A5284A4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83208" y="59652"/>
            <a:ext cx="3205098" cy="519519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1E18D0D-9A84-4D81-9B57-C8BDDCA71D45}"/>
              </a:ext>
            </a:extLst>
          </p:cNvPr>
          <p:cNvGrpSpPr/>
          <p:nvPr/>
        </p:nvGrpSpPr>
        <p:grpSpPr>
          <a:xfrm>
            <a:off x="7018975" y="59652"/>
            <a:ext cx="738664" cy="4832604"/>
            <a:chOff x="6943556" y="187245"/>
            <a:chExt cx="738664" cy="483260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06DFE5-E1B3-4FB5-BAC1-F61BD2EDA7E8}"/>
                </a:ext>
              </a:extLst>
            </p:cNvPr>
            <p:cNvSpPr txBox="1"/>
            <p:nvPr/>
          </p:nvSpPr>
          <p:spPr>
            <a:xfrm>
              <a:off x="6943555" y="1275163"/>
              <a:ext cx="731520" cy="298659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00500000000000000" pitchFamily="2" typeface="字体视界-NWE粗楷体"/>
                  <a:ea charset="-122" panose="02000500000000000000" pitchFamily="2" typeface="字体视界-NWE粗楷体"/>
                </a:rPr>
                <a:t>谢谢您的观看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24CEB9A-E8F9-4DE0-8F57-C1E9DF8934C2}"/>
                </a:ext>
              </a:extLst>
            </p:cNvPr>
            <p:cNvCxnSpPr/>
            <p:nvPr/>
          </p:nvCxnSpPr>
          <p:spPr>
            <a:xfrm flipH="1">
              <a:off x="7315201" y="187245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D4D9A66-026E-498D-8504-06B46837C72F}"/>
                </a:ext>
              </a:extLst>
            </p:cNvPr>
            <p:cNvCxnSpPr/>
            <p:nvPr/>
          </p:nvCxnSpPr>
          <p:spPr>
            <a:xfrm flipH="1">
              <a:off x="7298872" y="4013574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A48D139-48CA-42EA-BA82-0A569B1B280A}"/>
              </a:ext>
            </a:extLst>
          </p:cNvPr>
          <p:cNvSpPr txBox="1"/>
          <p:nvPr/>
        </p:nvSpPr>
        <p:spPr>
          <a:xfrm>
            <a:off x="6096000" y="3245443"/>
            <a:ext cx="914400" cy="17774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今夜鄜州月，闺中只独看。遥怜小儿女，未解忆长安。</a:t>
            </a:r>
          </a:p>
          <a:p>
            <a:r>
              <a:rPr altLang="en-US" lang="zh-CN" sz="12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香雾云鬟湿，清辉玉臂寒。何时倚虚幌，双照泪痕干。</a:t>
            </a:r>
          </a:p>
        </p:txBody>
      </p:sp>
    </p:spTree>
    <p:extLst>
      <p:ext uri="{BB962C8B-B14F-4D97-AF65-F5344CB8AC3E}">
        <p14:creationId val="2417496754"/>
      </p:ext>
    </p:extLst>
  </p:cSld>
  <p:clrMapOvr>
    <a:masterClrMapping/>
  </p:clrMapOvr>
  <mc:AlternateContent>
    <mc:Choice Requires="p15">
      <p:transition advTm="9000" p14:dur="2000" spd="slow">
        <p15:prstTrans prst="prestige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23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24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25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2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7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28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9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40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2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3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4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ECE012-A492-4B46-B2DE-50E7E781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0D8D10-2262-452D-BB92-C9D37B4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4D132C-714E-45C3-B7EB-DA3309399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rot="20387764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9A44D9-9EB0-40D2-988D-D317D7206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DBF9EB-F08E-480A-9768-5AEBFC3FD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01B470-0CEA-4ED6-802D-F19BFDE02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B00AA39-2570-4A32-80BD-918CCE22FE0D}"/>
              </a:ext>
            </a:extLst>
          </p:cNvPr>
          <p:cNvSpPr txBox="1"/>
          <p:nvPr/>
        </p:nvSpPr>
        <p:spPr>
          <a:xfrm>
            <a:off x="2876201" y="937405"/>
            <a:ext cx="1280160" cy="18475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pc="-300" sz="72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0150E08-FAB1-4C30-BA43-D1CCAE0E6D80}"/>
              </a:ext>
            </a:extLst>
          </p:cNvPr>
          <p:cNvSpPr txBox="1"/>
          <p:nvPr/>
        </p:nvSpPr>
        <p:spPr>
          <a:xfrm>
            <a:off x="4231252" y="2292351"/>
            <a:ext cx="792480" cy="20648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-300" sz="4000">
                <a:ln w="6350">
                  <a:noFill/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中秋由来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A9A5F9-5ECC-49CC-9A10-EC4EB5B88582}"/>
              </a:ext>
            </a:extLst>
          </p:cNvPr>
          <p:cNvSpPr txBox="1"/>
          <p:nvPr/>
        </p:nvSpPr>
        <p:spPr>
          <a:xfrm>
            <a:off x="5346260" y="2314214"/>
            <a:ext cx="792480" cy="227617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-300" sz="4000">
                <a:ln w="6350">
                  <a:noFill/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神话传说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F7B706-7EF1-41A3-8DFF-568401304CF3}"/>
              </a:ext>
            </a:extLst>
          </p:cNvPr>
          <p:cNvSpPr txBox="1"/>
          <p:nvPr/>
        </p:nvSpPr>
        <p:spPr>
          <a:xfrm>
            <a:off x="6360312" y="2208115"/>
            <a:ext cx="792480" cy="199916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-300" sz="4000">
                <a:ln w="6350">
                  <a:noFill/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风俗习惯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0367BE7-E467-4A49-AA43-C50C3581DD1B}"/>
              </a:ext>
            </a:extLst>
          </p:cNvPr>
          <p:cNvSpPr txBox="1"/>
          <p:nvPr/>
        </p:nvSpPr>
        <p:spPr>
          <a:xfrm>
            <a:off x="7358914" y="2410836"/>
            <a:ext cx="792480" cy="20363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-300" sz="4000">
                <a:ln w="6350">
                  <a:noFill/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诗词歌赋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5944283-F4A6-45DC-B963-65E694E922E2}"/>
              </a:ext>
            </a:extLst>
          </p:cNvPr>
          <p:cNvGrpSpPr/>
          <p:nvPr/>
        </p:nvGrpSpPr>
        <p:grpSpPr>
          <a:xfrm>
            <a:off x="4231252" y="1269632"/>
            <a:ext cx="831203" cy="923330"/>
            <a:chOff x="4655197" y="358345"/>
            <a:chExt cx="831203" cy="92333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4F462C0-4DAE-4E33-B5C4-4B4FFEB3DA38}"/>
                </a:ext>
              </a:extLst>
            </p:cNvPr>
            <p:cNvSpPr txBox="1"/>
            <p:nvPr/>
          </p:nvSpPr>
          <p:spPr>
            <a:xfrm>
              <a:off x="4655197" y="358345"/>
              <a:ext cx="800219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5400">
                  <a:solidFill>
                    <a:schemeClr val="bg1"/>
                  </a:solidFill>
                  <a:latin charset="-122" panose="02000500000000000000" pitchFamily="2" typeface="字体视界-NWE粗楷体"/>
                  <a:ea charset="-122" panose="02000500000000000000" pitchFamily="2" typeface="字体视界-NWE粗楷体"/>
                </a:rPr>
                <a:t>壹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0C1FA50-9816-41B4-80B9-22402E1DA32A}"/>
                </a:ext>
              </a:extLst>
            </p:cNvPr>
            <p:cNvSpPr/>
            <p:nvPr/>
          </p:nvSpPr>
          <p:spPr>
            <a:xfrm>
              <a:off x="4659665" y="449705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FC2CC11-6B6A-4A30-8AC5-FC3120BE4A22}"/>
              </a:ext>
            </a:extLst>
          </p:cNvPr>
          <p:cNvGrpSpPr/>
          <p:nvPr/>
        </p:nvGrpSpPr>
        <p:grpSpPr>
          <a:xfrm>
            <a:off x="5281788" y="1323035"/>
            <a:ext cx="854937" cy="923330"/>
            <a:chOff x="5877497" y="856229"/>
            <a:chExt cx="854937" cy="92333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9A97B42-4D27-4D00-B384-053B06D09A2D}"/>
                </a:ext>
              </a:extLst>
            </p:cNvPr>
            <p:cNvSpPr txBox="1"/>
            <p:nvPr/>
          </p:nvSpPr>
          <p:spPr>
            <a:xfrm>
              <a:off x="5877499" y="856229"/>
              <a:ext cx="800219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5400">
                  <a:solidFill>
                    <a:schemeClr val="bg1"/>
                  </a:solidFill>
                  <a:latin charset="-122" panose="02000500000000000000" pitchFamily="2" typeface="字体视界-NWE粗楷体"/>
                  <a:ea charset="-122" panose="02000500000000000000" pitchFamily="2" typeface="字体视界-NWE粗楷体"/>
                </a:rPr>
                <a:t>贰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ED435E4-95D8-4D65-A49B-CF93E66996A7}"/>
                </a:ext>
              </a:extLst>
            </p:cNvPr>
            <p:cNvSpPr/>
            <p:nvPr/>
          </p:nvSpPr>
          <p:spPr>
            <a:xfrm>
              <a:off x="5905699" y="909339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8C96098-3FD1-4A7D-9817-A4199332F877}"/>
              </a:ext>
            </a:extLst>
          </p:cNvPr>
          <p:cNvGrpSpPr/>
          <p:nvPr/>
        </p:nvGrpSpPr>
        <p:grpSpPr>
          <a:xfrm>
            <a:off x="6314287" y="1290404"/>
            <a:ext cx="846243" cy="923330"/>
            <a:chOff x="7058343" y="1493121"/>
            <a:chExt cx="846243" cy="92333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25CDCBF-D182-4D8C-92DE-00503954B463}"/>
                </a:ext>
              </a:extLst>
            </p:cNvPr>
            <p:cNvSpPr txBox="1"/>
            <p:nvPr/>
          </p:nvSpPr>
          <p:spPr>
            <a:xfrm>
              <a:off x="7058343" y="1493121"/>
              <a:ext cx="800219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5400">
                  <a:solidFill>
                    <a:schemeClr val="bg1"/>
                  </a:solidFill>
                  <a:latin charset="-122" panose="02000500000000000000" pitchFamily="2" typeface="字体视界-NWE粗楷体"/>
                  <a:ea charset="-122" panose="02000500000000000000" pitchFamily="2" typeface="字体视界-NWE粗楷体"/>
                </a:rPr>
                <a:t>叁</a:t>
              </a: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D65C2D5-BF3A-47DD-9860-0138C607263C}"/>
                </a:ext>
              </a:extLst>
            </p:cNvPr>
            <p:cNvSpPr/>
            <p:nvPr/>
          </p:nvSpPr>
          <p:spPr>
            <a:xfrm>
              <a:off x="7077851" y="1538801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456FC27-2AFA-4933-92FD-AE28687C29A3}"/>
              </a:ext>
            </a:extLst>
          </p:cNvPr>
          <p:cNvGrpSpPr/>
          <p:nvPr/>
        </p:nvGrpSpPr>
        <p:grpSpPr>
          <a:xfrm>
            <a:off x="7312890" y="1380129"/>
            <a:ext cx="855997" cy="923330"/>
            <a:chOff x="8220741" y="1954786"/>
            <a:chExt cx="855997" cy="92333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004E943-AA46-4A31-9EF2-24C906515FD1}"/>
                </a:ext>
              </a:extLst>
            </p:cNvPr>
            <p:cNvSpPr txBox="1"/>
            <p:nvPr/>
          </p:nvSpPr>
          <p:spPr>
            <a:xfrm>
              <a:off x="8220741" y="1954786"/>
              <a:ext cx="800219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5400">
                  <a:solidFill>
                    <a:schemeClr val="bg1"/>
                  </a:solidFill>
                  <a:latin charset="-122" panose="02000500000000000000" pitchFamily="2" typeface="字体视界-NWE粗楷体"/>
                  <a:ea charset="-122" panose="02000500000000000000" pitchFamily="2" typeface="字体视界-NWE粗楷体"/>
                </a:rPr>
                <a:t>肆</a:t>
              </a: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445C63C-8A85-4BFE-B459-A554241960EC}"/>
                </a:ext>
              </a:extLst>
            </p:cNvPr>
            <p:cNvSpPr/>
            <p:nvPr/>
          </p:nvSpPr>
          <p:spPr>
            <a:xfrm>
              <a:off x="8250003" y="1954786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2305791122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23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24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25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2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7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28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ECE012-A492-4B46-B2DE-50E7E781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0D8D10-2262-452D-BB92-C9D37B4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0A2A1B-86B7-45C0-83ED-28003D19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flipH="1" rot="71419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4D132C-714E-45C3-B7EB-DA3309399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rot="20387764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9A44D9-9EB0-40D2-988D-D317D7206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DBF9EB-F08E-480A-9768-5AEBFC3F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01B470-0CEA-4ED6-802D-F19BFDE02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CDFA944-95C9-4BBD-980D-C34855BF7B99}"/>
              </a:ext>
            </a:extLst>
          </p:cNvPr>
          <p:cNvSpPr txBox="1"/>
          <p:nvPr/>
        </p:nvSpPr>
        <p:spPr>
          <a:xfrm>
            <a:off x="4557121" y="3415973"/>
            <a:ext cx="375249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-300" sz="7200">
                <a:ln w="6350">
                  <a:noFill/>
                </a:ln>
                <a:solidFill>
                  <a:srgbClr val="16255F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中秋由来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214C57-4535-491D-AB76-789CB96AD457}"/>
              </a:ext>
            </a:extLst>
          </p:cNvPr>
          <p:cNvSpPr txBox="1"/>
          <p:nvPr/>
        </p:nvSpPr>
        <p:spPr>
          <a:xfrm>
            <a:off x="5614407" y="1676227"/>
            <a:ext cx="141991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96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壹</a:t>
            </a:r>
          </a:p>
        </p:txBody>
      </p:sp>
    </p:spTree>
    <p:extLst>
      <p:ext uri="{BB962C8B-B14F-4D97-AF65-F5344CB8AC3E}">
        <p14:creationId val="1981375550"/>
      </p:ext>
    </p:extLst>
  </p:cSld>
  <p:clrMapOvr>
    <a:masterClrMapping/>
  </p:clrMapOvr>
  <mc:AlternateContent>
    <mc:Choice Requires="p15">
      <p:transition p14:dur="2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23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24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25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2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7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28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9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40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2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3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4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DC72D4F-26FE-4B08-80D4-3FCB34AA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CE47CF7-4917-45FC-AA64-F6E87B78B014}"/>
              </a:ext>
            </a:extLst>
          </p:cNvPr>
          <p:cNvSpPr/>
          <p:nvPr/>
        </p:nvSpPr>
        <p:spPr>
          <a:xfrm>
            <a:off x="4637686" y="1602877"/>
            <a:ext cx="6547302" cy="329184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  中秋节有悠久的历史，和其它传统节日一样，也是慢慢发展形成的，古代帝王有春天祭日，秋天祭月的礼制，早在《周礼》一书中，已有“中秋”一词的记载。后来贵族和文人学士也仿效起来，在中秋时节，对着天上又亮又圆一轮皓月，观赏祭拜，寄托情怀，这种习俗就这样传到民间，形成一个传统的活动，一直到了唐代，这种祭月的风俗更为人们重视，中秋节才成为固定的节日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C4299C-49DD-476F-AE22-F54A331D63EC}"/>
              </a:ext>
            </a:extLst>
          </p:cNvPr>
          <p:cNvSpPr txBox="1"/>
          <p:nvPr/>
        </p:nvSpPr>
        <p:spPr>
          <a:xfrm>
            <a:off x="5265117" y="885588"/>
            <a:ext cx="2820521" cy="1361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5000"/>
              </a:lnSpc>
            </a:pPr>
            <a:r>
              <a:rPr altLang="en-US" lang="zh-CN" spc="-300" sz="4400">
                <a:ln w="6350">
                  <a:noFill/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中 秋 由 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B1B2A8-2189-401F-AF53-1AF87EDCF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157296" y="344774"/>
            <a:ext cx="7019565" cy="7024146"/>
          </a:xfrm>
          <a:prstGeom prst="rect">
            <a:avLst/>
          </a:prstGeom>
        </p:spPr>
      </p:pic>
    </p:spTree>
    <p:extLst>
      <p:ext uri="{BB962C8B-B14F-4D97-AF65-F5344CB8AC3E}">
        <p14:creationId val="372274165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92F7EB3-06A8-4B07-895F-8625C3A4D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71FB95C-1184-4CF1-82CF-05D29EBD647E}"/>
              </a:ext>
            </a:extLst>
          </p:cNvPr>
          <p:cNvSpPr/>
          <p:nvPr/>
        </p:nvSpPr>
        <p:spPr>
          <a:xfrm>
            <a:off x="1270781" y="1744660"/>
            <a:ext cx="6005440" cy="338328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  每年农历八月十五日，是传统的中秋佳节。这时是一年秋季的中期，所以被称为中秋。在中国的农历里，一年分为四季，每季又分为孟、仲、季三个部分，因而中秋也称仲秋。八月十五的月亮比其他几个月的满月更圆，更明亮，所以又叫做“月夕”“八月节”。此夜，人们仰望天空如玉如盘的朗朗明月，自然会期盼家人团聚。远在他乡的游子，也借此寄托自己对故乡和亲人的思念之情。所以，中秋又称“团圆节”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BEA3E7-54BA-4667-9879-CB73D609F4F4}"/>
              </a:ext>
            </a:extLst>
          </p:cNvPr>
          <p:cNvSpPr txBox="1"/>
          <p:nvPr/>
        </p:nvSpPr>
        <p:spPr>
          <a:xfrm>
            <a:off x="1853953" y="844245"/>
            <a:ext cx="2747425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5000"/>
              </a:lnSpc>
            </a:pPr>
            <a:r>
              <a:rPr altLang="en-US" lang="zh-CN" spc="-300" sz="4000">
                <a:ln w="6350">
                  <a:noFill/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中 秋 由 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05B52E-AEBB-4885-A7AE-B6C593192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591331" y="-352507"/>
            <a:ext cx="6767652" cy="7330427"/>
          </a:xfrm>
          <a:prstGeom prst="rect">
            <a:avLst/>
          </a:prstGeom>
        </p:spPr>
      </p:pic>
    </p:spTree>
    <p:extLst>
      <p:ext uri="{BB962C8B-B14F-4D97-AF65-F5344CB8AC3E}">
        <p14:creationId val="2215542845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ECE012-A492-4B46-B2DE-50E7E781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0D8D10-2262-452D-BB92-C9D37B4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0A2A1B-86B7-45C0-83ED-28003D19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flipH="1" rot="71419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4D132C-714E-45C3-B7EB-DA3309399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340" l="21849" r="18614" t="23376"/>
          <a:stretch>
            <a:fillRect/>
          </a:stretch>
        </p:blipFill>
        <p:spPr>
          <a:xfrm rot="20387764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9A44D9-9EB0-40D2-988D-D317D7206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DBF9EB-F08E-480A-9768-5AEBFC3F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01B470-0CEA-4ED6-802D-F19BFDE02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CDFA944-95C9-4BBD-980D-C34855BF7B99}"/>
              </a:ext>
            </a:extLst>
          </p:cNvPr>
          <p:cNvSpPr txBox="1"/>
          <p:nvPr/>
        </p:nvSpPr>
        <p:spPr>
          <a:xfrm>
            <a:off x="4557121" y="3415973"/>
            <a:ext cx="375249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-300" sz="7200">
                <a:ln w="6350">
                  <a:noFill/>
                </a:ln>
                <a:solidFill>
                  <a:srgbClr val="16255F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神话传说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214C57-4535-491D-AB76-789CB96AD457}"/>
              </a:ext>
            </a:extLst>
          </p:cNvPr>
          <p:cNvSpPr txBox="1"/>
          <p:nvPr/>
        </p:nvSpPr>
        <p:spPr>
          <a:xfrm>
            <a:off x="5614407" y="1676227"/>
            <a:ext cx="141991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96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贰</a:t>
            </a:r>
          </a:p>
        </p:txBody>
      </p:sp>
    </p:spTree>
    <p:extLst>
      <p:ext uri="{BB962C8B-B14F-4D97-AF65-F5344CB8AC3E}">
        <p14:creationId val="1488403255"/>
      </p:ext>
    </p:extLst>
  </p:cSld>
  <p:clrMapOvr>
    <a:masterClrMapping/>
  </p:clrMapOvr>
  <mc:AlternateContent>
    <mc:Choice Requires="p15">
      <p:transition p14:dur="2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2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23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24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25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2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7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28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3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48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3" id="39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40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2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3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4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58A1C76-D302-4908-AE02-ED08B9CD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5BE9F9-4CD8-456B-AE88-601F2CBB965B}"/>
              </a:ext>
            </a:extLst>
          </p:cNvPr>
          <p:cNvSpPr/>
          <p:nvPr/>
        </p:nvSpPr>
        <p:spPr>
          <a:xfrm>
            <a:off x="5221677" y="1863197"/>
            <a:ext cx="5559523" cy="301752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  相传，嫦娥偷吃了丈夫后羿从西王母那儿讨来的不死之药后，飞到月宫。但琼楼玉宇，高处不胜寒，所谓“嫦娥应悔偷灵药，碧海青天夜夜心”，正是她倍感孤寂之心情的写照。后来，嫦娥向丈夫倾诉懊悔说：“明天乃月圆之候，你用面粉作丸，团团如圆月形状，放在屋子的西北方向，然后再连续呼唤我的名字。三更时分，我就可以回家来了。”翌日，照妻子的吩咐去做，届时嫦娥果由月中飞来，夫妻重圆。中秋节做月饼供嫦娥的风俗，也是由此形成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D6B9AB-91BC-4ECF-9212-850B7054F173}"/>
              </a:ext>
            </a:extLst>
          </p:cNvPr>
          <p:cNvSpPr txBox="1"/>
          <p:nvPr/>
        </p:nvSpPr>
        <p:spPr>
          <a:xfrm>
            <a:off x="5499264" y="1172419"/>
            <a:ext cx="2811126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altLang="en-US" lang="zh-CN" spc="1000" sz="36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嫦娥奔月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C829A0-AE14-47CA-982F-A12EE60AC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172" y="1249836"/>
            <a:ext cx="5237278" cy="5237278"/>
          </a:xfrm>
          <a:prstGeom prst="rect">
            <a:avLst/>
          </a:prstGeom>
        </p:spPr>
      </p:pic>
    </p:spTree>
    <p:extLst>
      <p:ext uri="{BB962C8B-B14F-4D97-AF65-F5344CB8AC3E}">
        <p14:creationId val="3261844242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24D80CD-3CB2-4C38-88DA-21388B6DD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A3606E-DB1E-4810-B0B8-AA220556A519}"/>
              </a:ext>
            </a:extLst>
          </p:cNvPr>
          <p:cNvSpPr/>
          <p:nvPr/>
        </p:nvSpPr>
        <p:spPr>
          <a:xfrm>
            <a:off x="1137738" y="1614602"/>
            <a:ext cx="5768604" cy="2651760"/>
          </a:xfrm>
          <a:prstGeom prst="rect">
            <a:avLst/>
          </a:prstGeom>
          <a:noFill/>
        </p:spPr>
        <p:txBody>
          <a:bodyPr rtlCol="0" vert="horz" wrap="square">
            <a:spAutoFit/>
            <a:scene3d>
              <a:camera prst="orthographicFront"/>
              <a:lightRig dir="t" rig="threePt"/>
            </a:scene3d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     相传月亮上的广寒宫前的桂树生长繁茂，有五百多丈高，下边有一个人常在砍伐它，但是每次砍下去之后，被砍的地方又立即合拢了。几千年来，就这样随砍随合，这棵桂树永远也不能被砍光。据说这个砍树的人名叫吴刚，是汉朝西河人，曾跟随仙人修道，到了天界，但是他犯了错误，仙人就把他贬谪到月宫，日日做这种徒劳无功的苦差使，以示惩处。李白诗中有“欲斫月中桂，持为寒者薪”的记载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93B23E-4581-4643-AB66-5C7399638B86}"/>
              </a:ext>
            </a:extLst>
          </p:cNvPr>
          <p:cNvSpPr txBox="1"/>
          <p:nvPr/>
        </p:nvSpPr>
        <p:spPr>
          <a:xfrm>
            <a:off x="1137738" y="799996"/>
            <a:ext cx="3620928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altLang="en-US" lang="zh-CN" spc="1000" sz="440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charset="-122" panose="02000500000000000000" pitchFamily="2" typeface="字体视界-NWE粗楷体"/>
                <a:ea charset="-122" panose="02000500000000000000" pitchFamily="2" typeface="字体视界-NWE粗楷体"/>
              </a:rPr>
              <a:t>吴刚伐桂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2591F02-5516-460C-9829-F41297F67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313309" y="192545"/>
            <a:ext cx="5959839" cy="7045377"/>
          </a:xfrm>
          <a:prstGeom prst="rect">
            <a:avLst/>
          </a:prstGeom>
        </p:spPr>
      </p:pic>
    </p:spTree>
    <p:extLst>
      <p:ext uri="{BB962C8B-B14F-4D97-AF65-F5344CB8AC3E}">
        <p14:creationId val="183004117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58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0">
      <vt:lpstr>Arial</vt:lpstr>
      <vt:lpstr>等线 Light</vt:lpstr>
      <vt:lpstr>等线</vt:lpstr>
      <vt:lpstr>Calibri Light</vt:lpstr>
      <vt:lpstr>Calibri</vt:lpstr>
      <vt:lpstr>字体视界-NWE粗楷体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2021-08-22T11:58:15Z</dcterms:created>
  <cp:lastPrinted>2021-08-22T11:58:15Z</cp:lastPrinted>
  <dcterms:modified xsi:type="dcterms:W3CDTF">2021-08-22T05:49:48Z</dcterms:modified>
  <cp:revision>1</cp:revision>
</cp:coreProperties>
</file>