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5143500" type="screen16x9"/>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50" autoAdjust="0"/>
  </p:normalViewPr>
  <p:slideViewPr>
    <p:cSldViewPr>
      <p:cViewPr varScale="1">
        <p:scale>
          <a:sx n="112" d="100"/>
          <a:sy n="112" d="100"/>
        </p:scale>
        <p:origin x="396"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BC7C30-895B-4974-8A60-19541C82F6B3}" type="datetimeFigureOut">
              <a:rPr lang="en-US" smtClean="0"/>
              <a:t>9/23/2016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1CD97-E9EA-4E82-9539-BE60926ECBB9}" type="slidenum">
              <a:rPr lang="en-US" smtClean="0"/>
              <a:t>‹#›</a:t>
            </a:fld>
            <a:endParaRPr lang="en-US"/>
          </a:p>
        </p:txBody>
      </p:sp>
    </p:spTree>
    <p:extLst>
      <p:ext uri="{BB962C8B-B14F-4D97-AF65-F5344CB8AC3E}">
        <p14:creationId val="3614663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224898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208069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8618154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049294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1581000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9773228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964958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264021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613921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773247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7448524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0821011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C8B01-B15C-4B92-AA4C-045722D7B210}"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5C8B01-B15C-4B92-AA4C-045722D7B210}"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5C8B01-B15C-4B92-AA4C-045722D7B210}" type="datetimeFigureOut">
              <a:rPr lang="en-US" smtClean="0"/>
              <a:t>9/23/2016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88A23F-A93F-400B-92A9-5DE2DC36D17A}"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5C8B01-B15C-4B92-AA4C-045722D7B210}" type="datetimeFigureOut">
              <a:rPr lang="en-US" smtClean="0"/>
              <a:t>9/23/2016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88A23F-A93F-400B-92A9-5DE2DC36D17A}"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D95C8B01-B15C-4B92-AA4C-045722D7B210}" type="datetimeFigureOut">
              <a:rPr lang="en-US" smtClean="0"/>
              <a:t>9/23/2016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88A23F-A93F-400B-92A9-5DE2DC36D17A}"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C8B01-B15C-4B92-AA4C-045722D7B210}"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C8B01-B15C-4B92-AA4C-045722D7B210}"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l="-1000" r="-1000"/>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95C8B01-B15C-4B92-AA4C-045722D7B210}" type="datetimeFigureOut">
              <a:rPr lang="en-US" smtClean="0"/>
              <a:t>9/23/2016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88A23F-A93F-400B-92A9-5DE2DC36D1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2016/9/23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45139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http://www.ixwebhosting.com/" TargetMode="External" Type="http://schemas.openxmlformats.org/officeDocument/2006/relationships/hyperlink"/></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http://www.ixwebhosting.com/" TargetMode="External" Type="http://schemas.openxmlformats.org/officeDocument/2006/relationships/hyperlink"/><Relationship Id="rId4"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http://www.ixwebhosting.com/" TargetMode="External" Type="http://schemas.openxmlformats.org/officeDocument/2006/relationships/hyperlink"/><Relationship Id="rId4" Target="../media/image8.png" Type="http://schemas.openxmlformats.org/officeDocument/2006/relationships/image"/><Relationship Id="rId5" Target="../media/image2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 Id="rId4" Target="http://www.ixwebhosting.com/"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23.png" Type="http://schemas.openxmlformats.org/officeDocument/2006/relationships/image"/><Relationship Id="rId4" Target="../media/image4.png" Type="http://schemas.openxmlformats.org/officeDocument/2006/relationships/image"/><Relationship Id="rId5" Target="http://www.ixwebhosting.com/"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24.png" Type="http://schemas.openxmlformats.org/officeDocument/2006/relationships/image"/><Relationship Id="rId4" Target="../media/image25.png" Type="http://schemas.openxmlformats.org/officeDocument/2006/relationships/image"/><Relationship Id="rId5" Target="../media/image4.png" Type="http://schemas.openxmlformats.org/officeDocument/2006/relationships/image"/><Relationship Id="rId6" Target="http://www.ixwebhosting.com/" TargetMode="External" Type="http://schemas.openxmlformats.org/officeDocument/2006/relationships/hyperlink"/></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26.png" Type="http://schemas.openxmlformats.org/officeDocument/2006/relationships/image"/><Relationship Id="rId4" Target="../media/image4.png" Type="http://schemas.openxmlformats.org/officeDocument/2006/relationships/image"/><Relationship Id="rId5" Target="http://www.ixwebhosting.com/"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27.png" Type="http://schemas.openxmlformats.org/officeDocument/2006/relationships/image"/><Relationship Id="rId4" Target="../media/image4.png" Type="http://schemas.openxmlformats.org/officeDocument/2006/relationships/image"/><Relationship Id="rId5" Target="http://www.ixwebhosting.com/" TargetMode="External" Type="http://schemas.openxmlformats.org/officeDocument/2006/relationships/hyperlink"/></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28.png" Type="http://schemas.openxmlformats.org/officeDocument/2006/relationships/image"/><Relationship Id="rId4" Target="../media/image4.png" Type="http://schemas.openxmlformats.org/officeDocument/2006/relationships/image"/><Relationship Id="rId5" Target="http://www.ixwebhosting.com/" TargetMode="External" Type="http://schemas.openxmlformats.org/officeDocument/2006/relationships/hyperlink"/></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29.png" Type="http://schemas.openxmlformats.org/officeDocument/2006/relationships/image"/><Relationship Id="rId4" Target="../media/image4.png" Type="http://schemas.openxmlformats.org/officeDocument/2006/relationships/image"/><Relationship Id="rId5" Target="http://www.ixwebhosting.com/" TargetMode="External" Type="http://schemas.openxmlformats.org/officeDocument/2006/relationships/hyperlink"/></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png" Type="http://schemas.openxmlformats.org/officeDocument/2006/relationships/image"/><Relationship Id="rId4" Target="../media/image32.png" Type="http://schemas.openxmlformats.org/officeDocument/2006/relationships/image"/><Relationship Id="rId5" Target="../media/image4.png" Type="http://schemas.openxmlformats.org/officeDocument/2006/relationships/image"/><Relationship Id="rId6" Target="http://www.ixwebhosting.com/"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http://www.ixwebhosting.com/" TargetMode="External" Type="http://schemas.openxmlformats.org/officeDocument/2006/relationships/hyperlink"/></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33.png" Type="http://schemas.openxmlformats.org/officeDocument/2006/relationships/image"/><Relationship Id="rId4" Target="http://www.ixwebhosting.com/" TargetMode="External" Type="http://schemas.openxmlformats.org/officeDocument/2006/relationships/hyperlink"/><Relationship Id="rId5" Target="http://sproutsocial.com/" TargetMode="External" Type="http://schemas.openxmlformats.org/officeDocument/2006/relationships/hyperlink"/><Relationship Id="rId6" Target="../media/image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34.png" Type="http://schemas.openxmlformats.org/officeDocument/2006/relationships/image"/><Relationship Id="rId4" Target="http://www.ixwebhosting.com/" TargetMode="External" Type="http://schemas.openxmlformats.org/officeDocument/2006/relationships/hyperlink"/><Relationship Id="rId5" Target="http://www.swayy.co/" TargetMode="External" Type="http://schemas.openxmlformats.org/officeDocument/2006/relationships/hyperlink"/><Relationship Id="rId6" Target="../media/image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35.png" Type="http://schemas.openxmlformats.org/officeDocument/2006/relationships/image"/><Relationship Id="rId4" Target="http://www.ixwebhosting.com/" TargetMode="External" Type="http://schemas.openxmlformats.org/officeDocument/2006/relationships/hyperlink"/><Relationship Id="rId5" Target="https://www.rebelmouse.com/" TargetMode="External" Type="http://schemas.openxmlformats.org/officeDocument/2006/relationships/hyperlink"/><Relationship Id="rId6" Target="../media/image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36.png" Type="http://schemas.openxmlformats.org/officeDocument/2006/relationships/image"/><Relationship Id="rId4" Target="http://www.ixwebhosting.com/" TargetMode="External" Type="http://schemas.openxmlformats.org/officeDocument/2006/relationships/hyperlink"/><Relationship Id="rId5" Target="http://www.socialmention.com/" TargetMode="External" Type="http://schemas.openxmlformats.org/officeDocument/2006/relationships/hyperlink"/><Relationship Id="rId6" Target="../media/image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37.png" Type="http://schemas.openxmlformats.org/officeDocument/2006/relationships/image"/><Relationship Id="rId4" Target="../media/image4.png" Type="http://schemas.openxmlformats.org/officeDocument/2006/relationships/image"/><Relationship Id="rId5" Target="http://www.ixwebhosting.com/"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4.png" Type="http://schemas.openxmlformats.org/officeDocument/2006/relationships/image"/><Relationship Id="rId5" Target="http://www.ixwebhosting.com/"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4.png" Type="http://schemas.openxmlformats.org/officeDocument/2006/relationships/image"/><Relationship Id="rId7" Target="http://www.ixwebhosting.com/"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4.png" Type="http://schemas.openxmlformats.org/officeDocument/2006/relationships/image"/><Relationship Id="rId4" Target="../media/image8.png" Type="http://schemas.openxmlformats.org/officeDocument/2006/relationships/image"/><Relationship Id="rId5" Target="../media/image4.png" Type="http://schemas.openxmlformats.org/officeDocument/2006/relationships/image"/><Relationship Id="rId6" Target="http://www.ixwebhosting.com/"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5.png" Type="http://schemas.openxmlformats.org/officeDocument/2006/relationships/image"/><Relationship Id="rId4" Target="../media/image4.png" Type="http://schemas.openxmlformats.org/officeDocument/2006/relationships/image"/><Relationship Id="rId5" Target="http://www.ixwebhosting.com/"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6.png" Type="http://schemas.openxmlformats.org/officeDocument/2006/relationships/image"/><Relationship Id="rId4" Target="../media/image4.png" Type="http://schemas.openxmlformats.org/officeDocument/2006/relationships/image"/><Relationship Id="rId5" Target="http://www.ixwebhosting.com/"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 Id="rId4" Target="http://www.ixwebhosting.com/"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http://www.ixwebhosting.com/" TargetMode="External" Type="http://schemas.openxmlformats.org/officeDocument/2006/relationships/hyperlink"/><Relationship Id="rId4" Target="../media/image19.png" Type="http://schemas.openxmlformats.org/officeDocument/2006/relationships/image"/><Relationship Id="rId5" Target="../media/image18.png" Type="http://schemas.openxmlformats.org/officeDocument/2006/relationships/image"/><Relationship Id="rId6" Target="../media/image8.png" Type="http://schemas.openxmlformats.org/officeDocument/2006/relationships/image"/><Relationship Id="rId7" Target="../media/image20.png" Type="http://schemas.openxmlformats.org/officeDocument/2006/relationships/image"/><Relationship Id="rId8" Target="../media/image21.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icons.png" id="15" name="Picture 14"/>
          <p:cNvPicPr>
            <a:picLocks noChangeAspect="1"/>
          </p:cNvPicPr>
          <p:nvPr/>
        </p:nvPicPr>
        <p:blipFill>
          <a:blip r:embed="rId2"/>
          <a:stretch>
            <a:fillRect/>
          </a:stretch>
        </p:blipFill>
        <p:spPr>
          <a:xfrm>
            <a:off x="762000" y="361950"/>
            <a:ext cx="7644012" cy="3602525"/>
          </a:xfrm>
          <a:prstGeom prst="rect">
            <a:avLst/>
          </a:prstGeom>
        </p:spPr>
      </p:pic>
      <p:sp>
        <p:nvSpPr>
          <p:cNvPr id="14" name="TextBox 13"/>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pic>
        <p:nvPicPr>
          <p:cNvPr descr="cloud.png" id="5" name="Picture 4"/>
          <p:cNvPicPr>
            <a:picLocks noChangeAspect="1"/>
          </p:cNvPicPr>
          <p:nvPr/>
        </p:nvPicPr>
        <p:blipFill>
          <a:blip r:embed="rId3"/>
          <a:stretch>
            <a:fillRect/>
          </a:stretch>
        </p:blipFill>
        <p:spPr>
          <a:xfrm>
            <a:off x="2184835" y="1200150"/>
            <a:ext cx="4774330" cy="2752511"/>
          </a:xfrm>
          <a:prstGeom prst="rect">
            <a:avLst/>
          </a:prstGeom>
        </p:spPr>
      </p:pic>
      <p:sp>
        <p:nvSpPr>
          <p:cNvPr id="6" name="TextBox 5"/>
          <p:cNvSpPr txBox="1"/>
          <p:nvPr/>
        </p:nvSpPr>
        <p:spPr>
          <a:xfrm>
            <a:off x="3233056" y="1914003"/>
            <a:ext cx="2024744" cy="929640"/>
          </a:xfrm>
          <a:prstGeom prst="rect">
            <a:avLst/>
          </a:prstGeom>
          <a:noFill/>
        </p:spPr>
        <p:txBody>
          <a:bodyPr rtlCol="0" wrap="square">
            <a:spAutoFit/>
          </a:bodyPr>
          <a:lstStyle/>
          <a:p>
            <a:pPr>
              <a:lnSpc>
                <a:spcPts val="2200"/>
              </a:lnSpc>
            </a:pPr>
            <a:r>
              <a:rPr lang="en-US" smtClean="0" sz="2800">
                <a:solidFill>
                  <a:schemeClr val="bg1"/>
                </a:solidFill>
                <a:latin charset="0" pitchFamily="34" typeface="Arial Rounded MT Bold"/>
              </a:rPr>
              <a:t>CONTENT</a:t>
            </a:r>
          </a:p>
          <a:p>
            <a:pPr>
              <a:lnSpc>
                <a:spcPts val="2200"/>
              </a:lnSpc>
            </a:pPr>
            <a:r>
              <a:rPr lang="en-US" smtClean="0" sz="2800">
                <a:solidFill>
                  <a:schemeClr val="bg1"/>
                </a:solidFill>
                <a:latin charset="0" pitchFamily="34" typeface="Arial Rounded MT Bold"/>
              </a:rPr>
              <a:t>MARKETING</a:t>
            </a:r>
          </a:p>
        </p:txBody>
      </p:sp>
      <p:sp>
        <p:nvSpPr>
          <p:cNvPr id="8" name="TextBox 7"/>
          <p:cNvSpPr txBox="1"/>
          <p:nvPr/>
        </p:nvSpPr>
        <p:spPr>
          <a:xfrm>
            <a:off x="4991103" y="1677249"/>
            <a:ext cx="1314917" cy="990600"/>
          </a:xfrm>
          <a:prstGeom prst="rect">
            <a:avLst/>
          </a:prstGeom>
          <a:noFill/>
        </p:spPr>
        <p:txBody>
          <a:bodyPr rtlCol="0" wrap="square">
            <a:spAutoFit/>
          </a:bodyPr>
          <a:lstStyle/>
          <a:p>
            <a:r>
              <a:rPr lang="en-US" smtClean="0" sz="5900">
                <a:solidFill>
                  <a:srgbClr val="ECE54F"/>
                </a:solidFill>
                <a:latin charset="0" pitchFamily="18" typeface="Rockwell Condensed"/>
              </a:rPr>
              <a:t>101</a:t>
            </a:r>
          </a:p>
        </p:txBody>
      </p:sp>
      <p:cxnSp>
        <p:nvCxnSpPr>
          <p:cNvPr id="10" name="Straight Connector 9"/>
          <p:cNvCxnSpPr/>
          <p:nvPr/>
        </p:nvCxnSpPr>
        <p:spPr>
          <a:xfrm>
            <a:off x="3328308" y="2537215"/>
            <a:ext cx="1828800" cy="1588"/>
          </a:xfrm>
          <a:prstGeom prst="line">
            <a:avLst/>
          </a:prstGeom>
          <a:ln cmpd="sng" w="19050">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4324" y="2537215"/>
            <a:ext cx="640080" cy="1588"/>
          </a:xfrm>
          <a:prstGeom prst="line">
            <a:avLst/>
          </a:prstGeom>
          <a:ln cmpd="sng"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94952" y="2539094"/>
            <a:ext cx="2748648" cy="457200"/>
          </a:xfrm>
          <a:prstGeom prst="rect">
            <a:avLst/>
          </a:prstGeom>
          <a:noFill/>
        </p:spPr>
        <p:txBody>
          <a:bodyPr rtlCol="0" wrap="square">
            <a:spAutoFit/>
          </a:bodyPr>
          <a:lstStyle/>
          <a:p>
            <a:pPr algn="ctr"/>
            <a:r>
              <a:rPr i="1" lang="en-US" smtClean="0" sz="1200">
                <a:solidFill>
                  <a:srgbClr val="F5BB7B"/>
                </a:solidFill>
                <a:latin charset="0" pitchFamily="34" typeface="Myriad Pro"/>
              </a:rPr>
              <a:t>How To Make Your Content Marketing</a:t>
            </a:r>
          </a:p>
          <a:p>
            <a:pPr algn="ctr"/>
            <a:r>
              <a:rPr i="1" lang="en-US" smtClean="0" sz="1200">
                <a:solidFill>
                  <a:srgbClr val="F5BB7B"/>
                </a:solidFill>
                <a:latin charset="0" pitchFamily="34" typeface="Myriad Pro"/>
              </a:rPr>
              <a:t>Strategy Better.</a:t>
            </a:r>
          </a:p>
        </p:txBody>
      </p:sp>
      <p:pic>
        <p:nvPicPr>
          <p:cNvPr descr="logo.png" id="16" name="Picture 15">
            <a:hlinkClick r:id="rId5"/>
          </p:cNvPr>
          <p:cNvPicPr>
            <a:picLocks noChangeAspect="1"/>
          </p:cNvPicPr>
          <p:nvPr/>
        </p:nvPicPr>
        <p:blipFill>
          <a:blip r:embed="rId4"/>
          <a:stretch>
            <a:fillRect/>
          </a:stretch>
        </p:blipFill>
        <p:spPr>
          <a:xfrm>
            <a:off x="292895" y="293914"/>
            <a:ext cx="1244941" cy="351513"/>
          </a:xfrm>
          <a:prstGeom prst="rect">
            <a:avLst/>
          </a:prstGeom>
        </p:spPr>
      </p:pic>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logo.png" id="2" name="Picture 1">
            <a:hlinkClick r:id="rId3"/>
          </p:cNvPr>
          <p:cNvPicPr>
            <a:picLocks noChangeAspect="1"/>
          </p:cNvPicPr>
          <p:nvPr/>
        </p:nvPicPr>
        <p:blipFill>
          <a:blip r:embed="rId2"/>
          <a:stretch>
            <a:fillRect/>
          </a:stretch>
        </p:blipFill>
        <p:spPr>
          <a:xfrm>
            <a:off x="263980" y="321130"/>
            <a:ext cx="1352550" cy="295384"/>
          </a:xfrm>
          <a:prstGeom prst="rect">
            <a:avLst/>
          </a:prstGeom>
        </p:spPr>
      </p:pic>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grpSp>
        <p:nvGrpSpPr>
          <p:cNvPr id="4" name="Group 3"/>
          <p:cNvGrpSpPr/>
          <p:nvPr/>
        </p:nvGrpSpPr>
        <p:grpSpPr>
          <a:xfrm>
            <a:off x="1108983" y="16328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descr="yellow.png" id="9" name="Picture 8"/>
            <p:cNvPicPr>
              <a:picLocks noChangeAspect="1"/>
            </p:cNvPicPr>
            <p:nvPr/>
          </p:nvPicPr>
          <p:blipFill>
            <a:blip r:embed="rId4"/>
            <a:stretch>
              <a:fillRect/>
            </a:stretch>
          </p:blipFill>
          <p:spPr>
            <a:xfrm>
              <a:off x="4441776" y="1208314"/>
              <a:ext cx="586740" cy="609600"/>
            </a:xfrm>
            <a:prstGeom prst="rect">
              <a:avLst/>
            </a:prstGeom>
          </p:spPr>
        </p:pic>
      </p:grpSp>
      <p:sp>
        <p:nvSpPr>
          <p:cNvPr id="10" name="TextBox 9"/>
          <p:cNvSpPr txBox="1"/>
          <p:nvPr/>
        </p:nvSpPr>
        <p:spPr>
          <a:xfrm>
            <a:off x="2190750" y="1123950"/>
            <a:ext cx="5581650" cy="518160"/>
          </a:xfrm>
          <a:prstGeom prst="rect">
            <a:avLst/>
          </a:prstGeom>
          <a:noFill/>
        </p:spPr>
        <p:txBody>
          <a:bodyPr rtlCol="0" wrap="square">
            <a:spAutoFit/>
          </a:bodyPr>
          <a:lstStyle/>
          <a:p>
            <a:r>
              <a:rPr lang="en-US" smtClean="0" sz="2800">
                <a:solidFill>
                  <a:srgbClr val="5DA156"/>
                </a:solidFill>
                <a:latin charset="0" pitchFamily="34" typeface="Myriad Pro"/>
              </a:rPr>
              <a:t>Why Choose IX Web Hosting?</a:t>
            </a:r>
          </a:p>
        </p:txBody>
      </p:sp>
      <p:sp>
        <p:nvSpPr>
          <p:cNvPr id="11" name="TextBox 10"/>
          <p:cNvSpPr txBox="1"/>
          <p:nvPr/>
        </p:nvSpPr>
        <p:spPr>
          <a:xfrm>
            <a:off x="1042308" y="2090057"/>
            <a:ext cx="3200400" cy="1310640"/>
          </a:xfrm>
          <a:prstGeom prst="rect">
            <a:avLst/>
          </a:prstGeom>
          <a:noFill/>
        </p:spPr>
        <p:txBody>
          <a:bodyPr rtlCol="0" wrap="square">
            <a:spAutoFit/>
          </a:bodyPr>
          <a:lstStyle/>
          <a:p>
            <a:pPr algn="just">
              <a:lnSpc>
                <a:spcPts val="1600"/>
              </a:lnSpc>
            </a:pPr>
            <a:r>
              <a:rPr b="1" lang="en-US" smtClean="0" sz="1100">
                <a:latin charset="0" pitchFamily="34" typeface="Myriad Pro"/>
              </a:rPr>
              <a:t>Affordability</a:t>
            </a:r>
          </a:p>
          <a:p>
            <a:pPr algn="just">
              <a:lnSpc>
                <a:spcPts val="1600"/>
              </a:lnSpc>
            </a:pPr>
            <a:r>
              <a:rPr b="1" lang="en-US" smtClean="0" sz="1100">
                <a:latin charset="0" pitchFamily="34" typeface="Myriad Pro"/>
              </a:rPr>
              <a:t>Cutting edge technology at reasonable prices. touch to your business.</a:t>
            </a:r>
          </a:p>
          <a:p>
            <a:pPr algn="just">
              <a:lnSpc>
                <a:spcPts val="1600"/>
              </a:lnSpc>
            </a:pPr>
            <a:r>
              <a:rPr b="1" lang="en-US" smtClean="0" sz="1100">
                <a:latin charset="0" pitchFamily="34" typeface="Myriad Pro"/>
              </a:rPr>
              <a:t>Scalability</a:t>
            </a:r>
          </a:p>
          <a:p>
            <a:pPr algn="just">
              <a:lnSpc>
                <a:spcPts val="1600"/>
              </a:lnSpc>
            </a:pPr>
            <a:r>
              <a:rPr b="1" lang="en-US" smtClean="0" sz="1100">
                <a:latin charset="0" pitchFamily="34" typeface="Myriad Pro"/>
              </a:rPr>
              <a:t>Ability to flex hosting plans in sync with the increasing needs of the website.</a:t>
            </a:r>
          </a:p>
        </p:txBody>
      </p:sp>
      <p:sp>
        <p:nvSpPr>
          <p:cNvPr id="12" name="TextBox 11"/>
          <p:cNvSpPr txBox="1"/>
          <p:nvPr/>
        </p:nvSpPr>
        <p:spPr>
          <a:xfrm>
            <a:off x="4936672" y="2090057"/>
            <a:ext cx="3200400" cy="1513840"/>
          </a:xfrm>
          <a:prstGeom prst="rect">
            <a:avLst/>
          </a:prstGeom>
          <a:noFill/>
        </p:spPr>
        <p:txBody>
          <a:bodyPr rtlCol="0" wrap="square">
            <a:spAutoFit/>
          </a:bodyPr>
          <a:lstStyle/>
          <a:p>
            <a:pPr algn="just">
              <a:lnSpc>
                <a:spcPts val="1600"/>
              </a:lnSpc>
            </a:pPr>
            <a:r>
              <a:rPr b="1" lang="en-US" smtClean="0" sz="1100">
                <a:latin charset="0" pitchFamily="34" typeface="Myriad Pro"/>
              </a:rPr>
              <a:t>Reliability</a:t>
            </a:r>
          </a:p>
          <a:p>
            <a:pPr algn="just">
              <a:lnSpc>
                <a:spcPts val="1600"/>
              </a:lnSpc>
            </a:pPr>
            <a:r>
              <a:rPr b="1" lang="en-US" smtClean="0" sz="1100">
                <a:latin charset="0" pitchFamily="34" typeface="Myriad Pro"/>
              </a:rPr>
              <a:t>The 24/7 technical support is prompt and never lets your website down.</a:t>
            </a:r>
          </a:p>
          <a:p>
            <a:pPr algn="just">
              <a:lnSpc>
                <a:spcPts val="1600"/>
              </a:lnSpc>
            </a:pPr>
            <a:r>
              <a:rPr b="1" lang="en-US" smtClean="0" sz="1100">
                <a:latin charset="0" pitchFamily="34" typeface="Myriad Pro"/>
              </a:rPr>
              <a:t>Security</a:t>
            </a:r>
          </a:p>
          <a:p>
            <a:pPr algn="just">
              <a:lnSpc>
                <a:spcPts val="1600"/>
              </a:lnSpc>
            </a:pPr>
            <a:r>
              <a:rPr b="1" lang="en-US" smtClean="0" sz="1100">
                <a:latin charset="0" pitchFamily="34" typeface="Myriad Pro"/>
              </a:rPr>
              <a:t>Certified by the likes of McAfee, IX servers provide the most secure environment for hosting your web logs.</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logo.png" id="2" name="Picture 1">
            <a:hlinkClick r:id="rId3"/>
          </p:cNvPr>
          <p:cNvPicPr>
            <a:picLocks noChangeAspect="1"/>
          </p:cNvPicPr>
          <p:nvPr/>
        </p:nvPicPr>
        <p:blipFill>
          <a:blip r:embed="rId2"/>
          <a:stretch>
            <a:fillRect/>
          </a:stretch>
        </p:blipFill>
        <p:spPr>
          <a:xfrm>
            <a:off x="263980" y="321130"/>
            <a:ext cx="1352550" cy="295384"/>
          </a:xfrm>
          <a:prstGeom prst="rect">
            <a:avLst/>
          </a:prstGeom>
        </p:spPr>
      </p:pic>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descr="yellow.png" id="9" name="Picture 8"/>
            <p:cNvPicPr>
              <a:picLocks noChangeAspect="1"/>
            </p:cNvPicPr>
            <p:nvPr/>
          </p:nvPicPr>
          <p:blipFill>
            <a:blip r:embed="rId4"/>
            <a:stretch>
              <a:fillRect/>
            </a:stretch>
          </p:blipFill>
          <p:spPr>
            <a:xfrm>
              <a:off x="4441776" y="1208314"/>
              <a:ext cx="586740" cy="609600"/>
            </a:xfrm>
            <a:prstGeom prst="rect">
              <a:avLst/>
            </a:prstGeom>
          </p:spPr>
        </p:pic>
      </p:grpSp>
      <p:sp>
        <p:nvSpPr>
          <p:cNvPr id="10" name="TextBox 9"/>
          <p:cNvSpPr txBox="1"/>
          <p:nvPr/>
        </p:nvSpPr>
        <p:spPr>
          <a:xfrm>
            <a:off x="3371850" y="843642"/>
            <a:ext cx="3486150" cy="518160"/>
          </a:xfrm>
          <a:prstGeom prst="rect">
            <a:avLst/>
          </a:prstGeom>
          <a:noFill/>
        </p:spPr>
        <p:txBody>
          <a:bodyPr rtlCol="0" wrap="square">
            <a:spAutoFit/>
          </a:bodyPr>
          <a:lstStyle/>
          <a:p>
            <a:r>
              <a:rPr lang="en-US" smtClean="0" sz="2800">
                <a:solidFill>
                  <a:srgbClr val="5DA156"/>
                </a:solidFill>
                <a:latin charset="0" pitchFamily="34" typeface="Myriad Pro"/>
              </a:rPr>
              <a:t>Gather Topics!</a:t>
            </a:r>
          </a:p>
        </p:txBody>
      </p:sp>
      <p:pic>
        <p:nvPicPr>
          <p:cNvPr descr="gather.png" id="11" name="Picture 10"/>
          <p:cNvPicPr>
            <a:picLocks noChangeAspect="1"/>
          </p:cNvPicPr>
          <p:nvPr/>
        </p:nvPicPr>
        <p:blipFill>
          <a:blip r:embed="rId5"/>
          <a:stretch>
            <a:fillRect/>
          </a:stretch>
        </p:blipFill>
        <p:spPr>
          <a:xfrm>
            <a:off x="2583792" y="1981200"/>
            <a:ext cx="3976416" cy="971550"/>
          </a:xfrm>
          <a:prstGeom prst="rect">
            <a:avLst/>
          </a:prstGeom>
        </p:spPr>
      </p:pic>
      <p:sp>
        <p:nvSpPr>
          <p:cNvPr id="12" name="TextBox 11"/>
          <p:cNvSpPr txBox="1"/>
          <p:nvPr/>
        </p:nvSpPr>
        <p:spPr>
          <a:xfrm>
            <a:off x="1028700" y="3181350"/>
            <a:ext cx="7086600" cy="701040"/>
          </a:xfrm>
          <a:prstGeom prst="rect">
            <a:avLst/>
          </a:prstGeom>
          <a:noFill/>
        </p:spPr>
        <p:txBody>
          <a:bodyPr rtlCol="0" wrap="square">
            <a:spAutoFit/>
          </a:bodyPr>
          <a:lstStyle/>
          <a:p>
            <a:pPr algn="ctr">
              <a:lnSpc>
                <a:spcPts val="1600"/>
              </a:lnSpc>
            </a:pPr>
            <a:r>
              <a:rPr lang="en-US" smtClean="0" sz="1100">
                <a:latin charset="0" pitchFamily="34" typeface="Myriad Pro"/>
              </a:rPr>
              <a:t>Before you start creating your content plan and strategy, it’s always better to research and shortlist a handful of topics that are not just relevant to your business, but also trending in your circles. </a:t>
            </a:r>
          </a:p>
          <a:p>
            <a:pPr algn="ctr">
              <a:lnSpc>
                <a:spcPts val="1600"/>
              </a:lnSpc>
            </a:pPr>
            <a:r>
              <a:rPr lang="en-US" smtClean="0" sz="1100">
                <a:latin charset="0" pitchFamily="34" typeface="Myriad Pro"/>
              </a:rPr>
              <a:t>Talking about “what’s in” helps you keep your audience hooked.</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grpSp>
        <p:nvGrpSpPr>
          <p:cNvPr id="4" name="Group 3"/>
          <p:cNvGrpSpPr/>
          <p:nvPr/>
        </p:nvGrpSpPr>
        <p:grpSpPr>
          <a:xfrm>
            <a:off x="1108983" y="16328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descr="yellow.png" id="9" name="Picture 8"/>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2190750" y="1123950"/>
            <a:ext cx="5810250" cy="518160"/>
          </a:xfrm>
          <a:prstGeom prst="rect">
            <a:avLst/>
          </a:prstGeom>
          <a:noFill/>
        </p:spPr>
        <p:txBody>
          <a:bodyPr rtlCol="0" wrap="square">
            <a:spAutoFit/>
          </a:bodyPr>
          <a:lstStyle/>
          <a:p>
            <a:r>
              <a:rPr lang="en-US" smtClean="0" sz="2800">
                <a:solidFill>
                  <a:srgbClr val="5DA156"/>
                </a:solidFill>
                <a:latin charset="0" pitchFamily="34" typeface="Myriad Pro"/>
              </a:rPr>
              <a:t>Why Choose IX Web Hosting?</a:t>
            </a:r>
          </a:p>
        </p:txBody>
      </p:sp>
      <p:sp>
        <p:nvSpPr>
          <p:cNvPr id="11" name="TextBox 10"/>
          <p:cNvSpPr txBox="1"/>
          <p:nvPr/>
        </p:nvSpPr>
        <p:spPr>
          <a:xfrm>
            <a:off x="1042308" y="2090057"/>
            <a:ext cx="3200400" cy="1107440"/>
          </a:xfrm>
          <a:prstGeom prst="rect">
            <a:avLst/>
          </a:prstGeom>
          <a:noFill/>
        </p:spPr>
        <p:txBody>
          <a:bodyPr rtlCol="0" wrap="square">
            <a:spAutoFit/>
          </a:bodyPr>
          <a:lstStyle/>
          <a:p>
            <a:pPr algn="just">
              <a:lnSpc>
                <a:spcPts val="1600"/>
              </a:lnSpc>
            </a:pPr>
            <a:r>
              <a:rPr lang="en-US" smtClean="0" sz="1100">
                <a:latin charset="0" pitchFamily="34" typeface="Myriad Pro"/>
              </a:rPr>
              <a:t>Don’t always go for an all season look, get a makeover based on climate, festivities, etc; it gives a human touch to your business.</a:t>
            </a:r>
          </a:p>
          <a:p>
            <a:pPr algn="just">
              <a:lnSpc>
                <a:spcPts val="1600"/>
              </a:lnSpc>
            </a:pPr>
            <a:r>
              <a:rPr lang="en-US" smtClean="0" sz="1100">
                <a:latin charset="0" pitchFamily="34" typeface="Myriad Pro"/>
              </a:rPr>
              <a:t>A human business is more relatable than one that sounds also robotic and only sales oriented.</a:t>
            </a:r>
          </a:p>
        </p:txBody>
      </p:sp>
      <p:sp>
        <p:nvSpPr>
          <p:cNvPr id="12" name="TextBox 11"/>
          <p:cNvSpPr txBox="1"/>
          <p:nvPr/>
        </p:nvSpPr>
        <p:spPr>
          <a:xfrm>
            <a:off x="4936672" y="2090057"/>
            <a:ext cx="3200400" cy="1310640"/>
          </a:xfrm>
          <a:prstGeom prst="rect">
            <a:avLst/>
          </a:prstGeom>
          <a:noFill/>
        </p:spPr>
        <p:txBody>
          <a:bodyPr rtlCol="0" wrap="square">
            <a:spAutoFit/>
          </a:bodyPr>
          <a:lstStyle/>
          <a:p>
            <a:pPr algn="just">
              <a:lnSpc>
                <a:spcPts val="1600"/>
              </a:lnSpc>
            </a:pPr>
            <a:r>
              <a:rPr lang="en-US" smtClean="0" sz="1100">
                <a:latin charset="0" pitchFamily="34" typeface="Myriad Pro"/>
              </a:rPr>
              <a:t>If overhauling the website every time isn’t a feasible option; opt for changing the looks of your social profiles.</a:t>
            </a:r>
          </a:p>
          <a:p>
            <a:pPr algn="just">
              <a:lnSpc>
                <a:spcPts val="1600"/>
              </a:lnSpc>
            </a:pPr>
            <a:r>
              <a:rPr lang="en-US" smtClean="0" sz="1100">
                <a:latin charset="0" pitchFamily="34" typeface="Myriad Pro"/>
              </a:rPr>
              <a:t>For example, bring some variation in your cover pictures on Facebook if you feel like keeping the profile picture constant to your business logo.</a:t>
            </a:r>
          </a:p>
        </p:txBody>
      </p:sp>
      <p:pic>
        <p:nvPicPr>
          <p:cNvPr descr="logo.png" id="13" name="Picture 12">
            <a:hlinkClick r:id="rId4"/>
          </p:cNvPr>
          <p:cNvPicPr>
            <a:picLocks noChangeAspect="1"/>
          </p:cNvPicPr>
          <p:nvPr/>
        </p:nvPicPr>
        <p:blipFill>
          <a:blip r:embed="rId3"/>
          <a:stretch>
            <a:fillRect/>
          </a:stretch>
        </p:blipFill>
        <p:spPr>
          <a:xfrm>
            <a:off x="292895" y="293914"/>
            <a:ext cx="1244941" cy="351513"/>
          </a:xfrm>
          <a:prstGeom prst="rect">
            <a:avLst/>
          </a:prstGeom>
        </p:spPr>
      </p:pic>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descr="yellow.png" id="9" name="Picture 8"/>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2219324" y="843642"/>
            <a:ext cx="5705475" cy="518160"/>
          </a:xfrm>
          <a:prstGeom prst="rect">
            <a:avLst/>
          </a:prstGeom>
          <a:noFill/>
        </p:spPr>
        <p:txBody>
          <a:bodyPr rtlCol="0" wrap="square">
            <a:spAutoFit/>
          </a:bodyPr>
          <a:lstStyle/>
          <a:p>
            <a:r>
              <a:rPr lang="en-US" smtClean="0" sz="2800">
                <a:solidFill>
                  <a:srgbClr val="5DA156"/>
                </a:solidFill>
                <a:latin charset="0" pitchFamily="34" typeface="Myriad Pro"/>
              </a:rPr>
              <a:t>Indulge In Chit Chat Sessions!</a:t>
            </a:r>
          </a:p>
        </p:txBody>
      </p:sp>
      <p:pic>
        <p:nvPicPr>
          <p:cNvPr descr="chitchat.png" id="11" name="Picture 10"/>
          <p:cNvPicPr>
            <a:picLocks noChangeAspect="1"/>
          </p:cNvPicPr>
          <p:nvPr/>
        </p:nvPicPr>
        <p:blipFill>
          <a:blip r:embed="rId3"/>
          <a:stretch>
            <a:fillRect/>
          </a:stretch>
        </p:blipFill>
        <p:spPr>
          <a:xfrm>
            <a:off x="3441639" y="2038350"/>
            <a:ext cx="2260722" cy="1295400"/>
          </a:xfrm>
          <a:prstGeom prst="rect">
            <a:avLst/>
          </a:prstGeom>
        </p:spPr>
      </p:pic>
      <p:sp>
        <p:nvSpPr>
          <p:cNvPr id="12" name="TextBox 11"/>
          <p:cNvSpPr txBox="1"/>
          <p:nvPr/>
        </p:nvSpPr>
        <p:spPr>
          <a:xfrm>
            <a:off x="1028700" y="3380542"/>
            <a:ext cx="7086600" cy="497840"/>
          </a:xfrm>
          <a:prstGeom prst="rect">
            <a:avLst/>
          </a:prstGeom>
          <a:noFill/>
        </p:spPr>
        <p:txBody>
          <a:bodyPr rtlCol="0" wrap="square">
            <a:spAutoFit/>
          </a:bodyPr>
          <a:lstStyle/>
          <a:p>
            <a:pPr algn="ctr">
              <a:lnSpc>
                <a:spcPts val="1600"/>
              </a:lnSpc>
            </a:pPr>
            <a:r>
              <a:rPr lang="en-US" smtClean="0" sz="1100">
                <a:latin charset="0" pitchFamily="34" typeface="Myriad Pro"/>
              </a:rPr>
              <a:t>Conversations are the best way to keep someone engaged. Try and frame content that not just makes the reader feel you want to talk, but also nudges them to make an interaction.</a:t>
            </a:r>
          </a:p>
        </p:txBody>
      </p:sp>
      <p:pic>
        <p:nvPicPr>
          <p:cNvPr descr="logo.png" id="13" name="Picture 12">
            <a:hlinkClick r:id="rId5"/>
          </p:cNvPr>
          <p:cNvPicPr>
            <a:picLocks noChangeAspect="1"/>
          </p:cNvPicPr>
          <p:nvPr/>
        </p:nvPicPr>
        <p:blipFill>
          <a:blip r:embed="rId4"/>
          <a:stretch>
            <a:fillRect/>
          </a:stretch>
        </p:blipFill>
        <p:spPr>
          <a:xfrm>
            <a:off x="292895" y="293914"/>
            <a:ext cx="1244941" cy="351513"/>
          </a:xfrm>
          <a:prstGeom prst="rect">
            <a:avLst/>
          </a:prstGeom>
        </p:spPr>
      </p:pic>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descr="yellow.png" id="9" name="Picture 8"/>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2824163" y="843642"/>
            <a:ext cx="4491037" cy="518160"/>
          </a:xfrm>
          <a:prstGeom prst="rect">
            <a:avLst/>
          </a:prstGeom>
          <a:noFill/>
        </p:spPr>
        <p:txBody>
          <a:bodyPr rtlCol="0" wrap="square">
            <a:spAutoFit/>
          </a:bodyPr>
          <a:lstStyle/>
          <a:p>
            <a:r>
              <a:rPr lang="en-US" smtClean="0" sz="2800">
                <a:solidFill>
                  <a:srgbClr val="5DA156"/>
                </a:solidFill>
                <a:latin charset="0" pitchFamily="34" typeface="Myriad Pro"/>
              </a:rPr>
              <a:t>Become Click Happy!</a:t>
            </a:r>
          </a:p>
        </p:txBody>
      </p:sp>
      <p:sp>
        <p:nvSpPr>
          <p:cNvPr id="11" name="TextBox 10"/>
          <p:cNvSpPr txBox="1"/>
          <p:nvPr/>
        </p:nvSpPr>
        <p:spPr>
          <a:xfrm>
            <a:off x="1042308" y="1809750"/>
            <a:ext cx="3200400" cy="1310640"/>
          </a:xfrm>
          <a:prstGeom prst="rect">
            <a:avLst/>
          </a:prstGeom>
          <a:noFill/>
        </p:spPr>
        <p:txBody>
          <a:bodyPr rtlCol="0" wrap="square">
            <a:spAutoFit/>
          </a:bodyPr>
          <a:lstStyle/>
          <a:p>
            <a:pPr algn="just">
              <a:lnSpc>
                <a:spcPts val="1600"/>
              </a:lnSpc>
            </a:pPr>
            <a:r>
              <a:rPr lang="en-US" smtClean="0" sz="1100">
                <a:latin charset="0" pitchFamily="34" typeface="Myriad Pro"/>
              </a:rPr>
              <a:t>No one has the time to go through text heavy posts; but who doesn’t like bright images? Stock up on a lot of images that are unique to your business and fit them in your content strategy. </a:t>
            </a:r>
          </a:p>
          <a:p>
            <a:pPr algn="just">
              <a:lnSpc>
                <a:spcPts val="1600"/>
              </a:lnSpc>
            </a:pPr>
            <a:r>
              <a:rPr lang="en-US" smtClean="0" sz="1100">
                <a:latin charset="0" pitchFamily="34" typeface="Myriad Pro"/>
              </a:rPr>
              <a:t>They are the most shared post type across online platforms.</a:t>
            </a:r>
          </a:p>
        </p:txBody>
      </p:sp>
      <p:pic>
        <p:nvPicPr>
          <p:cNvPr descr="field2.png" id="13" name="Picture 12"/>
          <p:cNvPicPr>
            <a:picLocks noChangeAspect="1"/>
          </p:cNvPicPr>
          <p:nvPr/>
        </p:nvPicPr>
        <p:blipFill>
          <a:blip r:embed="rId3"/>
          <a:stretch>
            <a:fillRect/>
          </a:stretch>
        </p:blipFill>
        <p:spPr>
          <a:xfrm>
            <a:off x="5105400" y="2343150"/>
            <a:ext cx="2914650" cy="862080"/>
          </a:xfrm>
          <a:prstGeom prst="rect">
            <a:avLst/>
          </a:prstGeom>
        </p:spPr>
      </p:pic>
      <p:pic>
        <p:nvPicPr>
          <p:cNvPr descr="camera'.png" id="14" name="Picture 13"/>
          <p:cNvPicPr>
            <a:picLocks noChangeAspect="1"/>
          </p:cNvPicPr>
          <p:nvPr/>
        </p:nvPicPr>
        <p:blipFill>
          <a:blip r:embed="rId4"/>
          <a:stretch>
            <a:fillRect/>
          </a:stretch>
        </p:blipFill>
        <p:spPr>
          <a:xfrm>
            <a:off x="5410200" y="1809750"/>
            <a:ext cx="1799243" cy="1390650"/>
          </a:xfrm>
          <a:prstGeom prst="rect">
            <a:avLst/>
          </a:prstGeom>
        </p:spPr>
      </p:pic>
      <p:pic>
        <p:nvPicPr>
          <p:cNvPr descr="logo.png" id="15" name="Picture 14">
            <a:hlinkClick r:id="rId6"/>
          </p:cNvPr>
          <p:cNvPicPr>
            <a:picLocks noChangeAspect="1"/>
          </p:cNvPicPr>
          <p:nvPr/>
        </p:nvPicPr>
        <p:blipFill>
          <a:blip r:embed="rId5"/>
          <a:stretch>
            <a:fillRect/>
          </a:stretch>
        </p:blipFill>
        <p:spPr>
          <a:xfrm>
            <a:off x="292895" y="293914"/>
            <a:ext cx="1244941" cy="351513"/>
          </a:xfrm>
          <a:prstGeom prst="rect">
            <a:avLst/>
          </a:prstGeom>
        </p:spPr>
      </p:pic>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descr="yellow.png" id="9" name="Picture 8"/>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431382" y="843642"/>
            <a:ext cx="3274218" cy="518160"/>
          </a:xfrm>
          <a:prstGeom prst="rect">
            <a:avLst/>
          </a:prstGeom>
          <a:noFill/>
        </p:spPr>
        <p:txBody>
          <a:bodyPr rtlCol="0" wrap="square">
            <a:spAutoFit/>
          </a:bodyPr>
          <a:lstStyle/>
          <a:p>
            <a:r>
              <a:rPr lang="en-US" smtClean="0" sz="2800">
                <a:solidFill>
                  <a:srgbClr val="5DA156"/>
                </a:solidFill>
                <a:latin charset="0" pitchFamily="34" typeface="Myriad Pro"/>
              </a:rPr>
              <a:t>Share Values!</a:t>
            </a:r>
          </a:p>
        </p:txBody>
      </p:sp>
      <p:pic>
        <p:nvPicPr>
          <p:cNvPr descr="share-and-value.png" id="11" name="Picture 10"/>
          <p:cNvPicPr>
            <a:picLocks noChangeAspect="1"/>
          </p:cNvPicPr>
          <p:nvPr/>
        </p:nvPicPr>
        <p:blipFill>
          <a:blip r:embed="rId3"/>
          <a:stretch>
            <a:fillRect/>
          </a:stretch>
        </p:blipFill>
        <p:spPr>
          <a:xfrm>
            <a:off x="2933830" y="2038350"/>
            <a:ext cx="3276340" cy="1362074"/>
          </a:xfrm>
          <a:prstGeom prst="rect">
            <a:avLst/>
          </a:prstGeom>
        </p:spPr>
      </p:pic>
      <p:sp>
        <p:nvSpPr>
          <p:cNvPr id="12" name="TextBox 11"/>
          <p:cNvSpPr txBox="1"/>
          <p:nvPr/>
        </p:nvSpPr>
        <p:spPr>
          <a:xfrm>
            <a:off x="1028700" y="3380542"/>
            <a:ext cx="7086600" cy="497840"/>
          </a:xfrm>
          <a:prstGeom prst="rect">
            <a:avLst/>
          </a:prstGeom>
          <a:noFill/>
        </p:spPr>
        <p:txBody>
          <a:bodyPr rtlCol="0" wrap="square">
            <a:spAutoFit/>
          </a:bodyPr>
          <a:lstStyle/>
          <a:p>
            <a:pPr algn="ctr">
              <a:lnSpc>
                <a:spcPts val="1600"/>
              </a:lnSpc>
            </a:pPr>
            <a:r>
              <a:rPr lang="en-US" smtClean="0" sz="1100">
                <a:latin charset="0" pitchFamily="34" typeface="Myriad Pro"/>
              </a:rPr>
              <a:t>Do you have a customer or employee friendly policy in place? If yes, share it with your followers and let them know you care! Sharing values helps in bonding with your customers. </a:t>
            </a:r>
          </a:p>
        </p:txBody>
      </p:sp>
      <p:pic>
        <p:nvPicPr>
          <p:cNvPr descr="logo.png" id="13" name="Picture 12">
            <a:hlinkClick r:id="rId5"/>
          </p:cNvPr>
          <p:cNvPicPr>
            <a:picLocks noChangeAspect="1"/>
          </p:cNvPicPr>
          <p:nvPr/>
        </p:nvPicPr>
        <p:blipFill>
          <a:blip r:embed="rId4"/>
          <a:stretch>
            <a:fillRect/>
          </a:stretch>
        </p:blipFill>
        <p:spPr>
          <a:xfrm>
            <a:off x="292895" y="293914"/>
            <a:ext cx="1244941" cy="351513"/>
          </a:xfrm>
          <a:prstGeom prst="rect">
            <a:avLst/>
          </a:prstGeom>
        </p:spPr>
      </p:pic>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descr="yellow.png" id="9" name="Picture 8"/>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239690" y="843643"/>
            <a:ext cx="3465909" cy="518160"/>
          </a:xfrm>
          <a:prstGeom prst="rect">
            <a:avLst/>
          </a:prstGeom>
          <a:noFill/>
        </p:spPr>
        <p:txBody>
          <a:bodyPr rtlCol="0" wrap="square">
            <a:spAutoFit/>
          </a:bodyPr>
          <a:lstStyle/>
          <a:p>
            <a:r>
              <a:rPr lang="en-US" smtClean="0" sz="2800">
                <a:solidFill>
                  <a:srgbClr val="5DA156"/>
                </a:solidFill>
                <a:latin charset="0" pitchFamily="34" typeface="Myriad Pro"/>
              </a:rPr>
              <a:t>Work Together!</a:t>
            </a:r>
          </a:p>
        </p:txBody>
      </p:sp>
      <p:pic>
        <p:nvPicPr>
          <p:cNvPr descr="together.png" id="11" name="Picture 10"/>
          <p:cNvPicPr>
            <a:picLocks noChangeAspect="1"/>
          </p:cNvPicPr>
          <p:nvPr/>
        </p:nvPicPr>
        <p:blipFill>
          <a:blip r:embed="rId3"/>
          <a:stretch>
            <a:fillRect/>
          </a:stretch>
        </p:blipFill>
        <p:spPr>
          <a:xfrm>
            <a:off x="2269171" y="1881188"/>
            <a:ext cx="4605659" cy="1300162"/>
          </a:xfrm>
          <a:prstGeom prst="rect">
            <a:avLst/>
          </a:prstGeom>
        </p:spPr>
      </p:pic>
      <p:sp>
        <p:nvSpPr>
          <p:cNvPr id="12" name="TextBox 11"/>
          <p:cNvSpPr txBox="1"/>
          <p:nvPr/>
        </p:nvSpPr>
        <p:spPr>
          <a:xfrm>
            <a:off x="1028700" y="3181350"/>
            <a:ext cx="7086600" cy="904240"/>
          </a:xfrm>
          <a:prstGeom prst="rect">
            <a:avLst/>
          </a:prstGeom>
          <a:noFill/>
        </p:spPr>
        <p:txBody>
          <a:bodyPr rtlCol="0" wrap="square">
            <a:spAutoFit/>
          </a:bodyPr>
          <a:lstStyle/>
          <a:p>
            <a:pPr algn="ctr">
              <a:lnSpc>
                <a:spcPts val="1600"/>
              </a:lnSpc>
            </a:pPr>
            <a:r>
              <a:rPr lang="en-US" smtClean="0" sz="1100">
                <a:latin charset="0" pitchFamily="34" typeface="Myriad Pro"/>
              </a:rPr>
              <a:t>If not literally, at least to some extent! Try and get real time reviews on your products/services. Ask questions about what your customers expect next and try to fit some of those suggestions into your work. This helps establish a rapport  and shows you off as being customer driven. After all, this is exactly what people look for - to be heard!</a:t>
            </a:r>
          </a:p>
        </p:txBody>
      </p:sp>
      <p:pic>
        <p:nvPicPr>
          <p:cNvPr descr="logo.png" id="13" name="Picture 12">
            <a:hlinkClick r:id="rId5"/>
          </p:cNvPr>
          <p:cNvPicPr>
            <a:picLocks noChangeAspect="1"/>
          </p:cNvPicPr>
          <p:nvPr/>
        </p:nvPicPr>
        <p:blipFill>
          <a:blip r:embed="rId4"/>
          <a:stretch>
            <a:fillRect/>
          </a:stretch>
        </p:blipFill>
        <p:spPr>
          <a:xfrm>
            <a:off x="292895" y="293914"/>
            <a:ext cx="1244941" cy="351513"/>
          </a:xfrm>
          <a:prstGeom prst="rect">
            <a:avLst/>
          </a:prstGeom>
        </p:spPr>
      </p:pic>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descr="yellow.png" id="9" name="Picture 8"/>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296245" y="843642"/>
            <a:ext cx="3409355" cy="518160"/>
          </a:xfrm>
          <a:prstGeom prst="rect">
            <a:avLst/>
          </a:prstGeom>
          <a:noFill/>
        </p:spPr>
        <p:txBody>
          <a:bodyPr rtlCol="0" wrap="square">
            <a:spAutoFit/>
          </a:bodyPr>
          <a:lstStyle/>
          <a:p>
            <a:r>
              <a:rPr lang="en-US" smtClean="0" sz="2800">
                <a:solidFill>
                  <a:srgbClr val="5DA156"/>
                </a:solidFill>
                <a:latin charset="0" pitchFamily="34" typeface="Myriad Pro"/>
              </a:rPr>
              <a:t>Tell Your Story!</a:t>
            </a:r>
          </a:p>
        </p:txBody>
      </p:sp>
      <p:pic>
        <p:nvPicPr>
          <p:cNvPr descr="megaphone.png" id="11" name="Picture 10"/>
          <p:cNvPicPr>
            <a:picLocks noChangeAspect="1"/>
          </p:cNvPicPr>
          <p:nvPr/>
        </p:nvPicPr>
        <p:blipFill>
          <a:blip r:embed="rId3"/>
          <a:stretch>
            <a:fillRect/>
          </a:stretch>
        </p:blipFill>
        <p:spPr>
          <a:xfrm>
            <a:off x="3735641" y="1962150"/>
            <a:ext cx="1672719" cy="1219200"/>
          </a:xfrm>
          <a:prstGeom prst="rect">
            <a:avLst/>
          </a:prstGeom>
        </p:spPr>
      </p:pic>
      <p:sp>
        <p:nvSpPr>
          <p:cNvPr id="12" name="TextBox 11"/>
          <p:cNvSpPr txBox="1"/>
          <p:nvPr/>
        </p:nvSpPr>
        <p:spPr>
          <a:xfrm>
            <a:off x="1028700" y="3304342"/>
            <a:ext cx="7086600" cy="497840"/>
          </a:xfrm>
          <a:prstGeom prst="rect">
            <a:avLst/>
          </a:prstGeom>
          <a:noFill/>
        </p:spPr>
        <p:txBody>
          <a:bodyPr rtlCol="0" wrap="square">
            <a:spAutoFit/>
          </a:bodyPr>
          <a:lstStyle/>
          <a:p>
            <a:pPr algn="ctr">
              <a:lnSpc>
                <a:spcPts val="1600"/>
              </a:lnSpc>
            </a:pPr>
            <a:r>
              <a:rPr lang="en-US" smtClean="0" sz="1100">
                <a:latin charset="0" pitchFamily="34" typeface="Myriad Pro"/>
              </a:rPr>
              <a:t>People want to know the thought process behind your business and how it came about to be. Share your story and your unique experiences along the way. It makes your business more relatable.</a:t>
            </a:r>
          </a:p>
        </p:txBody>
      </p:sp>
      <p:pic>
        <p:nvPicPr>
          <p:cNvPr descr="logo.png" id="13" name="Picture 12">
            <a:hlinkClick r:id="rId5"/>
          </p:cNvPr>
          <p:cNvPicPr>
            <a:picLocks noChangeAspect="1"/>
          </p:cNvPicPr>
          <p:nvPr/>
        </p:nvPicPr>
        <p:blipFill>
          <a:blip r:embed="rId4"/>
          <a:stretch>
            <a:fillRect/>
          </a:stretch>
        </p:blipFill>
        <p:spPr>
          <a:xfrm>
            <a:off x="292895" y="293914"/>
            <a:ext cx="1244941" cy="351513"/>
          </a:xfrm>
          <a:prstGeom prst="rect">
            <a:avLst/>
          </a:prstGeom>
        </p:spPr>
      </p:pic>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grpSp>
        <p:nvGrpSpPr>
          <p:cNvPr id="4" name="Group 3"/>
          <p:cNvGrpSpPr/>
          <p:nvPr/>
        </p:nvGrpSpPr>
        <p:grpSpPr>
          <a:xfrm>
            <a:off x="1108983" y="11756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descr="yellow.png" id="9" name="Picture 8"/>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2452688" y="666750"/>
            <a:ext cx="5319712" cy="518160"/>
          </a:xfrm>
          <a:prstGeom prst="rect">
            <a:avLst/>
          </a:prstGeom>
          <a:noFill/>
        </p:spPr>
        <p:txBody>
          <a:bodyPr rtlCol="0" wrap="square">
            <a:spAutoFit/>
          </a:bodyPr>
          <a:lstStyle/>
          <a:p>
            <a:r>
              <a:rPr lang="en-US" smtClean="0" sz="2800">
                <a:solidFill>
                  <a:srgbClr val="5DA156"/>
                </a:solidFill>
                <a:latin charset="0" pitchFamily="34" typeface="Myriad Pro"/>
              </a:rPr>
              <a:t>But Here’s The Challenge..</a:t>
            </a:r>
          </a:p>
        </p:txBody>
      </p:sp>
      <p:pic>
        <p:nvPicPr>
          <p:cNvPr descr="chart.png" id="11" name="Picture 10"/>
          <p:cNvPicPr>
            <a:picLocks noChangeAspect="1"/>
          </p:cNvPicPr>
          <p:nvPr/>
        </p:nvPicPr>
        <p:blipFill>
          <a:blip r:embed="rId3"/>
          <a:stretch>
            <a:fillRect/>
          </a:stretch>
        </p:blipFill>
        <p:spPr>
          <a:xfrm>
            <a:off x="1371058" y="1733550"/>
            <a:ext cx="2127871" cy="2143125"/>
          </a:xfrm>
          <a:prstGeom prst="rect">
            <a:avLst/>
          </a:prstGeom>
        </p:spPr>
      </p:pic>
      <p:sp>
        <p:nvSpPr>
          <p:cNvPr id="12" name="Rectangle 11"/>
          <p:cNvSpPr/>
          <p:nvPr/>
        </p:nvSpPr>
        <p:spPr>
          <a:xfrm>
            <a:off x="5021036" y="1885950"/>
            <a:ext cx="228600" cy="228600"/>
          </a:xfrm>
          <a:prstGeom prst="rect">
            <a:avLst/>
          </a:prstGeom>
          <a:solidFill>
            <a:srgbClr val="D53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Rectangle 12"/>
          <p:cNvSpPr/>
          <p:nvPr/>
        </p:nvSpPr>
        <p:spPr>
          <a:xfrm>
            <a:off x="5021036" y="2198914"/>
            <a:ext cx="228600" cy="228600"/>
          </a:xfrm>
          <a:prstGeom prst="rect">
            <a:avLst/>
          </a:prstGeom>
          <a:solidFill>
            <a:srgbClr val="E5A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Rectangle 13"/>
          <p:cNvSpPr/>
          <p:nvPr/>
        </p:nvSpPr>
        <p:spPr>
          <a:xfrm>
            <a:off x="5021036" y="2503714"/>
            <a:ext cx="228600" cy="228600"/>
          </a:xfrm>
          <a:prstGeom prst="rect">
            <a:avLst/>
          </a:prstGeom>
          <a:solidFill>
            <a:srgbClr val="EEC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Rectangle 14"/>
          <p:cNvSpPr/>
          <p:nvPr/>
        </p:nvSpPr>
        <p:spPr>
          <a:xfrm>
            <a:off x="5021036" y="2816678"/>
            <a:ext cx="228600" cy="2286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 name="Rectangle 15"/>
          <p:cNvSpPr/>
          <p:nvPr/>
        </p:nvSpPr>
        <p:spPr>
          <a:xfrm>
            <a:off x="5021036" y="3129642"/>
            <a:ext cx="228600" cy="228600"/>
          </a:xfrm>
          <a:prstGeom prst="rect">
            <a:avLst/>
          </a:prstGeom>
          <a:solidFill>
            <a:srgbClr val="136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Rectangle 16"/>
          <p:cNvSpPr/>
          <p:nvPr/>
        </p:nvSpPr>
        <p:spPr>
          <a:xfrm>
            <a:off x="5021036" y="3442606"/>
            <a:ext cx="228600" cy="228600"/>
          </a:xfrm>
          <a:prstGeom prst="rect">
            <a:avLst/>
          </a:prstGeom>
          <a:solidFill>
            <a:srgbClr val="59A1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TextBox 17"/>
          <p:cNvSpPr txBox="1"/>
          <p:nvPr/>
        </p:nvSpPr>
        <p:spPr>
          <a:xfrm>
            <a:off x="5276852" y="1807034"/>
            <a:ext cx="2952748" cy="1920240"/>
          </a:xfrm>
          <a:prstGeom prst="rect">
            <a:avLst/>
          </a:prstGeom>
          <a:noFill/>
        </p:spPr>
        <p:txBody>
          <a:bodyPr rtlCol="0" wrap="square">
            <a:spAutoFit/>
          </a:bodyPr>
          <a:lstStyle/>
          <a:p>
            <a:pPr>
              <a:lnSpc>
                <a:spcPts val="2400"/>
              </a:lnSpc>
            </a:pPr>
            <a:r>
              <a:rPr lang="en-US" smtClean="0" sz="1300"/>
              <a:t>Producing Engaging Content...........36%</a:t>
            </a:r>
          </a:p>
          <a:p>
            <a:pPr>
              <a:lnSpc>
                <a:spcPts val="2400"/>
              </a:lnSpc>
            </a:pPr>
            <a:r>
              <a:rPr lang="en-US" smtClean="0" sz="1300"/>
              <a:t>Producing Enough Content..............21%</a:t>
            </a:r>
          </a:p>
          <a:p>
            <a:pPr>
              <a:lnSpc>
                <a:spcPts val="2400"/>
              </a:lnSpc>
            </a:pPr>
            <a:r>
              <a:rPr lang="en-US" smtClean="0" sz="1300"/>
              <a:t>Budget to Produce Content.............20%</a:t>
            </a:r>
          </a:p>
          <a:p>
            <a:pPr>
              <a:lnSpc>
                <a:spcPts val="2400"/>
              </a:lnSpc>
            </a:pPr>
            <a:r>
              <a:rPr lang="en-US" smtClean="0" sz="1300"/>
              <a:t>Lack of C-Level Buy-In.......................11%</a:t>
            </a:r>
          </a:p>
          <a:p>
            <a:pPr>
              <a:lnSpc>
                <a:spcPts val="2400"/>
              </a:lnSpc>
            </a:pPr>
            <a:r>
              <a:rPr lang="en-US" smtClean="0" sz="1300"/>
              <a:t>Producing a Variety of Content..........9%</a:t>
            </a:r>
          </a:p>
          <a:p>
            <a:pPr>
              <a:lnSpc>
                <a:spcPts val="2400"/>
              </a:lnSpc>
            </a:pPr>
            <a:r>
              <a:rPr lang="en-US" smtClean="0" sz="1300"/>
              <a:t>No Answer............................................3%</a:t>
            </a:r>
          </a:p>
        </p:txBody>
      </p:sp>
      <p:pic>
        <p:nvPicPr>
          <p:cNvPr descr="logo.png" id="19" name="Picture 18">
            <a:hlinkClick r:id="rId5"/>
          </p:cNvPr>
          <p:cNvPicPr>
            <a:picLocks noChangeAspect="1"/>
          </p:cNvPicPr>
          <p:nvPr/>
        </p:nvPicPr>
        <p:blipFill>
          <a:blip r:embed="rId4"/>
          <a:stretch>
            <a:fillRect/>
          </a:stretch>
        </p:blipFill>
        <p:spPr>
          <a:xfrm>
            <a:off x="292895" y="293914"/>
            <a:ext cx="1244941" cy="351513"/>
          </a:xfrm>
          <a:prstGeom prst="rect">
            <a:avLst/>
          </a:prstGeom>
        </p:spPr>
      </p:pic>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pic>
        <p:nvPicPr>
          <p:cNvPr descr="road.png" id="4" name="Picture 3"/>
          <p:cNvPicPr>
            <a:picLocks noChangeAspect="1"/>
          </p:cNvPicPr>
          <p:nvPr/>
        </p:nvPicPr>
        <p:blipFill>
          <a:blip r:embed="rId2"/>
          <a:stretch>
            <a:fillRect/>
          </a:stretch>
        </p:blipFill>
        <p:spPr>
          <a:xfrm>
            <a:off x="1638300" y="1025377"/>
            <a:ext cx="5867400" cy="1927373"/>
          </a:xfrm>
          <a:prstGeom prst="rect">
            <a:avLst/>
          </a:prstGeom>
        </p:spPr>
      </p:pic>
      <p:pic>
        <p:nvPicPr>
          <p:cNvPr descr="working.png" id="5" name="Picture 4"/>
          <p:cNvPicPr>
            <a:picLocks noChangeAspect="1"/>
          </p:cNvPicPr>
          <p:nvPr/>
        </p:nvPicPr>
        <p:blipFill>
          <a:blip r:embed="rId3"/>
          <a:stretch>
            <a:fillRect/>
          </a:stretch>
        </p:blipFill>
        <p:spPr>
          <a:xfrm>
            <a:off x="3469901" y="742950"/>
            <a:ext cx="2204198" cy="2133600"/>
          </a:xfrm>
          <a:prstGeom prst="rect">
            <a:avLst/>
          </a:prstGeom>
        </p:spPr>
      </p:pic>
      <p:pic>
        <p:nvPicPr>
          <p:cNvPr descr="cloudandb.png" id="6" name="Picture 5"/>
          <p:cNvPicPr>
            <a:picLocks noChangeAspect="1"/>
          </p:cNvPicPr>
          <p:nvPr/>
        </p:nvPicPr>
        <p:blipFill>
          <a:blip r:embed="rId4"/>
          <a:stretch>
            <a:fillRect/>
          </a:stretch>
        </p:blipFill>
        <p:spPr>
          <a:xfrm>
            <a:off x="2438400" y="650422"/>
            <a:ext cx="4963691" cy="796140"/>
          </a:xfrm>
          <a:prstGeom prst="rect">
            <a:avLst/>
          </a:prstGeom>
        </p:spPr>
      </p:pic>
      <p:sp>
        <p:nvSpPr>
          <p:cNvPr id="7" name="TextBox 6"/>
          <p:cNvSpPr txBox="1"/>
          <p:nvPr/>
        </p:nvSpPr>
        <p:spPr>
          <a:xfrm>
            <a:off x="1028700" y="3028950"/>
            <a:ext cx="7086600" cy="701040"/>
          </a:xfrm>
          <a:prstGeom prst="rect">
            <a:avLst/>
          </a:prstGeom>
          <a:noFill/>
        </p:spPr>
        <p:txBody>
          <a:bodyPr rtlCol="0" wrap="square">
            <a:spAutoFit/>
          </a:bodyPr>
          <a:lstStyle/>
          <a:p>
            <a:pPr algn="ctr">
              <a:lnSpc>
                <a:spcPts val="1600"/>
              </a:lnSpc>
            </a:pPr>
            <a:r>
              <a:rPr lang="en-US" smtClean="0" sz="1100">
                <a:latin charset="0" pitchFamily="34" typeface="Myriad Pro"/>
              </a:rPr>
              <a:t>More than 50% of your traffic comes from social media platforms. So how do you go about executing a content strategy AND keep track of what’s trending? </a:t>
            </a:r>
          </a:p>
          <a:p>
            <a:pPr algn="ctr">
              <a:lnSpc>
                <a:spcPts val="1600"/>
              </a:lnSpc>
            </a:pPr>
            <a:r>
              <a:rPr lang="en-US" smtClean="0" sz="1100">
                <a:latin charset="0" pitchFamily="34" typeface="Myriad Pro"/>
              </a:rPr>
              <a:t>Here are a few tools to make the going easy…</a:t>
            </a:r>
          </a:p>
        </p:txBody>
      </p:sp>
      <p:pic>
        <p:nvPicPr>
          <p:cNvPr descr="logo.png" id="8" name="Picture 7">
            <a:hlinkClick r:id="rId6"/>
          </p:cNvPr>
          <p:cNvPicPr>
            <a:picLocks noChangeAspect="1"/>
          </p:cNvPicPr>
          <p:nvPr/>
        </p:nvPicPr>
        <p:blipFill>
          <a:blip r:embed="rId5"/>
          <a:stretch>
            <a:fillRect/>
          </a:stretch>
        </p:blipFill>
        <p:spPr>
          <a:xfrm>
            <a:off x="292895" y="293914"/>
            <a:ext cx="1244941" cy="351513"/>
          </a:xfrm>
          <a:prstGeom prst="rect">
            <a:avLst/>
          </a:prstGeom>
        </p:spPr>
      </p:pic>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loud_ballon.png" id="5" name="Picture 4"/>
          <p:cNvPicPr>
            <a:picLocks noChangeAspect="1"/>
          </p:cNvPicPr>
          <p:nvPr/>
        </p:nvPicPr>
        <p:blipFill>
          <a:blip r:embed="rId2"/>
          <a:stretch>
            <a:fillRect/>
          </a:stretch>
        </p:blipFill>
        <p:spPr>
          <a:xfrm>
            <a:off x="7315200" y="361950"/>
            <a:ext cx="1186679" cy="971550"/>
          </a:xfrm>
          <a:prstGeom prst="rect">
            <a:avLst/>
          </a:prstGeom>
        </p:spPr>
      </p:pic>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pic>
        <p:nvPicPr>
          <p:cNvPr descr="contents.png" id="4" name="Picture 3"/>
          <p:cNvPicPr>
            <a:picLocks noChangeAspect="1"/>
          </p:cNvPicPr>
          <p:nvPr/>
        </p:nvPicPr>
        <p:blipFill>
          <a:blip r:embed="rId3"/>
          <a:stretch>
            <a:fillRect/>
          </a:stretch>
        </p:blipFill>
        <p:spPr>
          <a:xfrm>
            <a:off x="1269425" y="1047750"/>
            <a:ext cx="6605151" cy="2851904"/>
          </a:xfrm>
          <a:prstGeom prst="rect">
            <a:avLst/>
          </a:prstGeom>
        </p:spPr>
      </p:pic>
      <p:pic>
        <p:nvPicPr>
          <p:cNvPr descr="bullets.png" id="8" name="Picture 7"/>
          <p:cNvPicPr>
            <a:picLocks noChangeAspect="1"/>
          </p:cNvPicPr>
          <p:nvPr/>
        </p:nvPicPr>
        <p:blipFill>
          <a:blip r:embed="rId4"/>
          <a:stretch>
            <a:fillRect/>
          </a:stretch>
        </p:blipFill>
        <p:spPr>
          <a:xfrm>
            <a:off x="2771808" y="1472294"/>
            <a:ext cx="292537" cy="1947866"/>
          </a:xfrm>
          <a:prstGeom prst="rect">
            <a:avLst/>
          </a:prstGeom>
        </p:spPr>
      </p:pic>
      <p:sp>
        <p:nvSpPr>
          <p:cNvPr id="7" name="TextBox 6"/>
          <p:cNvSpPr txBox="1"/>
          <p:nvPr/>
        </p:nvSpPr>
        <p:spPr>
          <a:xfrm>
            <a:off x="2751364" y="1270910"/>
            <a:ext cx="4648200" cy="2250440"/>
          </a:xfrm>
          <a:prstGeom prst="rect">
            <a:avLst/>
          </a:prstGeom>
          <a:noFill/>
        </p:spPr>
        <p:txBody>
          <a:bodyPr rtlCol="0" wrap="square">
            <a:spAutoFit/>
          </a:bodyPr>
          <a:lstStyle/>
          <a:p>
            <a:pPr>
              <a:lnSpc>
                <a:spcPts val="3400"/>
              </a:lnSpc>
            </a:pPr>
            <a:r>
              <a:rPr lang="en-US" smtClean="0" sz="1500">
                <a:solidFill>
                  <a:srgbClr val="1D6766"/>
                </a:solidFill>
                <a:latin charset="0" pitchFamily="34" typeface="Myriad Pro"/>
              </a:rPr>
              <a:t>1      What Is Content Marketing?</a:t>
            </a:r>
          </a:p>
          <a:p>
            <a:pPr>
              <a:lnSpc>
                <a:spcPts val="3400"/>
              </a:lnSpc>
            </a:pPr>
            <a:r>
              <a:rPr lang="en-US" smtClean="0" sz="1500">
                <a:solidFill>
                  <a:srgbClr val="1D6766"/>
                </a:solidFill>
                <a:latin charset="0" pitchFamily="34" typeface="Myriad Pro"/>
              </a:rPr>
              <a:t>2      Why Is It important?</a:t>
            </a:r>
          </a:p>
          <a:p>
            <a:pPr>
              <a:lnSpc>
                <a:spcPts val="3400"/>
              </a:lnSpc>
            </a:pPr>
            <a:r>
              <a:rPr lang="en-US" smtClean="0" sz="1500">
                <a:solidFill>
                  <a:srgbClr val="1D6766"/>
                </a:solidFill>
                <a:latin charset="0" pitchFamily="34" typeface="Myriad Pro"/>
              </a:rPr>
              <a:t>3      Most Shared Content Types</a:t>
            </a:r>
          </a:p>
          <a:p>
            <a:pPr>
              <a:lnSpc>
                <a:spcPts val="3400"/>
              </a:lnSpc>
            </a:pPr>
            <a:r>
              <a:rPr lang="en-US" smtClean="0" sz="1500">
                <a:solidFill>
                  <a:srgbClr val="1D6766"/>
                </a:solidFill>
                <a:latin charset="0" pitchFamily="34" typeface="Myriad Pro"/>
              </a:rPr>
              <a:t>4      How To Make Your Content Strategy Better!</a:t>
            </a:r>
          </a:p>
          <a:p>
            <a:pPr>
              <a:lnSpc>
                <a:spcPts val="3400"/>
              </a:lnSpc>
            </a:pPr>
            <a:r>
              <a:rPr lang="en-US" smtClean="0" sz="1500">
                <a:solidFill>
                  <a:srgbClr val="1D6766"/>
                </a:solidFill>
                <a:latin charset="0" pitchFamily="34" typeface="Myriad Pro"/>
              </a:rPr>
              <a:t>5      Conclusion</a:t>
            </a:r>
          </a:p>
        </p:txBody>
      </p:sp>
      <p:cxnSp>
        <p:nvCxnSpPr>
          <p:cNvPr id="9" name="Straight Connector 8"/>
          <p:cNvCxnSpPr/>
          <p:nvPr/>
        </p:nvCxnSpPr>
        <p:spPr>
          <a:xfrm>
            <a:off x="3200400" y="1808162"/>
            <a:ext cx="2194560" cy="1588"/>
          </a:xfrm>
          <a:prstGeom prst="line">
            <a:avLst/>
          </a:prstGeom>
          <a:ln cmpd="sng" w="19050">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00400" y="2215242"/>
            <a:ext cx="1554480" cy="1588"/>
          </a:xfrm>
          <a:prstGeom prst="line">
            <a:avLst/>
          </a:prstGeom>
          <a:ln cmpd="sng" w="19050">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00400" y="2656114"/>
            <a:ext cx="2194560" cy="1588"/>
          </a:xfrm>
          <a:prstGeom prst="line">
            <a:avLst/>
          </a:prstGeom>
          <a:ln cmpd="sng" w="19050">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00400" y="3096986"/>
            <a:ext cx="3383280" cy="1588"/>
          </a:xfrm>
          <a:prstGeom prst="line">
            <a:avLst/>
          </a:prstGeom>
          <a:ln cmpd="sng" w="19050">
            <a:solidFill>
              <a:srgbClr val="ECE54F"/>
            </a:solidFill>
            <a:prstDash val="dash"/>
          </a:ln>
        </p:spPr>
        <p:style>
          <a:lnRef idx="1">
            <a:schemeClr val="accent1"/>
          </a:lnRef>
          <a:fillRef idx="0">
            <a:schemeClr val="accent1"/>
          </a:fillRef>
          <a:effectRef idx="0">
            <a:schemeClr val="accent1"/>
          </a:effectRef>
          <a:fontRef idx="minor">
            <a:schemeClr val="tx1"/>
          </a:fontRef>
        </p:style>
      </p:cxnSp>
      <p:pic>
        <p:nvPicPr>
          <p:cNvPr descr="logo.png" id="13" name="Picture 12">
            <a:hlinkClick r:id="rId6"/>
          </p:cNvPr>
          <p:cNvPicPr>
            <a:picLocks noChangeAspect="1"/>
          </p:cNvPicPr>
          <p:nvPr/>
        </p:nvPicPr>
        <p:blipFill>
          <a:blip r:embed="rId5"/>
          <a:stretch>
            <a:fillRect/>
          </a:stretch>
        </p:blipFill>
        <p:spPr>
          <a:xfrm>
            <a:off x="292895" y="293914"/>
            <a:ext cx="1244941" cy="351513"/>
          </a:xfrm>
          <a:prstGeom prst="rect">
            <a:avLst/>
          </a:prstGeom>
        </p:spPr>
      </p:pic>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descr="yellow.png" id="9" name="Picture 8"/>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400723" y="843643"/>
            <a:ext cx="3000077" cy="518160"/>
          </a:xfrm>
          <a:prstGeom prst="rect">
            <a:avLst/>
          </a:prstGeom>
          <a:noFill/>
        </p:spPr>
        <p:txBody>
          <a:bodyPr rtlCol="0" wrap="square">
            <a:spAutoFit/>
          </a:bodyPr>
          <a:lstStyle/>
          <a:p>
            <a:r>
              <a:rPr lang="en-US" smtClean="0" sz="2800">
                <a:solidFill>
                  <a:srgbClr val="5DA156"/>
                </a:solidFill>
                <a:latin charset="0" pitchFamily="34" typeface="Myriad Pro"/>
              </a:rPr>
              <a:t>Sprout Social</a:t>
            </a:r>
          </a:p>
        </p:txBody>
      </p:sp>
      <p:pic>
        <p:nvPicPr>
          <p:cNvPr descr="sprout.png" id="11" name="Picture 10"/>
          <p:cNvPicPr>
            <a:picLocks noChangeAspect="1"/>
          </p:cNvPicPr>
          <p:nvPr/>
        </p:nvPicPr>
        <p:blipFill>
          <a:blip r:embed="rId3"/>
          <a:stretch>
            <a:fillRect/>
          </a:stretch>
        </p:blipFill>
        <p:spPr>
          <a:xfrm>
            <a:off x="1219200" y="1733550"/>
            <a:ext cx="2690446" cy="1714500"/>
          </a:xfrm>
          <a:prstGeom prst="rect">
            <a:avLst/>
          </a:prstGeom>
        </p:spPr>
      </p:pic>
      <p:sp>
        <p:nvSpPr>
          <p:cNvPr id="13" name="Rectangle 12">
            <a:hlinkClick r:id="rId4"/>
          </p:cNvPr>
          <p:cNvSpPr/>
          <p:nvPr/>
        </p:nvSpPr>
        <p:spPr>
          <a:xfrm>
            <a:off x="6887932" y="2898318"/>
            <a:ext cx="91440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 name="TextBox 11"/>
          <p:cNvSpPr txBox="1"/>
          <p:nvPr/>
        </p:nvSpPr>
        <p:spPr>
          <a:xfrm>
            <a:off x="4936672" y="1805126"/>
            <a:ext cx="3200400" cy="1513840"/>
          </a:xfrm>
          <a:prstGeom prst="rect">
            <a:avLst/>
          </a:prstGeom>
          <a:noFill/>
        </p:spPr>
        <p:txBody>
          <a:bodyPr rtlCol="0" wrap="square">
            <a:spAutoFit/>
          </a:bodyPr>
          <a:lstStyle/>
          <a:p>
            <a:pPr>
              <a:lnSpc>
                <a:spcPts val="1600"/>
              </a:lnSpc>
            </a:pPr>
            <a:r>
              <a:rPr lang="en-US" smtClean="0" sz="1100">
                <a:latin charset="0" pitchFamily="34" typeface="Myriad Pro"/>
              </a:rPr>
              <a:t>Its a social media tool that not just focuses on presenting you with what’s trending in your circles, but also helps you with CRM. </a:t>
            </a:r>
          </a:p>
          <a:p>
            <a:pPr>
              <a:lnSpc>
                <a:spcPts val="1600"/>
              </a:lnSpc>
            </a:pPr>
            <a:r>
              <a:rPr lang="en-US" smtClean="0" sz="1100">
                <a:latin charset="0" pitchFamily="34" typeface="Myriad Pro"/>
              </a:rPr>
              <a:t>It offers you insights on the popularity of your business as well as the amount of interaction your business has indulged in.                             is by far the most popular tool in the market. </a:t>
            </a:r>
          </a:p>
        </p:txBody>
      </p:sp>
      <p:sp>
        <p:nvSpPr>
          <p:cNvPr id="16" name="TextBox 15">
            <a:hlinkClick r:id="rId5"/>
          </p:cNvPr>
          <p:cNvSpPr txBox="1"/>
          <p:nvPr/>
        </p:nvSpPr>
        <p:spPr>
          <a:xfrm>
            <a:off x="6798127" y="2838454"/>
            <a:ext cx="1143000" cy="259080"/>
          </a:xfrm>
          <a:prstGeom prst="rect">
            <a:avLst/>
          </a:prstGeom>
          <a:noFill/>
        </p:spPr>
        <p:txBody>
          <a:bodyPr rtlCol="0" wrap="square">
            <a:spAutoFit/>
          </a:bodyPr>
          <a:lstStyle/>
          <a:p>
            <a:r>
              <a:rPr b="1" lang="en-US" smtClean="0" sz="1100">
                <a:solidFill>
                  <a:schemeClr val="bg1"/>
                </a:solidFill>
                <a:latin charset="0" pitchFamily="34" typeface="Myriad Pro"/>
              </a:rPr>
              <a:t>Sprout Social</a:t>
            </a:r>
          </a:p>
        </p:txBody>
      </p:sp>
      <p:pic>
        <p:nvPicPr>
          <p:cNvPr descr="logo.png" id="15" name="Picture 14">
            <a:hlinkClick r:id="rId4"/>
          </p:cNvPr>
          <p:cNvPicPr>
            <a:picLocks noChangeAspect="1"/>
          </p:cNvPicPr>
          <p:nvPr/>
        </p:nvPicPr>
        <p:blipFill>
          <a:blip r:embed="rId6"/>
          <a:stretch>
            <a:fillRect/>
          </a:stretch>
        </p:blipFill>
        <p:spPr>
          <a:xfrm>
            <a:off x="292895" y="293914"/>
            <a:ext cx="1244941" cy="351513"/>
          </a:xfrm>
          <a:prstGeom prst="rect">
            <a:avLst/>
          </a:prstGeom>
        </p:spPr>
      </p:pic>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descr="yellow.png" id="9" name="Picture 8"/>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993430" y="843642"/>
            <a:ext cx="1492969" cy="518160"/>
          </a:xfrm>
          <a:prstGeom prst="rect">
            <a:avLst/>
          </a:prstGeom>
          <a:noFill/>
        </p:spPr>
        <p:txBody>
          <a:bodyPr rtlCol="0" wrap="square">
            <a:spAutoFit/>
          </a:bodyPr>
          <a:lstStyle/>
          <a:p>
            <a:r>
              <a:rPr lang="en-US" smtClean="0" sz="2800">
                <a:solidFill>
                  <a:srgbClr val="5DA156"/>
                </a:solidFill>
                <a:latin charset="0" pitchFamily="34" typeface="Myriad Pro"/>
              </a:rPr>
              <a:t>Swayy</a:t>
            </a:r>
          </a:p>
        </p:txBody>
      </p:sp>
      <p:pic>
        <p:nvPicPr>
          <p:cNvPr descr="swayy.png" id="11" name="Picture 10"/>
          <p:cNvPicPr>
            <a:picLocks noChangeAspect="1"/>
          </p:cNvPicPr>
          <p:nvPr/>
        </p:nvPicPr>
        <p:blipFill>
          <a:blip r:embed="rId3"/>
          <a:stretch>
            <a:fillRect/>
          </a:stretch>
        </p:blipFill>
        <p:spPr>
          <a:xfrm>
            <a:off x="5427501" y="1885950"/>
            <a:ext cx="2443646" cy="1514475"/>
          </a:xfrm>
          <a:prstGeom prst="rect">
            <a:avLst/>
          </a:prstGeom>
        </p:spPr>
      </p:pic>
      <p:sp>
        <p:nvSpPr>
          <p:cNvPr id="12" name="TextBox 11"/>
          <p:cNvSpPr txBox="1"/>
          <p:nvPr/>
        </p:nvSpPr>
        <p:spPr>
          <a:xfrm>
            <a:off x="1042308" y="1809750"/>
            <a:ext cx="3200400" cy="1107440"/>
          </a:xfrm>
          <a:prstGeom prst="rect">
            <a:avLst/>
          </a:prstGeom>
          <a:noFill/>
        </p:spPr>
        <p:txBody>
          <a:bodyPr rtlCol="0" wrap="square">
            <a:spAutoFit/>
          </a:bodyPr>
          <a:lstStyle/>
          <a:p>
            <a:pPr algn="just">
              <a:lnSpc>
                <a:spcPts val="1600"/>
              </a:lnSpc>
            </a:pPr>
            <a:r>
              <a:rPr lang="en-US" smtClean="0" sz="1100">
                <a:latin charset="0" pitchFamily="34" typeface="Myriad Pro"/>
              </a:rPr>
              <a:t>Its a tool that analyzes your social community, matches the most relevant content from around the web and offers it on your dashboard, </a:t>
            </a:r>
          </a:p>
          <a:p>
            <a:pPr algn="just">
              <a:lnSpc>
                <a:spcPts val="1600"/>
              </a:lnSpc>
            </a:pPr>
            <a:r>
              <a:rPr lang="en-US" smtClean="0" sz="1100">
                <a:latin charset="0" pitchFamily="34" typeface="Myriad Pro"/>
              </a:rPr>
              <a:t>helps you build a relationship between your content and your followers.</a:t>
            </a:r>
          </a:p>
        </p:txBody>
      </p:sp>
      <p:sp>
        <p:nvSpPr>
          <p:cNvPr id="16" name="Rectangle 15">
            <a:hlinkClick r:id="rId4"/>
          </p:cNvPr>
          <p:cNvSpPr/>
          <p:nvPr/>
        </p:nvSpPr>
        <p:spPr>
          <a:xfrm>
            <a:off x="3641272" y="2283269"/>
            <a:ext cx="45720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TextBox 16">
            <a:hlinkClick r:id="rId5"/>
          </p:cNvPr>
          <p:cNvSpPr txBox="1"/>
          <p:nvPr/>
        </p:nvSpPr>
        <p:spPr>
          <a:xfrm>
            <a:off x="3573236" y="2220682"/>
            <a:ext cx="764716" cy="259080"/>
          </a:xfrm>
          <a:prstGeom prst="rect">
            <a:avLst/>
          </a:prstGeom>
          <a:noFill/>
        </p:spPr>
        <p:txBody>
          <a:bodyPr rtlCol="0" wrap="square">
            <a:spAutoFit/>
          </a:bodyPr>
          <a:lstStyle/>
          <a:p>
            <a:r>
              <a:rPr b="1" lang="en-US" smtClean="0" sz="1100">
                <a:solidFill>
                  <a:schemeClr val="bg1"/>
                </a:solidFill>
                <a:latin charset="0" pitchFamily="34" typeface="Myriad Pro"/>
              </a:rPr>
              <a:t>Swayy</a:t>
            </a:r>
          </a:p>
        </p:txBody>
      </p:sp>
      <p:pic>
        <p:nvPicPr>
          <p:cNvPr descr="logo.png" id="15" name="Picture 14">
            <a:hlinkClick r:id="rId4"/>
          </p:cNvPr>
          <p:cNvPicPr>
            <a:picLocks noChangeAspect="1"/>
          </p:cNvPicPr>
          <p:nvPr/>
        </p:nvPicPr>
        <p:blipFill>
          <a:blip r:embed="rId6"/>
          <a:stretch>
            <a:fillRect/>
          </a:stretch>
        </p:blipFill>
        <p:spPr>
          <a:xfrm>
            <a:off x="292895" y="293914"/>
            <a:ext cx="1244941" cy="351513"/>
          </a:xfrm>
          <a:prstGeom prst="rect">
            <a:avLst/>
          </a:prstGeom>
        </p:spPr>
      </p:pic>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descr="yellow.png" id="9" name="Picture 8"/>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482615" y="843643"/>
            <a:ext cx="2537185" cy="518160"/>
          </a:xfrm>
          <a:prstGeom prst="rect">
            <a:avLst/>
          </a:prstGeom>
          <a:noFill/>
        </p:spPr>
        <p:txBody>
          <a:bodyPr rtlCol="0" wrap="square">
            <a:spAutoFit/>
          </a:bodyPr>
          <a:lstStyle/>
          <a:p>
            <a:r>
              <a:rPr lang="en-US" smtClean="0" sz="2800">
                <a:solidFill>
                  <a:srgbClr val="5DA156"/>
                </a:solidFill>
                <a:latin charset="0" pitchFamily="34" typeface="Myriad Pro"/>
              </a:rPr>
              <a:t>RebelMouse</a:t>
            </a:r>
          </a:p>
        </p:txBody>
      </p:sp>
      <p:pic>
        <p:nvPicPr>
          <p:cNvPr descr="rebelmouse.png" id="11" name="Picture 10"/>
          <p:cNvPicPr>
            <a:picLocks noChangeAspect="1"/>
          </p:cNvPicPr>
          <p:nvPr/>
        </p:nvPicPr>
        <p:blipFill>
          <a:blip r:embed="rId3"/>
          <a:stretch>
            <a:fillRect/>
          </a:stretch>
        </p:blipFill>
        <p:spPr>
          <a:xfrm>
            <a:off x="1477250" y="1962150"/>
            <a:ext cx="2443646" cy="1514475"/>
          </a:xfrm>
          <a:prstGeom prst="rect">
            <a:avLst/>
          </a:prstGeom>
        </p:spPr>
      </p:pic>
      <p:sp>
        <p:nvSpPr>
          <p:cNvPr id="12" name="TextBox 11"/>
          <p:cNvSpPr txBox="1"/>
          <p:nvPr/>
        </p:nvSpPr>
        <p:spPr>
          <a:xfrm>
            <a:off x="4936672" y="1805126"/>
            <a:ext cx="3200400" cy="1310640"/>
          </a:xfrm>
          <a:prstGeom prst="rect">
            <a:avLst/>
          </a:prstGeom>
          <a:noFill/>
        </p:spPr>
        <p:txBody>
          <a:bodyPr rtlCol="0" wrap="square">
            <a:spAutoFit/>
          </a:bodyPr>
          <a:lstStyle/>
          <a:p>
            <a:pPr algn="just">
              <a:lnSpc>
                <a:spcPts val="1600"/>
              </a:lnSpc>
            </a:pPr>
            <a:r>
              <a:rPr lang="en-US" smtClean="0" sz="1100">
                <a:latin charset="0" pitchFamily="34" typeface="Myriad Pro"/>
              </a:rPr>
              <a:t>Claimed as the front page of social media,           </a:t>
            </a:r>
          </a:p>
          <a:p>
            <a:pPr algn="just">
              <a:lnSpc>
                <a:spcPts val="1600"/>
              </a:lnSpc>
            </a:pPr>
            <a:r>
              <a:rPr lang="en-US" smtClean="0" sz="1100">
                <a:latin charset="0" pitchFamily="34" typeface="Myriad Pro"/>
              </a:rPr>
              <a:t>                       helps you curate content for all your online profiles on a single dashboard based on what your business is known for and what conversations your audience has been engaging in.</a:t>
            </a:r>
          </a:p>
        </p:txBody>
      </p:sp>
      <p:sp>
        <p:nvSpPr>
          <p:cNvPr id="13" name="Rectangle 12">
            <a:hlinkClick r:id="rId4"/>
          </p:cNvPr>
          <p:cNvSpPr/>
          <p:nvPr/>
        </p:nvSpPr>
        <p:spPr>
          <a:xfrm>
            <a:off x="5040080" y="2100936"/>
            <a:ext cx="86868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TextBox 13">
            <a:hlinkClick r:id="rId5"/>
          </p:cNvPr>
          <p:cNvSpPr txBox="1"/>
          <p:nvPr/>
        </p:nvSpPr>
        <p:spPr>
          <a:xfrm>
            <a:off x="4980208" y="2038350"/>
            <a:ext cx="1047756" cy="259080"/>
          </a:xfrm>
          <a:prstGeom prst="rect">
            <a:avLst/>
          </a:prstGeom>
          <a:noFill/>
        </p:spPr>
        <p:txBody>
          <a:bodyPr rtlCol="0" wrap="square">
            <a:spAutoFit/>
          </a:bodyPr>
          <a:lstStyle/>
          <a:p>
            <a:r>
              <a:rPr b="1" lang="en-US" smtClean="0" sz="1100">
                <a:solidFill>
                  <a:schemeClr val="bg1"/>
                </a:solidFill>
                <a:latin charset="0" pitchFamily="34" typeface="Myriad Pro"/>
              </a:rPr>
              <a:t>RebelMouse</a:t>
            </a:r>
          </a:p>
        </p:txBody>
      </p:sp>
      <p:pic>
        <p:nvPicPr>
          <p:cNvPr descr="logo.png" id="15" name="Picture 14">
            <a:hlinkClick r:id="rId4"/>
          </p:cNvPr>
          <p:cNvPicPr>
            <a:picLocks noChangeAspect="1"/>
          </p:cNvPicPr>
          <p:nvPr/>
        </p:nvPicPr>
        <p:blipFill>
          <a:blip r:embed="rId6"/>
          <a:stretch>
            <a:fillRect/>
          </a:stretch>
        </p:blipFill>
        <p:spPr>
          <a:xfrm>
            <a:off x="292895" y="293914"/>
            <a:ext cx="1244941" cy="351513"/>
          </a:xfrm>
          <a:prstGeom prst="rect">
            <a:avLst/>
          </a:prstGeom>
        </p:spPr>
      </p:pic>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descr="yellow.png" id="9" name="Picture 8"/>
            <p:cNvPicPr>
              <a:picLocks noChangeAspect="1"/>
            </p:cNvPicPr>
            <p:nvPr/>
          </p:nvPicPr>
          <p:blipFill>
            <a:blip r:embed="rId2"/>
            <a:stretch>
              <a:fillRect/>
            </a:stretch>
          </p:blipFill>
          <p:spPr>
            <a:xfrm>
              <a:off x="4441776" y="1208314"/>
              <a:ext cx="586740" cy="609600"/>
            </a:xfrm>
            <a:prstGeom prst="rect">
              <a:avLst/>
            </a:prstGeom>
          </p:spPr>
        </p:pic>
      </p:grpSp>
      <p:sp>
        <p:nvSpPr>
          <p:cNvPr id="11" name="TextBox 10"/>
          <p:cNvSpPr txBox="1"/>
          <p:nvPr/>
        </p:nvSpPr>
        <p:spPr>
          <a:xfrm>
            <a:off x="3300562" y="843642"/>
            <a:ext cx="3024038" cy="518160"/>
          </a:xfrm>
          <a:prstGeom prst="rect">
            <a:avLst/>
          </a:prstGeom>
          <a:noFill/>
        </p:spPr>
        <p:txBody>
          <a:bodyPr rtlCol="0" wrap="square">
            <a:spAutoFit/>
          </a:bodyPr>
          <a:lstStyle/>
          <a:p>
            <a:r>
              <a:rPr lang="en-US" smtClean="0" sz="2800">
                <a:solidFill>
                  <a:srgbClr val="5DA156"/>
                </a:solidFill>
                <a:latin charset="0" pitchFamily="34" typeface="Myriad Pro"/>
              </a:rPr>
              <a:t>Social Mention</a:t>
            </a:r>
          </a:p>
        </p:txBody>
      </p:sp>
      <p:sp>
        <p:nvSpPr>
          <p:cNvPr id="12" name="TextBox 11"/>
          <p:cNvSpPr txBox="1"/>
          <p:nvPr/>
        </p:nvSpPr>
        <p:spPr>
          <a:xfrm>
            <a:off x="1042308" y="1809750"/>
            <a:ext cx="3200400" cy="1310640"/>
          </a:xfrm>
          <a:prstGeom prst="rect">
            <a:avLst/>
          </a:prstGeom>
          <a:noFill/>
        </p:spPr>
        <p:txBody>
          <a:bodyPr rtlCol="0" wrap="square">
            <a:spAutoFit/>
          </a:bodyPr>
          <a:lstStyle/>
          <a:p>
            <a:pPr algn="just">
              <a:lnSpc>
                <a:spcPts val="1600"/>
              </a:lnSpc>
            </a:pPr>
            <a:r>
              <a:rPr lang="en-US" smtClean="0" sz="1100">
                <a:latin charset="0" pitchFamily="34" typeface="Myriad Pro"/>
              </a:rPr>
              <a:t>                           is a tool capable of scanning the web and producing statistics based on real time buzz around a business. It provides insights on who is talking about your keyword and how often people are engaging in conversations related to you.</a:t>
            </a:r>
          </a:p>
        </p:txBody>
      </p:sp>
      <p:pic>
        <p:nvPicPr>
          <p:cNvPr descr="social-mention.png" id="13" name="Picture 12"/>
          <p:cNvPicPr>
            <a:picLocks noChangeAspect="1"/>
          </p:cNvPicPr>
          <p:nvPr/>
        </p:nvPicPr>
        <p:blipFill>
          <a:blip r:embed="rId3"/>
          <a:stretch>
            <a:fillRect/>
          </a:stretch>
        </p:blipFill>
        <p:spPr>
          <a:xfrm>
            <a:off x="5444021" y="1885950"/>
            <a:ext cx="2328379" cy="1443037"/>
          </a:xfrm>
          <a:prstGeom prst="rect">
            <a:avLst/>
          </a:prstGeom>
        </p:spPr>
      </p:pic>
      <p:sp>
        <p:nvSpPr>
          <p:cNvPr id="14" name="Rectangle 13">
            <a:hlinkClick r:id="rId4"/>
          </p:cNvPr>
          <p:cNvSpPr/>
          <p:nvPr/>
        </p:nvSpPr>
        <p:spPr>
          <a:xfrm>
            <a:off x="1134836" y="1896828"/>
            <a:ext cx="100584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TextBox 14">
            <a:hlinkClick r:id="rId5"/>
          </p:cNvPr>
          <p:cNvSpPr txBox="1"/>
          <p:nvPr/>
        </p:nvSpPr>
        <p:spPr>
          <a:xfrm>
            <a:off x="1050472" y="1834242"/>
            <a:ext cx="1219200" cy="259080"/>
          </a:xfrm>
          <a:prstGeom prst="rect">
            <a:avLst/>
          </a:prstGeom>
          <a:noFill/>
        </p:spPr>
        <p:txBody>
          <a:bodyPr rtlCol="0" wrap="square">
            <a:spAutoFit/>
          </a:bodyPr>
          <a:lstStyle/>
          <a:p>
            <a:r>
              <a:rPr b="1" lang="en-US" smtClean="0" sz="1100">
                <a:solidFill>
                  <a:schemeClr val="bg1"/>
                </a:solidFill>
                <a:latin charset="0" pitchFamily="34" typeface="Myriad Pro"/>
              </a:rPr>
              <a:t>Social Mention</a:t>
            </a:r>
          </a:p>
        </p:txBody>
      </p:sp>
      <p:pic>
        <p:nvPicPr>
          <p:cNvPr descr="logo.png" id="16" name="Picture 15">
            <a:hlinkClick r:id="rId4"/>
          </p:cNvPr>
          <p:cNvPicPr>
            <a:picLocks noChangeAspect="1"/>
          </p:cNvPicPr>
          <p:nvPr/>
        </p:nvPicPr>
        <p:blipFill>
          <a:blip r:embed="rId6"/>
          <a:stretch>
            <a:fillRect/>
          </a:stretch>
        </p:blipFill>
        <p:spPr>
          <a:xfrm>
            <a:off x="292895" y="293914"/>
            <a:ext cx="1244941" cy="351513"/>
          </a:xfrm>
          <a:prstGeom prst="rect">
            <a:avLst/>
          </a:prstGeom>
        </p:spPr>
      </p:pic>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grpSp>
        <p:nvGrpSpPr>
          <p:cNvPr id="4" name="Group 3"/>
          <p:cNvGrpSpPr/>
          <p:nvPr/>
        </p:nvGrpSpPr>
        <p:grpSpPr>
          <a:xfrm>
            <a:off x="1108983" y="13661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descr="yellow.png" id="9" name="Picture 8"/>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608208" y="857250"/>
            <a:ext cx="2182992" cy="518160"/>
          </a:xfrm>
          <a:prstGeom prst="rect">
            <a:avLst/>
          </a:prstGeom>
          <a:noFill/>
        </p:spPr>
        <p:txBody>
          <a:bodyPr rtlCol="0" wrap="square">
            <a:spAutoFit/>
          </a:bodyPr>
          <a:lstStyle/>
          <a:p>
            <a:r>
              <a:rPr lang="en-US" smtClean="0" sz="2800">
                <a:solidFill>
                  <a:srgbClr val="5DA156"/>
                </a:solidFill>
                <a:latin charset="0" pitchFamily="34" typeface="Myriad Pro"/>
              </a:rPr>
              <a:t>Conclusion</a:t>
            </a:r>
          </a:p>
        </p:txBody>
      </p:sp>
      <p:pic>
        <p:nvPicPr>
          <p:cNvPr descr="conclusion.png" id="11" name="Picture 10"/>
          <p:cNvPicPr>
            <a:picLocks noChangeAspect="1"/>
          </p:cNvPicPr>
          <p:nvPr/>
        </p:nvPicPr>
        <p:blipFill>
          <a:blip r:embed="rId3"/>
          <a:stretch>
            <a:fillRect/>
          </a:stretch>
        </p:blipFill>
        <p:spPr>
          <a:xfrm>
            <a:off x="1812018" y="1924050"/>
            <a:ext cx="1769382" cy="1790700"/>
          </a:xfrm>
          <a:prstGeom prst="rect">
            <a:avLst/>
          </a:prstGeom>
        </p:spPr>
      </p:pic>
      <p:sp>
        <p:nvSpPr>
          <p:cNvPr id="12" name="TextBox 11"/>
          <p:cNvSpPr txBox="1"/>
          <p:nvPr/>
        </p:nvSpPr>
        <p:spPr>
          <a:xfrm>
            <a:off x="4936672" y="1847850"/>
            <a:ext cx="3200400" cy="1513840"/>
          </a:xfrm>
          <a:prstGeom prst="rect">
            <a:avLst/>
          </a:prstGeom>
          <a:noFill/>
        </p:spPr>
        <p:txBody>
          <a:bodyPr rtlCol="0" wrap="square">
            <a:spAutoFit/>
          </a:bodyPr>
          <a:lstStyle/>
          <a:p>
            <a:pPr algn="just">
              <a:lnSpc>
                <a:spcPts val="1600"/>
              </a:lnSpc>
            </a:pPr>
            <a:r>
              <a:rPr lang="en-US" smtClean="0" sz="1100">
                <a:latin charset="0" pitchFamily="34" typeface="Myriad Pro"/>
              </a:rPr>
              <a:t>Content marketing is the new black and if you can carry it off well, it is bound to up your sales graph drastically! So equip yourself with the right tools and start framing your content strategy. </a:t>
            </a:r>
          </a:p>
          <a:p>
            <a:pPr algn="just">
              <a:lnSpc>
                <a:spcPts val="1600"/>
              </a:lnSpc>
            </a:pPr>
            <a:r>
              <a:rPr lang="en-US" smtClean="0" sz="1100">
                <a:latin charset="0" pitchFamily="34" typeface="Myriad Pro"/>
              </a:rPr>
              <a:t>Final Tip:</a:t>
            </a:r>
          </a:p>
          <a:p>
            <a:pPr algn="just">
              <a:lnSpc>
                <a:spcPts val="1600"/>
              </a:lnSpc>
            </a:pPr>
            <a:r>
              <a:rPr lang="en-US" smtClean="0" sz="1100">
                <a:latin charset="0" pitchFamily="34" typeface="Myriad Pro"/>
              </a:rPr>
              <a:t>Don’t sound too pushy, but make sure you sound engaging enough.</a:t>
            </a:r>
          </a:p>
        </p:txBody>
      </p:sp>
      <p:pic>
        <p:nvPicPr>
          <p:cNvPr descr="logo.png" id="13" name="Picture 12">
            <a:hlinkClick r:id="rId5"/>
          </p:cNvPr>
          <p:cNvPicPr>
            <a:picLocks noChangeAspect="1"/>
          </p:cNvPicPr>
          <p:nvPr/>
        </p:nvPicPr>
        <p:blipFill>
          <a:blip r:embed="rId4"/>
          <a:stretch>
            <a:fillRect/>
          </a:stretch>
        </p:blipFill>
        <p:spPr>
          <a:xfrm>
            <a:off x="292895" y="293914"/>
            <a:ext cx="1244941" cy="351513"/>
          </a:xfrm>
          <a:prstGeom prst="rect">
            <a:avLst/>
          </a:prstGeom>
        </p:spPr>
      </p:pic>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grpSp>
        <p:nvGrpSpPr>
          <p:cNvPr id="11" name="Group 10"/>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descr="yellow.png" id="10" name="Picture 9"/>
            <p:cNvPicPr>
              <a:picLocks noChangeAspect="1"/>
            </p:cNvPicPr>
            <p:nvPr/>
          </p:nvPicPr>
          <p:blipFill>
            <a:blip r:embed="rId2"/>
            <a:stretch>
              <a:fillRect/>
            </a:stretch>
          </p:blipFill>
          <p:spPr>
            <a:xfrm>
              <a:off x="4441776" y="1208314"/>
              <a:ext cx="586740" cy="609600"/>
            </a:xfrm>
            <a:prstGeom prst="rect">
              <a:avLst/>
            </a:prstGeom>
          </p:spPr>
        </p:pic>
      </p:grpSp>
      <p:sp>
        <p:nvSpPr>
          <p:cNvPr id="12" name="TextBox 11"/>
          <p:cNvSpPr txBox="1"/>
          <p:nvPr/>
        </p:nvSpPr>
        <p:spPr>
          <a:xfrm>
            <a:off x="2324100" y="843642"/>
            <a:ext cx="5753100" cy="518160"/>
          </a:xfrm>
          <a:prstGeom prst="rect">
            <a:avLst/>
          </a:prstGeom>
          <a:noFill/>
        </p:spPr>
        <p:txBody>
          <a:bodyPr rtlCol="0" wrap="square">
            <a:spAutoFit/>
          </a:bodyPr>
          <a:lstStyle/>
          <a:p>
            <a:r>
              <a:rPr lang="en-US" smtClean="0" sz="2800">
                <a:solidFill>
                  <a:srgbClr val="5DA156"/>
                </a:solidFill>
                <a:latin charset="0" pitchFamily="34" typeface="Myriad Pro"/>
              </a:rPr>
              <a:t>What Is Content Marketing?</a:t>
            </a:r>
          </a:p>
        </p:txBody>
      </p:sp>
      <p:pic>
        <p:nvPicPr>
          <p:cNvPr descr="slide1.png" id="13" name="Picture 12"/>
          <p:cNvPicPr>
            <a:picLocks noChangeAspect="1"/>
          </p:cNvPicPr>
          <p:nvPr/>
        </p:nvPicPr>
        <p:blipFill>
          <a:blip r:embed="rId3"/>
          <a:stretch>
            <a:fillRect/>
          </a:stretch>
        </p:blipFill>
        <p:spPr>
          <a:xfrm>
            <a:off x="1676400" y="1885950"/>
            <a:ext cx="2108971" cy="1857375"/>
          </a:xfrm>
          <a:prstGeom prst="rect">
            <a:avLst/>
          </a:prstGeom>
        </p:spPr>
      </p:pic>
      <p:sp>
        <p:nvSpPr>
          <p:cNvPr id="14" name="TextBox 13"/>
          <p:cNvSpPr txBox="1"/>
          <p:nvPr/>
        </p:nvSpPr>
        <p:spPr>
          <a:xfrm>
            <a:off x="4912180" y="1809750"/>
            <a:ext cx="3200400" cy="2123440"/>
          </a:xfrm>
          <a:prstGeom prst="rect">
            <a:avLst/>
          </a:prstGeom>
          <a:noFill/>
        </p:spPr>
        <p:txBody>
          <a:bodyPr rtlCol="0" wrap="square">
            <a:spAutoFit/>
          </a:bodyPr>
          <a:lstStyle/>
          <a:p>
            <a:pPr algn="just">
              <a:lnSpc>
                <a:spcPts val="1600"/>
              </a:lnSpc>
            </a:pPr>
            <a:r>
              <a:rPr lang="en-US" smtClean="0" sz="1100">
                <a:latin charset="0" pitchFamily="34" typeface="Myriad Pro"/>
              </a:rPr>
              <a:t>It involves creation (and distribution) of informative and engaging content that aims at increasing customer loyalty as well as business prospects.</a:t>
            </a:r>
          </a:p>
          <a:p>
            <a:pPr algn="just">
              <a:lnSpc>
                <a:spcPts val="1600"/>
              </a:lnSpc>
            </a:pPr>
            <a:endParaRPr lang="en-US" smtClean="0" sz="1100">
              <a:latin charset="0" pitchFamily="34" typeface="Myriad Pro"/>
            </a:endParaRPr>
          </a:p>
          <a:p>
            <a:pPr algn="just">
              <a:lnSpc>
                <a:spcPts val="1600"/>
              </a:lnSpc>
            </a:pPr>
            <a:r>
              <a:rPr lang="en-US" smtClean="0" sz="1100">
                <a:latin charset="0" pitchFamily="34" typeface="Myriad Pro"/>
              </a:rPr>
              <a:t>A few of the tactics of content marketing include: </a:t>
            </a:r>
          </a:p>
          <a:p>
            <a:pPr algn="just">
              <a:lnSpc>
                <a:spcPts val="1600"/>
              </a:lnSpc>
            </a:pPr>
            <a:r>
              <a:rPr lang="en-US" smtClean="0" sz="1100">
                <a:latin charset="0" pitchFamily="34" typeface="Myriad Pro"/>
              </a:rPr>
              <a:t>»   Blogging</a:t>
            </a:r>
          </a:p>
          <a:p>
            <a:pPr algn="just">
              <a:lnSpc>
                <a:spcPts val="1600"/>
              </a:lnSpc>
            </a:pPr>
            <a:r>
              <a:rPr lang="en-US" smtClean="0" sz="1100">
                <a:latin charset="0" pitchFamily="34" typeface="Myriad Pro"/>
              </a:rPr>
              <a:t>»   E-Books</a:t>
            </a:r>
          </a:p>
          <a:p>
            <a:pPr algn="just">
              <a:lnSpc>
                <a:spcPts val="1600"/>
              </a:lnSpc>
            </a:pPr>
            <a:r>
              <a:rPr lang="en-US" smtClean="0" sz="1100">
                <a:latin charset="0" pitchFamily="34" typeface="Myriad Pro"/>
              </a:rPr>
              <a:t>»   Webinar</a:t>
            </a:r>
          </a:p>
          <a:p>
            <a:pPr algn="just">
              <a:lnSpc>
                <a:spcPts val="1600"/>
              </a:lnSpc>
            </a:pPr>
            <a:r>
              <a:rPr lang="en-US" smtClean="0" sz="1100">
                <a:latin charset="0" pitchFamily="34" typeface="Myriad Pro"/>
              </a:rPr>
              <a:t>»   Press Release</a:t>
            </a:r>
          </a:p>
        </p:txBody>
      </p:sp>
      <p:pic>
        <p:nvPicPr>
          <p:cNvPr descr="logo.png" id="15" name="Picture 14">
            <a:hlinkClick r:id="rId5"/>
          </p:cNvPr>
          <p:cNvPicPr>
            <a:picLocks noChangeAspect="1"/>
          </p:cNvPicPr>
          <p:nvPr/>
        </p:nvPicPr>
        <p:blipFill>
          <a:blip r:embed="rId4"/>
          <a:stretch>
            <a:fillRect/>
          </a:stretch>
        </p:blipFill>
        <p:spPr>
          <a:xfrm>
            <a:off x="292895" y="293914"/>
            <a:ext cx="1244941" cy="351513"/>
          </a:xfrm>
          <a:prstGeom prst="rect">
            <a:avLst/>
          </a:prstGeom>
        </p:spPr>
      </p:pic>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pic>
        <p:nvPicPr>
          <p:cNvPr descr="field.png" id="4" name="Picture 3"/>
          <p:cNvPicPr>
            <a:picLocks noChangeAspect="1"/>
          </p:cNvPicPr>
          <p:nvPr/>
        </p:nvPicPr>
        <p:blipFill>
          <a:blip r:embed="rId2"/>
          <a:stretch>
            <a:fillRect/>
          </a:stretch>
        </p:blipFill>
        <p:spPr>
          <a:xfrm>
            <a:off x="1539478" y="3162588"/>
            <a:ext cx="6065044" cy="704562"/>
          </a:xfrm>
          <a:prstGeom prst="rect">
            <a:avLst/>
          </a:prstGeom>
        </p:spPr>
      </p:pic>
      <p:pic>
        <p:nvPicPr>
          <p:cNvPr descr="clouds.png" id="5" name="Picture 4"/>
          <p:cNvPicPr>
            <a:picLocks noChangeAspect="1"/>
          </p:cNvPicPr>
          <p:nvPr/>
        </p:nvPicPr>
        <p:blipFill>
          <a:blip r:embed="rId3"/>
          <a:stretch>
            <a:fillRect/>
          </a:stretch>
        </p:blipFill>
        <p:spPr>
          <a:xfrm>
            <a:off x="1981200" y="1272296"/>
            <a:ext cx="4867275" cy="921659"/>
          </a:xfrm>
          <a:prstGeom prst="rect">
            <a:avLst/>
          </a:prstGeom>
        </p:spPr>
      </p:pic>
      <p:pic>
        <p:nvPicPr>
          <p:cNvPr descr="cycle.png" id="8" name="Picture 7"/>
          <p:cNvPicPr>
            <a:picLocks noChangeAspect="1"/>
          </p:cNvPicPr>
          <p:nvPr/>
        </p:nvPicPr>
        <p:blipFill>
          <a:blip r:embed="rId4"/>
          <a:stretch>
            <a:fillRect/>
          </a:stretch>
        </p:blipFill>
        <p:spPr>
          <a:xfrm>
            <a:off x="3045894" y="586796"/>
            <a:ext cx="3052213" cy="3127391"/>
          </a:xfrm>
          <a:prstGeom prst="rect">
            <a:avLst/>
          </a:prstGeom>
        </p:spPr>
      </p:pic>
      <p:pic>
        <p:nvPicPr>
          <p:cNvPr descr="cintent_arketing.png" id="7" name="Picture 6"/>
          <p:cNvPicPr>
            <a:picLocks noChangeAspect="1"/>
          </p:cNvPicPr>
          <p:nvPr/>
        </p:nvPicPr>
        <p:blipFill>
          <a:blip r:embed="rId5"/>
          <a:stretch>
            <a:fillRect/>
          </a:stretch>
        </p:blipFill>
        <p:spPr>
          <a:xfrm>
            <a:off x="3714506" y="1641022"/>
            <a:ext cx="1875310" cy="1247775"/>
          </a:xfrm>
          <a:prstGeom prst="rect">
            <a:avLst/>
          </a:prstGeom>
        </p:spPr>
      </p:pic>
      <p:pic>
        <p:nvPicPr>
          <p:cNvPr descr="logo.png" id="9" name="Picture 8">
            <a:hlinkClick r:id="rId7"/>
          </p:cNvPr>
          <p:cNvPicPr>
            <a:picLocks noChangeAspect="1"/>
          </p:cNvPicPr>
          <p:nvPr/>
        </p:nvPicPr>
        <p:blipFill>
          <a:blip r:embed="rId6"/>
          <a:stretch>
            <a:fillRect/>
          </a:stretch>
        </p:blipFill>
        <p:spPr>
          <a:xfrm>
            <a:off x="292895" y="293914"/>
            <a:ext cx="1244941" cy="351513"/>
          </a:xfrm>
          <a:prstGeom prst="rect">
            <a:avLst/>
          </a:prstGeom>
        </p:spPr>
      </p:pic>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loud_ballon.png" id="5" name="Picture 4"/>
          <p:cNvPicPr>
            <a:picLocks noChangeAspect="1"/>
          </p:cNvPicPr>
          <p:nvPr/>
        </p:nvPicPr>
        <p:blipFill>
          <a:blip r:embed="rId2"/>
          <a:stretch>
            <a:fillRect/>
          </a:stretch>
        </p:blipFill>
        <p:spPr>
          <a:xfrm>
            <a:off x="7500121" y="685800"/>
            <a:ext cx="1186679" cy="971550"/>
          </a:xfrm>
          <a:prstGeom prst="rect">
            <a:avLst/>
          </a:prstGeom>
        </p:spPr>
      </p:pic>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pic>
        <p:nvPicPr>
          <p:cNvPr descr="slide3.png" id="4" name="Picture 3"/>
          <p:cNvPicPr>
            <a:picLocks noChangeAspect="1"/>
          </p:cNvPicPr>
          <p:nvPr/>
        </p:nvPicPr>
        <p:blipFill>
          <a:blip r:embed="rId3"/>
          <a:stretch>
            <a:fillRect/>
          </a:stretch>
        </p:blipFill>
        <p:spPr>
          <a:xfrm>
            <a:off x="1029762" y="1428750"/>
            <a:ext cx="7084476" cy="2085379"/>
          </a:xfrm>
          <a:prstGeom prst="rect">
            <a:avLst/>
          </a:prstGeom>
        </p:spPr>
      </p:pic>
      <p:grpSp>
        <p:nvGrpSpPr>
          <p:cNvPr id="6" name="Group 5"/>
          <p:cNvGrpSpPr/>
          <p:nvPr/>
        </p:nvGrpSpPr>
        <p:grpSpPr>
          <a:xfrm>
            <a:off x="1396092" y="2114550"/>
            <a:ext cx="6334125" cy="609600"/>
            <a:chOff x="1558017" y="1208314"/>
            <a:chExt cx="6334125" cy="609600"/>
          </a:xfrm>
        </p:grpSpPr>
        <p:cxnSp>
          <p:nvCxnSpPr>
            <p:cNvPr id="7" name="Straight Connector 6"/>
            <p:cNvCxnSpPr/>
            <p:nvPr/>
          </p:nvCxnSpPr>
          <p:spPr>
            <a:xfrm>
              <a:off x="1558017" y="1428750"/>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58017" y="1472294"/>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48942" y="1428750"/>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148942" y="1472294"/>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descr="yellow.png" id="11" name="Picture 10"/>
            <p:cNvPicPr>
              <a:picLocks noChangeAspect="1"/>
            </p:cNvPicPr>
            <p:nvPr/>
          </p:nvPicPr>
          <p:blipFill>
            <a:blip r:embed="rId4"/>
            <a:stretch>
              <a:fillRect/>
            </a:stretch>
          </p:blipFill>
          <p:spPr>
            <a:xfrm>
              <a:off x="4441776" y="1208314"/>
              <a:ext cx="586740" cy="609600"/>
            </a:xfrm>
            <a:prstGeom prst="rect">
              <a:avLst/>
            </a:prstGeom>
          </p:spPr>
        </p:pic>
      </p:grpSp>
      <p:sp>
        <p:nvSpPr>
          <p:cNvPr id="12" name="TextBox 11"/>
          <p:cNvSpPr txBox="1"/>
          <p:nvPr/>
        </p:nvSpPr>
        <p:spPr>
          <a:xfrm>
            <a:off x="2876550" y="1581150"/>
            <a:ext cx="4438650" cy="518160"/>
          </a:xfrm>
          <a:prstGeom prst="rect">
            <a:avLst/>
          </a:prstGeom>
          <a:noFill/>
        </p:spPr>
        <p:txBody>
          <a:bodyPr rtlCol="0" wrap="square">
            <a:spAutoFit/>
          </a:bodyPr>
          <a:lstStyle/>
          <a:p>
            <a:r>
              <a:rPr lang="en-US" smtClean="0" sz="2800">
                <a:solidFill>
                  <a:schemeClr val="bg1"/>
                </a:solidFill>
                <a:latin charset="0" pitchFamily="34" typeface="Myriad Pro"/>
              </a:rPr>
              <a:t>And It Is Important..</a:t>
            </a:r>
          </a:p>
        </p:txBody>
      </p:sp>
      <p:sp>
        <p:nvSpPr>
          <p:cNvPr id="13" name="TextBox 12"/>
          <p:cNvSpPr txBox="1"/>
          <p:nvPr/>
        </p:nvSpPr>
        <p:spPr>
          <a:xfrm>
            <a:off x="1409700" y="2691494"/>
            <a:ext cx="6324600" cy="548640"/>
          </a:xfrm>
          <a:prstGeom prst="rect">
            <a:avLst/>
          </a:prstGeom>
          <a:noFill/>
        </p:spPr>
        <p:txBody>
          <a:bodyPr rtlCol="0" wrap="square">
            <a:spAutoFit/>
          </a:bodyPr>
          <a:lstStyle/>
          <a:p>
            <a:pPr algn="ctr">
              <a:lnSpc>
                <a:spcPts val="1800"/>
              </a:lnSpc>
            </a:pPr>
            <a:r>
              <a:rPr i="1" lang="en-US" smtClean="0" sz="1400">
                <a:solidFill>
                  <a:schemeClr val="bg1"/>
                </a:solidFill>
                <a:latin charset="0" pitchFamily="34" typeface="Myriad Pro"/>
              </a:rPr>
              <a:t>..because in a world where we have access to unlimited information in a matter of seconds, information based marketing has become vital.</a:t>
            </a:r>
          </a:p>
        </p:txBody>
      </p:sp>
      <p:pic>
        <p:nvPicPr>
          <p:cNvPr descr="logo.png" id="14" name="Picture 13">
            <a:hlinkClick r:id="rId6"/>
          </p:cNvPr>
          <p:cNvPicPr>
            <a:picLocks noChangeAspect="1"/>
          </p:cNvPicPr>
          <p:nvPr/>
        </p:nvPicPr>
        <p:blipFill>
          <a:blip r:embed="rId5"/>
          <a:stretch>
            <a:fillRect/>
          </a:stretch>
        </p:blipFill>
        <p:spPr>
          <a:xfrm>
            <a:off x="292895" y="293914"/>
            <a:ext cx="1244941" cy="351513"/>
          </a:xfrm>
          <a:prstGeom prst="rect">
            <a:avLst/>
          </a:prstGeom>
        </p:spPr>
      </p:pic>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descr="yellow.png" id="9" name="Picture 8"/>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1504950" y="843643"/>
            <a:ext cx="6877050" cy="518160"/>
          </a:xfrm>
          <a:prstGeom prst="rect">
            <a:avLst/>
          </a:prstGeom>
          <a:noFill/>
        </p:spPr>
        <p:txBody>
          <a:bodyPr rtlCol="0" wrap="square">
            <a:spAutoFit/>
          </a:bodyPr>
          <a:lstStyle/>
          <a:p>
            <a:r>
              <a:rPr lang="en-US" smtClean="0" sz="2800">
                <a:solidFill>
                  <a:srgbClr val="5DA156"/>
                </a:solidFill>
                <a:latin charset="0" pitchFamily="34" typeface="Myriad Pro"/>
              </a:rPr>
              <a:t>With The Most Shared Content Being..</a:t>
            </a:r>
          </a:p>
        </p:txBody>
      </p:sp>
      <p:pic>
        <p:nvPicPr>
          <p:cNvPr descr="cicles.png" id="11" name="Picture 10"/>
          <p:cNvPicPr>
            <a:picLocks noChangeAspect="1"/>
          </p:cNvPicPr>
          <p:nvPr/>
        </p:nvPicPr>
        <p:blipFill>
          <a:blip r:embed="rId3"/>
          <a:stretch>
            <a:fillRect/>
          </a:stretch>
        </p:blipFill>
        <p:spPr>
          <a:xfrm>
            <a:off x="1202532" y="2190750"/>
            <a:ext cx="6738937" cy="1437249"/>
          </a:xfrm>
          <a:prstGeom prst="rect">
            <a:avLst/>
          </a:prstGeom>
        </p:spPr>
      </p:pic>
      <p:pic>
        <p:nvPicPr>
          <p:cNvPr descr="logo.png" id="12" name="Picture 11">
            <a:hlinkClick r:id="rId5"/>
          </p:cNvPr>
          <p:cNvPicPr>
            <a:picLocks noChangeAspect="1"/>
          </p:cNvPicPr>
          <p:nvPr/>
        </p:nvPicPr>
        <p:blipFill>
          <a:blip r:embed="rId4"/>
          <a:stretch>
            <a:fillRect/>
          </a:stretch>
        </p:blipFill>
        <p:spPr>
          <a:xfrm>
            <a:off x="292895" y="293914"/>
            <a:ext cx="1244941" cy="351513"/>
          </a:xfrm>
          <a:prstGeom prst="rect">
            <a:avLst/>
          </a:prstGeom>
        </p:spPr>
      </p:pic>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descr="yellow.png" id="9" name="Picture 8"/>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1857374" y="843642"/>
            <a:ext cx="6296025" cy="518160"/>
          </a:xfrm>
          <a:prstGeom prst="rect">
            <a:avLst/>
          </a:prstGeom>
          <a:noFill/>
        </p:spPr>
        <p:txBody>
          <a:bodyPr rtlCol="0" wrap="square">
            <a:spAutoFit/>
          </a:bodyPr>
          <a:lstStyle/>
          <a:p>
            <a:r>
              <a:rPr lang="en-US" smtClean="0" sz="2800">
                <a:solidFill>
                  <a:srgbClr val="5DA156"/>
                </a:solidFill>
                <a:latin charset="0" pitchFamily="34" typeface="Myriad Pro"/>
              </a:rPr>
              <a:t>Here’s Something Good To Know!</a:t>
            </a:r>
          </a:p>
        </p:txBody>
      </p:sp>
      <p:pic>
        <p:nvPicPr>
          <p:cNvPr descr="circles2.png" id="11" name="Picture 10"/>
          <p:cNvPicPr>
            <a:picLocks noChangeAspect="1"/>
          </p:cNvPicPr>
          <p:nvPr/>
        </p:nvPicPr>
        <p:blipFill>
          <a:blip r:embed="rId3"/>
          <a:stretch>
            <a:fillRect/>
          </a:stretch>
        </p:blipFill>
        <p:spPr>
          <a:xfrm>
            <a:off x="1538288" y="2038350"/>
            <a:ext cx="6067425" cy="1183523"/>
          </a:xfrm>
          <a:prstGeom prst="rect">
            <a:avLst/>
          </a:prstGeom>
        </p:spPr>
      </p:pic>
      <p:sp>
        <p:nvSpPr>
          <p:cNvPr id="12" name="TextBox 11"/>
          <p:cNvSpPr txBox="1"/>
          <p:nvPr/>
        </p:nvSpPr>
        <p:spPr>
          <a:xfrm>
            <a:off x="990600" y="3257550"/>
            <a:ext cx="2209800" cy="701040"/>
          </a:xfrm>
          <a:prstGeom prst="rect">
            <a:avLst/>
          </a:prstGeom>
          <a:noFill/>
        </p:spPr>
        <p:txBody>
          <a:bodyPr rtlCol="0" wrap="square">
            <a:spAutoFit/>
          </a:bodyPr>
          <a:lstStyle/>
          <a:p>
            <a:pPr algn="ctr">
              <a:lnSpc>
                <a:spcPts val="1600"/>
              </a:lnSpc>
            </a:pPr>
            <a:r>
              <a:rPr b="1" lang="en-US" smtClean="0" sz="1400">
                <a:solidFill>
                  <a:srgbClr val="5DA156"/>
                </a:solidFill>
                <a:latin charset="0" pitchFamily="34" typeface="Myriad Pro"/>
              </a:rPr>
              <a:t>60% of consumers enjoy reading relevant content from brands.</a:t>
            </a:r>
          </a:p>
        </p:txBody>
      </p:sp>
      <p:sp>
        <p:nvSpPr>
          <p:cNvPr id="13" name="TextBox 12"/>
          <p:cNvSpPr txBox="1"/>
          <p:nvPr/>
        </p:nvSpPr>
        <p:spPr>
          <a:xfrm>
            <a:off x="3505200" y="3257550"/>
            <a:ext cx="2209800" cy="904240"/>
          </a:xfrm>
          <a:prstGeom prst="rect">
            <a:avLst/>
          </a:prstGeom>
          <a:noFill/>
        </p:spPr>
        <p:txBody>
          <a:bodyPr rtlCol="0" wrap="square">
            <a:spAutoFit/>
          </a:bodyPr>
          <a:lstStyle/>
          <a:p>
            <a:pPr algn="ctr">
              <a:lnSpc>
                <a:spcPts val="1600"/>
              </a:lnSpc>
            </a:pPr>
            <a:r>
              <a:rPr b="1" lang="en-US" smtClean="0" sz="1400">
                <a:solidFill>
                  <a:srgbClr val="5DA156"/>
                </a:solidFill>
                <a:latin charset="0" pitchFamily="34" typeface="Myriad Pro"/>
              </a:rPr>
              <a:t>82% of consumers feel more positive about a company after reading custom content.</a:t>
            </a:r>
          </a:p>
        </p:txBody>
      </p:sp>
      <p:sp>
        <p:nvSpPr>
          <p:cNvPr id="14" name="TextBox 13"/>
          <p:cNvSpPr txBox="1"/>
          <p:nvPr/>
        </p:nvSpPr>
        <p:spPr>
          <a:xfrm>
            <a:off x="5959927" y="3257550"/>
            <a:ext cx="2209800" cy="904240"/>
          </a:xfrm>
          <a:prstGeom prst="rect">
            <a:avLst/>
          </a:prstGeom>
          <a:noFill/>
        </p:spPr>
        <p:txBody>
          <a:bodyPr rtlCol="0" wrap="square">
            <a:spAutoFit/>
          </a:bodyPr>
          <a:lstStyle/>
          <a:p>
            <a:pPr algn="ctr">
              <a:lnSpc>
                <a:spcPts val="1600"/>
              </a:lnSpc>
            </a:pPr>
            <a:r>
              <a:rPr b="1" lang="en-US" smtClean="0" sz="1400">
                <a:solidFill>
                  <a:srgbClr val="5DA156"/>
                </a:solidFill>
                <a:latin charset="0" pitchFamily="34" typeface="Myriad Pro"/>
              </a:rPr>
              <a:t>70% of consumers feel closer to a company as a result of content marketing.</a:t>
            </a:r>
          </a:p>
        </p:txBody>
      </p:sp>
      <p:pic>
        <p:nvPicPr>
          <p:cNvPr descr="logo.png" id="15" name="Picture 14">
            <a:hlinkClick r:id="rId5"/>
          </p:cNvPr>
          <p:cNvPicPr>
            <a:picLocks noChangeAspect="1"/>
          </p:cNvPicPr>
          <p:nvPr/>
        </p:nvPicPr>
        <p:blipFill>
          <a:blip r:embed="rId4"/>
          <a:stretch>
            <a:fillRect/>
          </a:stretch>
        </p:blipFill>
        <p:spPr>
          <a:xfrm>
            <a:off x="292895" y="293914"/>
            <a:ext cx="1244941" cy="351513"/>
          </a:xfrm>
          <a:prstGeom prst="rect">
            <a:avLst/>
          </a:prstGeom>
        </p:spPr>
      </p:pic>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shop.png" id="4" name="Picture 3"/>
          <p:cNvPicPr>
            <a:picLocks noChangeAspect="1"/>
          </p:cNvPicPr>
          <p:nvPr/>
        </p:nvPicPr>
        <p:blipFill>
          <a:blip r:embed="rId2"/>
          <a:stretch>
            <a:fillRect/>
          </a:stretch>
        </p:blipFill>
        <p:spPr>
          <a:xfrm>
            <a:off x="0" y="126724"/>
            <a:ext cx="9144000" cy="3816626"/>
          </a:xfrm>
          <a:prstGeom prst="rect">
            <a:avLst/>
          </a:prstGeom>
        </p:spPr>
      </p:pic>
      <p:pic>
        <p:nvPicPr>
          <p:cNvPr descr="logo.png" id="2" name="Picture 1">
            <a:hlinkClick r:id="rId4"/>
          </p:cNvPr>
          <p:cNvPicPr>
            <a:picLocks noChangeAspect="1"/>
          </p:cNvPicPr>
          <p:nvPr/>
        </p:nvPicPr>
        <p:blipFill>
          <a:blip r:embed="rId3"/>
          <a:stretch>
            <a:fillRect/>
          </a:stretch>
        </p:blipFill>
        <p:spPr>
          <a:xfrm>
            <a:off x="263980" y="321130"/>
            <a:ext cx="1352550" cy="295384"/>
          </a:xfrm>
          <a:prstGeom prst="rect">
            <a:avLst/>
          </a:prstGeom>
        </p:spPr>
      </p:pic>
      <p:sp>
        <p:nvSpPr>
          <p:cNvPr id="3" name="TextBox 2"/>
          <p:cNvSpPr txBox="1"/>
          <p:nvPr/>
        </p:nvSpPr>
        <p:spPr>
          <a:xfrm>
            <a:off x="6324600"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Rectangle 14">
            <a:hlinkClick r:id="rId3"/>
          </p:cNvPr>
          <p:cNvSpPr/>
          <p:nvPr/>
        </p:nvSpPr>
        <p:spPr>
          <a:xfrm>
            <a:off x="4531180" y="3249386"/>
            <a:ext cx="82296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descr="clouds1.png" id="13" name="Picture 12"/>
          <p:cNvPicPr>
            <a:picLocks noChangeAspect="1"/>
          </p:cNvPicPr>
          <p:nvPr/>
        </p:nvPicPr>
        <p:blipFill>
          <a:blip r:embed="rId4"/>
          <a:stretch>
            <a:fillRect/>
          </a:stretch>
        </p:blipFill>
        <p:spPr>
          <a:xfrm>
            <a:off x="2528204" y="1885950"/>
            <a:ext cx="3638550" cy="631346"/>
          </a:xfrm>
          <a:prstGeom prst="rect">
            <a:avLst/>
          </a:prstGeom>
        </p:spPr>
      </p:pic>
      <p:pic>
        <p:nvPicPr>
          <p:cNvPr descr="logo.png" id="2" name="Picture 1">
            <a:hlinkClick r:id="rId3"/>
          </p:cNvPr>
          <p:cNvPicPr>
            <a:picLocks noChangeAspect="1"/>
          </p:cNvPicPr>
          <p:nvPr/>
        </p:nvPicPr>
        <p:blipFill>
          <a:blip r:embed="rId5"/>
          <a:stretch>
            <a:fillRect/>
          </a:stretch>
        </p:blipFill>
        <p:spPr>
          <a:xfrm>
            <a:off x="263980" y="321130"/>
            <a:ext cx="1352550" cy="295384"/>
          </a:xfrm>
          <a:prstGeom prst="rect">
            <a:avLst/>
          </a:prstGeom>
        </p:spPr>
      </p:pic>
      <p:sp>
        <p:nvSpPr>
          <p:cNvPr id="3" name="TextBox 2"/>
          <p:cNvSpPr txBox="1"/>
          <p:nvPr/>
        </p:nvSpPr>
        <p:spPr>
          <a:xfrm>
            <a:off x="6332764" y="4904010"/>
            <a:ext cx="2819400" cy="228600"/>
          </a:xfrm>
          <a:prstGeom prst="rect">
            <a:avLst/>
          </a:prstGeom>
          <a:noFill/>
        </p:spPr>
        <p:txBody>
          <a:bodyPr rtlCol="0" wrap="square">
            <a:spAutoFit/>
          </a:bodyPr>
          <a:lstStyle/>
          <a:p>
            <a:r>
              <a:rPr lang="en-US" smtClean="0" sz="900">
                <a:solidFill>
                  <a:srgbClr val="614208"/>
                </a:solidFill>
                <a:latin charset="0" pitchFamily="34" typeface="Arial"/>
                <a:cs charset="0" pitchFamily="34" typeface="Arial"/>
              </a:rPr>
              <a:t>© 1999 - 2014 IX Web Hosting. All rights reserved</a:t>
            </a:r>
          </a:p>
        </p:txBody>
      </p:sp>
      <p:grpSp>
        <p:nvGrpSpPr>
          <p:cNvPr id="4" name="Group 3"/>
          <p:cNvGrpSpPr/>
          <p:nvPr/>
        </p:nvGrpSpPr>
        <p:grpSpPr>
          <a:xfrm>
            <a:off x="1108983" y="11756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descr="yellow.png" id="9" name="Picture 8"/>
            <p:cNvPicPr>
              <a:picLocks noChangeAspect="1"/>
            </p:cNvPicPr>
            <p:nvPr/>
          </p:nvPicPr>
          <p:blipFill>
            <a:blip r:embed="rId6"/>
            <a:stretch>
              <a:fillRect/>
            </a:stretch>
          </p:blipFill>
          <p:spPr>
            <a:xfrm>
              <a:off x="4441776" y="1208314"/>
              <a:ext cx="586740" cy="609600"/>
            </a:xfrm>
            <a:prstGeom prst="rect">
              <a:avLst/>
            </a:prstGeom>
          </p:spPr>
        </p:pic>
      </p:grpSp>
      <p:sp>
        <p:nvSpPr>
          <p:cNvPr id="10" name="TextBox 9"/>
          <p:cNvSpPr txBox="1"/>
          <p:nvPr/>
        </p:nvSpPr>
        <p:spPr>
          <a:xfrm>
            <a:off x="2466974" y="666750"/>
            <a:ext cx="5534025" cy="518160"/>
          </a:xfrm>
          <a:prstGeom prst="rect">
            <a:avLst/>
          </a:prstGeom>
          <a:noFill/>
        </p:spPr>
        <p:txBody>
          <a:bodyPr rtlCol="0" wrap="square">
            <a:spAutoFit/>
          </a:bodyPr>
          <a:lstStyle/>
          <a:p>
            <a:r>
              <a:rPr lang="en-US" smtClean="0" sz="2800">
                <a:solidFill>
                  <a:srgbClr val="5DA156"/>
                </a:solidFill>
                <a:latin charset="0" pitchFamily="34" typeface="Myriad Pro"/>
              </a:rPr>
              <a:t>Sign Up With A Web Host! </a:t>
            </a:r>
          </a:p>
        </p:txBody>
      </p:sp>
      <p:pic>
        <p:nvPicPr>
          <p:cNvPr descr="field1.png" id="11" name="Picture 10"/>
          <p:cNvPicPr>
            <a:picLocks noChangeAspect="1"/>
          </p:cNvPicPr>
          <p:nvPr/>
        </p:nvPicPr>
        <p:blipFill>
          <a:blip r:embed="rId7"/>
          <a:stretch>
            <a:fillRect/>
          </a:stretch>
        </p:blipFill>
        <p:spPr>
          <a:xfrm>
            <a:off x="2452688" y="2497370"/>
            <a:ext cx="4238625" cy="643842"/>
          </a:xfrm>
          <a:prstGeom prst="rect">
            <a:avLst/>
          </a:prstGeom>
        </p:spPr>
      </p:pic>
      <p:pic>
        <p:nvPicPr>
          <p:cNvPr descr="server.png" id="12" name="Picture 11"/>
          <p:cNvPicPr>
            <a:picLocks noChangeAspect="1"/>
          </p:cNvPicPr>
          <p:nvPr/>
        </p:nvPicPr>
        <p:blipFill>
          <a:blip r:embed="rId8"/>
          <a:stretch>
            <a:fillRect/>
          </a:stretch>
        </p:blipFill>
        <p:spPr>
          <a:xfrm>
            <a:off x="3214830" y="1690688"/>
            <a:ext cx="2714340" cy="1490662"/>
          </a:xfrm>
          <a:prstGeom prst="rect">
            <a:avLst/>
          </a:prstGeom>
        </p:spPr>
      </p:pic>
      <p:sp>
        <p:nvSpPr>
          <p:cNvPr id="14" name="TextBox 13"/>
          <p:cNvSpPr txBox="1"/>
          <p:nvPr/>
        </p:nvSpPr>
        <p:spPr>
          <a:xfrm>
            <a:off x="1053192" y="3181350"/>
            <a:ext cx="7086600" cy="762000"/>
          </a:xfrm>
          <a:prstGeom prst="rect">
            <a:avLst/>
          </a:prstGeom>
          <a:noFill/>
        </p:spPr>
        <p:txBody>
          <a:bodyPr rtlCol="0" wrap="square">
            <a:spAutoFit/>
          </a:bodyPr>
          <a:lstStyle/>
          <a:p>
            <a:pPr algn="ctr"/>
            <a:r>
              <a:rPr lang="en-US" smtClean="0" sz="1100">
                <a:latin charset="0" pitchFamily="34" typeface="Myriad Pro"/>
              </a:rPr>
              <a:t>The first and the foremost thing to do is to sign up for                        services. When your content gets shared, people click through and get redirected to your website, and your website needs to be running efficiently.</a:t>
            </a:r>
          </a:p>
          <a:p>
            <a:pPr algn="ctr"/>
            <a:endParaRPr lang="en-US" smtClean="0" sz="1100">
              <a:latin charset="0" pitchFamily="34" typeface="Myriad Pro"/>
            </a:endParaRPr>
          </a:p>
          <a:p>
            <a:pPr algn="ctr"/>
            <a:r>
              <a:rPr lang="en-US" smtClean="0" sz="1100">
                <a:latin charset="0" pitchFamily="34" typeface="Myriad Pro"/>
              </a:rPr>
              <a:t>Remember: First impression is the last impression. </a:t>
            </a:r>
          </a:p>
        </p:txBody>
      </p:sp>
      <p:sp>
        <p:nvSpPr>
          <p:cNvPr id="16" name="TextBox 15">
            <a:hlinkClick r:id="rId3"/>
          </p:cNvPr>
          <p:cNvSpPr txBox="1"/>
          <p:nvPr/>
        </p:nvSpPr>
        <p:spPr>
          <a:xfrm>
            <a:off x="4465868" y="3186798"/>
            <a:ext cx="1088568" cy="259080"/>
          </a:xfrm>
          <a:prstGeom prst="rect">
            <a:avLst/>
          </a:prstGeom>
          <a:noFill/>
        </p:spPr>
        <p:txBody>
          <a:bodyPr rtlCol="0" wrap="square">
            <a:spAutoFit/>
          </a:bodyPr>
          <a:lstStyle/>
          <a:p>
            <a:r>
              <a:rPr b="1" lang="en-US" smtClean="0" sz="1100">
                <a:solidFill>
                  <a:schemeClr val="bg1"/>
                </a:solidFill>
                <a:latin charset="0" pitchFamily="34" typeface="Myriad Pro"/>
              </a:rPr>
              <a:t>webhosting</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108</Paragraphs>
  <Slides>24</Slides>
  <Notes>1</Notes>
  <TotalTime>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24</vt:i4>
      </vt:variant>
    </vt:vector>
  </HeadingPairs>
  <TitlesOfParts>
    <vt:vector baseType="lpstr" size="31">
      <vt:lpstr>Arial</vt:lpstr>
      <vt:lpstr>Calibri</vt:lpstr>
      <vt:lpstr>Calibri Light</vt:lpstr>
      <vt:lpstr>Arial Rounded MT Bold</vt:lpstr>
      <vt:lpstr>Rockwell Condensed</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2021-08-22T11:47:53Z</dcterms:created>
  <cp:lastPrinted>2021-08-22T11:47:53Z</cp:lastPrinted>
  <dcterms:modified xsi:type="dcterms:W3CDTF">2021-08-22T05:34:32Z</dcterms:modified>
  <cp:revision>1</cp:revision>
</cp:coreProperties>
</file>