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5"/>
  </p:notesMasterIdLst>
  <p:sldIdLst>
    <p:sldId id="256" r:id="rId6"/>
    <p:sldId id="257" r:id="rId7"/>
    <p:sldId id="258" r:id="rId8"/>
    <p:sldId id="259" r:id="rId9"/>
    <p:sldId id="260" r:id="rId10"/>
    <p:sldId id="261" r:id="rId11"/>
    <p:sldId id="310" r:id="rId12"/>
    <p:sldId id="282" r:id="rId13"/>
    <p:sldId id="301" r:id="rId14"/>
    <p:sldId id="264" r:id="rId15"/>
    <p:sldId id="306" r:id="rId16"/>
    <p:sldId id="292" r:id="rId17"/>
    <p:sldId id="293" r:id="rId18"/>
    <p:sldId id="294" r:id="rId19"/>
    <p:sldId id="295" r:id="rId20"/>
    <p:sldId id="296" r:id="rId21"/>
    <p:sldId id="297" r:id="rId22"/>
    <p:sldId id="298" r:id="rId23"/>
    <p:sldId id="299" r:id="rId24"/>
    <p:sldId id="288" r:id="rId25"/>
    <p:sldId id="308" r:id="rId26"/>
    <p:sldId id="309" r:id="rId27"/>
    <p:sldId id="312" r:id="rId28"/>
    <p:sldId id="313" r:id="rId29"/>
    <p:sldId id="314" r:id="rId30"/>
    <p:sldId id="315" r:id="rId31"/>
    <p:sldId id="290" r:id="rId32"/>
    <p:sldId id="274" r:id="rId33"/>
    <p:sldId id="316" r:id="rId34"/>
    <p:sldId id="318" r:id="rId35"/>
    <p:sldId id="319" r:id="rId36"/>
    <p:sldId id="289" r:id="rId37"/>
    <p:sldId id="272" r:id="rId38"/>
    <p:sldId id="300" r:id="rId39"/>
    <p:sldId id="280" r:id="rId40"/>
    <p:sldId id="320" r:id="rId41"/>
    <p:sldId id="322" r:id="rId42"/>
    <p:sldId id="321"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952" userDrawn="1">
          <p15:clr>
            <a:srgbClr val="A4A3A4"/>
          </p15:clr>
        </p15:guide>
        <p15:guide id="6" orient="horz" pos="1800" userDrawn="1">
          <p15:clr>
            <a:srgbClr val="A4A3A4"/>
          </p15:clr>
        </p15:guide>
        <p15:guide id="8" orient="horz" pos="2160" userDrawn="1">
          <p15:clr>
            <a:srgbClr val="A4A3A4"/>
          </p15:clr>
        </p15:guide>
        <p15:guide id="9" pos="3840" userDrawn="1">
          <p15:clr>
            <a:srgbClr val="A4A3A4"/>
          </p15:clr>
        </p15:guide>
        <p15:guide id="10" pos="7080" userDrawn="1">
          <p15:clr>
            <a:srgbClr val="A4A3A4"/>
          </p15:clr>
        </p15:guide>
        <p15:guide id="11" pos="26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varScale="1">
        <p:scale>
          <a:sx n="108" d="100"/>
          <a:sy n="108" d="100"/>
        </p:scale>
        <p:origin x="714" y="90"/>
      </p:cViewPr>
      <p:guideLst>
        <p:guide orient="horz" pos="2952"/>
        <p:guide orient="horz" pos="1800"/>
        <p:guide orient="horz" pos="2160"/>
        <p:guide pos="3840"/>
        <p:guide pos="7080"/>
        <p:guide pos="2664"/>
      </p:guideLst>
    </p:cSldViewPr>
  </p:slideViewPr>
  <p:notesTextViewPr>
    <p:cViewPr>
      <p:scale>
        <a:sx n="1" d="1"/>
        <a:sy n="1" d="1"/>
      </p:scale>
      <p:origin x="0" y="0"/>
    </p:cViewPr>
  </p:notesTextViewPr>
  <p:sorterViewPr>
    <p:cViewPr>
      <p:scale>
        <a:sx n="200" d="100"/>
        <a:sy n="200" d="100"/>
      </p:scale>
      <p:origin x="0" y="-41394"/>
    </p:cViewPr>
  </p:sorterViewPr>
  <p:notesViewPr>
    <p:cSldViewPr>
      <p:cViewPr>
        <p:scale>
          <a:sx n="1" d="100"/>
          <a:sy n="1" d="100"/>
        </p:scale>
        <p:origin x="0" y="0"/>
      </p:cViewPr>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slideMasters/slideMaster4.xml" Type="http://schemas.openxmlformats.org/officeDocument/2006/relationships/slideMaster"/><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5A358-B04A-4C5B-A4D6-749CCF12E3EE}" type="datetimeFigureOut">
              <a:rPr lang="zh-CN" altLang="en-US" smtClean="0"/>
              <a:t>2021/5/27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0A8A2-3E26-4048-AD59-14E05C84119C}" type="slidenum">
              <a:rPr lang="zh-CN" altLang="en-US" smtClean="0"/>
              <a:t>‹#›</a:t>
            </a:fld>
            <a:endParaRPr lang="zh-CN" altLang="en-US"/>
          </a:p>
        </p:txBody>
      </p:sp>
    </p:spTree>
    <p:extLst>
      <p:ext uri="{BB962C8B-B14F-4D97-AF65-F5344CB8AC3E}">
        <p14:creationId val="260797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02002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194118092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225480385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70762277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reserve="1">
  <p:cSld name="标题和文本">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111066305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rgbClr val="595959"/>
        </a:solidFill>
        <a:effectLst/>
      </p:bgPr>
    </p:bg>
    <p:spTree>
      <p:nvGrpSpPr>
        <p:cNvPr id="1" name=""/>
        <p:cNvGrpSpPr/>
        <p:nvPr/>
      </p:nvGrpSpPr>
      <p:grpSpPr>
        <a:xfrm>
          <a:off x="0" y="0"/>
          <a:ext cx="0" cy="0"/>
        </a:xfrm>
      </p:grpSpPr>
      <p:sp>
        <p:nvSpPr>
          <p:cNvPr id="2" name="标题 1"/>
          <p:cNvSpPr>
            <a:spLocks noGrp="1"/>
          </p:cNvSpPr>
          <p:nvPr>
            <p:ph type="ctrTitle"/>
          </p:nvPr>
        </p:nvSpPr>
        <p:spPr>
          <a:xfrm>
            <a:off x="1524000" y="2235200"/>
            <a:ext cx="9144000" cy="2387600"/>
          </a:xfrm>
        </p:spPr>
        <p:txBody>
          <a:bodyPr anchor="b"/>
          <a:lstStyle>
            <a:lvl1pPr algn="ctr">
              <a:defRPr sz="6000"/>
            </a:lvl1pPr>
          </a:lstStyle>
          <a:p>
            <a:r>
              <a:rPr lang="zh-CN" altLang="en-US" smtClean="0"/>
              <a:t>单击此处编辑母版标题样式</a:t>
            </a:r>
            <a:endParaRPr lang="zh-CN" altLang="en-US"/>
          </a:p>
        </p:txBody>
      </p:sp>
    </p:spTree>
    <p:extLst>
      <p:ext uri="{BB962C8B-B14F-4D97-AF65-F5344CB8AC3E}">
        <p14:creationId val="97166566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xfrm>
      </p:grpSpPr>
      <p:grpSp>
        <p:nvGrpSpPr>
          <p:cNvPr id="7" name="组合 6"/>
          <p:cNvGrpSpPr/>
          <p:nvPr userDrawn="1"/>
        </p:nvGrpSpPr>
        <p:grpSpPr>
          <a:xfrm>
            <a:off x="0" y="0"/>
            <a:ext cx="3581401" cy="6858000"/>
            <a:chOff x="4038600" y="-49696"/>
            <a:chExt cx="3581401" cy="6858000"/>
          </a:xfrm>
          <a:solidFill>
            <a:srgbClr val="595959"/>
          </a:solidFill>
        </p:grpSpPr>
        <p:grpSp>
          <p:nvGrpSpPr>
            <p:cNvPr id="8" name="组合 7"/>
            <p:cNvGrpSpPr/>
            <p:nvPr userDrawn="1"/>
          </p:nvGrpSpPr>
          <p:grpSpPr>
            <a:xfrm>
              <a:off x="4038600" y="-49696"/>
              <a:ext cx="3338286" cy="6858000"/>
              <a:chOff x="838200" y="0"/>
              <a:chExt cx="3338286" cy="6858000"/>
            </a:xfrm>
            <a:grpFill/>
          </p:grpSpPr>
          <p:sp>
            <p:nvSpPr>
              <p:cNvPr id="14" name="矩形 13"/>
              <p:cNvSpPr/>
              <p:nvPr userDrawn="1"/>
            </p:nvSpPr>
            <p:spPr>
              <a:xfrm>
                <a:off x="838200" y="0"/>
                <a:ext cx="3338286" cy="6858000"/>
              </a:xfrm>
              <a:prstGeom prst="rect">
                <a:avLst/>
              </a:prstGeom>
              <a:grpFill/>
              <a:ln>
                <a:solidFill>
                  <a:srgbClr val="BAD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5" name="矩形 14"/>
              <p:cNvSpPr/>
              <p:nvPr userDrawn="1"/>
            </p:nvSpPr>
            <p:spPr>
              <a:xfrm>
                <a:off x="838200" y="0"/>
                <a:ext cx="290286"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grpSp>
          <p:nvGrpSpPr>
            <p:cNvPr id="9" name="组合 8"/>
            <p:cNvGrpSpPr/>
            <p:nvPr userDrawn="1"/>
          </p:nvGrpSpPr>
          <p:grpSpPr>
            <a:xfrm>
              <a:off x="4038600" y="473528"/>
              <a:ext cx="3581401" cy="957576"/>
              <a:chOff x="4038600" y="473528"/>
              <a:chExt cx="3581401" cy="957576"/>
            </a:xfrm>
            <a:grpFill/>
          </p:grpSpPr>
          <p:sp>
            <p:nvSpPr>
              <p:cNvPr id="10" name="平行四边形 9"/>
              <p:cNvSpPr/>
              <p:nvPr userDrawn="1"/>
            </p:nvSpPr>
            <p:spPr>
              <a:xfrm rot="5400000" flipH="1">
                <a:off x="6996941" y="806302"/>
                <a:ext cx="955833" cy="290286"/>
              </a:xfrm>
              <a:prstGeom prst="parallelogram">
                <a:avLst>
                  <a:gd name="adj" fmla="val 43374"/>
                </a:avLst>
              </a:prstGeom>
              <a:solidFill>
                <a:srgbClr val="899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nvGrpSpPr>
              <p:cNvPr id="11" name="组合 10"/>
              <p:cNvGrpSpPr/>
              <p:nvPr userDrawn="1"/>
            </p:nvGrpSpPr>
            <p:grpSpPr>
              <a:xfrm>
                <a:off x="4038600" y="475271"/>
                <a:ext cx="3566888" cy="955833"/>
                <a:chOff x="4038600" y="475271"/>
                <a:chExt cx="3566888" cy="955833"/>
              </a:xfrm>
              <a:grpFill/>
            </p:grpSpPr>
            <p:sp>
              <p:nvSpPr>
                <p:cNvPr id="12" name="矩形 11"/>
                <p:cNvSpPr/>
                <p:nvPr userDrawn="1"/>
              </p:nvSpPr>
              <p:spPr>
                <a:xfrm>
                  <a:off x="4314372" y="481096"/>
                  <a:ext cx="3291116" cy="822960"/>
                </a:xfrm>
                <a:prstGeom prst="rect">
                  <a:avLst/>
                </a:prstGeom>
                <a:solidFill>
                  <a:srgbClr val="BAD047"/>
                </a:solidFill>
                <a:ln>
                  <a:solidFill>
                    <a:srgbClr val="BAD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3" name="平行四边形 12"/>
                <p:cNvSpPr/>
                <p:nvPr userDrawn="1"/>
              </p:nvSpPr>
              <p:spPr>
                <a:xfrm rot="5400000" flipH="1">
                  <a:off x="3705826" y="808045"/>
                  <a:ext cx="955833" cy="290286"/>
                </a:xfrm>
                <a:prstGeom prst="parallelogram">
                  <a:avLst>
                    <a:gd name="adj" fmla="val 43374"/>
                  </a:avLst>
                </a:prstGeom>
                <a:solidFill>
                  <a:srgbClr val="899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grpSp>
        </p:grpSp>
      </p:grpSp>
      <p:sp>
        <p:nvSpPr>
          <p:cNvPr id="16" name="标题 1"/>
          <p:cNvSpPr>
            <a:spLocks noGrp="1"/>
          </p:cNvSpPr>
          <p:nvPr>
            <p:ph type="title"/>
          </p:nvPr>
        </p:nvSpPr>
        <p:spPr>
          <a:xfrm>
            <a:off x="290285" y="530792"/>
            <a:ext cx="3048001" cy="822960"/>
          </a:xfrm>
        </p:spPr>
        <p:txBody>
          <a:bodyPr/>
          <a:lstStyle/>
          <a:p>
            <a:r>
              <a:rPr lang="zh-CN" altLang="en-US" smtClean="0"/>
              <a:t>单击此处编</a:t>
            </a:r>
            <a:endParaRPr lang="zh-CN" altLang="en-US"/>
          </a:p>
        </p:txBody>
      </p:sp>
      <p:sp>
        <p:nvSpPr>
          <p:cNvPr id="19" name="内容占位符 2"/>
          <p:cNvSpPr>
            <a:spLocks noGrp="1"/>
          </p:cNvSpPr>
          <p:nvPr>
            <p:ph idx="1"/>
          </p:nvPr>
        </p:nvSpPr>
        <p:spPr>
          <a:xfrm>
            <a:off x="290285" y="2504184"/>
            <a:ext cx="3048001" cy="3326946"/>
          </a:xfrm>
        </p:spPr>
        <p:txBody>
          <a:bodyPr/>
          <a:lstStyle>
            <a:lvl1pPr>
              <a:defRPr sz="7200" b="1"/>
            </a:lvl1pPr>
          </a:lstStyle>
          <a:p>
            <a:pPr lvl="0"/>
            <a:r>
              <a:rPr lang="zh-CN" altLang="en-US" smtClean="0"/>
              <a:t>单击此处</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029147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9710261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34204193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23706272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lstStyle>
            <a:lvl1pPr algn="ctr">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42027885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3645676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rgbClr val="E7E5E6"/>
        </a:solidFill>
        <a:effectLst/>
      </p:bgPr>
    </p:bg>
    <p:spTree>
      <p:nvGrpSpPr>
        <p:cNvPr id="1" name=""/>
        <p:cNvGrpSpPr/>
        <p:nvPr/>
      </p:nvGrpSpPr>
      <p:grpSpPr>
        <a:xfrm>
          <a:off x="0" y="0"/>
          <a:ext cx="0" cy="0"/>
        </a:xfrm>
      </p:grpSpPr>
      <p:grpSp>
        <p:nvGrpSpPr>
          <p:cNvPr id="17" name="组合 16"/>
          <p:cNvGrpSpPr/>
          <p:nvPr userDrawn="1"/>
        </p:nvGrpSpPr>
        <p:grpSpPr>
          <a:xfrm>
            <a:off x="0" y="0"/>
            <a:ext cx="3581401" cy="6858000"/>
            <a:chOff x="4038600" y="-49696"/>
            <a:chExt cx="3581401" cy="6858000"/>
          </a:xfrm>
        </p:grpSpPr>
        <p:grpSp>
          <p:nvGrpSpPr>
            <p:cNvPr id="11" name="组合 10"/>
            <p:cNvGrpSpPr/>
            <p:nvPr userDrawn="1"/>
          </p:nvGrpSpPr>
          <p:grpSpPr>
            <a:xfrm>
              <a:off x="4038600" y="-49696"/>
              <a:ext cx="3338286" cy="6858000"/>
              <a:chOff x="838200" y="0"/>
              <a:chExt cx="3338286" cy="6858000"/>
            </a:xfrm>
          </p:grpSpPr>
          <p:sp>
            <p:nvSpPr>
              <p:cNvPr id="8" name="矩形 7"/>
              <p:cNvSpPr/>
              <p:nvPr userDrawn="1"/>
            </p:nvSpPr>
            <p:spPr>
              <a:xfrm>
                <a:off x="838200" y="0"/>
                <a:ext cx="3338286" cy="6858000"/>
              </a:xfrm>
              <a:prstGeom prst="rect">
                <a:avLst/>
              </a:prstGeom>
              <a:solidFill>
                <a:srgbClr val="BAD047"/>
              </a:solidFill>
              <a:ln>
                <a:solidFill>
                  <a:srgbClr val="BAD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38200" y="0"/>
                <a:ext cx="290285" cy="6858000"/>
              </a:xfrm>
              <a:prstGeom prst="rect">
                <a:avLst/>
              </a:prstGeom>
              <a:solidFill>
                <a:srgbClr val="899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4038600" y="473528"/>
              <a:ext cx="3581401" cy="957576"/>
              <a:chOff x="4038600" y="473528"/>
              <a:chExt cx="3581401" cy="957576"/>
            </a:xfrm>
          </p:grpSpPr>
          <p:sp>
            <p:nvSpPr>
              <p:cNvPr id="14" name="平行四边形 13"/>
              <p:cNvSpPr/>
              <p:nvPr userDrawn="1"/>
            </p:nvSpPr>
            <p:spPr>
              <a:xfrm rot="5400000" flipH="1">
                <a:off x="6996941" y="806302"/>
                <a:ext cx="955833" cy="290286"/>
              </a:xfrm>
              <a:prstGeom prst="parallelogram">
                <a:avLst>
                  <a:gd name="adj" fmla="val 43374"/>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nvGrpSpPr>
            <p:grpSpPr>
              <a:xfrm>
                <a:off x="4038600" y="475271"/>
                <a:ext cx="3571877" cy="955833"/>
                <a:chOff x="4038600" y="475271"/>
                <a:chExt cx="3571877" cy="955833"/>
              </a:xfrm>
            </p:grpSpPr>
            <p:sp>
              <p:nvSpPr>
                <p:cNvPr id="12" name="矩形 11"/>
                <p:cNvSpPr/>
                <p:nvPr userDrawn="1"/>
              </p:nvSpPr>
              <p:spPr>
                <a:xfrm>
                  <a:off x="4319361" y="481096"/>
                  <a:ext cx="3291116" cy="82296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5400000" flipH="1">
                  <a:off x="3705826" y="808045"/>
                  <a:ext cx="955833" cy="290286"/>
                </a:xfrm>
                <a:prstGeom prst="parallelogram">
                  <a:avLst>
                    <a:gd name="adj" fmla="val 43374"/>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标题 1"/>
          <p:cNvSpPr>
            <a:spLocks noGrp="1"/>
          </p:cNvSpPr>
          <p:nvPr>
            <p:ph type="title"/>
          </p:nvPr>
        </p:nvSpPr>
        <p:spPr>
          <a:xfrm>
            <a:off x="290285" y="530792"/>
            <a:ext cx="3048001" cy="822960"/>
          </a:xfrm>
        </p:spPr>
        <p:txBody>
          <a:bodyPr/>
          <a:lstStyle/>
          <a:p>
            <a:r>
              <a:rPr lang="zh-CN" altLang="en-US" smtClean="0"/>
              <a:t>单击此处编</a:t>
            </a:r>
            <a:endParaRPr lang="zh-CN" altLang="en-US"/>
          </a:p>
        </p:txBody>
      </p:sp>
      <p:sp>
        <p:nvSpPr>
          <p:cNvPr id="3" name="内容占位符 2"/>
          <p:cNvSpPr>
            <a:spLocks noGrp="1"/>
          </p:cNvSpPr>
          <p:nvPr>
            <p:ph idx="1"/>
          </p:nvPr>
        </p:nvSpPr>
        <p:spPr>
          <a:xfrm>
            <a:off x="290285" y="2504184"/>
            <a:ext cx="3048001" cy="3326946"/>
          </a:xfrm>
        </p:spPr>
        <p:txBody>
          <a:bodyPr/>
          <a:lstStyle>
            <a:lvl1pPr>
              <a:defRPr sz="7200" b="1"/>
            </a:lvl1pPr>
          </a:lstStyle>
          <a:p>
            <a:pPr lvl="0"/>
            <a:r>
              <a:rPr lang="zh-CN" altLang="en-US" smtClean="0"/>
              <a:t>单击此处</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255350312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42354948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4838272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293302044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751EA7-CD86-4DFA-8D29-5A12D4F6CB35}"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817E6F-5685-49D1-B800-AFA12B285BC3}" type="slidenum">
              <a:rPr lang="zh-CN" altLang="en-US" smtClean="0"/>
              <a:t>‹#›</a:t>
            </a:fld>
            <a:endParaRPr lang="zh-CN" altLang="en-US"/>
          </a:p>
        </p:txBody>
      </p:sp>
    </p:spTree>
    <p:extLst>
      <p:ext uri="{BB962C8B-B14F-4D97-AF65-F5344CB8AC3E}">
        <p14:creationId val="136802596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368975781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392953928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92111401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138111444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111784227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203576799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157435969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366733102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6562584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54270461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278240093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84585-25E5-402F-8BA5-9C5349A97025}" type="slidenum">
              <a:rPr lang="zh-CN" altLang="en-US" smtClean="0"/>
              <a:t>‹#›</a:t>
            </a:fld>
            <a:endParaRPr lang="zh-CN" altLang="en-US"/>
          </a:p>
        </p:txBody>
      </p:sp>
    </p:spTree>
    <p:extLst>
      <p:ext uri="{BB962C8B-B14F-4D97-AF65-F5344CB8AC3E}">
        <p14:creationId val="82972533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601857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31991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470190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991198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293583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1301578323"/>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795920"/>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7301797"/>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11014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9092808"/>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761913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924724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200108573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lstStyle>
            <a:lvl1pPr algn="ctr">
              <a:defRPr/>
            </a:lvl1pPr>
          </a:lstStyle>
          <a:p>
            <a:r>
              <a:rPr lang="zh-CN" altLang="en-US" smtClean="0"/>
              <a:t>单击此处编辑母版标题样式</a:t>
            </a:r>
            <a:endParaRPr lang="zh-CN" altLang="en-US"/>
          </a:p>
        </p:txBody>
      </p:sp>
    </p:spTree>
    <p:extLst>
      <p:ext uri="{BB962C8B-B14F-4D97-AF65-F5344CB8AC3E}">
        <p14:creationId val="301574963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19611151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27526247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4E48F4C-D886-466C-8F9E-3BEE5AA35BA4}" type="datetimeFigureOut">
              <a:rPr lang="zh-CN" altLang="en-US" smtClean="0"/>
              <a:t>2021/5/27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32CDDA-26B7-4052-A2B7-CF48D5A879FB}" type="slidenum">
              <a:rPr lang="zh-CN" altLang="en-US" smtClean="0"/>
              <a:t>‹#›</a:t>
            </a:fld>
            <a:endParaRPr lang="zh-CN" altLang="en-US"/>
          </a:p>
        </p:txBody>
      </p:sp>
    </p:spTree>
    <p:extLst>
      <p:ext uri="{BB962C8B-B14F-4D97-AF65-F5344CB8AC3E}">
        <p14:creationId val="323088797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5.xml" Type="http://schemas.openxmlformats.org/officeDocument/2006/relationships/slideLayout"/><Relationship Id="rId10" Target="../slideLayouts/slideLayout44.xml" Type="http://schemas.openxmlformats.org/officeDocument/2006/relationships/slideLayout"/><Relationship Id="rId11" Target="../slideLayouts/slideLayout45.xml" Type="http://schemas.openxmlformats.org/officeDocument/2006/relationships/slideLayout"/><Relationship Id="rId12" Target="../theme/theme4.xml" Type="http://schemas.openxmlformats.org/officeDocument/2006/relationships/theme"/><Relationship Id="rId2" Target="../slideLayouts/slideLayout36.xml" Type="http://schemas.openxmlformats.org/officeDocument/2006/relationships/slideLayout"/><Relationship Id="rId3" Target="../slideLayouts/slideLayout37.xml" Type="http://schemas.openxmlformats.org/officeDocument/2006/relationships/slideLayout"/><Relationship Id="rId4" Target="../slideLayouts/slideLayout38.xml" Type="http://schemas.openxmlformats.org/officeDocument/2006/relationships/slideLayout"/><Relationship Id="rId5" Target="../slideLayouts/slideLayout39.xml" Type="http://schemas.openxmlformats.org/officeDocument/2006/relationships/slideLayout"/><Relationship Id="rId6" Target="../slideLayouts/slideLayout40.xml" Type="http://schemas.openxmlformats.org/officeDocument/2006/relationships/slideLayout"/><Relationship Id="rId7" Target="../slideLayouts/slideLayout41.xml" Type="http://schemas.openxmlformats.org/officeDocument/2006/relationships/slideLayout"/><Relationship Id="rId8" Target="../slideLayouts/slideLayout42.xml" Type="http://schemas.openxmlformats.org/officeDocument/2006/relationships/slideLayout"/><Relationship Id="rId9" Target="../slideLayouts/slideLayout4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BAD047"/>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5206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bg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595959"/>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defRPr>
            </a:lvl1pPr>
          </a:lstStyle>
          <a:p>
            <a:fld id="{7A751EA7-CD86-4DFA-8D29-5A12D4F6CB35}" type="datetimeFigureOut">
              <a:rPr lang="zh-CN" altLang="en-US" smtClean="0"/>
              <a:t>2021/5/27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defRPr>
            </a:lvl1pPr>
          </a:lstStyle>
          <a:p>
            <a:fld id="{66817E6F-5685-49D1-B800-AFA12B285BC3}" type="slidenum">
              <a:rPr lang="zh-CN" altLang="en-US" smtClean="0"/>
              <a:t>‹#›</a:t>
            </a:fld>
            <a:endParaRPr lang="zh-CN" altLang="en-US"/>
          </a:p>
        </p:txBody>
      </p:sp>
    </p:spTree>
    <p:extLst>
      <p:ext uri="{BB962C8B-B14F-4D97-AF65-F5344CB8AC3E}">
        <p14:creationId val="154490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42CDB-BA2D-4692-BB14-A38E7BDA8641}" type="datetimeFigureOut">
              <a:rPr lang="zh-CN" altLang="en-US" smtClean="0"/>
              <a:t>2021/5/27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84585-25E5-402F-8BA5-9C5349A97025}" type="slidenum">
              <a:rPr lang="zh-CN" altLang="en-US" smtClean="0"/>
              <a:t>‹#›</a:t>
            </a:fld>
            <a:endParaRPr lang="zh-CN" altLang="en-US"/>
          </a:p>
        </p:txBody>
      </p:sp>
    </p:spTree>
    <p:extLst>
      <p:ext uri="{BB962C8B-B14F-4D97-AF65-F5344CB8AC3E}">
        <p14:creationId val="2751594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94180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95959"/>
        </a:solidFill>
        <a:effectLst/>
      </p:bgPr>
    </p:bg>
    <p:spTree>
      <p:nvGrpSpPr>
        <p:cNvPr id="1" name=""/>
        <p:cNvGrpSpPr/>
        <p:nvPr/>
      </p:nvGrpSpPr>
      <p:grpSpPr>
        <a:xfrm>
          <a:off x="0" y="0"/>
          <a:ext cx="0" cy="0"/>
        </a:xfrm>
      </p:grpSpPr>
      <p:sp>
        <p:nvSpPr>
          <p:cNvPr id="24" name="文本框 23"/>
          <p:cNvSpPr txBox="1"/>
          <p:nvPr/>
        </p:nvSpPr>
        <p:spPr>
          <a:xfrm>
            <a:off x="8634561" y="5171896"/>
            <a:ext cx="2608415" cy="914400"/>
          </a:xfrm>
          <a:prstGeom prst="rect">
            <a:avLst/>
          </a:prstGeom>
          <a:noFill/>
        </p:spPr>
        <p:txBody>
          <a:bodyPr rtlCol="0" wrap="square">
            <a:spAutoFit/>
          </a:bodyPr>
          <a:lstStyle/>
          <a:p>
            <a:pPr algn="just">
              <a:lnSpc>
                <a:spcPct val="150000"/>
              </a:lnSpc>
            </a:pPr>
            <a:r>
              <a:rPr altLang="en-US" b="1" lang="zh-CN" smtClean="0">
                <a:solidFill>
                  <a:schemeClr val="bg1"/>
                </a:solidFill>
                <a:latin typeface="+mn-ea"/>
              </a:rPr>
              <a:t>作者：[美]理查德·保罗</a:t>
            </a:r>
          </a:p>
          <a:p>
            <a:pPr algn="just">
              <a:lnSpc>
                <a:spcPct val="150000"/>
              </a:lnSpc>
            </a:pPr>
            <a:r>
              <a:rPr altLang="en-US" b="1" lang="zh-CN" smtClean="0">
                <a:solidFill>
                  <a:schemeClr val="bg1"/>
                </a:solidFill>
                <a:latin typeface="+mn-ea"/>
              </a:rPr>
              <a:t>PPT改编：@糖炒诗人-</a:t>
            </a:r>
          </a:p>
        </p:txBody>
      </p:sp>
      <p:sp>
        <p:nvSpPr>
          <p:cNvPr id="34" name="文本框 33"/>
          <p:cNvSpPr txBox="1"/>
          <p:nvPr/>
        </p:nvSpPr>
        <p:spPr>
          <a:xfrm>
            <a:off x="4634309" y="2431837"/>
            <a:ext cx="685800" cy="2194560"/>
          </a:xfrm>
          <a:prstGeom prst="rect">
            <a:avLst/>
          </a:prstGeom>
          <a:noFill/>
        </p:spPr>
        <p:txBody>
          <a:bodyPr rtlCol="0" wrap="square">
            <a:spAutoFit/>
          </a:bodyPr>
          <a:lstStyle/>
          <a:p>
            <a:pPr algn="ctr"/>
            <a:r>
              <a:rPr altLang="en-US" b="1" lang="zh-CN" smtClean="0" sz="13800">
                <a:ln w="22225">
                  <a:noFill/>
                </a:ln>
                <a:solidFill>
                  <a:srgbClr val="BAD047"/>
                </a:solidFill>
                <a:effectLst>
                  <a:outerShdw algn="tl" blurRad="38100" dir="2700000" dist="38100">
                    <a:srgbClr val="000000">
                      <a:alpha val="43137"/>
                    </a:srgbClr>
                  </a:outerShdw>
                </a:effectLst>
                <a:latin typeface="+mj-lt"/>
              </a:rPr>
              <a:t>！</a:t>
            </a:r>
          </a:p>
        </p:txBody>
      </p:sp>
      <p:sp>
        <p:nvSpPr>
          <p:cNvPr id="9" name="标题 1"/>
          <p:cNvSpPr txBox="1"/>
          <p:nvPr/>
        </p:nvSpPr>
        <p:spPr>
          <a:xfrm>
            <a:off x="949023" y="2937195"/>
            <a:ext cx="6338701" cy="1325563"/>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kern="2200" lang="en-US" smtClean="0" sz="13800">
                <a:solidFill>
                  <a:schemeClr val="bg1"/>
                </a:solidFill>
                <a:effectLst>
                  <a:outerShdw algn="tl" blurRad="38100" dir="2700000" dist="38100">
                    <a:srgbClr val="000000">
                      <a:alpha val="43137"/>
                    </a:srgbClr>
                  </a:outerShdw>
                </a:effectLst>
                <a:ea charset="-122" panose="020b0503020204020204" pitchFamily="34" typeface="微软雅黑"/>
              </a:rPr>
              <a:t>Crit ca</a:t>
            </a:r>
          </a:p>
        </p:txBody>
      </p:sp>
      <p:grpSp>
        <p:nvGrpSpPr>
          <p:cNvPr id="76" name="组合 75"/>
          <p:cNvGrpSpPr/>
          <p:nvPr/>
        </p:nvGrpSpPr>
        <p:grpSpPr>
          <a:xfrm>
            <a:off x="7245888" y="2704474"/>
            <a:ext cx="3855351" cy="1588347"/>
            <a:chOff x="7350964" y="2605408"/>
            <a:chExt cx="3855351" cy="1588347"/>
          </a:xfrm>
        </p:grpSpPr>
        <p:grpSp>
          <p:nvGrpSpPr>
            <p:cNvPr id="73" name="组合 72"/>
            <p:cNvGrpSpPr/>
            <p:nvPr/>
          </p:nvGrpSpPr>
          <p:grpSpPr>
            <a:xfrm>
              <a:off x="10397627" y="2653642"/>
              <a:ext cx="808688" cy="1433850"/>
              <a:chOff x="10435728" y="2653642"/>
              <a:chExt cx="808688" cy="1433850"/>
            </a:xfrm>
          </p:grpSpPr>
          <p:sp>
            <p:nvSpPr>
              <p:cNvPr id="72" name="矩形 71"/>
              <p:cNvSpPr/>
              <p:nvPr/>
            </p:nvSpPr>
            <p:spPr>
              <a:xfrm>
                <a:off x="10435728" y="2666342"/>
                <a:ext cx="808687" cy="1421150"/>
              </a:xfrm>
              <a:prstGeom prst="rect">
                <a:avLst/>
              </a:prstGeom>
              <a:solidFill>
                <a:srgbClr val="BAD047"/>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435729" y="2653642"/>
                <a:ext cx="808687" cy="1432560"/>
              </a:xfrm>
              <a:prstGeom prst="rect">
                <a:avLst/>
              </a:prstGeom>
              <a:noFill/>
              <a:ln>
                <a:noFill/>
              </a:ln>
            </p:spPr>
            <p:txBody>
              <a:bodyPr wrap="square">
                <a:spAutoFit/>
              </a:bodyPr>
              <a:lstStyle/>
              <a:p>
                <a:pPr algn="ctr"/>
                <a:r>
                  <a:rPr altLang="en-US" b="1" kern="2200" lang="zh-CN" sz="4400">
                    <a:solidFill>
                      <a:schemeClr val="bg1"/>
                    </a:solidFill>
                    <a:effectLst>
                      <a:outerShdw algn="tl" blurRad="38100" dir="2700000" dist="38100">
                        <a:srgbClr val="000000">
                          <a:alpha val="43137"/>
                        </a:srgbClr>
                      </a:outerShdw>
                    </a:effectLst>
                    <a:latin typeface="+mj-ea"/>
                  </a:rPr>
                  <a:t>工具</a:t>
                </a:r>
              </a:p>
            </p:txBody>
          </p:sp>
        </p:grpSp>
        <p:grpSp>
          <p:nvGrpSpPr>
            <p:cNvPr id="21" name="组合 20"/>
            <p:cNvGrpSpPr/>
            <p:nvPr/>
          </p:nvGrpSpPr>
          <p:grpSpPr>
            <a:xfrm>
              <a:off x="7350964" y="2605408"/>
              <a:ext cx="3005951" cy="1588347"/>
              <a:chOff x="6847014" y="2996214"/>
              <a:chExt cx="3005951" cy="1588347"/>
            </a:xfrm>
          </p:grpSpPr>
          <p:sp>
            <p:nvSpPr>
              <p:cNvPr id="15" name="矩形 14"/>
              <p:cNvSpPr/>
              <p:nvPr/>
            </p:nvSpPr>
            <p:spPr>
              <a:xfrm>
                <a:off x="6847014" y="3761601"/>
                <a:ext cx="3005951" cy="822960"/>
              </a:xfrm>
              <a:prstGeom prst="rect">
                <a:avLst/>
              </a:prstGeom>
              <a:noFill/>
            </p:spPr>
            <p:txBody>
              <a:bodyPr wrap="square">
                <a:spAutoFit/>
              </a:bodyPr>
              <a:lstStyle/>
              <a:p>
                <a:pPr algn="dist"/>
                <a:r>
                  <a:rPr altLang="zh-CN" b="1" kern="2200" lang="en-US" smtClean="0" sz="4800">
                    <a:solidFill>
                      <a:schemeClr val="bg1"/>
                    </a:solidFill>
                    <a:effectLst>
                      <a:outerShdw algn="tl" blurRad="38100" dir="2700000" dist="38100">
                        <a:srgbClr val="000000">
                          <a:alpha val="43137"/>
                        </a:srgbClr>
                      </a:outerShdw>
                    </a:effectLst>
                    <a:ea charset="-122" panose="020b0503020204020204" pitchFamily="34" typeface="微软雅黑"/>
                  </a:rPr>
                  <a:t>thinking</a:t>
                </a:r>
              </a:p>
            </p:txBody>
          </p:sp>
          <p:sp>
            <p:nvSpPr>
              <p:cNvPr id="17" name="矩形 16"/>
              <p:cNvSpPr/>
              <p:nvPr/>
            </p:nvSpPr>
            <p:spPr>
              <a:xfrm>
                <a:off x="6847014" y="2996214"/>
                <a:ext cx="3005951" cy="762000"/>
              </a:xfrm>
              <a:prstGeom prst="rect">
                <a:avLst/>
              </a:prstGeom>
              <a:noFill/>
            </p:spPr>
            <p:txBody>
              <a:bodyPr wrap="square">
                <a:spAutoFit/>
              </a:bodyPr>
              <a:lstStyle/>
              <a:p>
                <a:r>
                  <a:rPr altLang="en-US" b="1" baseline="0" i="0" kern="2200" lang="zh-CN" smtClean="0" strike="noStrike" sz="4400" u="none">
                    <a:solidFill>
                      <a:schemeClr val="bg1"/>
                    </a:solidFill>
                    <a:effectLst>
                      <a:outerShdw algn="tl" blurRad="38100" dir="2700000" dist="38100">
                        <a:srgbClr val="000000">
                          <a:alpha val="43137"/>
                        </a:srgbClr>
                      </a:outerShdw>
                    </a:effectLst>
                    <a:latin typeface="+mj-ea"/>
                  </a:rPr>
                  <a:t>批判性思维</a:t>
                </a:r>
              </a:p>
            </p:txBody>
          </p:sp>
        </p:grpSp>
      </p:grpSp>
      <p:grpSp>
        <p:nvGrpSpPr>
          <p:cNvPr id="59" name="组合 58"/>
          <p:cNvGrpSpPr/>
          <p:nvPr/>
        </p:nvGrpSpPr>
        <p:grpSpPr>
          <a:xfrm>
            <a:off x="6760862" y="2723203"/>
            <a:ext cx="274320" cy="1399032"/>
            <a:chOff x="6891339" y="2624137"/>
            <a:chExt cx="274320" cy="1399032"/>
          </a:xfrm>
        </p:grpSpPr>
        <p:sp>
          <p:nvSpPr>
            <p:cNvPr id="36" name="矩形 35"/>
            <p:cNvSpPr/>
            <p:nvPr/>
          </p:nvSpPr>
          <p:spPr>
            <a:xfrm>
              <a:off x="6891339" y="2624137"/>
              <a:ext cx="274320" cy="1399032"/>
            </a:xfrm>
            <a:prstGeom prst="rect">
              <a:avLst/>
            </a:prstGeom>
            <a:solidFill>
              <a:srgbClr val="BAD047"/>
            </a:solidFill>
            <a:ln w="2857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8" name="直接连接符 37"/>
            <p:cNvCxnSpPr/>
            <p:nvPr/>
          </p:nvCxnSpPr>
          <p:spPr>
            <a:xfrm>
              <a:off x="7057709" y="26943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057709" y="27959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981509" y="2897508"/>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057709" y="29991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057709" y="31007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981509" y="3202308"/>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057709" y="33039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057709" y="34055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981509" y="3507108"/>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057709" y="36087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057709" y="37103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981509" y="3811908"/>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057709" y="3913508"/>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8" name="椭圆形标注 77"/>
          <p:cNvSpPr/>
          <p:nvPr/>
        </p:nvSpPr>
        <p:spPr>
          <a:xfrm>
            <a:off x="3098704" y="1549400"/>
            <a:ext cx="1477109" cy="989663"/>
          </a:xfrm>
          <a:prstGeom prst="wedgeEllipseCallout">
            <a:avLst>
              <a:gd fmla="val -24642" name="adj1"/>
              <a:gd fmla="val 61079"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424242"/>
                </a:solidFill>
              </a:rPr>
              <a:t>I know why！</a:t>
            </a:r>
          </a:p>
        </p:txBody>
      </p:sp>
      <p:pic>
        <p:nvPicPr>
          <p:cNvPr id="31" name="图片 30"/>
          <p:cNvPicPr>
            <a:picLocks noChangeAspect="1"/>
          </p:cNvPicPr>
          <p:nvPr/>
        </p:nvPicPr>
        <p:blipFill>
          <a:blip r:embed="rId2">
            <a:extLst>
              <a:ext uri="{28A0092B-C50C-407E-A947-70E740481C1C}">
                <a14:useLocalDpi val="0"/>
              </a:ext>
            </a:extLst>
          </a:blip>
          <a:stretch>
            <a:fillRect/>
          </a:stretch>
        </p:blipFill>
        <p:spPr>
          <a:xfrm>
            <a:off x="10118278" y="160902"/>
            <a:ext cx="1124699" cy="1119369"/>
          </a:xfrm>
          <a:prstGeom prst="rect">
            <a:avLst/>
          </a:prstGeom>
        </p:spPr>
      </p:pic>
      <p:cxnSp>
        <p:nvCxnSpPr>
          <p:cNvPr id="37" name="直接连接符 36"/>
          <p:cNvCxnSpPr/>
          <p:nvPr/>
        </p:nvCxnSpPr>
        <p:spPr>
          <a:xfrm>
            <a:off x="1089212" y="4465988"/>
            <a:ext cx="100120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089212" y="2444934"/>
            <a:ext cx="18422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676473" y="2431837"/>
            <a:ext cx="6424765" cy="130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52773577"/>
      </p:ext>
    </p:extLst>
  </p:cSld>
  <p:clrMapOvr>
    <a:masterClrMapping/>
  </p:clrMapOvr>
  <p:transition spd="slow">
    <p:push dir="u"/>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a:off x="8089682" y="1909700"/>
            <a:ext cx="3041468" cy="3038601"/>
          </a:xfrm>
          <a:prstGeom prst="rect">
            <a:avLst/>
          </a:prstGeom>
        </p:spPr>
      </p:pic>
      <p:sp>
        <p:nvSpPr>
          <p:cNvPr id="21" name="矩形 20"/>
          <p:cNvSpPr/>
          <p:nvPr/>
        </p:nvSpPr>
        <p:spPr>
          <a:xfrm>
            <a:off x="0" y="0"/>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0" y="3017598"/>
            <a:ext cx="5918382" cy="822805"/>
            <a:chOff x="3136809" y="855058"/>
            <a:chExt cx="5918382" cy="822805"/>
          </a:xfrm>
        </p:grpSpPr>
        <p:grpSp>
          <p:nvGrpSpPr>
            <p:cNvPr id="10" name="组合 9"/>
            <p:cNvGrpSpPr/>
            <p:nvPr/>
          </p:nvGrpSpPr>
          <p:grpSpPr>
            <a:xfrm>
              <a:off x="3136809" y="951665"/>
              <a:ext cx="5918382" cy="726198"/>
              <a:chOff x="3136809" y="870224"/>
              <a:chExt cx="5918382" cy="726198"/>
            </a:xfrm>
          </p:grpSpPr>
          <p:sp>
            <p:nvSpPr>
              <p:cNvPr id="14"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15" name="文本框 14"/>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了解思维方式</a:t>
                </a:r>
              </a:p>
            </p:txBody>
          </p:sp>
        </p:grpSp>
        <p:grpSp>
          <p:nvGrpSpPr>
            <p:cNvPr id="11" name="组合 10"/>
            <p:cNvGrpSpPr/>
            <p:nvPr/>
          </p:nvGrpSpPr>
          <p:grpSpPr>
            <a:xfrm>
              <a:off x="3583478" y="855058"/>
              <a:ext cx="731520" cy="731520"/>
              <a:chOff x="705840" y="2992204"/>
              <a:chExt cx="731520" cy="731520"/>
            </a:xfrm>
            <a:solidFill>
              <a:srgbClr val="424242"/>
            </a:solidFill>
          </p:grpSpPr>
          <p:sp>
            <p:nvSpPr>
              <p:cNvPr id="12" name="文本框 11"/>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13" name="文本框 12"/>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1</a:t>
                </a:r>
              </a:p>
            </p:txBody>
          </p:sp>
        </p:grpSp>
      </p:grpSp>
    </p:spTree>
    <p:extLst>
      <p:ext uri="{BB962C8B-B14F-4D97-AF65-F5344CB8AC3E}">
        <p14:creationId val="595295969"/>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45" name="矩形 44"/>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标题 1"/>
          <p:cNvSpPr txBox="1"/>
          <p:nvPr/>
        </p:nvSpPr>
        <p:spPr>
          <a:xfrm>
            <a:off x="2581031" y="49356"/>
            <a:ext cx="7029938" cy="651495"/>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你的思维由8个元素构成</a:t>
            </a:r>
          </a:p>
        </p:txBody>
      </p:sp>
      <p:pic>
        <p:nvPicPr>
          <p:cNvPr id="4" name="图片 3"/>
          <p:cNvPicPr>
            <a:picLocks noChangeAspect="1"/>
          </p:cNvPicPr>
          <p:nvPr/>
        </p:nvPicPr>
        <p:blipFill>
          <a:blip r:embed="rId2"/>
          <a:stretch>
            <a:fillRect/>
          </a:stretch>
        </p:blipFill>
        <p:spPr>
          <a:xfrm>
            <a:off x="1402642" y="1070516"/>
            <a:ext cx="9386716" cy="4716969"/>
          </a:xfrm>
          <a:prstGeom prst="rect">
            <a:avLst/>
          </a:prstGeom>
        </p:spPr>
      </p:pic>
      <p:sp>
        <p:nvSpPr>
          <p:cNvPr id="36" name="矩形 35"/>
          <p:cNvSpPr/>
          <p:nvPr/>
        </p:nvSpPr>
        <p:spPr>
          <a:xfrm>
            <a:off x="0" y="6111101"/>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标题 1"/>
          <p:cNvSpPr txBox="1"/>
          <p:nvPr/>
        </p:nvSpPr>
        <p:spPr>
          <a:xfrm>
            <a:off x="2581031" y="6179507"/>
            <a:ext cx="7029938" cy="651495"/>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以如何高效学习为例</a:t>
            </a:r>
          </a:p>
        </p:txBody>
      </p:sp>
    </p:spTree>
    <p:extLst>
      <p:ext uri="{BB962C8B-B14F-4D97-AF65-F5344CB8AC3E}">
        <p14:creationId val="3499288060"/>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rmAutofit/>
          </a:bodyPr>
          <a:lstStyle/>
          <a:p>
            <a:r>
              <a:rPr altLang="zh-CN" b="1" lang="en-US" smtClean="0" sz="5400"/>
              <a:t>1 </a:t>
            </a:r>
          </a:p>
        </p:txBody>
      </p:sp>
      <p:sp>
        <p:nvSpPr>
          <p:cNvPr id="7" name="内容占位符 6"/>
          <p:cNvSpPr>
            <a:spLocks noGrp="1"/>
          </p:cNvSpPr>
          <p:nvPr>
            <p:ph idx="1"/>
          </p:nvPr>
        </p:nvSpPr>
        <p:spPr>
          <a:xfrm>
            <a:off x="464457" y="2286000"/>
            <a:ext cx="2685143" cy="3326946"/>
          </a:xfrm>
        </p:spPr>
        <p:txBody>
          <a:bodyPr>
            <a:normAutofit fontScale="35000" lnSpcReduction="20000"/>
          </a:bodyPr>
          <a:lstStyle/>
          <a:p>
            <a:pPr algn="ctr" indent="0" marL="0">
              <a:buNone/>
            </a:pPr>
            <a:r>
              <a:rPr altLang="en-US" lang="zh-CN" smtClean="0" sz="8800">
                <a:effectLst>
                  <a:outerShdw algn="tl" blurRad="38100" dir="2700000" dist="38100">
                    <a:srgbClr val="000000">
                      <a:alpha val="43137"/>
                    </a:srgbClr>
                  </a:outerShdw>
                </a:effectLst>
              </a:rPr>
              <a:t>目的</a:t>
            </a:r>
          </a:p>
          <a:p>
            <a:pPr algn="ctr" indent="0" marL="0">
              <a:buNone/>
            </a:pPr>
            <a:endParaRPr altLang="en-US" lang="zh-CN" smtClean="0" sz="8800">
              <a:effectLst>
                <a:outerShdw algn="tl" blurRad="38100" dir="2700000" dist="38100">
                  <a:srgbClr val="000000">
                    <a:alpha val="43137"/>
                  </a:srgbClr>
                </a:outerShdw>
              </a:effectLst>
            </a:endParaRPr>
          </a:p>
          <a:p>
            <a:pPr algn="ctr" indent="0" marL="0">
              <a:buNone/>
            </a:pPr>
            <a:r>
              <a:rPr altLang="en-US" lang="zh-CN" smtClean="0" sz="8800">
                <a:effectLst>
                  <a:outerShdw algn="tl" blurRad="38100" dir="2700000" dist="38100">
                    <a:srgbClr val="000000">
                      <a:alpha val="43137"/>
                    </a:srgbClr>
                  </a:outerShdw>
                </a:effectLst>
              </a:rPr>
              <a:t>思考的目的：如了解一些情况、应对一些困难、回答一些问题或解决一些事情。</a:t>
            </a:r>
          </a:p>
        </p:txBody>
      </p:sp>
      <p:sp>
        <p:nvSpPr>
          <p:cNvPr id="10" name="文本框 9"/>
          <p:cNvSpPr txBox="1"/>
          <p:nvPr/>
        </p:nvSpPr>
        <p:spPr>
          <a:xfrm>
            <a:off x="841829" y="593931"/>
            <a:ext cx="2307771"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GOAL</a:t>
            </a:r>
          </a:p>
        </p:txBody>
      </p:sp>
      <p:pic>
        <p:nvPicPr>
          <p:cNvPr id="2" name="图片 1"/>
          <p:cNvPicPr>
            <a:picLocks noChangeAspect="1"/>
          </p:cNvPicPr>
          <p:nvPr/>
        </p:nvPicPr>
        <p:blipFill>
          <a:blip r:embed="rId2"/>
          <a:stretch>
            <a:fillRect/>
          </a:stretch>
        </p:blipFill>
        <p:spPr>
          <a:xfrm>
            <a:off x="4970708" y="1240262"/>
            <a:ext cx="6306892" cy="5197806"/>
          </a:xfrm>
          <a:prstGeom prst="rect">
            <a:avLst/>
          </a:prstGeom>
        </p:spPr>
      </p:pic>
    </p:spTree>
    <p:extLst>
      <p:ext uri="{BB962C8B-B14F-4D97-AF65-F5344CB8AC3E}">
        <p14:creationId val="1368460476"/>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5"/>
          <p:cNvSpPr>
            <a:spLocks noGrp="1"/>
          </p:cNvSpPr>
          <p:nvPr>
            <p:ph type="title"/>
          </p:nvPr>
        </p:nvSpPr>
        <p:spPr>
          <a:xfrm>
            <a:off x="290285" y="530792"/>
            <a:ext cx="3048001" cy="822960"/>
          </a:xfrm>
        </p:spPr>
        <p:txBody>
          <a:bodyPr>
            <a:normAutofit/>
          </a:bodyPr>
          <a:lstStyle/>
          <a:p>
            <a:r>
              <a:rPr altLang="zh-CN" b="1" lang="en-US" smtClean="0" sz="5400"/>
              <a:t>2 </a:t>
            </a:r>
          </a:p>
        </p:txBody>
      </p:sp>
      <p:sp>
        <p:nvSpPr>
          <p:cNvPr id="5" name="内容占位符 6"/>
          <p:cNvSpPr>
            <a:spLocks noGrp="1"/>
          </p:cNvSpPr>
          <p:nvPr>
            <p:ph idx="1"/>
          </p:nvPr>
        </p:nvSpPr>
        <p:spPr>
          <a:xfrm>
            <a:off x="464457" y="2286000"/>
            <a:ext cx="2685143" cy="3326946"/>
          </a:xfrm>
        </p:spPr>
        <p:txBody>
          <a:bodyPr>
            <a:normAutofit fontScale="30000" lnSpcReduction="20000"/>
          </a:bodyPr>
          <a:lstStyle/>
          <a:p>
            <a:pPr algn="ctr" indent="0" marL="0">
              <a:buNone/>
            </a:pPr>
            <a:r>
              <a:rPr altLang="en-US" lang="zh-CN" smtClean="0" sz="8800">
                <a:solidFill>
                  <a:srgbClr val="595959"/>
                </a:solidFill>
                <a:effectLst>
                  <a:outerShdw algn="tl" blurRad="38100" dir="2700000" dist="38100">
                    <a:srgbClr val="000000">
                      <a:alpha val="43137"/>
                    </a:srgbClr>
                  </a:outerShdw>
                </a:effectLst>
              </a:rPr>
              <a:t>观点</a:t>
            </a:r>
          </a:p>
          <a:p>
            <a:pPr algn="ctr" indent="0" marL="0">
              <a:buNone/>
            </a:pPr>
            <a:endParaRPr altLang="en-US" lang="zh-CN" smtClean="0" sz="8800">
              <a:solidFill>
                <a:srgbClr val="595959"/>
              </a:solidFill>
              <a:effectLst>
                <a:outerShdw algn="tl" blurRad="38100" dir="2700000" dist="38100">
                  <a:srgbClr val="000000">
                    <a:alpha val="43137"/>
                  </a:srgbClr>
                </a:outerShdw>
              </a:effectLst>
            </a:endParaRPr>
          </a:p>
          <a:p>
            <a:pPr algn="ctr" indent="0" marL="0">
              <a:buNone/>
            </a:pPr>
            <a:r>
              <a:rPr altLang="en-US" lang="zh-CN" smtClean="0" sz="8800">
                <a:solidFill>
                  <a:srgbClr val="595959"/>
                </a:solidFill>
                <a:effectLst>
                  <a:outerShdw algn="tl" blurRad="38100" dir="2700000" dist="38100">
                    <a:srgbClr val="000000">
                      <a:alpha val="43137"/>
                    </a:srgbClr>
                  </a:outerShdw>
                </a:effectLst>
              </a:rPr>
              <a:t>思维的指向性：受到特定的时间、文化背景、宗教信仰、性别、职业、学科、群体、经济偏好、情绪状态、年龄阶段等因素影响。</a:t>
            </a:r>
          </a:p>
        </p:txBody>
      </p:sp>
      <p:sp>
        <p:nvSpPr>
          <p:cNvPr id="6" name="文本框 5"/>
          <p:cNvSpPr txBox="1"/>
          <p:nvPr/>
        </p:nvSpPr>
        <p:spPr>
          <a:xfrm>
            <a:off x="841829" y="593931"/>
            <a:ext cx="2496457" cy="91440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STANDPOINT</a:t>
            </a:r>
          </a:p>
        </p:txBody>
      </p:sp>
      <p:pic>
        <p:nvPicPr>
          <p:cNvPr id="2" name="图片 1"/>
          <p:cNvPicPr>
            <a:picLocks noChangeAspect="1"/>
          </p:cNvPicPr>
          <p:nvPr/>
        </p:nvPicPr>
        <p:blipFill>
          <a:blip r:embed="rId2"/>
          <a:stretch>
            <a:fillRect/>
          </a:stretch>
        </p:blipFill>
        <p:spPr>
          <a:xfrm>
            <a:off x="4539877" y="1240262"/>
            <a:ext cx="6531534" cy="5212616"/>
          </a:xfrm>
          <a:prstGeom prst="rect">
            <a:avLst/>
          </a:prstGeom>
        </p:spPr>
      </p:pic>
    </p:spTree>
    <p:extLst>
      <p:ext uri="{BB962C8B-B14F-4D97-AF65-F5344CB8AC3E}">
        <p14:creationId val="1473749136"/>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5"/>
          <p:cNvSpPr>
            <a:spLocks noGrp="1"/>
          </p:cNvSpPr>
          <p:nvPr>
            <p:ph type="title"/>
          </p:nvPr>
        </p:nvSpPr>
        <p:spPr>
          <a:xfrm>
            <a:off x="290285" y="530792"/>
            <a:ext cx="3048001" cy="822960"/>
          </a:xfrm>
        </p:spPr>
        <p:txBody>
          <a:bodyPr>
            <a:normAutofit/>
          </a:bodyPr>
          <a:lstStyle/>
          <a:p>
            <a:r>
              <a:rPr altLang="zh-CN" b="1" lang="en-US" smtClean="0" sz="5400"/>
              <a:t>3 </a:t>
            </a:r>
          </a:p>
        </p:txBody>
      </p:sp>
      <p:sp>
        <p:nvSpPr>
          <p:cNvPr id="10" name="内容占位符 6"/>
          <p:cNvSpPr>
            <a:spLocks noGrp="1"/>
          </p:cNvSpPr>
          <p:nvPr>
            <p:ph idx="1"/>
          </p:nvPr>
        </p:nvSpPr>
        <p:spPr>
          <a:xfrm>
            <a:off x="464457" y="2286000"/>
            <a:ext cx="2685143" cy="3326946"/>
          </a:xfrm>
        </p:spPr>
        <p:txBody>
          <a:bodyPr>
            <a:normAutofit fontScale="42500" lnSpcReduction="20000"/>
          </a:bodyPr>
          <a:lstStyle/>
          <a:p>
            <a:pPr algn="ctr" indent="0" marL="0">
              <a:buNone/>
            </a:pPr>
            <a:r>
              <a:rPr altLang="en-US" lang="zh-CN" smtClean="0" sz="8800">
                <a:effectLst>
                  <a:outerShdw algn="tl" blurRad="38100" dir="2700000" dist="38100">
                    <a:srgbClr val="000000">
                      <a:alpha val="43137"/>
                    </a:srgbClr>
                  </a:outerShdw>
                </a:effectLst>
              </a:rPr>
              <a:t>问题</a:t>
            </a:r>
          </a:p>
          <a:p>
            <a:pPr algn="ctr" indent="0" marL="0">
              <a:buNone/>
            </a:pPr>
            <a:endParaRPr altLang="en-US" lang="zh-CN" smtClean="0" sz="8800">
              <a:effectLst>
                <a:outerShdw algn="tl" blurRad="38100" dir="2700000" dist="38100">
                  <a:srgbClr val="000000">
                    <a:alpha val="43137"/>
                  </a:srgbClr>
                </a:outerShdw>
              </a:effectLst>
            </a:endParaRPr>
          </a:p>
          <a:p>
            <a:pPr algn="ctr" indent="0" marL="0">
              <a:buNone/>
            </a:pPr>
            <a:r>
              <a:rPr altLang="en-US" lang="zh-CN" smtClean="0" sz="8800">
                <a:effectLst>
                  <a:outerShdw algn="tl" blurRad="38100" dir="2700000" dist="38100">
                    <a:srgbClr val="000000">
                      <a:alpha val="43137"/>
                    </a:srgbClr>
                  </a:outerShdw>
                </a:effectLst>
              </a:rPr>
              <a:t>思考时提出的问题：为完成思考目标而需要解决的问题。</a:t>
            </a:r>
          </a:p>
        </p:txBody>
      </p:sp>
      <p:sp>
        <p:nvSpPr>
          <p:cNvPr id="11" name="文本框 10"/>
          <p:cNvSpPr txBox="1"/>
          <p:nvPr/>
        </p:nvSpPr>
        <p:spPr>
          <a:xfrm>
            <a:off x="841829" y="593931"/>
            <a:ext cx="2307771"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QUESTION</a:t>
            </a:r>
          </a:p>
        </p:txBody>
      </p:sp>
      <p:pic>
        <p:nvPicPr>
          <p:cNvPr id="2" name="图片 1"/>
          <p:cNvPicPr>
            <a:picLocks noChangeAspect="1"/>
          </p:cNvPicPr>
          <p:nvPr/>
        </p:nvPicPr>
        <p:blipFill>
          <a:blip r:embed="rId2"/>
          <a:stretch>
            <a:fillRect/>
          </a:stretch>
        </p:blipFill>
        <p:spPr>
          <a:xfrm>
            <a:off x="4471271" y="904995"/>
            <a:ext cx="6619458" cy="5048010"/>
          </a:xfrm>
          <a:prstGeom prst="rect">
            <a:avLst/>
          </a:prstGeom>
        </p:spPr>
      </p:pic>
    </p:spTree>
    <p:extLst>
      <p:ext uri="{BB962C8B-B14F-4D97-AF65-F5344CB8AC3E}">
        <p14:creationId val="2441606240"/>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5"/>
          <p:cNvSpPr>
            <a:spLocks noGrp="1"/>
          </p:cNvSpPr>
          <p:nvPr>
            <p:ph type="title"/>
          </p:nvPr>
        </p:nvSpPr>
        <p:spPr>
          <a:xfrm>
            <a:off x="290285" y="530792"/>
            <a:ext cx="3048001" cy="822960"/>
          </a:xfrm>
        </p:spPr>
        <p:txBody>
          <a:bodyPr>
            <a:normAutofit/>
          </a:bodyPr>
          <a:lstStyle/>
          <a:p>
            <a:r>
              <a:rPr altLang="zh-CN" b="1" lang="en-US" smtClean="0" sz="5400"/>
              <a:t>4 </a:t>
            </a:r>
          </a:p>
        </p:txBody>
      </p:sp>
      <p:sp>
        <p:nvSpPr>
          <p:cNvPr id="5" name="内容占位符 6"/>
          <p:cNvSpPr>
            <a:spLocks noGrp="1"/>
          </p:cNvSpPr>
          <p:nvPr>
            <p:ph idx="1"/>
          </p:nvPr>
        </p:nvSpPr>
        <p:spPr>
          <a:xfrm>
            <a:off x="464457" y="2286000"/>
            <a:ext cx="2685143" cy="3326946"/>
          </a:xfrm>
        </p:spPr>
        <p:txBody>
          <a:bodyPr>
            <a:normAutofit fontScale="37500" lnSpcReduction="20000"/>
          </a:bodyPr>
          <a:lstStyle/>
          <a:p>
            <a:pPr algn="ctr" indent="0" marL="0">
              <a:buNone/>
            </a:pPr>
            <a:r>
              <a:rPr altLang="en-US" lang="zh-CN" smtClean="0" sz="8800">
                <a:solidFill>
                  <a:srgbClr val="595959"/>
                </a:solidFill>
                <a:effectLst>
                  <a:outerShdw algn="tl" blurRad="38100" dir="2700000" dist="38100">
                    <a:srgbClr val="000000">
                      <a:alpha val="43137"/>
                    </a:srgbClr>
                  </a:outerShdw>
                </a:effectLst>
              </a:rPr>
              <a:t>假设</a:t>
            </a:r>
          </a:p>
          <a:p>
            <a:pPr algn="ctr" indent="0" marL="0">
              <a:buNone/>
            </a:pPr>
            <a:endParaRPr altLang="en-US" lang="zh-CN" smtClean="0" sz="8800">
              <a:solidFill>
                <a:srgbClr val="595959"/>
              </a:solidFill>
              <a:effectLst>
                <a:outerShdw algn="tl" blurRad="38100" dir="2700000" dist="38100">
                  <a:srgbClr val="000000">
                    <a:alpha val="43137"/>
                  </a:srgbClr>
                </a:outerShdw>
              </a:effectLst>
            </a:endParaRPr>
          </a:p>
          <a:p>
            <a:pPr algn="ctr" indent="0" marL="0">
              <a:buNone/>
            </a:pPr>
            <a:r>
              <a:rPr altLang="en-US" lang="zh-CN" smtClean="0" sz="8800">
                <a:solidFill>
                  <a:srgbClr val="595959"/>
                </a:solidFill>
                <a:effectLst>
                  <a:outerShdw algn="tl" blurRad="38100" dir="2700000" dist="38100">
                    <a:srgbClr val="000000">
                      <a:alpha val="43137"/>
                    </a:srgbClr>
                  </a:outerShdw>
                </a:effectLst>
              </a:rPr>
              <a:t>回答问题的假设前提：一般来自立场、价值观或经验的归纳总结等。</a:t>
            </a:r>
          </a:p>
        </p:txBody>
      </p:sp>
      <p:sp>
        <p:nvSpPr>
          <p:cNvPr id="6" name="文本框 5"/>
          <p:cNvSpPr txBox="1"/>
          <p:nvPr/>
        </p:nvSpPr>
        <p:spPr>
          <a:xfrm>
            <a:off x="841829" y="593931"/>
            <a:ext cx="2641600"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ASSUMPTION</a:t>
            </a:r>
          </a:p>
        </p:txBody>
      </p:sp>
      <p:sp>
        <p:nvSpPr>
          <p:cNvPr id="98" name="矩形 97"/>
          <p:cNvSpPr/>
          <p:nvPr/>
        </p:nvSpPr>
        <p:spPr>
          <a:xfrm>
            <a:off x="6266506" y="4648200"/>
            <a:ext cx="4827321" cy="1463040"/>
          </a:xfrm>
          <a:prstGeom prst="rect">
            <a:avLst/>
          </a:prstGeom>
        </p:spPr>
        <p:txBody>
          <a:bodyPr wrap="square">
            <a:spAutoFit/>
          </a:bodyPr>
          <a:lstStyle/>
          <a:p>
            <a:pPr algn="just" indent="-285750" marL="285750">
              <a:buFont charset="2" panose="05000000000000000000" pitchFamily="2" typeface="Wingdings"/>
              <a:buChar char="n"/>
            </a:pPr>
            <a:r>
              <a:rPr altLang="en-US" lang="zh-CN" smtClean="0">
                <a:solidFill>
                  <a:srgbClr val="595959"/>
                </a:solidFill>
              </a:rPr>
              <a:t>假设1：学习方法有内在的逻辑</a:t>
            </a:r>
          </a:p>
          <a:p>
            <a:pPr algn="just" indent="-285750" marL="285750">
              <a:buFont charset="2" panose="05000000000000000000" pitchFamily="2" typeface="Wingdings"/>
              <a:buChar char="n"/>
            </a:pPr>
            <a:r>
              <a:rPr altLang="en-US" lang="zh-CN" smtClean="0">
                <a:solidFill>
                  <a:srgbClr val="595959"/>
                </a:solidFill>
              </a:rPr>
              <a:t>假设2：高效学习者拥有的学习方法符合学习的逻辑，是高效的学习法</a:t>
            </a:r>
          </a:p>
          <a:p>
            <a:pPr algn="just" indent="-285750" marL="285750">
              <a:buFont charset="2" panose="05000000000000000000" pitchFamily="2" typeface="Wingdings"/>
              <a:buChar char="n"/>
            </a:pPr>
            <a:r>
              <a:rPr altLang="en-US" lang="zh-CN" smtClean="0">
                <a:solidFill>
                  <a:srgbClr val="595959"/>
                </a:solidFill>
              </a:rPr>
              <a:t>假设3：每个人都可以通过学习高效学习者的学习方法找到学习的逻辑以提高学习效率</a:t>
            </a:r>
          </a:p>
        </p:txBody>
      </p:sp>
      <p:pic>
        <p:nvPicPr>
          <p:cNvPr id="3" name="图片 2"/>
          <p:cNvPicPr>
            <a:picLocks noChangeAspect="1"/>
          </p:cNvPicPr>
          <p:nvPr/>
        </p:nvPicPr>
        <p:blipFill>
          <a:blip r:embed="rId2"/>
          <a:stretch>
            <a:fillRect/>
          </a:stretch>
        </p:blipFill>
        <p:spPr>
          <a:xfrm>
            <a:off x="4546812" y="1790880"/>
            <a:ext cx="6547014" cy="2133240"/>
          </a:xfrm>
          <a:prstGeom prst="rect">
            <a:avLst/>
          </a:prstGeom>
        </p:spPr>
      </p:pic>
    </p:spTree>
    <p:extLst>
      <p:ext uri="{BB962C8B-B14F-4D97-AF65-F5344CB8AC3E}">
        <p14:creationId val="4195020111"/>
      </p:ext>
    </p:extLst>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a:xfrm>
            <a:off x="290285" y="530792"/>
            <a:ext cx="3048001" cy="822960"/>
          </a:xfrm>
        </p:spPr>
        <p:txBody>
          <a:bodyPr>
            <a:normAutofit/>
          </a:bodyPr>
          <a:lstStyle/>
          <a:p>
            <a:r>
              <a:rPr altLang="zh-CN" b="1" lang="en-US" smtClean="0" sz="5400"/>
              <a:t>5 </a:t>
            </a:r>
          </a:p>
        </p:txBody>
      </p:sp>
      <p:sp>
        <p:nvSpPr>
          <p:cNvPr id="7" name="内容占位符 6"/>
          <p:cNvSpPr>
            <a:spLocks noGrp="1"/>
          </p:cNvSpPr>
          <p:nvPr>
            <p:ph idx="1"/>
          </p:nvPr>
        </p:nvSpPr>
        <p:spPr>
          <a:xfrm>
            <a:off x="464457" y="2286000"/>
            <a:ext cx="2685143" cy="3326946"/>
          </a:xfrm>
        </p:spPr>
        <p:txBody>
          <a:bodyPr>
            <a:normAutofit fontScale="42500" lnSpcReduction="20000"/>
          </a:bodyPr>
          <a:lstStyle/>
          <a:p>
            <a:pPr algn="ctr" indent="0" marL="0">
              <a:buNone/>
            </a:pPr>
            <a:r>
              <a:rPr altLang="en-US" lang="zh-CN" smtClean="0" sz="8800">
                <a:effectLst>
                  <a:outerShdw algn="tl" blurRad="38100" dir="2700000" dist="38100">
                    <a:srgbClr val="000000">
                      <a:alpha val="43137"/>
                    </a:srgbClr>
                  </a:outerShdw>
                </a:effectLst>
              </a:rPr>
              <a:t>概念</a:t>
            </a:r>
          </a:p>
          <a:p>
            <a:pPr algn="ctr" indent="0" marL="0">
              <a:buNone/>
            </a:pPr>
            <a:endParaRPr altLang="en-US" lang="zh-CN" smtClean="0" sz="8800">
              <a:effectLst>
                <a:outerShdw algn="tl" blurRad="38100" dir="2700000" dist="38100">
                  <a:srgbClr val="000000">
                    <a:alpha val="43137"/>
                  </a:srgbClr>
                </a:outerShdw>
              </a:effectLst>
            </a:endParaRPr>
          </a:p>
          <a:p>
            <a:pPr algn="ctr" indent="0" marL="0">
              <a:buNone/>
            </a:pPr>
            <a:r>
              <a:rPr altLang="en-US" lang="zh-CN" smtClean="0" sz="8800">
                <a:effectLst>
                  <a:outerShdw algn="tl" blurRad="38100" dir="2700000" dist="38100">
                    <a:srgbClr val="000000">
                      <a:alpha val="43137"/>
                    </a:srgbClr>
                  </a:outerShdw>
                </a:effectLst>
              </a:rPr>
              <a:t>思考时使用的概念知识：对事物的抽象概括。</a:t>
            </a:r>
          </a:p>
        </p:txBody>
      </p:sp>
      <p:sp>
        <p:nvSpPr>
          <p:cNvPr id="8" name="文本框 7"/>
          <p:cNvSpPr txBox="1"/>
          <p:nvPr/>
        </p:nvSpPr>
        <p:spPr>
          <a:xfrm>
            <a:off x="841829" y="593931"/>
            <a:ext cx="2496457"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CONCEPTION</a:t>
            </a:r>
          </a:p>
        </p:txBody>
      </p:sp>
      <p:pic>
        <p:nvPicPr>
          <p:cNvPr id="3" name="图片 2"/>
          <p:cNvPicPr>
            <a:picLocks noChangeAspect="1"/>
          </p:cNvPicPr>
          <p:nvPr/>
        </p:nvPicPr>
        <p:blipFill>
          <a:blip r:embed="rId2"/>
          <a:stretch>
            <a:fillRect/>
          </a:stretch>
        </p:blipFill>
        <p:spPr>
          <a:xfrm>
            <a:off x="4290363" y="1240262"/>
            <a:ext cx="6987237" cy="4440701"/>
          </a:xfrm>
          <a:prstGeom prst="rect">
            <a:avLst/>
          </a:prstGeom>
        </p:spPr>
      </p:pic>
    </p:spTree>
    <p:extLst>
      <p:ext uri="{BB962C8B-B14F-4D97-AF65-F5344CB8AC3E}">
        <p14:creationId val="299059410"/>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5"/>
          <p:cNvSpPr>
            <a:spLocks noGrp="1"/>
          </p:cNvSpPr>
          <p:nvPr>
            <p:ph type="title"/>
          </p:nvPr>
        </p:nvSpPr>
        <p:spPr>
          <a:xfrm>
            <a:off x="290285" y="530792"/>
            <a:ext cx="3048001" cy="822960"/>
          </a:xfrm>
        </p:spPr>
        <p:txBody>
          <a:bodyPr>
            <a:normAutofit/>
          </a:bodyPr>
          <a:lstStyle/>
          <a:p>
            <a:r>
              <a:rPr altLang="zh-CN" b="1" lang="en-US" smtClean="0" sz="5400"/>
              <a:t>6 </a:t>
            </a:r>
          </a:p>
        </p:txBody>
      </p:sp>
      <p:sp>
        <p:nvSpPr>
          <p:cNvPr id="5" name="内容占位符 6"/>
          <p:cNvSpPr>
            <a:spLocks noGrp="1"/>
          </p:cNvSpPr>
          <p:nvPr>
            <p:ph idx="1"/>
          </p:nvPr>
        </p:nvSpPr>
        <p:spPr>
          <a:xfrm>
            <a:off x="464457" y="2286000"/>
            <a:ext cx="2685143" cy="3326946"/>
          </a:xfrm>
        </p:spPr>
        <p:txBody>
          <a:bodyPr>
            <a:normAutofit fontScale="50000" lnSpcReduction="20000"/>
          </a:bodyPr>
          <a:lstStyle/>
          <a:p>
            <a:pPr algn="ctr" indent="0" marL="0">
              <a:buNone/>
            </a:pPr>
            <a:r>
              <a:rPr altLang="en-US" lang="zh-CN" smtClean="0" sz="8800">
                <a:solidFill>
                  <a:srgbClr val="595959"/>
                </a:solidFill>
                <a:effectLst>
                  <a:outerShdw algn="tl" blurRad="38100" dir="2700000" dist="38100">
                    <a:srgbClr val="000000">
                      <a:alpha val="43137"/>
                    </a:srgbClr>
                  </a:outerShdw>
                </a:effectLst>
              </a:rPr>
              <a:t>信息</a:t>
            </a:r>
          </a:p>
          <a:p>
            <a:pPr algn="ctr" indent="0" marL="0">
              <a:buNone/>
            </a:pPr>
            <a:endParaRPr altLang="en-US" lang="zh-CN" smtClean="0" sz="8800">
              <a:solidFill>
                <a:srgbClr val="595959"/>
              </a:solidFill>
              <a:effectLst>
                <a:outerShdw algn="tl" blurRad="38100" dir="2700000" dist="38100">
                  <a:srgbClr val="000000">
                    <a:alpha val="43137"/>
                  </a:srgbClr>
                </a:outerShdw>
              </a:effectLst>
            </a:endParaRPr>
          </a:p>
          <a:p>
            <a:pPr algn="ctr" indent="0" marL="0">
              <a:buNone/>
            </a:pPr>
            <a:r>
              <a:rPr altLang="en-US" lang="zh-CN" smtClean="0" sz="8800">
                <a:solidFill>
                  <a:srgbClr val="595959"/>
                </a:solidFill>
                <a:effectLst>
                  <a:outerShdw algn="tl" blurRad="38100" dir="2700000" dist="38100">
                    <a:srgbClr val="000000">
                      <a:alpha val="43137"/>
                    </a:srgbClr>
                  </a:outerShdw>
                </a:effectLst>
              </a:rPr>
              <a:t>作为推论依据的事实、数据、经验等。</a:t>
            </a:r>
          </a:p>
        </p:txBody>
      </p:sp>
      <p:sp>
        <p:nvSpPr>
          <p:cNvPr id="6" name="文本框 5"/>
          <p:cNvSpPr txBox="1"/>
          <p:nvPr/>
        </p:nvSpPr>
        <p:spPr>
          <a:xfrm>
            <a:off x="841829" y="593931"/>
            <a:ext cx="2786742"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INFORMATION</a:t>
            </a:r>
          </a:p>
        </p:txBody>
      </p:sp>
      <p:grpSp>
        <p:nvGrpSpPr>
          <p:cNvPr id="52" name="组合 51"/>
          <p:cNvGrpSpPr/>
          <p:nvPr/>
        </p:nvGrpSpPr>
        <p:grpSpPr>
          <a:xfrm>
            <a:off x="4634965" y="1240262"/>
            <a:ext cx="6340335" cy="4906618"/>
            <a:chOff x="4238171" y="972457"/>
            <a:chExt cx="6772729" cy="5241236"/>
          </a:xfrm>
        </p:grpSpPr>
        <p:sp>
          <p:nvSpPr>
            <p:cNvPr id="47" name="梯形 46"/>
            <p:cNvSpPr/>
            <p:nvPr/>
          </p:nvSpPr>
          <p:spPr>
            <a:xfrm>
              <a:off x="4238171" y="972457"/>
              <a:ext cx="2119086" cy="905438"/>
            </a:xfrm>
            <a:prstGeom prst="trapezoid">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梯形 47"/>
            <p:cNvSpPr/>
            <p:nvPr/>
          </p:nvSpPr>
          <p:spPr>
            <a:xfrm>
              <a:off x="6395810" y="972457"/>
              <a:ext cx="2119086" cy="905438"/>
            </a:xfrm>
            <a:prstGeom prst="trapezoid">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梯形 48"/>
            <p:cNvSpPr/>
            <p:nvPr/>
          </p:nvSpPr>
          <p:spPr>
            <a:xfrm>
              <a:off x="8553449" y="972457"/>
              <a:ext cx="2119086" cy="905438"/>
            </a:xfrm>
            <a:prstGeom prst="trapezoid">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a:off x="4238171" y="1656208"/>
              <a:ext cx="6772729" cy="4557485"/>
            </a:xfrm>
            <a:prstGeom prst="roundRect">
              <a:avLst>
                <a:gd fmla="val 2654" name="adj"/>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95959"/>
                </a:solidFill>
              </a:endParaRPr>
            </a:p>
          </p:txBody>
        </p:sp>
        <p:pic>
          <p:nvPicPr>
            <p:cNvPr id="45" name="图片 44"/>
            <p:cNvPicPr>
              <a:picLocks noChangeAspect="1"/>
            </p:cNvPicPr>
            <p:nvPr/>
          </p:nvPicPr>
          <p:blipFill>
            <a:blip r:embed="rId2"/>
            <a:stretch>
              <a:fillRect/>
            </a:stretch>
          </p:blipFill>
          <p:spPr>
            <a:xfrm>
              <a:off x="4727476" y="2854182"/>
              <a:ext cx="5794119" cy="2161536"/>
            </a:xfrm>
            <a:prstGeom prst="rect">
              <a:avLst/>
            </a:prstGeom>
          </p:spPr>
        </p:pic>
        <p:sp>
          <p:nvSpPr>
            <p:cNvPr id="46" name="文本框 45"/>
            <p:cNvSpPr txBox="1"/>
            <p:nvPr/>
          </p:nvSpPr>
          <p:spPr>
            <a:xfrm>
              <a:off x="6720114" y="1030586"/>
              <a:ext cx="1494970" cy="683732"/>
            </a:xfrm>
            <a:prstGeom prst="rect">
              <a:avLst/>
            </a:prstGeom>
            <a:noFill/>
          </p:spPr>
          <p:txBody>
            <a:bodyPr rtlCol="0" wrap="square">
              <a:spAutoFit/>
            </a:bodyPr>
            <a:lstStyle/>
            <a:p>
              <a:pPr algn="ctr"/>
              <a:r>
                <a:rPr altLang="en-US" b="1" lang="zh-CN" smtClean="0">
                  <a:solidFill>
                    <a:schemeClr val="bg1"/>
                  </a:solidFill>
                </a:rPr>
                <a:t>高效学习者成果</a:t>
              </a:r>
            </a:p>
          </p:txBody>
        </p:sp>
        <p:sp>
          <p:nvSpPr>
            <p:cNvPr id="50" name="文本框 49"/>
            <p:cNvSpPr txBox="1"/>
            <p:nvPr/>
          </p:nvSpPr>
          <p:spPr>
            <a:xfrm>
              <a:off x="4528457" y="1030586"/>
              <a:ext cx="1494970" cy="683732"/>
            </a:xfrm>
            <a:prstGeom prst="rect">
              <a:avLst/>
            </a:prstGeom>
            <a:noFill/>
          </p:spPr>
          <p:txBody>
            <a:bodyPr rtlCol="0" wrap="square">
              <a:spAutoFit/>
            </a:bodyPr>
            <a:lstStyle/>
            <a:p>
              <a:pPr algn="ctr"/>
              <a:r>
                <a:rPr altLang="en-US" b="1" lang="zh-CN" smtClean="0">
                  <a:solidFill>
                    <a:schemeClr val="bg1"/>
                  </a:solidFill>
                </a:rPr>
                <a:t>高效学习者学习方法</a:t>
              </a:r>
            </a:p>
          </p:txBody>
        </p:sp>
        <p:sp>
          <p:nvSpPr>
            <p:cNvPr id="51" name="文本框 50"/>
            <p:cNvSpPr txBox="1"/>
            <p:nvPr/>
          </p:nvSpPr>
          <p:spPr>
            <a:xfrm>
              <a:off x="8802234" y="1030586"/>
              <a:ext cx="1494970" cy="683732"/>
            </a:xfrm>
            <a:prstGeom prst="rect">
              <a:avLst/>
            </a:prstGeom>
            <a:noFill/>
          </p:spPr>
          <p:txBody>
            <a:bodyPr rtlCol="0" wrap="square">
              <a:spAutoFit/>
            </a:bodyPr>
            <a:lstStyle/>
            <a:p>
              <a:pPr algn="ctr"/>
              <a:r>
                <a:rPr altLang="en-US" b="1" lang="zh-CN" smtClean="0">
                  <a:solidFill>
                    <a:schemeClr val="bg1"/>
                  </a:solidFill>
                </a:rPr>
                <a:t>其他相关理论信息</a:t>
              </a:r>
            </a:p>
          </p:txBody>
        </p:sp>
      </p:grpSp>
    </p:spTree>
    <p:extLst>
      <p:ext uri="{BB962C8B-B14F-4D97-AF65-F5344CB8AC3E}">
        <p14:creationId val="602299052"/>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a:xfrm>
            <a:off x="290285" y="530792"/>
            <a:ext cx="3048001" cy="822960"/>
          </a:xfrm>
        </p:spPr>
        <p:txBody>
          <a:bodyPr>
            <a:normAutofit/>
          </a:bodyPr>
          <a:lstStyle/>
          <a:p>
            <a:r>
              <a:rPr altLang="zh-CN" b="1" lang="en-US" smtClean="0" sz="5400"/>
              <a:t>7 </a:t>
            </a:r>
          </a:p>
        </p:txBody>
      </p:sp>
      <p:sp>
        <p:nvSpPr>
          <p:cNvPr id="7" name="内容占位符 6"/>
          <p:cNvSpPr>
            <a:spLocks noGrp="1"/>
          </p:cNvSpPr>
          <p:nvPr>
            <p:ph idx="1"/>
          </p:nvPr>
        </p:nvSpPr>
        <p:spPr>
          <a:xfrm>
            <a:off x="464457" y="2286000"/>
            <a:ext cx="2685143" cy="3326946"/>
          </a:xfrm>
        </p:spPr>
        <p:txBody>
          <a:bodyPr>
            <a:normAutofit fontScale="50000" lnSpcReduction="20000"/>
          </a:bodyPr>
          <a:lstStyle/>
          <a:p>
            <a:pPr algn="ctr" indent="0" marL="0">
              <a:buNone/>
            </a:pPr>
            <a:r>
              <a:rPr altLang="en-US" lang="zh-CN" smtClean="0" sz="8800">
                <a:effectLst>
                  <a:outerShdw algn="tl" blurRad="38100" dir="2700000" dist="38100">
                    <a:srgbClr val="000000">
                      <a:alpha val="43137"/>
                    </a:srgbClr>
                  </a:outerShdw>
                </a:effectLst>
              </a:rPr>
              <a:t>推论</a:t>
            </a:r>
          </a:p>
          <a:p>
            <a:pPr algn="ctr" indent="0" marL="0">
              <a:buNone/>
            </a:pPr>
            <a:endParaRPr altLang="en-US" lang="zh-CN" smtClean="0" sz="8800">
              <a:effectLst>
                <a:outerShdw algn="tl" blurRad="38100" dir="2700000" dist="38100">
                  <a:srgbClr val="000000">
                    <a:alpha val="43137"/>
                  </a:srgbClr>
                </a:outerShdw>
              </a:effectLst>
            </a:endParaRPr>
          </a:p>
          <a:p>
            <a:pPr algn="ctr" indent="0" marL="0">
              <a:buNone/>
            </a:pPr>
            <a:r>
              <a:rPr altLang="en-US" lang="zh-CN" smtClean="0" sz="8800">
                <a:effectLst>
                  <a:outerShdw algn="tl" blurRad="38100" dir="2700000" dist="38100">
                    <a:srgbClr val="000000">
                      <a:alpha val="43137"/>
                    </a:srgbClr>
                  </a:outerShdw>
                </a:effectLst>
              </a:rPr>
              <a:t>依据假设、概念和信息作出的结论。</a:t>
            </a:r>
          </a:p>
        </p:txBody>
      </p:sp>
      <p:sp>
        <p:nvSpPr>
          <p:cNvPr id="8" name="文本框 7"/>
          <p:cNvSpPr txBox="1"/>
          <p:nvPr/>
        </p:nvSpPr>
        <p:spPr>
          <a:xfrm>
            <a:off x="841829" y="593931"/>
            <a:ext cx="2307771"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YOUR INFERENCE</a:t>
            </a:r>
          </a:p>
        </p:txBody>
      </p:sp>
      <p:sp>
        <p:nvSpPr>
          <p:cNvPr id="66" name="矩形 65"/>
          <p:cNvSpPr/>
          <p:nvPr/>
        </p:nvSpPr>
        <p:spPr>
          <a:xfrm>
            <a:off x="4450976" y="4701988"/>
            <a:ext cx="6602506" cy="1738086"/>
          </a:xfrm>
          <a:prstGeom prst="rect">
            <a:avLst/>
          </a:prstGeom>
          <a:noFill/>
          <a:ln w="28575">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693422" y="942272"/>
            <a:ext cx="6091120" cy="5375207"/>
            <a:chOff x="4693422" y="942272"/>
            <a:chExt cx="6091120" cy="5375207"/>
          </a:xfrm>
        </p:grpSpPr>
        <p:pic>
          <p:nvPicPr>
            <p:cNvPr id="3" name="图片 2"/>
            <p:cNvPicPr>
              <a:picLocks noChangeAspect="1"/>
            </p:cNvPicPr>
            <p:nvPr/>
          </p:nvPicPr>
          <p:blipFill>
            <a:blip r:embed="rId2"/>
            <a:stretch>
              <a:fillRect/>
            </a:stretch>
          </p:blipFill>
          <p:spPr>
            <a:xfrm>
              <a:off x="4693422" y="942272"/>
              <a:ext cx="6091120" cy="1418955"/>
            </a:xfrm>
            <a:prstGeom prst="rect">
              <a:avLst/>
            </a:prstGeom>
          </p:spPr>
        </p:pic>
        <p:pic>
          <p:nvPicPr>
            <p:cNvPr id="4" name="图片 3"/>
            <p:cNvPicPr>
              <a:picLocks noChangeAspect="1"/>
            </p:cNvPicPr>
            <p:nvPr/>
          </p:nvPicPr>
          <p:blipFill>
            <a:blip r:embed="rId3"/>
            <a:stretch>
              <a:fillRect/>
            </a:stretch>
          </p:blipFill>
          <p:spPr>
            <a:xfrm>
              <a:off x="4693422" y="2952536"/>
              <a:ext cx="6091120" cy="1364569"/>
            </a:xfrm>
            <a:prstGeom prst="rect">
              <a:avLst/>
            </a:prstGeom>
          </p:spPr>
        </p:pic>
        <p:pic>
          <p:nvPicPr>
            <p:cNvPr id="10" name="图片 9"/>
            <p:cNvPicPr>
              <a:picLocks noChangeAspect="1"/>
            </p:cNvPicPr>
            <p:nvPr/>
          </p:nvPicPr>
          <p:blipFill>
            <a:blip r:embed="rId4"/>
            <a:stretch>
              <a:fillRect/>
            </a:stretch>
          </p:blipFill>
          <p:spPr>
            <a:xfrm>
              <a:off x="4693422" y="4908413"/>
              <a:ext cx="6091120" cy="1409066"/>
            </a:xfrm>
            <a:prstGeom prst="rect">
              <a:avLst/>
            </a:prstGeom>
          </p:spPr>
        </p:pic>
      </p:grpSp>
    </p:spTree>
    <p:extLst>
      <p:ext uri="{BB962C8B-B14F-4D97-AF65-F5344CB8AC3E}">
        <p14:creationId val="1141171373"/>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5"/>
          <p:cNvSpPr>
            <a:spLocks noGrp="1"/>
          </p:cNvSpPr>
          <p:nvPr>
            <p:ph type="title"/>
          </p:nvPr>
        </p:nvSpPr>
        <p:spPr>
          <a:xfrm>
            <a:off x="290285" y="530792"/>
            <a:ext cx="3048001" cy="822960"/>
          </a:xfrm>
        </p:spPr>
        <p:txBody>
          <a:bodyPr>
            <a:normAutofit/>
          </a:bodyPr>
          <a:lstStyle/>
          <a:p>
            <a:r>
              <a:rPr altLang="zh-CN" b="1" lang="en-US" smtClean="0" sz="5400"/>
              <a:t>8 </a:t>
            </a:r>
          </a:p>
        </p:txBody>
      </p:sp>
      <p:sp>
        <p:nvSpPr>
          <p:cNvPr id="5" name="内容占位符 6"/>
          <p:cNvSpPr>
            <a:spLocks noGrp="1"/>
          </p:cNvSpPr>
          <p:nvPr>
            <p:ph idx="1"/>
          </p:nvPr>
        </p:nvSpPr>
        <p:spPr>
          <a:xfrm>
            <a:off x="464457" y="2286000"/>
            <a:ext cx="2685143" cy="3326946"/>
          </a:xfrm>
        </p:spPr>
        <p:txBody>
          <a:bodyPr>
            <a:normAutofit fontScale="55000" lnSpcReduction="10000"/>
          </a:bodyPr>
          <a:lstStyle/>
          <a:p>
            <a:pPr algn="ctr" indent="0" marL="0">
              <a:buNone/>
            </a:pPr>
            <a:r>
              <a:rPr altLang="en-US" lang="zh-CN" smtClean="0" sz="8800">
                <a:solidFill>
                  <a:srgbClr val="595959"/>
                </a:solidFill>
                <a:effectLst>
                  <a:outerShdw algn="tl" blurRad="38100" dir="2700000" dist="38100">
                    <a:srgbClr val="000000">
                      <a:alpha val="43137"/>
                    </a:srgbClr>
                  </a:outerShdw>
                </a:effectLst>
              </a:rPr>
              <a:t>结果意义</a:t>
            </a:r>
          </a:p>
          <a:p>
            <a:pPr algn="ctr" indent="0" marL="0">
              <a:buNone/>
            </a:pPr>
            <a:r>
              <a:rPr altLang="en-US" lang="zh-CN" smtClean="0" sz="8800">
                <a:solidFill>
                  <a:srgbClr val="595959"/>
                </a:solidFill>
                <a:effectLst>
                  <a:outerShdw algn="tl" blurRad="38100" dir="2700000" dist="38100">
                    <a:srgbClr val="000000">
                      <a:alpha val="43137"/>
                    </a:srgbClr>
                  </a:outerShdw>
                </a:effectLst>
              </a:rPr>
              <a:t>思维产生的结果及其暗含的意义。</a:t>
            </a:r>
          </a:p>
        </p:txBody>
      </p:sp>
      <p:sp>
        <p:nvSpPr>
          <p:cNvPr id="6" name="文本框 5"/>
          <p:cNvSpPr txBox="1"/>
          <p:nvPr/>
        </p:nvSpPr>
        <p:spPr>
          <a:xfrm>
            <a:off x="841829" y="593931"/>
            <a:ext cx="2496457" cy="640080"/>
          </a:xfrm>
          <a:prstGeom prst="rect">
            <a:avLst/>
          </a:prstGeom>
          <a:noFill/>
        </p:spPr>
        <p:txBody>
          <a:bodyPr rtlCol="0" wrap="square">
            <a:spAutoFit/>
          </a:bodyPr>
          <a:lstStyle/>
          <a:p>
            <a:r>
              <a:rPr altLang="zh-CN" b="1" lang="en-US" smtClean="0">
                <a:solidFill>
                  <a:schemeClr val="bg1"/>
                </a:solidFill>
              </a:rPr>
              <a:t>THINK ABOUT</a:t>
            </a:r>
          </a:p>
          <a:p>
            <a:r>
              <a:rPr altLang="zh-CN" b="1" lang="en-US" smtClean="0">
                <a:solidFill>
                  <a:schemeClr val="bg1"/>
                </a:solidFill>
              </a:rPr>
              <a:t>RESULT&amp;MEANING</a:t>
            </a:r>
          </a:p>
        </p:txBody>
      </p:sp>
      <p:grpSp>
        <p:nvGrpSpPr>
          <p:cNvPr id="2" name="组合 1"/>
          <p:cNvGrpSpPr/>
          <p:nvPr/>
        </p:nvGrpSpPr>
        <p:grpSpPr>
          <a:xfrm>
            <a:off x="3976382" y="1353752"/>
            <a:ext cx="7641878" cy="4323148"/>
            <a:chOff x="3855357" y="1216887"/>
            <a:chExt cx="8094533" cy="4579223"/>
          </a:xfrm>
        </p:grpSpPr>
        <p:sp>
          <p:nvSpPr>
            <p:cNvPr id="39" name="文本框 38"/>
            <p:cNvSpPr txBox="1"/>
            <p:nvPr/>
          </p:nvSpPr>
          <p:spPr>
            <a:xfrm>
              <a:off x="9891555" y="1216887"/>
              <a:ext cx="1895449" cy="968563"/>
            </a:xfrm>
            <a:prstGeom prst="rect">
              <a:avLst/>
            </a:prstGeom>
            <a:noFill/>
          </p:spPr>
          <p:txBody>
            <a:bodyPr rtlCol="0" wrap="square">
              <a:spAutoFit/>
            </a:bodyPr>
            <a:lstStyle/>
            <a:p>
              <a:pPr algn="ctr"/>
              <a:r>
                <a:rPr altLang="en-US" b="1" lang="zh-CN" smtClean="0">
                  <a:solidFill>
                    <a:srgbClr val="595959"/>
                  </a:solidFill>
                </a:rPr>
                <a:t>学习实践</a:t>
              </a:r>
            </a:p>
            <a:p>
              <a:pPr algn="ctr"/>
              <a:r>
                <a:rPr altLang="en-US" b="1" lang="zh-CN" smtClean="0">
                  <a:solidFill>
                    <a:srgbClr val="595959"/>
                  </a:solidFill>
                </a:rPr>
                <a:t>“整体性学习法”</a:t>
              </a:r>
            </a:p>
          </p:txBody>
        </p:sp>
        <p:grpSp>
          <p:nvGrpSpPr>
            <p:cNvPr id="23" name="组合 22"/>
            <p:cNvGrpSpPr/>
            <p:nvPr/>
          </p:nvGrpSpPr>
          <p:grpSpPr>
            <a:xfrm>
              <a:off x="4769757" y="2051496"/>
              <a:ext cx="6410876" cy="3044596"/>
              <a:chOff x="4914900" y="821870"/>
              <a:chExt cx="5536034" cy="2629125"/>
            </a:xfrm>
          </p:grpSpPr>
          <p:sp>
            <p:nvSpPr>
              <p:cNvPr id="20" name="任意多边形 19"/>
              <p:cNvSpPr/>
              <p:nvPr/>
            </p:nvSpPr>
            <p:spPr>
              <a:xfrm>
                <a:off x="4914900" y="821870"/>
                <a:ext cx="4876799" cy="1464130"/>
              </a:xfrm>
              <a:custGeom>
                <a:gdLst>
                  <a:gd fmla="*/ 0 w 4876799" name="connsiteX0"/>
                  <a:gd fmla="*/ 0 h 1464130" name="connsiteY0"/>
                  <a:gd fmla="*/ 4144734 w 4876799" name="connsiteX1"/>
                  <a:gd fmla="*/ 0 h 1464130" name="connsiteY1"/>
                  <a:gd fmla="*/ 4876799 w 4876799" name="connsiteX2"/>
                  <a:gd fmla="*/ 732065 h 1464130" name="connsiteY2"/>
                  <a:gd fmla="*/ 4876798 w 4876799" name="connsiteX3"/>
                  <a:gd fmla="*/ 732065 h 1464130" name="connsiteY3"/>
                  <a:gd fmla="*/ 4144733 w 4876799" name="connsiteX4"/>
                  <a:gd fmla="*/ 1464130 h 1464130" name="connsiteY4"/>
                  <a:gd fmla="*/ 2647041 w 4876799" name="connsiteX5"/>
                  <a:gd fmla="*/ 1464130 h 1464130" name="connsiteY5"/>
                  <a:gd fmla="*/ 2647041 w 4876799" name="connsiteX6"/>
                  <a:gd fmla="*/ 1165111 h 1464130" name="connsiteY6"/>
                  <a:gd fmla="*/ 4077265 w 4876799" name="connsiteX7"/>
                  <a:gd fmla="*/ 1165111 h 1464130" name="connsiteY7"/>
                  <a:gd fmla="*/ 4510312 w 4876799" name="connsiteX8"/>
                  <a:gd fmla="*/ 732064 h 1464130" name="connsiteY8"/>
                  <a:gd fmla="*/ 4077265 w 4876799" name="connsiteX9"/>
                  <a:gd fmla="*/ 299017 h 1464130" name="connsiteY9"/>
                  <a:gd fmla="*/ 0 w 4876799" name="connsiteX10"/>
                  <a:gd fmla="*/ 299017 h 146413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64130" w="4876799">
                    <a:moveTo>
                      <a:pt x="0" y="0"/>
                    </a:moveTo>
                    <a:lnTo>
                      <a:pt x="4144734" y="0"/>
                    </a:lnTo>
                    <a:cubicBezTo>
                      <a:pt x="4549042" y="0"/>
                      <a:pt x="4876799" y="327757"/>
                      <a:pt x="4876799" y="732065"/>
                    </a:cubicBezTo>
                    <a:lnTo>
                      <a:pt x="4876798" y="732065"/>
                    </a:lnTo>
                    <a:cubicBezTo>
                      <a:pt x="4876798" y="1136373"/>
                      <a:pt x="4549041" y="1464130"/>
                      <a:pt x="4144733" y="1464130"/>
                    </a:cubicBezTo>
                    <a:lnTo>
                      <a:pt x="2647041" y="1464130"/>
                    </a:lnTo>
                    <a:lnTo>
                      <a:pt x="2647041" y="1165111"/>
                    </a:lnTo>
                    <a:lnTo>
                      <a:pt x="4077265" y="1165111"/>
                    </a:lnTo>
                    <a:cubicBezTo>
                      <a:pt x="4316430" y="1165111"/>
                      <a:pt x="4510312" y="971229"/>
                      <a:pt x="4510312" y="732064"/>
                    </a:cubicBezTo>
                    <a:cubicBezTo>
                      <a:pt x="4510312" y="492899"/>
                      <a:pt x="4316430" y="299017"/>
                      <a:pt x="4077265" y="299017"/>
                    </a:cubicBezTo>
                    <a:lnTo>
                      <a:pt x="0" y="299017"/>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a:off x="5878932" y="1986865"/>
                <a:ext cx="4572002" cy="1464130"/>
              </a:xfrm>
              <a:custGeom>
                <a:gdLst>
                  <a:gd fmla="*/ 732065 w 4572002" name="connsiteX0"/>
                  <a:gd fmla="*/ 0 h 1464130" name="connsiteY0"/>
                  <a:gd fmla="*/ 2685145 w 4572002" name="connsiteX1"/>
                  <a:gd fmla="*/ 0 h 1464130" name="connsiteY1"/>
                  <a:gd fmla="*/ 2685145 w 4572002" name="connsiteX2"/>
                  <a:gd fmla="*/ 299017 h 1464130" name="connsiteY2"/>
                  <a:gd fmla="*/ 799532 w 4572002" name="connsiteX3"/>
                  <a:gd fmla="*/ 299017 h 1464130" name="connsiteY3"/>
                  <a:gd fmla="*/ 366485 w 4572002" name="connsiteX4"/>
                  <a:gd fmla="*/ 732064 h 1464130" name="connsiteY4"/>
                  <a:gd fmla="*/ 799532 w 4572002" name="connsiteX5"/>
                  <a:gd fmla="*/ 1165111 h 1464130" name="connsiteY5"/>
                  <a:gd fmla="*/ 4572002 w 4572002" name="connsiteX6"/>
                  <a:gd fmla="*/ 1165111 h 1464130" name="connsiteY6"/>
                  <a:gd fmla="*/ 4572002 w 4572002" name="connsiteX7"/>
                  <a:gd fmla="*/ 1464130 h 1464130" name="connsiteY7"/>
                  <a:gd fmla="*/ 732065 w 4572002" name="connsiteX8"/>
                  <a:gd fmla="*/ 1464129 h 1464130" name="connsiteY8"/>
                  <a:gd fmla="*/ 14873 w 4572002" name="connsiteX9"/>
                  <a:gd fmla="*/ 879601 h 1464130" name="connsiteY9"/>
                  <a:gd fmla="*/ 0 w 4572002" name="connsiteX10"/>
                  <a:gd fmla="*/ 732065 h 1464130" name="connsiteY10"/>
                  <a:gd fmla="*/ 14873 w 4572002" name="connsiteX11"/>
                  <a:gd fmla="*/ 584529 h 1464130" name="connsiteY11"/>
                  <a:gd fmla="*/ 732065 w 4572002" name="connsiteX12"/>
                  <a:gd fmla="*/ 0 h 146413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464130" w="4572002">
                    <a:moveTo>
                      <a:pt x="732065" y="0"/>
                    </a:moveTo>
                    <a:lnTo>
                      <a:pt x="2685145" y="0"/>
                    </a:lnTo>
                    <a:lnTo>
                      <a:pt x="2685145" y="299017"/>
                    </a:lnTo>
                    <a:lnTo>
                      <a:pt x="799532" y="299017"/>
                    </a:lnTo>
                    <a:cubicBezTo>
                      <a:pt x="560367" y="299017"/>
                      <a:pt x="366485" y="492899"/>
                      <a:pt x="366485" y="732064"/>
                    </a:cubicBezTo>
                    <a:cubicBezTo>
                      <a:pt x="366485" y="971229"/>
                      <a:pt x="560367" y="1165111"/>
                      <a:pt x="799532" y="1165111"/>
                    </a:cubicBezTo>
                    <a:lnTo>
                      <a:pt x="4572002" y="1165111"/>
                    </a:lnTo>
                    <a:lnTo>
                      <a:pt x="4572002" y="1464130"/>
                    </a:lnTo>
                    <a:lnTo>
                      <a:pt x="732065" y="1464129"/>
                    </a:lnTo>
                    <a:cubicBezTo>
                      <a:pt x="378296" y="1464129"/>
                      <a:pt x="83136" y="1213190"/>
                      <a:pt x="14873" y="879601"/>
                    </a:cubicBezTo>
                    <a:lnTo>
                      <a:pt x="0" y="732065"/>
                    </a:lnTo>
                    <a:lnTo>
                      <a:pt x="14873" y="584529"/>
                    </a:lnTo>
                    <a:cubicBezTo>
                      <a:pt x="83136" y="250939"/>
                      <a:pt x="378296" y="0"/>
                      <a:pt x="732065"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5607586" y="1485765"/>
              <a:ext cx="557092" cy="557092"/>
              <a:chOff x="4354286" y="3255797"/>
              <a:chExt cx="847750" cy="847750"/>
            </a:xfrm>
          </p:grpSpPr>
          <p:sp>
            <p:nvSpPr>
              <p:cNvPr id="24" name="泪滴形 23"/>
              <p:cNvSpPr/>
              <p:nvPr/>
            </p:nvSpPr>
            <p:spPr>
              <a:xfrm rot="8100000">
                <a:off x="4354286" y="3255797"/>
                <a:ext cx="847750" cy="847750"/>
              </a:xfrm>
              <a:prstGeom prst="teardrop">
                <a:avLst>
                  <a:gd fmla="val 123969" name="adj"/>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4628483" y="3483429"/>
                <a:ext cx="299357"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文本框 35"/>
            <p:cNvSpPr txBox="1"/>
            <p:nvPr/>
          </p:nvSpPr>
          <p:spPr>
            <a:xfrm>
              <a:off x="3855358" y="1561795"/>
              <a:ext cx="914400" cy="1162276"/>
            </a:xfrm>
            <a:prstGeom prst="rect">
              <a:avLst/>
            </a:prstGeom>
            <a:noFill/>
          </p:spPr>
          <p:txBody>
            <a:bodyPr rtlCol="0" wrap="square">
              <a:spAutoFit/>
            </a:bodyPr>
            <a:lstStyle/>
            <a:p>
              <a:pPr algn="ctr"/>
              <a:r>
                <a:rPr altLang="zh-CN" b="1" lang="en-US" smtClean="0" sz="6600">
                  <a:solidFill>
                    <a:srgbClr val="595959"/>
                  </a:solidFill>
                  <a:sym charset="2" panose="05030102010509060703" pitchFamily="18" typeface="Webdings"/>
                </a:rPr>
                <a:t></a:t>
              </a:r>
            </a:p>
          </p:txBody>
        </p:sp>
        <p:sp>
          <p:nvSpPr>
            <p:cNvPr id="37" name="文本框 36"/>
            <p:cNvSpPr txBox="1"/>
            <p:nvPr/>
          </p:nvSpPr>
          <p:spPr>
            <a:xfrm>
              <a:off x="11035489" y="4446474"/>
              <a:ext cx="914400" cy="968563"/>
            </a:xfrm>
            <a:prstGeom prst="rect">
              <a:avLst/>
            </a:prstGeom>
            <a:noFill/>
          </p:spPr>
          <p:txBody>
            <a:bodyPr rtlCol="0" wrap="square">
              <a:spAutoFit/>
            </a:bodyPr>
            <a:lstStyle/>
            <a:p>
              <a:pPr algn="ctr"/>
              <a:r>
                <a:rPr altLang="zh-CN" b="1" lang="en-US" smtClean="0" sz="5400">
                  <a:solidFill>
                    <a:srgbClr val="595959"/>
                  </a:solidFill>
                  <a:sym charset="2" panose="05030102010509060703" pitchFamily="18" typeface="Webdings"/>
                </a:rPr>
                <a:t></a:t>
              </a:r>
            </a:p>
          </p:txBody>
        </p:sp>
        <p:sp>
          <p:nvSpPr>
            <p:cNvPr id="38" name="文本框 37"/>
            <p:cNvSpPr txBox="1"/>
            <p:nvPr/>
          </p:nvSpPr>
          <p:spPr>
            <a:xfrm>
              <a:off x="6074366" y="1216887"/>
              <a:ext cx="1895449" cy="968563"/>
            </a:xfrm>
            <a:prstGeom prst="rect">
              <a:avLst/>
            </a:prstGeom>
            <a:noFill/>
          </p:spPr>
          <p:txBody>
            <a:bodyPr rtlCol="0" wrap="square">
              <a:spAutoFit/>
            </a:bodyPr>
            <a:lstStyle/>
            <a:p>
              <a:pPr algn="ctr"/>
              <a:r>
                <a:rPr altLang="en-US" b="1" lang="zh-CN" smtClean="0">
                  <a:solidFill>
                    <a:srgbClr val="595959"/>
                  </a:solidFill>
                </a:rPr>
                <a:t>购买阅读</a:t>
              </a:r>
            </a:p>
            <a:p>
              <a:pPr algn="ctr"/>
              <a:r>
                <a:rPr altLang="en-US" b="1" lang="zh-CN" smtClean="0">
                  <a:solidFill>
                    <a:srgbClr val="595959"/>
                  </a:solidFill>
                </a:rPr>
                <a:t>《如何高效学习》</a:t>
              </a:r>
            </a:p>
          </p:txBody>
        </p:sp>
        <p:sp>
          <p:nvSpPr>
            <p:cNvPr id="40" name="文本框 39"/>
            <p:cNvSpPr txBox="1"/>
            <p:nvPr/>
          </p:nvSpPr>
          <p:spPr>
            <a:xfrm>
              <a:off x="4114800" y="3405605"/>
              <a:ext cx="1895449" cy="677994"/>
            </a:xfrm>
            <a:prstGeom prst="rect">
              <a:avLst/>
            </a:prstGeom>
            <a:noFill/>
          </p:spPr>
          <p:txBody>
            <a:bodyPr rtlCol="0" wrap="square">
              <a:spAutoFit/>
            </a:bodyPr>
            <a:lstStyle/>
            <a:p>
              <a:pPr algn="ctr"/>
              <a:r>
                <a:rPr altLang="en-US" b="1" lang="zh-CN" smtClean="0">
                  <a:solidFill>
                    <a:srgbClr val="595959"/>
                  </a:solidFill>
                </a:rPr>
                <a:t>反复练习</a:t>
              </a:r>
            </a:p>
            <a:p>
              <a:pPr algn="ctr"/>
              <a:r>
                <a:rPr altLang="en-US" b="1" lang="zh-CN" smtClean="0">
                  <a:solidFill>
                    <a:srgbClr val="595959"/>
                  </a:solidFill>
                </a:rPr>
                <a:t>纠正错误方法</a:t>
              </a:r>
            </a:p>
          </p:txBody>
        </p:sp>
        <p:sp>
          <p:nvSpPr>
            <p:cNvPr id="41" name="文本框 40"/>
            <p:cNvSpPr txBox="1"/>
            <p:nvPr/>
          </p:nvSpPr>
          <p:spPr>
            <a:xfrm>
              <a:off x="7396654" y="5149780"/>
              <a:ext cx="1895449" cy="677994"/>
            </a:xfrm>
            <a:prstGeom prst="rect">
              <a:avLst/>
            </a:prstGeom>
            <a:noFill/>
          </p:spPr>
          <p:txBody>
            <a:bodyPr rtlCol="0" wrap="square">
              <a:spAutoFit/>
            </a:bodyPr>
            <a:lstStyle/>
            <a:p>
              <a:pPr algn="ctr"/>
              <a:r>
                <a:rPr altLang="en-US" b="1" lang="zh-CN">
                  <a:solidFill>
                    <a:srgbClr val="595959"/>
                  </a:solidFill>
                </a:rPr>
                <a:t>持之以恒</a:t>
              </a:r>
            </a:p>
            <a:p>
              <a:pPr algn="ctr"/>
              <a:r>
                <a:rPr altLang="en-US" b="1" lang="zh-CN">
                  <a:solidFill>
                    <a:srgbClr val="595959"/>
                  </a:solidFill>
                </a:rPr>
                <a:t>学习效率倍增</a:t>
              </a:r>
            </a:p>
          </p:txBody>
        </p:sp>
        <p:grpSp>
          <p:nvGrpSpPr>
            <p:cNvPr id="44" name="组合 43"/>
            <p:cNvGrpSpPr/>
            <p:nvPr/>
          </p:nvGrpSpPr>
          <p:grpSpPr>
            <a:xfrm>
              <a:off x="9274426" y="1485765"/>
              <a:ext cx="557092" cy="557092"/>
              <a:chOff x="4354286" y="3255797"/>
              <a:chExt cx="847750" cy="847750"/>
            </a:xfrm>
          </p:grpSpPr>
          <p:sp>
            <p:nvSpPr>
              <p:cNvPr id="45" name="泪滴形 44"/>
              <p:cNvSpPr/>
              <p:nvPr/>
            </p:nvSpPr>
            <p:spPr>
              <a:xfrm rot="8100000">
                <a:off x="4354286" y="3255797"/>
                <a:ext cx="847750" cy="847750"/>
              </a:xfrm>
              <a:prstGeom prst="teardrop">
                <a:avLst>
                  <a:gd fmla="val 123969" name="adj"/>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628483" y="3483429"/>
                <a:ext cx="299357"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7" name="组合 46"/>
            <p:cNvGrpSpPr/>
            <p:nvPr/>
          </p:nvGrpSpPr>
          <p:grpSpPr>
            <a:xfrm>
              <a:off x="5834863" y="3105574"/>
              <a:ext cx="557092" cy="557092"/>
              <a:chOff x="4354286" y="3255797"/>
              <a:chExt cx="847750" cy="847750"/>
            </a:xfrm>
          </p:grpSpPr>
          <p:sp>
            <p:nvSpPr>
              <p:cNvPr id="48" name="泪滴形 47"/>
              <p:cNvSpPr/>
              <p:nvPr/>
            </p:nvSpPr>
            <p:spPr>
              <a:xfrm rot="8100000">
                <a:off x="4354286" y="3255797"/>
                <a:ext cx="847750" cy="847750"/>
              </a:xfrm>
              <a:prstGeom prst="teardrop">
                <a:avLst>
                  <a:gd fmla="val 123969" name="adj"/>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4628483" y="3483429"/>
                <a:ext cx="299357"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8065833" y="4236698"/>
              <a:ext cx="557092" cy="557092"/>
              <a:chOff x="4354286" y="3255797"/>
              <a:chExt cx="847750" cy="847750"/>
            </a:xfrm>
          </p:grpSpPr>
          <p:sp>
            <p:nvSpPr>
              <p:cNvPr id="51" name="泪滴形 50"/>
              <p:cNvSpPr/>
              <p:nvPr/>
            </p:nvSpPr>
            <p:spPr>
              <a:xfrm rot="8100000">
                <a:off x="4354286" y="3255797"/>
                <a:ext cx="847750" cy="847750"/>
              </a:xfrm>
              <a:prstGeom prst="teardrop">
                <a:avLst>
                  <a:gd fmla="val 123969" name="adj"/>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4628483" y="3483429"/>
                <a:ext cx="299357"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Tree>
    <p:extLst>
      <p:ext uri="{BB962C8B-B14F-4D97-AF65-F5344CB8AC3E}">
        <p14:creationId val="3510921747"/>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95959"/>
        </a:solidFill>
        <a:effectLst/>
      </p:bgPr>
    </p:bg>
    <p:spTree>
      <p:nvGrpSpPr>
        <p:cNvPr id="1" name=""/>
        <p:cNvGrpSpPr/>
        <p:nvPr/>
      </p:nvGrpSpPr>
      <p:grpSpPr>
        <a:xfrm>
          <a:off x="0" y="0"/>
          <a:ext cx="0" cy="0"/>
        </a:xfrm>
      </p:grpSpPr>
      <p:sp>
        <p:nvSpPr>
          <p:cNvPr id="24" name="矩形 23"/>
          <p:cNvSpPr/>
          <p:nvPr/>
        </p:nvSpPr>
        <p:spPr>
          <a:xfrm>
            <a:off x="0" y="-1905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a:off x="2825262" y="50987"/>
            <a:ext cx="6541476" cy="648233"/>
          </a:xfrm>
        </p:spPr>
        <p:txBody>
          <a:bodyPr>
            <a:normAutofit/>
          </a:bodyPr>
          <a:lstStyle/>
          <a:p>
            <a:pPr algn="ctr" marR="0" rtl="0"/>
            <a:r>
              <a:rPr altLang="en-US" b="1" baseline="0" i="0" kern="2200" lang="zh-CN" smtClean="0" strike="noStrike" sz="4000" u="none">
                <a:latin typeface="+mj-ea"/>
                <a:ea typeface="+mj-ea"/>
              </a:rPr>
              <a:t>你是否会这样?</a:t>
            </a:r>
          </a:p>
        </p:txBody>
      </p:sp>
      <p:sp>
        <p:nvSpPr>
          <p:cNvPr id="40" name="矩形 39"/>
          <p:cNvSpPr/>
          <p:nvPr/>
        </p:nvSpPr>
        <p:spPr>
          <a:xfrm>
            <a:off x="1604963" y="2087940"/>
            <a:ext cx="8982075" cy="3383280"/>
          </a:xfrm>
          <a:prstGeom prst="rect">
            <a:avLst/>
          </a:prstGeom>
        </p:spPr>
        <p:txBody>
          <a:bodyPr wrap="square">
            <a:spAutoFit/>
          </a:bodyPr>
          <a:lstStyle/>
          <a:p>
            <a:pPr algn="ctr" indent="-685800" marL="685800">
              <a:lnSpc>
                <a:spcPct val="150000"/>
              </a:lnSpc>
              <a:spcAft>
                <a:spcPct val="0"/>
              </a:spcAft>
              <a:buFont charset="2" panose="05000000000000000000" pitchFamily="2" typeface="Wingdings"/>
              <a:buChar char="n"/>
            </a:pPr>
            <a:r>
              <a:rPr altLang="zh-CN"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对某个观点照单全收缺乏疑问</a:t>
            </a:r>
          </a:p>
          <a:p>
            <a:pPr algn="ctr" indent="-685800" marL="685800">
              <a:lnSpc>
                <a:spcPct val="150000"/>
              </a:lnSpc>
              <a:spcAft>
                <a:spcPct val="0"/>
              </a:spcAft>
              <a:buFont charset="2" panose="05000000000000000000" pitchFamily="2" typeface="Wingdings"/>
              <a:buChar char="n"/>
            </a:pPr>
            <a:r>
              <a:rPr altLang="zh-CN"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对某个谣言深信不疑不加求证</a:t>
            </a:r>
          </a:p>
          <a:p>
            <a:pPr algn="ctr" indent="-685800" marL="685800">
              <a:lnSpc>
                <a:spcPct val="150000"/>
              </a:lnSpc>
              <a:spcAft>
                <a:spcPct val="0"/>
              </a:spcAft>
              <a:buFont charset="2" panose="05000000000000000000" pitchFamily="2" typeface="Wingdings"/>
              <a:buChar char="n"/>
            </a:pPr>
            <a:r>
              <a:rPr altLang="zh-CN"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对某个决定事后感到后悔不已</a:t>
            </a:r>
          </a:p>
        </p:txBody>
      </p:sp>
    </p:spTree>
    <p:extLst>
      <p:ext uri="{BB962C8B-B14F-4D97-AF65-F5344CB8AC3E}">
        <p14:creationId val="1951019875"/>
      </p:ext>
    </p:extLst>
  </p:cSld>
  <p:clrMapOvr>
    <a:masterClrMapping/>
  </p:clrMapOvr>
  <p:transition spd="slow">
    <p:push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9602535" y="2338291"/>
            <a:ext cx="427729" cy="2181418"/>
            <a:chOff x="6760862" y="2723203"/>
            <a:chExt cx="274320" cy="1399032"/>
          </a:xfrm>
        </p:grpSpPr>
        <p:sp>
          <p:nvSpPr>
            <p:cNvPr id="10" name="矩形 9"/>
            <p:cNvSpPr/>
            <p:nvPr/>
          </p:nvSpPr>
          <p:spPr>
            <a:xfrm>
              <a:off x="6760862" y="2723203"/>
              <a:ext cx="274320" cy="1399032"/>
            </a:xfrm>
            <a:prstGeom prst="rect">
              <a:avLst/>
            </a:prstGeom>
            <a:solidFill>
              <a:srgbClr val="595959"/>
            </a:solidFill>
            <a:ln w="2857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a:off x="6927232" y="27933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927232" y="28949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1032" y="29965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27232" y="30981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927232" y="31997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51032" y="33013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27232" y="34029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27232" y="35045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51032" y="36061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927232" y="37077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27232" y="38093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51032" y="39109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927232" y="40125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0" y="0"/>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0" y="3017598"/>
            <a:ext cx="5918382" cy="822805"/>
            <a:chOff x="3136809" y="855058"/>
            <a:chExt cx="5918382" cy="822805"/>
          </a:xfrm>
        </p:grpSpPr>
        <p:grpSp>
          <p:nvGrpSpPr>
            <p:cNvPr id="29" name="组合 28"/>
            <p:cNvGrpSpPr/>
            <p:nvPr/>
          </p:nvGrpSpPr>
          <p:grpSpPr>
            <a:xfrm>
              <a:off x="3136809" y="951665"/>
              <a:ext cx="5918382" cy="726198"/>
              <a:chOff x="3136809" y="870224"/>
              <a:chExt cx="5918382" cy="726198"/>
            </a:xfrm>
          </p:grpSpPr>
          <p:sp>
            <p:nvSpPr>
              <p:cNvPr id="35"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36" name="文本框 35"/>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评估思维方式</a:t>
                </a:r>
              </a:p>
            </p:txBody>
          </p:sp>
        </p:grpSp>
        <p:grpSp>
          <p:nvGrpSpPr>
            <p:cNvPr id="30" name="组合 29"/>
            <p:cNvGrpSpPr/>
            <p:nvPr/>
          </p:nvGrpSpPr>
          <p:grpSpPr>
            <a:xfrm>
              <a:off x="3583478" y="855058"/>
              <a:ext cx="731520" cy="731520"/>
              <a:chOff x="705840" y="2992204"/>
              <a:chExt cx="731520" cy="731520"/>
            </a:xfrm>
            <a:solidFill>
              <a:srgbClr val="424242"/>
            </a:solidFill>
          </p:grpSpPr>
          <p:sp>
            <p:nvSpPr>
              <p:cNvPr id="31" name="文本框 30"/>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34" name="文本框 33"/>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2</a:t>
                </a:r>
              </a:p>
            </p:txBody>
          </p:sp>
        </p:grpSp>
      </p:grpSp>
    </p:spTree>
    <p:extLst>
      <p:ext uri="{BB962C8B-B14F-4D97-AF65-F5344CB8AC3E}">
        <p14:creationId val="3565250997"/>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1"/>
          <p:cNvSpPr txBox="1"/>
          <p:nvPr/>
        </p:nvSpPr>
        <p:spPr>
          <a:xfrm>
            <a:off x="2545882" y="49356"/>
            <a:ext cx="7100237" cy="651495"/>
          </a:xfrm>
          <a:prstGeom prst="rect">
            <a:avLst/>
          </a:prstGeom>
        </p:spPr>
        <p:txBody>
          <a:bodyPr anchor="b" bIns="45720" lIns="91440" rIns="91440" rtlCol="0" tIns="45720" vert="horz">
            <a:no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思维评估步骤</a:t>
            </a:r>
          </a:p>
        </p:txBody>
      </p:sp>
      <p:sp>
        <p:nvSpPr>
          <p:cNvPr id="14" name="矩形 13"/>
          <p:cNvSpPr/>
          <p:nvPr/>
        </p:nvSpPr>
        <p:spPr>
          <a:xfrm>
            <a:off x="0" y="342900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标题 1"/>
          <p:cNvSpPr txBox="1"/>
          <p:nvPr/>
        </p:nvSpPr>
        <p:spPr>
          <a:xfrm>
            <a:off x="2581031" y="349740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思维评估标准</a:t>
            </a:r>
          </a:p>
        </p:txBody>
      </p:sp>
      <p:graphicFrame>
        <p:nvGraphicFramePr>
          <p:cNvPr id="50" name="表格 49"/>
          <p:cNvGraphicFramePr>
            <a:graphicFrameLocks noGrp="1"/>
          </p:cNvGraphicFramePr>
          <p:nvPr>
            <p:extLst>
              <p:ext uri="{D42A27DB-BD31-4B8C-83A1-F6EECF244321}">
                <p14:modId val="4022650474"/>
              </p:ext>
            </p:extLst>
          </p:nvPr>
        </p:nvGraphicFramePr>
        <p:xfrm>
          <a:off x="0" y="5122544"/>
          <a:ext cx="12191994" cy="1735456"/>
        </p:xfrm>
        <a:graphic>
          <a:graphicData uri="http://schemas.openxmlformats.org/drawingml/2006/table">
            <a:tbl>
              <a:tblPr bandRow="1" firstRow="1">
                <a:solidFill>
                  <a:srgbClr val="595959"/>
                </a:solidFill>
                <a:tableStyleId>{5C22544A-7EE6-4342-B048-85BDC9FD1C3A}</a:tableStyleId>
              </a:tblPr>
              <a:tblGrid>
                <a:gridCol w="677333"/>
                <a:gridCol w="677333"/>
                <a:gridCol w="677333"/>
                <a:gridCol w="677333"/>
                <a:gridCol w="677333"/>
                <a:gridCol w="677333"/>
                <a:gridCol w="677333"/>
                <a:gridCol w="677333"/>
                <a:gridCol w="677333"/>
                <a:gridCol w="677333"/>
                <a:gridCol w="677333"/>
                <a:gridCol w="677333"/>
                <a:gridCol w="677333"/>
                <a:gridCol w="677333"/>
                <a:gridCol w="677333"/>
                <a:gridCol w="677333"/>
                <a:gridCol w="677333"/>
                <a:gridCol w="677333"/>
              </a:tblGrid>
              <a:tr h="547688">
                <a:tc>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c>
                  <a:txBody>
                    <a:bodyPr vert="horz" wrap="square"/>
                    <a:lstStyle/>
                    <a:p>
                      <a:pPr algn="ctr"/>
                      <a:endParaRPr altLang="en-US" lang="zh-CN"/>
                    </a:p>
                  </a:txBody>
                  <a:tcPr anchor="ctr">
                    <a:lnL algn="ctr" cap="flat" cmpd="sng" w="28575">
                      <a:solidFill>
                        <a:schemeClr val="bg1"/>
                      </a:solidFill>
                      <a:prstDash val="solid"/>
                      <a:round/>
                      <a:headEnd len="med" type="none" w="med"/>
                      <a:tailEnd len="med" type="none" w="med"/>
                    </a:lnL>
                    <a:lnR algn="ctr" cap="flat" cmpd="sng" w="28575">
                      <a:noFill/>
                      <a:prstDash val="solid"/>
                      <a:round/>
                      <a:headEnd len="med" type="none" w="med"/>
                      <a:tailEnd len="med" type="none" w="med"/>
                    </a:lnR>
                    <a:lnT cmpd="sng" w="12700">
                      <a:noFill/>
                    </a:lnT>
                    <a:lnB cmpd="sng" w="38100">
                      <a:noFill/>
                    </a:lnB>
                    <a:lnTlToBr cmpd="sng" w="12700">
                      <a:noFill/>
                      <a:prstDash val="solid"/>
                    </a:lnTlToBr>
                    <a:lnBlToTr cmpd="sng" w="12700">
                      <a:noFill/>
                      <a:prstDash val="solid"/>
                    </a:lnBlToTr>
                    <a:noFill/>
                  </a:tcPr>
                </a:tc>
              </a:tr>
              <a:tr h="547688">
                <a:tc gridSpan="2">
                  <a:txBody>
                    <a:bodyPr vert="horz" wrap="square"/>
                    <a:lstStyle/>
                    <a:p>
                      <a:pPr algn="ctr"/>
                      <a:r>
                        <a:rPr altLang="en-US" b="1" lang="zh-CN" smtClean="0" sz="2800">
                          <a:solidFill>
                            <a:schemeClr val="bg1"/>
                          </a:solidFill>
                        </a:rPr>
                        <a:t>清晰性</a:t>
                      </a:r>
                      <a:endParaRPr altLang="en-US" b="1" lang="zh-CN" sz="2800">
                        <a:solidFill>
                          <a:schemeClr val="bg1"/>
                        </a:solidFill>
                      </a:endParaRPr>
                    </a:p>
                  </a:txBody>
                  <a:tcPr anchor="ct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准确性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精确性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相关性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深度</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广度</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逻辑性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重要性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gridSpan="2">
                  <a:txBody>
                    <a:bodyPr vert="horz" wrap="square"/>
                    <a:lstStyle/>
                    <a:p>
                      <a:pPr algn="ctr"/>
                      <a:r>
                        <a:rPr altLang="en-US" b="1" lang="zh-CN" smtClean="0" sz="2800">
                          <a:solidFill>
                            <a:schemeClr val="bg1"/>
                          </a:solidFill>
                        </a:rPr>
                        <a:t>公正性</a:t>
                      </a:r>
                      <a:endParaRPr altLang="en-US" b="1" lang="zh-CN" sz="2800">
                        <a:solidFill>
                          <a:schemeClr val="bg1"/>
                        </a:solidFill>
                      </a:endParaRPr>
                    </a:p>
                  </a:txBody>
                  <a:tcPr anchor="ctr">
                    <a:lnL algn="ctr" cap="flat" cmpd="sng" w="28575">
                      <a:solidFill>
                        <a:schemeClr val="bg1"/>
                      </a:solidFill>
                      <a:prstDash val="solid"/>
                      <a:round/>
                      <a:headEnd len="med" type="none" w="med"/>
                      <a:tailEnd len="med" type="none" w="med"/>
                    </a:lnL>
                    <a:lnR algn="ctr" cap="flat" cmpd="sng" w="28575">
                      <a:no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lnL cmpd="sng" w="12700">
                      <a:noFill/>
                    </a:lnL>
                    <a:lnR algn="ctr" cap="flat" cmpd="sng" w="28575">
                      <a:solidFill>
                        <a:schemeClr val="bg1"/>
                      </a:solidFill>
                      <a:prstDash val="solid"/>
                      <a:round/>
                      <a:headEnd len="med" type="none" w="med"/>
                      <a:tailEnd len="med" type="none" w="med"/>
                    </a:lnR>
                    <a:lnT cmpd="sng" w="38100">
                      <a:noFill/>
                    </a:lnT>
                    <a:lnB cmpd="sng" w="12700">
                      <a:noFill/>
                    </a:lnB>
                    <a:lnTlToBr cmpd="sng" w="12700">
                      <a:noFill/>
                      <a:prstDash val="solid"/>
                    </a:lnTlToBr>
                    <a:lnBlToTr cmpd="sng" w="12700">
                      <a:noFill/>
                      <a:prstDash val="solid"/>
                    </a:lnBlToTr>
                    <a:noFill/>
                  </a:tcPr>
                </a:tc>
              </a:tr>
              <a:tr h="547688">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能够清楚地被理解</a:t>
                      </a:r>
                    </a:p>
                  </a:txBody>
                  <a:tcPr anchor="ctr">
                    <a:lnL cmpd="sng" w="12700">
                      <a:noFill/>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能够被证实</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拥有详实的细节</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与问题相关</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使用了不同的分析角度</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站在不同立场进行分析</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符合逻辑</a:t>
                      </a:r>
                      <a:endParaRPr altLang="zh-CN" b="1" kern="1200" lang="en-US" smtClean="0" sz="1800">
                        <a:solidFill>
                          <a:srgbClr val="E7E5E6"/>
                        </a:solidFill>
                        <a:effectLst/>
                        <a:latin typeface="+mn-lt"/>
                        <a:ea typeface="+mn-ea"/>
                        <a:cs typeface="+mn-cs"/>
                      </a:endParaRPr>
                    </a:p>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没有矛盾</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聚焦于重要的问题</a:t>
                      </a:r>
                    </a:p>
                  </a:txBody>
                  <a:tcPr anchor="ctr">
                    <a:lnL algn="ctr" cap="flat" cmpd="sng" w="28575">
                      <a:noFill/>
                      <a:prstDash val="solid"/>
                      <a:round/>
                      <a:headEnd len="med" type="none" w="med"/>
                      <a:tailEnd len="med" type="none" w="med"/>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solidFill>
                        <a:schemeClr val="bg1"/>
                      </a:solid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c gridSpan="2">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b="1" kern="1200" lang="zh-CN" smtClean="0" sz="1800">
                          <a:solidFill>
                            <a:srgbClr val="E7E5E6"/>
                          </a:solidFill>
                          <a:effectLst/>
                          <a:latin typeface="+mn-lt"/>
                          <a:ea typeface="+mn-ea"/>
                          <a:cs typeface="+mn-cs"/>
                        </a:rPr>
                        <a:t>客观全面</a:t>
                      </a:r>
                      <a:endParaRPr altLang="zh-CN" b="1" kern="1200" lang="en-US" smtClean="0" sz="1800">
                        <a:solidFill>
                          <a:srgbClr val="E7E5E6"/>
                        </a:solidFill>
                        <a:effectLst/>
                        <a:latin typeface="+mn-lt"/>
                        <a:ea typeface="+mn-ea"/>
                        <a:cs typeface="+mn-cs"/>
                      </a:endParaRPr>
                    </a:p>
                    <a:p>
                      <a:pPr algn="ctr" defTabSz="914400" eaLnBrk="1" fontAlgn="auto" hangingPunct="1" indent="0" latinLnBrk="0" marL="0" marR="0" rtl="0">
                        <a:lnSpc>
                          <a:spcPct val="100000"/>
                        </a:lnSpc>
                        <a:spcBef>
                          <a:spcPct val="0"/>
                        </a:spcBef>
                        <a:spcAft>
                          <a:spcPct val="0"/>
                        </a:spcAft>
                        <a:buClrTx/>
                        <a:buSzTx/>
                        <a:buFontTx/>
                        <a:buNone/>
                        <a:defRPr/>
                      </a:pPr>
                      <a:r>
                        <a:rPr altLang="zh-CN" b="1" kern="1200" lang="zh-CN" smtClean="0" sz="1800">
                          <a:solidFill>
                            <a:srgbClr val="E7E5E6"/>
                          </a:solidFill>
                          <a:effectLst/>
                          <a:latin typeface="+mn-lt"/>
                          <a:ea typeface="+mn-ea"/>
                          <a:cs typeface="+mn-cs"/>
                        </a:rPr>
                        <a:t>不</a:t>
                      </a:r>
                      <a:r>
                        <a:rPr altLang="en-US" b="1" kern="1200" lang="zh-CN" smtClean="0" sz="1800">
                          <a:solidFill>
                            <a:srgbClr val="E7E5E6"/>
                          </a:solidFill>
                          <a:effectLst/>
                          <a:latin typeface="+mn-lt"/>
                          <a:ea typeface="+mn-ea"/>
                          <a:cs typeface="+mn-cs"/>
                        </a:rPr>
                        <a:t>循私利</a:t>
                      </a:r>
                      <a:endParaRPr altLang="zh-CN" b="1" kern="1200" lang="zh-CN" smtClean="0" sz="1800">
                        <a:solidFill>
                          <a:srgbClr val="E7E5E6"/>
                        </a:solidFill>
                        <a:effectLst/>
                        <a:latin typeface="+mn-lt"/>
                        <a:ea typeface="+mn-ea"/>
                        <a:cs typeface="+mn-cs"/>
                      </a:endParaRPr>
                    </a:p>
                  </a:txBody>
                  <a:tcPr anchor="ctr">
                    <a:lnL algn="ctr" cap="flat" cmpd="sng" w="28575">
                      <a:noFill/>
                      <a:prstDash val="solid"/>
                      <a:round/>
                      <a:headEnd len="med" type="none" w="med"/>
                      <a:tailEnd len="med" type="none" w="med"/>
                    </a:lnL>
                    <a:lnR cmpd="sng" w="12700">
                      <a:noFill/>
                    </a:lnR>
                    <a:lnT cmpd="sng" w="12700">
                      <a:noFill/>
                    </a:lnT>
                    <a:lnB cmpd="sng" w="12700">
                      <a:noFill/>
                    </a:lnB>
                    <a:lnTlToBr cmpd="sng" w="12700">
                      <a:noFill/>
                      <a:prstDash val="solid"/>
                    </a:lnTlToBr>
                    <a:lnBlToTr cmpd="sng" w="12700">
                      <a:noFill/>
                      <a:prstDash val="solid"/>
                    </a:lnBlToTr>
                    <a:noFill/>
                  </a:tcPr>
                </a:tc>
                <a:tc hMerge="1">
                  <a:txBody>
                    <a:bodyPr vert="horz" wrap="square"/>
                    <a:lstStyle/>
                    <a:p>
                      <a:pPr algn="ctr"/>
                      <a:endParaRPr altLang="en-US" lang="zh-CN"/>
                    </a:p>
                  </a:txBody>
                  <a:tcPr anchor="ctr">
                    <a:lnL cmpd="sng" w="12700">
                      <a:noFill/>
                    </a:lnL>
                    <a:lnR algn="ctr" cap="flat" cmpd="sng" w="28575">
                      <a:noFill/>
                      <a:prstDash val="solid"/>
                      <a:round/>
                      <a:headEnd len="med" type="none" w="med"/>
                      <a:tailEnd len="med" type="none" w="med"/>
                    </a:lnR>
                    <a:lnT cmpd="sng" w="12700">
                      <a:noFill/>
                    </a:lnT>
                    <a:lnB cmpd="sng" w="12700">
                      <a:noFill/>
                    </a:lnB>
                    <a:lnTlToBr cmpd="sng" w="12700">
                      <a:noFill/>
                      <a:prstDash val="solid"/>
                    </a:lnTlToBr>
                    <a:lnBlToTr cmpd="sng" w="12700">
                      <a:noFill/>
                      <a:prstDash val="solid"/>
                    </a:lnBlToTr>
                    <a:noFill/>
                  </a:tcPr>
                </a:tc>
              </a:tr>
            </a:tbl>
          </a:graphicData>
        </a:graphic>
      </p:graphicFrame>
      <p:grpSp>
        <p:nvGrpSpPr>
          <p:cNvPr id="60" name="组合 59"/>
          <p:cNvGrpSpPr/>
          <p:nvPr/>
        </p:nvGrpSpPr>
        <p:grpSpPr>
          <a:xfrm>
            <a:off x="1174066" y="1525869"/>
            <a:ext cx="9863131" cy="1209822"/>
            <a:chOff x="1174066" y="2147329"/>
            <a:chExt cx="9863131" cy="1209822"/>
          </a:xfrm>
        </p:grpSpPr>
        <p:grpSp>
          <p:nvGrpSpPr>
            <p:cNvPr id="56" name="组合 55"/>
            <p:cNvGrpSpPr/>
            <p:nvPr/>
          </p:nvGrpSpPr>
          <p:grpSpPr>
            <a:xfrm>
              <a:off x="1174066" y="2147329"/>
              <a:ext cx="9863131" cy="1209822"/>
              <a:chOff x="913228" y="1916018"/>
              <a:chExt cx="9863131" cy="1209822"/>
            </a:xfrm>
          </p:grpSpPr>
          <p:sp>
            <p:nvSpPr>
              <p:cNvPr id="52" name="剪去单角的矩形 2"/>
              <p:cNvSpPr/>
              <p:nvPr/>
            </p:nvSpPr>
            <p:spPr>
              <a:xfrm>
                <a:off x="7593624" y="1916018"/>
                <a:ext cx="3182735" cy="1209822"/>
              </a:xfrm>
              <a:custGeom>
                <a:gdLst>
                  <a:gd fmla="*/ 0 w 3040177" name="connsiteX0"/>
                  <a:gd fmla="*/ 14068 h 1209822" name="connsiteY0"/>
                  <a:gd fmla="*/ 2018714 w 3040177" name="connsiteX1"/>
                  <a:gd fmla="*/ 0 h 1209822" name="connsiteY1"/>
                  <a:gd fmla="*/ 3038622 w 3040177" name="connsiteX2"/>
                  <a:gd fmla="*/ 822960 h 1209822" name="connsiteY2"/>
                  <a:gd fmla="*/ 2785403 w 3040177" name="connsiteX3"/>
                  <a:gd fmla="*/ 1209822 h 1209822" name="connsiteY3"/>
                  <a:gd fmla="*/ 0 w 3040177" name="connsiteX4"/>
                  <a:gd fmla="*/ 1209822 h 1209822" name="connsiteY4"/>
                  <a:gd fmla="*/ 0 w 3040177" name="connsiteX5"/>
                  <a:gd fmla="*/ 14068 h 120982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09822" w="3040177">
                    <a:moveTo>
                      <a:pt x="0" y="14068"/>
                    </a:moveTo>
                    <a:lnTo>
                      <a:pt x="2018714" y="0"/>
                    </a:lnTo>
                    <a:cubicBezTo>
                      <a:pt x="2482948" y="99646"/>
                      <a:pt x="3024554" y="623667"/>
                      <a:pt x="3038622" y="822960"/>
                    </a:cubicBezTo>
                    <a:cubicBezTo>
                      <a:pt x="3052690" y="1022253"/>
                      <a:pt x="2971572" y="1113986"/>
                      <a:pt x="2785403" y="1209822"/>
                    </a:cubicBezTo>
                    <a:lnTo>
                      <a:pt x="0" y="1209822"/>
                    </a:lnTo>
                    <a:lnTo>
                      <a:pt x="0" y="14068"/>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圆角矩形 53"/>
              <p:cNvSpPr/>
              <p:nvPr/>
            </p:nvSpPr>
            <p:spPr>
              <a:xfrm>
                <a:off x="4244048" y="1916018"/>
                <a:ext cx="3182228" cy="1209822"/>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圆角矩形 60"/>
              <p:cNvSpPr/>
              <p:nvPr/>
            </p:nvSpPr>
            <p:spPr>
              <a:xfrm>
                <a:off x="913228" y="1916018"/>
                <a:ext cx="3182228" cy="1209822"/>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1618664" y="2521408"/>
              <a:ext cx="2293033" cy="457200"/>
            </a:xfrm>
            <a:prstGeom prst="rect">
              <a:avLst/>
            </a:prstGeom>
            <a:noFill/>
          </p:spPr>
          <p:txBody>
            <a:bodyPr rtlCol="0" wrap="square">
              <a:spAutoFit/>
            </a:bodyPr>
            <a:lstStyle/>
            <a:p>
              <a:pPr algn="ctr"/>
              <a:r>
                <a:rPr altLang="zh-CN" b="1" lang="en-US" smtClean="0" sz="2400">
                  <a:solidFill>
                    <a:schemeClr val="bg1"/>
                  </a:solidFill>
                </a:rPr>
                <a:t>1.厘清思维元素</a:t>
              </a:r>
            </a:p>
          </p:txBody>
        </p:sp>
        <p:sp>
          <p:nvSpPr>
            <p:cNvPr id="58" name="文本框 57"/>
            <p:cNvSpPr txBox="1"/>
            <p:nvPr/>
          </p:nvSpPr>
          <p:spPr>
            <a:xfrm>
              <a:off x="4642338" y="2336742"/>
              <a:ext cx="2926080" cy="822960"/>
            </a:xfrm>
            <a:prstGeom prst="rect">
              <a:avLst/>
            </a:prstGeom>
            <a:noFill/>
          </p:spPr>
          <p:txBody>
            <a:bodyPr rtlCol="0" wrap="square">
              <a:spAutoFit/>
            </a:bodyPr>
            <a:lstStyle/>
            <a:p>
              <a:r>
                <a:rPr altLang="zh-CN" b="1" lang="en-US" smtClean="0" sz="2400">
                  <a:solidFill>
                    <a:schemeClr val="bg1"/>
                  </a:solidFill>
                </a:rPr>
                <a:t>2.关注每一个元素是否符合思维评估标准</a:t>
              </a:r>
            </a:p>
          </p:txBody>
        </p:sp>
        <p:sp>
          <p:nvSpPr>
            <p:cNvPr id="59" name="文本框 58"/>
            <p:cNvSpPr txBox="1"/>
            <p:nvPr/>
          </p:nvSpPr>
          <p:spPr>
            <a:xfrm>
              <a:off x="7982537" y="2336742"/>
              <a:ext cx="2385353" cy="822960"/>
            </a:xfrm>
            <a:prstGeom prst="rect">
              <a:avLst/>
            </a:prstGeom>
            <a:noFill/>
          </p:spPr>
          <p:txBody>
            <a:bodyPr rtlCol="0" wrap="square">
              <a:spAutoFit/>
            </a:bodyPr>
            <a:lstStyle/>
            <a:p>
              <a:pPr algn="ctr"/>
              <a:r>
                <a:rPr altLang="zh-CN" b="1" lang="en-US" smtClean="0" sz="2400">
                  <a:solidFill>
                    <a:schemeClr val="bg1"/>
                  </a:solidFill>
                </a:rPr>
                <a:t>3.改进思维元素提高思维质量</a:t>
              </a:r>
            </a:p>
          </p:txBody>
        </p:sp>
      </p:grpSp>
    </p:spTree>
    <p:extLst>
      <p:ext uri="{BB962C8B-B14F-4D97-AF65-F5344CB8AC3E}">
        <p14:creationId val="769076134"/>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标题 1"/>
          <p:cNvSpPr txBox="1"/>
          <p:nvPr/>
        </p:nvSpPr>
        <p:spPr>
          <a:xfrm>
            <a:off x="2825262" y="1105897"/>
            <a:ext cx="6541476" cy="788307"/>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bg1"/>
                </a:solidFill>
                <a:latin charset="-122" panose="020b0503020204020204" pitchFamily="34" typeface="微软雅黑"/>
                <a:ea typeface="+mj-ea"/>
                <a:cs typeface="+mj-cs"/>
              </a:defRPr>
            </a:lvl1pPr>
          </a:lstStyle>
          <a:p>
            <a:pPr algn="ctr"/>
            <a:r>
              <a:rPr altLang="en-US" b="1" kern="2200" lang="zh-CN" smtClean="0" sz="4000">
                <a:latin typeface="+mj-ea"/>
              </a:rPr>
              <a:t>思维元素</a:t>
            </a:r>
          </a:p>
          <a:p>
            <a:pPr algn="ctr"/>
            <a:r>
              <a:rPr altLang="en-US" b="1" kern="2200" lang="zh-CN" smtClean="0" sz="4000">
                <a:latin typeface="+mj-ea"/>
              </a:rPr>
              <a:t>常见的问题</a:t>
            </a:r>
          </a:p>
        </p:txBody>
      </p:sp>
      <p:grpSp>
        <p:nvGrpSpPr>
          <p:cNvPr id="22" name="组合 21"/>
          <p:cNvGrpSpPr/>
          <p:nvPr/>
        </p:nvGrpSpPr>
        <p:grpSpPr>
          <a:xfrm>
            <a:off x="0" y="3429000"/>
            <a:ext cx="12192000" cy="1478643"/>
            <a:chOff x="0" y="3083831"/>
            <a:chExt cx="12192000" cy="1478643"/>
          </a:xfrm>
        </p:grpSpPr>
        <p:sp>
          <p:nvSpPr>
            <p:cNvPr id="19" name="矩形 18"/>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t>目的</a:t>
              </a:r>
            </a:p>
          </p:txBody>
        </p:sp>
      </p:grpSp>
      <p:sp>
        <p:nvSpPr>
          <p:cNvPr id="23" name="文本框 22"/>
          <p:cNvSpPr txBox="1"/>
          <p:nvPr/>
        </p:nvSpPr>
        <p:spPr>
          <a:xfrm>
            <a:off x="1638299" y="3906711"/>
            <a:ext cx="2977243" cy="518160"/>
          </a:xfrm>
          <a:prstGeom prst="rect">
            <a:avLst/>
          </a:prstGeom>
          <a:noFill/>
        </p:spPr>
        <p:txBody>
          <a:bodyPr rtlCol="0" wrap="square">
            <a:spAutoFit/>
          </a:bodyPr>
          <a:lstStyle/>
          <a:p>
            <a:r>
              <a:rPr altLang="en-US" b="1" lang="zh-CN" smtClean="0" sz="2800">
                <a:solidFill>
                  <a:srgbClr val="424242"/>
                </a:solidFill>
              </a:rPr>
              <a:t>不重要，不清晰</a:t>
            </a:r>
          </a:p>
        </p:txBody>
      </p:sp>
      <p:sp>
        <p:nvSpPr>
          <p:cNvPr id="24" name="矩形 23"/>
          <p:cNvSpPr/>
          <p:nvPr/>
        </p:nvSpPr>
        <p:spPr>
          <a:xfrm>
            <a:off x="3048000" y="6211668"/>
            <a:ext cx="6096000" cy="640080"/>
          </a:xfrm>
          <a:prstGeom prst="rect">
            <a:avLst/>
          </a:prstGeom>
        </p:spPr>
        <p:txBody>
          <a:bodyPr>
            <a:spAutoFit/>
          </a:bodyPr>
          <a:lstStyle/>
          <a:p>
            <a:pPr algn="just"/>
            <a:r>
              <a:rPr altLang="zh-CN" b="1" kern="100" lang="zh-CN">
                <a:solidFill>
                  <a:schemeClr val="bg1"/>
                </a:solidFill>
                <a:latin typeface="+mn-ea"/>
                <a:cs charset="0" panose="02020603050405020304" pitchFamily="18" typeface="Times New Roman"/>
              </a:rPr>
              <a:t>误认为读大学的目标仅仅是获得毕业证书，而忽略了思维、学习方法的学习。直接导致的结果是简单应试，学无所得。</a:t>
            </a:r>
          </a:p>
        </p:txBody>
      </p:sp>
      <p:sp>
        <p:nvSpPr>
          <p:cNvPr id="30" name="Freeform 5"/>
          <p:cNvSpPr>
            <a:spLocks noEditPoints="1"/>
          </p:cNvSpPr>
          <p:nvPr/>
        </p:nvSpPr>
        <p:spPr bwMode="auto">
          <a:xfrm>
            <a:off x="5459983" y="4815810"/>
            <a:ext cx="1272035" cy="1272035"/>
          </a:xfrm>
          <a:custGeom>
            <a:gdLst>
              <a:gd fmla="*/ 1024 w 2048" name="T0"/>
              <a:gd fmla="*/ 0 h 2048" name="T1"/>
              <a:gd fmla="*/ 0 w 2048" name="T2"/>
              <a:gd fmla="*/ 640 h 2048" name="T3"/>
              <a:gd fmla="*/ 2048 w 2048" name="T4"/>
              <a:gd fmla="*/ 640 h 2048" name="T5"/>
              <a:gd fmla="*/ 1024 w 2048" name="T6"/>
              <a:gd fmla="*/ 0 h 2048" name="T7"/>
              <a:gd fmla="*/ 1600 w 2048" name="T8"/>
              <a:gd fmla="*/ 768 h 2048" name="T9"/>
              <a:gd fmla="*/ 1664 w 2048" name="T10"/>
              <a:gd fmla="*/ 896 h 2048" name="T11"/>
              <a:gd fmla="*/ 1664 w 2048" name="T12"/>
              <a:gd fmla="*/ 1664 h 2048" name="T13"/>
              <a:gd fmla="*/ 1920 w 2048" name="T14"/>
              <a:gd fmla="*/ 1664 h 2048" name="T15"/>
              <a:gd fmla="*/ 1920 w 2048" name="T16"/>
              <a:gd fmla="*/ 896 h 2048" name="T17"/>
              <a:gd fmla="*/ 1984 w 2048" name="T18"/>
              <a:gd fmla="*/ 768 h 2048" name="T19"/>
              <a:gd fmla="*/ 1600 w 2048" name="T20"/>
              <a:gd fmla="*/ 768 h 2048" name="T21"/>
              <a:gd fmla="*/ 1088 w 2048" name="T22"/>
              <a:gd fmla="*/ 768 h 2048" name="T23"/>
              <a:gd fmla="*/ 1152 w 2048" name="T24"/>
              <a:gd fmla="*/ 896 h 2048" name="T25"/>
              <a:gd fmla="*/ 1152 w 2048" name="T26"/>
              <a:gd fmla="*/ 1664 h 2048" name="T27"/>
              <a:gd fmla="*/ 1408 w 2048" name="T28"/>
              <a:gd fmla="*/ 1664 h 2048" name="T29"/>
              <a:gd fmla="*/ 1408 w 2048" name="T30"/>
              <a:gd fmla="*/ 896 h 2048" name="T31"/>
              <a:gd fmla="*/ 1472 w 2048" name="T32"/>
              <a:gd fmla="*/ 768 h 2048" name="T33"/>
              <a:gd fmla="*/ 1088 w 2048" name="T34"/>
              <a:gd fmla="*/ 768 h 2048" name="T35"/>
              <a:gd fmla="*/ 576 w 2048" name="T36"/>
              <a:gd fmla="*/ 768 h 2048" name="T37"/>
              <a:gd fmla="*/ 640 w 2048" name="T38"/>
              <a:gd fmla="*/ 896 h 2048" name="T39"/>
              <a:gd fmla="*/ 640 w 2048" name="T40"/>
              <a:gd fmla="*/ 1664 h 2048" name="T41"/>
              <a:gd fmla="*/ 896 w 2048" name="T42"/>
              <a:gd fmla="*/ 1664 h 2048" name="T43"/>
              <a:gd fmla="*/ 896 w 2048" name="T44"/>
              <a:gd fmla="*/ 896 h 2048" name="T45"/>
              <a:gd fmla="*/ 960 w 2048" name="T46"/>
              <a:gd fmla="*/ 768 h 2048" name="T47"/>
              <a:gd fmla="*/ 576 w 2048" name="T48"/>
              <a:gd fmla="*/ 768 h 2048" name="T49"/>
              <a:gd fmla="*/ 64 w 2048" name="T50"/>
              <a:gd fmla="*/ 768 h 2048" name="T51"/>
              <a:gd fmla="*/ 128 w 2048" name="T52"/>
              <a:gd fmla="*/ 896 h 2048" name="T53"/>
              <a:gd fmla="*/ 128 w 2048" name="T54"/>
              <a:gd fmla="*/ 1664 h 2048" name="T55"/>
              <a:gd fmla="*/ 384 w 2048" name="T56"/>
              <a:gd fmla="*/ 1664 h 2048" name="T57"/>
              <a:gd fmla="*/ 384 w 2048" name="T58"/>
              <a:gd fmla="*/ 896 h 2048" name="T59"/>
              <a:gd fmla="*/ 448 w 2048" name="T60"/>
              <a:gd fmla="*/ 768 h 2048" name="T61"/>
              <a:gd fmla="*/ 64 w 2048" name="T62"/>
              <a:gd fmla="*/ 768 h 2048" name="T63"/>
              <a:gd fmla="*/ 64 w 2048" name="T64"/>
              <a:gd fmla="*/ 1792 h 2048" name="T65"/>
              <a:gd fmla="*/ 0 w 2048" name="T66"/>
              <a:gd fmla="*/ 2048 h 2048" name="T67"/>
              <a:gd fmla="*/ 2048 w 2048" name="T68"/>
              <a:gd fmla="*/ 2048 h 2048" name="T69"/>
              <a:gd fmla="*/ 1984 w 2048" name="T70"/>
              <a:gd fmla="*/ 1792 h 2048" name="T71"/>
              <a:gd fmla="*/ 64 w 2048" name="T72"/>
              <a:gd fmla="*/ 1792 h 2048" name="T73"/>
              <a:gd fmla="*/ 1152 w 2048" name="T74"/>
              <a:gd fmla="*/ 384 h 2048" name="T75"/>
              <a:gd fmla="*/ 1024 w 2048" name="T76"/>
              <a:gd fmla="*/ 512 h 2048" name="T77"/>
              <a:gd fmla="*/ 896 w 2048" name="T78"/>
              <a:gd fmla="*/ 384 h 2048" name="T79"/>
              <a:gd fmla="*/ 1024 w 2048" name="T80"/>
              <a:gd fmla="*/ 256 h 2048" name="T81"/>
              <a:gd fmla="*/ 1152 w 2048" name="T82"/>
              <a:gd fmla="*/ 384 h 204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48" w="2048">
                <a:moveTo>
                  <a:pt x="1024" y="0"/>
                </a:moveTo>
                <a:cubicBezTo>
                  <a:pt x="0" y="640"/>
                  <a:pt x="0" y="640"/>
                  <a:pt x="0" y="640"/>
                </a:cubicBezTo>
                <a:cubicBezTo>
                  <a:pt x="2048" y="640"/>
                  <a:pt x="2048" y="640"/>
                  <a:pt x="2048" y="640"/>
                </a:cubicBezTo>
                <a:lnTo>
                  <a:pt x="1024" y="0"/>
                </a:lnTo>
                <a:close/>
                <a:moveTo>
                  <a:pt x="1600" y="768"/>
                </a:moveTo>
                <a:cubicBezTo>
                  <a:pt x="1664" y="896"/>
                  <a:pt x="1664" y="896"/>
                  <a:pt x="1664" y="896"/>
                </a:cubicBezTo>
                <a:cubicBezTo>
                  <a:pt x="1664" y="1664"/>
                  <a:pt x="1664" y="1664"/>
                  <a:pt x="1664" y="1664"/>
                </a:cubicBezTo>
                <a:cubicBezTo>
                  <a:pt x="1920" y="1664"/>
                  <a:pt x="1920" y="1664"/>
                  <a:pt x="1920" y="1664"/>
                </a:cubicBezTo>
                <a:cubicBezTo>
                  <a:pt x="1920" y="896"/>
                  <a:pt x="1920" y="896"/>
                  <a:pt x="1920" y="896"/>
                </a:cubicBezTo>
                <a:cubicBezTo>
                  <a:pt x="1984" y="768"/>
                  <a:pt x="1984" y="768"/>
                  <a:pt x="1984" y="768"/>
                </a:cubicBezTo>
                <a:lnTo>
                  <a:pt x="1600" y="768"/>
                </a:lnTo>
                <a:close/>
                <a:moveTo>
                  <a:pt x="1088" y="768"/>
                </a:moveTo>
                <a:cubicBezTo>
                  <a:pt x="1152" y="896"/>
                  <a:pt x="1152" y="896"/>
                  <a:pt x="1152" y="896"/>
                </a:cubicBezTo>
                <a:cubicBezTo>
                  <a:pt x="1152" y="1664"/>
                  <a:pt x="1152" y="1664"/>
                  <a:pt x="1152" y="1664"/>
                </a:cubicBezTo>
                <a:cubicBezTo>
                  <a:pt x="1408" y="1664"/>
                  <a:pt x="1408" y="1664"/>
                  <a:pt x="1408" y="1664"/>
                </a:cubicBezTo>
                <a:cubicBezTo>
                  <a:pt x="1408" y="896"/>
                  <a:pt x="1408" y="896"/>
                  <a:pt x="1408" y="896"/>
                </a:cubicBezTo>
                <a:cubicBezTo>
                  <a:pt x="1472" y="768"/>
                  <a:pt x="1472" y="768"/>
                  <a:pt x="1472" y="768"/>
                </a:cubicBezTo>
                <a:lnTo>
                  <a:pt x="1088" y="768"/>
                </a:lnTo>
                <a:close/>
                <a:moveTo>
                  <a:pt x="576" y="768"/>
                </a:moveTo>
                <a:cubicBezTo>
                  <a:pt x="640" y="896"/>
                  <a:pt x="640" y="896"/>
                  <a:pt x="640" y="896"/>
                </a:cubicBezTo>
                <a:cubicBezTo>
                  <a:pt x="640" y="1664"/>
                  <a:pt x="640" y="1664"/>
                  <a:pt x="640" y="1664"/>
                </a:cubicBezTo>
                <a:cubicBezTo>
                  <a:pt x="896" y="1664"/>
                  <a:pt x="896" y="1664"/>
                  <a:pt x="896" y="1664"/>
                </a:cubicBezTo>
                <a:cubicBezTo>
                  <a:pt x="896" y="896"/>
                  <a:pt x="896" y="896"/>
                  <a:pt x="896" y="896"/>
                </a:cubicBezTo>
                <a:cubicBezTo>
                  <a:pt x="960" y="768"/>
                  <a:pt x="960" y="768"/>
                  <a:pt x="960" y="768"/>
                </a:cubicBezTo>
                <a:lnTo>
                  <a:pt x="576" y="768"/>
                </a:lnTo>
                <a:close/>
                <a:moveTo>
                  <a:pt x="64" y="768"/>
                </a:moveTo>
                <a:cubicBezTo>
                  <a:pt x="128" y="896"/>
                  <a:pt x="128" y="896"/>
                  <a:pt x="128" y="896"/>
                </a:cubicBezTo>
                <a:cubicBezTo>
                  <a:pt x="128" y="1664"/>
                  <a:pt x="128" y="1664"/>
                  <a:pt x="128" y="1664"/>
                </a:cubicBezTo>
                <a:cubicBezTo>
                  <a:pt x="384" y="1664"/>
                  <a:pt x="384" y="1664"/>
                  <a:pt x="384" y="1664"/>
                </a:cubicBezTo>
                <a:cubicBezTo>
                  <a:pt x="384" y="896"/>
                  <a:pt x="384" y="896"/>
                  <a:pt x="384" y="896"/>
                </a:cubicBezTo>
                <a:cubicBezTo>
                  <a:pt x="448" y="768"/>
                  <a:pt x="448" y="768"/>
                  <a:pt x="448" y="768"/>
                </a:cubicBezTo>
                <a:lnTo>
                  <a:pt x="64" y="768"/>
                </a:lnTo>
                <a:close/>
                <a:moveTo>
                  <a:pt x="64" y="1792"/>
                </a:moveTo>
                <a:cubicBezTo>
                  <a:pt x="0" y="2048"/>
                  <a:pt x="0" y="2048"/>
                  <a:pt x="0" y="2048"/>
                </a:cubicBezTo>
                <a:cubicBezTo>
                  <a:pt x="2048" y="2048"/>
                  <a:pt x="2048" y="2048"/>
                  <a:pt x="2048" y="2048"/>
                </a:cubicBezTo>
                <a:cubicBezTo>
                  <a:pt x="1984" y="1792"/>
                  <a:pt x="1984" y="1792"/>
                  <a:pt x="1984" y="1792"/>
                </a:cubicBezTo>
                <a:lnTo>
                  <a:pt x="64" y="1792"/>
                </a:lnTo>
                <a:close/>
                <a:moveTo>
                  <a:pt x="1152" y="384"/>
                </a:moveTo>
                <a:cubicBezTo>
                  <a:pt x="1152" y="455"/>
                  <a:pt x="1095" y="512"/>
                  <a:pt x="1024" y="512"/>
                </a:cubicBezTo>
                <a:cubicBezTo>
                  <a:pt x="953" y="512"/>
                  <a:pt x="896" y="455"/>
                  <a:pt x="896" y="384"/>
                </a:cubicBezTo>
                <a:cubicBezTo>
                  <a:pt x="896" y="313"/>
                  <a:pt x="953" y="256"/>
                  <a:pt x="1024" y="256"/>
                </a:cubicBezTo>
                <a:cubicBezTo>
                  <a:pt x="1095" y="256"/>
                  <a:pt x="1152" y="313"/>
                  <a:pt x="1152" y="384"/>
                </a:cubicBezTo>
                <a:close/>
              </a:path>
            </a:pathLst>
          </a:custGeom>
          <a:solidFill>
            <a:srgbClr val="BAD04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矩形 8"/>
          <p:cNvSpPr/>
          <p:nvPr/>
        </p:nvSpPr>
        <p:spPr>
          <a:xfrm>
            <a:off x="0" y="0"/>
            <a:ext cx="12192000" cy="31205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8751769"/>
      </p:ext>
    </p:extLst>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3429000"/>
            <a:ext cx="12192000" cy="1478643"/>
            <a:chOff x="0" y="3083831"/>
            <a:chExt cx="12192000" cy="1478643"/>
          </a:xfrm>
        </p:grpSpPr>
        <p:sp>
          <p:nvSpPr>
            <p:cNvPr id="4" name="矩形 3"/>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问题</a:t>
              </a:r>
            </a:p>
          </p:txBody>
        </p:sp>
      </p:grpSp>
      <p:grpSp>
        <p:nvGrpSpPr>
          <p:cNvPr id="6" name="组合 5"/>
          <p:cNvGrpSpPr/>
          <p:nvPr/>
        </p:nvGrpSpPr>
        <p:grpSpPr>
          <a:xfrm>
            <a:off x="0" y="0"/>
            <a:ext cx="12192000" cy="1478643"/>
            <a:chOff x="0" y="3083831"/>
            <a:chExt cx="12192000" cy="1478643"/>
          </a:xfrm>
        </p:grpSpPr>
        <p:sp>
          <p:nvSpPr>
            <p:cNvPr id="7" name="矩形 6"/>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观点</a:t>
              </a:r>
            </a:p>
          </p:txBody>
        </p:sp>
      </p:grpSp>
      <p:sp>
        <p:nvSpPr>
          <p:cNvPr id="9" name="文本框 8"/>
          <p:cNvSpPr txBox="1"/>
          <p:nvPr/>
        </p:nvSpPr>
        <p:spPr>
          <a:xfrm>
            <a:off x="1638299" y="3906711"/>
            <a:ext cx="2977243" cy="518160"/>
          </a:xfrm>
          <a:prstGeom prst="rect">
            <a:avLst/>
          </a:prstGeom>
          <a:noFill/>
        </p:spPr>
        <p:txBody>
          <a:bodyPr rtlCol="0" wrap="square">
            <a:spAutoFit/>
          </a:bodyPr>
          <a:lstStyle/>
          <a:p>
            <a:r>
              <a:rPr altLang="en-US" b="1" lang="zh-CN" smtClean="0" sz="2800">
                <a:solidFill>
                  <a:srgbClr val="424242"/>
                </a:solidFill>
              </a:rPr>
              <a:t>不清晰，不精确</a:t>
            </a:r>
          </a:p>
        </p:txBody>
      </p:sp>
      <p:sp>
        <p:nvSpPr>
          <p:cNvPr id="10" name="文本框 9"/>
          <p:cNvSpPr txBox="1"/>
          <p:nvPr/>
        </p:nvSpPr>
        <p:spPr>
          <a:xfrm>
            <a:off x="1638299" y="477711"/>
            <a:ext cx="3354615" cy="518160"/>
          </a:xfrm>
          <a:prstGeom prst="rect">
            <a:avLst/>
          </a:prstGeom>
          <a:noFill/>
        </p:spPr>
        <p:txBody>
          <a:bodyPr rtlCol="0" wrap="square">
            <a:spAutoFit/>
          </a:bodyPr>
          <a:lstStyle/>
          <a:p>
            <a:r>
              <a:rPr altLang="en-US" b="1" lang="zh-CN" smtClean="0" sz="2800">
                <a:solidFill>
                  <a:srgbClr val="424242"/>
                </a:solidFill>
              </a:rPr>
              <a:t>缺乏广度和公正性</a:t>
            </a:r>
          </a:p>
        </p:txBody>
      </p:sp>
      <p:sp>
        <p:nvSpPr>
          <p:cNvPr id="11" name="矩形 10"/>
          <p:cNvSpPr/>
          <p:nvPr/>
        </p:nvSpPr>
        <p:spPr>
          <a:xfrm>
            <a:off x="2899229" y="2784784"/>
            <a:ext cx="6393543" cy="640080"/>
          </a:xfrm>
          <a:prstGeom prst="rect">
            <a:avLst/>
          </a:prstGeom>
        </p:spPr>
        <p:txBody>
          <a:bodyPr wrap="square">
            <a:spAutoFit/>
          </a:bodyPr>
          <a:lstStyle/>
          <a:p>
            <a:pPr algn="just"/>
            <a:r>
              <a:rPr altLang="zh-CN" b="1" kern="100" lang="zh-CN">
                <a:solidFill>
                  <a:schemeClr val="bg1"/>
                </a:solidFill>
                <a:latin typeface="+mn-ea"/>
                <a:cs charset="0" panose="02020603050405020304" pitchFamily="18" typeface="Times New Roman"/>
              </a:rPr>
              <a:t>失败者往往会基于受害者的角度控诉外界对自己的诸多压制和迫害，却没有办法用其他的角度来评估自己失败的多方面原因。</a:t>
            </a:r>
          </a:p>
        </p:txBody>
      </p:sp>
      <p:sp>
        <p:nvSpPr>
          <p:cNvPr id="12" name="矩形 11"/>
          <p:cNvSpPr/>
          <p:nvPr/>
        </p:nvSpPr>
        <p:spPr>
          <a:xfrm>
            <a:off x="3200400" y="6211668"/>
            <a:ext cx="5791200" cy="640080"/>
          </a:xfrm>
          <a:prstGeom prst="rect">
            <a:avLst/>
          </a:prstGeom>
        </p:spPr>
        <p:txBody>
          <a:bodyPr wrap="square">
            <a:spAutoFit/>
          </a:bodyPr>
          <a:lstStyle/>
          <a:p>
            <a:pPr algn="just"/>
            <a:r>
              <a:rPr altLang="zh-CN" b="1" kern="100" lang="zh-CN" smtClean="0">
                <a:solidFill>
                  <a:schemeClr val="bg1"/>
                </a:solidFill>
                <a:latin typeface="+mn-ea"/>
                <a:cs charset="0" panose="02020603050405020304" pitchFamily="18" typeface="Times New Roman"/>
              </a:rPr>
              <a:t>我们因为对问题的定义不清晰、不精确，把基于偏好的问题误当成存在最优解的问题——如甜咸豆腐脑之争</a:t>
            </a:r>
          </a:p>
        </p:txBody>
      </p:sp>
      <p:sp>
        <p:nvSpPr>
          <p:cNvPr id="16" name="Freeform 5"/>
          <p:cNvSpPr>
            <a:spLocks noEditPoints="1"/>
          </p:cNvSpPr>
          <p:nvPr/>
        </p:nvSpPr>
        <p:spPr bwMode="auto">
          <a:xfrm>
            <a:off x="5608157" y="1478643"/>
            <a:ext cx="975686" cy="1040560"/>
          </a:xfrm>
          <a:custGeom>
            <a:gdLst>
              <a:gd fmla="*/ 640 w 1920" name="T0"/>
              <a:gd fmla="*/ 256 h 2048" name="T1"/>
              <a:gd fmla="*/ 640 w 1920" name="T2"/>
              <a:gd fmla="*/ 952 h 2048" name="T3"/>
              <a:gd fmla="*/ 268 w 1920" name="T4"/>
              <a:gd fmla="*/ 884 h 2048" name="T5"/>
              <a:gd fmla="*/ 0 w 1920" name="T6"/>
              <a:gd fmla="*/ 1152 h 2048" name="T7"/>
              <a:gd fmla="*/ 268 w 1920" name="T8"/>
              <a:gd fmla="*/ 1420 h 2048" name="T9"/>
              <a:gd fmla="*/ 679 w 1920" name="T10"/>
              <a:gd fmla="*/ 1650 h 2048" name="T11"/>
              <a:gd fmla="*/ 689 w 1920" name="T12"/>
              <a:gd fmla="*/ 1664 h 2048" name="T13"/>
              <a:gd fmla="*/ 512 w 1920" name="T14"/>
              <a:gd fmla="*/ 1664 h 2048" name="T15"/>
              <a:gd fmla="*/ 512 w 1920" name="T16"/>
              <a:gd fmla="*/ 2048 h 2048" name="T17"/>
              <a:gd fmla="*/ 1792 w 1920" name="T18"/>
              <a:gd fmla="*/ 2048 h 2048" name="T19"/>
              <a:gd fmla="*/ 1792 w 1920" name="T20"/>
              <a:gd fmla="*/ 1664 h 2048" name="T21"/>
              <a:gd fmla="*/ 1678 w 1920" name="T22"/>
              <a:gd fmla="*/ 1664 h 2048" name="T23"/>
              <a:gd fmla="*/ 1766 w 1920" name="T24"/>
              <a:gd fmla="*/ 1459 h 2048" name="T25"/>
              <a:gd fmla="*/ 1873 w 1920" name="T26"/>
              <a:gd fmla="*/ 1311 h 2048" name="T27"/>
              <a:gd fmla="*/ 1920 w 1920" name="T28"/>
              <a:gd fmla="*/ 992 h 2048" name="T29"/>
              <a:gd fmla="*/ 1920 w 1920" name="T30"/>
              <a:gd fmla="*/ 862 h 2048" name="T31"/>
              <a:gd fmla="*/ 1691 w 1920" name="T32"/>
              <a:gd fmla="*/ 637 h 2048" name="T33"/>
              <a:gd fmla="*/ 1630 w 1920" name="T34"/>
              <a:gd fmla="*/ 646 h 2048" name="T35"/>
              <a:gd fmla="*/ 1472 w 1920" name="T36"/>
              <a:gd fmla="*/ 584 h 2048" name="T37"/>
              <a:gd fmla="*/ 1410 w 1920" name="T38"/>
              <a:gd fmla="*/ 592 h 2048" name="T39"/>
              <a:gd fmla="*/ 1253 w 1920" name="T40"/>
              <a:gd fmla="*/ 530 h 2048" name="T41"/>
              <a:gd fmla="*/ 1152 w 1920" name="T42"/>
              <a:gd fmla="*/ 553 h 2048" name="T43"/>
              <a:gd fmla="*/ 1152 w 1920" name="T44"/>
              <a:gd fmla="*/ 256 h 2048" name="T45"/>
              <a:gd fmla="*/ 896 w 1920" name="T46"/>
              <a:gd fmla="*/ 0 h 2048" name="T47"/>
              <a:gd fmla="*/ 640 w 1920" name="T48"/>
              <a:gd fmla="*/ 256 h 2048" name="T49"/>
              <a:gd fmla="*/ 1664 w 1920" name="T50"/>
              <a:gd fmla="*/ 1856 h 2048" name="T51"/>
              <a:gd fmla="*/ 1600 w 1920" name="T52"/>
              <a:gd fmla="*/ 1920 h 2048" name="T53"/>
              <a:gd fmla="*/ 1536 w 1920" name="T54"/>
              <a:gd fmla="*/ 1856 h 2048" name="T55"/>
              <a:gd fmla="*/ 1600 w 1920" name="T56"/>
              <a:gd fmla="*/ 1792 h 2048" name="T57"/>
              <a:gd fmla="*/ 1664 w 1920" name="T58"/>
              <a:gd fmla="*/ 1856 h 2048" name="T59"/>
              <a:gd fmla="*/ 1024 w 1920" name="T60"/>
              <a:gd fmla="*/ 268 h 2048" name="T61"/>
              <a:gd fmla="*/ 1024 w 1920" name="T62"/>
              <a:gd fmla="*/ 780 h 2048" name="T63"/>
              <a:gd fmla="*/ 1152 w 1920" name="T64"/>
              <a:gd fmla="*/ 780 h 2048" name="T65"/>
              <a:gd fmla="*/ 1152 w 1920" name="T66"/>
              <a:gd fmla="*/ 767 h 2048" name="T67"/>
              <a:gd fmla="*/ 1253 w 1920" name="T68"/>
              <a:gd fmla="*/ 670 h 2048" name="T69"/>
              <a:gd fmla="*/ 1338 w 1920" name="T70"/>
              <a:gd fmla="*/ 716 h 2048" name="T71"/>
              <a:gd fmla="*/ 1370 w 1920" name="T72"/>
              <a:gd fmla="*/ 765 h 2048" name="T73"/>
              <a:gd fmla="*/ 1422 w 1920" name="T74"/>
              <a:gd fmla="*/ 737 h 2048" name="T75"/>
              <a:gd fmla="*/ 1472 w 1920" name="T76"/>
              <a:gd fmla="*/ 724 h 2048" name="T77"/>
              <a:gd fmla="*/ 1557 w 1920" name="T78"/>
              <a:gd fmla="*/ 769 h 2048" name="T79"/>
              <a:gd fmla="*/ 1590 w 1920" name="T80"/>
              <a:gd fmla="*/ 819 h 2048" name="T81"/>
              <a:gd fmla="*/ 1642 w 1920" name="T82"/>
              <a:gd fmla="*/ 790 h 2048" name="T83"/>
              <a:gd fmla="*/ 1691 w 1920" name="T84"/>
              <a:gd fmla="*/ 777 h 2048" name="T85"/>
              <a:gd fmla="*/ 1792 w 1920" name="T86"/>
              <a:gd fmla="*/ 874 h 2048" name="T87"/>
              <a:gd fmla="*/ 1792 w 1920" name="T88"/>
              <a:gd fmla="*/ 1004 h 2048" name="T89"/>
              <a:gd fmla="*/ 1660 w 1920" name="T90"/>
              <a:gd fmla="*/ 1362 h 2048" name="T91"/>
              <a:gd fmla="*/ 1527 w 1920" name="T92"/>
              <a:gd fmla="*/ 1664 h 2048" name="T93"/>
              <a:gd fmla="*/ 858 w 1920" name="T94"/>
              <a:gd fmla="*/ 1664 h 2048" name="T95"/>
              <a:gd fmla="*/ 804 w 1920" name="T96"/>
              <a:gd fmla="*/ 1575 h 2048" name="T97"/>
              <a:gd fmla="*/ 268 w 1920" name="T98"/>
              <a:gd fmla="*/ 1280 h 2048" name="T99"/>
              <a:gd fmla="*/ 152 w 1920" name="T100"/>
              <a:gd fmla="*/ 1156 h 2048" name="T101"/>
              <a:gd fmla="*/ 268 w 1920" name="T102"/>
              <a:gd fmla="*/ 1036 h 2048" name="T103"/>
              <a:gd fmla="*/ 640 w 1920" name="T104"/>
              <a:gd fmla="*/ 1110 h 2048" name="T105"/>
              <a:gd fmla="*/ 767 w 1920" name="T106"/>
              <a:gd fmla="*/ 1142 h 2048" name="T107"/>
              <a:gd fmla="*/ 768 w 1920" name="T108"/>
              <a:gd fmla="*/ 268 h 2048" name="T109"/>
              <a:gd fmla="*/ 896 w 1920" name="T110"/>
              <a:gd fmla="*/ 140 h 2048" name="T111"/>
              <a:gd fmla="*/ 1024 w 1920" name="T112"/>
              <a:gd fmla="*/ 268 h 20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48" w="1920">
                <a:moveTo>
                  <a:pt x="640" y="256"/>
                </a:moveTo>
                <a:cubicBezTo>
                  <a:pt x="640" y="952"/>
                  <a:pt x="640" y="952"/>
                  <a:pt x="640" y="952"/>
                </a:cubicBezTo>
                <a:cubicBezTo>
                  <a:pt x="478" y="907"/>
                  <a:pt x="439" y="884"/>
                  <a:pt x="268" y="884"/>
                </a:cubicBezTo>
                <a:cubicBezTo>
                  <a:pt x="120" y="884"/>
                  <a:pt x="0" y="1004"/>
                  <a:pt x="0" y="1152"/>
                </a:cubicBezTo>
                <a:cubicBezTo>
                  <a:pt x="0" y="1300"/>
                  <a:pt x="120" y="1420"/>
                  <a:pt x="268" y="1420"/>
                </a:cubicBezTo>
                <a:cubicBezTo>
                  <a:pt x="476" y="1420"/>
                  <a:pt x="572" y="1497"/>
                  <a:pt x="679" y="1650"/>
                </a:cubicBezTo>
                <a:cubicBezTo>
                  <a:pt x="683" y="1655"/>
                  <a:pt x="686" y="1659"/>
                  <a:pt x="689" y="1664"/>
                </a:cubicBezTo>
                <a:cubicBezTo>
                  <a:pt x="512" y="1664"/>
                  <a:pt x="512" y="1664"/>
                  <a:pt x="512" y="1664"/>
                </a:cubicBezTo>
                <a:cubicBezTo>
                  <a:pt x="512" y="2048"/>
                  <a:pt x="512" y="2048"/>
                  <a:pt x="512" y="2048"/>
                </a:cubicBezTo>
                <a:cubicBezTo>
                  <a:pt x="1792" y="2048"/>
                  <a:pt x="1792" y="2048"/>
                  <a:pt x="1792" y="2048"/>
                </a:cubicBezTo>
                <a:cubicBezTo>
                  <a:pt x="1792" y="1664"/>
                  <a:pt x="1792" y="1664"/>
                  <a:pt x="1792" y="1664"/>
                </a:cubicBezTo>
                <a:cubicBezTo>
                  <a:pt x="1678" y="1664"/>
                  <a:pt x="1678" y="1664"/>
                  <a:pt x="1678" y="1664"/>
                </a:cubicBezTo>
                <a:cubicBezTo>
                  <a:pt x="1687" y="1537"/>
                  <a:pt x="1722" y="1502"/>
                  <a:pt x="1766" y="1459"/>
                </a:cubicBezTo>
                <a:cubicBezTo>
                  <a:pt x="1800" y="1426"/>
                  <a:pt x="1842" y="1385"/>
                  <a:pt x="1873" y="1311"/>
                </a:cubicBezTo>
                <a:cubicBezTo>
                  <a:pt x="1905" y="1233"/>
                  <a:pt x="1920" y="1132"/>
                  <a:pt x="1920" y="992"/>
                </a:cubicBezTo>
                <a:cubicBezTo>
                  <a:pt x="1920" y="862"/>
                  <a:pt x="1920" y="862"/>
                  <a:pt x="1920" y="862"/>
                </a:cubicBezTo>
                <a:cubicBezTo>
                  <a:pt x="1920" y="738"/>
                  <a:pt x="1817" y="637"/>
                  <a:pt x="1691" y="637"/>
                </a:cubicBezTo>
                <a:cubicBezTo>
                  <a:pt x="1670" y="637"/>
                  <a:pt x="1650" y="640"/>
                  <a:pt x="1630" y="646"/>
                </a:cubicBezTo>
                <a:cubicBezTo>
                  <a:pt x="1588" y="606"/>
                  <a:pt x="1532" y="584"/>
                  <a:pt x="1472" y="584"/>
                </a:cubicBezTo>
                <a:cubicBezTo>
                  <a:pt x="1451" y="584"/>
                  <a:pt x="1430" y="587"/>
                  <a:pt x="1410" y="592"/>
                </a:cubicBezTo>
                <a:cubicBezTo>
                  <a:pt x="1368" y="553"/>
                  <a:pt x="1312" y="530"/>
                  <a:pt x="1253" y="530"/>
                </a:cubicBezTo>
                <a:cubicBezTo>
                  <a:pt x="1217" y="530"/>
                  <a:pt x="1182" y="539"/>
                  <a:pt x="1152" y="553"/>
                </a:cubicBezTo>
                <a:cubicBezTo>
                  <a:pt x="1152" y="256"/>
                  <a:pt x="1152" y="256"/>
                  <a:pt x="1152" y="256"/>
                </a:cubicBezTo>
                <a:cubicBezTo>
                  <a:pt x="1152" y="115"/>
                  <a:pt x="1037" y="0"/>
                  <a:pt x="896" y="0"/>
                </a:cubicBezTo>
                <a:cubicBezTo>
                  <a:pt x="755" y="0"/>
                  <a:pt x="640" y="115"/>
                  <a:pt x="640" y="256"/>
                </a:cubicBezTo>
                <a:close/>
                <a:moveTo>
                  <a:pt x="1664" y="1856"/>
                </a:moveTo>
                <a:cubicBezTo>
                  <a:pt x="1664" y="1891"/>
                  <a:pt x="1635" y="1920"/>
                  <a:pt x="1600" y="1920"/>
                </a:cubicBezTo>
                <a:cubicBezTo>
                  <a:pt x="1565" y="1920"/>
                  <a:pt x="1536" y="1891"/>
                  <a:pt x="1536" y="1856"/>
                </a:cubicBezTo>
                <a:cubicBezTo>
                  <a:pt x="1536" y="1821"/>
                  <a:pt x="1565" y="1792"/>
                  <a:pt x="1600" y="1792"/>
                </a:cubicBezTo>
                <a:cubicBezTo>
                  <a:pt x="1635" y="1792"/>
                  <a:pt x="1664" y="1821"/>
                  <a:pt x="1664" y="1856"/>
                </a:cubicBezTo>
                <a:close/>
                <a:moveTo>
                  <a:pt x="1024" y="268"/>
                </a:moveTo>
                <a:cubicBezTo>
                  <a:pt x="1024" y="780"/>
                  <a:pt x="1024" y="780"/>
                  <a:pt x="1024" y="780"/>
                </a:cubicBezTo>
                <a:cubicBezTo>
                  <a:pt x="1152" y="780"/>
                  <a:pt x="1152" y="780"/>
                  <a:pt x="1152" y="780"/>
                </a:cubicBezTo>
                <a:cubicBezTo>
                  <a:pt x="1152" y="767"/>
                  <a:pt x="1152" y="767"/>
                  <a:pt x="1152" y="767"/>
                </a:cubicBezTo>
                <a:cubicBezTo>
                  <a:pt x="1152" y="714"/>
                  <a:pt x="1197" y="670"/>
                  <a:pt x="1253" y="670"/>
                </a:cubicBezTo>
                <a:cubicBezTo>
                  <a:pt x="1287" y="670"/>
                  <a:pt x="1319" y="687"/>
                  <a:pt x="1338" y="716"/>
                </a:cubicBezTo>
                <a:cubicBezTo>
                  <a:pt x="1370" y="765"/>
                  <a:pt x="1370" y="765"/>
                  <a:pt x="1370" y="765"/>
                </a:cubicBezTo>
                <a:cubicBezTo>
                  <a:pt x="1422" y="737"/>
                  <a:pt x="1422" y="737"/>
                  <a:pt x="1422" y="737"/>
                </a:cubicBezTo>
                <a:cubicBezTo>
                  <a:pt x="1437" y="728"/>
                  <a:pt x="1455" y="724"/>
                  <a:pt x="1472" y="724"/>
                </a:cubicBezTo>
                <a:cubicBezTo>
                  <a:pt x="1507" y="724"/>
                  <a:pt x="1539" y="741"/>
                  <a:pt x="1557" y="769"/>
                </a:cubicBezTo>
                <a:cubicBezTo>
                  <a:pt x="1590" y="819"/>
                  <a:pt x="1590" y="819"/>
                  <a:pt x="1590" y="819"/>
                </a:cubicBezTo>
                <a:cubicBezTo>
                  <a:pt x="1642" y="790"/>
                  <a:pt x="1642" y="790"/>
                  <a:pt x="1642" y="790"/>
                </a:cubicBezTo>
                <a:cubicBezTo>
                  <a:pt x="1657" y="782"/>
                  <a:pt x="1674" y="777"/>
                  <a:pt x="1691" y="777"/>
                </a:cubicBezTo>
                <a:cubicBezTo>
                  <a:pt x="1747" y="777"/>
                  <a:pt x="1792" y="821"/>
                  <a:pt x="1792" y="874"/>
                </a:cubicBezTo>
                <a:cubicBezTo>
                  <a:pt x="1792" y="1004"/>
                  <a:pt x="1792" y="1004"/>
                  <a:pt x="1792" y="1004"/>
                </a:cubicBezTo>
                <a:cubicBezTo>
                  <a:pt x="1792" y="1257"/>
                  <a:pt x="1716" y="1308"/>
                  <a:pt x="1660" y="1362"/>
                </a:cubicBezTo>
                <a:cubicBezTo>
                  <a:pt x="1603" y="1417"/>
                  <a:pt x="1540" y="1479"/>
                  <a:pt x="1527" y="1664"/>
                </a:cubicBezTo>
                <a:cubicBezTo>
                  <a:pt x="858" y="1664"/>
                  <a:pt x="858" y="1664"/>
                  <a:pt x="858" y="1664"/>
                </a:cubicBezTo>
                <a:cubicBezTo>
                  <a:pt x="841" y="1632"/>
                  <a:pt x="823" y="1603"/>
                  <a:pt x="804" y="1575"/>
                </a:cubicBezTo>
                <a:cubicBezTo>
                  <a:pt x="668" y="1382"/>
                  <a:pt x="525" y="1280"/>
                  <a:pt x="268" y="1280"/>
                </a:cubicBezTo>
                <a:cubicBezTo>
                  <a:pt x="204" y="1280"/>
                  <a:pt x="152" y="1220"/>
                  <a:pt x="152" y="1156"/>
                </a:cubicBezTo>
                <a:cubicBezTo>
                  <a:pt x="152" y="1092"/>
                  <a:pt x="204" y="1036"/>
                  <a:pt x="268" y="1036"/>
                </a:cubicBezTo>
                <a:cubicBezTo>
                  <a:pt x="439" y="1036"/>
                  <a:pt x="479" y="1061"/>
                  <a:pt x="640" y="1110"/>
                </a:cubicBezTo>
                <a:cubicBezTo>
                  <a:pt x="685" y="1122"/>
                  <a:pt x="731" y="1134"/>
                  <a:pt x="767" y="1142"/>
                </a:cubicBezTo>
                <a:cubicBezTo>
                  <a:pt x="768" y="268"/>
                  <a:pt x="768" y="268"/>
                  <a:pt x="768" y="268"/>
                </a:cubicBezTo>
                <a:cubicBezTo>
                  <a:pt x="768" y="197"/>
                  <a:pt x="825" y="140"/>
                  <a:pt x="896" y="140"/>
                </a:cubicBezTo>
                <a:cubicBezTo>
                  <a:pt x="967" y="140"/>
                  <a:pt x="1024" y="197"/>
                  <a:pt x="1024" y="268"/>
                </a:cubicBezTo>
                <a:close/>
              </a:path>
            </a:pathLst>
          </a:custGeom>
          <a:solidFill>
            <a:srgbClr val="BAD04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9"/>
          <p:cNvSpPr>
            <a:spLocks noEditPoints="1"/>
          </p:cNvSpPr>
          <p:nvPr/>
        </p:nvSpPr>
        <p:spPr bwMode="auto">
          <a:xfrm>
            <a:off x="5608157" y="5039932"/>
            <a:ext cx="975686" cy="975686"/>
          </a:xfrm>
          <a:custGeom>
            <a:gdLst>
              <a:gd fmla="*/ 1728 w 2048" name="T0"/>
              <a:gd fmla="*/ 0 h 2048" name="T1"/>
              <a:gd fmla="*/ 1408 w 2048" name="T2"/>
              <a:gd fmla="*/ 320 h 2048" name="T3"/>
              <a:gd fmla="*/ 1408 w 2048" name="T4"/>
              <a:gd fmla="*/ 1280 h 2048" name="T5"/>
              <a:gd fmla="*/ 1664 w 2048" name="T6"/>
              <a:gd fmla="*/ 1280 h 2048" name="T7"/>
              <a:gd fmla="*/ 1664 w 2048" name="T8"/>
              <a:gd fmla="*/ 2048 h 2048" name="T9"/>
              <a:gd fmla="*/ 2048 w 2048" name="T10"/>
              <a:gd fmla="*/ 2048 h 2048" name="T11"/>
              <a:gd fmla="*/ 2048 w 2048" name="T12"/>
              <a:gd fmla="*/ 320 h 2048" name="T13"/>
              <a:gd fmla="*/ 1728 w 2048" name="T14"/>
              <a:gd fmla="*/ 0 h 2048" name="T15"/>
              <a:gd fmla="*/ 832 w 2048" name="T16"/>
              <a:gd fmla="*/ 0 h 2048" name="T17"/>
              <a:gd fmla="*/ 768 w 2048" name="T18"/>
              <a:gd fmla="*/ 64 h 2048" name="T19"/>
              <a:gd fmla="*/ 768 w 2048" name="T20"/>
              <a:gd fmla="*/ 512 h 2048" name="T21"/>
              <a:gd fmla="*/ 704 w 2048" name="T22"/>
              <a:gd fmla="*/ 544 h 2048" name="T23"/>
              <a:gd fmla="*/ 640 w 2048" name="T24"/>
              <a:gd fmla="*/ 512 h 2048" name="T25"/>
              <a:gd fmla="*/ 640 w 2048" name="T26"/>
              <a:gd fmla="*/ 64 h 2048" name="T27"/>
              <a:gd fmla="*/ 576 w 2048" name="T28"/>
              <a:gd fmla="*/ 0 h 2048" name="T29"/>
              <a:gd fmla="*/ 512 w 2048" name="T30"/>
              <a:gd fmla="*/ 64 h 2048" name="T31"/>
              <a:gd fmla="*/ 512 w 2048" name="T32"/>
              <a:gd fmla="*/ 512 h 2048" name="T33"/>
              <a:gd fmla="*/ 448 w 2048" name="T34"/>
              <a:gd fmla="*/ 544 h 2048" name="T35"/>
              <a:gd fmla="*/ 384 w 2048" name="T36"/>
              <a:gd fmla="*/ 512 h 2048" name="T37"/>
              <a:gd fmla="*/ 384 w 2048" name="T38"/>
              <a:gd fmla="*/ 64 h 2048" name="T39"/>
              <a:gd fmla="*/ 320 w 2048" name="T40"/>
              <a:gd fmla="*/ 0 h 2048" name="T41"/>
              <a:gd fmla="*/ 256 w 2048" name="T42"/>
              <a:gd fmla="*/ 64 h 2048" name="T43"/>
              <a:gd fmla="*/ 256 w 2048" name="T44"/>
              <a:gd fmla="*/ 512 h 2048" name="T45"/>
              <a:gd fmla="*/ 192 w 2048" name="T46"/>
              <a:gd fmla="*/ 544 h 2048" name="T47"/>
              <a:gd fmla="*/ 128 w 2048" name="T48"/>
              <a:gd fmla="*/ 512 h 2048" name="T49"/>
              <a:gd fmla="*/ 128 w 2048" name="T50"/>
              <a:gd fmla="*/ 64 h 2048" name="T51"/>
              <a:gd fmla="*/ 64 w 2048" name="T52"/>
              <a:gd fmla="*/ 0 h 2048" name="T53"/>
              <a:gd fmla="*/ 0 w 2048" name="T54"/>
              <a:gd fmla="*/ 64 h 2048" name="T55"/>
              <a:gd fmla="*/ 0 w 2048" name="T56"/>
              <a:gd fmla="*/ 640 h 2048" name="T57"/>
              <a:gd fmla="*/ 106 w 2048" name="T58"/>
              <a:gd fmla="*/ 768 h 2048" name="T59"/>
              <a:gd fmla="*/ 256 w 2048" name="T60"/>
              <a:gd fmla="*/ 1024 h 2048" name="T61"/>
              <a:gd fmla="*/ 256 w 2048" name="T62"/>
              <a:gd fmla="*/ 2048 h 2048" name="T63"/>
              <a:gd fmla="*/ 640 w 2048" name="T64"/>
              <a:gd fmla="*/ 2048 h 2048" name="T65"/>
              <a:gd fmla="*/ 640 w 2048" name="T66"/>
              <a:gd fmla="*/ 1024 h 2048" name="T67"/>
              <a:gd fmla="*/ 790 w 2048" name="T68"/>
              <a:gd fmla="*/ 768 h 2048" name="T69"/>
              <a:gd fmla="*/ 896 w 2048" name="T70"/>
              <a:gd fmla="*/ 640 h 2048" name="T71"/>
              <a:gd fmla="*/ 896 w 2048" name="T72"/>
              <a:gd fmla="*/ 64 h 2048" name="T73"/>
              <a:gd fmla="*/ 832 w 2048" name="T74"/>
              <a:gd fmla="*/ 0 h 20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8" w="2048">
                <a:moveTo>
                  <a:pt x="1728" y="0"/>
                </a:moveTo>
                <a:cubicBezTo>
                  <a:pt x="1551" y="0"/>
                  <a:pt x="1408" y="143"/>
                  <a:pt x="1408" y="320"/>
                </a:cubicBezTo>
                <a:cubicBezTo>
                  <a:pt x="1408" y="1280"/>
                  <a:pt x="1408" y="1280"/>
                  <a:pt x="1408" y="1280"/>
                </a:cubicBezTo>
                <a:cubicBezTo>
                  <a:pt x="1664" y="1280"/>
                  <a:pt x="1664" y="1280"/>
                  <a:pt x="1664" y="1280"/>
                </a:cubicBezTo>
                <a:cubicBezTo>
                  <a:pt x="1664" y="2048"/>
                  <a:pt x="1664" y="2048"/>
                  <a:pt x="1664" y="2048"/>
                </a:cubicBezTo>
                <a:cubicBezTo>
                  <a:pt x="2048" y="2048"/>
                  <a:pt x="2048" y="2048"/>
                  <a:pt x="2048" y="2048"/>
                </a:cubicBezTo>
                <a:cubicBezTo>
                  <a:pt x="2048" y="320"/>
                  <a:pt x="2048" y="320"/>
                  <a:pt x="2048" y="320"/>
                </a:cubicBezTo>
                <a:cubicBezTo>
                  <a:pt x="2048" y="143"/>
                  <a:pt x="1905" y="0"/>
                  <a:pt x="1728" y="0"/>
                </a:cubicBezTo>
                <a:close/>
                <a:moveTo>
                  <a:pt x="832" y="0"/>
                </a:moveTo>
                <a:cubicBezTo>
                  <a:pt x="797" y="0"/>
                  <a:pt x="768" y="29"/>
                  <a:pt x="768" y="64"/>
                </a:cubicBezTo>
                <a:cubicBezTo>
                  <a:pt x="768" y="512"/>
                  <a:pt x="768" y="512"/>
                  <a:pt x="768" y="512"/>
                </a:cubicBezTo>
                <a:cubicBezTo>
                  <a:pt x="768" y="530"/>
                  <a:pt x="739" y="544"/>
                  <a:pt x="704" y="544"/>
                </a:cubicBezTo>
                <a:cubicBezTo>
                  <a:pt x="669" y="544"/>
                  <a:pt x="640" y="530"/>
                  <a:pt x="640" y="512"/>
                </a:cubicBezTo>
                <a:cubicBezTo>
                  <a:pt x="640" y="64"/>
                  <a:pt x="640" y="64"/>
                  <a:pt x="640" y="64"/>
                </a:cubicBezTo>
                <a:cubicBezTo>
                  <a:pt x="640" y="29"/>
                  <a:pt x="611" y="0"/>
                  <a:pt x="576" y="0"/>
                </a:cubicBezTo>
                <a:cubicBezTo>
                  <a:pt x="541" y="0"/>
                  <a:pt x="512" y="29"/>
                  <a:pt x="512" y="64"/>
                </a:cubicBezTo>
                <a:cubicBezTo>
                  <a:pt x="512" y="512"/>
                  <a:pt x="512" y="512"/>
                  <a:pt x="512" y="512"/>
                </a:cubicBezTo>
                <a:cubicBezTo>
                  <a:pt x="512" y="530"/>
                  <a:pt x="483" y="544"/>
                  <a:pt x="448" y="544"/>
                </a:cubicBezTo>
                <a:cubicBezTo>
                  <a:pt x="413" y="544"/>
                  <a:pt x="384" y="530"/>
                  <a:pt x="384" y="512"/>
                </a:cubicBezTo>
                <a:cubicBezTo>
                  <a:pt x="384" y="64"/>
                  <a:pt x="384" y="64"/>
                  <a:pt x="384" y="64"/>
                </a:cubicBezTo>
                <a:cubicBezTo>
                  <a:pt x="384" y="29"/>
                  <a:pt x="355" y="0"/>
                  <a:pt x="320" y="0"/>
                </a:cubicBezTo>
                <a:cubicBezTo>
                  <a:pt x="285" y="0"/>
                  <a:pt x="256" y="29"/>
                  <a:pt x="256" y="64"/>
                </a:cubicBezTo>
                <a:cubicBezTo>
                  <a:pt x="256" y="512"/>
                  <a:pt x="256" y="512"/>
                  <a:pt x="256" y="512"/>
                </a:cubicBezTo>
                <a:cubicBezTo>
                  <a:pt x="256" y="530"/>
                  <a:pt x="227" y="544"/>
                  <a:pt x="192" y="544"/>
                </a:cubicBezTo>
                <a:cubicBezTo>
                  <a:pt x="157" y="544"/>
                  <a:pt x="128" y="530"/>
                  <a:pt x="128" y="512"/>
                </a:cubicBezTo>
                <a:cubicBezTo>
                  <a:pt x="128" y="64"/>
                  <a:pt x="128" y="64"/>
                  <a:pt x="128" y="64"/>
                </a:cubicBezTo>
                <a:cubicBezTo>
                  <a:pt x="128" y="29"/>
                  <a:pt x="99" y="0"/>
                  <a:pt x="64" y="0"/>
                </a:cubicBezTo>
                <a:cubicBezTo>
                  <a:pt x="29" y="0"/>
                  <a:pt x="0" y="29"/>
                  <a:pt x="0" y="64"/>
                </a:cubicBezTo>
                <a:cubicBezTo>
                  <a:pt x="0" y="640"/>
                  <a:pt x="0" y="640"/>
                  <a:pt x="0" y="640"/>
                </a:cubicBezTo>
                <a:cubicBezTo>
                  <a:pt x="0" y="697"/>
                  <a:pt x="50" y="728"/>
                  <a:pt x="106" y="768"/>
                </a:cubicBezTo>
                <a:cubicBezTo>
                  <a:pt x="176" y="818"/>
                  <a:pt x="256" y="881"/>
                  <a:pt x="256" y="1024"/>
                </a:cubicBezTo>
                <a:cubicBezTo>
                  <a:pt x="256" y="2048"/>
                  <a:pt x="256" y="2048"/>
                  <a:pt x="256" y="2048"/>
                </a:cubicBezTo>
                <a:cubicBezTo>
                  <a:pt x="640" y="2048"/>
                  <a:pt x="640" y="2048"/>
                  <a:pt x="640" y="2048"/>
                </a:cubicBezTo>
                <a:cubicBezTo>
                  <a:pt x="640" y="1024"/>
                  <a:pt x="640" y="1024"/>
                  <a:pt x="640" y="1024"/>
                </a:cubicBezTo>
                <a:cubicBezTo>
                  <a:pt x="640" y="881"/>
                  <a:pt x="720" y="818"/>
                  <a:pt x="790" y="768"/>
                </a:cubicBezTo>
                <a:cubicBezTo>
                  <a:pt x="846" y="728"/>
                  <a:pt x="896" y="697"/>
                  <a:pt x="896" y="640"/>
                </a:cubicBezTo>
                <a:cubicBezTo>
                  <a:pt x="896" y="64"/>
                  <a:pt x="896" y="64"/>
                  <a:pt x="896" y="64"/>
                </a:cubicBezTo>
                <a:cubicBezTo>
                  <a:pt x="896" y="29"/>
                  <a:pt x="867" y="0"/>
                  <a:pt x="832" y="0"/>
                </a:cubicBezTo>
                <a:close/>
              </a:path>
            </a:pathLst>
          </a:custGeom>
          <a:solidFill>
            <a:srgbClr val="BAD047"/>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164644293"/>
      </p:ext>
    </p:extLst>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3429000"/>
            <a:ext cx="12192000" cy="1478643"/>
            <a:chOff x="0" y="3083831"/>
            <a:chExt cx="12192000" cy="1478643"/>
          </a:xfrm>
        </p:grpSpPr>
        <p:sp>
          <p:nvSpPr>
            <p:cNvPr id="4" name="矩形 3"/>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概念</a:t>
              </a:r>
            </a:p>
          </p:txBody>
        </p:sp>
      </p:grpSp>
      <p:grpSp>
        <p:nvGrpSpPr>
          <p:cNvPr id="6" name="组合 5"/>
          <p:cNvGrpSpPr/>
          <p:nvPr/>
        </p:nvGrpSpPr>
        <p:grpSpPr>
          <a:xfrm>
            <a:off x="0" y="0"/>
            <a:ext cx="12192000" cy="1478643"/>
            <a:chOff x="0" y="3083831"/>
            <a:chExt cx="12192000" cy="1478643"/>
          </a:xfrm>
        </p:grpSpPr>
        <p:sp>
          <p:nvSpPr>
            <p:cNvPr id="7" name="矩形 6"/>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假设</a:t>
              </a:r>
            </a:p>
          </p:txBody>
        </p:sp>
      </p:grpSp>
      <p:sp>
        <p:nvSpPr>
          <p:cNvPr id="9" name="文本框 8"/>
          <p:cNvSpPr txBox="1"/>
          <p:nvPr/>
        </p:nvSpPr>
        <p:spPr>
          <a:xfrm>
            <a:off x="1638299" y="3906711"/>
            <a:ext cx="2977243" cy="518160"/>
          </a:xfrm>
          <a:prstGeom prst="rect">
            <a:avLst/>
          </a:prstGeom>
          <a:noFill/>
        </p:spPr>
        <p:txBody>
          <a:bodyPr rtlCol="0" wrap="square">
            <a:spAutoFit/>
          </a:bodyPr>
          <a:lstStyle/>
          <a:p>
            <a:r>
              <a:rPr altLang="en-US" b="1" lang="zh-CN" smtClean="0" sz="2800">
                <a:solidFill>
                  <a:srgbClr val="424242"/>
                </a:solidFill>
              </a:rPr>
              <a:t>不清晰，不准确</a:t>
            </a:r>
          </a:p>
        </p:txBody>
      </p:sp>
      <p:sp>
        <p:nvSpPr>
          <p:cNvPr id="10" name="文本框 9"/>
          <p:cNvSpPr txBox="1"/>
          <p:nvPr/>
        </p:nvSpPr>
        <p:spPr>
          <a:xfrm>
            <a:off x="1638299" y="477711"/>
            <a:ext cx="2977243" cy="518160"/>
          </a:xfrm>
          <a:prstGeom prst="rect">
            <a:avLst/>
          </a:prstGeom>
          <a:noFill/>
        </p:spPr>
        <p:txBody>
          <a:bodyPr rtlCol="0" wrap="square">
            <a:spAutoFit/>
          </a:bodyPr>
          <a:lstStyle/>
          <a:p>
            <a:r>
              <a:rPr altLang="en-US" b="1" lang="zh-CN" smtClean="0" sz="2800">
                <a:solidFill>
                  <a:srgbClr val="424242"/>
                </a:solidFill>
              </a:rPr>
              <a:t>缺乏客观公正性</a:t>
            </a:r>
          </a:p>
        </p:txBody>
      </p:sp>
      <p:sp>
        <p:nvSpPr>
          <p:cNvPr id="2" name="矩形 1"/>
          <p:cNvSpPr/>
          <p:nvPr/>
        </p:nvSpPr>
        <p:spPr>
          <a:xfrm>
            <a:off x="3572328" y="2870944"/>
            <a:ext cx="5047343" cy="640080"/>
          </a:xfrm>
          <a:prstGeom prst="rect">
            <a:avLst/>
          </a:prstGeom>
        </p:spPr>
        <p:txBody>
          <a:bodyPr wrap="square">
            <a:spAutoFit/>
          </a:bodyPr>
          <a:lstStyle/>
          <a:p>
            <a:pPr algn="just"/>
            <a:r>
              <a:rPr altLang="en-US" b="1" kern="100" lang="zh-CN">
                <a:solidFill>
                  <a:schemeClr val="bg1"/>
                </a:solidFill>
                <a:latin typeface="+mn-ea"/>
                <a:cs charset="0" panose="02020603050405020304" pitchFamily="18" typeface="Times New Roman"/>
              </a:rPr>
              <a:t>认为处女座的人都有完美主义、有洁癖，难以相处，但实际上个人的性格特点受到很多因素影响。</a:t>
            </a:r>
          </a:p>
        </p:txBody>
      </p:sp>
      <p:sp>
        <p:nvSpPr>
          <p:cNvPr id="11" name="矩形 10"/>
          <p:cNvSpPr/>
          <p:nvPr/>
        </p:nvSpPr>
        <p:spPr>
          <a:xfrm>
            <a:off x="3719286" y="6159571"/>
            <a:ext cx="4753429" cy="640080"/>
          </a:xfrm>
          <a:prstGeom prst="rect">
            <a:avLst/>
          </a:prstGeom>
        </p:spPr>
        <p:txBody>
          <a:bodyPr wrap="square">
            <a:spAutoFit/>
          </a:bodyPr>
          <a:lstStyle/>
          <a:p>
            <a:pPr algn="just"/>
            <a:r>
              <a:rPr altLang="zh-CN" b="1" kern="100" lang="zh-CN">
                <a:solidFill>
                  <a:schemeClr val="bg1"/>
                </a:solidFill>
                <a:latin typeface="+mn-ea"/>
                <a:cs charset="0" panose="02020603050405020304" pitchFamily="18" typeface="Times New Roman"/>
              </a:rPr>
              <a:t>很多人的冲动消费都是没有分清楚自己到底是想要（want）还是需要（need）一件商品。</a:t>
            </a:r>
          </a:p>
        </p:txBody>
      </p:sp>
      <p:sp>
        <p:nvSpPr>
          <p:cNvPr id="12" name="心形 11"/>
          <p:cNvSpPr/>
          <p:nvPr/>
        </p:nvSpPr>
        <p:spPr>
          <a:xfrm>
            <a:off x="5592083" y="5062034"/>
            <a:ext cx="1007835" cy="928915"/>
          </a:xfrm>
          <a:prstGeom prst="hear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5592083" y="1319958"/>
            <a:ext cx="972457" cy="1432560"/>
          </a:xfrm>
          <a:prstGeom prst="rect">
            <a:avLst/>
          </a:prstGeom>
          <a:noFill/>
        </p:spPr>
        <p:txBody>
          <a:bodyPr rtlCol="0" wrap="square">
            <a:spAutoFit/>
          </a:bodyPr>
          <a:lstStyle/>
          <a:p>
            <a:pPr algn="ctr"/>
            <a:r>
              <a:rPr altLang="en-US" b="1" lang="zh-CN" smtClean="0" sz="8800">
                <a:solidFill>
                  <a:srgbClr val="BAD047"/>
                </a:solidFill>
                <a:sym charset="2" panose="05000000000000000000" pitchFamily="2" typeface="Wingdings"/>
              </a:rPr>
              <a:t></a:t>
            </a:r>
          </a:p>
        </p:txBody>
      </p:sp>
    </p:spTree>
    <p:extLst>
      <p:ext uri="{BB962C8B-B14F-4D97-AF65-F5344CB8AC3E}">
        <p14:creationId val="340146314"/>
      </p:ext>
    </p:extLst>
  </p:cSld>
  <p:clrMapOvr>
    <a:masterClrMapping/>
  </p:clrMapOvr>
  <p:transition spd="slow">
    <p:push dir="u"/>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3429000"/>
            <a:ext cx="12192000" cy="1478643"/>
            <a:chOff x="0" y="3083831"/>
            <a:chExt cx="12192000" cy="1478643"/>
          </a:xfrm>
        </p:grpSpPr>
        <p:sp>
          <p:nvSpPr>
            <p:cNvPr id="4" name="矩形 3"/>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推论</a:t>
              </a:r>
            </a:p>
          </p:txBody>
        </p:sp>
      </p:grpSp>
      <p:grpSp>
        <p:nvGrpSpPr>
          <p:cNvPr id="6" name="组合 5"/>
          <p:cNvGrpSpPr/>
          <p:nvPr/>
        </p:nvGrpSpPr>
        <p:grpSpPr>
          <a:xfrm>
            <a:off x="0" y="0"/>
            <a:ext cx="12192000" cy="1478643"/>
            <a:chOff x="0" y="3083831"/>
            <a:chExt cx="12192000" cy="1478643"/>
          </a:xfrm>
        </p:grpSpPr>
        <p:sp>
          <p:nvSpPr>
            <p:cNvPr id="7" name="矩形 6"/>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信息</a:t>
              </a:r>
            </a:p>
          </p:txBody>
        </p:sp>
      </p:grpSp>
      <p:sp>
        <p:nvSpPr>
          <p:cNvPr id="9" name="文本框 8"/>
          <p:cNvSpPr txBox="1"/>
          <p:nvPr/>
        </p:nvSpPr>
        <p:spPr>
          <a:xfrm>
            <a:off x="1638299" y="3906711"/>
            <a:ext cx="2977243" cy="518160"/>
          </a:xfrm>
          <a:prstGeom prst="rect">
            <a:avLst/>
          </a:prstGeom>
          <a:noFill/>
        </p:spPr>
        <p:txBody>
          <a:bodyPr rtlCol="0" wrap="square">
            <a:spAutoFit/>
          </a:bodyPr>
          <a:lstStyle/>
          <a:p>
            <a:r>
              <a:rPr altLang="en-US" b="1" lang="zh-CN" smtClean="0" sz="2800">
                <a:solidFill>
                  <a:srgbClr val="424242"/>
                </a:solidFill>
              </a:rPr>
              <a:t>缺乏逻辑性</a:t>
            </a:r>
          </a:p>
        </p:txBody>
      </p:sp>
      <p:sp>
        <p:nvSpPr>
          <p:cNvPr id="10" name="文本框 9"/>
          <p:cNvSpPr txBox="1"/>
          <p:nvPr/>
        </p:nvSpPr>
        <p:spPr>
          <a:xfrm>
            <a:off x="1638299" y="477711"/>
            <a:ext cx="3499758" cy="518160"/>
          </a:xfrm>
          <a:prstGeom prst="rect">
            <a:avLst/>
          </a:prstGeom>
          <a:noFill/>
        </p:spPr>
        <p:txBody>
          <a:bodyPr rtlCol="0" wrap="square">
            <a:spAutoFit/>
          </a:bodyPr>
          <a:lstStyle/>
          <a:p>
            <a:r>
              <a:rPr altLang="en-US" b="1" lang="zh-CN" smtClean="0" sz="2800">
                <a:solidFill>
                  <a:srgbClr val="424242"/>
                </a:solidFill>
              </a:rPr>
              <a:t>缺乏关联性、不准确</a:t>
            </a:r>
          </a:p>
        </p:txBody>
      </p:sp>
      <p:sp>
        <p:nvSpPr>
          <p:cNvPr id="2" name="矩形 1"/>
          <p:cNvSpPr/>
          <p:nvPr/>
        </p:nvSpPr>
        <p:spPr>
          <a:xfrm>
            <a:off x="3505200" y="2705440"/>
            <a:ext cx="5181600" cy="914400"/>
          </a:xfrm>
          <a:prstGeom prst="rect">
            <a:avLst/>
          </a:prstGeom>
        </p:spPr>
        <p:txBody>
          <a:bodyPr wrap="square">
            <a:spAutoFit/>
          </a:bodyPr>
          <a:lstStyle/>
          <a:p>
            <a:pPr algn="just"/>
            <a:r>
              <a:rPr altLang="zh-CN" b="1" kern="100" lang="zh-CN">
                <a:solidFill>
                  <a:schemeClr val="bg1"/>
                </a:solidFill>
                <a:latin typeface="+mn-ea"/>
                <a:cs charset="0" panose="02020603050405020304" pitchFamily="18" typeface="Times New Roman"/>
              </a:rPr>
              <a:t>政客在面对指责时往往会说“看看我们为人民做了多少事情吧!”，这些信息与他们没有做到的事情无关，而且很有可能他们在夸大自己的功绩。</a:t>
            </a:r>
          </a:p>
        </p:txBody>
      </p:sp>
      <p:sp>
        <p:nvSpPr>
          <p:cNvPr id="11" name="矩形 10"/>
          <p:cNvSpPr/>
          <p:nvPr/>
        </p:nvSpPr>
        <p:spPr>
          <a:xfrm>
            <a:off x="3374572" y="6211670"/>
            <a:ext cx="5442857" cy="640080"/>
          </a:xfrm>
          <a:prstGeom prst="rect">
            <a:avLst/>
          </a:prstGeom>
        </p:spPr>
        <p:txBody>
          <a:bodyPr wrap="square">
            <a:spAutoFit/>
          </a:bodyPr>
          <a:lstStyle/>
          <a:p>
            <a:pPr algn="just"/>
            <a:r>
              <a:rPr altLang="zh-CN" b="1" kern="100" lang="zh-CN">
                <a:solidFill>
                  <a:schemeClr val="bg1"/>
                </a:solidFill>
                <a:latin typeface="+mn-ea"/>
                <a:cs charset="0" panose="02020603050405020304" pitchFamily="18" typeface="Times New Roman"/>
              </a:rPr>
              <a:t>悲观主义者仅仅因为最近出现了一些不顺心的事情就会感觉到生活不会再好了，世界对自己充满着恶意。</a:t>
            </a:r>
          </a:p>
        </p:txBody>
      </p:sp>
      <p:grpSp>
        <p:nvGrpSpPr>
          <p:cNvPr id="16" name="组合 15"/>
          <p:cNvGrpSpPr/>
          <p:nvPr/>
        </p:nvGrpSpPr>
        <p:grpSpPr>
          <a:xfrm>
            <a:off x="5654353" y="1597404"/>
            <a:ext cx="883295" cy="1020514"/>
            <a:chOff x="5357848" y="1211716"/>
            <a:chExt cx="1217123" cy="1406202"/>
          </a:xfrm>
          <a:solidFill>
            <a:srgbClr val="BAD047"/>
          </a:solidFill>
        </p:grpSpPr>
        <p:grpSp>
          <p:nvGrpSpPr>
            <p:cNvPr id="12" name="Group 16"/>
            <p:cNvGrpSpPr>
              <a:grpSpLocks noChangeAspect="1"/>
            </p:cNvGrpSpPr>
            <p:nvPr/>
          </p:nvGrpSpPr>
          <p:grpSpPr>
            <a:xfrm>
              <a:off x="5357848" y="1496882"/>
              <a:ext cx="1217123" cy="1121036"/>
              <a:chOff x="3058" y="2421"/>
              <a:chExt cx="874" cy="805"/>
            </a:xfrm>
            <a:grpFill/>
          </p:grpSpPr>
          <p:sp>
            <p:nvSpPr>
              <p:cNvPr id="13" name="Freeform 20"/>
              <p:cNvSpPr/>
              <p:nvPr/>
            </p:nvSpPr>
            <p:spPr bwMode="auto">
              <a:xfrm>
                <a:off x="3154" y="2421"/>
                <a:ext cx="407" cy="315"/>
              </a:xfrm>
              <a:custGeom>
                <a:gdLst>
                  <a:gd fmla="*/ 130 w 132" name="T0"/>
                  <a:gd fmla="*/ 25 h 102" name="T1"/>
                  <a:gd fmla="*/ 126 w 132" name="T2"/>
                  <a:gd fmla="*/ 7 h 102" name="T3"/>
                  <a:gd fmla="*/ 110 w 132" name="T4"/>
                  <a:gd fmla="*/ 0 h 102" name="T5"/>
                  <a:gd fmla="*/ 65 w 132" name="T6"/>
                  <a:gd fmla="*/ 1 h 102" name="T7"/>
                  <a:gd fmla="*/ 21 w 132" name="T8"/>
                  <a:gd fmla="*/ 0 h 102" name="T9"/>
                  <a:gd fmla="*/ 5 w 132" name="T10"/>
                  <a:gd fmla="*/ 7 h 102" name="T11"/>
                  <a:gd fmla="*/ 0 w 132" name="T12"/>
                  <a:gd fmla="*/ 20 h 102" name="T13"/>
                  <a:gd fmla="*/ 1 w 132" name="T14"/>
                  <a:gd fmla="*/ 25 h 102" name="T15"/>
                  <a:gd fmla="*/ 14 w 132" name="T16"/>
                  <a:gd fmla="*/ 102 h 102" name="T17"/>
                  <a:gd fmla="*/ 117 w 132" name="T18"/>
                  <a:gd fmla="*/ 102 h 102" name="T19"/>
                  <a:gd fmla="*/ 130 w 132" name="T20"/>
                  <a:gd fmla="*/ 25 h 1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2" w="132">
                    <a:moveTo>
                      <a:pt x="130" y="25"/>
                    </a:moveTo>
                    <a:cubicBezTo>
                      <a:pt x="130" y="25"/>
                      <a:pt x="132" y="14"/>
                      <a:pt x="126" y="7"/>
                    </a:cubicBezTo>
                    <a:cubicBezTo>
                      <a:pt x="122" y="2"/>
                      <a:pt x="117" y="0"/>
                      <a:pt x="110" y="0"/>
                    </a:cubicBezTo>
                    <a:cubicBezTo>
                      <a:pt x="65" y="1"/>
                      <a:pt x="65" y="1"/>
                      <a:pt x="65" y="1"/>
                    </a:cubicBezTo>
                    <a:cubicBezTo>
                      <a:pt x="21" y="0"/>
                      <a:pt x="21" y="0"/>
                      <a:pt x="21" y="0"/>
                    </a:cubicBezTo>
                    <a:cubicBezTo>
                      <a:pt x="14" y="0"/>
                      <a:pt x="8" y="2"/>
                      <a:pt x="5" y="7"/>
                    </a:cubicBezTo>
                    <a:cubicBezTo>
                      <a:pt x="1" y="11"/>
                      <a:pt x="0" y="17"/>
                      <a:pt x="0" y="20"/>
                    </a:cubicBezTo>
                    <a:cubicBezTo>
                      <a:pt x="0" y="23"/>
                      <a:pt x="1" y="25"/>
                      <a:pt x="1" y="25"/>
                    </a:cubicBezTo>
                    <a:cubicBezTo>
                      <a:pt x="1" y="25"/>
                      <a:pt x="11" y="86"/>
                      <a:pt x="14" y="102"/>
                    </a:cubicBezTo>
                    <a:cubicBezTo>
                      <a:pt x="117" y="102"/>
                      <a:pt x="117" y="102"/>
                      <a:pt x="117" y="102"/>
                    </a:cubicBezTo>
                    <a:lnTo>
                      <a:pt x="130"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21"/>
              <p:cNvSpPr>
                <a:spLocks noChangeArrowheads="1"/>
              </p:cNvSpPr>
              <p:nvPr/>
            </p:nvSpPr>
            <p:spPr bwMode="auto">
              <a:xfrm>
                <a:off x="3058" y="2770"/>
                <a:ext cx="874" cy="4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 name="椭圆 14"/>
            <p:cNvSpPr/>
            <p:nvPr/>
          </p:nvSpPr>
          <p:spPr>
            <a:xfrm>
              <a:off x="5651056" y="1211716"/>
              <a:ext cx="251997" cy="251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6" name="图片 25"/>
          <p:cNvPicPr>
            <a:picLocks noChangeAspect="1"/>
          </p:cNvPicPr>
          <p:nvPr/>
        </p:nvPicPr>
        <p:blipFill>
          <a:blip r:embed="rId2"/>
          <a:stretch>
            <a:fillRect/>
          </a:stretch>
        </p:blipFill>
        <p:spPr>
          <a:xfrm>
            <a:off x="5613579" y="5053258"/>
            <a:ext cx="964842" cy="964842"/>
          </a:xfrm>
          <a:prstGeom prst="rect">
            <a:avLst/>
          </a:prstGeom>
        </p:spPr>
      </p:pic>
      <p:sp>
        <p:nvSpPr>
          <p:cNvPr id="27" name="椭圆形标注 26"/>
          <p:cNvSpPr/>
          <p:nvPr/>
        </p:nvSpPr>
        <p:spPr>
          <a:xfrm>
            <a:off x="6282105" y="1423333"/>
            <a:ext cx="422030" cy="282760"/>
          </a:xfrm>
          <a:prstGeom prst="wedgeEllipseCallou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82733815"/>
      </p:ext>
    </p:extLst>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3774169"/>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坚持评估我们的思维能显著提高思维质量！</a:t>
            </a:r>
          </a:p>
        </p:txBody>
      </p:sp>
      <p:grpSp>
        <p:nvGrpSpPr>
          <p:cNvPr id="6" name="组合 5"/>
          <p:cNvGrpSpPr/>
          <p:nvPr/>
        </p:nvGrpSpPr>
        <p:grpSpPr>
          <a:xfrm>
            <a:off x="0" y="0"/>
            <a:ext cx="12192000" cy="1478643"/>
            <a:chOff x="0" y="3083831"/>
            <a:chExt cx="12192000" cy="1478643"/>
          </a:xfrm>
        </p:grpSpPr>
        <p:sp>
          <p:nvSpPr>
            <p:cNvPr id="7" name="矩形 6"/>
            <p:cNvSpPr/>
            <p:nvPr/>
          </p:nvSpPr>
          <p:spPr>
            <a:xfrm>
              <a:off x="0" y="3429000"/>
              <a:ext cx="12192000" cy="788307"/>
            </a:xfrm>
            <a:prstGeom prst="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59657" y="3083831"/>
              <a:ext cx="1478643" cy="1478643"/>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结果意义</a:t>
              </a:r>
            </a:p>
          </p:txBody>
        </p:sp>
      </p:grpSp>
      <p:sp>
        <p:nvSpPr>
          <p:cNvPr id="10" name="文本框 9"/>
          <p:cNvSpPr txBox="1"/>
          <p:nvPr/>
        </p:nvSpPr>
        <p:spPr>
          <a:xfrm>
            <a:off x="1638299" y="477711"/>
            <a:ext cx="2977243" cy="518160"/>
          </a:xfrm>
          <a:prstGeom prst="rect">
            <a:avLst/>
          </a:prstGeom>
          <a:noFill/>
        </p:spPr>
        <p:txBody>
          <a:bodyPr rtlCol="0" wrap="square">
            <a:spAutoFit/>
          </a:bodyPr>
          <a:lstStyle/>
          <a:p>
            <a:r>
              <a:rPr altLang="en-US" b="1" lang="zh-CN" smtClean="0" sz="2800">
                <a:solidFill>
                  <a:srgbClr val="424242"/>
                </a:solidFill>
              </a:rPr>
              <a:t>不清晰，不重要</a:t>
            </a:r>
          </a:p>
        </p:txBody>
      </p:sp>
      <p:sp>
        <p:nvSpPr>
          <p:cNvPr id="2" name="矩形 1"/>
          <p:cNvSpPr/>
          <p:nvPr/>
        </p:nvSpPr>
        <p:spPr>
          <a:xfrm>
            <a:off x="3200400" y="2853010"/>
            <a:ext cx="5791200" cy="640080"/>
          </a:xfrm>
          <a:prstGeom prst="rect">
            <a:avLst/>
          </a:prstGeom>
        </p:spPr>
        <p:txBody>
          <a:bodyPr wrap="square">
            <a:spAutoFit/>
          </a:bodyPr>
          <a:lstStyle/>
          <a:p>
            <a:pPr algn="just"/>
            <a:r>
              <a:rPr altLang="zh-CN" b="1" kern="100" lang="zh-CN">
                <a:solidFill>
                  <a:schemeClr val="bg1"/>
                </a:solidFill>
                <a:latin typeface="+mn-ea"/>
                <a:cs charset="0" panose="02020603050405020304" pitchFamily="18" typeface="Times New Roman"/>
              </a:rPr>
              <a:t>短视者往往会忘记思考作出决策后可能面对的问题，可能产生的结果，因而他们作出往往会在决策后后悔不已。</a:t>
            </a:r>
          </a:p>
        </p:txBody>
      </p:sp>
      <p:grpSp>
        <p:nvGrpSpPr>
          <p:cNvPr id="14" name="组合 13"/>
          <p:cNvGrpSpPr/>
          <p:nvPr/>
        </p:nvGrpSpPr>
        <p:grpSpPr>
          <a:xfrm>
            <a:off x="5417017" y="1971012"/>
            <a:ext cx="1357966" cy="353674"/>
            <a:chOff x="4615542" y="1744394"/>
            <a:chExt cx="2052544" cy="534572"/>
          </a:xfrm>
        </p:grpSpPr>
        <p:sp>
          <p:nvSpPr>
            <p:cNvPr id="11" name="圆角矩形 10"/>
            <p:cNvSpPr/>
            <p:nvPr/>
          </p:nvSpPr>
          <p:spPr>
            <a:xfrm>
              <a:off x="4615542" y="1744394"/>
              <a:ext cx="898993" cy="534572"/>
            </a:xfrm>
            <a:prstGeom prst="round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5769093" y="1744394"/>
              <a:ext cx="898993" cy="534572"/>
            </a:xfrm>
            <a:prstGeom prst="round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5248589" y="1988821"/>
              <a:ext cx="786451" cy="45719"/>
            </a:xfrm>
            <a:prstGeom prst="round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2488051" y="5176911"/>
            <a:ext cx="7807569" cy="1005840"/>
          </a:xfrm>
          <a:prstGeom prst="rect">
            <a:avLst/>
          </a:prstGeom>
          <a:noFill/>
        </p:spPr>
        <p:txBody>
          <a:bodyPr rtlCol="0" wrap="square">
            <a:spAutoFit/>
          </a:bodyPr>
          <a:lstStyle/>
          <a:p>
            <a:pPr algn="ctr"/>
            <a:r>
              <a:rPr altLang="en-US" b="1" lang="zh-CN" smtClean="0" sz="6000">
                <a:solidFill>
                  <a:srgbClr val="BAD047"/>
                </a:solidFill>
                <a:effectLst>
                  <a:outerShdw algn="tl" blurRad="38100" dir="2700000" dist="38100">
                    <a:srgbClr val="000000">
                      <a:alpha val="43137"/>
                    </a:srgbClr>
                  </a:outerShdw>
                </a:effectLst>
              </a:rPr>
              <a:t>但是还不够！</a:t>
            </a:r>
          </a:p>
        </p:txBody>
      </p:sp>
    </p:spTree>
    <p:extLst>
      <p:ext uri="{BB962C8B-B14F-4D97-AF65-F5344CB8AC3E}">
        <p14:creationId val="4046322881"/>
      </p:ext>
    </p:extLst>
  </p:cSld>
  <p:clrMapOvr>
    <a:masterClrMapping/>
  </p:clrMapOvr>
  <p:transition spd="slow">
    <p:push dir="u"/>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9143999" y="2105561"/>
            <a:ext cx="995083" cy="2621280"/>
          </a:xfrm>
          <a:prstGeom prst="rect">
            <a:avLst/>
          </a:prstGeom>
          <a:noFill/>
        </p:spPr>
        <p:txBody>
          <a:bodyPr rtlCol="0" wrap="square">
            <a:spAutoFit/>
          </a:bodyPr>
          <a:lstStyle/>
          <a:p>
            <a:pPr algn="ctr"/>
            <a:r>
              <a:rPr altLang="en-US" lang="zh-CN" smtClean="0" sz="16600">
                <a:solidFill>
                  <a:srgbClr val="595959"/>
                </a:solidFill>
                <a:sym charset="2" panose="05030102010509060703" pitchFamily="18" typeface="Webdings"/>
              </a:rPr>
              <a:t></a:t>
            </a:r>
          </a:p>
        </p:txBody>
      </p:sp>
      <p:sp>
        <p:nvSpPr>
          <p:cNvPr id="4" name="椭圆 3"/>
          <p:cNvSpPr/>
          <p:nvPr/>
        </p:nvSpPr>
        <p:spPr>
          <a:xfrm rot="4500000">
            <a:off x="9164545" y="2150840"/>
            <a:ext cx="953992" cy="2918011"/>
          </a:xfrm>
          <a:prstGeom prst="ellipse">
            <a:avLst/>
          </a:prstGeom>
          <a:noFill/>
          <a:ln w="190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8399587" y="3848860"/>
            <a:ext cx="645459" cy="645459"/>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0336990" y="3536576"/>
            <a:ext cx="461048" cy="461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115277" y="2771484"/>
            <a:ext cx="515631" cy="515631"/>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0" y="3017598"/>
            <a:ext cx="5918382" cy="822805"/>
            <a:chOff x="3136809" y="855058"/>
            <a:chExt cx="5918382" cy="822805"/>
          </a:xfrm>
        </p:grpSpPr>
        <p:grpSp>
          <p:nvGrpSpPr>
            <p:cNvPr id="15" name="组合 14"/>
            <p:cNvGrpSpPr/>
            <p:nvPr/>
          </p:nvGrpSpPr>
          <p:grpSpPr>
            <a:xfrm>
              <a:off x="3136809" y="951665"/>
              <a:ext cx="5918382" cy="726198"/>
              <a:chOff x="3136809" y="870224"/>
              <a:chExt cx="5918382" cy="726198"/>
            </a:xfrm>
          </p:grpSpPr>
          <p:sp>
            <p:nvSpPr>
              <p:cNvPr id="20"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21" name="文本框 20"/>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克服自我中心</a:t>
                </a:r>
              </a:p>
            </p:txBody>
          </p:sp>
        </p:grpSp>
        <p:grpSp>
          <p:nvGrpSpPr>
            <p:cNvPr id="16" name="组合 15"/>
            <p:cNvGrpSpPr/>
            <p:nvPr/>
          </p:nvGrpSpPr>
          <p:grpSpPr>
            <a:xfrm>
              <a:off x="3583478" y="855058"/>
              <a:ext cx="731520" cy="731520"/>
              <a:chOff x="705840" y="2992204"/>
              <a:chExt cx="731520" cy="731520"/>
            </a:xfrm>
            <a:solidFill>
              <a:srgbClr val="424242"/>
            </a:solidFill>
          </p:grpSpPr>
          <p:sp>
            <p:nvSpPr>
              <p:cNvPr id="17" name="文本框 16"/>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18" name="文本框 17"/>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3</a:t>
                </a:r>
              </a:p>
            </p:txBody>
          </p:sp>
        </p:grpSp>
      </p:grpSp>
    </p:spTree>
    <p:extLst>
      <p:ext uri="{BB962C8B-B14F-4D97-AF65-F5344CB8AC3E}">
        <p14:creationId val="137444886"/>
      </p:ext>
    </p:extLst>
  </p:cSld>
  <p:clrMapOvr>
    <a:masterClrMapping/>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 name="矩形 3"/>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自我中心是我们的天性</a:t>
            </a:r>
          </a:p>
        </p:txBody>
      </p:sp>
      <p:pic>
        <p:nvPicPr>
          <p:cNvPr id="3" name="图片 2"/>
          <p:cNvPicPr>
            <a:picLocks noChangeAspect="1"/>
          </p:cNvPicPr>
          <p:nvPr/>
        </p:nvPicPr>
        <p:blipFill>
          <a:blip r:embed="rId2"/>
          <a:stretch>
            <a:fillRect/>
          </a:stretch>
        </p:blipFill>
        <p:spPr>
          <a:xfrm>
            <a:off x="1466572" y="1406475"/>
            <a:ext cx="9258856" cy="4986345"/>
          </a:xfrm>
          <a:prstGeom prst="rect">
            <a:avLst/>
          </a:prstGeom>
        </p:spPr>
      </p:pic>
    </p:spTree>
    <p:extLst>
      <p:ext uri="{BB962C8B-B14F-4D97-AF65-F5344CB8AC3E}">
        <p14:creationId val="1095073141"/>
      </p:ext>
    </p:extLst>
  </p:cSld>
  <p:clrMapOvr>
    <a:masterClrMapping/>
  </p:clrMapOvr>
  <p:transition spd="slow">
    <p:push dir="u"/>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自我中心的动机</a:t>
            </a:r>
          </a:p>
        </p:txBody>
      </p:sp>
      <p:sp>
        <p:nvSpPr>
          <p:cNvPr id="4" name="文本占位符 2"/>
          <p:cNvSpPr txBox="1"/>
          <p:nvPr/>
        </p:nvSpPr>
        <p:spPr>
          <a:xfrm>
            <a:off x="3817077" y="1434496"/>
            <a:ext cx="4557847" cy="1329669"/>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bg1"/>
                </a:solidFill>
                <a:latin charset="-122" panose="020b0503020204020204" pitchFamily="34" typeface="微软雅黑"/>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bg1"/>
                </a:solidFill>
                <a:latin charset="-122" panose="020b0503020204020204" pitchFamily="34" typeface="微软雅黑"/>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bg1"/>
                </a:solidFill>
                <a:latin charset="-122" panose="020b0503020204020204" pitchFamily="34" typeface="微软雅黑"/>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bg1"/>
                </a:solidFill>
                <a:latin charset="-122" panose="020b0503020204020204" pitchFamily="34" typeface="微软雅黑"/>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bg1"/>
                </a:solidFill>
                <a:latin charset="-122" panose="020b0503020204020204" pitchFamily="34" typeface="微软雅黑"/>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mtClean="0" sz="4000">
                <a:solidFill>
                  <a:srgbClr val="595959"/>
                </a:solidFill>
                <a:latin charset="0" panose="02040503050406030204" pitchFamily="18" typeface="Cambria"/>
              </a:rPr>
              <a:t>获取私利</a:t>
            </a:r>
          </a:p>
          <a:p>
            <a:pPr algn="ctr"/>
            <a:r>
              <a:rPr altLang="en-US" b="1" lang="zh-CN" smtClean="0" sz="4000">
                <a:solidFill>
                  <a:srgbClr val="595959"/>
                </a:solidFill>
                <a:latin charset="0" panose="02040503050406030204" pitchFamily="18" typeface="Cambria"/>
              </a:rPr>
              <a:t>合理化思维及行为</a:t>
            </a:r>
          </a:p>
        </p:txBody>
      </p:sp>
      <p:sp>
        <p:nvSpPr>
          <p:cNvPr id="5" name="矩形 4"/>
          <p:cNvSpPr/>
          <p:nvPr/>
        </p:nvSpPr>
        <p:spPr>
          <a:xfrm>
            <a:off x="0" y="342900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标题 1"/>
          <p:cNvSpPr txBox="1"/>
          <p:nvPr/>
        </p:nvSpPr>
        <p:spPr>
          <a:xfrm>
            <a:off x="2581031" y="349740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自我中心的两种模式</a:t>
            </a:r>
          </a:p>
        </p:txBody>
      </p:sp>
      <p:sp>
        <p:nvSpPr>
          <p:cNvPr id="7" name="矩形 6"/>
          <p:cNvSpPr/>
          <p:nvPr/>
        </p:nvSpPr>
        <p:spPr>
          <a:xfrm>
            <a:off x="385451" y="5187858"/>
            <a:ext cx="3279221" cy="3139440"/>
          </a:xfrm>
          <a:prstGeom prst="rect">
            <a:avLst/>
          </a:prstGeom>
        </p:spPr>
        <p:txBody>
          <a:bodyPr wrap="square">
            <a:spAutoFit/>
          </a:bodyPr>
          <a:lstStyle/>
          <a:p>
            <a:pPr algn="ctr"/>
            <a:r>
              <a:rPr altLang="en-US" b="1" lang="zh-CN" smtClean="0" sz="4000">
                <a:solidFill>
                  <a:srgbClr val="BAD047"/>
                </a:solidFill>
              </a:rPr>
              <a:t>控制</a:t>
            </a:r>
          </a:p>
          <a:p>
            <a:pPr algn="ctr"/>
            <a:r>
              <a:rPr altLang="en-US" b="1" lang="zh-CN" smtClean="0" sz="4000">
                <a:solidFill>
                  <a:srgbClr val="BAD047"/>
                </a:solidFill>
              </a:rPr>
              <a:t>对他人施加控制以获得私利</a:t>
            </a:r>
          </a:p>
          <a:p>
            <a:pPr algn="ctr"/>
            <a:r>
              <a:rPr altLang="en-US" b="1" lang="zh-CN" smtClean="0" sz="4000">
                <a:solidFill>
                  <a:srgbClr val="BAD047"/>
                </a:solidFill>
              </a:rPr>
              <a:t>“我是为你好”</a:t>
            </a:r>
          </a:p>
        </p:txBody>
      </p:sp>
      <p:grpSp>
        <p:nvGrpSpPr>
          <p:cNvPr id="22" name="组合 21"/>
          <p:cNvGrpSpPr/>
          <p:nvPr/>
        </p:nvGrpSpPr>
        <p:grpSpPr>
          <a:xfrm>
            <a:off x="4223298" y="4628792"/>
            <a:ext cx="3745405" cy="1900913"/>
            <a:chOff x="4038251" y="4628792"/>
            <a:chExt cx="3745405" cy="1900913"/>
          </a:xfrm>
          <a:solidFill>
            <a:srgbClr val="595959"/>
          </a:solidFill>
        </p:grpSpPr>
        <p:grpSp>
          <p:nvGrpSpPr>
            <p:cNvPr id="8" name="组合 7"/>
            <p:cNvGrpSpPr/>
            <p:nvPr/>
          </p:nvGrpSpPr>
          <p:grpSpPr>
            <a:xfrm>
              <a:off x="4038251" y="4628792"/>
              <a:ext cx="1003998" cy="1900913"/>
              <a:chOff x="2581031" y="2554973"/>
              <a:chExt cx="1003998" cy="1900913"/>
            </a:xfrm>
            <a:grpFill/>
          </p:grpSpPr>
          <p:sp>
            <p:nvSpPr>
              <p:cNvPr id="9" name="圆角矩形 8"/>
              <p:cNvSpPr/>
              <p:nvPr/>
            </p:nvSpPr>
            <p:spPr>
              <a:xfrm rot="5400000">
                <a:off x="3133066" y="3392240"/>
                <a:ext cx="137041" cy="63988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2581031" y="2554973"/>
                <a:ext cx="1003998" cy="1900913"/>
                <a:chOff x="2581031" y="2554973"/>
                <a:chExt cx="1003998" cy="1900913"/>
              </a:xfrm>
              <a:grpFill/>
            </p:grpSpPr>
            <p:sp>
              <p:nvSpPr>
                <p:cNvPr id="11" name="圆角矩形 10"/>
                <p:cNvSpPr/>
                <p:nvPr/>
              </p:nvSpPr>
              <p:spPr>
                <a:xfrm>
                  <a:off x="2581031" y="3747949"/>
                  <a:ext cx="1003998" cy="7079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2581031" y="2971800"/>
                  <a:ext cx="226753" cy="1426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2882370" y="2981962"/>
                  <a:ext cx="274320" cy="72571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874386" y="2554973"/>
                  <a:ext cx="277028" cy="277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5" name="组合 14"/>
            <p:cNvGrpSpPr/>
            <p:nvPr/>
          </p:nvGrpSpPr>
          <p:grpSpPr>
            <a:xfrm>
              <a:off x="6096000" y="5766977"/>
              <a:ext cx="1687656" cy="762728"/>
              <a:chOff x="6020522" y="3635101"/>
              <a:chExt cx="1687656" cy="762728"/>
            </a:xfrm>
            <a:grpFill/>
          </p:grpSpPr>
          <p:sp>
            <p:nvSpPr>
              <p:cNvPr id="16" name="椭圆 15"/>
              <p:cNvSpPr/>
              <p:nvPr/>
            </p:nvSpPr>
            <p:spPr>
              <a:xfrm>
                <a:off x="6020522" y="3635101"/>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6410143" y="3635101"/>
                <a:ext cx="182880" cy="7627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rot="5400000">
                <a:off x="6645372" y="3399787"/>
                <a:ext cx="292100" cy="7627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7055398" y="3635101"/>
                <a:ext cx="182880" cy="7627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rot="5400000">
                <a:off x="7296698" y="3986349"/>
                <a:ext cx="182880" cy="6400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3" name="矩形 22"/>
          <p:cNvSpPr/>
          <p:nvPr/>
        </p:nvSpPr>
        <p:spPr>
          <a:xfrm>
            <a:off x="8755557" y="5187858"/>
            <a:ext cx="2942958" cy="3139440"/>
          </a:xfrm>
          <a:prstGeom prst="rect">
            <a:avLst/>
          </a:prstGeom>
        </p:spPr>
        <p:txBody>
          <a:bodyPr wrap="square">
            <a:spAutoFit/>
          </a:bodyPr>
          <a:lstStyle/>
          <a:p>
            <a:pPr algn="ctr"/>
            <a:r>
              <a:rPr altLang="en-US" b="1" lang="zh-CN" smtClean="0" sz="4000">
                <a:solidFill>
                  <a:srgbClr val="BAD047"/>
                </a:solidFill>
              </a:rPr>
              <a:t>顺从</a:t>
            </a:r>
          </a:p>
          <a:p>
            <a:pPr algn="ctr"/>
            <a:r>
              <a:rPr altLang="en-US" b="1" lang="zh-CN" smtClean="0" sz="4000">
                <a:solidFill>
                  <a:srgbClr val="BAD047"/>
                </a:solidFill>
              </a:rPr>
              <a:t>顺从他人以获得私利</a:t>
            </a:r>
          </a:p>
          <a:p>
            <a:pPr algn="ctr"/>
            <a:r>
              <a:rPr altLang="en-US" b="1" lang="zh-CN" smtClean="0" sz="4000">
                <a:solidFill>
                  <a:srgbClr val="BAD047"/>
                </a:solidFill>
              </a:rPr>
              <a:t>“我是被逼的”</a:t>
            </a:r>
          </a:p>
        </p:txBody>
      </p:sp>
    </p:spTree>
    <p:extLst>
      <p:ext uri="{BB962C8B-B14F-4D97-AF65-F5344CB8AC3E}">
        <p14:creationId val="456468090"/>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2" name="标题 1"/>
          <p:cNvSpPr>
            <a:spLocks noGrp="1"/>
          </p:cNvSpPr>
          <p:nvPr>
            <p:ph type="title"/>
          </p:nvPr>
        </p:nvSpPr>
        <p:spPr>
          <a:xfrm>
            <a:off x="1238250" y="3512125"/>
            <a:ext cx="10515600" cy="1325563"/>
          </a:xfrm>
        </p:spPr>
        <p:txBody>
          <a:bodyPr>
            <a:noAutofit/>
          </a:bodyPr>
          <a:lstStyle/>
          <a:p>
            <a:pPr marR="0" rtl="0"/>
            <a:r>
              <a:rPr altLang="zh-CN" b="1" baseline="0" i="0" kern="2200" lang="en-US" smtClean="0" strike="noStrike" sz="19900" u="none">
                <a:effectLst>
                  <a:outerShdw algn="tl" blurRad="38100" dir="2700000" dist="38100">
                    <a:srgbClr val="000000">
                      <a:alpha val="43137"/>
                    </a:srgbClr>
                  </a:outerShdw>
                </a:effectLst>
                <a:latin typeface="+mn-ea"/>
                <a:ea typeface="+mn-ea"/>
              </a:rPr>
              <a:t>YES？</a:t>
            </a:r>
          </a:p>
        </p:txBody>
      </p:sp>
      <p:sp>
        <p:nvSpPr>
          <p:cNvPr id="9" name="等腰三角形 8"/>
          <p:cNvSpPr/>
          <p:nvPr/>
        </p:nvSpPr>
        <p:spPr>
          <a:xfrm flipV="1">
            <a:off x="5219700" y="-19050"/>
            <a:ext cx="1752600" cy="15108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145219" y="674703"/>
            <a:ext cx="3018408" cy="640080"/>
          </a:xfrm>
          <a:prstGeom prst="rect">
            <a:avLst/>
          </a:prstGeom>
          <a:noFill/>
        </p:spPr>
        <p:txBody>
          <a:bodyPr rtlCol="0" wrap="square">
            <a:spAutoFit/>
          </a:bodyPr>
          <a:lstStyle/>
          <a:p>
            <a:r>
              <a:rPr altLang="zh-CN" lang="en-US">
                <a:solidFill>
                  <a:srgbClr val="BAD047"/>
                </a:solidFill>
              </a:rPr>
              <a:t>https://www.youyedoc.com/</a:t>
            </a:r>
          </a:p>
        </p:txBody>
      </p:sp>
    </p:spTree>
    <p:extLst>
      <p:ext uri="{BB962C8B-B14F-4D97-AF65-F5344CB8AC3E}">
        <p14:creationId val="3975008969"/>
      </p:ext>
    </p:extLst>
  </p:cSld>
  <p:clrMapOvr>
    <a:masterClrMapping/>
  </p:clrMapOvr>
  <p:transition spd="slow">
    <p:push dir="u"/>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自我中心思维会让我们……</a:t>
            </a:r>
          </a:p>
        </p:txBody>
      </p:sp>
      <p:grpSp>
        <p:nvGrpSpPr>
          <p:cNvPr id="15" name="组合 14"/>
          <p:cNvGrpSpPr/>
          <p:nvPr/>
        </p:nvGrpSpPr>
        <p:grpSpPr>
          <a:xfrm>
            <a:off x="540657" y="1074057"/>
            <a:ext cx="11477171" cy="1596572"/>
            <a:chOff x="540657" y="1074057"/>
            <a:chExt cx="11477171" cy="1596572"/>
          </a:xfrm>
        </p:grpSpPr>
        <p:sp>
          <p:nvSpPr>
            <p:cNvPr id="14" name="圆角矩形 13"/>
            <p:cNvSpPr/>
            <p:nvPr/>
          </p:nvSpPr>
          <p:spPr>
            <a:xfrm>
              <a:off x="1338943" y="1763486"/>
              <a:ext cx="10054771" cy="217714"/>
            </a:xfrm>
            <a:prstGeom prst="roundRect">
              <a:avLst/>
            </a:prstGeom>
            <a:solidFill>
              <a:srgbClr val="E7E5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p>
          </p:txBody>
        </p:sp>
        <p:sp>
          <p:nvSpPr>
            <p:cNvPr id="8" name="椭圆 7"/>
            <p:cNvSpPr/>
            <p:nvPr/>
          </p:nvSpPr>
          <p:spPr>
            <a:xfrm>
              <a:off x="540657" y="1074057"/>
              <a:ext cx="1596572" cy="159657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双重标准</a:t>
              </a:r>
            </a:p>
          </p:txBody>
        </p:sp>
        <p:sp>
          <p:nvSpPr>
            <p:cNvPr id="9" name="椭圆 8"/>
            <p:cNvSpPr/>
            <p:nvPr/>
          </p:nvSpPr>
          <p:spPr>
            <a:xfrm>
              <a:off x="2516777" y="1074057"/>
              <a:ext cx="1596572" cy="1596572"/>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自以为是</a:t>
              </a:r>
            </a:p>
          </p:txBody>
        </p:sp>
        <p:sp>
          <p:nvSpPr>
            <p:cNvPr id="10" name="椭圆 9"/>
            <p:cNvSpPr/>
            <p:nvPr/>
          </p:nvSpPr>
          <p:spPr>
            <a:xfrm>
              <a:off x="4492897" y="1074057"/>
              <a:ext cx="1596572" cy="159657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固执己见</a:t>
              </a:r>
            </a:p>
          </p:txBody>
        </p:sp>
        <p:sp>
          <p:nvSpPr>
            <p:cNvPr id="11" name="椭圆 10"/>
            <p:cNvSpPr/>
            <p:nvPr/>
          </p:nvSpPr>
          <p:spPr>
            <a:xfrm>
              <a:off x="6469017" y="1074057"/>
              <a:ext cx="1596572" cy="1596572"/>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轻视过程</a:t>
              </a:r>
            </a:p>
          </p:txBody>
        </p:sp>
        <p:sp>
          <p:nvSpPr>
            <p:cNvPr id="12" name="椭圆 11"/>
            <p:cNvSpPr/>
            <p:nvPr/>
          </p:nvSpPr>
          <p:spPr>
            <a:xfrm>
              <a:off x="8445137" y="1074057"/>
              <a:ext cx="1596572" cy="159657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缺乏耐心</a:t>
              </a:r>
            </a:p>
          </p:txBody>
        </p:sp>
        <p:sp>
          <p:nvSpPr>
            <p:cNvPr id="13" name="椭圆 12"/>
            <p:cNvSpPr/>
            <p:nvPr/>
          </p:nvSpPr>
          <p:spPr>
            <a:xfrm>
              <a:off x="10421256" y="1074057"/>
              <a:ext cx="1596572" cy="1596572"/>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t>依赖他人</a:t>
              </a:r>
            </a:p>
          </p:txBody>
        </p:sp>
      </p:grpSp>
      <p:sp>
        <p:nvSpPr>
          <p:cNvPr id="16" name="矩形 15"/>
          <p:cNvSpPr/>
          <p:nvPr/>
        </p:nvSpPr>
        <p:spPr>
          <a:xfrm>
            <a:off x="540657" y="2975429"/>
            <a:ext cx="1602143" cy="914400"/>
          </a:xfrm>
          <a:prstGeom prst="rect">
            <a:avLst/>
          </a:prstGeom>
        </p:spPr>
        <p:txBody>
          <a:bodyPr wrap="square">
            <a:spAutoFit/>
          </a:bodyPr>
          <a:lstStyle/>
          <a:p>
            <a:pPr algn="ctr"/>
            <a:r>
              <a:rPr altLang="en-US" lang="zh-CN"/>
              <a:t>为了获取私利对他人和自己实行双重标准</a:t>
            </a:r>
          </a:p>
        </p:txBody>
      </p:sp>
      <p:sp>
        <p:nvSpPr>
          <p:cNvPr id="17" name="矩形 16"/>
          <p:cNvSpPr/>
          <p:nvPr/>
        </p:nvSpPr>
        <p:spPr>
          <a:xfrm>
            <a:off x="2488412" y="2975429"/>
            <a:ext cx="1653302" cy="914400"/>
          </a:xfrm>
          <a:prstGeom prst="rect">
            <a:avLst/>
          </a:prstGeom>
        </p:spPr>
        <p:txBody>
          <a:bodyPr wrap="square">
            <a:spAutoFit/>
          </a:bodyPr>
          <a:lstStyle/>
          <a:p>
            <a:pPr algn="ctr"/>
            <a:r>
              <a:rPr altLang="en-US" lang="zh-CN" smtClean="0"/>
              <a:t>误以为自己知道了应该知道的所有信息</a:t>
            </a:r>
          </a:p>
        </p:txBody>
      </p:sp>
      <p:sp>
        <p:nvSpPr>
          <p:cNvPr id="18" name="矩形 17"/>
          <p:cNvSpPr/>
          <p:nvPr/>
        </p:nvSpPr>
        <p:spPr>
          <a:xfrm>
            <a:off x="4439268" y="2975429"/>
            <a:ext cx="1885979" cy="914400"/>
          </a:xfrm>
          <a:prstGeom prst="rect">
            <a:avLst/>
          </a:prstGeom>
        </p:spPr>
        <p:txBody>
          <a:bodyPr wrap="square">
            <a:spAutoFit/>
          </a:bodyPr>
          <a:lstStyle/>
          <a:p>
            <a:pPr algn="ctr"/>
            <a:r>
              <a:rPr altLang="en-US" lang="zh-CN"/>
              <a:t>轻易放弃从不同的角度思考问题，不能换位思考</a:t>
            </a:r>
          </a:p>
        </p:txBody>
      </p:sp>
      <p:sp>
        <p:nvSpPr>
          <p:cNvPr id="19" name="矩形 18"/>
          <p:cNvSpPr/>
          <p:nvPr/>
        </p:nvSpPr>
        <p:spPr>
          <a:xfrm>
            <a:off x="6428167" y="2975429"/>
            <a:ext cx="1678270" cy="914400"/>
          </a:xfrm>
          <a:prstGeom prst="rect">
            <a:avLst/>
          </a:prstGeom>
        </p:spPr>
        <p:txBody>
          <a:bodyPr wrap="square">
            <a:spAutoFit/>
          </a:bodyPr>
          <a:lstStyle/>
          <a:p>
            <a:pPr algn="ctr"/>
            <a:r>
              <a:rPr altLang="en-US" lang="zh-CN"/>
              <a:t>重视结论带来的利益而忽视推理的严谨性</a:t>
            </a:r>
          </a:p>
        </p:txBody>
      </p:sp>
      <p:sp>
        <p:nvSpPr>
          <p:cNvPr id="20" name="矩形 19"/>
          <p:cNvSpPr/>
          <p:nvPr/>
        </p:nvSpPr>
        <p:spPr>
          <a:xfrm>
            <a:off x="8429667" y="2975429"/>
            <a:ext cx="1627511" cy="914400"/>
          </a:xfrm>
          <a:prstGeom prst="rect">
            <a:avLst/>
          </a:prstGeom>
        </p:spPr>
        <p:txBody>
          <a:bodyPr wrap="square">
            <a:spAutoFit/>
          </a:bodyPr>
          <a:lstStyle/>
          <a:p>
            <a:pPr algn="ctr"/>
            <a:r>
              <a:rPr altLang="en-US" lang="zh-CN"/>
              <a:t>不愿意直面与自己相悖的观点和信念</a:t>
            </a:r>
          </a:p>
        </p:txBody>
      </p:sp>
      <p:sp>
        <p:nvSpPr>
          <p:cNvPr id="21" name="矩形 20"/>
          <p:cNvSpPr/>
          <p:nvPr/>
        </p:nvSpPr>
        <p:spPr>
          <a:xfrm>
            <a:off x="10530112" y="2975429"/>
            <a:ext cx="1378858" cy="640080"/>
          </a:xfrm>
          <a:prstGeom prst="rect">
            <a:avLst/>
          </a:prstGeom>
        </p:spPr>
        <p:txBody>
          <a:bodyPr wrap="square">
            <a:spAutoFit/>
          </a:bodyPr>
          <a:lstStyle/>
          <a:p>
            <a:pPr algn="ctr"/>
            <a:r>
              <a:rPr altLang="en-US" lang="zh-CN" smtClean="0"/>
              <a:t>思考习惯于依赖他人</a:t>
            </a:r>
          </a:p>
        </p:txBody>
      </p:sp>
      <p:sp>
        <p:nvSpPr>
          <p:cNvPr id="22" name="文本框 21"/>
          <p:cNvSpPr txBox="1"/>
          <p:nvPr/>
        </p:nvSpPr>
        <p:spPr>
          <a:xfrm>
            <a:off x="540657" y="5011611"/>
            <a:ext cx="11368314" cy="914400"/>
          </a:xfrm>
          <a:prstGeom prst="rect">
            <a:avLst/>
          </a:prstGeom>
          <a:noFill/>
        </p:spPr>
        <p:txBody>
          <a:bodyPr rtlCol="0" wrap="square">
            <a:spAutoFit/>
          </a:bodyPr>
          <a:lstStyle/>
          <a:p>
            <a:r>
              <a:rPr altLang="en-US" b="1" lang="zh-CN" smtClean="0" sz="5400">
                <a:solidFill>
                  <a:srgbClr val="BAD047"/>
                </a:solidFill>
              </a:rPr>
              <a:t>自我中心会妨碍我们的批判性思维!</a:t>
            </a:r>
          </a:p>
        </p:txBody>
      </p:sp>
      <p:cxnSp>
        <p:nvCxnSpPr>
          <p:cNvPr id="24" name="直接连接符 23"/>
          <p:cNvCxnSpPr/>
          <p:nvPr/>
        </p:nvCxnSpPr>
        <p:spPr>
          <a:xfrm flipH="1">
            <a:off x="2307771" y="2926299"/>
            <a:ext cx="0" cy="1005840"/>
          </a:xfrm>
          <a:prstGeom prst="line">
            <a:avLst/>
          </a:prstGeom>
          <a:ln w="28575">
            <a:solidFill>
              <a:srgbClr val="E7E5E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199771" y="2926299"/>
            <a:ext cx="0" cy="1005840"/>
          </a:xfrm>
          <a:prstGeom prst="line">
            <a:avLst/>
          </a:prstGeom>
          <a:ln w="28575">
            <a:solidFill>
              <a:srgbClr val="E7E5E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359418" y="2926299"/>
            <a:ext cx="0" cy="1005840"/>
          </a:xfrm>
          <a:prstGeom prst="line">
            <a:avLst/>
          </a:prstGeom>
          <a:ln w="28575">
            <a:solidFill>
              <a:srgbClr val="E7E5E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275303" y="2926299"/>
            <a:ext cx="0" cy="1005840"/>
          </a:xfrm>
          <a:prstGeom prst="line">
            <a:avLst/>
          </a:prstGeom>
          <a:ln w="28575">
            <a:solidFill>
              <a:srgbClr val="E7E5E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292789" y="2926299"/>
            <a:ext cx="0" cy="1005840"/>
          </a:xfrm>
          <a:prstGeom prst="line">
            <a:avLst/>
          </a:prstGeom>
          <a:ln w="28575">
            <a:solidFill>
              <a:srgbClr val="E7E5E6"/>
            </a:solidFill>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a:off x="540657" y="6342743"/>
            <a:ext cx="597698" cy="515257"/>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0" y="4214864"/>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69147936"/>
      </p:ext>
    </p:extLst>
  </p:cSld>
  <p:clrMapOvr>
    <a:masterClrMapping/>
  </p:clrMapOvr>
  <p:transition spd="slow">
    <p:push dir="u"/>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      怎么办？！</a:t>
            </a:r>
          </a:p>
        </p:txBody>
      </p:sp>
      <p:grpSp>
        <p:nvGrpSpPr>
          <p:cNvPr id="53" name="组合 52"/>
          <p:cNvGrpSpPr/>
          <p:nvPr/>
        </p:nvGrpSpPr>
        <p:grpSpPr>
          <a:xfrm>
            <a:off x="360958" y="1559651"/>
            <a:ext cx="11470084" cy="4812757"/>
            <a:chOff x="238863" y="1180379"/>
            <a:chExt cx="11470084" cy="4812757"/>
          </a:xfrm>
        </p:grpSpPr>
        <p:grpSp>
          <p:nvGrpSpPr>
            <p:cNvPr id="47" name="组合 46"/>
            <p:cNvGrpSpPr/>
            <p:nvPr/>
          </p:nvGrpSpPr>
          <p:grpSpPr>
            <a:xfrm>
              <a:off x="238863" y="1256098"/>
              <a:ext cx="5414452" cy="4523699"/>
              <a:chOff x="1109720" y="1256098"/>
              <a:chExt cx="5414452" cy="4523699"/>
            </a:xfrm>
          </p:grpSpPr>
          <p:sp>
            <p:nvSpPr>
              <p:cNvPr id="5" name="文本框 4"/>
              <p:cNvSpPr txBox="1"/>
              <p:nvPr/>
            </p:nvSpPr>
            <p:spPr>
              <a:xfrm>
                <a:off x="1109720" y="2917478"/>
                <a:ext cx="4530498" cy="1188720"/>
              </a:xfrm>
              <a:prstGeom prst="rect">
                <a:avLst/>
              </a:prstGeom>
              <a:noFill/>
            </p:spPr>
            <p:txBody>
              <a:bodyPr rtlCol="0" wrap="square">
                <a:spAutoFit/>
              </a:bodyPr>
              <a:lstStyle/>
              <a:p>
                <a:pPr algn="ctr"/>
                <a:r>
                  <a:rPr altLang="en-US" lang="zh-CN" smtClean="0" sz="3600">
                    <a:solidFill>
                      <a:srgbClr val="595959"/>
                    </a:solidFill>
                  </a:rPr>
                  <a:t>培养批判性思维的</a:t>
                </a:r>
              </a:p>
              <a:p>
                <a:pPr algn="ctr"/>
                <a:r>
                  <a:rPr altLang="en-US" lang="zh-CN" smtClean="0" sz="3600">
                    <a:solidFill>
                      <a:srgbClr val="595959"/>
                    </a:solidFill>
                  </a:rPr>
                  <a:t> 七种特质吧!</a:t>
                </a:r>
              </a:p>
            </p:txBody>
          </p:sp>
          <p:grpSp>
            <p:nvGrpSpPr>
              <p:cNvPr id="46" name="组合 45"/>
              <p:cNvGrpSpPr/>
              <p:nvPr/>
            </p:nvGrpSpPr>
            <p:grpSpPr>
              <a:xfrm>
                <a:off x="2114550" y="1256098"/>
                <a:ext cx="4409622" cy="4523699"/>
                <a:chOff x="2114550" y="1256098"/>
                <a:chExt cx="4409622" cy="4523699"/>
              </a:xfrm>
            </p:grpSpPr>
            <p:sp>
              <p:nvSpPr>
                <p:cNvPr id="22" name="弧形 21"/>
                <p:cNvSpPr/>
                <p:nvPr/>
              </p:nvSpPr>
              <p:spPr>
                <a:xfrm>
                  <a:off x="2114550" y="1619250"/>
                  <a:ext cx="3981450" cy="3981450"/>
                </a:xfrm>
                <a:prstGeom prst="arc">
                  <a:avLst>
                    <a:gd fmla="val 16200000" name="adj1"/>
                    <a:gd fmla="val 5351810" name="adj2"/>
                  </a:avLst>
                </a:prstGeom>
                <a:ln w="254000">
                  <a:solidFill>
                    <a:srgbClr val="59595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42" name="组合 41"/>
                <p:cNvGrpSpPr/>
                <p:nvPr/>
              </p:nvGrpSpPr>
              <p:grpSpPr>
                <a:xfrm>
                  <a:off x="4206648" y="1256098"/>
                  <a:ext cx="2317524" cy="4523699"/>
                  <a:chOff x="4206648" y="1256098"/>
                  <a:chExt cx="2317524" cy="4523699"/>
                </a:xfrm>
              </p:grpSpPr>
              <p:sp>
                <p:nvSpPr>
                  <p:cNvPr id="23" name="椭圆 22"/>
                  <p:cNvSpPr/>
                  <p:nvPr/>
                </p:nvSpPr>
                <p:spPr>
                  <a:xfrm>
                    <a:off x="4206648" y="1256098"/>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1</a:t>
                    </a:r>
                  </a:p>
                </p:txBody>
              </p:sp>
              <p:sp>
                <p:nvSpPr>
                  <p:cNvPr id="29" name="椭圆 28"/>
                  <p:cNvSpPr/>
                  <p:nvPr/>
                </p:nvSpPr>
                <p:spPr>
                  <a:xfrm>
                    <a:off x="4991100" y="1659988"/>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2</a:t>
                    </a:r>
                  </a:p>
                </p:txBody>
              </p:sp>
              <p:sp>
                <p:nvSpPr>
                  <p:cNvPr id="30" name="椭圆 29"/>
                  <p:cNvSpPr/>
                  <p:nvPr/>
                </p:nvSpPr>
                <p:spPr>
                  <a:xfrm>
                    <a:off x="5490936" y="2352527"/>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3</a:t>
                    </a:r>
                  </a:p>
                </p:txBody>
              </p:sp>
              <p:sp>
                <p:nvSpPr>
                  <p:cNvPr id="31" name="椭圆 30"/>
                  <p:cNvSpPr/>
                  <p:nvPr/>
                </p:nvSpPr>
                <p:spPr>
                  <a:xfrm>
                    <a:off x="5757636" y="3150507"/>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4</a:t>
                    </a:r>
                  </a:p>
                </p:txBody>
              </p:sp>
              <p:sp>
                <p:nvSpPr>
                  <p:cNvPr id="32" name="椭圆 31"/>
                  <p:cNvSpPr/>
                  <p:nvPr/>
                </p:nvSpPr>
                <p:spPr>
                  <a:xfrm>
                    <a:off x="4206648" y="5013261"/>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7</a:t>
                    </a:r>
                  </a:p>
                </p:txBody>
              </p:sp>
              <p:sp>
                <p:nvSpPr>
                  <p:cNvPr id="33" name="椭圆 32"/>
                  <p:cNvSpPr/>
                  <p:nvPr/>
                </p:nvSpPr>
                <p:spPr>
                  <a:xfrm>
                    <a:off x="4991100" y="4666521"/>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6</a:t>
                    </a:r>
                  </a:p>
                </p:txBody>
              </p:sp>
              <p:sp>
                <p:nvSpPr>
                  <p:cNvPr id="34" name="椭圆 33"/>
                  <p:cNvSpPr/>
                  <p:nvPr/>
                </p:nvSpPr>
                <p:spPr>
                  <a:xfrm>
                    <a:off x="5548086" y="4012082"/>
                    <a:ext cx="766536" cy="766536"/>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t>5</a:t>
                    </a:r>
                  </a:p>
                </p:txBody>
              </p:sp>
            </p:grpSp>
          </p:grpSp>
        </p:grpSp>
        <p:grpSp>
          <p:nvGrpSpPr>
            <p:cNvPr id="52" name="组合 51"/>
            <p:cNvGrpSpPr/>
            <p:nvPr/>
          </p:nvGrpSpPr>
          <p:grpSpPr>
            <a:xfrm>
              <a:off x="4102327" y="1180379"/>
              <a:ext cx="7606620" cy="4812757"/>
              <a:chOff x="4102327" y="1180379"/>
              <a:chExt cx="7606620" cy="4812757"/>
            </a:xfrm>
          </p:grpSpPr>
          <p:sp>
            <p:nvSpPr>
              <p:cNvPr id="6" name="矩形 5"/>
              <p:cNvSpPr/>
              <p:nvPr/>
            </p:nvSpPr>
            <p:spPr>
              <a:xfrm>
                <a:off x="4102327" y="5623804"/>
                <a:ext cx="7606620" cy="365760"/>
              </a:xfrm>
              <a:prstGeom prst="rect">
                <a:avLst/>
              </a:prstGeom>
              <a:solidFill>
                <a:srgbClr val="595959"/>
              </a:solidFill>
            </p:spPr>
            <p:txBody>
              <a:bodyPr wrap="square">
                <a:spAutoFit/>
              </a:bodyPr>
              <a:lstStyle/>
              <a:p>
                <a:r>
                  <a:rPr altLang="en-US" lang="zh-CN">
                    <a:solidFill>
                      <a:schemeClr val="bg1"/>
                    </a:solidFill>
                  </a:rPr>
                  <a:t>换位思考：从他人的角度、假设和前提进行推理，理解他人的观点和推理</a:t>
                </a:r>
              </a:p>
            </p:txBody>
          </p:sp>
          <p:sp>
            <p:nvSpPr>
              <p:cNvPr id="36" name="矩形 35"/>
              <p:cNvSpPr/>
              <p:nvPr/>
            </p:nvSpPr>
            <p:spPr>
              <a:xfrm>
                <a:off x="5560673" y="4142663"/>
                <a:ext cx="5142139" cy="365760"/>
              </a:xfrm>
              <a:prstGeom prst="rect">
                <a:avLst/>
              </a:prstGeom>
              <a:solidFill>
                <a:srgbClr val="595959"/>
              </a:solidFill>
            </p:spPr>
            <p:txBody>
              <a:bodyPr wrap="square">
                <a:spAutoFit/>
              </a:bodyPr>
              <a:lstStyle/>
              <a:p>
                <a:r>
                  <a:rPr altLang="en-US" lang="zh-CN" smtClean="0">
                    <a:solidFill>
                      <a:schemeClr val="bg1"/>
                    </a:solidFill>
                  </a:rPr>
                  <a:t>自主：自主通过合理的标准和证据推理得出结论</a:t>
                </a:r>
              </a:p>
            </p:txBody>
          </p:sp>
          <p:sp>
            <p:nvSpPr>
              <p:cNvPr id="37" name="矩形 36"/>
              <p:cNvSpPr/>
              <p:nvPr/>
            </p:nvSpPr>
            <p:spPr>
              <a:xfrm>
                <a:off x="5102849" y="1920950"/>
                <a:ext cx="5323228" cy="365760"/>
              </a:xfrm>
              <a:prstGeom prst="rect">
                <a:avLst/>
              </a:prstGeom>
              <a:solidFill>
                <a:srgbClr val="595959"/>
              </a:solidFill>
            </p:spPr>
            <p:txBody>
              <a:bodyPr wrap="square">
                <a:spAutoFit/>
              </a:bodyPr>
              <a:lstStyle/>
              <a:p>
                <a:r>
                  <a:rPr altLang="en-US" lang="zh-CN">
                    <a:solidFill>
                      <a:schemeClr val="bg1"/>
                    </a:solidFill>
                  </a:rPr>
                  <a:t>正直：同样的标准要求自己和他人，不设双重标准</a:t>
                </a:r>
              </a:p>
            </p:txBody>
          </p:sp>
          <p:sp>
            <p:nvSpPr>
              <p:cNvPr id="38" name="矩形 37"/>
              <p:cNvSpPr/>
              <p:nvPr/>
            </p:nvSpPr>
            <p:spPr>
              <a:xfrm>
                <a:off x="5560673" y="2661521"/>
                <a:ext cx="5250996" cy="365760"/>
              </a:xfrm>
              <a:prstGeom prst="rect">
                <a:avLst/>
              </a:prstGeom>
              <a:solidFill>
                <a:srgbClr val="595959"/>
              </a:solidFill>
            </p:spPr>
            <p:txBody>
              <a:bodyPr wrap="square">
                <a:spAutoFit/>
              </a:bodyPr>
              <a:lstStyle/>
              <a:p>
                <a:r>
                  <a:rPr altLang="en-US" lang="zh-CN">
                    <a:solidFill>
                      <a:schemeClr val="bg1"/>
                    </a:solidFill>
                  </a:rPr>
                  <a:t>谦逊：认识到自己的有知是有限的，无知是无限的</a:t>
                </a:r>
              </a:p>
            </p:txBody>
          </p:sp>
          <p:sp>
            <p:nvSpPr>
              <p:cNvPr id="39" name="矩形 38"/>
              <p:cNvSpPr/>
              <p:nvPr/>
            </p:nvSpPr>
            <p:spPr>
              <a:xfrm>
                <a:off x="5782130" y="3402092"/>
                <a:ext cx="3916701" cy="365760"/>
              </a:xfrm>
              <a:prstGeom prst="rect">
                <a:avLst/>
              </a:prstGeom>
              <a:solidFill>
                <a:srgbClr val="595959"/>
              </a:solidFill>
            </p:spPr>
            <p:txBody>
              <a:bodyPr wrap="square">
                <a:spAutoFit/>
              </a:bodyPr>
              <a:lstStyle/>
              <a:p>
                <a:r>
                  <a:rPr altLang="en-US" lang="zh-CN">
                    <a:solidFill>
                      <a:schemeClr val="bg1"/>
                    </a:solidFill>
                  </a:rPr>
                  <a:t>坚毅：不轻易放弃，战胜挫折和困难</a:t>
                </a:r>
              </a:p>
            </p:txBody>
          </p:sp>
          <p:sp>
            <p:nvSpPr>
              <p:cNvPr id="49" name="矩形 48"/>
              <p:cNvSpPr/>
              <p:nvPr/>
            </p:nvSpPr>
            <p:spPr>
              <a:xfrm>
                <a:off x="4120244" y="1180379"/>
                <a:ext cx="6840198" cy="365760"/>
              </a:xfrm>
              <a:prstGeom prst="rect">
                <a:avLst/>
              </a:prstGeom>
              <a:solidFill>
                <a:srgbClr val="595959"/>
              </a:solidFill>
            </p:spPr>
            <p:txBody>
              <a:bodyPr wrap="square">
                <a:spAutoFit/>
              </a:bodyPr>
              <a:lstStyle/>
              <a:p>
                <a:r>
                  <a:rPr altLang="en-US" lang="zh-CN">
                    <a:solidFill>
                      <a:schemeClr val="bg1"/>
                    </a:solidFill>
                  </a:rPr>
                  <a:t>勇气：敢于直面不同观点、信念和意见，即使这会让自己感到痛苦</a:t>
                </a:r>
              </a:p>
            </p:txBody>
          </p:sp>
          <p:sp>
            <p:nvSpPr>
              <p:cNvPr id="51" name="矩形 50"/>
              <p:cNvSpPr/>
              <p:nvPr/>
            </p:nvSpPr>
            <p:spPr>
              <a:xfrm>
                <a:off x="5102850" y="4883234"/>
                <a:ext cx="6148274" cy="365760"/>
              </a:xfrm>
              <a:prstGeom prst="rect">
                <a:avLst/>
              </a:prstGeom>
              <a:solidFill>
                <a:srgbClr val="595959"/>
              </a:solidFill>
            </p:spPr>
            <p:txBody>
              <a:bodyPr wrap="square">
                <a:spAutoFit/>
              </a:bodyPr>
              <a:lstStyle/>
              <a:p>
                <a:r>
                  <a:rPr altLang="en-US" lang="zh-CN">
                    <a:solidFill>
                      <a:schemeClr val="bg1"/>
                    </a:solidFill>
                  </a:rPr>
                  <a:t>相信推理：重视证据和推理，将之视为发现真相的重要工具</a:t>
                </a:r>
              </a:p>
            </p:txBody>
          </p:sp>
        </p:grpSp>
      </p:grpSp>
    </p:spTree>
    <p:extLst>
      <p:ext uri="{BB962C8B-B14F-4D97-AF65-F5344CB8AC3E}">
        <p14:creationId val="2501121374"/>
      </p:ext>
    </p:extLst>
  </p:cSld>
  <p:clrMapOvr>
    <a:masterClrMapping/>
  </p:clrMapOvr>
  <p:transition spd="slow">
    <p:push dir="u"/>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9173029" y="2452915"/>
            <a:ext cx="1502228" cy="1952171"/>
            <a:chOff x="9173029" y="2641600"/>
            <a:chExt cx="1502228" cy="1952171"/>
          </a:xfrm>
        </p:grpSpPr>
        <p:sp>
          <p:nvSpPr>
            <p:cNvPr id="9" name="折角形 8"/>
            <p:cNvSpPr/>
            <p:nvPr/>
          </p:nvSpPr>
          <p:spPr>
            <a:xfrm rot="900000">
              <a:off x="9325429" y="2794000"/>
              <a:ext cx="1349828" cy="1799771"/>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折角形 2"/>
            <p:cNvSpPr/>
            <p:nvPr/>
          </p:nvSpPr>
          <p:spPr>
            <a:xfrm>
              <a:off x="9173029" y="2641600"/>
              <a:ext cx="1349828" cy="1799771"/>
            </a:xfrm>
            <a:prstGeom prst="foldedCorner">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288869" y="2818537"/>
              <a:ext cx="914400" cy="1310640"/>
            </a:xfrm>
            <a:prstGeom prst="rect">
              <a:avLst/>
            </a:prstGeom>
            <a:noFill/>
          </p:spPr>
          <p:txBody>
            <a:bodyPr rtlCol="0" wrap="square">
              <a:spAutoFit/>
            </a:bodyPr>
            <a:lstStyle/>
            <a:p>
              <a:r>
                <a:rPr altLang="en-US" lang="zh-CN" smtClean="0" sz="2000">
                  <a:solidFill>
                    <a:schemeClr val="bg1"/>
                  </a:solidFill>
                  <a:sym charset="2" panose="05000000000000000000" pitchFamily="2" typeface="Wingdings"/>
                </a:rPr>
                <a:t></a:t>
              </a:r>
            </a:p>
            <a:p>
              <a:r>
                <a:rPr altLang="en-US" lang="zh-CN" smtClean="0" sz="2000">
                  <a:solidFill>
                    <a:schemeClr val="bg1"/>
                  </a:solidFill>
                  <a:sym charset="2" panose="05000000000000000000" pitchFamily="2" typeface="Wingdings"/>
                </a:rPr>
                <a:t></a:t>
              </a:r>
            </a:p>
            <a:p>
              <a:r>
                <a:rPr altLang="en-US" lang="zh-CN" smtClean="0" sz="2000">
                  <a:solidFill>
                    <a:schemeClr val="bg1"/>
                  </a:solidFill>
                  <a:sym charset="2" panose="05000000000000000000" pitchFamily="2" typeface="Wingdings"/>
                </a:rPr>
                <a:t></a:t>
              </a:r>
            </a:p>
            <a:p>
              <a:r>
                <a:rPr altLang="en-US" lang="zh-CN" smtClean="0" sz="2000">
                  <a:solidFill>
                    <a:schemeClr val="bg1"/>
                  </a:solidFill>
                  <a:sym charset="2" panose="05000000000000000000" pitchFamily="2" typeface="Wingdings"/>
                </a:rPr>
                <a:t></a:t>
              </a:r>
            </a:p>
          </p:txBody>
        </p:sp>
      </p:grpSp>
      <p:grpSp>
        <p:nvGrpSpPr>
          <p:cNvPr id="13" name="组合 12"/>
          <p:cNvGrpSpPr/>
          <p:nvPr/>
        </p:nvGrpSpPr>
        <p:grpSpPr>
          <a:xfrm>
            <a:off x="0" y="3017598"/>
            <a:ext cx="5918382" cy="822805"/>
            <a:chOff x="3136809" y="855058"/>
            <a:chExt cx="5918382" cy="822805"/>
          </a:xfrm>
        </p:grpSpPr>
        <p:grpSp>
          <p:nvGrpSpPr>
            <p:cNvPr id="14" name="组合 13"/>
            <p:cNvGrpSpPr/>
            <p:nvPr/>
          </p:nvGrpSpPr>
          <p:grpSpPr>
            <a:xfrm>
              <a:off x="3136809" y="951665"/>
              <a:ext cx="5918382" cy="726198"/>
              <a:chOff x="3136809" y="870224"/>
              <a:chExt cx="5918382" cy="726198"/>
            </a:xfrm>
          </p:grpSpPr>
          <p:sp>
            <p:nvSpPr>
              <p:cNvPr id="18"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20" name="文本框 19"/>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建立练习计划</a:t>
                </a:r>
              </a:p>
            </p:txBody>
          </p:sp>
        </p:grpSp>
        <p:grpSp>
          <p:nvGrpSpPr>
            <p:cNvPr id="15" name="组合 14"/>
            <p:cNvGrpSpPr/>
            <p:nvPr/>
          </p:nvGrpSpPr>
          <p:grpSpPr>
            <a:xfrm>
              <a:off x="3583478" y="855058"/>
              <a:ext cx="731520" cy="731520"/>
              <a:chOff x="705840" y="2992204"/>
              <a:chExt cx="731520" cy="731520"/>
            </a:xfrm>
            <a:solidFill>
              <a:srgbClr val="424242"/>
            </a:solidFill>
          </p:grpSpPr>
          <p:sp>
            <p:nvSpPr>
              <p:cNvPr id="16" name="文本框 15"/>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17" name="文本框 16"/>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4</a:t>
                </a:r>
              </a:p>
            </p:txBody>
          </p:sp>
        </p:grpSp>
      </p:grpSp>
    </p:spTree>
    <p:extLst>
      <p:ext uri="{BB962C8B-B14F-4D97-AF65-F5344CB8AC3E}">
        <p14:creationId val="648552029"/>
      </p:ext>
    </p:extLst>
  </p:cSld>
  <p:clrMapOvr>
    <a:masterClrMapping/>
  </p:clrMapOvr>
  <p:transition spd="slow">
    <p:push dir="u"/>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7E5E6"/>
        </a:solidFill>
        <a:effectLst/>
      </p:bgPr>
    </p:bg>
    <p:spTree>
      <p:nvGrpSpPr>
        <p:cNvPr id="1" name=""/>
        <p:cNvGrpSpPr/>
        <p:nvPr/>
      </p:nvGrpSpPr>
      <p:grpSpPr>
        <a:xfrm>
          <a:off x="0" y="0"/>
          <a:ext cx="0" cy="0"/>
        </a:xfrm>
      </p:grpSpPr>
      <p:sp>
        <p:nvSpPr>
          <p:cNvPr id="17" name="矩形 16"/>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糖炒诗人的训练计划</a:t>
            </a:r>
          </a:p>
        </p:txBody>
      </p:sp>
      <p:grpSp>
        <p:nvGrpSpPr>
          <p:cNvPr id="30" name="组合 29"/>
          <p:cNvGrpSpPr/>
          <p:nvPr/>
        </p:nvGrpSpPr>
        <p:grpSpPr>
          <a:xfrm>
            <a:off x="637388" y="1237129"/>
            <a:ext cx="10917225" cy="5075584"/>
            <a:chOff x="368859" y="843714"/>
            <a:chExt cx="11390955" cy="5295829"/>
          </a:xfrm>
        </p:grpSpPr>
        <p:sp>
          <p:nvSpPr>
            <p:cNvPr id="20" name="折角形 19"/>
            <p:cNvSpPr/>
            <p:nvPr/>
          </p:nvSpPr>
          <p:spPr>
            <a:xfrm>
              <a:off x="8345328" y="1074057"/>
              <a:ext cx="3414486" cy="5065486"/>
            </a:xfrm>
            <a:prstGeom prst="foldedCorner">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折角形 18"/>
            <p:cNvSpPr/>
            <p:nvPr/>
          </p:nvSpPr>
          <p:spPr>
            <a:xfrm>
              <a:off x="4487508" y="1074057"/>
              <a:ext cx="3414486" cy="5065486"/>
            </a:xfrm>
            <a:prstGeom prst="foldedCorner">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折角形 12"/>
            <p:cNvSpPr/>
            <p:nvPr/>
          </p:nvSpPr>
          <p:spPr>
            <a:xfrm>
              <a:off x="629688" y="1074057"/>
              <a:ext cx="3414486" cy="5065486"/>
            </a:xfrm>
            <a:prstGeom prst="foldedCorner">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673600" y="2506176"/>
              <a:ext cx="2917371" cy="3053052"/>
            </a:xfrm>
            <a:prstGeom prst="rect">
              <a:avLst/>
            </a:prstGeom>
          </p:spPr>
          <p:txBody>
            <a:bodyPr wrap="square">
              <a:spAutoFit/>
            </a:bodyPr>
            <a:lstStyle/>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一次描述一个事件，详细描述在事件中自己的行为（说了什么，做了什么，想了什么，怎么反应的）</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在描述的基础上，分析在事件中到底发生了什么，挖掘事件的深层含义</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评价事件（在这一事件中学到了什么？如果重新来过，你会对自己的行为作出哪些改变？）</a:t>
              </a:r>
            </a:p>
          </p:txBody>
        </p:sp>
        <p:sp>
          <p:nvSpPr>
            <p:cNvPr id="7" name="矩形 6"/>
            <p:cNvSpPr/>
            <p:nvPr/>
          </p:nvSpPr>
          <p:spPr>
            <a:xfrm>
              <a:off x="5039256" y="1183872"/>
              <a:ext cx="2310990" cy="1113092"/>
            </a:xfrm>
            <a:prstGeom prst="rect">
              <a:avLst/>
            </a:prstGeom>
          </p:spPr>
          <p:txBody>
            <a:bodyPr wrap="none">
              <a:spAutoFit/>
            </a:bodyPr>
            <a:lstStyle/>
            <a:p>
              <a:pPr algn="ctr" lvl="0"/>
              <a:r>
                <a:rPr altLang="en-US" b="1" lang="zh-CN" smtClean="0" sz="3200">
                  <a:solidFill>
                    <a:schemeClr val="bg1"/>
                  </a:solidFill>
                  <a:latin charset="0" panose="02040503050406030204" pitchFamily="18" typeface="Cambria"/>
                </a:rPr>
                <a:t>坚持</a:t>
              </a:r>
            </a:p>
            <a:p>
              <a:pPr algn="ctr" lvl="0"/>
              <a:r>
                <a:rPr altLang="en-US" b="1" lang="zh-CN" smtClean="0" sz="3200">
                  <a:solidFill>
                    <a:schemeClr val="bg1"/>
                  </a:solidFill>
                  <a:latin charset="0" panose="02040503050406030204" pitchFamily="18" typeface="Cambria"/>
                </a:rPr>
                <a:t>做思维日记</a:t>
              </a:r>
            </a:p>
          </p:txBody>
        </p:sp>
        <p:sp>
          <p:nvSpPr>
            <p:cNvPr id="6" name="矩形 5"/>
            <p:cNvSpPr/>
            <p:nvPr/>
          </p:nvSpPr>
          <p:spPr>
            <a:xfrm>
              <a:off x="8548913" y="2506176"/>
              <a:ext cx="2917372" cy="1526526"/>
            </a:xfrm>
            <a:prstGeom prst="rect">
              <a:avLst/>
            </a:prstGeom>
          </p:spPr>
          <p:txBody>
            <a:bodyPr wrap="square">
              <a:spAutoFit/>
            </a:bodyPr>
            <a:lstStyle/>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分析这个问题的要素</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运用思维评估标准评估自己的思考</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将改善后的思考结论应用于行动当中</a:t>
              </a:r>
            </a:p>
          </p:txBody>
        </p:sp>
        <p:sp>
          <p:nvSpPr>
            <p:cNvPr id="8" name="矩形 7"/>
            <p:cNvSpPr/>
            <p:nvPr/>
          </p:nvSpPr>
          <p:spPr>
            <a:xfrm>
              <a:off x="8434035" y="1183872"/>
              <a:ext cx="3237072" cy="1113092"/>
            </a:xfrm>
            <a:prstGeom prst="rect">
              <a:avLst/>
            </a:prstGeom>
          </p:spPr>
          <p:txBody>
            <a:bodyPr wrap="square">
              <a:spAutoFit/>
            </a:bodyPr>
            <a:lstStyle/>
            <a:p>
              <a:pPr algn="ctr" lvl="0"/>
              <a:r>
                <a:rPr altLang="en-US" b="1" lang="zh-CN" smtClean="0" sz="3200">
                  <a:solidFill>
                    <a:schemeClr val="bg1"/>
                  </a:solidFill>
                  <a:latin charset="0" panose="02040503050406030204" pitchFamily="18" typeface="Cambria"/>
                </a:rPr>
                <a:t>每天</a:t>
              </a:r>
            </a:p>
            <a:p>
              <a:pPr algn="ctr" lvl="0"/>
              <a:r>
                <a:rPr altLang="en-US" b="1" lang="zh-CN" smtClean="0" sz="3200">
                  <a:solidFill>
                    <a:schemeClr val="bg1"/>
                  </a:solidFill>
                  <a:latin charset="0" panose="02040503050406030204" pitchFamily="18" typeface="Cambria"/>
                </a:rPr>
                <a:t>思考一个问题</a:t>
              </a:r>
            </a:p>
          </p:txBody>
        </p:sp>
        <p:sp>
          <p:nvSpPr>
            <p:cNvPr id="5" name="矩形 4"/>
            <p:cNvSpPr/>
            <p:nvPr/>
          </p:nvSpPr>
          <p:spPr>
            <a:xfrm>
              <a:off x="798286" y="2506176"/>
              <a:ext cx="2917371" cy="2703223"/>
            </a:xfrm>
            <a:prstGeom prst="rect">
              <a:avLst/>
            </a:prstGeom>
          </p:spPr>
          <p:txBody>
            <a:bodyPr wrap="square">
              <a:spAutoFit/>
            </a:bodyPr>
            <a:lstStyle/>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每当我感到消极的时候，我要问自己</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是什么思维产生了这种情绪？</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我产生这种情绪的假设是什么，推论是什么？</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我应该做这些假设么？</a:t>
              </a:r>
            </a:p>
            <a:p>
              <a:pPr indent="-285750" marL="285750">
                <a:spcBef>
                  <a:spcPts val="600"/>
                </a:spcBef>
                <a:buFont charset="2" panose="05000000000000000000" pitchFamily="2" typeface="Wingdings"/>
                <a:buChar char="n"/>
              </a:pPr>
              <a:r>
                <a:rPr altLang="en-US" lang="zh-CN" smtClean="0" sz="1600">
                  <a:solidFill>
                    <a:schemeClr val="bg1"/>
                  </a:solidFill>
                  <a:latin charset="0" panose="02040503050406030204" pitchFamily="18" typeface="Cambria"/>
                </a:rPr>
                <a:t>我作出推论的信息是什么？他们可靠么？完备么？</a:t>
              </a:r>
            </a:p>
          </p:txBody>
        </p:sp>
        <p:sp>
          <p:nvSpPr>
            <p:cNvPr id="9" name="矩形 8"/>
            <p:cNvSpPr/>
            <p:nvPr/>
          </p:nvSpPr>
          <p:spPr>
            <a:xfrm>
              <a:off x="1080834" y="1183872"/>
              <a:ext cx="2310990" cy="1113092"/>
            </a:xfrm>
            <a:prstGeom prst="rect">
              <a:avLst/>
            </a:prstGeom>
          </p:spPr>
          <p:txBody>
            <a:bodyPr wrap="none">
              <a:spAutoFit/>
            </a:bodyPr>
            <a:lstStyle/>
            <a:p>
              <a:pPr algn="ctr" lvl="0"/>
              <a:r>
                <a:rPr altLang="en-US" b="1" lang="zh-CN" smtClean="0" sz="3200">
                  <a:solidFill>
                    <a:schemeClr val="bg1"/>
                  </a:solidFill>
                  <a:latin charset="0" panose="02040503050406030204" pitchFamily="18" typeface="Cambria"/>
                </a:rPr>
                <a:t>关注</a:t>
              </a:r>
            </a:p>
            <a:p>
              <a:pPr algn="ctr" lvl="0"/>
              <a:r>
                <a:rPr altLang="en-US" b="1" lang="zh-CN" smtClean="0" sz="3200">
                  <a:solidFill>
                    <a:schemeClr val="bg1"/>
                  </a:solidFill>
                  <a:latin charset="0" panose="02040503050406030204" pitchFamily="18" typeface="Cambria"/>
                </a:rPr>
                <a:t>自己的情绪</a:t>
              </a:r>
            </a:p>
          </p:txBody>
        </p:sp>
        <p:sp>
          <p:nvSpPr>
            <p:cNvPr id="21" name="椭圆 20"/>
            <p:cNvSpPr/>
            <p:nvPr/>
          </p:nvSpPr>
          <p:spPr>
            <a:xfrm>
              <a:off x="368859" y="843714"/>
              <a:ext cx="644303" cy="644303"/>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1</a:t>
              </a:r>
            </a:p>
          </p:txBody>
        </p:sp>
        <p:sp>
          <p:nvSpPr>
            <p:cNvPr id="22" name="椭圆 21"/>
            <p:cNvSpPr/>
            <p:nvPr/>
          </p:nvSpPr>
          <p:spPr>
            <a:xfrm>
              <a:off x="4159896" y="843714"/>
              <a:ext cx="644303" cy="644303"/>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2</a:t>
              </a:r>
            </a:p>
          </p:txBody>
        </p:sp>
        <p:sp>
          <p:nvSpPr>
            <p:cNvPr id="23" name="椭圆 22"/>
            <p:cNvSpPr/>
            <p:nvPr/>
          </p:nvSpPr>
          <p:spPr>
            <a:xfrm>
              <a:off x="8023176" y="843714"/>
              <a:ext cx="644303" cy="644303"/>
            </a:xfrm>
            <a:prstGeom prst="ellips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t>3</a:t>
              </a:r>
            </a:p>
          </p:txBody>
        </p:sp>
        <p:cxnSp>
          <p:nvCxnSpPr>
            <p:cNvPr id="25" name="直接连接符 24"/>
            <p:cNvCxnSpPr/>
            <p:nvPr/>
          </p:nvCxnSpPr>
          <p:spPr>
            <a:xfrm>
              <a:off x="798286" y="2387578"/>
              <a:ext cx="2917371" cy="0"/>
            </a:xfrm>
            <a:prstGeom prst="line">
              <a:avLst/>
            </a:prstGeom>
            <a:ln w="28575">
              <a:solidFill>
                <a:srgbClr val="BAD04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73600" y="2387578"/>
              <a:ext cx="2917371" cy="0"/>
            </a:xfrm>
            <a:prstGeom prst="line">
              <a:avLst/>
            </a:prstGeom>
            <a:ln w="28575">
              <a:solidFill>
                <a:srgbClr val="BAD04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48914" y="2387578"/>
              <a:ext cx="2917371" cy="0"/>
            </a:xfrm>
            <a:prstGeom prst="line">
              <a:avLst/>
            </a:prstGeom>
            <a:ln w="28575">
              <a:solidFill>
                <a:srgbClr val="BAD0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383508932"/>
      </p:ext>
    </p:extLst>
  </p:cSld>
  <p:clrMapOvr>
    <a:masterClrMapping/>
  </p:clrMapOvr>
  <p:transition spd="slow">
    <p:push dir="u"/>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31205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7170058" y="2800624"/>
            <a:ext cx="4800451" cy="1256753"/>
            <a:chOff x="7170058" y="2800624"/>
            <a:chExt cx="4800451" cy="1256753"/>
          </a:xfrm>
        </p:grpSpPr>
        <p:sp>
          <p:nvSpPr>
            <p:cNvPr id="3" name="等腰三角形 2"/>
            <p:cNvSpPr/>
            <p:nvPr/>
          </p:nvSpPr>
          <p:spPr>
            <a:xfrm>
              <a:off x="7170058" y="3542667"/>
              <a:ext cx="3421594" cy="514710"/>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a:off x="9103940" y="3192510"/>
              <a:ext cx="1886857" cy="864867"/>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10083652" y="2800624"/>
              <a:ext cx="1886857" cy="1256753"/>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4513943" y="-28638"/>
            <a:ext cx="7678057" cy="365760"/>
          </a:xfrm>
          <a:prstGeom prst="rect">
            <a:avLst/>
          </a:prstGeom>
          <a:noFill/>
        </p:spPr>
        <p:txBody>
          <a:bodyPr rtlCol="0" wrap="square">
            <a:spAutoFit/>
          </a:bodyPr>
          <a:lstStyle/>
          <a:p>
            <a:r>
              <a:rPr altLang="zh-CN" lang="en-US" smtClean="0">
                <a:solidFill>
                  <a:schemeClr val="bg1"/>
                </a:solidFill>
              </a:rPr>
              <a:t>P者注：原书有十个计划建立的建议策略，仅选择适合自己的几个策略即可</a:t>
            </a:r>
          </a:p>
        </p:txBody>
      </p:sp>
      <p:grpSp>
        <p:nvGrpSpPr>
          <p:cNvPr id="14" name="组合 13"/>
          <p:cNvGrpSpPr/>
          <p:nvPr/>
        </p:nvGrpSpPr>
        <p:grpSpPr>
          <a:xfrm>
            <a:off x="0" y="3017598"/>
            <a:ext cx="5918382" cy="822805"/>
            <a:chOff x="3136809" y="855058"/>
            <a:chExt cx="5918382" cy="822805"/>
          </a:xfrm>
        </p:grpSpPr>
        <p:grpSp>
          <p:nvGrpSpPr>
            <p:cNvPr id="15" name="组合 14"/>
            <p:cNvGrpSpPr/>
            <p:nvPr/>
          </p:nvGrpSpPr>
          <p:grpSpPr>
            <a:xfrm>
              <a:off x="3136809" y="951665"/>
              <a:ext cx="5918382" cy="726198"/>
              <a:chOff x="3136809" y="870224"/>
              <a:chExt cx="5918382" cy="726198"/>
            </a:xfrm>
          </p:grpSpPr>
          <p:sp>
            <p:nvSpPr>
              <p:cNvPr id="20"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21" name="文本框 20"/>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持之以恒练习</a:t>
                </a:r>
              </a:p>
            </p:txBody>
          </p:sp>
        </p:grpSp>
        <p:grpSp>
          <p:nvGrpSpPr>
            <p:cNvPr id="16" name="组合 15"/>
            <p:cNvGrpSpPr/>
            <p:nvPr/>
          </p:nvGrpSpPr>
          <p:grpSpPr>
            <a:xfrm>
              <a:off x="3583478" y="855058"/>
              <a:ext cx="731520" cy="731520"/>
              <a:chOff x="705840" y="2992204"/>
              <a:chExt cx="731520" cy="731520"/>
            </a:xfrm>
            <a:solidFill>
              <a:srgbClr val="424242"/>
            </a:solidFill>
          </p:grpSpPr>
          <p:sp>
            <p:nvSpPr>
              <p:cNvPr id="17" name="文本框 16"/>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18" name="文本框 17"/>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5</a:t>
                </a:r>
              </a:p>
            </p:txBody>
          </p:sp>
        </p:grpSp>
      </p:grpSp>
    </p:spTree>
    <p:extLst>
      <p:ext uri="{BB962C8B-B14F-4D97-AF65-F5344CB8AC3E}">
        <p14:creationId val="54041514"/>
      </p:ext>
    </p:extLst>
  </p:cSld>
  <p:clrMapOvr>
    <a:masterClrMapping/>
  </p:clrMapOvr>
  <p:transition spd="slow">
    <p:push dir="u"/>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Autofit/>
          </a:bodyPr>
          <a:lstStyle/>
          <a:p>
            <a:pPr lvl="0"/>
            <a:r>
              <a:rPr altLang="en-US" b="1" lang="zh-CN" sz="16600">
                <a:latin charset="0" panose="02040503050406030204" pitchFamily="18" typeface="Cambria"/>
              </a:rPr>
              <a:t>知道≠习得</a:t>
            </a:r>
          </a:p>
        </p:txBody>
      </p:sp>
    </p:spTree>
    <p:extLst>
      <p:ext uri="{BB962C8B-B14F-4D97-AF65-F5344CB8AC3E}">
        <p14:creationId val="2956084131"/>
      </p:ext>
    </p:extLst>
  </p:cSld>
  <p:clrMapOvr>
    <a:masterClrMapping/>
  </p:clrMapOvr>
  <p:transition spd="slow">
    <p:push dir="u"/>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noAutofit/>
          </a:bodyPr>
          <a:lstStyle/>
          <a:p>
            <a:pPr lvl="0"/>
            <a:r>
              <a:rPr altLang="en-US" b="1" lang="zh-CN" smtClean="0" sz="6000">
                <a:latin charset="0" panose="02040503050406030204" pitchFamily="18" typeface="Cambria"/>
              </a:rPr>
              <a:t>你需要</a:t>
            </a:r>
            <a:br>
              <a:rPr altLang="en-US" b="1" lang="zh-CN" smtClean="0" sz="6000">
                <a:latin charset="0" panose="02040503050406030204" pitchFamily="18" typeface="Cambria"/>
              </a:rPr>
            </a:br>
            <a:r>
              <a:rPr altLang="en-US" b="1" lang="zh-CN" smtClean="0" sz="6000">
                <a:latin charset="0" panose="02040503050406030204" pitchFamily="18" typeface="Cambria"/>
              </a:rPr>
              <a:t> 反复练习</a:t>
            </a:r>
            <a:br>
              <a:rPr altLang="en-US" b="1" lang="zh-CN" smtClean="0" sz="6000">
                <a:latin charset="0" panose="02040503050406030204" pitchFamily="18" typeface="Cambria"/>
              </a:rPr>
            </a:br>
            <a:r>
              <a:rPr altLang="en-US" b="1" lang="zh-CN" smtClean="0" sz="6000">
                <a:latin charset="0" panose="02040503050406030204" pitchFamily="18" typeface="Cambria"/>
              </a:rPr>
              <a:t>才能习得批判性思维！</a:t>
            </a:r>
          </a:p>
        </p:txBody>
      </p:sp>
    </p:spTree>
    <p:extLst>
      <p:ext uri="{BB962C8B-B14F-4D97-AF65-F5344CB8AC3E}">
        <p14:creationId val="3538948890"/>
      </p:ext>
    </p:extLst>
  </p:cSld>
  <p:clrMapOvr>
    <a:masterClrMapping/>
  </p:clrMapOvr>
  <p:transition spd="slow">
    <p:push dir="u"/>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4" name="矩形 3"/>
          <p:cNvSpPr/>
          <p:nvPr/>
        </p:nvSpPr>
        <p:spPr>
          <a:xfrm>
            <a:off x="0" y="0"/>
            <a:ext cx="12192000" cy="3429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a:off x="-2166257" y="2838789"/>
            <a:ext cx="10515600" cy="1325563"/>
          </a:xfrm>
        </p:spPr>
        <p:txBody>
          <a:bodyPr>
            <a:noAutofit/>
          </a:bodyPr>
          <a:lstStyle/>
          <a:p>
            <a:pPr lvl="0"/>
            <a:r>
              <a:rPr altLang="en-US" b="1" lang="zh-CN" smtClean="0" sz="16600">
                <a:latin charset="0" panose="02040503050406030204" pitchFamily="18" typeface="Cambria"/>
              </a:rPr>
              <a:t>    坚持？</a:t>
            </a:r>
            <a:br>
              <a:rPr altLang="en-US" b="1" lang="zh-CN" smtClean="0" sz="16600">
                <a:latin charset="0" panose="02040503050406030204" pitchFamily="18" typeface="Cambria"/>
              </a:rPr>
            </a:br>
            <a:r>
              <a:rPr altLang="en-US" b="1" lang="zh-CN" smtClean="0" sz="16600">
                <a:latin charset="0" panose="02040503050406030204" pitchFamily="18" typeface="Cambria"/>
              </a:rPr>
              <a:t>还是</a:t>
            </a:r>
            <a:br>
              <a:rPr altLang="en-US" b="1" lang="zh-CN" smtClean="0" sz="16600">
                <a:latin charset="0" panose="02040503050406030204" pitchFamily="18" typeface="Cambria"/>
              </a:rPr>
            </a:br>
            <a:r>
              <a:rPr altLang="en-US" b="1" lang="zh-CN" smtClean="0" sz="16600">
                <a:latin charset="0" panose="02040503050406030204" pitchFamily="18" typeface="Cambria"/>
              </a:rPr>
              <a:t>    放弃？</a:t>
            </a:r>
          </a:p>
        </p:txBody>
      </p:sp>
      <p:sp>
        <p:nvSpPr>
          <p:cNvPr id="6" name="文本框 5"/>
          <p:cNvSpPr txBox="1"/>
          <p:nvPr/>
        </p:nvSpPr>
        <p:spPr>
          <a:xfrm>
            <a:off x="7402287" y="1121854"/>
            <a:ext cx="4078514" cy="1432560"/>
          </a:xfrm>
          <a:prstGeom prst="rect">
            <a:avLst/>
          </a:prstGeom>
          <a:noFill/>
        </p:spPr>
        <p:txBody>
          <a:bodyPr rtlCol="0" wrap="square">
            <a:spAutoFit/>
          </a:bodyPr>
          <a:lstStyle/>
          <a:p>
            <a:pPr algn="ctr"/>
            <a:r>
              <a:rPr altLang="en-US" b="1" lang="zh-CN" smtClean="0" sz="4400">
                <a:solidFill>
                  <a:srgbClr val="BAD047"/>
                </a:solidFill>
              </a:rPr>
              <a:t>成为一个</a:t>
            </a:r>
          </a:p>
          <a:p>
            <a:pPr algn="ctr"/>
            <a:r>
              <a:rPr altLang="en-US" b="1" lang="zh-CN" smtClean="0" sz="4400">
                <a:solidFill>
                  <a:srgbClr val="BAD047"/>
                </a:solidFill>
              </a:rPr>
              <a:t>清醒的思考者</a:t>
            </a:r>
          </a:p>
        </p:txBody>
      </p:sp>
      <p:sp>
        <p:nvSpPr>
          <p:cNvPr id="7" name="文本框 6"/>
          <p:cNvSpPr txBox="1"/>
          <p:nvPr/>
        </p:nvSpPr>
        <p:spPr>
          <a:xfrm>
            <a:off x="7402287" y="4550854"/>
            <a:ext cx="4078514" cy="1432560"/>
          </a:xfrm>
          <a:prstGeom prst="rect">
            <a:avLst/>
          </a:prstGeom>
          <a:noFill/>
        </p:spPr>
        <p:txBody>
          <a:bodyPr rtlCol="0" wrap="square">
            <a:spAutoFit/>
          </a:bodyPr>
          <a:lstStyle/>
          <a:p>
            <a:pPr algn="ctr"/>
            <a:r>
              <a:rPr altLang="en-US" b="1" lang="zh-CN" smtClean="0" sz="4400">
                <a:solidFill>
                  <a:schemeClr val="bg1"/>
                </a:solidFill>
              </a:rPr>
              <a:t>继续做一个</a:t>
            </a:r>
          </a:p>
          <a:p>
            <a:pPr algn="ctr"/>
            <a:r>
              <a:rPr altLang="en-US" b="1" lang="zh-CN" smtClean="0" sz="4400">
                <a:solidFill>
                  <a:schemeClr val="bg1"/>
                </a:solidFill>
              </a:rPr>
              <a:t>迷茫的思考者</a:t>
            </a:r>
          </a:p>
        </p:txBody>
      </p:sp>
      <p:sp>
        <p:nvSpPr>
          <p:cNvPr id="9" name="右箭头 8"/>
          <p:cNvSpPr/>
          <p:nvPr/>
        </p:nvSpPr>
        <p:spPr>
          <a:xfrm>
            <a:off x="6865257" y="4882242"/>
            <a:ext cx="696686" cy="6386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右箭头 9"/>
          <p:cNvSpPr/>
          <p:nvPr/>
        </p:nvSpPr>
        <p:spPr>
          <a:xfrm>
            <a:off x="6865257" y="1395185"/>
            <a:ext cx="696686" cy="6386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07657691"/>
      </p:ext>
    </p:extLst>
  </p:cSld>
  <p:clrMapOvr>
    <a:masterClrMapping/>
  </p:clrMapOvr>
  <p:transition spd="slow">
    <p:push dir="u"/>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4" name="矩形 3"/>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1"/>
          <p:cNvSpPr txBox="1"/>
          <p:nvPr/>
        </p:nvSpPr>
        <p:spPr>
          <a:xfrm>
            <a:off x="2581031" y="49356"/>
            <a:ext cx="7029938" cy="651494"/>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zh-CN" b="1" kern="2200" lang="en-US" smtClean="0" sz="4000">
                <a:latin typeface="+mj-ea"/>
                <a:ea typeface="+mj-ea"/>
              </a:rPr>
              <a:t>It’s up to you!</a:t>
            </a:r>
          </a:p>
        </p:txBody>
      </p:sp>
      <p:sp>
        <p:nvSpPr>
          <p:cNvPr id="6" name="椭圆形标注 5"/>
          <p:cNvSpPr/>
          <p:nvPr/>
        </p:nvSpPr>
        <p:spPr>
          <a:xfrm flipH="1" flipV="1">
            <a:off x="2458266" y="1487413"/>
            <a:ext cx="7681868" cy="5146852"/>
          </a:xfrm>
          <a:prstGeom prst="wedgeEllipseCallout">
            <a:avLst>
              <a:gd fmla="val -21351" name="adj1"/>
              <a:gd fmla="val 66123"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331029" y="3276009"/>
            <a:ext cx="5529943" cy="1554480"/>
          </a:xfrm>
          <a:prstGeom prst="rect">
            <a:avLst/>
          </a:prstGeom>
          <a:noFill/>
        </p:spPr>
        <p:txBody>
          <a:bodyPr rtlCol="0" wrap="square">
            <a:spAutoFit/>
          </a:bodyPr>
          <a:lstStyle/>
          <a:p>
            <a:r>
              <a:rPr altLang="zh-CN" b="1" lang="en-US" smtClean="0" sz="9600">
                <a:solidFill>
                  <a:schemeClr val="bg1"/>
                </a:solidFill>
              </a:rPr>
              <a:t>THANKS!</a:t>
            </a:r>
          </a:p>
        </p:txBody>
      </p:sp>
      <p:sp>
        <p:nvSpPr>
          <p:cNvPr id="12" name="圆角矩形 11"/>
          <p:cNvSpPr/>
          <p:nvPr/>
        </p:nvSpPr>
        <p:spPr>
          <a:xfrm>
            <a:off x="5254171" y="4818745"/>
            <a:ext cx="1712686" cy="406400"/>
          </a:xfrm>
          <a:prstGeom prst="roundRect">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595959"/>
                </a:solidFill>
              </a:rPr>
              <a:t>@糖炒诗人-</a:t>
            </a:r>
          </a:p>
        </p:txBody>
      </p:sp>
    </p:spTree>
    <p:extLst>
      <p:ext uri="{BB962C8B-B14F-4D97-AF65-F5344CB8AC3E}">
        <p14:creationId val="119903226"/>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9" name="矩形 8"/>
          <p:cNvSpPr/>
          <p:nvPr/>
        </p:nvSpPr>
        <p:spPr>
          <a:xfrm>
            <a:off x="1895475" y="2068890"/>
            <a:ext cx="8401050" cy="3383280"/>
          </a:xfrm>
          <a:prstGeom prst="rect">
            <a:avLst/>
          </a:prstGeom>
        </p:spPr>
        <p:txBody>
          <a:bodyPr wrap="square">
            <a:spAutoFit/>
          </a:bodyPr>
          <a:lstStyle/>
          <a:p>
            <a:pPr algn="ctr" indent="-685800" marL="685800">
              <a:lnSpc>
                <a:spcPct val="150000"/>
              </a:lnSpc>
              <a:spcAft>
                <a:spcPct val="0"/>
              </a:spcAft>
              <a:buFont charset="2" panose="05000000000000000000" pitchFamily="2" typeface="Wingdings"/>
              <a:buChar char="n"/>
            </a:pPr>
            <a:r>
              <a:rPr altLang="en-US"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能够精准提出问题不疑惑</a:t>
            </a:r>
          </a:p>
          <a:p>
            <a:pPr algn="ctr" indent="-685800" marL="685800">
              <a:lnSpc>
                <a:spcPct val="150000"/>
              </a:lnSpc>
              <a:spcAft>
                <a:spcPct val="0"/>
              </a:spcAft>
              <a:buFont charset="2" panose="05000000000000000000" pitchFamily="2" typeface="Wingdings"/>
              <a:buChar char="n"/>
            </a:pPr>
            <a:r>
              <a:rPr altLang="en-US"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能够轻松识别谎言不轻信</a:t>
            </a:r>
          </a:p>
          <a:p>
            <a:pPr algn="ctr" indent="-685800" marL="685800">
              <a:lnSpc>
                <a:spcPct val="150000"/>
              </a:lnSpc>
              <a:spcAft>
                <a:spcPct val="0"/>
              </a:spcAft>
              <a:buFont charset="2" panose="05000000000000000000" pitchFamily="2" typeface="Wingdings"/>
              <a:buChar char="n"/>
            </a:pPr>
            <a:r>
              <a:rPr altLang="en-US" b="1" lang="zh-CN" smtClean="0" sz="4800">
                <a:solidFill>
                  <a:schemeClr val="bg1"/>
                </a:solidFill>
                <a:effectLst/>
                <a:latin charset="-122" panose="020b0503020204020204" pitchFamily="34" typeface="微软雅黑"/>
                <a:ea charset="-122" panose="020b0503020204020204" pitchFamily="34" typeface="微软雅黑"/>
                <a:cs charset="0" panose="02020603050405020304" pitchFamily="18" typeface="Times New Roman"/>
              </a:rPr>
              <a:t>能够有效做出决策不迷茫</a:t>
            </a:r>
          </a:p>
        </p:txBody>
      </p:sp>
      <p:sp>
        <p:nvSpPr>
          <p:cNvPr id="8" name="矩形 7"/>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标题 1"/>
          <p:cNvSpPr txBox="1"/>
          <p:nvPr/>
        </p:nvSpPr>
        <p:spPr>
          <a:xfrm>
            <a:off x="2825262" y="50987"/>
            <a:ext cx="6541476" cy="648233"/>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z="4000">
                <a:latin typeface="+mj-ea"/>
              </a:rPr>
              <a:t>其实你希望自己是这样的？</a:t>
            </a:r>
          </a:p>
        </p:txBody>
      </p:sp>
    </p:spTree>
    <p:extLst>
      <p:ext uri="{BB962C8B-B14F-4D97-AF65-F5344CB8AC3E}">
        <p14:creationId val="353736320"/>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95959"/>
        </a:solidFill>
        <a:effectLst/>
      </p:bgPr>
    </p:bg>
    <p:spTree>
      <p:nvGrpSpPr>
        <p:cNvPr id="1" name=""/>
        <p:cNvGrpSpPr/>
        <p:nvPr/>
      </p:nvGrpSpPr>
      <p:grpSpPr>
        <a:xfrm>
          <a:off x="0" y="0"/>
          <a:ext cx="0" cy="0"/>
        </a:xfrm>
      </p:grpSpPr>
      <p:sp>
        <p:nvSpPr>
          <p:cNvPr id="12" name="等腰三角形 11"/>
          <p:cNvSpPr/>
          <p:nvPr/>
        </p:nvSpPr>
        <p:spPr>
          <a:xfrm flipV="1">
            <a:off x="5219700" y="-19050"/>
            <a:ext cx="1752600" cy="1510862"/>
          </a:xfrm>
          <a:prstGeom prst="triangle">
            <a:avLst/>
          </a:prstGeom>
          <a:solidFill>
            <a:srgbClr val="BAD0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标题 1"/>
          <p:cNvSpPr txBox="1"/>
          <p:nvPr/>
        </p:nvSpPr>
        <p:spPr>
          <a:xfrm>
            <a:off x="1238250" y="3512125"/>
            <a:ext cx="10515600" cy="1325563"/>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4400">
                <a:solidFill>
                  <a:schemeClr val="bg1"/>
                </a:solidFill>
                <a:latin typeface="+mn-ea"/>
                <a:ea typeface="+mn-ea"/>
                <a:cs typeface="+mj-cs"/>
              </a:defRPr>
            </a:lvl1pPr>
          </a:lstStyle>
          <a:p>
            <a:r>
              <a:rPr altLang="zh-CN" b="1" kern="2200" lang="en-US" smtClean="0" sz="19900">
                <a:effectLst>
                  <a:outerShdw algn="tl" blurRad="38100" dir="2700000" dist="38100">
                    <a:srgbClr val="000000">
                      <a:alpha val="43137"/>
                    </a:srgbClr>
                  </a:outerShdw>
                </a:effectLst>
              </a:rPr>
              <a:t>YES？</a:t>
            </a:r>
          </a:p>
        </p:txBody>
      </p:sp>
    </p:spTree>
    <p:extLst>
      <p:ext uri="{BB962C8B-B14F-4D97-AF65-F5344CB8AC3E}">
        <p14:creationId val="3983001673"/>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BAD047"/>
        </a:solidFill>
        <a:effectLst/>
      </p:bgPr>
    </p:bg>
    <p:spTree>
      <p:nvGrpSpPr>
        <p:cNvPr id="1" name=""/>
        <p:cNvGrpSpPr/>
        <p:nvPr/>
      </p:nvGrpSpPr>
      <p:grpSpPr>
        <a:xfrm>
          <a:off x="0" y="0"/>
          <a:ext cx="0" cy="0"/>
        </a:xfrm>
      </p:grpSpPr>
      <p:sp>
        <p:nvSpPr>
          <p:cNvPr id="10" name="标题 1"/>
          <p:cNvSpPr>
            <a:spLocks noGrp="1"/>
          </p:cNvSpPr>
          <p:nvPr>
            <p:ph type="title"/>
          </p:nvPr>
        </p:nvSpPr>
        <p:spPr>
          <a:xfrm>
            <a:off x="838200" y="3050444"/>
            <a:ext cx="10515600" cy="1325563"/>
          </a:xfrm>
        </p:spPr>
        <p:txBody>
          <a:bodyPr>
            <a:noAutofit/>
          </a:bodyPr>
          <a:lstStyle/>
          <a:p>
            <a:pPr marR="0" rtl="0"/>
            <a:r>
              <a:rPr altLang="en-US" kern="2200" lang="zh-CN" smtClean="0" sz="6600"/>
              <a:t>你需要</a:t>
            </a:r>
            <a:br>
              <a:rPr altLang="en-US" kern="2200" lang="zh-CN" smtClean="0" sz="6600"/>
            </a:br>
            <a:r>
              <a:rPr altLang="en-US" kern="2200" lang="zh-CN" smtClean="0" sz="6600"/>
              <a:t>批判性思维</a:t>
            </a:r>
            <a:br>
              <a:rPr altLang="en-US" kern="2200" lang="zh-CN" smtClean="0" sz="6600"/>
            </a:br>
            <a:r>
              <a:rPr altLang="en-US" kern="2200" lang="zh-CN" smtClean="0" sz="6600"/>
              <a:t>   帮助你厘清自我，看透世界！</a:t>
            </a:r>
          </a:p>
        </p:txBody>
      </p:sp>
      <p:sp>
        <p:nvSpPr>
          <p:cNvPr id="11" name="等腰三角形 10"/>
          <p:cNvSpPr/>
          <p:nvPr/>
        </p:nvSpPr>
        <p:spPr>
          <a:xfrm flipV="1">
            <a:off x="5219700" y="-19050"/>
            <a:ext cx="1752600" cy="15108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40060240"/>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0" y="-19050"/>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标题 1"/>
          <p:cNvSpPr txBox="1"/>
          <p:nvPr/>
        </p:nvSpPr>
        <p:spPr>
          <a:xfrm>
            <a:off x="2581031" y="60813"/>
            <a:ext cx="7029938" cy="628580"/>
          </a:xfrm>
          <a:prstGeom prst="rect">
            <a:avLst/>
          </a:prstGeom>
        </p:spPr>
        <p:txBody>
          <a:bodyPr anchor="b" bIns="45720" lIns="91440" rIns="91440" rtlCol="0" tIns="45720" vert="horz">
            <a:normAutofit lnSpcReduction="10000"/>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什么是批判性思维？</a:t>
            </a:r>
          </a:p>
        </p:txBody>
      </p:sp>
      <p:grpSp>
        <p:nvGrpSpPr>
          <p:cNvPr id="10" name="组合 9"/>
          <p:cNvGrpSpPr/>
          <p:nvPr/>
        </p:nvGrpSpPr>
        <p:grpSpPr>
          <a:xfrm>
            <a:off x="630754" y="2647961"/>
            <a:ext cx="10951646" cy="2675398"/>
            <a:chOff x="630754" y="2647961"/>
            <a:chExt cx="10951646" cy="2675398"/>
          </a:xfrm>
        </p:grpSpPr>
        <p:grpSp>
          <p:nvGrpSpPr>
            <p:cNvPr id="43" name="组合 42"/>
            <p:cNvGrpSpPr/>
            <p:nvPr/>
          </p:nvGrpSpPr>
          <p:grpSpPr>
            <a:xfrm>
              <a:off x="5596343" y="2647961"/>
              <a:ext cx="5986057" cy="2675398"/>
              <a:chOff x="2819824" y="1589930"/>
              <a:chExt cx="5986057" cy="2675398"/>
            </a:xfrm>
          </p:grpSpPr>
          <p:grpSp>
            <p:nvGrpSpPr>
              <p:cNvPr id="37" name="组合 36"/>
              <p:cNvGrpSpPr/>
              <p:nvPr/>
            </p:nvGrpSpPr>
            <p:grpSpPr>
              <a:xfrm>
                <a:off x="2819824" y="1589930"/>
                <a:ext cx="5986057" cy="2675398"/>
                <a:chOff x="2819824" y="1993342"/>
                <a:chExt cx="5986057" cy="2675398"/>
              </a:xfrm>
            </p:grpSpPr>
            <p:cxnSp>
              <p:nvCxnSpPr>
                <p:cNvPr id="7" name="直接连接符 6"/>
                <p:cNvCxnSpPr/>
                <p:nvPr/>
              </p:nvCxnSpPr>
              <p:spPr>
                <a:xfrm>
                  <a:off x="3245224" y="2020236"/>
                  <a:ext cx="4603236" cy="0"/>
                </a:xfrm>
                <a:prstGeom prst="line">
                  <a:avLst/>
                </a:prstGeom>
                <a:ln w="2857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245224" y="4140990"/>
                  <a:ext cx="4603236" cy="0"/>
                </a:xfrm>
                <a:prstGeom prst="line">
                  <a:avLst/>
                </a:prstGeom>
                <a:ln w="2857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819824" y="1993342"/>
                  <a:ext cx="5986057" cy="2675398"/>
                  <a:chOff x="2819824" y="1993342"/>
                  <a:chExt cx="5986057" cy="2675398"/>
                </a:xfrm>
              </p:grpSpPr>
              <p:grpSp>
                <p:nvGrpSpPr>
                  <p:cNvPr id="8" name="组合 7"/>
                  <p:cNvGrpSpPr/>
                  <p:nvPr/>
                </p:nvGrpSpPr>
                <p:grpSpPr>
                  <a:xfrm>
                    <a:off x="3245224" y="1993342"/>
                    <a:ext cx="5560657" cy="2194560"/>
                    <a:chOff x="2995728" y="1993342"/>
                    <a:chExt cx="5560657" cy="2194560"/>
                  </a:xfrm>
                </p:grpSpPr>
                <p:pic>
                  <p:nvPicPr>
                    <p:cNvPr id="12" name="图片 11"/>
                    <p:cNvPicPr>
                      <a:picLocks noChangeAspect="1"/>
                    </p:cNvPicPr>
                    <p:nvPr/>
                  </p:nvPicPr>
                  <p:blipFill>
                    <a:blip r:embed="rId2"/>
                    <a:stretch>
                      <a:fillRect/>
                    </a:stretch>
                  </p:blipFill>
                  <p:spPr>
                    <a:xfrm>
                      <a:off x="6359752" y="1993342"/>
                      <a:ext cx="2196633" cy="2194560"/>
                    </a:xfrm>
                    <a:prstGeom prst="rect">
                      <a:avLst/>
                    </a:prstGeom>
                  </p:spPr>
                </p:pic>
                <p:grpSp>
                  <p:nvGrpSpPr>
                    <p:cNvPr id="13" name="组合 12"/>
                    <p:cNvGrpSpPr/>
                    <p:nvPr/>
                  </p:nvGrpSpPr>
                  <p:grpSpPr>
                    <a:xfrm>
                      <a:off x="2995728" y="1999913"/>
                      <a:ext cx="427729" cy="2181418"/>
                      <a:chOff x="6760862" y="2723203"/>
                      <a:chExt cx="274320" cy="1399032"/>
                    </a:xfrm>
                  </p:grpSpPr>
                  <p:sp>
                    <p:nvSpPr>
                      <p:cNvPr id="14" name="矩形 13"/>
                      <p:cNvSpPr/>
                      <p:nvPr/>
                    </p:nvSpPr>
                    <p:spPr>
                      <a:xfrm>
                        <a:off x="6760862" y="2723203"/>
                        <a:ext cx="274320" cy="1399032"/>
                      </a:xfrm>
                      <a:prstGeom prst="rect">
                        <a:avLst/>
                      </a:prstGeom>
                      <a:solidFill>
                        <a:srgbClr val="59595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a:off x="6927232" y="27933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927232" y="28949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51032" y="29965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27232" y="30981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27232" y="31997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851032" y="33013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27232" y="34029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927232" y="35045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851032" y="36061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927232" y="37077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927232" y="38093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51032" y="3910974"/>
                        <a:ext cx="18288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927232" y="4012574"/>
                        <a:ext cx="10795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文本框 10"/>
                  <p:cNvSpPr txBox="1"/>
                  <p:nvPr/>
                </p:nvSpPr>
                <p:spPr>
                  <a:xfrm>
                    <a:off x="2819823" y="4299408"/>
                    <a:ext cx="1278528" cy="365760"/>
                  </a:xfrm>
                  <a:prstGeom prst="rect">
                    <a:avLst/>
                  </a:prstGeom>
                  <a:noFill/>
                </p:spPr>
                <p:txBody>
                  <a:bodyPr rtlCol="0" wrap="square">
                    <a:spAutoFit/>
                  </a:bodyPr>
                  <a:lstStyle/>
                  <a:p>
                    <a:pPr algn="ctr"/>
                    <a:r>
                      <a:rPr altLang="en-US" b="1" lang="zh-CN" smtClean="0">
                        <a:solidFill>
                          <a:srgbClr val="595959"/>
                        </a:solidFill>
                      </a:rPr>
                      <a:t>思维标准</a:t>
                    </a:r>
                  </a:p>
                </p:txBody>
              </p:sp>
              <p:sp>
                <p:nvSpPr>
                  <p:cNvPr id="36" name="文本框 35"/>
                  <p:cNvSpPr txBox="1"/>
                  <p:nvPr/>
                </p:nvSpPr>
                <p:spPr>
                  <a:xfrm>
                    <a:off x="6972957" y="4299408"/>
                    <a:ext cx="1469214" cy="365760"/>
                  </a:xfrm>
                  <a:prstGeom prst="rect">
                    <a:avLst/>
                  </a:prstGeom>
                  <a:noFill/>
                </p:spPr>
                <p:txBody>
                  <a:bodyPr rtlCol="0" wrap="square">
                    <a:spAutoFit/>
                  </a:bodyPr>
                  <a:lstStyle/>
                  <a:p>
                    <a:pPr algn="ctr"/>
                    <a:r>
                      <a:rPr altLang="en-US" b="1" lang="zh-CN" smtClean="0">
                        <a:solidFill>
                          <a:srgbClr val="595959"/>
                        </a:solidFill>
                      </a:rPr>
                      <a:t>思维元素</a:t>
                    </a:r>
                  </a:p>
                </p:txBody>
              </p:sp>
            </p:grpSp>
          </p:grpSp>
          <p:cxnSp>
            <p:nvCxnSpPr>
              <p:cNvPr id="40" name="直接箭头连接符 39"/>
              <p:cNvCxnSpPr/>
              <p:nvPr/>
            </p:nvCxnSpPr>
            <p:spPr>
              <a:xfrm flipH="1">
                <a:off x="5425961" y="1647921"/>
                <a:ext cx="0" cy="2078576"/>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015895" y="2502544"/>
                <a:ext cx="806824" cy="365760"/>
              </a:xfrm>
              <a:prstGeom prst="rect">
                <a:avLst/>
              </a:prstGeom>
              <a:solidFill>
                <a:srgbClr val="BAD047"/>
              </a:solidFill>
            </p:spPr>
            <p:txBody>
              <a:bodyPr rtlCol="0" wrap="square">
                <a:spAutoFit/>
              </a:bodyPr>
              <a:lstStyle/>
              <a:p>
                <a:pPr algn="ctr"/>
                <a:r>
                  <a:rPr altLang="en-US" lang="zh-CN" smtClean="0"/>
                  <a:t>评估</a:t>
                </a:r>
              </a:p>
            </p:txBody>
          </p:sp>
        </p:grpSp>
        <p:grpSp>
          <p:nvGrpSpPr>
            <p:cNvPr id="5" name="组合 4"/>
            <p:cNvGrpSpPr/>
            <p:nvPr/>
          </p:nvGrpSpPr>
          <p:grpSpPr>
            <a:xfrm>
              <a:off x="630754" y="2903748"/>
              <a:ext cx="4116348" cy="1682986"/>
              <a:chOff x="1091550" y="4813037"/>
              <a:chExt cx="4116348" cy="1682986"/>
            </a:xfrm>
          </p:grpSpPr>
          <p:sp>
            <p:nvSpPr>
              <p:cNvPr id="2" name="矩形 1"/>
              <p:cNvSpPr/>
              <p:nvPr/>
            </p:nvSpPr>
            <p:spPr>
              <a:xfrm>
                <a:off x="1151071" y="4813037"/>
                <a:ext cx="3997307" cy="865703"/>
              </a:xfrm>
              <a:prstGeom prst="rect">
                <a:avLst/>
              </a:prstGeom>
            </p:spPr>
            <p:txBody>
              <a:bodyPr bIns="45720" lIns="91440" rIns="91440" rtlCol="0" tIns="45720" vert="horz">
                <a:noAutofit/>
              </a:bodyPr>
              <a:lstStyle/>
              <a:p>
                <a:pPr algn="ctr">
                  <a:lnSpc>
                    <a:spcPct val="90000"/>
                  </a:lnSpc>
                  <a:spcBef>
                    <a:spcPts val="1000"/>
                  </a:spcBef>
                  <a:buFont charset="0" panose="020b0604020202020204" pitchFamily="34" typeface="Arial"/>
                  <a:buNone/>
                </a:pPr>
                <a:r>
                  <a:rPr altLang="en-US" b="1" lang="zh-CN" sz="6000">
                    <a:solidFill>
                      <a:srgbClr val="595959"/>
                    </a:solidFill>
                    <a:latin charset="0" panose="02040503050406030204" pitchFamily="18" typeface="Cambria"/>
                    <a:ea charset="-122" panose="020b0503020204020204" pitchFamily="34" typeface="微软雅黑"/>
                  </a:rPr>
                  <a:t>批判性思维</a:t>
                </a:r>
              </a:p>
            </p:txBody>
          </p:sp>
          <p:sp>
            <p:nvSpPr>
              <p:cNvPr id="3" name="矩形 2"/>
              <p:cNvSpPr/>
              <p:nvPr/>
            </p:nvSpPr>
            <p:spPr>
              <a:xfrm>
                <a:off x="1091550" y="5655793"/>
                <a:ext cx="4116348" cy="832104"/>
              </a:xfrm>
              <a:prstGeom prst="rect">
                <a:avLst/>
              </a:prstGeom>
            </p:spPr>
            <p:txBody>
              <a:bodyPr wrap="square">
                <a:spAutoFit/>
              </a:bodyPr>
              <a:lstStyle/>
              <a:p>
                <a:pPr algn="just">
                  <a:lnSpc>
                    <a:spcPct val="90000"/>
                  </a:lnSpc>
                  <a:spcBef>
                    <a:spcPts val="1000"/>
                  </a:spcBef>
                  <a:buFont charset="0" panose="020b0604020202020204" pitchFamily="34" typeface="Arial"/>
                  <a:buNone/>
                </a:pPr>
                <a:r>
                  <a:rPr altLang="en-US" lang="zh-CN" smtClean="0">
                    <a:solidFill>
                      <a:srgbClr val="424242"/>
                    </a:solidFill>
                    <a:latin charset="0" panose="02040503050406030204" pitchFamily="18" typeface="Cambria"/>
                    <a:ea charset="-122" panose="020b0503020204020204" pitchFamily="34" typeface="微软雅黑"/>
                  </a:rPr>
                  <a:t>使用恰当的思维评估标准,对思维的各种元素进行评估,进而对生活中的各种问题进行客观的判断和思考的思维方式。</a:t>
                </a:r>
              </a:p>
            </p:txBody>
          </p:sp>
        </p:grpSp>
      </p:grpSp>
    </p:spTree>
    <p:extLst>
      <p:ext uri="{BB962C8B-B14F-4D97-AF65-F5344CB8AC3E}">
        <p14:creationId val="2083919866"/>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1853452" y="1101944"/>
            <a:ext cx="8485095" cy="3815011"/>
            <a:chOff x="1842246" y="1335213"/>
            <a:chExt cx="8485095" cy="3815011"/>
          </a:xfrm>
        </p:grpSpPr>
        <p:grpSp>
          <p:nvGrpSpPr>
            <p:cNvPr id="26" name="组合 25"/>
            <p:cNvGrpSpPr/>
            <p:nvPr/>
          </p:nvGrpSpPr>
          <p:grpSpPr>
            <a:xfrm>
              <a:off x="3425087" y="1335213"/>
              <a:ext cx="4873988" cy="1344707"/>
              <a:chOff x="3037749" y="2626130"/>
              <a:chExt cx="4873988" cy="1344707"/>
            </a:xfrm>
          </p:grpSpPr>
          <p:sp>
            <p:nvSpPr>
              <p:cNvPr id="23" name="文本框 22"/>
              <p:cNvSpPr txBox="1"/>
              <p:nvPr/>
            </p:nvSpPr>
            <p:spPr>
              <a:xfrm>
                <a:off x="4370293" y="2862841"/>
                <a:ext cx="3541443" cy="1097280"/>
              </a:xfrm>
              <a:prstGeom prst="rect">
                <a:avLst/>
              </a:prstGeom>
              <a:noFill/>
            </p:spPr>
            <p:txBody>
              <a:bodyPr rtlCol="0" wrap="square">
                <a:spAutoFit/>
              </a:bodyPr>
              <a:lstStyle/>
              <a:p>
                <a:r>
                  <a:rPr altLang="en-US" b="1" lang="zh-CN" smtClean="0" sz="6600">
                    <a:solidFill>
                      <a:srgbClr val="595959"/>
                    </a:solidFill>
                  </a:rPr>
                  <a:t>特别提醒</a:t>
                </a:r>
              </a:p>
            </p:txBody>
          </p:sp>
          <p:pic>
            <p:nvPicPr>
              <p:cNvPr id="25" name="图片 24"/>
              <p:cNvPicPr>
                <a:picLocks noChangeAspect="1"/>
              </p:cNvPicPr>
              <p:nvPr/>
            </p:nvPicPr>
            <p:blipFill>
              <a:blip r:embed="rId2"/>
              <a:srcRect b="24471"/>
              <a:stretch>
                <a:fillRect/>
              </a:stretch>
            </p:blipFill>
            <p:spPr>
              <a:xfrm>
                <a:off x="3037749" y="2626130"/>
                <a:ext cx="1332545" cy="1344707"/>
              </a:xfrm>
              <a:prstGeom prst="rect">
                <a:avLst/>
              </a:prstGeom>
            </p:spPr>
          </p:pic>
        </p:grpSp>
        <p:grpSp>
          <p:nvGrpSpPr>
            <p:cNvPr id="30" name="组合 29"/>
            <p:cNvGrpSpPr/>
            <p:nvPr/>
          </p:nvGrpSpPr>
          <p:grpSpPr>
            <a:xfrm>
              <a:off x="1842246" y="2799148"/>
              <a:ext cx="8485095" cy="2351076"/>
              <a:chOff x="1869140" y="3484948"/>
              <a:chExt cx="8485095" cy="2351076"/>
            </a:xfrm>
          </p:grpSpPr>
          <p:sp>
            <p:nvSpPr>
              <p:cNvPr id="29" name="圆角矩形 28"/>
              <p:cNvSpPr/>
              <p:nvPr/>
            </p:nvSpPr>
            <p:spPr>
              <a:xfrm>
                <a:off x="1869140" y="3484948"/>
                <a:ext cx="8485095" cy="2351076"/>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8" name="文本框 27"/>
              <p:cNvSpPr txBox="1"/>
              <p:nvPr/>
            </p:nvSpPr>
            <p:spPr>
              <a:xfrm>
                <a:off x="2084294" y="3726060"/>
                <a:ext cx="8054788" cy="1920240"/>
              </a:xfrm>
              <a:prstGeom prst="rect">
                <a:avLst/>
              </a:prstGeom>
              <a:noFill/>
            </p:spPr>
            <p:txBody>
              <a:bodyPr rtlCol="0" wrap="square">
                <a:spAutoFit/>
              </a:bodyPr>
              <a:lstStyle/>
              <a:p>
                <a:pPr indent="-342900" marL="342900">
                  <a:buFont charset="2" panose="05000000000000000000" pitchFamily="2" typeface="Wingdings"/>
                  <a:buChar char="n"/>
                </a:pPr>
                <a:r>
                  <a:rPr altLang="zh-CN" lang="zh-CN" smtClean="0" sz="2400">
                    <a:solidFill>
                      <a:schemeClr val="bg1"/>
                    </a:solidFill>
                  </a:rPr>
                  <a:t>批判性思维不仅仅指批驳别人观点的思维（尽管使用的也是批判性思维工具），而是指做每一件事情的思维方法（通常是公正的做这件事）</a:t>
                </a:r>
              </a:p>
              <a:p>
                <a:pPr indent="-342900" marL="342900">
                  <a:buFont charset="2" panose="05000000000000000000" pitchFamily="2" typeface="Wingdings"/>
                  <a:buChar char="n"/>
                </a:pPr>
                <a:r>
                  <a:rPr altLang="zh-CN" lang="zh-CN" smtClean="0" sz="2400">
                    <a:solidFill>
                      <a:schemeClr val="bg1"/>
                    </a:solidFill>
                  </a:rPr>
                  <a:t>批判性思维的常见用法有：提高自己的思维质量，全面分析问题，有效实施决策，准确识别谎言等等</a:t>
                </a:r>
              </a:p>
            </p:txBody>
          </p:sp>
        </p:grpSp>
      </p:grpSp>
      <p:sp>
        <p:nvSpPr>
          <p:cNvPr id="11" name="矩形 10"/>
          <p:cNvSpPr/>
          <p:nvPr/>
        </p:nvSpPr>
        <p:spPr>
          <a:xfrm>
            <a:off x="0" y="6069693"/>
            <a:ext cx="12192000" cy="7883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标题 1"/>
          <p:cNvSpPr txBox="1"/>
          <p:nvPr/>
        </p:nvSpPr>
        <p:spPr>
          <a:xfrm>
            <a:off x="2581031" y="6136772"/>
            <a:ext cx="7029938" cy="654148"/>
          </a:xfrm>
          <a:prstGeom prst="rect">
            <a:avLst/>
          </a:prstGeom>
        </p:spPr>
        <p:txBody>
          <a:bodyPr anchor="b" bIns="45720" lIns="91440" rIns="91440" rtlCol="0" tIns="45720" vert="horz">
            <a:normAutofit/>
          </a:bodyPr>
          <a:lstStyle>
            <a:lvl1pPr algn="ctr" defTabSz="914400" eaLnBrk="1" hangingPunct="1" latinLnBrk="0" rtl="0">
              <a:lnSpc>
                <a:spcPct val="90000"/>
              </a:lnSpc>
              <a:spcBef>
                <a:spcPct val="0"/>
              </a:spcBef>
              <a:buNone/>
              <a:defRPr kern="1200" sz="6000">
                <a:solidFill>
                  <a:schemeClr val="bg1"/>
                </a:solidFill>
                <a:latin typeface="+mn-ea"/>
                <a:ea typeface="+mn-ea"/>
                <a:cs typeface="+mj-cs"/>
              </a:defRPr>
            </a:lvl1pPr>
          </a:lstStyle>
          <a:p>
            <a:r>
              <a:rPr altLang="en-US" b="1" kern="2200" lang="zh-CN" smtClean="0" sz="4000">
                <a:latin typeface="+mj-ea"/>
                <a:ea typeface="+mj-ea"/>
              </a:rPr>
              <a:t>如何掌握批判性思维？</a:t>
            </a:r>
          </a:p>
        </p:txBody>
      </p:sp>
    </p:spTree>
    <p:extLst>
      <p:ext uri="{BB962C8B-B14F-4D97-AF65-F5344CB8AC3E}">
        <p14:creationId val="2713603281"/>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3136809" y="1109742"/>
            <a:ext cx="5918382" cy="822805"/>
            <a:chOff x="3136809" y="855058"/>
            <a:chExt cx="5918382" cy="822805"/>
          </a:xfrm>
        </p:grpSpPr>
        <p:grpSp>
          <p:nvGrpSpPr>
            <p:cNvPr id="12" name="组合 11"/>
            <p:cNvGrpSpPr/>
            <p:nvPr/>
          </p:nvGrpSpPr>
          <p:grpSpPr>
            <a:xfrm>
              <a:off x="3136809" y="951665"/>
              <a:ext cx="5918382" cy="726198"/>
              <a:chOff x="3136809" y="870224"/>
              <a:chExt cx="5918382" cy="726198"/>
            </a:xfrm>
          </p:grpSpPr>
          <p:sp>
            <p:nvSpPr>
              <p:cNvPr id="27" name="矩形 26"/>
              <p:cNvSpPr/>
              <p:nvPr/>
            </p:nvSpPr>
            <p:spPr>
              <a:xfrm>
                <a:off x="3136809" y="8702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5" name="文本框 4"/>
              <p:cNvSpPr txBox="1"/>
              <p:nvPr/>
            </p:nvSpPr>
            <p:spPr>
              <a:xfrm>
                <a:off x="4761666" y="940936"/>
                <a:ext cx="2668668" cy="518160"/>
              </a:xfrm>
              <a:prstGeom prst="rect">
                <a:avLst/>
              </a:prstGeom>
              <a:noFill/>
            </p:spPr>
            <p:txBody>
              <a:bodyPr rtlCol="0" wrap="square">
                <a:spAutoFit/>
              </a:bodyPr>
              <a:lstStyle/>
              <a:p>
                <a:r>
                  <a:rPr altLang="en-US" b="1" lang="zh-CN" smtClean="0" sz="2800">
                    <a:solidFill>
                      <a:schemeClr val="bg1"/>
                    </a:solidFill>
                  </a:rPr>
                  <a:t>了解思维方式</a:t>
                </a:r>
              </a:p>
            </p:txBody>
          </p:sp>
        </p:grpSp>
        <p:grpSp>
          <p:nvGrpSpPr>
            <p:cNvPr id="33" name="组合 32"/>
            <p:cNvGrpSpPr/>
            <p:nvPr/>
          </p:nvGrpSpPr>
          <p:grpSpPr>
            <a:xfrm>
              <a:off x="3583478" y="855058"/>
              <a:ext cx="731520" cy="731520"/>
              <a:chOff x="705840" y="2992204"/>
              <a:chExt cx="731520" cy="731520"/>
            </a:xfrm>
            <a:solidFill>
              <a:srgbClr val="424242"/>
            </a:solidFill>
          </p:grpSpPr>
          <p:sp>
            <p:nvSpPr>
              <p:cNvPr id="19" name="文本框 18"/>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32" name="文本框 31"/>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1</a:t>
                </a:r>
              </a:p>
            </p:txBody>
          </p:sp>
        </p:grpSp>
      </p:grpSp>
      <p:grpSp>
        <p:nvGrpSpPr>
          <p:cNvPr id="20" name="组合 19"/>
          <p:cNvGrpSpPr/>
          <p:nvPr/>
        </p:nvGrpSpPr>
        <p:grpSpPr>
          <a:xfrm>
            <a:off x="3136809" y="2048447"/>
            <a:ext cx="5918382" cy="831354"/>
            <a:chOff x="3136809" y="1892722"/>
            <a:chExt cx="5918382" cy="831354"/>
          </a:xfrm>
        </p:grpSpPr>
        <p:grpSp>
          <p:nvGrpSpPr>
            <p:cNvPr id="13" name="组合 12"/>
            <p:cNvGrpSpPr/>
            <p:nvPr/>
          </p:nvGrpSpPr>
          <p:grpSpPr>
            <a:xfrm>
              <a:off x="3136809" y="1997878"/>
              <a:ext cx="5918382" cy="726198"/>
              <a:chOff x="3136809" y="2041824"/>
              <a:chExt cx="5918382" cy="726198"/>
            </a:xfrm>
          </p:grpSpPr>
          <p:sp>
            <p:nvSpPr>
              <p:cNvPr id="65" name="矩形 26"/>
              <p:cNvSpPr/>
              <p:nvPr/>
            </p:nvSpPr>
            <p:spPr>
              <a:xfrm>
                <a:off x="3136809" y="2041824"/>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64" name="文本框 63"/>
              <p:cNvSpPr txBox="1"/>
              <p:nvPr/>
            </p:nvSpPr>
            <p:spPr>
              <a:xfrm>
                <a:off x="4761666" y="2112536"/>
                <a:ext cx="2668668" cy="518160"/>
              </a:xfrm>
              <a:prstGeom prst="rect">
                <a:avLst/>
              </a:prstGeom>
              <a:noFill/>
            </p:spPr>
            <p:txBody>
              <a:bodyPr rtlCol="0" wrap="square">
                <a:spAutoFit/>
              </a:bodyPr>
              <a:lstStyle/>
              <a:p>
                <a:r>
                  <a:rPr altLang="en-US" b="1" lang="zh-CN" smtClean="0" sz="2800">
                    <a:solidFill>
                      <a:schemeClr val="bg1"/>
                    </a:solidFill>
                  </a:rPr>
                  <a:t>评估思维方式</a:t>
                </a:r>
              </a:p>
            </p:txBody>
          </p:sp>
        </p:grpSp>
        <p:grpSp>
          <p:nvGrpSpPr>
            <p:cNvPr id="66" name="组合 65"/>
            <p:cNvGrpSpPr/>
            <p:nvPr/>
          </p:nvGrpSpPr>
          <p:grpSpPr>
            <a:xfrm>
              <a:off x="3583478" y="1892722"/>
              <a:ext cx="731520" cy="731520"/>
              <a:chOff x="705840" y="2992204"/>
              <a:chExt cx="731520" cy="731520"/>
            </a:xfrm>
            <a:solidFill>
              <a:srgbClr val="424242"/>
            </a:solidFill>
          </p:grpSpPr>
          <p:sp>
            <p:nvSpPr>
              <p:cNvPr id="67" name="文本框 66"/>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68" name="文本框 67"/>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2</a:t>
                </a:r>
              </a:p>
            </p:txBody>
          </p:sp>
        </p:grpSp>
      </p:grpSp>
      <p:grpSp>
        <p:nvGrpSpPr>
          <p:cNvPr id="21" name="组合 20"/>
          <p:cNvGrpSpPr/>
          <p:nvPr/>
        </p:nvGrpSpPr>
        <p:grpSpPr>
          <a:xfrm>
            <a:off x="3136809" y="2995701"/>
            <a:ext cx="5918382" cy="863371"/>
            <a:chOff x="3136809" y="2906918"/>
            <a:chExt cx="5918382" cy="863371"/>
          </a:xfrm>
        </p:grpSpPr>
        <p:grpSp>
          <p:nvGrpSpPr>
            <p:cNvPr id="14" name="组合 13"/>
            <p:cNvGrpSpPr/>
            <p:nvPr/>
          </p:nvGrpSpPr>
          <p:grpSpPr>
            <a:xfrm>
              <a:off x="3136809" y="3044091"/>
              <a:ext cx="5918382" cy="726198"/>
              <a:chOff x="3136809" y="3213425"/>
              <a:chExt cx="5918382" cy="726198"/>
            </a:xfrm>
          </p:grpSpPr>
          <p:sp>
            <p:nvSpPr>
              <p:cNvPr id="72" name="矩形 26"/>
              <p:cNvSpPr/>
              <p:nvPr/>
            </p:nvSpPr>
            <p:spPr>
              <a:xfrm>
                <a:off x="3136809" y="3213425"/>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71" name="文本框 70"/>
              <p:cNvSpPr txBox="1"/>
              <p:nvPr/>
            </p:nvSpPr>
            <p:spPr>
              <a:xfrm>
                <a:off x="4761666" y="3284137"/>
                <a:ext cx="2668668" cy="518160"/>
              </a:xfrm>
              <a:prstGeom prst="rect">
                <a:avLst/>
              </a:prstGeom>
              <a:noFill/>
            </p:spPr>
            <p:txBody>
              <a:bodyPr rtlCol="0" wrap="square">
                <a:spAutoFit/>
              </a:bodyPr>
              <a:lstStyle/>
              <a:p>
                <a:r>
                  <a:rPr altLang="en-US" b="1" lang="zh-CN" smtClean="0" sz="2800">
                    <a:solidFill>
                      <a:schemeClr val="bg1"/>
                    </a:solidFill>
                  </a:rPr>
                  <a:t>克服自我中心</a:t>
                </a:r>
              </a:p>
            </p:txBody>
          </p:sp>
        </p:grpSp>
        <p:grpSp>
          <p:nvGrpSpPr>
            <p:cNvPr id="73" name="组合 72"/>
            <p:cNvGrpSpPr/>
            <p:nvPr/>
          </p:nvGrpSpPr>
          <p:grpSpPr>
            <a:xfrm>
              <a:off x="3583478" y="2906918"/>
              <a:ext cx="731520" cy="731520"/>
              <a:chOff x="705840" y="2992204"/>
              <a:chExt cx="731520" cy="731520"/>
            </a:xfrm>
            <a:solidFill>
              <a:srgbClr val="424242"/>
            </a:solidFill>
          </p:grpSpPr>
          <p:sp>
            <p:nvSpPr>
              <p:cNvPr id="74" name="文本框 73"/>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75" name="文本框 74"/>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3</a:t>
                </a:r>
              </a:p>
            </p:txBody>
          </p:sp>
        </p:grpSp>
      </p:grpSp>
      <p:grpSp>
        <p:nvGrpSpPr>
          <p:cNvPr id="22" name="组合 21"/>
          <p:cNvGrpSpPr/>
          <p:nvPr/>
        </p:nvGrpSpPr>
        <p:grpSpPr>
          <a:xfrm>
            <a:off x="3136809" y="3974972"/>
            <a:ext cx="5918382" cy="831355"/>
            <a:chOff x="3136809" y="3985147"/>
            <a:chExt cx="5918382" cy="831355"/>
          </a:xfrm>
        </p:grpSpPr>
        <p:grpSp>
          <p:nvGrpSpPr>
            <p:cNvPr id="15" name="组合 14"/>
            <p:cNvGrpSpPr/>
            <p:nvPr/>
          </p:nvGrpSpPr>
          <p:grpSpPr>
            <a:xfrm>
              <a:off x="3136809" y="4090304"/>
              <a:ext cx="5918382" cy="726198"/>
              <a:chOff x="3136809" y="4385025"/>
              <a:chExt cx="5918382" cy="726198"/>
            </a:xfrm>
          </p:grpSpPr>
          <p:sp>
            <p:nvSpPr>
              <p:cNvPr id="89" name="矩形 26"/>
              <p:cNvSpPr/>
              <p:nvPr/>
            </p:nvSpPr>
            <p:spPr>
              <a:xfrm>
                <a:off x="3136809" y="4385025"/>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83" name="文本框 82"/>
              <p:cNvSpPr txBox="1"/>
              <p:nvPr/>
            </p:nvSpPr>
            <p:spPr>
              <a:xfrm>
                <a:off x="4761666" y="4455737"/>
                <a:ext cx="2668668" cy="518160"/>
              </a:xfrm>
              <a:prstGeom prst="rect">
                <a:avLst/>
              </a:prstGeom>
              <a:noFill/>
            </p:spPr>
            <p:txBody>
              <a:bodyPr rtlCol="0" wrap="square">
                <a:spAutoFit/>
              </a:bodyPr>
              <a:lstStyle/>
              <a:p>
                <a:r>
                  <a:rPr altLang="en-US" b="1" lang="zh-CN" smtClean="0" sz="2800">
                    <a:solidFill>
                      <a:schemeClr val="bg1"/>
                    </a:solidFill>
                  </a:rPr>
                  <a:t>建立练习计划</a:t>
                </a:r>
              </a:p>
            </p:txBody>
          </p:sp>
        </p:grpSp>
        <p:grpSp>
          <p:nvGrpSpPr>
            <p:cNvPr id="90" name="组合 89"/>
            <p:cNvGrpSpPr/>
            <p:nvPr/>
          </p:nvGrpSpPr>
          <p:grpSpPr>
            <a:xfrm>
              <a:off x="3583478" y="3985147"/>
              <a:ext cx="731520" cy="731520"/>
              <a:chOff x="705840" y="2992204"/>
              <a:chExt cx="731520" cy="731520"/>
            </a:xfrm>
            <a:solidFill>
              <a:srgbClr val="424242"/>
            </a:solidFill>
          </p:grpSpPr>
          <p:sp>
            <p:nvSpPr>
              <p:cNvPr id="96" name="文本框 95"/>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97" name="文本框 96"/>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4</a:t>
                </a:r>
              </a:p>
            </p:txBody>
          </p:sp>
        </p:grpSp>
      </p:grpSp>
      <p:grpSp>
        <p:nvGrpSpPr>
          <p:cNvPr id="23" name="组合 22"/>
          <p:cNvGrpSpPr/>
          <p:nvPr/>
        </p:nvGrpSpPr>
        <p:grpSpPr>
          <a:xfrm>
            <a:off x="3136809" y="4922226"/>
            <a:ext cx="5918382" cy="826033"/>
            <a:chOff x="3136809" y="5036681"/>
            <a:chExt cx="5918382" cy="826033"/>
          </a:xfrm>
        </p:grpSpPr>
        <p:grpSp>
          <p:nvGrpSpPr>
            <p:cNvPr id="16" name="组合 15"/>
            <p:cNvGrpSpPr/>
            <p:nvPr/>
          </p:nvGrpSpPr>
          <p:grpSpPr>
            <a:xfrm>
              <a:off x="3136809" y="5136516"/>
              <a:ext cx="5918382" cy="726198"/>
              <a:chOff x="3136809" y="5556626"/>
              <a:chExt cx="5918382" cy="726198"/>
            </a:xfrm>
          </p:grpSpPr>
          <p:sp>
            <p:nvSpPr>
              <p:cNvPr id="106" name="矩形 26"/>
              <p:cNvSpPr/>
              <p:nvPr/>
            </p:nvSpPr>
            <p:spPr>
              <a:xfrm>
                <a:off x="3136809" y="5556626"/>
                <a:ext cx="5918382" cy="726198"/>
              </a:xfrm>
              <a:prstGeom prst="snip1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p>
            </p:txBody>
          </p:sp>
          <p:sp>
            <p:nvSpPr>
              <p:cNvPr id="105" name="文本框 104"/>
              <p:cNvSpPr txBox="1"/>
              <p:nvPr/>
            </p:nvSpPr>
            <p:spPr>
              <a:xfrm>
                <a:off x="4761666" y="5627337"/>
                <a:ext cx="2668668" cy="518160"/>
              </a:xfrm>
              <a:prstGeom prst="rect">
                <a:avLst/>
              </a:prstGeom>
              <a:noFill/>
            </p:spPr>
            <p:txBody>
              <a:bodyPr rtlCol="0" wrap="square">
                <a:spAutoFit/>
              </a:bodyPr>
              <a:lstStyle/>
              <a:p>
                <a:r>
                  <a:rPr altLang="en-US" b="1" lang="zh-CN" smtClean="0" sz="2800">
                    <a:solidFill>
                      <a:schemeClr val="bg1"/>
                    </a:solidFill>
                  </a:rPr>
                  <a:t>持之以恒练习</a:t>
                </a:r>
              </a:p>
            </p:txBody>
          </p:sp>
        </p:grpSp>
        <p:grpSp>
          <p:nvGrpSpPr>
            <p:cNvPr id="107" name="组合 106"/>
            <p:cNvGrpSpPr/>
            <p:nvPr/>
          </p:nvGrpSpPr>
          <p:grpSpPr>
            <a:xfrm>
              <a:off x="3583478" y="5036681"/>
              <a:ext cx="731520" cy="731520"/>
              <a:chOff x="705840" y="2992204"/>
              <a:chExt cx="731520" cy="731520"/>
            </a:xfrm>
            <a:solidFill>
              <a:srgbClr val="424242"/>
            </a:solidFill>
          </p:grpSpPr>
          <p:sp>
            <p:nvSpPr>
              <p:cNvPr id="108" name="文本框 107"/>
              <p:cNvSpPr txBox="1"/>
              <p:nvPr/>
            </p:nvSpPr>
            <p:spPr>
              <a:xfrm>
                <a:off x="705840" y="2992204"/>
                <a:ext cx="731520" cy="822960"/>
              </a:xfrm>
              <a:prstGeom prst="rect">
                <a:avLst/>
              </a:prstGeom>
              <a:grpFill/>
              <a:ln w="28575">
                <a:noFill/>
                <a:prstDash val="dash"/>
              </a:ln>
            </p:spPr>
            <p:txBody>
              <a:bodyPr rtlCol="0" wrap="square">
                <a:spAutoFit/>
              </a:bodyPr>
              <a:lstStyle/>
              <a:p>
                <a:pPr algn="ctr"/>
                <a:endParaRPr altLang="en-US" lang="zh-CN" sz="4800">
                  <a:solidFill>
                    <a:schemeClr val="bg1"/>
                  </a:solidFill>
                </a:endParaRPr>
              </a:p>
            </p:txBody>
          </p:sp>
          <p:sp>
            <p:nvSpPr>
              <p:cNvPr id="109" name="文本框 108"/>
              <p:cNvSpPr txBox="1"/>
              <p:nvPr/>
            </p:nvSpPr>
            <p:spPr>
              <a:xfrm>
                <a:off x="705840" y="3037924"/>
                <a:ext cx="731520" cy="640080"/>
              </a:xfrm>
              <a:prstGeom prst="rect">
                <a:avLst/>
              </a:prstGeom>
              <a:grpFill/>
            </p:spPr>
            <p:txBody>
              <a:bodyPr rtlCol="0" wrap="square">
                <a:spAutoFit/>
              </a:bodyPr>
              <a:lstStyle/>
              <a:p>
                <a:pPr algn="ctr"/>
                <a:r>
                  <a:rPr altLang="zh-CN" b="1" lang="en-US" smtClean="0" sz="3600">
                    <a:solidFill>
                      <a:schemeClr val="bg1"/>
                    </a:solidFill>
                  </a:rPr>
                  <a:t>5</a:t>
                </a:r>
              </a:p>
            </p:txBody>
          </p:sp>
        </p:grpSp>
      </p:grpSp>
    </p:spTree>
    <p:extLst>
      <p:ext uri="{BB962C8B-B14F-4D97-AF65-F5344CB8AC3E}">
        <p14:creationId val="2906423899"/>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自定义 5">
      <a:majorFont>
        <a:latin typeface="Microsoft YaHei UI"/>
        <a:ea typeface="微软雅黑"/>
        <a:cs typeface="Arial"/>
      </a:majorFont>
      <a:minorFont>
        <a:latin typeface="Microsoft YaHei U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E7E5E6"/>
          </a:solidFill>
          <a:tailEnd type="none"/>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Microsoft YaHei UI"/>
        <a:ea typeface="微软雅黑"/>
        <a:cs typeface="Arial"/>
      </a:majorFont>
      <a:minorFont>
        <a:latin typeface="Microsoft YaHei U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Microsoft YaHei UI"/>
        <a:ea typeface="微软雅黑"/>
        <a:cs typeface="Arial"/>
      </a:majorFont>
      <a:minorFont>
        <a:latin typeface="Microsoft YaHei U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221</Paragraphs>
  <Slides>38</Slides>
  <Notes>1</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38</vt:i4>
      </vt:variant>
    </vt:vector>
  </HeadingPairs>
  <TitlesOfParts>
    <vt:vector baseType="lpstr" size="50">
      <vt:lpstr>Arial</vt:lpstr>
      <vt:lpstr>Microsoft YaHei UI</vt:lpstr>
      <vt:lpstr>微软雅黑</vt:lpstr>
      <vt:lpstr>Calibri Light</vt:lpstr>
      <vt:lpstr>Calibri</vt:lpstr>
      <vt:lpstr>Wingdings</vt:lpstr>
      <vt:lpstr>Times New Roman</vt:lpstr>
      <vt:lpstr>Arial Unicode MS</vt:lpstr>
      <vt:lpstr>Cambria</vt:lpstr>
      <vt:lpstr>Webdings</vt:lpstr>
      <vt:lpstr>方正兰亭纤黑_GBK</vt:lpstr>
      <vt:lpstr>Office 主题</vt:lpstr>
      <vt:lpstr>PowerPoint Presentation</vt:lpstr>
      <vt:lpstr>你是否会这样?</vt:lpstr>
      <vt:lpstr>YES？</vt:lpstr>
      <vt:lpstr>PowerPoint Presentation</vt:lpstr>
      <vt:lpstr>PowerPoint Presentation</vt:lpstr>
      <vt:lpstr>你需要批判性思维   帮助你厘清自我，看透世界！</vt:lpstr>
      <vt:lpstr>PowerPoint Presentation</vt:lpstr>
      <vt:lpstr>PowerPoint Presentation</vt:lpstr>
      <vt:lpstr>PowerPoint Presentation</vt:lpstr>
      <vt:lpstr>PowerPoint Presentation</vt:lpstr>
      <vt:lpstr>PowerPoint Presentation</vt:lpstr>
      <vt:lpstr>1 </vt:lpstr>
      <vt:lpstr>2 </vt:lpstr>
      <vt:lpstr>3 </vt:lpstr>
      <vt:lpstr>4 </vt:lpstr>
      <vt:lpstr>5 </vt:lpstr>
      <vt:lpstr>6 </vt:lpstr>
      <vt:lpstr>7 </vt:lpstr>
      <vt:lpstr>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知道≠习得</vt:lpstr>
      <vt:lpstr>你需要 反复练习才能习得批判性思维！</vt:lpstr>
      <vt:lpstr>    坚持？还是    放弃？</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2021-08-22T11:55:15Z</dcterms:created>
  <cp:lastPrinted>2021-08-22T11:55:15Z</cp:lastPrinted>
  <dcterms:modified xsi:type="dcterms:W3CDTF">2021-08-22T05:39:20Z</dcterms:modified>
  <cp:revision>1</cp:revision>
</cp:coreProperties>
</file>