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9" r:id="rId2"/>
  </p:sldMasterIdLst>
  <p:notesMasterIdLst>
    <p:notesMasterId r:id="rId3"/>
  </p:notesMasterIdLst>
  <p:sldIdLst>
    <p:sldId id="256" r:id="rId4"/>
    <p:sldId id="264" r:id="rId5"/>
    <p:sldId id="266" r:id="rId6"/>
    <p:sldId id="277" r:id="rId7"/>
    <p:sldId id="278" r:id="rId8"/>
    <p:sldId id="279" r:id="rId9"/>
    <p:sldId id="281" r:id="rId10"/>
    <p:sldId id="318" r:id="rId11"/>
    <p:sldId id="271" r:id="rId12"/>
    <p:sldId id="276" r:id="rId13"/>
    <p:sldId id="272" r:id="rId14"/>
    <p:sldId id="284" r:id="rId15"/>
    <p:sldId id="285" r:id="rId16"/>
    <p:sldId id="283" r:id="rId17"/>
    <p:sldId id="273" r:id="rId18"/>
    <p:sldId id="286" r:id="rId19"/>
    <p:sldId id="293" r:id="rId20"/>
    <p:sldId id="292" r:id="rId21"/>
    <p:sldId id="295" r:id="rId22"/>
    <p:sldId id="274" r:id="rId23"/>
    <p:sldId id="297" r:id="rId24"/>
    <p:sldId id="299" r:id="rId25"/>
    <p:sldId id="300" r:id="rId26"/>
    <p:sldId id="302" r:id="rId27"/>
    <p:sldId id="303" r:id="rId28"/>
    <p:sldId id="314" r:id="rId29"/>
  </p:sldIdLst>
  <p:sldSz cx="12192000" cy="6858000"/>
  <p:notesSz cx="7104063" cy="10234613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719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78"/>
      </p:cViewPr>
      <p:guideLst>
        <p:guide orient="horz" pos="2176"/>
        <p:guide pos="37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0" cy="720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6238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2651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5611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6546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5887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0806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4916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075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5489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6266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3093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879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6728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6077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9961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0537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626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7458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6840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683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684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73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724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5066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7838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6468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669358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527388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867421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110939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673078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871709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980762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060251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127651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67081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344987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771658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BD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342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 6"/>
          <p:cNvSpPr/>
          <p:nvPr/>
        </p:nvSpPr>
        <p:spPr>
          <a:xfrm flipH="1" flipV="1" rot="8400000">
            <a:off x="-1153411" y="1889714"/>
            <a:ext cx="13069570" cy="2558415"/>
          </a:xfrm>
          <a:custGeom>
            <a:gdLst>
              <a:gd fmla="*/ 0 w 20582" name="connsiteX0"/>
              <a:gd fmla="*/ 1029 h 4029" name="connsiteY0"/>
              <a:gd fmla="*/ 15804 w 20582" name="connsiteX1"/>
              <a:gd fmla="*/ 0 h 4029" name="connsiteY1"/>
              <a:gd fmla="*/ 20582 w 20582" name="connsiteX2"/>
              <a:gd fmla="*/ 4029 h 4029" name="connsiteY2"/>
              <a:gd fmla="*/ 0 w 20582" name="connsiteX3"/>
              <a:gd fmla="*/ 1029 h 402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29" w="20582">
                <a:moveTo>
                  <a:pt x="0" y="1029"/>
                </a:moveTo>
                <a:lnTo>
                  <a:pt x="15804" y="0"/>
                </a:lnTo>
                <a:lnTo>
                  <a:pt x="20582" y="4029"/>
                </a:lnTo>
                <a:lnTo>
                  <a:pt x="0" y="10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StockSnap_0WOB1WWEXU"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5" y="855345"/>
            <a:ext cx="7077710" cy="600265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701280" y="2268017"/>
            <a:ext cx="3718560" cy="3765465"/>
            <a:chOff x="11391" y="3250"/>
            <a:chExt cx="5856" cy="5930"/>
          </a:xfrm>
        </p:grpSpPr>
        <p:sp>
          <p:nvSpPr>
            <p:cNvPr id="5" name="文本框 4"/>
            <p:cNvSpPr txBox="1"/>
            <p:nvPr/>
          </p:nvSpPr>
          <p:spPr>
            <a:xfrm>
              <a:off x="11391" y="3250"/>
              <a:ext cx="5856" cy="3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72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办公室 </a:t>
              </a:r>
            </a:p>
            <a:p>
              <a:pPr algn="ctr"/>
              <a:r>
                <a:rPr altLang="en-US" b="1" lang="zh-CN" sz="72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礼仪</a:t>
              </a:r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12223" y="8046"/>
              <a:ext cx="1134" cy="113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rgbClr val="DAD7C9"/>
                  </a:solidFill>
                  <a:latin charset="-122" panose="020b0503020204020204" typeface="微软雅黑"/>
                  <a:ea charset="-122" panose="020b0503020204020204" typeface="微软雅黑"/>
                </a:rPr>
                <a:t>二</a:t>
              </a: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13836" y="8046"/>
              <a:ext cx="1134" cy="113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rgbClr val="DAD7C9"/>
                  </a:solidFill>
                  <a:latin charset="-122" panose="020b0503020204020204" typeface="微软雅黑"/>
                  <a:ea charset="-122" panose="020b0503020204020204" typeface="微软雅黑"/>
                </a:rPr>
                <a:t>三</a:t>
              </a: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15448" y="8046"/>
              <a:ext cx="1134" cy="113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rgbClr val="DAD7C9"/>
                  </a:solidFill>
                  <a:latin charset="-122" panose="020b0503020204020204" typeface="微软雅黑"/>
                  <a:ea charset="-122" panose="020b0503020204020204" typeface="微软雅黑"/>
                </a:rPr>
                <a:t>事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6828" y="373532"/>
            <a:ext cx="10743565" cy="969264"/>
            <a:chOff x="510" y="361"/>
            <a:chExt cx="16919" cy="1526"/>
          </a:xfrm>
        </p:grpSpPr>
        <p:sp>
          <p:nvSpPr>
            <p:cNvPr id="32" name="文本框 31"/>
            <p:cNvSpPr txBox="1"/>
            <p:nvPr/>
          </p:nvSpPr>
          <p:spPr>
            <a:xfrm>
              <a:off x="8287" y="994"/>
              <a:ext cx="2155" cy="52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z="1600">
                  <a:solidFill>
                    <a:srgbClr val="404040"/>
                  </a:solidFill>
                  <a:latin charset="-122" panose="020b0502040204020203" typeface="微软雅黑 Light"/>
                  <a:ea charset="-122" panose="020b0502040204020203" typeface="微软雅黑 Light"/>
                  <a:sym typeface="+mn-ea"/>
                </a:rPr>
                <a:t>组员 | 姓名肆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0" y="361"/>
              <a:ext cx="2250" cy="52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z="1600">
                  <a:solidFill>
                    <a:srgbClr val="404040"/>
                  </a:solidFill>
                  <a:latin charset="-122" panose="020b0502040204020203" typeface="微软雅黑 Light"/>
                  <a:ea charset="-122" panose="020b0502040204020203" typeface="微软雅黑 Light"/>
                  <a:sym typeface="+mn-ea"/>
                </a:rPr>
                <a:t>组长 | 姓名壹 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374" y="361"/>
              <a:ext cx="2250" cy="52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z="1600">
                  <a:solidFill>
                    <a:srgbClr val="404040"/>
                  </a:solidFill>
                  <a:latin charset="-122" panose="020b0502040204020203" typeface="微软雅黑 Light"/>
                  <a:ea charset="-122" panose="020b0502040204020203" typeface="微软雅黑 Light"/>
                  <a:sym typeface="+mn-ea"/>
                </a:rPr>
                <a:t>组员 | 姓名叁 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761" y="994"/>
              <a:ext cx="2155" cy="52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z="1600">
                  <a:solidFill>
                    <a:srgbClr val="404040"/>
                  </a:solidFill>
                  <a:latin charset="-122" panose="020b0502040204020203" typeface="微软雅黑 Light"/>
                  <a:ea charset="-122" panose="020b0502040204020203" typeface="微软雅黑 Light"/>
                  <a:sym typeface="+mn-ea"/>
                </a:rPr>
                <a:t>组员 | 姓名贰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948" y="361"/>
              <a:ext cx="2250" cy="52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z="1600">
                  <a:solidFill>
                    <a:srgbClr val="404040"/>
                  </a:solidFill>
                  <a:latin charset="-122" panose="020b0502040204020203" typeface="微软雅黑 Light"/>
                  <a:ea charset="-122" panose="020b0502040204020203" typeface="微软雅黑 Light"/>
                  <a:sym typeface="+mn-ea"/>
                </a:rPr>
                <a:t>组员 | 姓名伍 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506" y="994"/>
              <a:ext cx="2155" cy="52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z="1600">
                  <a:solidFill>
                    <a:srgbClr val="404040"/>
                  </a:solidFill>
                  <a:latin charset="-122" panose="020b0502040204020203" typeface="微软雅黑 Light"/>
                  <a:ea charset="-122" panose="020b0502040204020203" typeface="微软雅黑 Light"/>
                  <a:sym typeface="+mn-ea"/>
                </a:rPr>
                <a:t>组员 | 姓名陆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6913" y="361"/>
              <a:ext cx="516" cy="152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altLang="en-US" b="1" lang="zh-CN" sz="1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联</a:t>
              </a:r>
            </a:p>
            <a:p>
              <a:pPr>
                <a:lnSpc>
                  <a:spcPct val="90000"/>
                </a:lnSpc>
              </a:pPr>
              <a:r>
                <a:rPr altLang="en-US" b="1" lang="zh-CN" sz="1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合</a:t>
              </a:r>
            </a:p>
            <a:p>
              <a:pPr>
                <a:lnSpc>
                  <a:spcPct val="90000"/>
                </a:lnSpc>
              </a:pPr>
              <a:r>
                <a:rPr altLang="en-US" b="1" lang="zh-CN" sz="1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制</a:t>
              </a:r>
            </a:p>
            <a:p>
              <a:pPr>
                <a:lnSpc>
                  <a:spcPct val="90000"/>
                </a:lnSpc>
              </a:pPr>
              <a:r>
                <a:rPr altLang="en-US" b="1" lang="zh-CN" sz="1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作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16729" y="437"/>
              <a:ext cx="0" cy="1384"/>
            </a:xfrm>
            <a:prstGeom prst="line">
              <a:avLst/>
            </a:prstGeom>
            <a:ln cmpd="thickThin" w="571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8126568" y="6478073"/>
            <a:ext cx="348964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   时间：XX年XX月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组合 35"/>
          <p:cNvGrpSpPr/>
          <p:nvPr/>
        </p:nvGrpSpPr>
        <p:grpSpPr>
          <a:xfrm>
            <a:off x="560231" y="196215"/>
            <a:ext cx="10172065" cy="7081520"/>
            <a:chOff x="1350" y="340"/>
            <a:chExt cx="16019" cy="11152"/>
          </a:xfrm>
        </p:grpSpPr>
        <p:grpSp>
          <p:nvGrpSpPr>
            <p:cNvPr id="16" name="组合 15"/>
            <p:cNvGrpSpPr/>
            <p:nvPr/>
          </p:nvGrpSpPr>
          <p:grpSpPr>
            <a:xfrm>
              <a:off x="3701" y="340"/>
              <a:ext cx="12797" cy="3467"/>
              <a:chOff x="-533" y="302"/>
              <a:chExt cx="12797" cy="346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324" y="838"/>
                <a:ext cx="10775" cy="164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z="24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进出办公大楼或办公室的房门，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altLang="en-US" lang="zh-CN" sz="24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都应用手轻推、轻拉、轻关，态度谦和讲究顺序。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-533" y="302"/>
                <a:ext cx="1874" cy="225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8800">
                    <a:solidFill>
                      <a:srgbClr val="C00000"/>
                    </a:solidFill>
                    <a:latin charset="-122" panose="02010609060101010101" typeface="黑体"/>
                    <a:ea charset="-122" panose="02010609060101010101" typeface="黑体"/>
                  </a:rPr>
                  <a:t>“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0890" y="1493"/>
                <a:ext cx="1374" cy="225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8800">
                    <a:solidFill>
                      <a:srgbClr val="C00000"/>
                    </a:solidFill>
                    <a:latin charset="-122" panose="02010609060101010101" typeface="黑体"/>
                    <a:ea charset="-122" panose="02010609060101010101" typeface="黑体"/>
                  </a:rPr>
                  <a:t>”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961" y="3912"/>
              <a:ext cx="10408" cy="3406"/>
              <a:chOff x="583" y="4414"/>
              <a:chExt cx="10408" cy="340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2019" y="5098"/>
                <a:ext cx="7919" cy="12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进他人的房间一定要先敲门，</a:t>
                </a:r>
              </a:p>
              <a:p>
                <a:pPr algn="ctr"/>
                <a:r>
                  <a:rPr altLang="en-US" lang="zh-CN" sz="24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一般用食指有节奏地敲两三下即可。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83" y="4414"/>
                <a:ext cx="1874" cy="225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8800">
                    <a:solidFill>
                      <a:srgbClr val="C00000"/>
                    </a:solidFill>
                    <a:latin charset="-122" panose="02010609060101010101" typeface="黑体"/>
                    <a:ea charset="-122" panose="02010609060101010101" typeface="黑体"/>
                  </a:rPr>
                  <a:t>“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9617" y="5544"/>
                <a:ext cx="1374" cy="225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8800">
                    <a:solidFill>
                      <a:srgbClr val="C00000"/>
                    </a:solidFill>
                    <a:latin charset="-122" panose="02010609060101010101" typeface="黑体"/>
                    <a:ea charset="-122" panose="02010609060101010101" typeface="黑体"/>
                  </a:rPr>
                  <a:t>”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350" y="2324"/>
              <a:ext cx="11180" cy="2948"/>
              <a:chOff x="0" y="2578"/>
              <a:chExt cx="11180" cy="2948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9806" y="3250"/>
                <a:ext cx="1374" cy="225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8800">
                    <a:solidFill>
                      <a:srgbClr val="404040"/>
                    </a:solidFill>
                    <a:latin charset="-122" panose="02010609060101010101" typeface="黑体"/>
                    <a:ea charset="-122" panose="02010609060101010101" typeface="黑体"/>
                  </a:rPr>
                  <a:t>”</a:t>
                </a: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0" y="2578"/>
                <a:ext cx="10158" cy="2276"/>
                <a:chOff x="0" y="2578"/>
                <a:chExt cx="10158" cy="2276"/>
              </a:xfrm>
            </p:grpSpPr>
            <p:sp>
              <p:nvSpPr>
                <p:cNvPr id="3" name="文本框 2"/>
                <p:cNvSpPr txBox="1"/>
                <p:nvPr/>
              </p:nvSpPr>
              <p:spPr>
                <a:xfrm>
                  <a:off x="1936" y="3156"/>
                  <a:ext cx="8222" cy="72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z="2400">
                      <a:solidFill>
                        <a:srgbClr val="C00000"/>
                      </a:solidFill>
                      <a:latin charset="-122" panose="020b0503020204020204" typeface="微软雅黑"/>
                      <a:ea charset="-122" panose="020b0503020204020204" typeface="微软雅黑"/>
                    </a:rPr>
                    <a:t>进出房门时，开关门的声音一定要轻</a:t>
                  </a: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0" y="2578"/>
                  <a:ext cx="1874" cy="2256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z="8800">
                      <a:solidFill>
                        <a:srgbClr val="404040"/>
                      </a:solidFill>
                      <a:latin charset="-122" panose="02010609060101010101" typeface="黑体"/>
                      <a:ea charset="-122" panose="02010609060101010101" typeface="黑体"/>
                    </a:rPr>
                    <a:t>“</a:t>
                  </a:r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>
              <a:off x="3826" y="7997"/>
              <a:ext cx="12881" cy="3495"/>
              <a:chOff x="6702" y="7446"/>
              <a:chExt cx="12881" cy="3495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8158" y="8007"/>
                <a:ext cx="9888" cy="1526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24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秘书在接待引领时，运用手势要规范，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altLang="en-US" lang="zh-CN" sz="24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同时要说如“您请”，“请走这边”等揭示语。</a:t>
                </a: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6702" y="7446"/>
                <a:ext cx="12881" cy="3495"/>
                <a:chOff x="3079" y="4027"/>
                <a:chExt cx="12881" cy="3495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3079" y="4027"/>
                  <a:ext cx="1874" cy="2256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z="8800">
                      <a:solidFill>
                        <a:srgbClr val="C00000"/>
                      </a:solidFill>
                      <a:latin charset="-122" panose="02010609060101010101" typeface="黑体"/>
                      <a:ea charset="-122" panose="02010609060101010101" typeface="黑体"/>
                    </a:rPr>
                    <a:t>“</a:t>
                  </a: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14586" y="5246"/>
                  <a:ext cx="1374" cy="2256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z="8800">
                      <a:solidFill>
                        <a:srgbClr val="C00000"/>
                      </a:solidFill>
                      <a:latin charset="-122" panose="02010609060101010101" typeface="黑体"/>
                      <a:ea charset="-122" panose="02010609060101010101" typeface="黑体"/>
                    </a:rPr>
                    <a:t>”</a:t>
                  </a:r>
                </a:p>
              </p:txBody>
            </p:sp>
          </p:grpSp>
        </p:grpSp>
        <p:grpSp>
          <p:nvGrpSpPr>
            <p:cNvPr id="34" name="组合 33"/>
            <p:cNvGrpSpPr/>
            <p:nvPr/>
          </p:nvGrpSpPr>
          <p:grpSpPr>
            <a:xfrm>
              <a:off x="2053" y="5839"/>
              <a:ext cx="13071" cy="3377"/>
              <a:chOff x="-247" y="6054"/>
              <a:chExt cx="13071" cy="3377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1627" y="6511"/>
                <a:ext cx="9821" cy="152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2400">
                    <a:solidFill>
                      <a:srgbClr val="C0000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走在前边的人打开门后要为后面的人拉着门，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altLang="en-US" lang="zh-CN" sz="2400">
                    <a:solidFill>
                      <a:srgbClr val="C0000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假如是不用拉的门，最后进来者应主动关门。</a:t>
                </a: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-247" y="6054"/>
                <a:ext cx="13071" cy="3377"/>
                <a:chOff x="-199" y="3055"/>
                <a:chExt cx="13071" cy="3377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11498" y="4156"/>
                  <a:ext cx="1374" cy="2256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z="8800">
                      <a:solidFill>
                        <a:srgbClr val="404040"/>
                      </a:solidFill>
                      <a:latin charset="-122" panose="02010609060101010101" typeface="黑体"/>
                      <a:ea charset="-122" panose="02010609060101010101" typeface="黑体"/>
                    </a:rPr>
                    <a:t>”</a:t>
                  </a: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-199" y="3055"/>
                  <a:ext cx="1874" cy="2256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z="8800">
                      <a:solidFill>
                        <a:srgbClr val="404040"/>
                      </a:solidFill>
                      <a:latin charset="-122" panose="02010609060101010101" typeface="黑体"/>
                      <a:ea charset="-122" panose="02010609060101010101" typeface="黑体"/>
                    </a:rPr>
                    <a:t>“</a:t>
                  </a:r>
                </a:p>
              </p:txBody>
            </p:sp>
          </p:grpSp>
        </p:grpSp>
      </p:grpSp>
      <p:sp>
        <p:nvSpPr>
          <p:cNvPr id="37" name="文本框 36"/>
          <p:cNvSpPr txBox="1"/>
          <p:nvPr/>
        </p:nvSpPr>
        <p:spPr>
          <a:xfrm>
            <a:off x="10548078" y="5760043"/>
            <a:ext cx="132905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400">
                <a:solidFill>
                  <a:srgbClr val="404040"/>
                </a:solidFill>
                <a:latin charset="0" panose="04020502070703030202" typeface="Niagara Engraved"/>
              </a:rPr>
              <a:t>OFFICE ETIQUETTE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10548078" y="5760043"/>
            <a:ext cx="132905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400">
                <a:solidFill>
                  <a:srgbClr val="404040"/>
                </a:solidFill>
                <a:latin charset="0" panose="04020502070703030202" typeface="Niagara Engraved"/>
              </a:rPr>
              <a:t>OFFICE ETIQUETTE</a:t>
            </a:r>
          </a:p>
        </p:txBody>
      </p:sp>
      <p:sp>
        <p:nvSpPr>
          <p:cNvPr id="8" name="矩形 7"/>
          <p:cNvSpPr/>
          <p:nvPr/>
        </p:nvSpPr>
        <p:spPr>
          <a:xfrm>
            <a:off x="442595" y="337185"/>
            <a:ext cx="989965" cy="2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468003" y="396003"/>
            <a:ext cx="93218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16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听 说 做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527175" y="1044008"/>
            <a:ext cx="9215120" cy="4507865"/>
            <a:chOff x="2405" y="1740"/>
            <a:chExt cx="14512" cy="7099"/>
          </a:xfrm>
        </p:grpSpPr>
        <p:sp>
          <p:nvSpPr>
            <p:cNvPr id="24" name="文本框 23"/>
            <p:cNvSpPr txBox="1"/>
            <p:nvPr/>
          </p:nvSpPr>
          <p:spPr>
            <a:xfrm>
              <a:off x="8852" y="1740"/>
              <a:ext cx="1618" cy="70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700">
                  <a:solidFill>
                    <a:srgbClr val="C00000"/>
                  </a:solidFill>
                  <a:latin charset="0" panose="04020502070703030202" typeface="Niagara Engraved"/>
                </a:rPr>
                <a:t>3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405" y="2681"/>
              <a:ext cx="14512" cy="5566"/>
              <a:chOff x="2405" y="2735"/>
              <a:chExt cx="14512" cy="5566"/>
            </a:xfrm>
          </p:grpSpPr>
          <p:sp>
            <p:nvSpPr>
              <p:cNvPr id="5" name="椭圆 4"/>
              <p:cNvSpPr>
                <a:spLocks noChangeAspect="1"/>
              </p:cNvSpPr>
              <p:nvPr/>
            </p:nvSpPr>
            <p:spPr>
              <a:xfrm>
                <a:off x="11143" y="2735"/>
                <a:ext cx="5216" cy="52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405" y="3118"/>
                <a:ext cx="14512" cy="412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66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沟     通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541" y="7285"/>
                <a:ext cx="1948" cy="1008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l"/>
                <a:r>
                  <a:rPr altLang="zh-CN" lang="en-US" sz="36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  <a:sym typeface="+mn-ea"/>
                  </a:rPr>
                  <a:t>GOU</a:t>
                </a: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2699" y="7285"/>
                <a:ext cx="2408" cy="1008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l"/>
                <a:r>
                  <a:rPr altLang="zh-CN" lang="en-US" sz="36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  <a:sym typeface="+mn-ea"/>
                  </a:rPr>
                  <a:t>TONG</a:t>
                </a:r>
              </a:p>
            </p:txBody>
          </p:sp>
        </p:grp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363470" y="432003"/>
            <a:ext cx="7311390" cy="6113145"/>
            <a:chOff x="3722" y="567"/>
            <a:chExt cx="11514" cy="9627"/>
          </a:xfrm>
        </p:grpSpPr>
        <p:sp>
          <p:nvSpPr>
            <p:cNvPr id="6" name="矩形 5"/>
            <p:cNvSpPr/>
            <p:nvPr/>
          </p:nvSpPr>
          <p:spPr>
            <a:xfrm>
              <a:off x="7980" y="567"/>
              <a:ext cx="2999" cy="1083"/>
            </a:xfrm>
            <a:prstGeom prst="rect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>
                  <a:solidFill>
                    <a:srgbClr val="40404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8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三到原则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22" y="1918"/>
              <a:ext cx="11515" cy="91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眼到 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目光交流 / 目光友善 / 采用平视 / 必要时仰视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        目光交流时间3-5秒，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        其他时间看嘴巴和眼部中间的位置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        注视对方的时间是对方与你相处时间的1/3</a:t>
              </a:r>
            </a:p>
            <a:p>
              <a:pPr algn="ctr">
                <a:lnSpc>
                  <a:spcPct val="130000"/>
                </a:lnSpc>
              </a:pPr>
              <a:endPara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  <a:p>
              <a:pPr algn="ctr">
                <a:lnSpc>
                  <a:spcPct val="13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口到 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讲普通话 / 态度和善 / 称呼正确</a:t>
              </a:r>
            </a:p>
            <a:p>
              <a:pPr algn="ctr">
                <a:lnSpc>
                  <a:spcPct val="130000"/>
                </a:lnSpc>
              </a:pPr>
              <a:endPara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  <a:p>
              <a:pPr algn="ctr">
                <a:lnSpc>
                  <a:spcPct val="13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意到 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保持微笑 / 不卑不亢 / 落落大方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        不假笑、冷笑、怪笑、媚笑、窃笑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 rot="840000">
            <a:off x="821979" y="5098690"/>
            <a:ext cx="132905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404040"/>
                </a:solidFill>
                <a:latin charset="0" panose="04020502070703030202" typeface="Niagara Engraved"/>
              </a:rPr>
              <a:t>OFFICE ETIQUETTE</a:t>
            </a:r>
          </a:p>
        </p:txBody>
      </p:sp>
      <p:sp>
        <p:nvSpPr>
          <p:cNvPr id="3" name="文本框 2"/>
          <p:cNvSpPr txBox="1"/>
          <p:nvPr/>
        </p:nvSpPr>
        <p:spPr>
          <a:xfrm rot="20700000">
            <a:off x="10520896" y="1429182"/>
            <a:ext cx="132905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C00000"/>
                </a:solidFill>
                <a:latin charset="0" panose="04020502070703030202" typeface="Niagara Engraved"/>
              </a:rPr>
              <a:t>OFFICE ETIQUETTE</a:t>
            </a:r>
          </a:p>
        </p:txBody>
      </p:sp>
      <p:sp>
        <p:nvSpPr>
          <p:cNvPr id="4" name="文本框 3"/>
          <p:cNvSpPr txBox="1"/>
          <p:nvPr/>
        </p:nvSpPr>
        <p:spPr>
          <a:xfrm rot="20580000">
            <a:off x="1006232" y="819441"/>
            <a:ext cx="132905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C00000"/>
                </a:solidFill>
                <a:latin charset="0" panose="04020502070703030202" typeface="Niagara Engraved"/>
              </a:rPr>
              <a:t>LISTEN</a:t>
            </a:r>
          </a:p>
        </p:txBody>
      </p:sp>
      <p:sp>
        <p:nvSpPr>
          <p:cNvPr id="5" name="文本框 4"/>
          <p:cNvSpPr txBox="1"/>
          <p:nvPr/>
        </p:nvSpPr>
        <p:spPr>
          <a:xfrm rot="20880000">
            <a:off x="1258332" y="3199122"/>
            <a:ext cx="132905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C00000"/>
                </a:solidFill>
                <a:latin charset="0" panose="04020502070703030202" typeface="Niagara Engraved"/>
              </a:rPr>
              <a:t>SAY</a:t>
            </a:r>
          </a:p>
        </p:txBody>
      </p:sp>
      <p:sp>
        <p:nvSpPr>
          <p:cNvPr id="7" name="文本框 6"/>
          <p:cNvSpPr txBox="1"/>
          <p:nvPr/>
        </p:nvSpPr>
        <p:spPr>
          <a:xfrm rot="780000">
            <a:off x="10605628" y="4021888"/>
            <a:ext cx="63881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404040"/>
                </a:solidFill>
                <a:latin charset="0" panose="04020502070703030202" typeface="Niagara Engraved"/>
              </a:rPr>
              <a:t>DO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框 13"/>
          <p:cNvSpPr txBox="1"/>
          <p:nvPr/>
        </p:nvSpPr>
        <p:spPr>
          <a:xfrm rot="840000">
            <a:off x="792769" y="5087895"/>
            <a:ext cx="132905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404040"/>
                </a:solidFill>
                <a:latin charset="0" panose="04020502070703030202" typeface="Niagara Engraved"/>
              </a:rPr>
              <a:t>OFFICE ETIQUETTE</a:t>
            </a:r>
          </a:p>
        </p:txBody>
      </p:sp>
      <p:sp>
        <p:nvSpPr>
          <p:cNvPr id="3" name="文本框 2"/>
          <p:cNvSpPr txBox="1"/>
          <p:nvPr/>
        </p:nvSpPr>
        <p:spPr>
          <a:xfrm rot="20700000">
            <a:off x="9367738" y="945947"/>
            <a:ext cx="132905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C00000"/>
                </a:solidFill>
                <a:latin charset="0" panose="04020502070703030202" typeface="Niagara Engraved"/>
              </a:rPr>
              <a:t>OFFICE ETIQUETTE</a:t>
            </a:r>
          </a:p>
        </p:txBody>
      </p:sp>
      <p:sp>
        <p:nvSpPr>
          <p:cNvPr id="4" name="文本框 3"/>
          <p:cNvSpPr txBox="1"/>
          <p:nvPr/>
        </p:nvSpPr>
        <p:spPr>
          <a:xfrm rot="21000000">
            <a:off x="1426033" y="872234"/>
            <a:ext cx="132905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C00000"/>
                </a:solidFill>
                <a:latin charset="0" panose="04020502070703030202" typeface="Niagara Engraved"/>
              </a:rPr>
              <a:t>LISTEN</a:t>
            </a:r>
          </a:p>
        </p:txBody>
      </p:sp>
      <p:sp>
        <p:nvSpPr>
          <p:cNvPr id="5" name="文本框 4"/>
          <p:cNvSpPr txBox="1"/>
          <p:nvPr/>
        </p:nvSpPr>
        <p:spPr>
          <a:xfrm rot="20880000">
            <a:off x="2201942" y="2945123"/>
            <a:ext cx="132905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C00000"/>
                </a:solidFill>
                <a:latin charset="0" panose="04020502070703030202" typeface="Niagara Engraved"/>
              </a:rPr>
              <a:t>SAY</a:t>
            </a:r>
          </a:p>
        </p:txBody>
      </p:sp>
      <p:sp>
        <p:nvSpPr>
          <p:cNvPr id="7" name="文本框 6"/>
          <p:cNvSpPr txBox="1"/>
          <p:nvPr/>
        </p:nvSpPr>
        <p:spPr>
          <a:xfrm rot="780000">
            <a:off x="9213707" y="2873174"/>
            <a:ext cx="63881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404040"/>
                </a:solidFill>
                <a:latin charset="0" panose="04020502070703030202" typeface="Niagara Engraved"/>
              </a:rPr>
              <a:t>DO</a:t>
            </a:r>
          </a:p>
        </p:txBody>
      </p:sp>
      <p:sp>
        <p:nvSpPr>
          <p:cNvPr id="12" name="矩形 11"/>
          <p:cNvSpPr/>
          <p:nvPr/>
        </p:nvSpPr>
        <p:spPr>
          <a:xfrm>
            <a:off x="5067300" y="1158545"/>
            <a:ext cx="1904365" cy="687705"/>
          </a:xfrm>
          <a:prstGeom prst="rect">
            <a:avLst/>
          </a:prstGeom>
          <a:noFill/>
          <a:ln>
            <a:solidFill>
              <a:srgbClr val="404040"/>
            </a:solidFill>
          </a:ln>
          <a:extLst>
            <a:ext uri="{909E8E84-426E-40DD-AFC4-6F175D3DCCD1}">
              <a14:hiddenFill>
                <a:solidFill>
                  <a:srgbClr val="40404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肢体语言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97580" y="2169795"/>
            <a:ext cx="5043170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时时看手表 &gt; 有时间压力想结束</a:t>
            </a:r>
          </a:p>
          <a:p>
            <a:pPr algn="ctr">
              <a:lnSpc>
                <a:spcPct val="90000"/>
              </a:lnSpc>
            </a:pPr>
            <a:endParaRPr altLang="en-US" lang="zh-CN" sz="2400">
              <a:solidFill>
                <a:srgbClr val="C00000"/>
              </a:solidFill>
              <a:latin charset="-122" panose="020b0503020204020204" typeface="微软雅黑"/>
              <a:ea charset="-122" panose="020b0503020204020204" typeface="微软雅黑"/>
            </a:endParaRPr>
          </a:p>
          <a:p>
            <a:pPr algn="ctr">
              <a:lnSpc>
                <a:spcPct val="9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环保胳膊 &gt;拒绝，不同意</a:t>
            </a:r>
          </a:p>
          <a:p>
            <a:pPr algn="ctr">
              <a:lnSpc>
                <a:spcPct val="90000"/>
              </a:lnSpc>
            </a:pPr>
            <a:endParaRPr altLang="en-US" lang="zh-CN" sz="2400">
              <a:solidFill>
                <a:srgbClr val="C00000"/>
              </a:solidFill>
              <a:latin charset="-122" panose="020b0503020204020204" typeface="微软雅黑"/>
              <a:ea charset="-122" panose="020b0503020204020204" typeface="微软雅黑"/>
            </a:endParaRPr>
          </a:p>
          <a:p>
            <a:pPr algn="ctr">
              <a:lnSpc>
                <a:spcPct val="9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打呵欠 &gt;希望改变话题</a:t>
            </a:r>
          </a:p>
          <a:p>
            <a:pPr algn="ctr">
              <a:lnSpc>
                <a:spcPct val="90000"/>
              </a:lnSpc>
            </a:pPr>
            <a:endParaRPr altLang="en-US" lang="zh-CN" sz="2400">
              <a:solidFill>
                <a:srgbClr val="C00000"/>
              </a:solidFill>
              <a:latin charset="-122" panose="020b0503020204020204" typeface="微软雅黑"/>
              <a:ea charset="-122" panose="020b0503020204020204" typeface="微软雅黑"/>
            </a:endParaRPr>
          </a:p>
          <a:p>
            <a:pPr algn="ctr">
              <a:lnSpc>
                <a:spcPct val="9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没有看对方 &gt;不感兴趣</a:t>
            </a:r>
          </a:p>
          <a:p>
            <a:pPr algn="ctr">
              <a:lnSpc>
                <a:spcPct val="90000"/>
              </a:lnSpc>
            </a:pPr>
            <a:endParaRPr altLang="en-US" lang="zh-CN" sz="2400">
              <a:solidFill>
                <a:srgbClr val="C00000"/>
              </a:solidFill>
              <a:latin charset="-122" panose="020b0503020204020204" typeface="微软雅黑"/>
              <a:ea charset="-122" panose="020b0503020204020204" typeface="微软雅黑"/>
            </a:endParaRPr>
          </a:p>
          <a:p>
            <a:pPr algn="ctr">
              <a:lnSpc>
                <a:spcPct val="9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探出身体 &gt;有兴趣</a:t>
            </a:r>
          </a:p>
          <a:p>
            <a:pPr algn="ctr">
              <a:lnSpc>
                <a:spcPct val="9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......</a:t>
            </a:r>
          </a:p>
        </p:txBody>
      </p:sp>
      <p:sp>
        <p:nvSpPr>
          <p:cNvPr id="9" name="文本框 8"/>
          <p:cNvSpPr txBox="1"/>
          <p:nvPr/>
        </p:nvSpPr>
        <p:spPr>
          <a:xfrm rot="20760000">
            <a:off x="9024120" y="5462558"/>
            <a:ext cx="132905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404040"/>
                </a:solidFill>
                <a:latin charset="0" panose="04020502070703030202" typeface="Niagara Engraved"/>
              </a:rPr>
              <a:t>OFFICE </a:t>
            </a:r>
          </a:p>
        </p:txBody>
      </p:sp>
      <p:sp>
        <p:nvSpPr>
          <p:cNvPr id="10" name="文本框 9"/>
          <p:cNvSpPr txBox="1"/>
          <p:nvPr/>
        </p:nvSpPr>
        <p:spPr>
          <a:xfrm rot="720000">
            <a:off x="9996746" y="4229355"/>
            <a:ext cx="132905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C00000"/>
                </a:solidFill>
                <a:latin charset="0" panose="04020502070703030202" typeface="Niagara Engraved"/>
              </a:rPr>
              <a:t>ETIQUETTE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697990" y="1480185"/>
            <a:ext cx="8622030" cy="288290"/>
            <a:chOff x="2854" y="1207"/>
            <a:chExt cx="13578" cy="454"/>
          </a:xfrm>
        </p:grpSpPr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2854" y="1207"/>
              <a:ext cx="454" cy="45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9365" y="1207"/>
              <a:ext cx="454" cy="45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15978" y="1207"/>
              <a:ext cx="454" cy="45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139" y="1434"/>
              <a:ext cx="4082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991" y="1434"/>
              <a:ext cx="4082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流程图: 终止 12"/>
          <p:cNvSpPr/>
          <p:nvPr/>
        </p:nvSpPr>
        <p:spPr>
          <a:xfrm>
            <a:off x="5321935" y="791845"/>
            <a:ext cx="1309370" cy="504190"/>
          </a:xfrm>
          <a:prstGeom prst="flowChartTerminator">
            <a:avLst/>
          </a:prstGeom>
          <a:noFill/>
          <a:ln>
            <a:solidFill>
              <a:srgbClr val="404040"/>
            </a:solidFill>
          </a:ln>
          <a:extLst>
            <a:ext uri="{909E8E84-426E-40DD-AFC4-6F175D3DCCD1}">
              <a14:hiddenFill>
                <a:solidFill>
                  <a:srgbClr val="40404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说什么</a:t>
            </a:r>
          </a:p>
        </p:txBody>
      </p:sp>
      <p:sp>
        <p:nvSpPr>
          <p:cNvPr id="15" name="流程图: 终止 14"/>
          <p:cNvSpPr/>
          <p:nvPr/>
        </p:nvSpPr>
        <p:spPr>
          <a:xfrm>
            <a:off x="1186815" y="791845"/>
            <a:ext cx="1309370" cy="504190"/>
          </a:xfrm>
          <a:prstGeom prst="flowChartTerminator">
            <a:avLst/>
          </a:prstGeom>
          <a:noFill/>
          <a:ln>
            <a:solidFill>
              <a:srgbClr val="404040"/>
            </a:solidFill>
          </a:ln>
          <a:extLst>
            <a:ext uri="{909E8E84-426E-40DD-AFC4-6F175D3DCCD1}">
              <a14:hiddenFill>
                <a:solidFill>
                  <a:srgbClr val="40404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怎么说</a:t>
            </a:r>
          </a:p>
        </p:txBody>
      </p:sp>
      <p:sp>
        <p:nvSpPr>
          <p:cNvPr id="16" name="流程图: 终止 15"/>
          <p:cNvSpPr/>
          <p:nvPr/>
        </p:nvSpPr>
        <p:spPr>
          <a:xfrm>
            <a:off x="9521190" y="791845"/>
            <a:ext cx="1309370" cy="504190"/>
          </a:xfrm>
          <a:prstGeom prst="flowChartTerminator">
            <a:avLst/>
          </a:prstGeom>
          <a:noFill/>
          <a:ln>
            <a:solidFill>
              <a:srgbClr val="404040"/>
            </a:solidFill>
          </a:ln>
          <a:extLst>
            <a:ext uri="{909E8E84-426E-40DD-AFC4-6F175D3DCCD1}">
              <a14:hiddenFill>
                <a:solidFill>
                  <a:srgbClr val="40404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怎么听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7950" y="2482215"/>
            <a:ext cx="3502660" cy="2724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细语柔声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善于跟交谈对象互动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注意尊重对方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不打断对方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不补充对方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不质疑对方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12210" y="2482215"/>
            <a:ext cx="452882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不非议公司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不涉及公司秘密与商业秘密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不随便非议交往对象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不在背后议论领导、同行和同事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不谈论格调不高的话题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11465" y="2418080"/>
            <a:ext cx="4528820" cy="2724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集中主意力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真心倾听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有耐心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不随便打断别人讲话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偶尔的提问或提示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适时给予反馈</a:t>
            </a:r>
          </a:p>
        </p:txBody>
      </p:sp>
      <p:pic>
        <p:nvPicPr>
          <p:cNvPr descr="嘴唇"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635" y="5461000"/>
            <a:ext cx="775970" cy="775970"/>
          </a:xfrm>
          <a:prstGeom prst="rect">
            <a:avLst/>
          </a:prstGeom>
        </p:spPr>
      </p:pic>
      <p:pic>
        <p:nvPicPr>
          <p:cNvPr descr="说话(1)"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275" y="5572125"/>
            <a:ext cx="553085" cy="553085"/>
          </a:xfrm>
          <a:prstGeom prst="rect">
            <a:avLst/>
          </a:prstGeom>
        </p:spPr>
      </p:pic>
      <p:pic>
        <p:nvPicPr>
          <p:cNvPr descr="耳朵"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52000" y="5356225"/>
            <a:ext cx="1047115" cy="98488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10548078" y="5760043"/>
            <a:ext cx="132905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400">
                <a:solidFill>
                  <a:srgbClr val="404040"/>
                </a:solidFill>
                <a:latin charset="0" panose="04020502070703030202" typeface="Niagara Engraved"/>
              </a:rPr>
              <a:t>OFFICE ETIQUETTE</a:t>
            </a:r>
          </a:p>
        </p:txBody>
      </p:sp>
      <p:sp>
        <p:nvSpPr>
          <p:cNvPr id="8" name="矩形 7"/>
          <p:cNvSpPr/>
          <p:nvPr/>
        </p:nvSpPr>
        <p:spPr>
          <a:xfrm>
            <a:off x="442595" y="337185"/>
            <a:ext cx="989965" cy="2387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468003" y="396003"/>
            <a:ext cx="93218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1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听 说 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27276" y="1008202"/>
            <a:ext cx="9215019" cy="4507865"/>
            <a:chOff x="2405" y="1797"/>
            <a:chExt cx="14512" cy="7099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2941" y="2594"/>
              <a:ext cx="5216" cy="5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852" y="1797"/>
              <a:ext cx="1618" cy="70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700">
                  <a:solidFill>
                    <a:srgbClr val="C00000"/>
                  </a:solidFill>
                  <a:latin charset="0" panose="04020502070703030202" typeface="Niagara Engraved"/>
                </a:rPr>
                <a:t>4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405" y="3118"/>
              <a:ext cx="14512" cy="41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电     话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479" y="7230"/>
              <a:ext cx="2141" cy="100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zh-CN" lang="en-US" sz="3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DIAN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54" y="7230"/>
              <a:ext cx="1891" cy="100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zh-CN" lang="en-US" sz="3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HUA</a:t>
              </a:r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>
            <a:spLocks noChangeAspect="1"/>
          </p:cNvSpPr>
          <p:nvPr/>
        </p:nvSpPr>
        <p:spPr>
          <a:xfrm>
            <a:off x="10932795" y="442595"/>
            <a:ext cx="1008007" cy="1008007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600">
                <a:latin charset="-122" panose="020b0503020204020204" typeface="微软雅黑"/>
                <a:ea charset="-122" panose="020b0503020204020204" typeface="微软雅黑"/>
              </a:rPr>
              <a:t>拨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940300" y="1450340"/>
            <a:ext cx="7251700" cy="4391660"/>
            <a:chOff x="7779" y="2492"/>
            <a:chExt cx="11420" cy="6916"/>
          </a:xfrm>
        </p:grpSpPr>
        <p:grpSp>
          <p:nvGrpSpPr>
            <p:cNvPr id="23" name="组合 22"/>
            <p:cNvGrpSpPr/>
            <p:nvPr/>
          </p:nvGrpSpPr>
          <p:grpSpPr>
            <a:xfrm>
              <a:off x="8858" y="2492"/>
              <a:ext cx="7125" cy="2486"/>
              <a:chOff x="9118" y="2163"/>
              <a:chExt cx="7125" cy="2486"/>
            </a:xfrm>
          </p:grpSpPr>
          <p:sp>
            <p:nvSpPr>
              <p:cNvPr id="7" name="流程图: 终止 6"/>
              <p:cNvSpPr/>
              <p:nvPr/>
            </p:nvSpPr>
            <p:spPr>
              <a:xfrm>
                <a:off x="9118" y="2163"/>
                <a:ext cx="2534" cy="935"/>
              </a:xfrm>
              <a:prstGeom prst="flowChartTerminator">
                <a:avLst/>
              </a:prstGeom>
              <a:noFill/>
              <a:ln>
                <a:solidFill>
                  <a:srgbClr val="C00000"/>
                </a:solidFill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24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  <a:sym typeface="+mn-ea"/>
                  </a:rPr>
                  <a:t>适当时间</a:t>
                </a:r>
              </a:p>
            </p:txBody>
          </p:sp>
          <p:sp>
            <p:nvSpPr>
              <p:cNvPr id="8" name="流程图: 终止 7"/>
              <p:cNvSpPr/>
              <p:nvPr/>
            </p:nvSpPr>
            <p:spPr>
              <a:xfrm>
                <a:off x="12448" y="2163"/>
                <a:ext cx="2534" cy="935"/>
              </a:xfrm>
              <a:prstGeom prst="flowChartTerminator">
                <a:avLst/>
              </a:prstGeom>
              <a:noFill/>
              <a:ln>
                <a:solidFill>
                  <a:srgbClr val="C00000"/>
                </a:solidFill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24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  <a:sym typeface="+mn-ea"/>
                  </a:rPr>
                  <a:t>主动问候</a:t>
                </a:r>
              </a:p>
            </p:txBody>
          </p:sp>
          <p:sp>
            <p:nvSpPr>
              <p:cNvPr id="9" name="流程图: 终止 8"/>
              <p:cNvSpPr/>
              <p:nvPr/>
            </p:nvSpPr>
            <p:spPr>
              <a:xfrm>
                <a:off x="10472" y="3715"/>
                <a:ext cx="2534" cy="935"/>
              </a:xfrm>
              <a:prstGeom prst="flowChartTerminator">
                <a:avLst/>
              </a:prstGeom>
              <a:noFill/>
              <a:ln>
                <a:solidFill>
                  <a:srgbClr val="C00000"/>
                </a:solidFill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24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  <a:sym typeface="+mn-ea"/>
                  </a:rPr>
                  <a:t>自我介绍</a:t>
                </a:r>
              </a:p>
            </p:txBody>
          </p:sp>
          <p:sp>
            <p:nvSpPr>
              <p:cNvPr id="13" name="流程图: 终止 12"/>
              <p:cNvSpPr/>
              <p:nvPr/>
            </p:nvSpPr>
            <p:spPr>
              <a:xfrm>
                <a:off x="13709" y="3715"/>
                <a:ext cx="2534" cy="935"/>
              </a:xfrm>
              <a:prstGeom prst="flowChartTerminator">
                <a:avLst/>
              </a:prstGeom>
              <a:noFill/>
              <a:ln>
                <a:solidFill>
                  <a:srgbClr val="C00000"/>
                </a:solidFill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24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  <a:sym typeface="+mn-ea"/>
                  </a:rPr>
                  <a:t>集中话题</a:t>
                </a: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779" y="8684"/>
              <a:ext cx="11421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“电话突然因故中断，需立即重拨，并说明原因”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988" y="7227"/>
              <a:ext cx="9816" cy="129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“结束通话时，以主叫方或尊者先挂断为宜”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299" y="5770"/>
              <a:ext cx="9680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“公务电话中切忌使用 '喂' '说' '讲' 等词”</a:t>
              </a:r>
            </a:p>
          </p:txBody>
        </p:sp>
      </p:grpSp>
      <p:pic>
        <p:nvPicPr>
          <p:cNvPr descr="StockSnap_AF5E9D0RVN"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" y="144145"/>
            <a:ext cx="4961255" cy="67443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StockSnap_CQFWKZJRZZ"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760" y="-1905"/>
            <a:ext cx="3996055" cy="686117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502410" y="603885"/>
            <a:ext cx="2955925" cy="2846070"/>
            <a:chOff x="7415" y="1236"/>
            <a:chExt cx="4655" cy="4482"/>
          </a:xfrm>
        </p:grpSpPr>
        <p:sp>
          <p:nvSpPr>
            <p:cNvPr id="5" name="文本框 4"/>
            <p:cNvSpPr txBox="1"/>
            <p:nvPr/>
          </p:nvSpPr>
          <p:spPr>
            <a:xfrm>
              <a:off x="7410" y="2666"/>
              <a:ext cx="4665" cy="302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</a:rPr>
                <a:t>公务电话最好避开</a:t>
              </a:r>
            </a:p>
            <a:p>
              <a:pPr algn="ctr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</a:rPr>
                <a:t>节假日、晚上</a:t>
              </a:r>
            </a:p>
            <a:p>
              <a:pPr algn="ctr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</a:rPr>
                <a:t>21：00至次日6：00</a:t>
              </a:r>
            </a:p>
            <a:p>
              <a:pPr algn="ctr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</a:rPr>
                <a:t>临近下班时间</a:t>
              </a:r>
            </a:p>
            <a:p>
              <a:pPr algn="ctr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</a:rPr>
                <a:t>等时间段</a:t>
              </a:r>
            </a:p>
          </p:txBody>
        </p:sp>
        <p:sp>
          <p:nvSpPr>
            <p:cNvPr id="12" name="流程图: 终止 11"/>
            <p:cNvSpPr/>
            <p:nvPr/>
          </p:nvSpPr>
          <p:spPr>
            <a:xfrm>
              <a:off x="8915" y="1236"/>
              <a:ext cx="1654" cy="935"/>
            </a:xfrm>
            <a:prstGeom prst="flowChartTerminator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时间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25815" y="2136140"/>
            <a:ext cx="3542030" cy="2689860"/>
            <a:chOff x="955" y="6245"/>
            <a:chExt cx="5578" cy="4236"/>
          </a:xfrm>
        </p:grpSpPr>
        <p:sp>
          <p:nvSpPr>
            <p:cNvPr id="6" name="文本框 5"/>
            <p:cNvSpPr txBox="1"/>
            <p:nvPr/>
          </p:nvSpPr>
          <p:spPr>
            <a:xfrm>
              <a:off x="955" y="7546"/>
              <a:ext cx="5578" cy="221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</a:rPr>
                <a:t>私人电话不在办公室打</a:t>
              </a:r>
            </a:p>
            <a:p>
              <a:pPr algn="ctr">
                <a:lnSpc>
                  <a:spcPct val="120000"/>
                </a:lnSpc>
              </a:pPr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</a:rPr>
                <a:t>非紧急事情尽量</a:t>
              </a:r>
            </a:p>
            <a:p>
              <a:pPr algn="ctr">
                <a:lnSpc>
                  <a:spcPct val="120000"/>
                </a:lnSpc>
              </a:pPr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</a:rPr>
                <a:t>不要在公众场所打电话</a:t>
              </a:r>
            </a:p>
          </p:txBody>
        </p:sp>
        <p:sp>
          <p:nvSpPr>
            <p:cNvPr id="14" name="流程图: 终止 13"/>
            <p:cNvSpPr/>
            <p:nvPr/>
          </p:nvSpPr>
          <p:spPr>
            <a:xfrm>
              <a:off x="2824" y="6245"/>
              <a:ext cx="1654" cy="935"/>
            </a:xfrm>
            <a:prstGeom prst="flowChartTerminator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空间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72210" y="4230370"/>
            <a:ext cx="2530475" cy="1903095"/>
            <a:chOff x="14448" y="5613"/>
            <a:chExt cx="3985" cy="2997"/>
          </a:xfrm>
        </p:grpSpPr>
        <p:sp>
          <p:nvSpPr>
            <p:cNvPr id="11" name="文本框 10"/>
            <p:cNvSpPr txBox="1"/>
            <p:nvPr/>
          </p:nvSpPr>
          <p:spPr>
            <a:xfrm>
              <a:off x="14448" y="6956"/>
              <a:ext cx="3985" cy="164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无重要事情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牢记三分钟原则</a:t>
              </a:r>
            </a:p>
          </p:txBody>
        </p:sp>
        <p:sp>
          <p:nvSpPr>
            <p:cNvPr id="18" name="流程图: 终止 17"/>
            <p:cNvSpPr/>
            <p:nvPr/>
          </p:nvSpPr>
          <p:spPr>
            <a:xfrm>
              <a:off x="15613" y="5613"/>
              <a:ext cx="1654" cy="935"/>
            </a:xfrm>
            <a:prstGeom prst="flowChartTerminator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时长</a:t>
              </a:r>
            </a:p>
          </p:txBody>
        </p:sp>
      </p:grpSp>
      <p:sp>
        <p:nvSpPr>
          <p:cNvPr id="2" name="椭圆 1"/>
          <p:cNvSpPr>
            <a:spLocks noChangeAspect="1"/>
          </p:cNvSpPr>
          <p:nvPr/>
        </p:nvSpPr>
        <p:spPr>
          <a:xfrm>
            <a:off x="10660380" y="554355"/>
            <a:ext cx="1008007" cy="1008007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600">
                <a:latin charset="-122" panose="020b0503020204020204" typeface="微软雅黑"/>
                <a:ea charset="-122" panose="020b0503020204020204" typeface="微软雅黑"/>
              </a:rPr>
              <a:t>拨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>
            <a:spLocks noChangeAspect="1"/>
          </p:cNvSpPr>
          <p:nvPr/>
        </p:nvSpPr>
        <p:spPr>
          <a:xfrm>
            <a:off x="10660380" y="554355"/>
            <a:ext cx="1008007" cy="1008007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600">
                <a:latin charset="-122" panose="020b0503020204020204" typeface="微软雅黑"/>
                <a:ea charset="-122" panose="020b0503020204020204" typeface="微软雅黑"/>
              </a:rPr>
              <a:t>拨</a:t>
            </a:r>
          </a:p>
        </p:txBody>
      </p:sp>
      <p:sp>
        <p:nvSpPr>
          <p:cNvPr id="5" name="流程图: 终止 4"/>
          <p:cNvSpPr/>
          <p:nvPr/>
        </p:nvSpPr>
        <p:spPr>
          <a:xfrm>
            <a:off x="1681480" y="1264920"/>
            <a:ext cx="1440180" cy="467995"/>
          </a:xfrm>
          <a:prstGeom prst="flowChartTerminator">
            <a:avLst/>
          </a:prstGeom>
          <a:noFill/>
          <a:ln>
            <a:solidFill>
              <a:srgbClr val="404040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10600030101010101" pitchFamily="2" typeface="宋体"/>
                <a:sym typeface="+mn-ea"/>
              </a:rPr>
              <a:t>问候对方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81480" y="1823085"/>
            <a:ext cx="421830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  <a:cs charset="-122" panose="02010600030101010101" pitchFamily="2" typeface="宋体"/>
                <a:sym typeface="+mn-ea"/>
              </a:rPr>
              <a:t>您好！请问您是××吗？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32475" y="1823085"/>
            <a:ext cx="421830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  <a:cs charset="-122" panose="02010600030101010101" pitchFamily="2" typeface="宋体"/>
                <a:sym typeface="+mn-ea"/>
              </a:rPr>
              <a:t>我是××单位××部门的×××</a:t>
            </a:r>
          </a:p>
        </p:txBody>
      </p:sp>
      <p:sp>
        <p:nvSpPr>
          <p:cNvPr id="27" name="流程图: 终止 26"/>
          <p:cNvSpPr/>
          <p:nvPr/>
        </p:nvSpPr>
        <p:spPr>
          <a:xfrm>
            <a:off x="5890895" y="1264920"/>
            <a:ext cx="1440180" cy="467995"/>
          </a:xfrm>
          <a:prstGeom prst="flowChartTerminator">
            <a:avLst/>
          </a:prstGeom>
          <a:noFill/>
          <a:ln>
            <a:solidFill>
              <a:srgbClr val="404040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10600030101010101" pitchFamily="2" typeface="宋体"/>
                <a:sym typeface="+mn-ea"/>
              </a:rPr>
              <a:t>自报家门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614170" y="3409315"/>
            <a:ext cx="421830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  <a:cs charset="-122" panose="02010600030101010101" pitchFamily="2" typeface="宋体"/>
                <a:sym typeface="+mn-ea"/>
              </a:rPr>
              <a:t>打电话的主要目的是……</a:t>
            </a:r>
          </a:p>
        </p:txBody>
      </p:sp>
      <p:sp>
        <p:nvSpPr>
          <p:cNvPr id="28" name="流程图: 终止 27"/>
          <p:cNvSpPr/>
          <p:nvPr/>
        </p:nvSpPr>
        <p:spPr>
          <a:xfrm>
            <a:off x="1681480" y="2874010"/>
            <a:ext cx="1440180" cy="467995"/>
          </a:xfrm>
          <a:prstGeom prst="flowChartTerminator">
            <a:avLst/>
          </a:prstGeom>
          <a:noFill/>
          <a:ln>
            <a:solidFill>
              <a:srgbClr val="404040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10600030101010101" pitchFamily="2" typeface="宋体"/>
                <a:sym typeface="+mn-ea"/>
              </a:rPr>
              <a:t>所为何事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890895" y="3409315"/>
            <a:ext cx="421830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  <a:cs charset="-122" panose="02010600030101010101" pitchFamily="2" typeface="宋体"/>
                <a:sym typeface="+mn-ea"/>
              </a:rPr>
              <a:t>请问您现在说话可方便？</a:t>
            </a:r>
          </a:p>
        </p:txBody>
      </p:sp>
      <p:sp>
        <p:nvSpPr>
          <p:cNvPr id="30" name="流程图: 终止 29"/>
          <p:cNvSpPr/>
          <p:nvPr/>
        </p:nvSpPr>
        <p:spPr>
          <a:xfrm>
            <a:off x="5899785" y="2874010"/>
            <a:ext cx="1440180" cy="467995"/>
          </a:xfrm>
          <a:prstGeom prst="flowChartTerminator">
            <a:avLst/>
          </a:prstGeom>
          <a:noFill/>
          <a:ln>
            <a:solidFill>
              <a:srgbClr val="404040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10600030101010101" pitchFamily="2" typeface="宋体"/>
                <a:sym typeface="+mn-ea"/>
              </a:rPr>
              <a:t>必备用语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5899785" y="4558030"/>
            <a:ext cx="4218305" cy="1066165"/>
            <a:chOff x="2102" y="6975"/>
            <a:chExt cx="6643" cy="1679"/>
          </a:xfrm>
        </p:grpSpPr>
        <p:sp>
          <p:nvSpPr>
            <p:cNvPr id="25" name="文本框 24"/>
            <p:cNvSpPr txBox="1"/>
            <p:nvPr/>
          </p:nvSpPr>
          <p:spPr>
            <a:xfrm>
              <a:off x="2102" y="7929"/>
              <a:ext cx="6643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10600030101010101" pitchFamily="2" typeface="宋体"/>
                  <a:sym typeface="+mn-ea"/>
                </a:rPr>
                <a:t>打搅您了，非常感谢！</a:t>
              </a:r>
            </a:p>
          </p:txBody>
        </p:sp>
        <p:sp>
          <p:nvSpPr>
            <p:cNvPr id="31" name="流程图: 终止 30"/>
            <p:cNvSpPr/>
            <p:nvPr/>
          </p:nvSpPr>
          <p:spPr>
            <a:xfrm>
              <a:off x="2116" y="6975"/>
              <a:ext cx="2268" cy="737"/>
            </a:xfrm>
            <a:prstGeom prst="flowChartTerminator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10600030101010101" pitchFamily="2" typeface="宋体"/>
                  <a:sym typeface="+mn-ea"/>
                </a:rPr>
                <a:t>告别用语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614170" y="4356033"/>
            <a:ext cx="305054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8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内容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>
            <a:spLocks noChangeAspect="1"/>
          </p:cNvSpPr>
          <p:nvPr/>
        </p:nvSpPr>
        <p:spPr>
          <a:xfrm>
            <a:off x="389255" y="360003"/>
            <a:ext cx="1008007" cy="1008007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>
                <a:solidFill>
                  <a:srgbClr val="40404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接</a:t>
            </a:r>
          </a:p>
        </p:txBody>
      </p:sp>
      <p:sp>
        <p:nvSpPr>
          <p:cNvPr id="7" name="流程图: 终止 6"/>
          <p:cNvSpPr/>
          <p:nvPr/>
        </p:nvSpPr>
        <p:spPr>
          <a:xfrm>
            <a:off x="4599940" y="575945"/>
            <a:ext cx="1397000" cy="593725"/>
          </a:xfrm>
          <a:prstGeom prst="flowChartTerminator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rgbClr val="DBD8CA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微笑</a:t>
            </a:r>
          </a:p>
        </p:txBody>
      </p:sp>
      <p:sp>
        <p:nvSpPr>
          <p:cNvPr id="6" name="流程图: 终止 5"/>
          <p:cNvSpPr/>
          <p:nvPr/>
        </p:nvSpPr>
        <p:spPr>
          <a:xfrm>
            <a:off x="6962775" y="575945"/>
            <a:ext cx="1730375" cy="593725"/>
          </a:xfrm>
          <a:prstGeom prst="flowChartTerminator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rgbClr val="DBD8CA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声音适中</a:t>
            </a:r>
          </a:p>
        </p:txBody>
      </p:sp>
      <p:sp>
        <p:nvSpPr>
          <p:cNvPr id="8" name="流程图: 终止 7"/>
          <p:cNvSpPr/>
          <p:nvPr/>
        </p:nvSpPr>
        <p:spPr>
          <a:xfrm>
            <a:off x="9658985" y="575945"/>
            <a:ext cx="1730375" cy="593725"/>
          </a:xfrm>
          <a:prstGeom prst="flowChartTerminator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rgbClr val="DBD8CA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愉快亲切</a:t>
            </a:r>
          </a:p>
        </p:txBody>
      </p:sp>
      <p:sp>
        <p:nvSpPr>
          <p:cNvPr id="9" name="流程图: 终止 8"/>
          <p:cNvSpPr/>
          <p:nvPr/>
        </p:nvSpPr>
        <p:spPr>
          <a:xfrm>
            <a:off x="2254250" y="575945"/>
            <a:ext cx="1397000" cy="593725"/>
          </a:xfrm>
          <a:prstGeom prst="flowChartTerminator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solidFill>
                  <a:srgbClr val="DBD8CA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迅速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58850" y="2319655"/>
            <a:ext cx="3535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主动问好，然后进行交谈。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6410" y="3565525"/>
            <a:ext cx="3840480" cy="4572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如果接听较迟，先表示歉意。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45780" y="3773170"/>
            <a:ext cx="3230880" cy="45720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/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接听电话时，温和应答。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55485" y="1639570"/>
            <a:ext cx="5059680" cy="82296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如遇对方误拨的电话，应耐心说明，</a:t>
            </a:r>
          </a:p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不可恶语相加。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93125" y="5118734"/>
            <a:ext cx="3230880" cy="82296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如替他人接听，</a:t>
            </a:r>
          </a:p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应做好记录并及时转达。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4010" y="4980305"/>
            <a:ext cx="2926080" cy="82296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/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不可以使用“喂”</a:t>
            </a:r>
          </a:p>
          <a:p>
            <a:pPr algn="ctr"/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或“你是谁呀”等话</a:t>
            </a:r>
          </a:p>
        </p:txBody>
      </p:sp>
      <p:pic>
        <p:nvPicPr>
          <p:cNvPr descr="StockSnap_6BUTCIEUN6"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1798320"/>
            <a:ext cx="5239385" cy="551878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1136650" y="2014855"/>
            <a:ext cx="2255520" cy="2799080"/>
            <a:chOff x="1676" y="3188"/>
            <a:chExt cx="3552" cy="4408"/>
          </a:xfrm>
        </p:grpSpPr>
        <p:sp>
          <p:nvSpPr>
            <p:cNvPr id="4" name="文本框 3"/>
            <p:cNvSpPr txBox="1"/>
            <p:nvPr/>
          </p:nvSpPr>
          <p:spPr>
            <a:xfrm>
              <a:off x="2696" y="3188"/>
              <a:ext cx="2532" cy="43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88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目</a:t>
              </a:r>
            </a:p>
            <a:p>
              <a:pPr algn="ctr"/>
              <a:r>
                <a:rPr altLang="en-US" b="1" lang="zh-CN" sz="88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录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 rot="16200000">
              <a:off x="5154" y="-84"/>
              <a:ext cx="2261" cy="92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5400">
                  <a:solidFill>
                    <a:srgbClr val="C00000"/>
                  </a:solidFill>
                  <a:latin charset="0" panose="04020502070703030202" typeface="Niagara Engraved"/>
                </a:rPr>
                <a:t>content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97070" y="525780"/>
            <a:ext cx="2980055" cy="1861185"/>
            <a:chOff x="5258" y="454"/>
            <a:chExt cx="4693" cy="2931"/>
          </a:xfrm>
        </p:grpSpPr>
        <p:sp>
          <p:nvSpPr>
            <p:cNvPr id="11" name="文本框 10"/>
            <p:cNvSpPr txBox="1"/>
            <p:nvPr/>
          </p:nvSpPr>
          <p:spPr>
            <a:xfrm>
              <a:off x="6433" y="2120"/>
              <a:ext cx="3518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“初印象”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258" y="454"/>
              <a:ext cx="1497" cy="29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500">
                  <a:solidFill>
                    <a:srgbClr val="C00000"/>
                  </a:solidFill>
                  <a:latin charset="0" panose="04020502070703030202" typeface="Niagara Engraved"/>
                </a:rPr>
                <a:t>1</a:t>
              </a:r>
            </a:p>
          </p:txBody>
        </p:sp>
        <p:sp>
          <p:nvSpPr>
            <p:cNvPr id="25" name="流程图: 终止 24"/>
            <p:cNvSpPr/>
            <p:nvPr/>
          </p:nvSpPr>
          <p:spPr>
            <a:xfrm>
              <a:off x="6335" y="1108"/>
              <a:ext cx="3044" cy="915"/>
            </a:xfrm>
            <a:prstGeom prst="flowChartTerminator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800">
                  <a:solidFill>
                    <a:srgbClr val="DCD9CB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仪表礼仪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934960" y="525492"/>
            <a:ext cx="3065780" cy="1861185"/>
            <a:chOff x="5123" y="454"/>
            <a:chExt cx="4828" cy="2931"/>
          </a:xfrm>
        </p:grpSpPr>
        <p:sp>
          <p:nvSpPr>
            <p:cNvPr id="8" name="文本框 7"/>
            <p:cNvSpPr txBox="1"/>
            <p:nvPr/>
          </p:nvSpPr>
          <p:spPr>
            <a:xfrm>
              <a:off x="6433" y="2121"/>
              <a:ext cx="3518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“细节分”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23" y="454"/>
              <a:ext cx="1497" cy="29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500">
                  <a:solidFill>
                    <a:srgbClr val="C00000"/>
                  </a:solidFill>
                  <a:latin charset="0" panose="04020502070703030202" typeface="Niagara Engraved"/>
                </a:rPr>
                <a:t>2</a:t>
              </a:r>
            </a:p>
          </p:txBody>
        </p:sp>
        <p:sp>
          <p:nvSpPr>
            <p:cNvPr id="10" name="流程图: 终止 9"/>
            <p:cNvSpPr/>
            <p:nvPr/>
          </p:nvSpPr>
          <p:spPr>
            <a:xfrm>
              <a:off x="6335" y="1108"/>
              <a:ext cx="3616" cy="915"/>
            </a:xfrm>
            <a:prstGeom prst="flowChartTerminator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800">
                  <a:solidFill>
                    <a:srgbClr val="DCD9CB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开关门礼仪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69460" y="2484120"/>
            <a:ext cx="3042285" cy="1861185"/>
            <a:chOff x="5160" y="431"/>
            <a:chExt cx="4791" cy="2931"/>
          </a:xfrm>
        </p:grpSpPr>
        <p:sp>
          <p:nvSpPr>
            <p:cNvPr id="32" name="文本框 31"/>
            <p:cNvSpPr txBox="1"/>
            <p:nvPr/>
          </p:nvSpPr>
          <p:spPr>
            <a:xfrm>
              <a:off x="6433" y="2132"/>
              <a:ext cx="3518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“举止分”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60" y="431"/>
              <a:ext cx="1497" cy="29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500">
                  <a:solidFill>
                    <a:srgbClr val="C00000"/>
                  </a:solidFill>
                  <a:latin charset="0" panose="04020502070703030202" typeface="Niagara Engraved"/>
                </a:rPr>
                <a:t>3</a:t>
              </a:r>
            </a:p>
          </p:txBody>
        </p:sp>
        <p:sp>
          <p:nvSpPr>
            <p:cNvPr id="34" name="流程图: 终止 33"/>
            <p:cNvSpPr/>
            <p:nvPr/>
          </p:nvSpPr>
          <p:spPr>
            <a:xfrm>
              <a:off x="6335" y="1108"/>
              <a:ext cx="3044" cy="915"/>
            </a:xfrm>
            <a:prstGeom prst="flowChartTerminator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800">
                  <a:solidFill>
                    <a:srgbClr val="DCD9CB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沟通礼仪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934960" y="2520315"/>
            <a:ext cx="3030220" cy="1861185"/>
            <a:chOff x="5179" y="496"/>
            <a:chExt cx="4772" cy="2931"/>
          </a:xfrm>
        </p:grpSpPr>
        <p:sp>
          <p:nvSpPr>
            <p:cNvPr id="36" name="文本框 35"/>
            <p:cNvSpPr txBox="1"/>
            <p:nvPr/>
          </p:nvSpPr>
          <p:spPr>
            <a:xfrm>
              <a:off x="6433" y="2140"/>
              <a:ext cx="3518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“业务分”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179" y="496"/>
              <a:ext cx="1497" cy="29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500">
                  <a:solidFill>
                    <a:srgbClr val="C00000"/>
                  </a:solidFill>
                  <a:latin charset="0" panose="04020502070703030202" typeface="Niagara Engraved"/>
                </a:rPr>
                <a:t>4</a:t>
              </a:r>
            </a:p>
          </p:txBody>
        </p:sp>
        <p:sp>
          <p:nvSpPr>
            <p:cNvPr id="38" name="流程图: 终止 37"/>
            <p:cNvSpPr/>
            <p:nvPr/>
          </p:nvSpPr>
          <p:spPr>
            <a:xfrm>
              <a:off x="6335" y="1108"/>
              <a:ext cx="3044" cy="915"/>
            </a:xfrm>
            <a:prstGeom prst="flowChartTerminator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800">
                  <a:solidFill>
                    <a:srgbClr val="DCD9CB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电话礼仪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13190" y="5382895"/>
            <a:ext cx="1741805" cy="585470"/>
            <a:chOff x="13806" y="8086"/>
            <a:chExt cx="2743" cy="922"/>
          </a:xfrm>
        </p:grpSpPr>
        <p:sp>
          <p:nvSpPr>
            <p:cNvPr id="49" name="等腰三角形 48"/>
            <p:cNvSpPr>
              <a:spLocks noChangeAspect="1"/>
            </p:cNvSpPr>
            <p:nvPr/>
          </p:nvSpPr>
          <p:spPr>
            <a:xfrm rot="5400000">
              <a:off x="13742" y="8150"/>
              <a:ext cx="922" cy="7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等腰三角形 2"/>
            <p:cNvSpPr>
              <a:spLocks noChangeAspect="1"/>
            </p:cNvSpPr>
            <p:nvPr/>
          </p:nvSpPr>
          <p:spPr>
            <a:xfrm rot="5400000">
              <a:off x="14713" y="8150"/>
              <a:ext cx="922" cy="794"/>
            </a:xfrm>
            <a:prstGeom prst="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等腰三角形 4"/>
            <p:cNvSpPr>
              <a:spLocks noChangeAspect="1"/>
            </p:cNvSpPr>
            <p:nvPr/>
          </p:nvSpPr>
          <p:spPr>
            <a:xfrm rot="5400000">
              <a:off x="15691" y="8150"/>
              <a:ext cx="922" cy="7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81525" y="4572000"/>
            <a:ext cx="3030220" cy="1861185"/>
            <a:chOff x="5179" y="454"/>
            <a:chExt cx="4772" cy="2931"/>
          </a:xfrm>
        </p:grpSpPr>
        <p:sp>
          <p:nvSpPr>
            <p:cNvPr id="16" name="文本框 15"/>
            <p:cNvSpPr txBox="1"/>
            <p:nvPr/>
          </p:nvSpPr>
          <p:spPr>
            <a:xfrm>
              <a:off x="6433" y="2128"/>
              <a:ext cx="3518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“能力分”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79" y="454"/>
              <a:ext cx="1497" cy="29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500">
                  <a:solidFill>
                    <a:srgbClr val="C00000"/>
                  </a:solidFill>
                  <a:latin charset="0" panose="04020502070703030202" typeface="Niagara Engraved"/>
                </a:rPr>
                <a:t>5</a:t>
              </a:r>
            </a:p>
          </p:txBody>
        </p:sp>
        <p:sp>
          <p:nvSpPr>
            <p:cNvPr id="18" name="流程图: 终止 17"/>
            <p:cNvSpPr/>
            <p:nvPr/>
          </p:nvSpPr>
          <p:spPr>
            <a:xfrm>
              <a:off x="6335" y="1108"/>
              <a:ext cx="3044" cy="915"/>
            </a:xfrm>
            <a:prstGeom prst="flowChartTerminator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800">
                  <a:solidFill>
                    <a:srgbClr val="DCD9CB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接待礼仪</a:t>
              </a:r>
            </a:p>
          </p:txBody>
        </p:sp>
      </p:grp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文本框 23"/>
          <p:cNvSpPr txBox="1"/>
          <p:nvPr/>
        </p:nvSpPr>
        <p:spPr>
          <a:xfrm>
            <a:off x="5621020" y="936007"/>
            <a:ext cx="1027430" cy="446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700">
                <a:solidFill>
                  <a:srgbClr val="C00000"/>
                </a:solidFill>
                <a:latin charset="0" panose="04020502070703030202" typeface="Niagara Engraved"/>
              </a:rPr>
              <a:t>5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48078" y="5760043"/>
            <a:ext cx="132905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400">
                <a:solidFill>
                  <a:srgbClr val="404040"/>
                </a:solidFill>
                <a:latin charset="0" panose="04020502070703030202" typeface="Niagara Engraved"/>
              </a:rPr>
              <a:t>OFFICE ETIQUETTE</a:t>
            </a:r>
          </a:p>
        </p:txBody>
      </p:sp>
      <p:sp>
        <p:nvSpPr>
          <p:cNvPr id="8" name="矩形 7"/>
          <p:cNvSpPr/>
          <p:nvPr/>
        </p:nvSpPr>
        <p:spPr>
          <a:xfrm>
            <a:off x="442595" y="337185"/>
            <a:ext cx="989965" cy="2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468003" y="396003"/>
            <a:ext cx="93218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16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听 说 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27175" y="1431121"/>
            <a:ext cx="9215120" cy="3589020"/>
            <a:chOff x="2405" y="2594"/>
            <a:chExt cx="14512" cy="5652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11202" y="2594"/>
              <a:ext cx="5216" cy="5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405" y="3118"/>
              <a:ext cx="14512" cy="41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接     待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989" y="7230"/>
              <a:ext cx="3525" cy="100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zh-CN" lang="en-US" sz="3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TUKUPPT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9" y="7230"/>
              <a:ext cx="1555" cy="100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zh-CN" lang="en-US" sz="3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DAI</a:t>
              </a:r>
            </a:p>
          </p:txBody>
        </p:sp>
      </p:grp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4906010" y="709930"/>
            <a:ext cx="2137410" cy="725805"/>
          </a:xfrm>
          <a:prstGeom prst="rect">
            <a:avLst/>
          </a:prstGeom>
          <a:noFill/>
          <a:ln>
            <a:solidFill>
              <a:srgbClr val="404040"/>
            </a:solidFill>
          </a:ln>
          <a:extLst>
            <a:ext uri="{909E8E84-426E-40DD-AFC4-6F175D3DCCD1}">
              <a14:hiddenFill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一般接待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98624" y="2030095"/>
            <a:ext cx="3535680" cy="18470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6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对来访者</a:t>
            </a:r>
          </a:p>
          <a:p>
            <a:pPr algn="r">
              <a:lnSpc>
                <a:spcPct val="16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对上级、长者、客户来访</a:t>
            </a:r>
          </a:p>
          <a:p>
            <a:pPr algn="r">
              <a:lnSpc>
                <a:spcPct val="16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对于同事、员工来访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15124" y="2030095"/>
            <a:ext cx="4145280" cy="18470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>
              <a:lnSpc>
                <a:spcPct val="16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接待人员要起身握手相迎</a:t>
            </a:r>
          </a:p>
          <a:p>
            <a:pPr algn="l">
              <a:lnSpc>
                <a:spcPct val="16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应起身上前迎候</a:t>
            </a:r>
          </a:p>
          <a:p>
            <a:pPr algn="l">
              <a:lnSpc>
                <a:spcPct val="16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除第一次见面外，可以不起身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517515" y="2317115"/>
            <a:ext cx="914400" cy="180340"/>
            <a:chOff x="4002" y="1292"/>
            <a:chExt cx="1440" cy="284"/>
          </a:xfrm>
        </p:grpSpPr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4002" y="1292"/>
              <a:ext cx="283" cy="28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5159" y="1293"/>
              <a:ext cx="283" cy="28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139" y="1434"/>
              <a:ext cx="1020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5517515" y="2934970"/>
            <a:ext cx="914400" cy="180340"/>
            <a:chOff x="4002" y="1292"/>
            <a:chExt cx="1440" cy="284"/>
          </a:xfrm>
        </p:grpSpPr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4002" y="1292"/>
              <a:ext cx="283" cy="28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5159" y="1293"/>
              <a:ext cx="283" cy="28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139" y="1434"/>
              <a:ext cx="102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5518150" y="3559810"/>
            <a:ext cx="914400" cy="180340"/>
            <a:chOff x="4002" y="1292"/>
            <a:chExt cx="1440" cy="284"/>
          </a:xfrm>
        </p:grpSpPr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4002" y="1292"/>
              <a:ext cx="283" cy="28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5159" y="1293"/>
              <a:ext cx="283" cy="28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139" y="1434"/>
              <a:ext cx="1020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2378710" y="4686300"/>
            <a:ext cx="7193280" cy="140817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在办公室接待一般的来访者，谈话时应注意少说多听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最好不要隔着办公桌和来人说话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对来访者反映的问题，要作简短的记录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08330" y="523240"/>
            <a:ext cx="5268595" cy="140817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如果自己有事暂不能接待来访者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应安排秘书或其他人员接待客人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切不可冷落了来访者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18250" y="523240"/>
            <a:ext cx="5268595" cy="27249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尽量让来访者把话说完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认真倾听他的叙述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对来访者的意见和观点不要轻率表态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应思考后再作答复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对一时不能作答的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要约定一个时间再联系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8330" y="2219325"/>
            <a:ext cx="5269230" cy="1847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正在接待来访者时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有电话打来或有新的来访者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应尽量让秘书或别人接待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以避免接待被中断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18250" y="3650615"/>
            <a:ext cx="5268595" cy="184708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正在接待来访者时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有电话打来或有新的来访者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应尽量让秘书或别人接待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以避免接待被中断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0075" y="4422775"/>
            <a:ext cx="5277485" cy="2286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如要结束接待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可以婉言提出借口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如“实在对不起，我还要参加一个会”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也可用起身告诉对方就此结束谈话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7587" y="5821249"/>
            <a:ext cx="132905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400">
                <a:solidFill>
                  <a:srgbClr val="C00000"/>
                </a:solidFill>
                <a:latin charset="0" panose="04020502070703030202" typeface="Niagara Engraved"/>
              </a:rPr>
              <a:t>OFFICE ETIQUETTE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5023485" y="431800"/>
            <a:ext cx="2137410" cy="72580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远宾接待</a:t>
            </a:r>
          </a:p>
        </p:txBody>
      </p:sp>
      <p:sp>
        <p:nvSpPr>
          <p:cNvPr id="4" name="矩形 3"/>
          <p:cNvSpPr/>
          <p:nvPr/>
        </p:nvSpPr>
        <p:spPr>
          <a:xfrm>
            <a:off x="421005" y="1616075"/>
            <a:ext cx="2973705" cy="196786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清楚客人的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身份、人数、来意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和大致停留时间</a:t>
            </a:r>
          </a:p>
        </p:txBody>
      </p:sp>
      <p:sp>
        <p:nvSpPr>
          <p:cNvPr id="6" name="矩形 5"/>
          <p:cNvSpPr/>
          <p:nvPr/>
        </p:nvSpPr>
        <p:spPr>
          <a:xfrm>
            <a:off x="3759835" y="1616075"/>
            <a:ext cx="3978910" cy="196786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清楚到达时间及所乘交通工具的情况</a:t>
            </a:r>
          </a:p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安排有关人员和车辆前往接站，并安排食宿</a:t>
            </a:r>
          </a:p>
        </p:txBody>
      </p:sp>
      <p:sp>
        <p:nvSpPr>
          <p:cNvPr id="9" name="矩形 8"/>
          <p:cNvSpPr/>
          <p:nvPr/>
        </p:nvSpPr>
        <p:spPr>
          <a:xfrm>
            <a:off x="8103870" y="1616075"/>
            <a:ext cx="3724910" cy="196786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来宾下车后，接站人员要热情迎上前，并致简短的欢迎词，然后请客人上车</a:t>
            </a:r>
          </a:p>
        </p:txBody>
      </p:sp>
      <p:sp>
        <p:nvSpPr>
          <p:cNvPr id="11" name="矩形 10"/>
          <p:cNvSpPr/>
          <p:nvPr/>
        </p:nvSpPr>
        <p:spPr>
          <a:xfrm>
            <a:off x="8538845" y="4262120"/>
            <a:ext cx="3289935" cy="196786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客人住下后，要和客人根据其具体来访意图商议安排好活动日程</a:t>
            </a:r>
          </a:p>
        </p:txBody>
      </p:sp>
      <p:sp>
        <p:nvSpPr>
          <p:cNvPr id="24" name="矩形 23"/>
          <p:cNvSpPr/>
          <p:nvPr/>
        </p:nvSpPr>
        <p:spPr>
          <a:xfrm>
            <a:off x="3528026" y="4261485"/>
            <a:ext cx="4642485" cy="196786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接待人员要根据单位领导的意见通知有关领导人看望客人，事先安排好会见场所和陪同人员，并向领导人介绍客人的情况</a:t>
            </a:r>
          </a:p>
        </p:txBody>
      </p:sp>
      <p:sp>
        <p:nvSpPr>
          <p:cNvPr id="26" name="矩形 25"/>
          <p:cNvSpPr/>
          <p:nvPr/>
        </p:nvSpPr>
        <p:spPr>
          <a:xfrm>
            <a:off x="421005" y="4262120"/>
            <a:ext cx="2748915" cy="196786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在客人访问期间，可以适当安排游览当地风景点的活动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383915" y="2510155"/>
            <a:ext cx="457200" cy="179705"/>
            <a:chOff x="4139" y="1292"/>
            <a:chExt cx="720" cy="283"/>
          </a:xfrm>
        </p:grpSpPr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4576" y="1292"/>
              <a:ext cx="283" cy="28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4139" y="1434"/>
              <a:ext cx="510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7738745" y="2510790"/>
            <a:ext cx="457200" cy="179705"/>
            <a:chOff x="4139" y="1292"/>
            <a:chExt cx="720" cy="283"/>
          </a:xfrm>
        </p:grpSpPr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4576" y="1292"/>
              <a:ext cx="283" cy="28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139" y="1434"/>
              <a:ext cx="510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 rot="5400000">
            <a:off x="9918065" y="3871595"/>
            <a:ext cx="755650" cy="179705"/>
            <a:chOff x="3952" y="1132"/>
            <a:chExt cx="1190" cy="283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4859" y="1132"/>
              <a:ext cx="283" cy="28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3952" y="1292"/>
              <a:ext cx="907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 rot="10800000">
            <a:off x="8104064" y="5156200"/>
            <a:ext cx="427990" cy="179705"/>
            <a:chOff x="4122" y="1292"/>
            <a:chExt cx="674" cy="283"/>
          </a:xfrm>
        </p:grpSpPr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4513" y="1292"/>
              <a:ext cx="283" cy="28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4122" y="1434"/>
              <a:ext cx="567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3096023" y="5156200"/>
            <a:ext cx="427990" cy="179705"/>
            <a:chOff x="4122" y="1292"/>
            <a:chExt cx="674" cy="283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4513" y="1292"/>
              <a:ext cx="283" cy="28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 sz="3600">
                <a:solidFill>
                  <a:srgbClr val="DCD9CB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4122" y="1434"/>
              <a:ext cx="567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5022037" y="709205"/>
            <a:ext cx="2137410" cy="7258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200">
                <a:solidFill>
                  <a:srgbClr val="DBD8CA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礼宾次序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95375" y="1864995"/>
            <a:ext cx="114236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走路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3414" y="4643763"/>
            <a:ext cx="14274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乘电梯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88920" y="1864995"/>
            <a:ext cx="896556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一般要请客人走在自己右边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主陪人员要和客人并排走，不能落在后面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其他陪同人员就应走在客人和主陪人员身后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在走廊里，应走在客人左前方几步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转弯、上楼梯时，要回头以手示意，礼貌地说“这边请”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88920" y="4643755"/>
            <a:ext cx="7325360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如果有司机，要请客人先进</a:t>
            </a:r>
          </a:p>
          <a:p>
            <a:pPr algn="just">
              <a:lnSpc>
                <a:spcPct val="12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没有司机，应自己先进，然后让客人进</a:t>
            </a:r>
          </a:p>
          <a:p>
            <a:pPr algn="just">
              <a:lnSpc>
                <a:spcPct val="12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到达时要让客人先出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5023485" y="709295"/>
            <a:ext cx="2137410" cy="7258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3200">
                <a:solidFill>
                  <a:srgbClr val="DBD8CA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礼宾次序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4580" y="2089785"/>
            <a:ext cx="114236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进门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14625" y="2089785"/>
            <a:ext cx="8965565" cy="1847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到达时，要对客人说“这里就是”或“这里是××办公室”等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如是领导办公室，要先敲门，得到允许时再进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门如果是向外开的，应该请客人先进去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向里开的，自己先进去，按住门，再请客人进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4580" y="4422775"/>
            <a:ext cx="114236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8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介绍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14625" y="4422775"/>
            <a:ext cx="8965565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一般先把年纪较轻、身份较低的人介绍给年纪较大身份较高的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把男士介绍给女士</a:t>
            </a:r>
          </a:p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内容包括被介绍人的姓名、所在单位和职务等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814195" y="2401570"/>
            <a:ext cx="8425180" cy="74066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9600">
                <a:solidFill>
                  <a:schemeClr val="tx1">
                    <a:lumMod val="75000"/>
                    <a:lumOff val="25000"/>
                  </a:schemeClr>
                </a:solidFill>
                <a:latin charset="0" panose="04020502070703030202" typeface="Niagara Engraved"/>
              </a:rPr>
              <a:t>THANKS FOR YOUR WATCHING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文本框 23"/>
          <p:cNvSpPr txBox="1"/>
          <p:nvPr/>
        </p:nvSpPr>
        <p:spPr>
          <a:xfrm>
            <a:off x="5621020" y="936007"/>
            <a:ext cx="1027430" cy="4465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700">
                <a:solidFill>
                  <a:srgbClr val="C00000"/>
                </a:solidFill>
                <a:latin charset="0" panose="04020502070703030202" typeface="Niagara Engraved"/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48078" y="5760043"/>
            <a:ext cx="132905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400">
                <a:solidFill>
                  <a:srgbClr val="404040"/>
                </a:solidFill>
                <a:latin charset="0" panose="04020502070703030202" typeface="Niagara Engraved"/>
              </a:rPr>
              <a:t>OFFICE ETIQUETTE</a:t>
            </a:r>
          </a:p>
        </p:txBody>
      </p:sp>
      <p:sp>
        <p:nvSpPr>
          <p:cNvPr id="8" name="矩形 7"/>
          <p:cNvSpPr/>
          <p:nvPr/>
        </p:nvSpPr>
        <p:spPr>
          <a:xfrm>
            <a:off x="442595" y="337185"/>
            <a:ext cx="989965" cy="2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468003" y="396003"/>
            <a:ext cx="93218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16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听 说 做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527175" y="1431121"/>
            <a:ext cx="9215120" cy="3741420"/>
            <a:chOff x="2405" y="2594"/>
            <a:chExt cx="14512" cy="5892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2948" y="2594"/>
              <a:ext cx="5216" cy="5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405" y="3118"/>
              <a:ext cx="14512" cy="41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</a:rPr>
                <a:t>仪     表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908" y="7470"/>
              <a:ext cx="2048" cy="100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BIAO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089" y="7470"/>
              <a:ext cx="935" cy="100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zh-CN" lang="en-US" sz="3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YI</a:t>
              </a:r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455" y="3469640"/>
            <a:ext cx="1190625" cy="122301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282055" y="328295"/>
            <a:ext cx="5453380" cy="618363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030" y="240665"/>
            <a:ext cx="1190625" cy="11811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48310" y="328295"/>
            <a:ext cx="5333365" cy="6183630"/>
          </a:xfrm>
          <a:prstGeom prst="rect">
            <a:avLst/>
          </a:prstGeom>
          <a:noFill/>
          <a:ln w="31750">
            <a:solidFill>
              <a:srgbClr val="404040"/>
            </a:solidFill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520" y="5405120"/>
            <a:ext cx="1190625" cy="1181100"/>
          </a:xfrm>
          <a:prstGeom prst="rect">
            <a:avLst/>
          </a:prstGeom>
        </p:spPr>
      </p:pic>
      <p:pic>
        <p:nvPicPr>
          <p:cNvPr descr="脸部"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446" y="328295"/>
            <a:ext cx="855980" cy="855980"/>
          </a:xfrm>
          <a:prstGeom prst="rect">
            <a:avLst/>
          </a:prstGeom>
        </p:spPr>
      </p:pic>
      <p:pic>
        <p:nvPicPr>
          <p:cNvPr descr="72-化妆品"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5" y="5605145"/>
            <a:ext cx="781050" cy="78105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76004" y="5724042"/>
            <a:ext cx="2402205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rgbClr val="C00000"/>
                </a:solidFill>
                <a:latin charset="0" panose="04020502070703030202" typeface="Niagara Engraved"/>
              </a:rPr>
              <a:t>woman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836079" y="328201"/>
            <a:ext cx="1078865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rgbClr val="404040"/>
                </a:solidFill>
                <a:latin charset="0" panose="04020502070703030202" typeface="Niagara Engraved"/>
              </a:rPr>
              <a:t>man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622416" y="2454275"/>
            <a:ext cx="4920615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4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不遮眉，侧发不掩耳，后发不及领。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51561" y="945515"/>
            <a:ext cx="1295400" cy="612140"/>
            <a:chOff x="1056" y="901"/>
            <a:chExt cx="2040" cy="964"/>
          </a:xfrm>
        </p:grpSpPr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1056" y="901"/>
              <a:ext cx="964" cy="96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400">
                  <a:solidFill>
                    <a:srgbClr val="DBD8CA"/>
                  </a:solidFill>
                  <a:latin charset="-122" panose="020b0503020204020204" typeface="微软雅黑"/>
                  <a:ea charset="-122" panose="020b0503020204020204" typeface="微软雅黑"/>
                </a:rPr>
                <a:t>发</a:t>
              </a:r>
            </a:p>
          </p:txBody>
        </p:sp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2132" y="901"/>
              <a:ext cx="964" cy="96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400">
                  <a:solidFill>
                    <a:srgbClr val="DBD8CA"/>
                  </a:solidFill>
                  <a:latin charset="-122" panose="020b0503020204020204" typeface="微软雅黑"/>
                  <a:ea charset="-122" panose="020b0503020204020204" typeface="微软雅黑"/>
                </a:rPr>
                <a:t>型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66115" y="1701800"/>
            <a:ext cx="489839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时尚得体，美观大方，符合身份。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4370" y="2188210"/>
            <a:ext cx="489077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不佩戴华丽的头饰。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650355" y="1788160"/>
            <a:ext cx="1295400" cy="612140"/>
            <a:chOff x="1056" y="901"/>
            <a:chExt cx="2040" cy="964"/>
          </a:xfrm>
        </p:grpSpPr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1056" y="901"/>
              <a:ext cx="964" cy="96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400">
                  <a:solidFill>
                    <a:srgbClr val="DBD8CA"/>
                  </a:solidFill>
                  <a:latin charset="-122" panose="020b0503020204020204" typeface="微软雅黑"/>
                  <a:ea charset="-122" panose="020b0503020204020204" typeface="微软雅黑"/>
                </a:rPr>
                <a:t>发</a:t>
              </a: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2132" y="901"/>
              <a:ext cx="964" cy="96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400">
                  <a:solidFill>
                    <a:srgbClr val="DBD8CA"/>
                  </a:solidFill>
                  <a:latin charset="-122" panose="020b0503020204020204" typeface="微软雅黑"/>
                  <a:ea charset="-122" panose="020b0503020204020204" typeface="微软雅黑"/>
                </a:rPr>
                <a:t>型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50355" y="4446905"/>
            <a:ext cx="1295400" cy="612140"/>
            <a:chOff x="1056" y="901"/>
            <a:chExt cx="2040" cy="964"/>
          </a:xfrm>
        </p:grpSpPr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1056" y="901"/>
              <a:ext cx="964" cy="96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400">
                  <a:solidFill>
                    <a:srgbClr val="DBD8CA"/>
                  </a:solidFill>
                  <a:latin charset="-122" panose="020b0503020204020204" typeface="微软雅黑"/>
                  <a:ea charset="-122" panose="020b0503020204020204" typeface="微软雅黑"/>
                </a:rPr>
                <a:t>面</a:t>
              </a: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2132" y="901"/>
              <a:ext cx="964" cy="96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2400">
                  <a:solidFill>
                    <a:srgbClr val="DBD8CA"/>
                  </a:solidFill>
                  <a:latin charset="-122" panose="020b0503020204020204" typeface="微软雅黑"/>
                  <a:ea charset="-122" panose="020b0503020204020204" typeface="微软雅黑"/>
                </a:rPr>
                <a:t>部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6546216" y="5262432"/>
            <a:ext cx="433832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每日必须剔须修面，保持清洁。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674370" y="3600026"/>
            <a:ext cx="4338320" cy="1751330"/>
            <a:chOff x="1062" y="5834"/>
            <a:chExt cx="6832" cy="2758"/>
          </a:xfrm>
        </p:grpSpPr>
        <p:grpSp>
          <p:nvGrpSpPr>
            <p:cNvPr id="9" name="组合 8"/>
            <p:cNvGrpSpPr/>
            <p:nvPr/>
          </p:nvGrpSpPr>
          <p:grpSpPr>
            <a:xfrm>
              <a:off x="1184" y="5834"/>
              <a:ext cx="2040" cy="964"/>
              <a:chOff x="1056" y="901"/>
              <a:chExt cx="2040" cy="964"/>
            </a:xfrm>
          </p:grpSpPr>
          <p:sp>
            <p:nvSpPr>
              <p:cNvPr id="12" name="椭圆 11"/>
              <p:cNvSpPr>
                <a:spLocks noChangeAspect="1"/>
              </p:cNvSpPr>
              <p:nvPr/>
            </p:nvSpPr>
            <p:spPr>
              <a:xfrm>
                <a:off x="1056" y="901"/>
                <a:ext cx="964" cy="964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b="1" lang="zh-CN" sz="2400">
                    <a:solidFill>
                      <a:srgbClr val="DBD8CA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面</a:t>
                </a:r>
              </a:p>
            </p:txBody>
          </p:sp>
          <p:sp>
            <p:nvSpPr>
              <p:cNvPr id="13" name="椭圆 12"/>
              <p:cNvSpPr>
                <a:spLocks noChangeAspect="1"/>
              </p:cNvSpPr>
              <p:nvPr/>
            </p:nvSpPr>
            <p:spPr>
              <a:xfrm>
                <a:off x="2132" y="901"/>
                <a:ext cx="964" cy="964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b="1" lang="zh-CN" sz="2400">
                    <a:solidFill>
                      <a:srgbClr val="DBD8CA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部</a:t>
                </a: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062" y="7090"/>
              <a:ext cx="6832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清新淡妆，妆成有却无。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62" y="7868"/>
              <a:ext cx="6832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zh-CN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不喷过浓的香水等。</a:t>
              </a: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6622416" y="3096023"/>
            <a:ext cx="4920615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头发要经常清洗保持清洁，做到无异味，无头皮屑。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73205" y="2664020"/>
            <a:ext cx="489077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00000"/>
              </a:lnSpc>
            </a:pPr>
            <a:r>
              <a:rPr altLang="en-US" lang="zh-CN" sz="2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保持清洁，无异味，无头皮屑。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455" y="3469640"/>
            <a:ext cx="1190625" cy="122301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030" y="240665"/>
            <a:ext cx="1190625" cy="11811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520" y="5405120"/>
            <a:ext cx="1190625" cy="1181100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4485005" y="5616042"/>
            <a:ext cx="3028315" cy="768350"/>
            <a:chOff x="7063" y="9020"/>
            <a:chExt cx="4769" cy="1210"/>
          </a:xfrm>
        </p:grpSpPr>
        <p:sp>
          <p:nvSpPr>
            <p:cNvPr id="30" name="文本框 29"/>
            <p:cNvSpPr txBox="1"/>
            <p:nvPr/>
          </p:nvSpPr>
          <p:spPr>
            <a:xfrm>
              <a:off x="7063" y="9020"/>
              <a:ext cx="3783" cy="33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4400">
                  <a:solidFill>
                    <a:srgbClr val="C00000"/>
                  </a:solidFill>
                  <a:latin charset="0" panose="04020502070703030202" typeface="Niagara Engraved"/>
                </a:rPr>
                <a:t>woman   and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134" y="9020"/>
              <a:ext cx="1699" cy="225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4400">
                  <a:solidFill>
                    <a:srgbClr val="404040"/>
                  </a:solidFill>
                  <a:latin charset="0" panose="04020502070703030202" typeface="Niagara Engraved"/>
                </a:rPr>
                <a:t>man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60450" y="1152008"/>
            <a:ext cx="4652010" cy="3634105"/>
            <a:chOff x="1670" y="2239"/>
            <a:chExt cx="7326" cy="5723"/>
          </a:xfrm>
        </p:grpSpPr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1670" y="2239"/>
              <a:ext cx="1644" cy="1644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时间</a:t>
              </a: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3603" y="2239"/>
              <a:ext cx="1644" cy="1644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季节</a:t>
              </a: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5487" y="2239"/>
              <a:ext cx="1644" cy="1644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时令</a:t>
              </a: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7352" y="2239"/>
              <a:ext cx="1644" cy="1644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时代</a:t>
              </a: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1670" y="4289"/>
              <a:ext cx="1644" cy="1644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地点</a:t>
              </a: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3554" y="4289"/>
              <a:ext cx="1644" cy="1644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场合</a:t>
              </a: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419" y="4289"/>
              <a:ext cx="1644" cy="1644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身份</a:t>
              </a: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1719" y="6318"/>
              <a:ext cx="1644" cy="1644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目的</a:t>
              </a: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3603" y="6318"/>
              <a:ext cx="1644" cy="1644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对象</a:t>
              </a: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7272349" y="1008007"/>
            <a:ext cx="3237230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5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着装基础</a:t>
            </a:r>
          </a:p>
          <a:p>
            <a:pPr algn="dist"/>
            <a:r>
              <a:rPr altLang="en-US" b="1" lang="zh-CN" sz="5400">
                <a:solidFill>
                  <a:srgbClr val="404040"/>
                </a:solidFill>
                <a:latin charset="-122" panose="020b0503020204020204" typeface="微软雅黑"/>
                <a:ea charset="-122" panose="020b0503020204020204" typeface="微软雅黑"/>
              </a:rPr>
              <a:t>九大原则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952614" y="2880021"/>
            <a:ext cx="3709035" cy="2865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latin charset="-122" panose="020b0502040204020203" typeface="微软雅黑 Light"/>
                <a:ea charset="-122" panose="020b0502040204020203" typeface="微软雅黑 Light"/>
              </a:rPr>
              <a:t>扬长避短 | </a:t>
            </a:r>
          </a:p>
          <a:p>
            <a:pPr algn="ctr">
              <a:lnSpc>
                <a:spcPct val="130000"/>
              </a:lnSpc>
            </a:pPr>
            <a:r>
              <a:rPr altLang="en-US" lang="zh-CN" sz="2000">
                <a:latin charset="-122" panose="020b0502040204020203" typeface="微软雅黑 Light"/>
                <a:ea charset="-122" panose="020b0502040204020203" typeface="微软雅黑 Light"/>
              </a:rPr>
              <a:t>会遮丑，如长脸不穿V领等</a:t>
            </a:r>
          </a:p>
          <a:p>
            <a:pPr algn="ctr">
              <a:lnSpc>
                <a:spcPct val="130000"/>
              </a:lnSpc>
            </a:pPr>
            <a:endParaRPr altLang="en-US" lang="zh-CN" sz="2000">
              <a:latin charset="-122" panose="020b0502040204020203" typeface="微软雅黑 Light"/>
              <a:ea charset="-122" panose="020b0502040204020203" typeface="微软雅黑 Light"/>
            </a:endParaRPr>
          </a:p>
          <a:p>
            <a:pPr algn="ctr">
              <a:lnSpc>
                <a:spcPct val="130000"/>
              </a:lnSpc>
            </a:pPr>
            <a:r>
              <a:rPr altLang="en-US" lang="zh-CN" sz="2000">
                <a:latin charset="-122" panose="020b0502040204020203" typeface="微软雅黑 Light"/>
                <a:ea charset="-122" panose="020b0502040204020203" typeface="微软雅黑 Light"/>
              </a:rPr>
              <a:t>遵守常规 | </a:t>
            </a:r>
          </a:p>
          <a:p>
            <a:pPr algn="ctr">
              <a:lnSpc>
                <a:spcPct val="130000"/>
              </a:lnSpc>
            </a:pPr>
            <a:r>
              <a:rPr altLang="en-US" lang="zh-CN" sz="2000">
                <a:latin charset="-122" panose="020b0502040204020203" typeface="微软雅黑 Light"/>
                <a:ea charset="-122" panose="020b0502040204020203" typeface="微软雅黑 Light"/>
              </a:rPr>
              <a:t>不穿奇装异服</a:t>
            </a:r>
          </a:p>
          <a:p>
            <a:pPr algn="ctr">
              <a:lnSpc>
                <a:spcPct val="130000"/>
              </a:lnSpc>
            </a:pPr>
            <a:endParaRPr altLang="en-US" lang="zh-CN" sz="2000">
              <a:latin charset="-122" panose="020b0502040204020203" typeface="微软雅黑 Light"/>
              <a:ea charset="-122" panose="020b0502040204020203" typeface="微软雅黑 Light"/>
            </a:endParaRPr>
          </a:p>
          <a:p>
            <a:pPr algn="ctr">
              <a:lnSpc>
                <a:spcPct val="130000"/>
              </a:lnSpc>
            </a:pPr>
            <a:r>
              <a:rPr altLang="en-US" lang="zh-CN" sz="2000">
                <a:latin charset="-122" panose="020b0502040204020203" typeface="微软雅黑 Light"/>
                <a:ea charset="-122" panose="020b0502040204020203" typeface="微软雅黑 Light"/>
              </a:rPr>
              <a:t>......</a:t>
            </a:r>
          </a:p>
        </p:txBody>
      </p:sp>
      <p:sp>
        <p:nvSpPr>
          <p:cNvPr id="51" name="椭圆 50"/>
          <p:cNvSpPr/>
          <p:nvPr/>
        </p:nvSpPr>
        <p:spPr>
          <a:xfrm>
            <a:off x="9825990" y="4284032"/>
            <a:ext cx="684005" cy="68400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latin charset="-122" panose="020b0503020204020204" typeface="微软雅黑"/>
                <a:ea charset="-122" panose="020b0503020204020204" typeface="微软雅黑"/>
              </a:rPr>
              <a:t>补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W422L9TH2P"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-83820"/>
            <a:ext cx="11196320" cy="702564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69595" y="770890"/>
            <a:ext cx="2504440" cy="502285"/>
            <a:chOff x="947" y="1447"/>
            <a:chExt cx="3944" cy="791"/>
          </a:xfrm>
        </p:grpSpPr>
        <p:sp>
          <p:nvSpPr>
            <p:cNvPr id="5" name="矩形 4"/>
            <p:cNvSpPr/>
            <p:nvPr/>
          </p:nvSpPr>
          <p:spPr>
            <a:xfrm>
              <a:off x="947" y="1447"/>
              <a:ext cx="3945" cy="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40" y="1610"/>
              <a:ext cx="3759" cy="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z="20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女士裙装四大禁忌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9595" y="3423285"/>
            <a:ext cx="2801620" cy="502285"/>
            <a:chOff x="1430" y="830"/>
            <a:chExt cx="4412" cy="791"/>
          </a:xfrm>
        </p:grpSpPr>
        <p:sp>
          <p:nvSpPr>
            <p:cNvPr id="7" name="矩形 6"/>
            <p:cNvSpPr/>
            <p:nvPr/>
          </p:nvSpPr>
          <p:spPr>
            <a:xfrm>
              <a:off x="1430" y="830"/>
              <a:ext cx="4412" cy="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23" y="993"/>
              <a:ext cx="4218" cy="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z="20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首饰佩戴的四个原则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06095" y="1346835"/>
            <a:ext cx="4445000" cy="17007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22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1 鞋、袜不搭</a:t>
            </a:r>
          </a:p>
          <a:p>
            <a:pPr>
              <a:lnSpc>
                <a:spcPct val="120000"/>
              </a:lnSpc>
            </a:pPr>
            <a:r>
              <a:rPr altLang="zh-CN" lang="en-US" sz="22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2 光腿或渔网袜穿职业裙</a:t>
            </a:r>
          </a:p>
          <a:p>
            <a:pPr>
              <a:lnSpc>
                <a:spcPct val="120000"/>
              </a:lnSpc>
            </a:pPr>
            <a:r>
              <a:rPr altLang="zh-CN" lang="en-US" sz="22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3 三截腿</a:t>
            </a:r>
          </a:p>
          <a:p>
            <a:pPr>
              <a:lnSpc>
                <a:spcPct val="120000"/>
              </a:lnSpc>
            </a:pPr>
            <a:r>
              <a:rPr altLang="zh-CN" lang="en-US" sz="22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4 皮裙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6095" y="4034789"/>
            <a:ext cx="7397750" cy="19690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1 符合身份| 影响工作，如炫富的首饰不能戴。</a:t>
            </a:r>
          </a:p>
          <a:p>
            <a:pPr>
              <a:lnSpc>
                <a:spcPct val="140000"/>
              </a:lnSpc>
            </a:pPr>
            <a:r>
              <a:rPr lang="en-US" sz="22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2 以少为佳| 每种不多于两件，总数不超过三件。</a:t>
            </a:r>
          </a:p>
          <a:p>
            <a:pPr>
              <a:lnSpc>
                <a:spcPct val="140000"/>
              </a:lnSpc>
            </a:pPr>
            <a:r>
              <a:rPr lang="en-US" sz="22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3 同质同色| 多首饰应同质同色，不同质至少也要同色。</a:t>
            </a:r>
          </a:p>
          <a:p>
            <a:pPr>
              <a:lnSpc>
                <a:spcPct val="140000"/>
              </a:lnSpc>
            </a:pPr>
            <a:r>
              <a:rPr lang="en-US" sz="2200">
                <a:solidFill>
                  <a:srgbClr val="C00000"/>
                </a:solidFill>
                <a:latin charset="-122" panose="020b0503020204020204" typeface="微软雅黑"/>
                <a:ea charset="-122" panose="020b0503020204020204" typeface="微软雅黑"/>
              </a:rPr>
              <a:t>4 符合习俗| 如十字架形的挂件在国际交往中不宜配戴。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488056" y="1273327"/>
            <a:ext cx="2402205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200">
                <a:solidFill>
                  <a:srgbClr val="C00000"/>
                </a:solidFill>
                <a:latin charset="0" panose="04020502070703030202" typeface="Niagara Engraved"/>
              </a:rPr>
              <a:t>woman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W422L9TH2P2" id="4" name="图片 3"/>
          <p:cNvPicPr>
            <a:picLocks noChangeAspect="1"/>
          </p:cNvPicPr>
          <p:nvPr/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-180001" y="-90416"/>
            <a:ext cx="5841846" cy="694805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904230" y="594004"/>
            <a:ext cx="6479540" cy="5801995"/>
            <a:chOff x="9298" y="737"/>
            <a:chExt cx="10204" cy="9137"/>
          </a:xfrm>
        </p:grpSpPr>
        <p:grpSp>
          <p:nvGrpSpPr>
            <p:cNvPr id="2" name="组合 1"/>
            <p:cNvGrpSpPr/>
            <p:nvPr/>
          </p:nvGrpSpPr>
          <p:grpSpPr>
            <a:xfrm>
              <a:off x="9298" y="737"/>
              <a:ext cx="9273" cy="4725"/>
              <a:chOff x="9298" y="1077"/>
              <a:chExt cx="9273" cy="4725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9452" y="1077"/>
                <a:ext cx="2717" cy="791"/>
                <a:chOff x="10830" y="1247"/>
                <a:chExt cx="2717" cy="791"/>
              </a:xfrm>
            </p:grpSpPr>
            <p:sp>
              <p:nvSpPr>
                <p:cNvPr id="5" name="矩形 4"/>
                <p:cNvSpPr/>
                <p:nvPr/>
              </p:nvSpPr>
              <p:spPr>
                <a:xfrm>
                  <a:off x="10830" y="1247"/>
                  <a:ext cx="2717" cy="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" name="文本框 5"/>
                <p:cNvSpPr txBox="1"/>
                <p:nvPr/>
              </p:nvSpPr>
              <p:spPr>
                <a:xfrm>
                  <a:off x="10923" y="1410"/>
                  <a:ext cx="2478" cy="624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dist"/>
                  <a:r>
                    <a:rPr b="1" lang="zh-CN" sz="2000">
                      <a:solidFill>
                        <a:srgbClr val="C00000"/>
                      </a:solidFill>
                      <a:latin charset="-122" panose="020b0503020204020204" typeface="微软雅黑"/>
                      <a:ea charset="-122" panose="020b0503020204020204" typeface="微软雅黑"/>
                    </a:rPr>
                    <a:t>男士职业装</a:t>
                  </a:r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9298" y="1927"/>
                <a:ext cx="9273" cy="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200">
                    <a:solidFill>
                      <a:srgbClr val="C0000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1 在西服套装、衬衣、领带中，最少要有两个单色，最多一个图案。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sz="2200">
                    <a:solidFill>
                      <a:srgbClr val="C0000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2 深色西服配浅色衬衫和鲜艳、中深色领带；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sz="2200">
                    <a:solidFill>
                      <a:srgbClr val="C0000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中深色西服配浅色衬衫和深色领带；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sz="2200">
                    <a:solidFill>
                      <a:srgbClr val="C0000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浅色西服配中深色衬衫和深色领带。</a:t>
                </a: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9298" y="5896"/>
              <a:ext cx="10204" cy="3979"/>
              <a:chOff x="9298" y="5669"/>
              <a:chExt cx="10204" cy="3979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9509" y="5669"/>
                <a:ext cx="5013" cy="791"/>
                <a:chOff x="1430" y="830"/>
                <a:chExt cx="5013" cy="791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1430" y="830"/>
                  <a:ext cx="5013" cy="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1523" y="993"/>
                  <a:ext cx="4787" cy="624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dist"/>
                  <a:r>
                    <a:rPr altLang="en-US" b="1" lang="zh-CN" sz="2000">
                      <a:solidFill>
                        <a:srgbClr val="C00000"/>
                      </a:solidFill>
                      <a:latin charset="-122" panose="020b0503020204020204" typeface="微软雅黑"/>
                      <a:ea charset="-122" panose="020b0503020204020204" typeface="微软雅黑"/>
                    </a:rPr>
                    <a:t>白衬衣是男士永远的时装</a:t>
                  </a: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9298" y="6520"/>
                <a:ext cx="10204" cy="310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200">
                    <a:solidFill>
                      <a:srgbClr val="C0000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1 合体，系最上一粒纽扣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sz="2200">
                    <a:solidFill>
                      <a:srgbClr val="C0000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2 衬衫领子应露在西服领子外约1.5cm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sz="2200">
                    <a:solidFill>
                      <a:srgbClr val="C0000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3 抬起手臂时，衬衫袖口露出西服袖口约1.5cm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sz="2200">
                    <a:solidFill>
                      <a:srgbClr val="C0000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4 衬衣的下摆一定要塞到裤腰里</a:t>
                </a: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763905" y="697230"/>
            <a:ext cx="251714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200">
                <a:solidFill>
                  <a:srgbClr val="404040"/>
                </a:solidFill>
                <a:latin charset="0" panose="04020502070703030202" typeface="Niagara Engraved"/>
              </a:rPr>
              <a:t>man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W422L9TH2P2" id="4" name="图片 3"/>
          <p:cNvPicPr>
            <a:picLocks noChangeAspect="1"/>
          </p:cNvPicPr>
          <p:nvPr/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-180001" y="-90416"/>
            <a:ext cx="5841846" cy="694805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904043" y="720005"/>
            <a:ext cx="6080760" cy="5467985"/>
            <a:chOff x="9427" y="567"/>
            <a:chExt cx="9576" cy="8611"/>
          </a:xfrm>
        </p:grpSpPr>
        <p:grpSp>
          <p:nvGrpSpPr>
            <p:cNvPr id="12" name="组合 11"/>
            <p:cNvGrpSpPr/>
            <p:nvPr/>
          </p:nvGrpSpPr>
          <p:grpSpPr>
            <a:xfrm>
              <a:off x="9581" y="567"/>
              <a:ext cx="4478" cy="791"/>
              <a:chOff x="10830" y="1247"/>
              <a:chExt cx="4478" cy="79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0830" y="1247"/>
                <a:ext cx="4479" cy="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0923" y="1410"/>
                <a:ext cx="4308" cy="6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en-US" b="1" lang="zh-CN" sz="20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西装的三个“3”原则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638" y="5159"/>
              <a:ext cx="3742" cy="791"/>
              <a:chOff x="1430" y="830"/>
              <a:chExt cx="3742" cy="791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430" y="830"/>
                <a:ext cx="3742" cy="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523" y="993"/>
                <a:ext cx="3537" cy="6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en-US" b="1" lang="zh-CN" sz="2000">
                    <a:solidFill>
                      <a:srgbClr val="404040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西装的纽扣扣法</a:t>
                </a: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427" y="1417"/>
              <a:ext cx="9273" cy="310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2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1 三色原则：即全身穿着限制在三种颜色之内。</a:t>
              </a:r>
            </a:p>
            <a:p>
              <a:pPr>
                <a:lnSpc>
                  <a:spcPct val="140000"/>
                </a:lnSpc>
              </a:pPr>
              <a:r>
                <a:rPr lang="en-US" sz="22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2 三一定律：鞋子、皮带、公文包 一个颜色。</a:t>
              </a:r>
            </a:p>
            <a:p>
              <a:pPr>
                <a:lnSpc>
                  <a:spcPct val="140000"/>
                </a:lnSpc>
              </a:pPr>
              <a:r>
                <a:rPr lang="en-US" sz="22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3 三大禁忌：忌衣袖商标未摘掉、忌西装与皮鞋不相配、忌不打领带。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427" y="6050"/>
              <a:ext cx="9576" cy="310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2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1 一粒扣：可扣可不扣。</a:t>
              </a:r>
            </a:p>
            <a:p>
              <a:pPr>
                <a:lnSpc>
                  <a:spcPct val="140000"/>
                </a:lnSpc>
              </a:pPr>
              <a:r>
                <a:rPr lang="en-US" sz="22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2 两粒扣：扣上面第一粒或都不扣。</a:t>
              </a:r>
            </a:p>
            <a:p>
              <a:pPr>
                <a:lnSpc>
                  <a:spcPct val="140000"/>
                </a:lnSpc>
              </a:pPr>
              <a:r>
                <a:rPr lang="en-US" sz="22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3 三粒扣：扣上两粒或只扣中间一粒或都不扣。</a:t>
              </a:r>
            </a:p>
            <a:p>
              <a:pPr>
                <a:lnSpc>
                  <a:spcPct val="140000"/>
                </a:lnSpc>
              </a:pPr>
              <a:r>
                <a:rPr lang="en-US" sz="2200">
                  <a:solidFill>
                    <a:srgbClr val="C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4 四粒扣：扣中间两粒或都不扣。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548012" y="2540635"/>
            <a:ext cx="251714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200">
                <a:solidFill>
                  <a:schemeClr val="bg1"/>
                </a:solidFill>
                <a:latin charset="0" panose="04020502070703030202" typeface="Niagara Engraved"/>
              </a:rPr>
              <a:t>man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>
            <a:spLocks noChangeAspect="1"/>
          </p:cNvSpPr>
          <p:nvPr/>
        </p:nvSpPr>
        <p:spPr>
          <a:xfrm>
            <a:off x="1603375" y="1368010"/>
            <a:ext cx="3600026" cy="36000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2124016" y="1548012"/>
            <a:ext cx="1027430" cy="3124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9900">
                <a:solidFill>
                  <a:srgbClr val="C00000"/>
                </a:solidFill>
                <a:latin charset="0" panose="04020502070703030202" typeface="Niagara Engraved"/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48078" y="5760043"/>
            <a:ext cx="132905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400">
                <a:solidFill>
                  <a:srgbClr val="404040"/>
                </a:solidFill>
                <a:latin charset="0" panose="04020502070703030202" typeface="Niagara Engraved"/>
              </a:rPr>
              <a:t>OFFICE ETIQUETTE</a:t>
            </a:r>
          </a:p>
        </p:txBody>
      </p:sp>
      <p:sp>
        <p:nvSpPr>
          <p:cNvPr id="8" name="矩形 7"/>
          <p:cNvSpPr/>
          <p:nvPr/>
        </p:nvSpPr>
        <p:spPr>
          <a:xfrm>
            <a:off x="442595" y="337185"/>
            <a:ext cx="989965" cy="2387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468003" y="396003"/>
            <a:ext cx="93218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1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听 说 做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365375" y="1908014"/>
            <a:ext cx="9215120" cy="2756535"/>
            <a:chOff x="3725" y="3460"/>
            <a:chExt cx="14512" cy="4341"/>
          </a:xfrm>
        </p:grpSpPr>
        <p:sp>
          <p:nvSpPr>
            <p:cNvPr id="4" name="文本框 3"/>
            <p:cNvSpPr txBox="1"/>
            <p:nvPr/>
          </p:nvSpPr>
          <p:spPr>
            <a:xfrm>
              <a:off x="3725" y="3460"/>
              <a:ext cx="14512" cy="345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38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</a:rPr>
                <a:t>开 关 门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518" y="6785"/>
              <a:ext cx="1465" cy="100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zh-CN" lang="en-US" sz="3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KAI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9751" y="6785"/>
              <a:ext cx="2453" cy="100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zh-CN" lang="en-US" sz="3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GUAN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550" y="6785"/>
              <a:ext cx="1970" cy="100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zh-CN" lang="en-US" sz="3600">
                  <a:solidFill>
                    <a:srgbClr val="404040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MEN</a:t>
              </a:r>
            </a:p>
          </p:txBody>
        </p: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4097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316</Paragraphs>
  <Slides>26</Slides>
  <Notes>26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5">
      <vt:lpstr>Arial</vt:lpstr>
      <vt:lpstr>Calibri Light</vt:lpstr>
      <vt:lpstr>Calibri</vt:lpstr>
      <vt:lpstr>微软雅黑</vt:lpstr>
      <vt:lpstr>微软雅黑 Light</vt:lpstr>
      <vt:lpstr>Niagara Engraved</vt:lpstr>
      <vt:lpstr>黑体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2017-12-03T04:27:00Z</dcterms:created>
  <cp:lastModifiedBy>kan</cp:lastModifiedBy>
  <dcterms:modified xsi:type="dcterms:W3CDTF">2021-08-20T11:00:20Z</dcterms:modified>
  <cp:revision>4</cp:revision>
  <dc:title>40970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2052-10.1.0.7023</vt:lpwstr>
  </property>
</Properties>
</file>