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2" r:id="rId2"/>
  </p:sldMasterIdLst>
  <p:notesMasterIdLst>
    <p:notesMasterId r:id="rId3"/>
  </p:notesMasterIdLst>
  <p:handoutMasterIdLst>
    <p:handoutMasterId r:id="rId4"/>
  </p:handoutMasterIdLst>
  <p:sldIdLst>
    <p:sldId id="256" r:id="rId5"/>
    <p:sldId id="266" r:id="rId6"/>
    <p:sldId id="314" r:id="rId7"/>
    <p:sldId id="268" r:id="rId8"/>
    <p:sldId id="315" r:id="rId9"/>
    <p:sldId id="316" r:id="rId10"/>
    <p:sldId id="317" r:id="rId11"/>
    <p:sldId id="318"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259" r:id="rId61"/>
    <p:sldId id="260" r:id="rId62"/>
  </p:sldIdLst>
  <p:sldSz cx="12190413" cy="6858000"/>
  <p:notesSz cx="6858000" cy="9144000"/>
  <p:custDataLst>
    <p:tags r:id="rId6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1" autoAdjust="0"/>
    <p:restoredTop sz="94660"/>
  </p:normalViewPr>
  <p:slideViewPr>
    <p:cSldViewPr>
      <p:cViewPr varScale="1">
        <p:scale>
          <a:sx n="116" d="100"/>
          <a:sy n="116" d="100"/>
        </p:scale>
        <p:origin x="510" y="8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handoutMasters/handoutMaster1.xml" Type="http://schemas.openxmlformats.org/officeDocument/2006/relationships/handout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slides/slide50.xml" Type="http://schemas.openxmlformats.org/officeDocument/2006/relationships/slide"/><Relationship Id="rId55" Target="slides/slide51.xml" Type="http://schemas.openxmlformats.org/officeDocument/2006/relationships/slide"/><Relationship Id="rId56" Target="slides/slide52.xml" Type="http://schemas.openxmlformats.org/officeDocument/2006/relationships/slide"/><Relationship Id="rId57" Target="slides/slide53.xml" Type="http://schemas.openxmlformats.org/officeDocument/2006/relationships/slide"/><Relationship Id="rId58" Target="slides/slide54.xml" Type="http://schemas.openxmlformats.org/officeDocument/2006/relationships/slide"/><Relationship Id="rId59" Target="slides/slide55.xml" Type="http://schemas.openxmlformats.org/officeDocument/2006/relationships/slide"/><Relationship Id="rId6" Target="slides/slide2.xml" Type="http://schemas.openxmlformats.org/officeDocument/2006/relationships/slide"/><Relationship Id="rId60" Target="slides/slide56.xml" Type="http://schemas.openxmlformats.org/officeDocument/2006/relationships/slide"/><Relationship Id="rId61" Target="slides/slide57.xml" Type="http://schemas.openxmlformats.org/officeDocument/2006/relationships/slide"/><Relationship Id="rId62" Target="slides/slide58.xml" Type="http://schemas.openxmlformats.org/officeDocument/2006/relationships/slide"/><Relationship Id="rId63" Target="tags/tag1.xml" Type="http://schemas.openxmlformats.org/officeDocument/2006/relationships/tags"/><Relationship Id="rId64" Target="presProps.xml" Type="http://schemas.openxmlformats.org/officeDocument/2006/relationships/presProps"/><Relationship Id="rId65" Target="viewProps.xml" Type="http://schemas.openxmlformats.org/officeDocument/2006/relationships/viewProps"/><Relationship Id="rId66" Target="theme/theme1.xml" Type="http://schemas.openxmlformats.org/officeDocument/2006/relationships/theme"/><Relationship Id="rId67" Target="tableStyles.xml" Type="http://schemas.openxmlformats.org/officeDocument/2006/relationships/tableStyles"/><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7C3D7E-DECD-40A8-83A4-F76C1F255BF3}" type="datetimeFigureOut">
              <a:rPr lang="en-US" smtClean="0"/>
              <a:t>1/2/2016</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FA86EF-2066-4868-A2D4-77ABBC48F475}" type="slidenum">
              <a:rPr lang="en-US" smtClean="0"/>
              <a:t>‹#›</a:t>
            </a:fld>
            <a:endParaRPr lang="en-US"/>
          </a:p>
        </p:txBody>
      </p:sp>
    </p:spTree>
    <p:extLst>
      <p:ext uri="{BB962C8B-B14F-4D97-AF65-F5344CB8AC3E}">
        <p14:creationId xmlns:p14="http://schemas.microsoft.com/office/powerpoint/2010/main" val="740632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C44DC-17B1-4BD0-9959-2723B1C0D4AF}" type="datetimeFigureOut">
              <a:rPr lang="zh-CN" altLang="en-US" smtClean="0"/>
              <a:t>2016/1/2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55252-4D7C-4974-8F53-485A71EFFCE1}" type="slidenum">
              <a:rPr lang="zh-CN" altLang="en-US" smtClean="0"/>
              <a:t>‹#›</a:t>
            </a:fld>
            <a:endParaRPr lang="zh-CN" altLang="en-US"/>
          </a:p>
        </p:txBody>
      </p:sp>
    </p:spTree>
    <p:extLst>
      <p:ext uri="{BB962C8B-B14F-4D97-AF65-F5344CB8AC3E}">
        <p14:creationId val="164814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5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904320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8" name="TextBox 7"/>
          <p:cNvSpPr txBox="1"/>
          <p:nvPr userDrawn="1"/>
        </p:nvSpPr>
        <p:spPr>
          <a:xfrm>
            <a:off x="694607" y="323364"/>
            <a:ext cx="1029418"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smtClean="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0" name="直接连接符 9"/>
          <p:cNvCxnSpPr/>
          <p:nvPr userDrawn="1"/>
        </p:nvCxnSpPr>
        <p:spPr>
          <a:xfrm flipH="1">
            <a:off x="1724025" y="377062"/>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846734" y="354519"/>
            <a:ext cx="2984673"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rgbClr val="F05425"/>
                </a:solidFill>
                <a:latin typeface="微软雅黑" pitchFamily="34" charset="-122"/>
                <a:ea typeface="微软雅黑" pitchFamily="34" charset="-122"/>
                <a:cs typeface="+mn-cs"/>
              </a:rPr>
              <a:t>目录页</a:t>
            </a:r>
            <a:endParaRPr lang="zh-CN" altLang="en-US" sz="1600" kern="1200">
              <a:solidFill>
                <a:srgbClr val="F05425"/>
              </a:solidFill>
              <a:latin typeface="微软雅黑" panose="020b0503020204020204" pitchFamily="34" charset="-122"/>
              <a:ea typeface="微软雅黑" panose="020b0503020204020204" pitchFamily="34" charset="-122"/>
              <a:cs typeface="+mn-cs"/>
            </a:endParaRPr>
          </a:p>
        </p:txBody>
      </p:sp>
      <p:sp>
        <p:nvSpPr>
          <p:cNvPr id="12" name="燕尾形 11"/>
          <p:cNvSpPr/>
          <p:nvPr userDrawn="1"/>
        </p:nvSpPr>
        <p:spPr>
          <a:xfrm>
            <a:off x="10127734" y="800708"/>
            <a:ext cx="720000" cy="72008"/>
          </a:xfrm>
          <a:prstGeom prst="chevron">
            <a:avLst/>
          </a:prstGeom>
          <a:solidFill>
            <a:srgbClr val="F05425"/>
          </a:solidFill>
          <a:ln>
            <a:noFill/>
            <a:tailEnd type="triangle"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05425"/>
              </a:solidFill>
            </a:endParaRPr>
          </a:p>
        </p:txBody>
      </p:sp>
      <p:sp>
        <p:nvSpPr>
          <p:cNvPr id="13" name="椭圆 12"/>
          <p:cNvSpPr/>
          <p:nvPr userDrawn="1"/>
        </p:nvSpPr>
        <p:spPr>
          <a:xfrm>
            <a:off x="10631710" y="440712"/>
            <a:ext cx="792000" cy="792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fld id="{2EEF1883-7A0E-4F66-9932-E581691AD397}" type="slidenum">
              <a:rPr kumimoji="0" lang="zh-CN" altLang="en-US" sz="3200" b="1" i="0" u="none" strike="noStrike" kern="1200" cap="none" spc="0" normalizeH="0" baseline="0" noProof="0" smtClean="0">
                <a:ln>
                  <a:noFill/>
                </a:ln>
                <a:solidFill>
                  <a:srgbClr val="F05425"/>
                </a:solidFill>
                <a:effectLst/>
                <a:uLnTx/>
                <a:uFillTx/>
                <a:latin typeface="Tahoma" pitchFamily="34" charset="0"/>
                <a:ea typeface="Arial Unicode MS" pitchFamily="34" charset="-122"/>
                <a:cs typeface="Tahoma" pitchFamily="34" charset="0"/>
              </a:rPr>
              <a:pPr marL="0" marR="0" indent="0" algn="ctr" defTabSz="914400" rtl="0" eaLnBrk="1" fontAlgn="auto" latinLnBrk="0" hangingPunct="1">
                <a:lnSpc>
                  <a:spcPct val="100000"/>
                </a:lnSpc>
                <a:spcBef>
                  <a:spcPct val="0"/>
                </a:spcBef>
                <a:spcAft>
                  <a:spcPct val="0"/>
                </a:spcAft>
                <a:buClrTx/>
                <a:buSzTx/>
                <a:buFontTx/>
                <a:buNone/>
                <a:defRPr/>
              </a:pPr>
              <a:t>‹#›</a:t>
            </a:fld>
            <a:endParaRPr lang="zh-CN" altLang="en-US" sz="3200" b="1" smtClean="0">
              <a:solidFill>
                <a:srgbClr val="F05425"/>
              </a:solidFill>
              <a:effectLst>
                <a:outerShdw blurRad="38100" dist="38100" dir="2700000" algn="tl">
                  <a:srgbClr val="000000">
                    <a:alpha val="43137"/>
                  </a:srgbClr>
                </a:outerShdw>
              </a:effectLst>
              <a:latin typeface="Tahoma" panose="020b0604030504040204" pitchFamily="34" charset="0"/>
              <a:ea typeface="Arial Unicode MS" pitchFamily="34" charset="-122"/>
              <a:cs typeface="Tahoma" pitchFamily="34" charset="0"/>
            </a:endParaRPr>
          </a:p>
        </p:txBody>
      </p:sp>
      <p:sp>
        <p:nvSpPr>
          <p:cNvPr id="15" name="椭圆 14"/>
          <p:cNvSpPr/>
          <p:nvPr userDrawn="1"/>
        </p:nvSpPr>
        <p:spPr>
          <a:xfrm>
            <a:off x="9695662" y="584712"/>
            <a:ext cx="504000" cy="504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smtClean="0">
              <a:solidFill>
                <a:srgbClr val="F05425"/>
              </a:solidFill>
              <a:effectLst>
                <a:outerShdw blurRad="38100" dist="38100" dir="2700000" algn="tl">
                  <a:srgbClr val="000000">
                    <a:alpha val="43137"/>
                  </a:srgbClr>
                </a:outerShdw>
              </a:effectLst>
              <a:latin typeface="Broadway" pitchFamily="82" charset="0"/>
              <a:ea typeface="微软雅黑" panose="020b0503020204020204" pitchFamily="34" charset="-122"/>
              <a:cs typeface="Tahoma" pitchFamily="34" charset="0"/>
            </a:endParaRPr>
          </a:p>
        </p:txBody>
      </p:sp>
      <p:sp>
        <p:nvSpPr>
          <p:cNvPr id="21" name="椭圆 20"/>
          <p:cNvSpPr/>
          <p:nvPr userDrawn="1"/>
        </p:nvSpPr>
        <p:spPr>
          <a:xfrm>
            <a:off x="9191550" y="746224"/>
            <a:ext cx="179388" cy="180975"/>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R="0" lvl="0" indent="0" algn="ctr" fontAlgn="auto">
              <a:lnSpc>
                <a:spcPct val="100000"/>
              </a:lnSpc>
              <a:spcBef>
                <a:spcPct val="0"/>
              </a:spcBef>
              <a:spcAft>
                <a:spcPct val="0"/>
              </a:spcAft>
              <a:buClrTx/>
              <a:buSzTx/>
              <a:buFontTx/>
              <a:buNone/>
            </a:pPr>
            <a:endParaRPr kumimoji="0" lang="zh-CN" altLang="en-US" sz="2800" b="1" i="0" u="none" strike="noStrike" cap="none" spc="0" normalizeH="0" baseline="0">
              <a:ln>
                <a:noFill/>
              </a:ln>
              <a:solidFill>
                <a:srgbClr val="F05425"/>
              </a:solidFill>
              <a:effectLst/>
              <a:uLnTx/>
              <a:uFillTx/>
              <a:latin typeface="微软雅黑" panose="020b0503020204020204" pitchFamily="34" charset="-122"/>
              <a:ea typeface="微软雅黑" panose="020b0503020204020204" pitchFamily="34" charset="-122"/>
              <a:cs typeface="Tahoma" pitchFamily="34" charset="0"/>
            </a:endParaRPr>
          </a:p>
        </p:txBody>
      </p:sp>
      <p:cxnSp>
        <p:nvCxnSpPr>
          <p:cNvPr id="32" name="直接连接符 31"/>
          <p:cNvCxnSpPr>
            <a:stCxn id="21" idx="2"/>
          </p:cNvCxnSpPr>
          <p:nvPr userDrawn="1"/>
        </p:nvCxnSpPr>
        <p:spPr>
          <a:xfrm flipH="1" flipV="1">
            <a:off x="622598" y="836711"/>
            <a:ext cx="8568952" cy="1"/>
          </a:xfrm>
          <a:prstGeom prst="line">
            <a:avLst/>
          </a:prstGeom>
          <a:ln>
            <a:solidFill>
              <a:srgbClr val="F05425"/>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38" name="斜纹 37"/>
          <p:cNvSpPr/>
          <p:nvPr userDrawn="1"/>
        </p:nvSpPr>
        <p:spPr>
          <a:xfrm rot="10800000" flipH="1">
            <a:off x="0" y="5849936"/>
            <a:ext cx="1008224" cy="1008064"/>
          </a:xfrm>
          <a:prstGeom prst="diagStripe">
            <a:avLst/>
          </a:prstGeom>
          <a:solidFill>
            <a:srgbClr val="F05425"/>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914400">
              <a:defRPr/>
            </a:pPr>
            <a:endParaRPr lang="zh-CN" altLang="en-US" sz="1800" kern="0">
              <a:solidFill>
                <a:sysClr val="windowText" lastClr="000000"/>
              </a:solidFill>
              <a:ea typeface="微软雅黑"/>
            </a:endParaRPr>
          </a:p>
        </p:txBody>
      </p:sp>
      <p:sp>
        <p:nvSpPr>
          <p:cNvPr id="39" name="TextBox 38"/>
          <p:cNvSpPr txBox="1"/>
          <p:nvPr userDrawn="1"/>
        </p:nvSpPr>
        <p:spPr>
          <a:xfrm rot="2698316">
            <a:off x="-22886" y="6318503"/>
            <a:ext cx="800219" cy="338554"/>
          </a:xfrm>
          <a:prstGeom prst="rect">
            <a:avLst/>
          </a:prstGeom>
          <a:noFill/>
        </p:spPr>
        <p:txBody>
          <a:bodyPr wrap="none" rtlCol="0">
            <a:spAutoFit/>
          </a:bodyPr>
          <a:lstStyle/>
          <a:p>
            <a:r>
              <a:rPr lang="zh-CN" altLang="en-US" sz="1600">
                <a:solidFill>
                  <a:prstClr val="white"/>
                </a:solidFill>
                <a:latin typeface="微软雅黑" pitchFamily="34" charset="-122"/>
                <a:ea typeface="微软雅黑" pitchFamily="34" charset="-122"/>
              </a:rPr>
              <a:t>目录页</a:t>
            </a: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632759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217799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09739"/>
            <a:ext cx="10514231"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363234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635681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126"/>
            <a:ext cx="10514231"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075"/>
            <a:ext cx="51571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075"/>
            <a:ext cx="51825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731433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987506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
        <p:nvSpPr>
          <p:cNvPr id="8" name="TextBox 7"/>
          <p:cNvSpPr txBox="1"/>
          <p:nvPr userDrawn="1"/>
        </p:nvSpPr>
        <p:spPr>
          <a:xfrm>
            <a:off x="694607" y="323364"/>
            <a:ext cx="1029418"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smtClean="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0" name="直接连接符 9"/>
          <p:cNvCxnSpPr/>
          <p:nvPr userDrawn="1"/>
        </p:nvCxnSpPr>
        <p:spPr>
          <a:xfrm flipH="1">
            <a:off x="1724025" y="377062"/>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846734" y="354519"/>
            <a:ext cx="2984673"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smtClean="0">
                <a:solidFill>
                  <a:srgbClr val="F05425"/>
                </a:solidFill>
                <a:latin typeface="微软雅黑" pitchFamily="34" charset="-122"/>
                <a:ea typeface="微软雅黑" pitchFamily="34" charset="-122"/>
                <a:cs typeface="+mn-cs"/>
              </a:rPr>
              <a:t>过渡页</a:t>
            </a:r>
            <a:endParaRPr lang="zh-CN" altLang="en-US" sz="1600" kern="1200">
              <a:solidFill>
                <a:srgbClr val="F05425"/>
              </a:solidFill>
              <a:latin typeface="微软雅黑" pitchFamily="34" charset="-122"/>
              <a:ea typeface="微软雅黑" pitchFamily="34" charset="-122"/>
              <a:cs typeface="+mn-cs"/>
            </a:endParaRPr>
          </a:p>
        </p:txBody>
      </p:sp>
      <p:sp>
        <p:nvSpPr>
          <p:cNvPr id="12" name="燕尾形 11"/>
          <p:cNvSpPr/>
          <p:nvPr userDrawn="1"/>
        </p:nvSpPr>
        <p:spPr>
          <a:xfrm>
            <a:off x="10127734" y="800708"/>
            <a:ext cx="720000" cy="72008"/>
          </a:xfrm>
          <a:prstGeom prst="chevron">
            <a:avLst/>
          </a:prstGeom>
          <a:solidFill>
            <a:srgbClr val="F05425"/>
          </a:solidFill>
          <a:ln>
            <a:noFill/>
            <a:tailEnd type="triangle"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05425"/>
              </a:solidFill>
            </a:endParaRPr>
          </a:p>
        </p:txBody>
      </p:sp>
      <p:sp>
        <p:nvSpPr>
          <p:cNvPr id="13" name="椭圆 12"/>
          <p:cNvSpPr/>
          <p:nvPr userDrawn="1"/>
        </p:nvSpPr>
        <p:spPr>
          <a:xfrm>
            <a:off x="10631710" y="440712"/>
            <a:ext cx="792000" cy="792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fld id="{2EEF1883-7A0E-4F66-9932-E581691AD397}" type="slidenum">
              <a:rPr kumimoji="0" lang="zh-CN" altLang="en-US" sz="3200" b="1" i="0" u="none" strike="noStrike" kern="1200" cap="none" spc="0" normalizeH="0" baseline="0" noProof="0" smtClean="0">
                <a:ln>
                  <a:noFill/>
                </a:ln>
                <a:solidFill>
                  <a:srgbClr val="F05425"/>
                </a:solidFill>
                <a:effectLst/>
                <a:uLnTx/>
                <a:uFillTx/>
                <a:latin typeface="Tahoma" pitchFamily="34" charset="0"/>
                <a:ea typeface="Arial Unicode MS" pitchFamily="34" charset="-122"/>
                <a:cs typeface="Tahoma" pitchFamily="34" charset="0"/>
              </a:rPr>
              <a:pPr marL="0" marR="0" indent="0" algn="ctr" defTabSz="914400" rtl="0" eaLnBrk="1" fontAlgn="auto" latinLnBrk="0" hangingPunct="1">
                <a:lnSpc>
                  <a:spcPct val="100000"/>
                </a:lnSpc>
                <a:spcBef>
                  <a:spcPct val="0"/>
                </a:spcBef>
                <a:spcAft>
                  <a:spcPct val="0"/>
                </a:spcAft>
                <a:buClrTx/>
                <a:buSzTx/>
                <a:buFontTx/>
                <a:buNone/>
                <a:defRPr/>
              </a:pPr>
              <a:t>‹#›</a:t>
            </a:fld>
            <a:endParaRPr lang="zh-CN" altLang="en-US" sz="3200" b="1" smtClean="0">
              <a:solidFill>
                <a:srgbClr val="F05425"/>
              </a:solidFill>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sp>
        <p:nvSpPr>
          <p:cNvPr id="15" name="椭圆 14"/>
          <p:cNvSpPr/>
          <p:nvPr userDrawn="1"/>
        </p:nvSpPr>
        <p:spPr>
          <a:xfrm>
            <a:off x="9695662" y="584712"/>
            <a:ext cx="504000" cy="504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smtClean="0">
              <a:solidFill>
                <a:srgbClr val="F05425"/>
              </a:solidFill>
              <a:effectLst>
                <a:outerShdw blurRad="38100" dist="38100" dir="2700000" algn="tl">
                  <a:srgbClr val="000000">
                    <a:alpha val="43137"/>
                  </a:srgbClr>
                </a:outerShdw>
              </a:effectLst>
              <a:latin typeface="Broadway" pitchFamily="82" charset="0"/>
              <a:ea typeface="微软雅黑" pitchFamily="34" charset="-122"/>
              <a:cs typeface="Tahoma" pitchFamily="34" charset="0"/>
            </a:endParaRPr>
          </a:p>
        </p:txBody>
      </p:sp>
      <p:sp>
        <p:nvSpPr>
          <p:cNvPr id="21" name="椭圆 20"/>
          <p:cNvSpPr/>
          <p:nvPr userDrawn="1"/>
        </p:nvSpPr>
        <p:spPr>
          <a:xfrm>
            <a:off x="9191550" y="746224"/>
            <a:ext cx="179388" cy="180975"/>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R="0" lvl="0" indent="0" algn="ctr" fontAlgn="auto">
              <a:lnSpc>
                <a:spcPct val="100000"/>
              </a:lnSpc>
              <a:spcBef>
                <a:spcPct val="0"/>
              </a:spcBef>
              <a:spcAft>
                <a:spcPct val="0"/>
              </a:spcAft>
              <a:buClrTx/>
              <a:buSzTx/>
              <a:buFontTx/>
              <a:buNone/>
            </a:pPr>
            <a:endParaRPr kumimoji="0" lang="zh-CN" altLang="en-US" sz="2800" b="1" i="0" u="none" strike="noStrike" cap="none" spc="0" normalizeH="0" baseline="0">
              <a:ln>
                <a:noFill/>
              </a:ln>
              <a:solidFill>
                <a:srgbClr val="F05425"/>
              </a:solidFill>
              <a:effectLst/>
              <a:uLnTx/>
              <a:uFillTx/>
              <a:latin typeface="微软雅黑" pitchFamily="34" charset="-122"/>
              <a:ea typeface="微软雅黑" pitchFamily="34" charset="-122"/>
              <a:cs typeface="Tahoma" pitchFamily="34" charset="0"/>
            </a:endParaRPr>
          </a:p>
        </p:txBody>
      </p:sp>
      <p:cxnSp>
        <p:nvCxnSpPr>
          <p:cNvPr id="32" name="直接连接符 31"/>
          <p:cNvCxnSpPr>
            <a:stCxn id="21" idx="2"/>
          </p:cNvCxnSpPr>
          <p:nvPr userDrawn="1"/>
        </p:nvCxnSpPr>
        <p:spPr>
          <a:xfrm flipH="1" flipV="1">
            <a:off x="622598" y="836711"/>
            <a:ext cx="8568952" cy="1"/>
          </a:xfrm>
          <a:prstGeom prst="line">
            <a:avLst/>
          </a:prstGeom>
          <a:ln>
            <a:solidFill>
              <a:srgbClr val="F05425"/>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38" name="斜纹 37"/>
          <p:cNvSpPr/>
          <p:nvPr userDrawn="1"/>
        </p:nvSpPr>
        <p:spPr>
          <a:xfrm rot="10800000" flipH="1">
            <a:off x="0" y="5849936"/>
            <a:ext cx="1008224" cy="1008064"/>
          </a:xfrm>
          <a:prstGeom prst="diagStripe">
            <a:avLst/>
          </a:prstGeom>
          <a:solidFill>
            <a:srgbClr val="F05425"/>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914400">
              <a:defRPr/>
            </a:pPr>
            <a:endParaRPr lang="zh-CN" altLang="en-US" sz="1800" kern="0">
              <a:solidFill>
                <a:sysClr val="windowText" lastClr="000000"/>
              </a:solidFill>
              <a:ea typeface="微软雅黑"/>
            </a:endParaRPr>
          </a:p>
        </p:txBody>
      </p:sp>
      <p:sp>
        <p:nvSpPr>
          <p:cNvPr id="39" name="TextBox 38"/>
          <p:cNvSpPr txBox="1"/>
          <p:nvPr userDrawn="1"/>
        </p:nvSpPr>
        <p:spPr>
          <a:xfrm rot="2698316">
            <a:off x="-22886" y="6318503"/>
            <a:ext cx="800219" cy="338554"/>
          </a:xfrm>
          <a:prstGeom prst="rect">
            <a:avLst/>
          </a:prstGeom>
          <a:noFill/>
        </p:spPr>
        <p:txBody>
          <a:bodyPr wrap="none" rtlCol="0">
            <a:spAutoFit/>
          </a:bodyPr>
          <a:lstStyle/>
          <a:p>
            <a:r>
              <a:rPr lang="zh-CN" altLang="en-US" sz="1600" smtClean="0">
                <a:solidFill>
                  <a:prstClr val="white"/>
                </a:solidFill>
                <a:latin typeface="微软雅黑" pitchFamily="34" charset="-122"/>
                <a:ea typeface="微软雅黑" pitchFamily="34" charset="-122"/>
              </a:rPr>
              <a:t>过渡页</a:t>
            </a:r>
            <a:endParaRPr lang="zh-CN" altLang="en-US" sz="160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val="45524337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438387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086246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426"/>
            <a:ext cx="6171397"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749159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805817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125"/>
            <a:ext cx="2628558"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159717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18" name="燕尾形 17"/>
          <p:cNvSpPr/>
          <p:nvPr userDrawn="1"/>
        </p:nvSpPr>
        <p:spPr>
          <a:xfrm rot="16200000">
            <a:off x="10667710" y="1376732"/>
            <a:ext cx="720000" cy="72008"/>
          </a:xfrm>
          <a:prstGeom prst="chevron">
            <a:avLst/>
          </a:prstGeom>
          <a:solidFill>
            <a:srgbClr val="F05425"/>
          </a:solidFill>
          <a:ln>
            <a:noFill/>
            <a:tailEnd type="triangle"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05425"/>
              </a:solidFill>
            </a:endParaRPr>
          </a:p>
        </p:txBody>
      </p:sp>
      <p:sp>
        <p:nvSpPr>
          <p:cNvPr id="19" name="TextBox 18"/>
          <p:cNvSpPr txBox="1"/>
          <p:nvPr userDrawn="1"/>
        </p:nvSpPr>
        <p:spPr>
          <a:xfrm>
            <a:off x="694607" y="323364"/>
            <a:ext cx="1029418"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smtClean="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20" name="直接连接符 19"/>
          <p:cNvCxnSpPr/>
          <p:nvPr userDrawn="1"/>
        </p:nvCxnSpPr>
        <p:spPr>
          <a:xfrm flipH="1">
            <a:off x="1724025" y="377062"/>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846734" y="354519"/>
            <a:ext cx="2984673"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baseline="0" smtClean="0">
                <a:solidFill>
                  <a:srgbClr val="F05425"/>
                </a:solidFill>
                <a:latin typeface="微软雅黑" pitchFamily="34" charset="-122"/>
                <a:ea typeface="微软雅黑" pitchFamily="34" charset="-122"/>
                <a:cs typeface="+mn-cs"/>
              </a:rPr>
              <a:t>第一章</a:t>
            </a:r>
            <a:endParaRPr lang="zh-CN" altLang="en-US" sz="1600" kern="1200">
              <a:solidFill>
                <a:srgbClr val="F05425"/>
              </a:solidFill>
              <a:latin typeface="微软雅黑" pitchFamily="34" charset="-122"/>
              <a:ea typeface="微软雅黑" pitchFamily="34" charset="-122"/>
              <a:cs typeface="+mn-cs"/>
            </a:endParaRPr>
          </a:p>
        </p:txBody>
      </p:sp>
      <p:sp>
        <p:nvSpPr>
          <p:cNvPr id="22" name="燕尾形 21"/>
          <p:cNvSpPr/>
          <p:nvPr userDrawn="1"/>
        </p:nvSpPr>
        <p:spPr>
          <a:xfrm>
            <a:off x="10127734" y="800708"/>
            <a:ext cx="720000" cy="72008"/>
          </a:xfrm>
          <a:prstGeom prst="chevron">
            <a:avLst/>
          </a:prstGeom>
          <a:solidFill>
            <a:srgbClr val="F05425"/>
          </a:solidFill>
          <a:ln>
            <a:noFill/>
            <a:tailEnd type="triangle"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05425"/>
              </a:solidFill>
            </a:endParaRPr>
          </a:p>
        </p:txBody>
      </p:sp>
      <p:sp>
        <p:nvSpPr>
          <p:cNvPr id="23" name="椭圆 22"/>
          <p:cNvSpPr/>
          <p:nvPr userDrawn="1"/>
        </p:nvSpPr>
        <p:spPr>
          <a:xfrm>
            <a:off x="10631710" y="440712"/>
            <a:ext cx="792000" cy="792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fld id="{2EEF1883-7A0E-4F66-9932-E581691AD397}" type="slidenum">
              <a:rPr kumimoji="0" lang="zh-CN" altLang="en-US" sz="3200" b="1" i="0" u="none" strike="noStrike" kern="1200" cap="none" spc="0" normalizeH="0" baseline="0" noProof="0" smtClean="0">
                <a:ln>
                  <a:noFill/>
                </a:ln>
                <a:solidFill>
                  <a:srgbClr val="F05425"/>
                </a:solidFill>
                <a:effectLst/>
                <a:uLnTx/>
                <a:uFillTx/>
                <a:latin typeface="Tahoma" pitchFamily="34" charset="0"/>
                <a:ea typeface="Arial Unicode MS" pitchFamily="34" charset="-122"/>
                <a:cs typeface="Tahoma" pitchFamily="34" charset="0"/>
              </a:rPr>
              <a:pPr marL="0" marR="0" indent="0" algn="ctr" defTabSz="914400" rtl="0" eaLnBrk="1" fontAlgn="auto" latinLnBrk="0" hangingPunct="1">
                <a:lnSpc>
                  <a:spcPct val="100000"/>
                </a:lnSpc>
                <a:spcBef>
                  <a:spcPct val="0"/>
                </a:spcBef>
                <a:spcAft>
                  <a:spcPct val="0"/>
                </a:spcAft>
                <a:buClrTx/>
                <a:buSzTx/>
                <a:buFontTx/>
                <a:buNone/>
                <a:defRPr/>
              </a:pPr>
              <a:t>‹#›</a:t>
            </a:fld>
            <a:endParaRPr lang="zh-CN" altLang="en-US" sz="3200" b="1" smtClean="0">
              <a:solidFill>
                <a:srgbClr val="F05425"/>
              </a:solidFill>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sp>
        <p:nvSpPr>
          <p:cNvPr id="24" name="椭圆 23"/>
          <p:cNvSpPr/>
          <p:nvPr userDrawn="1"/>
        </p:nvSpPr>
        <p:spPr>
          <a:xfrm>
            <a:off x="9695662" y="584712"/>
            <a:ext cx="504000" cy="504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smtClean="0">
              <a:solidFill>
                <a:srgbClr val="F05425"/>
              </a:solidFill>
              <a:effectLst>
                <a:outerShdw blurRad="38100" dist="38100" dir="2700000" algn="tl">
                  <a:srgbClr val="000000">
                    <a:alpha val="43137"/>
                  </a:srgbClr>
                </a:outerShdw>
              </a:effectLst>
              <a:latin typeface="Broadway" pitchFamily="82" charset="0"/>
              <a:ea typeface="微软雅黑" pitchFamily="34" charset="-122"/>
              <a:cs typeface="Tahoma" pitchFamily="34" charset="0"/>
            </a:endParaRPr>
          </a:p>
        </p:txBody>
      </p:sp>
      <p:sp>
        <p:nvSpPr>
          <p:cNvPr id="25" name="椭圆 24"/>
          <p:cNvSpPr/>
          <p:nvPr userDrawn="1"/>
        </p:nvSpPr>
        <p:spPr>
          <a:xfrm>
            <a:off x="10775710" y="1556848"/>
            <a:ext cx="504000" cy="504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rgbClr val="F05425"/>
                </a:solidFill>
                <a:effectLst/>
                <a:uLnTx/>
                <a:uFillTx/>
                <a:latin typeface="微软雅黑" pitchFamily="34" charset="-122"/>
                <a:ea typeface="微软雅黑" pitchFamily="34" charset="-122"/>
                <a:cs typeface="Tahoma" pitchFamily="34" charset="0"/>
              </a:rPr>
              <a:t>壹</a:t>
            </a:r>
            <a:endParaRPr lang="zh-CN" altLang="en-US" sz="2800" b="0" smtClean="0">
              <a:solidFill>
                <a:srgbClr val="F0542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ahoma" pitchFamily="34" charset="0"/>
            </a:endParaRPr>
          </a:p>
        </p:txBody>
      </p:sp>
      <p:sp>
        <p:nvSpPr>
          <p:cNvPr id="26" name="椭圆 25"/>
          <p:cNvSpPr/>
          <p:nvPr userDrawn="1"/>
        </p:nvSpPr>
        <p:spPr>
          <a:xfrm>
            <a:off x="9191550" y="746224"/>
            <a:ext cx="179388" cy="180975"/>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R="0" lvl="0" indent="0" algn="ctr" fontAlgn="auto">
              <a:lnSpc>
                <a:spcPct val="100000"/>
              </a:lnSpc>
              <a:spcBef>
                <a:spcPct val="0"/>
              </a:spcBef>
              <a:spcAft>
                <a:spcPct val="0"/>
              </a:spcAft>
              <a:buClrTx/>
              <a:buSzTx/>
              <a:buFontTx/>
              <a:buNone/>
            </a:pPr>
            <a:endParaRPr kumimoji="0" lang="zh-CN" altLang="en-US" sz="2800" b="1" i="0" u="none" strike="noStrike" cap="none" spc="0" normalizeH="0" baseline="0">
              <a:ln>
                <a:noFill/>
              </a:ln>
              <a:solidFill>
                <a:srgbClr val="F05425"/>
              </a:solidFill>
              <a:effectLst/>
              <a:uLnTx/>
              <a:uFillTx/>
              <a:latin typeface="微软雅黑" pitchFamily="34" charset="-122"/>
              <a:ea typeface="微软雅黑" pitchFamily="34" charset="-122"/>
              <a:cs typeface="Tahoma" pitchFamily="34" charset="0"/>
            </a:endParaRPr>
          </a:p>
        </p:txBody>
      </p:sp>
      <p:sp>
        <p:nvSpPr>
          <p:cNvPr id="27" name="椭圆 26"/>
          <p:cNvSpPr/>
          <p:nvPr userDrawn="1"/>
        </p:nvSpPr>
        <p:spPr>
          <a:xfrm>
            <a:off x="10938016" y="2311921"/>
            <a:ext cx="179388" cy="180975"/>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R="0" lvl="0" indent="0" algn="ctr" fontAlgn="auto">
              <a:lnSpc>
                <a:spcPct val="100000"/>
              </a:lnSpc>
              <a:spcBef>
                <a:spcPct val="0"/>
              </a:spcBef>
              <a:spcAft>
                <a:spcPct val="0"/>
              </a:spcAft>
              <a:buClrTx/>
              <a:buSzTx/>
              <a:buFontTx/>
              <a:buNone/>
            </a:pPr>
            <a:endParaRPr kumimoji="0" lang="zh-CN" altLang="en-US" sz="2800" b="1" i="0" u="none" strike="noStrike" cap="none" spc="0" normalizeH="0" baseline="0">
              <a:ln>
                <a:noFill/>
              </a:ln>
              <a:solidFill>
                <a:srgbClr val="F05425"/>
              </a:solidFill>
              <a:effectLst/>
              <a:uLnTx/>
              <a:uFillTx/>
              <a:latin typeface="微软雅黑" pitchFamily="34" charset="-122"/>
              <a:ea typeface="微软雅黑" pitchFamily="34" charset="-122"/>
              <a:cs typeface="Tahoma" pitchFamily="34" charset="0"/>
            </a:endParaRPr>
          </a:p>
        </p:txBody>
      </p:sp>
      <p:cxnSp>
        <p:nvCxnSpPr>
          <p:cNvPr id="28" name="直接连接符 27"/>
          <p:cNvCxnSpPr>
            <a:stCxn id="26" idx="2"/>
          </p:cNvCxnSpPr>
          <p:nvPr userDrawn="1"/>
        </p:nvCxnSpPr>
        <p:spPr>
          <a:xfrm flipH="1" flipV="1">
            <a:off x="622598" y="836711"/>
            <a:ext cx="8568952" cy="1"/>
          </a:xfrm>
          <a:prstGeom prst="line">
            <a:avLst/>
          </a:prstGeom>
          <a:ln>
            <a:solidFill>
              <a:srgbClr val="F05425"/>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29" name="矩形 28"/>
          <p:cNvSpPr/>
          <p:nvPr userDrawn="1"/>
        </p:nvSpPr>
        <p:spPr>
          <a:xfrm>
            <a:off x="2854846" y="523796"/>
            <a:ext cx="5904656" cy="576064"/>
          </a:xfrm>
          <a:prstGeom prst="rect">
            <a:avLst/>
          </a:prstGeom>
          <a:solidFill>
            <a:schemeClr val="bg1"/>
          </a:solidFill>
          <a:ln w="12700">
            <a:solidFill>
              <a:srgbClr val="F05425"/>
            </a:solidFill>
            <a:prstDash val="dash"/>
            <a:tailEnd type="triangle" w="med" len="lg"/>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rgbClr val="F05425"/>
              </a:solidFill>
            </a:endParaRPr>
          </a:p>
        </p:txBody>
      </p:sp>
      <p:cxnSp>
        <p:nvCxnSpPr>
          <p:cNvPr id="30" name="直接连接符 29"/>
          <p:cNvCxnSpPr>
            <a:stCxn id="27" idx="4"/>
          </p:cNvCxnSpPr>
          <p:nvPr userDrawn="1"/>
        </p:nvCxnSpPr>
        <p:spPr>
          <a:xfrm flipH="1">
            <a:off x="11027710" y="2492896"/>
            <a:ext cx="0" cy="3888432"/>
          </a:xfrm>
          <a:prstGeom prst="line">
            <a:avLst/>
          </a:prstGeom>
          <a:ln>
            <a:solidFill>
              <a:srgbClr val="F05425"/>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31" name="矩形 30"/>
          <p:cNvSpPr/>
          <p:nvPr userDrawn="1"/>
        </p:nvSpPr>
        <p:spPr>
          <a:xfrm>
            <a:off x="10631710" y="2852936"/>
            <a:ext cx="792000" cy="3240360"/>
          </a:xfrm>
          <a:prstGeom prst="rect">
            <a:avLst/>
          </a:prstGeom>
          <a:solidFill>
            <a:schemeClr val="bg1"/>
          </a:solidFill>
          <a:ln w="12700">
            <a:solidFill>
              <a:srgbClr val="F05425"/>
            </a:solidFill>
            <a:prstDash val="dash"/>
            <a:tailEnd type="triangle" w="med" len="lg"/>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800" b="1" kern="0" baseline="0">
              <a:solidFill>
                <a:srgbClr val="F05425"/>
              </a:solidFill>
              <a:latin typeface="微软雅黑" panose="020b0503020204020204" pitchFamily="34" charset="-122"/>
              <a:ea typeface="微软雅黑" panose="020b0503020204020204" pitchFamily="34" charset="-122"/>
            </a:endParaRPr>
          </a:p>
        </p:txBody>
      </p:sp>
      <p:sp>
        <p:nvSpPr>
          <p:cNvPr id="17" name="TextBox 10"/>
          <p:cNvSpPr>
            <a:spLocks noChangeArrowheads="1"/>
          </p:cNvSpPr>
          <p:nvPr userDrawn="1"/>
        </p:nvSpPr>
        <p:spPr bwMode="auto">
          <a:xfrm>
            <a:off x="10797792" y="2852936"/>
            <a:ext cx="553998" cy="3240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p>
            <a:pPr marL="0" algn="ctr" defTabSz="914400" rtl="0" eaLnBrk="1" latinLnBrk="0" hangingPunct="1"/>
            <a:r>
              <a:rPr lang="zh-CN" altLang="en-US" sz="2400" b="1" kern="1200" spc="100" baseline="0" smtClean="0">
                <a:solidFill>
                  <a:srgbClr val="F05425"/>
                </a:solidFill>
                <a:latin typeface="微软雅黑" pitchFamily="34" charset="-122"/>
                <a:ea typeface="微软雅黑" pitchFamily="34" charset="-122"/>
                <a:cs typeface="+mn-cs"/>
              </a:rPr>
              <a:t>为什么需要情绪管理</a:t>
            </a:r>
            <a:endParaRPr lang="zh-CN" altLang="en-US" sz="2400" b="1" kern="1200" spc="100" baseline="0">
              <a:solidFill>
                <a:srgbClr val="F05425"/>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节标题">
    <p:spTree>
      <p:nvGrpSpPr>
        <p:cNvPr id="1" name=""/>
        <p:cNvGrpSpPr/>
        <p:nvPr/>
      </p:nvGrpSpPr>
      <p:grpSpPr>
        <a:xfrm>
          <a:off x="0" y="0"/>
          <a:ext cx="0" cy="0"/>
        </a:xfrm>
      </p:grpSpPr>
      <p:sp>
        <p:nvSpPr>
          <p:cNvPr id="18" name="燕尾形 17"/>
          <p:cNvSpPr/>
          <p:nvPr userDrawn="1"/>
        </p:nvSpPr>
        <p:spPr>
          <a:xfrm rot="16200000">
            <a:off x="10667710" y="1376732"/>
            <a:ext cx="720000" cy="72008"/>
          </a:xfrm>
          <a:prstGeom prst="chevron">
            <a:avLst/>
          </a:prstGeom>
          <a:solidFill>
            <a:srgbClr val="F05425"/>
          </a:solidFill>
          <a:ln>
            <a:noFill/>
            <a:tailEnd type="triangle"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05425"/>
              </a:solidFill>
            </a:endParaRPr>
          </a:p>
        </p:txBody>
      </p:sp>
      <p:sp>
        <p:nvSpPr>
          <p:cNvPr id="19" name="TextBox 18"/>
          <p:cNvSpPr txBox="1"/>
          <p:nvPr userDrawn="1"/>
        </p:nvSpPr>
        <p:spPr>
          <a:xfrm>
            <a:off x="694607" y="323364"/>
            <a:ext cx="1029418"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smtClean="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20" name="直接连接符 19"/>
          <p:cNvCxnSpPr/>
          <p:nvPr userDrawn="1"/>
        </p:nvCxnSpPr>
        <p:spPr>
          <a:xfrm flipH="1">
            <a:off x="1724025" y="377062"/>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846734" y="354519"/>
            <a:ext cx="2984673"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baseline="0" smtClean="0">
                <a:solidFill>
                  <a:srgbClr val="F05425"/>
                </a:solidFill>
                <a:latin typeface="微软雅黑" pitchFamily="34" charset="-122"/>
                <a:ea typeface="微软雅黑" pitchFamily="34" charset="-122"/>
                <a:cs typeface="+mn-cs"/>
              </a:rPr>
              <a:t>第二章</a:t>
            </a:r>
            <a:endParaRPr lang="zh-CN" altLang="en-US" sz="1600" kern="1200">
              <a:solidFill>
                <a:srgbClr val="F05425"/>
              </a:solidFill>
              <a:latin typeface="微软雅黑" pitchFamily="34" charset="-122"/>
              <a:ea typeface="微软雅黑" pitchFamily="34" charset="-122"/>
              <a:cs typeface="+mn-cs"/>
            </a:endParaRPr>
          </a:p>
        </p:txBody>
      </p:sp>
      <p:sp>
        <p:nvSpPr>
          <p:cNvPr id="22" name="燕尾形 21"/>
          <p:cNvSpPr/>
          <p:nvPr userDrawn="1"/>
        </p:nvSpPr>
        <p:spPr>
          <a:xfrm>
            <a:off x="10127734" y="800708"/>
            <a:ext cx="720000" cy="72008"/>
          </a:xfrm>
          <a:prstGeom prst="chevron">
            <a:avLst/>
          </a:prstGeom>
          <a:solidFill>
            <a:srgbClr val="F05425"/>
          </a:solidFill>
          <a:ln>
            <a:noFill/>
            <a:tailEnd type="triangle"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05425"/>
              </a:solidFill>
            </a:endParaRPr>
          </a:p>
        </p:txBody>
      </p:sp>
      <p:sp>
        <p:nvSpPr>
          <p:cNvPr id="23" name="椭圆 22"/>
          <p:cNvSpPr/>
          <p:nvPr userDrawn="1"/>
        </p:nvSpPr>
        <p:spPr>
          <a:xfrm>
            <a:off x="10631710" y="440712"/>
            <a:ext cx="792000" cy="792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fld id="{2EEF1883-7A0E-4F66-9932-E581691AD397}" type="slidenum">
              <a:rPr kumimoji="0" lang="zh-CN" altLang="en-US" sz="3200" b="1" i="0" u="none" strike="noStrike" kern="1200" cap="none" spc="0" normalizeH="0" baseline="0" noProof="0" smtClean="0">
                <a:ln>
                  <a:noFill/>
                </a:ln>
                <a:solidFill>
                  <a:srgbClr val="F05425"/>
                </a:solidFill>
                <a:effectLst/>
                <a:uLnTx/>
                <a:uFillTx/>
                <a:latin typeface="Tahoma" pitchFamily="34" charset="0"/>
                <a:ea typeface="Arial Unicode MS" pitchFamily="34" charset="-122"/>
                <a:cs typeface="Tahoma" pitchFamily="34" charset="0"/>
              </a:rPr>
              <a:pPr marL="0" marR="0" indent="0" algn="ctr" defTabSz="914400" rtl="0" eaLnBrk="1" fontAlgn="auto" latinLnBrk="0" hangingPunct="1">
                <a:lnSpc>
                  <a:spcPct val="100000"/>
                </a:lnSpc>
                <a:spcBef>
                  <a:spcPct val="0"/>
                </a:spcBef>
                <a:spcAft>
                  <a:spcPct val="0"/>
                </a:spcAft>
                <a:buClrTx/>
                <a:buSzTx/>
                <a:buFontTx/>
                <a:buNone/>
                <a:defRPr/>
              </a:pPr>
              <a:t>‹#›</a:t>
            </a:fld>
            <a:endParaRPr lang="zh-CN" altLang="en-US" sz="3200" b="1" smtClean="0">
              <a:solidFill>
                <a:srgbClr val="F05425"/>
              </a:solidFill>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sp>
        <p:nvSpPr>
          <p:cNvPr id="24" name="椭圆 23"/>
          <p:cNvSpPr/>
          <p:nvPr userDrawn="1"/>
        </p:nvSpPr>
        <p:spPr>
          <a:xfrm>
            <a:off x="9695662" y="584712"/>
            <a:ext cx="504000" cy="504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smtClean="0">
              <a:solidFill>
                <a:srgbClr val="F05425"/>
              </a:solidFill>
              <a:effectLst>
                <a:outerShdw blurRad="38100" dist="38100" dir="2700000" algn="tl">
                  <a:srgbClr val="000000">
                    <a:alpha val="43137"/>
                  </a:srgbClr>
                </a:outerShdw>
              </a:effectLst>
              <a:latin typeface="Broadway" pitchFamily="82" charset="0"/>
              <a:ea typeface="微软雅黑" pitchFamily="34" charset="-122"/>
              <a:cs typeface="Tahoma" pitchFamily="34" charset="0"/>
            </a:endParaRPr>
          </a:p>
        </p:txBody>
      </p:sp>
      <p:sp>
        <p:nvSpPr>
          <p:cNvPr id="25" name="椭圆 24"/>
          <p:cNvSpPr/>
          <p:nvPr userDrawn="1"/>
        </p:nvSpPr>
        <p:spPr>
          <a:xfrm>
            <a:off x="10775710" y="1556848"/>
            <a:ext cx="504000" cy="504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800" b="0" smtClean="0">
                <a:solidFill>
                  <a:srgbClr val="F05425"/>
                </a:solidFill>
                <a:effectLst/>
                <a:latin typeface="微软雅黑" pitchFamily="34" charset="-122"/>
                <a:ea typeface="微软雅黑" pitchFamily="34" charset="-122"/>
                <a:cs typeface="Tahoma" pitchFamily="34" charset="0"/>
              </a:rPr>
              <a:t>贰</a:t>
            </a:r>
          </a:p>
        </p:txBody>
      </p:sp>
      <p:sp>
        <p:nvSpPr>
          <p:cNvPr id="26" name="椭圆 25"/>
          <p:cNvSpPr/>
          <p:nvPr userDrawn="1"/>
        </p:nvSpPr>
        <p:spPr>
          <a:xfrm>
            <a:off x="9191550" y="746224"/>
            <a:ext cx="179388" cy="180975"/>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R="0" lvl="0" indent="0" algn="ctr" fontAlgn="auto">
              <a:lnSpc>
                <a:spcPct val="100000"/>
              </a:lnSpc>
              <a:spcBef>
                <a:spcPct val="0"/>
              </a:spcBef>
              <a:spcAft>
                <a:spcPct val="0"/>
              </a:spcAft>
              <a:buClrTx/>
              <a:buSzTx/>
              <a:buFontTx/>
              <a:buNone/>
            </a:pPr>
            <a:endParaRPr kumimoji="0" lang="zh-CN" altLang="en-US" sz="2800" b="1" i="0" u="none" strike="noStrike" cap="none" spc="0" normalizeH="0" baseline="0">
              <a:ln>
                <a:noFill/>
              </a:ln>
              <a:solidFill>
                <a:srgbClr val="F05425"/>
              </a:solidFill>
              <a:effectLst/>
              <a:uLnTx/>
              <a:uFillTx/>
              <a:latin typeface="微软雅黑" pitchFamily="34" charset="-122"/>
              <a:ea typeface="微软雅黑" pitchFamily="34" charset="-122"/>
              <a:cs typeface="Tahoma" pitchFamily="34" charset="0"/>
            </a:endParaRPr>
          </a:p>
        </p:txBody>
      </p:sp>
      <p:sp>
        <p:nvSpPr>
          <p:cNvPr id="27" name="椭圆 26"/>
          <p:cNvSpPr/>
          <p:nvPr userDrawn="1"/>
        </p:nvSpPr>
        <p:spPr>
          <a:xfrm>
            <a:off x="10938016" y="2311921"/>
            <a:ext cx="179388" cy="180975"/>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R="0" lvl="0" indent="0" algn="ctr" fontAlgn="auto">
              <a:lnSpc>
                <a:spcPct val="100000"/>
              </a:lnSpc>
              <a:spcBef>
                <a:spcPct val="0"/>
              </a:spcBef>
              <a:spcAft>
                <a:spcPct val="0"/>
              </a:spcAft>
              <a:buClrTx/>
              <a:buSzTx/>
              <a:buFontTx/>
              <a:buNone/>
            </a:pPr>
            <a:endParaRPr kumimoji="0" lang="zh-CN" altLang="en-US" sz="2800" b="1" i="0" u="none" strike="noStrike" cap="none" spc="0" normalizeH="0" baseline="0">
              <a:ln>
                <a:noFill/>
              </a:ln>
              <a:solidFill>
                <a:srgbClr val="F05425"/>
              </a:solidFill>
              <a:effectLst/>
              <a:uLnTx/>
              <a:uFillTx/>
              <a:latin typeface="微软雅黑" pitchFamily="34" charset="-122"/>
              <a:ea typeface="微软雅黑" pitchFamily="34" charset="-122"/>
              <a:cs typeface="Tahoma" pitchFamily="34" charset="0"/>
            </a:endParaRPr>
          </a:p>
        </p:txBody>
      </p:sp>
      <p:cxnSp>
        <p:nvCxnSpPr>
          <p:cNvPr id="28" name="直接连接符 27"/>
          <p:cNvCxnSpPr>
            <a:stCxn id="26" idx="2"/>
          </p:cNvCxnSpPr>
          <p:nvPr userDrawn="1"/>
        </p:nvCxnSpPr>
        <p:spPr>
          <a:xfrm flipH="1" flipV="1">
            <a:off x="622598" y="836711"/>
            <a:ext cx="8568952" cy="1"/>
          </a:xfrm>
          <a:prstGeom prst="line">
            <a:avLst/>
          </a:prstGeom>
          <a:ln>
            <a:solidFill>
              <a:srgbClr val="F05425"/>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29" name="矩形 28"/>
          <p:cNvSpPr/>
          <p:nvPr userDrawn="1"/>
        </p:nvSpPr>
        <p:spPr>
          <a:xfrm>
            <a:off x="2854846" y="523796"/>
            <a:ext cx="5904656" cy="576064"/>
          </a:xfrm>
          <a:prstGeom prst="rect">
            <a:avLst/>
          </a:prstGeom>
          <a:solidFill>
            <a:schemeClr val="bg1"/>
          </a:solidFill>
          <a:ln w="12700">
            <a:solidFill>
              <a:srgbClr val="F05425"/>
            </a:solidFill>
            <a:prstDash val="dash"/>
            <a:tailEnd type="triangle" w="med" len="lg"/>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rgbClr val="F05425"/>
              </a:solidFill>
            </a:endParaRPr>
          </a:p>
        </p:txBody>
      </p:sp>
      <p:cxnSp>
        <p:nvCxnSpPr>
          <p:cNvPr id="30" name="直接连接符 29"/>
          <p:cNvCxnSpPr>
            <a:stCxn id="27" idx="4"/>
          </p:cNvCxnSpPr>
          <p:nvPr userDrawn="1"/>
        </p:nvCxnSpPr>
        <p:spPr>
          <a:xfrm flipH="1">
            <a:off x="11027710" y="2492896"/>
            <a:ext cx="0" cy="3888432"/>
          </a:xfrm>
          <a:prstGeom prst="line">
            <a:avLst/>
          </a:prstGeom>
          <a:ln>
            <a:solidFill>
              <a:srgbClr val="F05425"/>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31" name="矩形 30"/>
          <p:cNvSpPr/>
          <p:nvPr userDrawn="1"/>
        </p:nvSpPr>
        <p:spPr>
          <a:xfrm>
            <a:off x="10631710" y="2852936"/>
            <a:ext cx="792000" cy="3240360"/>
          </a:xfrm>
          <a:prstGeom prst="rect">
            <a:avLst/>
          </a:prstGeom>
          <a:solidFill>
            <a:schemeClr val="bg1"/>
          </a:solidFill>
          <a:ln w="12700">
            <a:solidFill>
              <a:srgbClr val="F05425"/>
            </a:solidFill>
            <a:prstDash val="dash"/>
            <a:tailEnd type="triangle" w="med" len="lg"/>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800" b="1" kern="0" baseline="0">
              <a:solidFill>
                <a:srgbClr val="F05425"/>
              </a:solidFill>
              <a:latin typeface="微软雅黑" pitchFamily="34" charset="-122"/>
              <a:ea typeface="微软雅黑" pitchFamily="34" charset="-122"/>
            </a:endParaRPr>
          </a:p>
        </p:txBody>
      </p:sp>
      <p:sp>
        <p:nvSpPr>
          <p:cNvPr id="16" name="TextBox 10"/>
          <p:cNvSpPr>
            <a:spLocks noChangeArrowheads="1"/>
          </p:cNvSpPr>
          <p:nvPr userDrawn="1"/>
        </p:nvSpPr>
        <p:spPr bwMode="auto">
          <a:xfrm>
            <a:off x="10797792" y="2852936"/>
            <a:ext cx="553998" cy="3240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p>
            <a:pPr marL="0" algn="ctr" defTabSz="914400" rtl="0" eaLnBrk="1" latinLnBrk="0" hangingPunct="1"/>
            <a:r>
              <a:rPr lang="zh-CN" altLang="en-US" sz="2400" b="1" kern="1200" spc="100" baseline="0" smtClean="0">
                <a:solidFill>
                  <a:srgbClr val="F05425"/>
                </a:solidFill>
                <a:latin typeface="微软雅黑" pitchFamily="34" charset="-122"/>
                <a:ea typeface="微软雅黑" pitchFamily="34" charset="-122"/>
                <a:cs typeface="+mn-cs"/>
              </a:rPr>
              <a:t>情绪与情绪管理概述</a:t>
            </a:r>
            <a:endParaRPr lang="zh-CN" altLang="en-US" sz="2400" b="1" kern="1200" spc="100" baseline="0">
              <a:solidFill>
                <a:srgbClr val="F05425"/>
              </a:solidFill>
              <a:latin typeface="微软雅黑" pitchFamily="34" charset="-122"/>
              <a:ea typeface="微软雅黑" pitchFamily="34" charset="-122"/>
              <a:cs typeface="+mn-cs"/>
            </a:endParaRPr>
          </a:p>
        </p:txBody>
      </p:sp>
    </p:spTree>
    <p:extLst>
      <p:ext uri="{BB962C8B-B14F-4D97-AF65-F5344CB8AC3E}">
        <p14:creationId val="167746209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12" name="燕尾形 11"/>
          <p:cNvSpPr/>
          <p:nvPr userDrawn="1"/>
        </p:nvSpPr>
        <p:spPr>
          <a:xfrm rot="16200000">
            <a:off x="10667710" y="1376732"/>
            <a:ext cx="720000" cy="72008"/>
          </a:xfrm>
          <a:prstGeom prst="chevron">
            <a:avLst/>
          </a:prstGeom>
          <a:solidFill>
            <a:srgbClr val="F05425"/>
          </a:solidFill>
          <a:ln>
            <a:noFill/>
            <a:tailEnd type="triangle"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05425"/>
              </a:solidFill>
            </a:endParaRPr>
          </a:p>
        </p:txBody>
      </p:sp>
      <p:sp>
        <p:nvSpPr>
          <p:cNvPr id="13" name="TextBox 12"/>
          <p:cNvSpPr txBox="1"/>
          <p:nvPr userDrawn="1"/>
        </p:nvSpPr>
        <p:spPr>
          <a:xfrm>
            <a:off x="694607" y="323364"/>
            <a:ext cx="1029418"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smtClean="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4" name="直接连接符 13"/>
          <p:cNvCxnSpPr/>
          <p:nvPr userDrawn="1"/>
        </p:nvCxnSpPr>
        <p:spPr>
          <a:xfrm flipH="1">
            <a:off x="1724025" y="377062"/>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846734" y="354519"/>
            <a:ext cx="2984673"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baseline="0" smtClean="0">
                <a:solidFill>
                  <a:srgbClr val="F05425"/>
                </a:solidFill>
                <a:latin typeface="微软雅黑" pitchFamily="34" charset="-122"/>
                <a:ea typeface="微软雅黑" pitchFamily="34" charset="-122"/>
                <a:cs typeface="+mn-cs"/>
              </a:rPr>
              <a:t>第三章</a:t>
            </a:r>
            <a:endParaRPr lang="zh-CN" altLang="en-US" sz="1600" kern="1200">
              <a:solidFill>
                <a:srgbClr val="F05425"/>
              </a:solidFill>
              <a:latin typeface="微软雅黑" pitchFamily="34" charset="-122"/>
              <a:ea typeface="微软雅黑" pitchFamily="34" charset="-122"/>
              <a:cs typeface="+mn-cs"/>
            </a:endParaRPr>
          </a:p>
        </p:txBody>
      </p:sp>
      <p:sp>
        <p:nvSpPr>
          <p:cNvPr id="16" name="燕尾形 15"/>
          <p:cNvSpPr/>
          <p:nvPr userDrawn="1"/>
        </p:nvSpPr>
        <p:spPr>
          <a:xfrm>
            <a:off x="10127734" y="800708"/>
            <a:ext cx="720000" cy="72008"/>
          </a:xfrm>
          <a:prstGeom prst="chevron">
            <a:avLst/>
          </a:prstGeom>
          <a:solidFill>
            <a:srgbClr val="F05425"/>
          </a:solidFill>
          <a:ln>
            <a:noFill/>
            <a:tailEnd type="triangle"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05425"/>
              </a:solidFill>
            </a:endParaRPr>
          </a:p>
        </p:txBody>
      </p:sp>
      <p:sp>
        <p:nvSpPr>
          <p:cNvPr id="17" name="椭圆 16"/>
          <p:cNvSpPr/>
          <p:nvPr userDrawn="1"/>
        </p:nvSpPr>
        <p:spPr>
          <a:xfrm>
            <a:off x="10631710" y="440712"/>
            <a:ext cx="792000" cy="792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fld id="{2EEF1883-7A0E-4F66-9932-E581691AD397}" type="slidenum">
              <a:rPr kumimoji="0" lang="zh-CN" altLang="en-US" sz="3200" b="1" i="0" u="none" strike="noStrike" kern="1200" cap="none" spc="0" normalizeH="0" baseline="0" noProof="0" smtClean="0">
                <a:ln>
                  <a:noFill/>
                </a:ln>
                <a:solidFill>
                  <a:srgbClr val="F05425"/>
                </a:solidFill>
                <a:effectLst/>
                <a:uLnTx/>
                <a:uFillTx/>
                <a:latin typeface="Tahoma" pitchFamily="34" charset="0"/>
                <a:ea typeface="Arial Unicode MS" pitchFamily="34" charset="-122"/>
                <a:cs typeface="Tahoma" pitchFamily="34" charset="0"/>
              </a:rPr>
              <a:pPr marL="0" marR="0" indent="0" algn="ctr" defTabSz="914400" rtl="0" eaLnBrk="1" fontAlgn="auto" latinLnBrk="0" hangingPunct="1">
                <a:lnSpc>
                  <a:spcPct val="100000"/>
                </a:lnSpc>
                <a:spcBef>
                  <a:spcPct val="0"/>
                </a:spcBef>
                <a:spcAft>
                  <a:spcPct val="0"/>
                </a:spcAft>
                <a:buClrTx/>
                <a:buSzTx/>
                <a:buFontTx/>
                <a:buNone/>
                <a:defRPr/>
              </a:pPr>
              <a:t>‹#›</a:t>
            </a:fld>
            <a:endParaRPr lang="zh-CN" altLang="en-US" sz="3200" b="1" smtClean="0">
              <a:solidFill>
                <a:srgbClr val="F05425"/>
              </a:solidFill>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sp>
        <p:nvSpPr>
          <p:cNvPr id="20" name="椭圆 19"/>
          <p:cNvSpPr/>
          <p:nvPr userDrawn="1"/>
        </p:nvSpPr>
        <p:spPr>
          <a:xfrm>
            <a:off x="9695662" y="584712"/>
            <a:ext cx="504000" cy="504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smtClean="0">
              <a:solidFill>
                <a:srgbClr val="F05425"/>
              </a:solidFill>
              <a:effectLst>
                <a:outerShdw blurRad="38100" dist="38100" dir="2700000" algn="tl">
                  <a:srgbClr val="000000">
                    <a:alpha val="43137"/>
                  </a:srgbClr>
                </a:outerShdw>
              </a:effectLst>
              <a:latin typeface="Broadway" pitchFamily="82" charset="0"/>
              <a:ea typeface="微软雅黑" pitchFamily="34" charset="-122"/>
              <a:cs typeface="Tahoma" pitchFamily="34" charset="0"/>
            </a:endParaRPr>
          </a:p>
        </p:txBody>
      </p:sp>
      <p:sp>
        <p:nvSpPr>
          <p:cNvPr id="21" name="椭圆 20"/>
          <p:cNvSpPr/>
          <p:nvPr userDrawn="1"/>
        </p:nvSpPr>
        <p:spPr>
          <a:xfrm>
            <a:off x="10775710" y="1556848"/>
            <a:ext cx="504000" cy="504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800" b="0" smtClean="0">
                <a:solidFill>
                  <a:srgbClr val="F05425"/>
                </a:solidFill>
                <a:effectLst/>
                <a:latin typeface="微软雅黑" pitchFamily="34" charset="-122"/>
                <a:ea typeface="微软雅黑" pitchFamily="34" charset="-122"/>
                <a:cs typeface="Tahoma" pitchFamily="34" charset="0"/>
              </a:rPr>
              <a:t>叁</a:t>
            </a:r>
          </a:p>
        </p:txBody>
      </p:sp>
      <p:sp>
        <p:nvSpPr>
          <p:cNvPr id="22" name="椭圆 21"/>
          <p:cNvSpPr/>
          <p:nvPr userDrawn="1"/>
        </p:nvSpPr>
        <p:spPr>
          <a:xfrm>
            <a:off x="9191550" y="746224"/>
            <a:ext cx="179388" cy="180975"/>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R="0" lvl="0" indent="0" algn="ctr" fontAlgn="auto">
              <a:lnSpc>
                <a:spcPct val="100000"/>
              </a:lnSpc>
              <a:spcBef>
                <a:spcPct val="0"/>
              </a:spcBef>
              <a:spcAft>
                <a:spcPct val="0"/>
              </a:spcAft>
              <a:buClrTx/>
              <a:buSzTx/>
              <a:buFontTx/>
              <a:buNone/>
            </a:pPr>
            <a:endParaRPr kumimoji="0" lang="zh-CN" altLang="en-US" sz="2800" b="1" i="0" u="none" strike="noStrike" cap="none" spc="0" normalizeH="0" baseline="0">
              <a:ln>
                <a:noFill/>
              </a:ln>
              <a:solidFill>
                <a:srgbClr val="F05425"/>
              </a:solidFill>
              <a:effectLst/>
              <a:uLnTx/>
              <a:uFillTx/>
              <a:latin typeface="微软雅黑" pitchFamily="34" charset="-122"/>
              <a:ea typeface="微软雅黑" pitchFamily="34" charset="-122"/>
              <a:cs typeface="Tahoma" pitchFamily="34" charset="0"/>
            </a:endParaRPr>
          </a:p>
        </p:txBody>
      </p:sp>
      <p:sp>
        <p:nvSpPr>
          <p:cNvPr id="23" name="椭圆 22"/>
          <p:cNvSpPr/>
          <p:nvPr userDrawn="1"/>
        </p:nvSpPr>
        <p:spPr>
          <a:xfrm>
            <a:off x="10938016" y="2311921"/>
            <a:ext cx="179388" cy="180975"/>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R="0" lvl="0" indent="0" algn="ctr" fontAlgn="auto">
              <a:lnSpc>
                <a:spcPct val="100000"/>
              </a:lnSpc>
              <a:spcBef>
                <a:spcPct val="0"/>
              </a:spcBef>
              <a:spcAft>
                <a:spcPct val="0"/>
              </a:spcAft>
              <a:buClrTx/>
              <a:buSzTx/>
              <a:buFontTx/>
              <a:buNone/>
            </a:pPr>
            <a:endParaRPr kumimoji="0" lang="zh-CN" altLang="en-US" sz="2800" b="1" i="0" u="none" strike="noStrike" cap="none" spc="0" normalizeH="0" baseline="0">
              <a:ln>
                <a:noFill/>
              </a:ln>
              <a:solidFill>
                <a:srgbClr val="F05425"/>
              </a:solidFill>
              <a:effectLst/>
              <a:uLnTx/>
              <a:uFillTx/>
              <a:latin typeface="微软雅黑" pitchFamily="34" charset="-122"/>
              <a:ea typeface="微软雅黑" pitchFamily="34" charset="-122"/>
              <a:cs typeface="Tahoma" pitchFamily="34" charset="0"/>
            </a:endParaRPr>
          </a:p>
        </p:txBody>
      </p:sp>
      <p:cxnSp>
        <p:nvCxnSpPr>
          <p:cNvPr id="24" name="直接连接符 23"/>
          <p:cNvCxnSpPr>
            <a:stCxn id="22" idx="2"/>
          </p:cNvCxnSpPr>
          <p:nvPr userDrawn="1"/>
        </p:nvCxnSpPr>
        <p:spPr>
          <a:xfrm flipH="1" flipV="1">
            <a:off x="622598" y="836711"/>
            <a:ext cx="8568952" cy="1"/>
          </a:xfrm>
          <a:prstGeom prst="line">
            <a:avLst/>
          </a:prstGeom>
          <a:ln>
            <a:solidFill>
              <a:srgbClr val="F05425"/>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25" name="矩形 24"/>
          <p:cNvSpPr/>
          <p:nvPr userDrawn="1"/>
        </p:nvSpPr>
        <p:spPr>
          <a:xfrm>
            <a:off x="2854846" y="523796"/>
            <a:ext cx="5904656" cy="576064"/>
          </a:xfrm>
          <a:prstGeom prst="rect">
            <a:avLst/>
          </a:prstGeom>
          <a:solidFill>
            <a:schemeClr val="bg1"/>
          </a:solidFill>
          <a:ln w="12700">
            <a:solidFill>
              <a:srgbClr val="F05425"/>
            </a:solidFill>
            <a:prstDash val="dash"/>
            <a:tailEnd type="triangle" w="med" len="lg"/>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rgbClr val="F05425"/>
              </a:solidFill>
            </a:endParaRPr>
          </a:p>
        </p:txBody>
      </p:sp>
      <p:cxnSp>
        <p:nvCxnSpPr>
          <p:cNvPr id="26" name="直接连接符 25"/>
          <p:cNvCxnSpPr>
            <a:stCxn id="23" idx="4"/>
          </p:cNvCxnSpPr>
          <p:nvPr userDrawn="1"/>
        </p:nvCxnSpPr>
        <p:spPr>
          <a:xfrm flipH="1">
            <a:off x="11027710" y="2492896"/>
            <a:ext cx="0" cy="3888432"/>
          </a:xfrm>
          <a:prstGeom prst="line">
            <a:avLst/>
          </a:prstGeom>
          <a:ln>
            <a:solidFill>
              <a:srgbClr val="F05425"/>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27" name="矩形 26"/>
          <p:cNvSpPr/>
          <p:nvPr userDrawn="1"/>
        </p:nvSpPr>
        <p:spPr>
          <a:xfrm>
            <a:off x="10631710" y="2852936"/>
            <a:ext cx="792000" cy="3240360"/>
          </a:xfrm>
          <a:prstGeom prst="rect">
            <a:avLst/>
          </a:prstGeom>
          <a:solidFill>
            <a:schemeClr val="bg1"/>
          </a:solidFill>
          <a:ln w="12700">
            <a:solidFill>
              <a:srgbClr val="F05425"/>
            </a:solidFill>
            <a:prstDash val="dash"/>
            <a:tailEnd type="triangle" w="med" len="lg"/>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800" b="1" kern="0" baseline="0">
              <a:solidFill>
                <a:srgbClr val="F05425"/>
              </a:solidFill>
              <a:latin typeface="微软雅黑" pitchFamily="34" charset="-122"/>
              <a:ea typeface="微软雅黑" pitchFamily="34" charset="-122"/>
            </a:endParaRPr>
          </a:p>
        </p:txBody>
      </p:sp>
      <p:sp>
        <p:nvSpPr>
          <p:cNvPr id="28" name="TextBox 10"/>
          <p:cNvSpPr>
            <a:spLocks noChangeArrowheads="1"/>
          </p:cNvSpPr>
          <p:nvPr userDrawn="1"/>
        </p:nvSpPr>
        <p:spPr bwMode="auto">
          <a:xfrm>
            <a:off x="10797792" y="2852936"/>
            <a:ext cx="553998" cy="3240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p>
            <a:pPr marL="0" algn="ctr" defTabSz="914400" rtl="0" eaLnBrk="1" latinLnBrk="0" hangingPunct="1"/>
            <a:r>
              <a:rPr lang="zh-CN" altLang="en-US" sz="2400" b="1" kern="1200" spc="100" baseline="0" smtClean="0">
                <a:solidFill>
                  <a:srgbClr val="F05425"/>
                </a:solidFill>
                <a:latin typeface="微软雅黑" pitchFamily="34" charset="-122"/>
                <a:ea typeface="微软雅黑" pitchFamily="34" charset="-122"/>
                <a:cs typeface="+mn-cs"/>
              </a:rPr>
              <a:t>如何进行情绪管理</a:t>
            </a:r>
            <a:endParaRPr lang="zh-CN" altLang="en-US" sz="2400" b="1" kern="1200" spc="100" baseline="0">
              <a:solidFill>
                <a:srgbClr val="F05425"/>
              </a:solidFill>
              <a:latin typeface="微软雅黑" pitchFamily="34" charset="-122"/>
              <a:ea typeface="微软雅黑" pitchFamily="34" charset="-122"/>
              <a:cs typeface="+mn-cs"/>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18" name="燕尾形 17"/>
          <p:cNvSpPr/>
          <p:nvPr userDrawn="1"/>
        </p:nvSpPr>
        <p:spPr>
          <a:xfrm rot="16200000">
            <a:off x="10667710" y="1376732"/>
            <a:ext cx="720000" cy="72008"/>
          </a:xfrm>
          <a:prstGeom prst="chevron">
            <a:avLst/>
          </a:prstGeom>
          <a:solidFill>
            <a:srgbClr val="F05425"/>
          </a:solidFill>
          <a:ln>
            <a:noFill/>
            <a:tailEnd type="triangle"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05425"/>
              </a:solidFill>
            </a:endParaRPr>
          </a:p>
        </p:txBody>
      </p:sp>
      <p:sp>
        <p:nvSpPr>
          <p:cNvPr id="19" name="TextBox 18"/>
          <p:cNvSpPr txBox="1"/>
          <p:nvPr userDrawn="1"/>
        </p:nvSpPr>
        <p:spPr>
          <a:xfrm>
            <a:off x="694607" y="323364"/>
            <a:ext cx="1029418"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smtClean="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20" name="直接连接符 19"/>
          <p:cNvCxnSpPr/>
          <p:nvPr userDrawn="1"/>
        </p:nvCxnSpPr>
        <p:spPr>
          <a:xfrm flipH="1">
            <a:off x="1724025" y="377062"/>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846734" y="354519"/>
            <a:ext cx="2984673"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baseline="0" smtClean="0">
                <a:solidFill>
                  <a:srgbClr val="F05425"/>
                </a:solidFill>
                <a:latin typeface="微软雅黑" pitchFamily="34" charset="-122"/>
                <a:ea typeface="微软雅黑" pitchFamily="34" charset="-122"/>
                <a:cs typeface="+mn-cs"/>
              </a:rPr>
              <a:t>第四章</a:t>
            </a:r>
            <a:endParaRPr lang="zh-CN" altLang="en-US" sz="1600" kern="1200">
              <a:solidFill>
                <a:srgbClr val="F05425"/>
              </a:solidFill>
              <a:latin typeface="微软雅黑" pitchFamily="34" charset="-122"/>
              <a:ea typeface="微软雅黑" pitchFamily="34" charset="-122"/>
              <a:cs typeface="+mn-cs"/>
            </a:endParaRPr>
          </a:p>
        </p:txBody>
      </p:sp>
      <p:sp>
        <p:nvSpPr>
          <p:cNvPr id="22" name="燕尾形 21"/>
          <p:cNvSpPr/>
          <p:nvPr userDrawn="1"/>
        </p:nvSpPr>
        <p:spPr>
          <a:xfrm>
            <a:off x="10127734" y="800708"/>
            <a:ext cx="720000" cy="72008"/>
          </a:xfrm>
          <a:prstGeom prst="chevron">
            <a:avLst/>
          </a:prstGeom>
          <a:solidFill>
            <a:srgbClr val="F05425"/>
          </a:solidFill>
          <a:ln>
            <a:noFill/>
            <a:tailEnd type="triangle"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05425"/>
              </a:solidFill>
            </a:endParaRPr>
          </a:p>
        </p:txBody>
      </p:sp>
      <p:sp>
        <p:nvSpPr>
          <p:cNvPr id="23" name="椭圆 22"/>
          <p:cNvSpPr/>
          <p:nvPr userDrawn="1"/>
        </p:nvSpPr>
        <p:spPr>
          <a:xfrm>
            <a:off x="10631710" y="440712"/>
            <a:ext cx="792000" cy="792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fld id="{2EEF1883-7A0E-4F66-9932-E581691AD397}" type="slidenum">
              <a:rPr kumimoji="0" lang="zh-CN" altLang="en-US" sz="3200" b="1" i="0" u="none" strike="noStrike" kern="1200" cap="none" spc="0" normalizeH="0" baseline="0" noProof="0" smtClean="0">
                <a:ln>
                  <a:noFill/>
                </a:ln>
                <a:solidFill>
                  <a:srgbClr val="F05425"/>
                </a:solidFill>
                <a:effectLst/>
                <a:uLnTx/>
                <a:uFillTx/>
                <a:latin typeface="Tahoma" pitchFamily="34" charset="0"/>
                <a:ea typeface="Arial Unicode MS" pitchFamily="34" charset="-122"/>
                <a:cs typeface="Tahoma" pitchFamily="34" charset="0"/>
              </a:rPr>
              <a:pPr marL="0" marR="0" indent="0" algn="ctr" defTabSz="914400" rtl="0" eaLnBrk="1" fontAlgn="auto" latinLnBrk="0" hangingPunct="1">
                <a:lnSpc>
                  <a:spcPct val="100000"/>
                </a:lnSpc>
                <a:spcBef>
                  <a:spcPct val="0"/>
                </a:spcBef>
                <a:spcAft>
                  <a:spcPct val="0"/>
                </a:spcAft>
                <a:buClrTx/>
                <a:buSzTx/>
                <a:buFontTx/>
                <a:buNone/>
                <a:defRPr/>
              </a:pPr>
              <a:t>‹#›</a:t>
            </a:fld>
            <a:endParaRPr lang="zh-CN" altLang="en-US" sz="3200" b="1" smtClean="0">
              <a:solidFill>
                <a:srgbClr val="F05425"/>
              </a:solidFill>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sp>
        <p:nvSpPr>
          <p:cNvPr id="24" name="椭圆 23"/>
          <p:cNvSpPr/>
          <p:nvPr userDrawn="1"/>
        </p:nvSpPr>
        <p:spPr>
          <a:xfrm>
            <a:off x="9695662" y="584712"/>
            <a:ext cx="504000" cy="504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smtClean="0">
              <a:solidFill>
                <a:srgbClr val="F05425"/>
              </a:solidFill>
              <a:effectLst>
                <a:outerShdw blurRad="38100" dist="38100" dir="2700000" algn="tl">
                  <a:srgbClr val="000000">
                    <a:alpha val="43137"/>
                  </a:srgbClr>
                </a:outerShdw>
              </a:effectLst>
              <a:latin typeface="Broadway" pitchFamily="82" charset="0"/>
              <a:ea typeface="微软雅黑" pitchFamily="34" charset="-122"/>
              <a:cs typeface="Tahoma" pitchFamily="34" charset="0"/>
            </a:endParaRPr>
          </a:p>
        </p:txBody>
      </p:sp>
      <p:sp>
        <p:nvSpPr>
          <p:cNvPr id="25" name="椭圆 24"/>
          <p:cNvSpPr/>
          <p:nvPr userDrawn="1"/>
        </p:nvSpPr>
        <p:spPr>
          <a:xfrm>
            <a:off x="10775710" y="1556848"/>
            <a:ext cx="504000" cy="504000"/>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800" b="0" smtClean="0">
                <a:solidFill>
                  <a:srgbClr val="F05425"/>
                </a:solidFill>
                <a:effectLst/>
                <a:latin typeface="微软雅黑" pitchFamily="34" charset="-122"/>
                <a:ea typeface="微软雅黑" pitchFamily="34" charset="-122"/>
                <a:cs typeface="Tahoma" pitchFamily="34" charset="0"/>
              </a:rPr>
              <a:t>肆</a:t>
            </a:r>
          </a:p>
        </p:txBody>
      </p:sp>
      <p:sp>
        <p:nvSpPr>
          <p:cNvPr id="26" name="椭圆 25"/>
          <p:cNvSpPr/>
          <p:nvPr userDrawn="1"/>
        </p:nvSpPr>
        <p:spPr>
          <a:xfrm>
            <a:off x="9191550" y="746224"/>
            <a:ext cx="179388" cy="180975"/>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R="0" lvl="0" indent="0" algn="ctr" fontAlgn="auto">
              <a:lnSpc>
                <a:spcPct val="100000"/>
              </a:lnSpc>
              <a:spcBef>
                <a:spcPct val="0"/>
              </a:spcBef>
              <a:spcAft>
                <a:spcPct val="0"/>
              </a:spcAft>
              <a:buClrTx/>
              <a:buSzTx/>
              <a:buFontTx/>
              <a:buNone/>
            </a:pPr>
            <a:endParaRPr kumimoji="0" lang="zh-CN" altLang="en-US" sz="2800" b="1" i="0" u="none" strike="noStrike" cap="none" spc="0" normalizeH="0" baseline="0">
              <a:ln>
                <a:noFill/>
              </a:ln>
              <a:solidFill>
                <a:srgbClr val="F05425"/>
              </a:solidFill>
              <a:effectLst/>
              <a:uLnTx/>
              <a:uFillTx/>
              <a:latin typeface="微软雅黑" pitchFamily="34" charset="-122"/>
              <a:ea typeface="微软雅黑" pitchFamily="34" charset="-122"/>
              <a:cs typeface="Tahoma" pitchFamily="34" charset="0"/>
            </a:endParaRPr>
          </a:p>
        </p:txBody>
      </p:sp>
      <p:sp>
        <p:nvSpPr>
          <p:cNvPr id="27" name="椭圆 26"/>
          <p:cNvSpPr/>
          <p:nvPr userDrawn="1"/>
        </p:nvSpPr>
        <p:spPr>
          <a:xfrm>
            <a:off x="10938016" y="2311921"/>
            <a:ext cx="179388" cy="180975"/>
          </a:xfrm>
          <a:prstGeom prst="ellipse">
            <a:avLst/>
          </a:prstGeom>
          <a:solidFill>
            <a:schemeClr val="bg1"/>
          </a:solidFill>
          <a:ln w="57150">
            <a:solidFill>
              <a:srgbClr val="F05425"/>
            </a:solidFill>
          </a:ln>
        </p:spPr>
        <p:style>
          <a:lnRef idx="3">
            <a:schemeClr val="lt1"/>
          </a:lnRef>
          <a:fillRef idx="1">
            <a:schemeClr val="accent1"/>
          </a:fillRef>
          <a:effectRef idx="1">
            <a:schemeClr val="accent1"/>
          </a:effectRef>
          <a:fontRef idx="minor">
            <a:schemeClr val="lt1"/>
          </a:fontRef>
        </p:style>
        <p:txBody>
          <a:bodyPr lIns="7200" tIns="7200" rIns="7200" bIns="7200" anchor="ctr"/>
          <a:lstStyle/>
          <a:p>
            <a:pPr marR="0" lvl="0" indent="0" algn="ctr" fontAlgn="auto">
              <a:lnSpc>
                <a:spcPct val="100000"/>
              </a:lnSpc>
              <a:spcBef>
                <a:spcPct val="0"/>
              </a:spcBef>
              <a:spcAft>
                <a:spcPct val="0"/>
              </a:spcAft>
              <a:buClrTx/>
              <a:buSzTx/>
              <a:buFontTx/>
              <a:buNone/>
            </a:pPr>
            <a:endParaRPr kumimoji="0" lang="zh-CN" altLang="en-US" sz="2800" b="1" i="0" u="none" strike="noStrike" cap="none" spc="0" normalizeH="0" baseline="0">
              <a:ln>
                <a:noFill/>
              </a:ln>
              <a:solidFill>
                <a:srgbClr val="F05425"/>
              </a:solidFill>
              <a:effectLst/>
              <a:uLnTx/>
              <a:uFillTx/>
              <a:latin typeface="微软雅黑" pitchFamily="34" charset="-122"/>
              <a:ea typeface="微软雅黑" pitchFamily="34" charset="-122"/>
              <a:cs typeface="Tahoma" pitchFamily="34" charset="0"/>
            </a:endParaRPr>
          </a:p>
        </p:txBody>
      </p:sp>
      <p:cxnSp>
        <p:nvCxnSpPr>
          <p:cNvPr id="28" name="直接连接符 27"/>
          <p:cNvCxnSpPr>
            <a:stCxn id="26" idx="2"/>
          </p:cNvCxnSpPr>
          <p:nvPr userDrawn="1"/>
        </p:nvCxnSpPr>
        <p:spPr>
          <a:xfrm flipH="1" flipV="1">
            <a:off x="622598" y="836711"/>
            <a:ext cx="8568952" cy="1"/>
          </a:xfrm>
          <a:prstGeom prst="line">
            <a:avLst/>
          </a:prstGeom>
          <a:ln>
            <a:solidFill>
              <a:srgbClr val="F05425"/>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29" name="矩形 28"/>
          <p:cNvSpPr/>
          <p:nvPr userDrawn="1"/>
        </p:nvSpPr>
        <p:spPr>
          <a:xfrm>
            <a:off x="2854846" y="523796"/>
            <a:ext cx="5904656" cy="576064"/>
          </a:xfrm>
          <a:prstGeom prst="rect">
            <a:avLst/>
          </a:prstGeom>
          <a:solidFill>
            <a:schemeClr val="bg1"/>
          </a:solidFill>
          <a:ln w="12700">
            <a:solidFill>
              <a:srgbClr val="F05425"/>
            </a:solidFill>
            <a:prstDash val="dash"/>
            <a:tailEnd type="triangle" w="med" len="lg"/>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rgbClr val="F05425"/>
              </a:solidFill>
            </a:endParaRPr>
          </a:p>
        </p:txBody>
      </p:sp>
      <p:cxnSp>
        <p:nvCxnSpPr>
          <p:cNvPr id="30" name="直接连接符 29"/>
          <p:cNvCxnSpPr>
            <a:stCxn id="27" idx="4"/>
          </p:cNvCxnSpPr>
          <p:nvPr userDrawn="1"/>
        </p:nvCxnSpPr>
        <p:spPr>
          <a:xfrm flipH="1">
            <a:off x="11027710" y="2492896"/>
            <a:ext cx="0" cy="3888432"/>
          </a:xfrm>
          <a:prstGeom prst="line">
            <a:avLst/>
          </a:prstGeom>
          <a:ln>
            <a:solidFill>
              <a:srgbClr val="F05425"/>
            </a:solidFill>
            <a:prstDash val="dash"/>
            <a:headEnd type="none" w="med" len="med"/>
            <a:tailEnd type="oval"/>
          </a:ln>
        </p:spPr>
        <p:style>
          <a:lnRef idx="1">
            <a:schemeClr val="accent2"/>
          </a:lnRef>
          <a:fillRef idx="0">
            <a:schemeClr val="accent2"/>
          </a:fillRef>
          <a:effectRef idx="0">
            <a:schemeClr val="accent2"/>
          </a:effectRef>
          <a:fontRef idx="minor">
            <a:schemeClr val="tx1"/>
          </a:fontRef>
        </p:style>
      </p:cxnSp>
      <p:sp>
        <p:nvSpPr>
          <p:cNvPr id="31" name="矩形 30"/>
          <p:cNvSpPr/>
          <p:nvPr userDrawn="1"/>
        </p:nvSpPr>
        <p:spPr>
          <a:xfrm>
            <a:off x="10631710" y="2852936"/>
            <a:ext cx="792000" cy="3240360"/>
          </a:xfrm>
          <a:prstGeom prst="rect">
            <a:avLst/>
          </a:prstGeom>
          <a:solidFill>
            <a:schemeClr val="bg1"/>
          </a:solidFill>
          <a:ln w="12700">
            <a:solidFill>
              <a:srgbClr val="F05425"/>
            </a:solidFill>
            <a:prstDash val="dash"/>
            <a:tailEnd type="triangle" w="med" len="lg"/>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800" b="1" kern="0" baseline="0">
              <a:solidFill>
                <a:srgbClr val="F05425"/>
              </a:solidFill>
              <a:latin typeface="微软雅黑" pitchFamily="34" charset="-122"/>
              <a:ea typeface="微软雅黑" pitchFamily="34" charset="-122"/>
            </a:endParaRPr>
          </a:p>
        </p:txBody>
      </p:sp>
      <p:sp>
        <p:nvSpPr>
          <p:cNvPr id="32" name="TextBox 10"/>
          <p:cNvSpPr>
            <a:spLocks noChangeArrowheads="1"/>
          </p:cNvSpPr>
          <p:nvPr userDrawn="1"/>
        </p:nvSpPr>
        <p:spPr bwMode="auto">
          <a:xfrm>
            <a:off x="10797792" y="2852936"/>
            <a:ext cx="553998" cy="3240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p>
            <a:pPr marL="0" algn="ctr" defTabSz="914400" rtl="0" eaLnBrk="1" latinLnBrk="0" hangingPunct="1"/>
            <a:r>
              <a:rPr lang="zh-CN" altLang="en-US" sz="2400" b="1" kern="1200" spc="100" baseline="0" smtClean="0">
                <a:solidFill>
                  <a:srgbClr val="F05425"/>
                </a:solidFill>
                <a:latin typeface="微软雅黑" pitchFamily="34" charset="-122"/>
                <a:ea typeface="微软雅黑" pitchFamily="34" charset="-122"/>
                <a:cs typeface="+mn-cs"/>
              </a:rPr>
              <a:t>情商知识概述</a:t>
            </a:r>
            <a:endParaRPr lang="zh-CN" altLang="en-US" sz="2400" b="1" kern="1200" spc="100" baseline="0">
              <a:solidFill>
                <a:srgbClr val="F05425"/>
              </a:solidFill>
              <a:latin typeface="微软雅黑" pitchFamily="34" charset="-122"/>
              <a:ea typeface="微软雅黑" pitchFamily="34" charset="-122"/>
              <a:cs typeface="+mn-cs"/>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2016/1/2</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52" r:id="rId5"/>
    <p:sldLayoutId id="2147483650" r:id="rId6"/>
    <p:sldLayoutId id="2147483653" r:id="rId7"/>
    <p:sldLayoutId id="2147483654" r:id="rId8"/>
    <p:sldLayoutId id="2147483655" r:id="rId9"/>
    <p:sldLayoutId id="2147483656" r:id="rId10"/>
    <p:sldLayoutId id="2147483657" r:id="rId11"/>
    <p:sldLayoutId id="2147483658" r:id="rId12"/>
    <p:sldLayoutId id="2147483659" r:id="rId1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83033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 Id="rId7" Target="../media/image24.png" Type="http://schemas.openxmlformats.org/officeDocument/2006/relationships/image"/><Relationship Id="rId8" Target="../media/image2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4.jpeg" Type="http://schemas.openxmlformats.org/officeDocument/2006/relationships/image"/><Relationship Id="rId3" Target="../media/image3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5.png" Type="http://schemas.openxmlformats.org/officeDocument/2006/relationships/image"/><Relationship Id="rId3" Target="../media/image36.jpeg" Type="http://schemas.openxmlformats.org/officeDocument/2006/relationships/image"/><Relationship Id="rId4" Target="../media/image1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7.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2.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4.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5.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6.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7.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8.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9.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0.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9.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2.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3.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4.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5.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6.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57.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58.png" Type="http://schemas.openxmlformats.org/officeDocument/2006/relationships/image"/><Relationship Id="rId3" Target="../media/image59.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0.png" Type="http://schemas.openxmlformats.org/officeDocument/2006/relationships/image"/><Relationship Id="rId3" Target="../media/image61.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4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5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3.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4.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5.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6.png" Type="http://schemas.openxmlformats.org/officeDocument/2006/relationships/image"/><Relationship Id="rId3" Target="../media/image67.jpe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8.jpe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9.jpeg" Type="http://schemas.openxmlformats.org/officeDocument/2006/relationships/image"/><Relationship Id="rId3" Target="../media/image70.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9.xml" Type="http://schemas.openxmlformats.org/officeDocument/2006/relationships/slideLayout"/><Relationship Id="rId10" Target="../media/image76.jpeg" Type="http://schemas.openxmlformats.org/officeDocument/2006/relationships/image"/><Relationship Id="rId11" Target="../media/image77.png" Type="http://schemas.openxmlformats.org/officeDocument/2006/relationships/image"/><Relationship Id="rId12" Target="../media/image78.png" Type="http://schemas.openxmlformats.org/officeDocument/2006/relationships/image"/><Relationship Id="rId2" Target="../notesSlides/notesSlide1.xml" Type="http://schemas.openxmlformats.org/officeDocument/2006/relationships/notesSlide"/><Relationship Id="rId3" Target="../media/image71.jpeg" Type="http://schemas.openxmlformats.org/officeDocument/2006/relationships/image"/><Relationship Id="rId4" Target="../media/image72.jpeg" Type="http://schemas.openxmlformats.org/officeDocument/2006/relationships/image"/><Relationship Id="rId5" Target="../media/image73.jpeg" Type="http://schemas.openxmlformats.org/officeDocument/2006/relationships/image"/><Relationship Id="rId6" Target="mailto:info@eyefulpresentations.co.uk" TargetMode="External" Type="http://schemas.openxmlformats.org/officeDocument/2006/relationships/hyperlink"/><Relationship Id="rId7" Target="http://www.eyefulpresentations.co.uk/" TargetMode="External" Type="http://schemas.openxmlformats.org/officeDocument/2006/relationships/hyperlink"/><Relationship Id="rId8" Target="../media/image74.png" Type="http://schemas.openxmlformats.org/officeDocument/2006/relationships/image"/><Relationship Id="rId9" Target="../media/image75.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79.jpeg" Type="http://schemas.openxmlformats.org/officeDocument/2006/relationships/image"/><Relationship Id="rId3" Target="../media/image80.png" Type="http://schemas.openxmlformats.org/officeDocument/2006/relationships/image"/><Relationship Id="rId4" Target="http://www.tianya.cn/publicforum/content/no20/1/317960.shtml" TargetMode="External" Type="http://schemas.openxmlformats.org/officeDocument/2006/relationships/hyperlink"/><Relationship Id="rId5" Target="../media/image8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 Id="rId3" Target="../media/image1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1"/>
          <p:cNvSpPr/>
          <p:nvPr/>
        </p:nvSpPr>
        <p:spPr>
          <a:xfrm>
            <a:off x="2390382" y="4158068"/>
            <a:ext cx="2502412" cy="1790761"/>
          </a:xfrm>
          <a:custGeom>
            <a:rect b="b" l="l" r="r" t="t"/>
            <a:pathLst>
              <a:path h="1790760" w="1877542">
                <a:moveTo>
                  <a:pt x="0" y="0"/>
                </a:moveTo>
                <a:cubicBezTo>
                  <a:pt x="570568" y="146264"/>
                  <a:pt x="1203685" y="250085"/>
                  <a:pt x="1877542" y="300265"/>
                </a:cubicBezTo>
                <a:lnTo>
                  <a:pt x="1877542" y="1523367"/>
                </a:lnTo>
                <a:cubicBezTo>
                  <a:pt x="1207220" y="1562691"/>
                  <a:pt x="574445" y="1655618"/>
                  <a:pt x="0" y="1790761"/>
                </a:cubicBezTo>
                <a:close/>
              </a:path>
            </a:pathLst>
          </a:cu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
          <p:cNvSpPr/>
          <p:nvPr/>
        </p:nvSpPr>
        <p:spPr>
          <a:xfrm>
            <a:off x="-18750" y="3406791"/>
            <a:ext cx="2295386" cy="3246791"/>
          </a:xfrm>
          <a:custGeom>
            <a:gdLst>
              <a:gd fmla="*/ 14068 w 1722212" name="connsiteX0"/>
              <a:gd fmla="*/ 0 h 3246791" name="connsiteY0"/>
              <a:gd fmla="*/ 1477513 w 1722212" name="connsiteX1"/>
              <a:gd fmla="*/ 661181 h 3246791" name="connsiteY1"/>
              <a:gd fmla="*/ 1722212 w 1722212" name="connsiteX2"/>
              <a:gd fmla="*/ 729807 h 3246791" name="connsiteY2"/>
              <a:gd fmla="*/ 1722212 w 1722212" name="connsiteX3"/>
              <a:gd fmla="*/ 2562051 h 3246791" name="connsiteY3"/>
              <a:gd fmla="*/ 487793 w 1722212" name="connsiteX4"/>
              <a:gd fmla="*/ 2965437 h 3246791" name="connsiteY4"/>
              <a:gd fmla="*/ 0 w 1722212" name="connsiteX5"/>
              <a:gd fmla="*/ 3246791 h 3246791" name="connsiteY5"/>
              <a:gd fmla="*/ 14068 w 1722212" name="connsiteX6"/>
              <a:gd fmla="*/ 0 h 324679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246791" w="1722212">
                <a:moveTo>
                  <a:pt x="14068" y="0"/>
                </a:moveTo>
                <a:cubicBezTo>
                  <a:pt x="473747" y="182880"/>
                  <a:pt x="975630" y="478301"/>
                  <a:pt x="1477513" y="661181"/>
                </a:cubicBezTo>
                <a:cubicBezTo>
                  <a:pt x="1557642" y="685000"/>
                  <a:pt x="1639232" y="707886"/>
                  <a:pt x="1722212" y="729807"/>
                </a:cubicBezTo>
                <a:lnTo>
                  <a:pt x="1722212" y="2562051"/>
                </a:lnTo>
                <a:cubicBezTo>
                  <a:pt x="1269652" y="2671608"/>
                  <a:pt x="854651" y="2807576"/>
                  <a:pt x="487793" y="2965437"/>
                </a:cubicBezTo>
                <a:lnTo>
                  <a:pt x="0" y="3246791"/>
                </a:lnTo>
                <a:cubicBezTo>
                  <a:pt x="4689" y="2164527"/>
                  <a:pt x="9379" y="1082264"/>
                  <a:pt x="14068" y="0"/>
                </a:cubicBezTo>
                <a:close/>
              </a:path>
            </a:pathLst>
          </a:cu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4"/>
          <p:cNvSpPr/>
          <p:nvPr/>
        </p:nvSpPr>
        <p:spPr>
          <a:xfrm>
            <a:off x="5006538" y="4463276"/>
            <a:ext cx="2502412" cy="1238020"/>
          </a:xfrm>
          <a:custGeom>
            <a:rect b="b" l="l" r="r" t="t"/>
            <a:pathLst>
              <a:path h="1238020" w="1877542">
                <a:moveTo>
                  <a:pt x="1877542" y="0"/>
                </a:moveTo>
                <a:lnTo>
                  <a:pt x="1877542" y="1238020"/>
                </a:lnTo>
                <a:cubicBezTo>
                  <a:pt x="1512129" y="1205555"/>
                  <a:pt x="1134200" y="1188873"/>
                  <a:pt x="747365" y="1188873"/>
                </a:cubicBezTo>
                <a:cubicBezTo>
                  <a:pt x="494044" y="1188873"/>
                  <a:pt x="244541" y="1196027"/>
                  <a:pt x="0" y="1212460"/>
                </a:cubicBezTo>
                <a:lnTo>
                  <a:pt x="0" y="754"/>
                </a:lnTo>
                <a:cubicBezTo>
                  <a:pt x="303571" y="25487"/>
                  <a:pt x="615342" y="36744"/>
                  <a:pt x="933122" y="36744"/>
                </a:cubicBezTo>
                <a:cubicBezTo>
                  <a:pt x="1254843" y="36744"/>
                  <a:pt x="1570404" y="25206"/>
                  <a:pt x="1877542" y="0"/>
                </a:cubicBezTo>
                <a:close/>
              </a:path>
            </a:pathLst>
          </a:cu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5"/>
          <p:cNvSpPr/>
          <p:nvPr/>
        </p:nvSpPr>
        <p:spPr>
          <a:xfrm>
            <a:off x="7622696" y="4155224"/>
            <a:ext cx="2502412" cy="1891514"/>
          </a:xfrm>
          <a:custGeom>
            <a:rect b="b" l="l" r="r" t="t"/>
            <a:pathLst>
              <a:path h="1891514" w="1877542">
                <a:moveTo>
                  <a:pt x="1877542" y="0"/>
                </a:moveTo>
                <a:lnTo>
                  <a:pt x="1877542" y="1891514"/>
                </a:lnTo>
                <a:cubicBezTo>
                  <a:pt x="1311529" y="1732732"/>
                  <a:pt x="677962" y="1616847"/>
                  <a:pt x="0" y="1554265"/>
                </a:cubicBezTo>
                <a:lnTo>
                  <a:pt x="0" y="302354"/>
                </a:lnTo>
                <a:cubicBezTo>
                  <a:pt x="674075" y="251415"/>
                  <a:pt x="1307213" y="146919"/>
                  <a:pt x="1877542" y="0"/>
                </a:cubicBezTo>
                <a:close/>
              </a:path>
            </a:pathLst>
          </a:custGeom>
          <a:blipFill dpi="0" rotWithShape="1">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6"/>
          <p:cNvSpPr/>
          <p:nvPr/>
        </p:nvSpPr>
        <p:spPr>
          <a:xfrm>
            <a:off x="10248902" y="3533401"/>
            <a:ext cx="1938336" cy="3190521"/>
          </a:xfrm>
          <a:custGeom>
            <a:gdLst>
              <a:gd fmla="*/ 225861 w 1454320" name="connsiteX0"/>
              <a:gd fmla="*/ 534572 h 3190521" name="connsiteY0"/>
              <a:gd fmla="*/ 1454320 w 1454320" name="connsiteX1"/>
              <a:gd fmla="*/ 0 h 3190521" name="connsiteY1"/>
              <a:gd fmla="*/ 1454320 w 1454320" name="connsiteX2"/>
              <a:gd fmla="*/ 3190521 h 3190521" name="connsiteY2"/>
              <a:gd fmla="*/ 844067 w 1454320" name="connsiteX3"/>
              <a:gd fmla="*/ 2838828 h 3190521" name="connsiteY3"/>
              <a:gd fmla="*/ 0 w 1454320" name="connsiteX4"/>
              <a:gd fmla="*/ 2539388 h 3190521" name="connsiteY4"/>
              <a:gd fmla="*/ 0 w 1454320" name="connsiteX5"/>
              <a:gd fmla="*/ 598081 h 3190521" name="connsiteY5"/>
              <a:gd fmla="*/ 225861 w 1454320" name="connsiteX6"/>
              <a:gd fmla="*/ 534572 h 319052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190521" w="1454320">
                <a:moveTo>
                  <a:pt x="225861" y="534572"/>
                </a:moveTo>
                <a:lnTo>
                  <a:pt x="1454320" y="0"/>
                </a:lnTo>
                <a:lnTo>
                  <a:pt x="1454320" y="3190521"/>
                </a:lnTo>
                <a:lnTo>
                  <a:pt x="844067" y="2838828"/>
                </a:lnTo>
                <a:cubicBezTo>
                  <a:pt x="585500" y="2727363"/>
                  <a:pt x="302880" y="2627072"/>
                  <a:pt x="0" y="2539388"/>
                </a:cubicBezTo>
                <a:lnTo>
                  <a:pt x="0" y="598081"/>
                </a:lnTo>
                <a:cubicBezTo>
                  <a:pt x="76518" y="577798"/>
                  <a:pt x="151815" y="556589"/>
                  <a:pt x="225861" y="534572"/>
                </a:cubicBezTo>
                <a:close/>
              </a:path>
            </a:pathLst>
          </a:custGeom>
          <a:blipFill dpi="0" rotWithShape="1">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15"/>
          <p:cNvSpPr/>
          <p:nvPr/>
        </p:nvSpPr>
        <p:spPr>
          <a:xfrm>
            <a:off x="0" y="5652149"/>
            <a:ext cx="12187238" cy="1181820"/>
          </a:xfrm>
          <a:custGeom>
            <a:rect b="b" l="l" r="r" t="t"/>
            <a:pathLst>
              <a:path h="1181820" w="9144000">
                <a:moveTo>
                  <a:pt x="4503736" y="0"/>
                </a:moveTo>
                <a:cubicBezTo>
                  <a:pt x="6407413" y="0"/>
                  <a:pt x="8095417" y="403989"/>
                  <a:pt x="9144000" y="1027158"/>
                </a:cubicBezTo>
                <a:lnTo>
                  <a:pt x="9144000" y="1181820"/>
                </a:lnTo>
                <a:cubicBezTo>
                  <a:pt x="8096888" y="552513"/>
                  <a:pt x="6400701" y="144016"/>
                  <a:pt x="4486433" y="144016"/>
                </a:cubicBezTo>
                <a:cubicBezTo>
                  <a:pt x="2673012" y="144016"/>
                  <a:pt x="1055298" y="510606"/>
                  <a:pt x="0" y="1084233"/>
                </a:cubicBezTo>
                <a:lnTo>
                  <a:pt x="0" y="949973"/>
                </a:lnTo>
                <a:cubicBezTo>
                  <a:pt x="1054723" y="370654"/>
                  <a:pt x="2680292" y="0"/>
                  <a:pt x="4503736" y="0"/>
                </a:cubicBezTo>
                <a:close/>
              </a:path>
            </a:pathLst>
          </a:custGeom>
          <a:solidFill>
            <a:srgbClr val="F05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22"/>
          <p:cNvSpPr/>
          <p:nvPr/>
        </p:nvSpPr>
        <p:spPr>
          <a:xfrm>
            <a:off x="1" y="3284985"/>
            <a:ext cx="12187239" cy="1215037"/>
          </a:xfrm>
          <a:custGeom>
            <a:rect b="b" l="l" r="r" t="t"/>
            <a:pathLst>
              <a:path h="1215037" w="9144001">
                <a:moveTo>
                  <a:pt x="0" y="0"/>
                </a:moveTo>
                <a:cubicBezTo>
                  <a:pt x="1044041" y="640192"/>
                  <a:pt x="2755465" y="1057166"/>
                  <a:pt x="4689494" y="1057166"/>
                </a:cubicBezTo>
                <a:cubicBezTo>
                  <a:pt x="6484806" y="1057166"/>
                  <a:pt x="8088300" y="697861"/>
                  <a:pt x="9144001" y="133798"/>
                </a:cubicBezTo>
                <a:lnTo>
                  <a:pt x="9144001" y="292702"/>
                </a:lnTo>
                <a:cubicBezTo>
                  <a:pt x="8087610" y="855887"/>
                  <a:pt x="6484419" y="1215037"/>
                  <a:pt x="4689494" y="1215037"/>
                </a:cubicBezTo>
                <a:cubicBezTo>
                  <a:pt x="2755571" y="1215037"/>
                  <a:pt x="1044228" y="798109"/>
                  <a:pt x="0" y="157591"/>
                </a:cubicBezTo>
                <a:close/>
              </a:path>
            </a:pathLst>
          </a:custGeom>
          <a:solidFill>
            <a:srgbClr val="F054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TextBox 37"/>
          <p:cNvSpPr txBox="1"/>
          <p:nvPr/>
        </p:nvSpPr>
        <p:spPr>
          <a:xfrm>
            <a:off x="10991751" y="393692"/>
            <a:ext cx="1008112" cy="365760"/>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mtClean="0">
                <a:solidFill>
                  <a:srgbClr val="F05425"/>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sp>
        <p:nvSpPr>
          <p:cNvPr id="39" name="TextBox 38"/>
          <p:cNvSpPr txBox="1"/>
          <p:nvPr/>
        </p:nvSpPr>
        <p:spPr>
          <a:xfrm>
            <a:off x="3790950" y="2122792"/>
            <a:ext cx="5212080" cy="1097280"/>
          </a:xfrm>
          <a:prstGeom prst="rect">
            <a:avLst/>
          </a:prstGeom>
          <a:noFill/>
        </p:spPr>
        <p:txBody>
          <a:bodyPr wrap="none">
            <a:spAutoFit/>
          </a:bodyPr>
          <a:lstStyle/>
          <a:p>
            <a:pPr fontAlgn="auto">
              <a:spcBef>
                <a:spcPct val="0"/>
              </a:spcBef>
              <a:spcAft>
                <a:spcPct val="0"/>
              </a:spcAft>
              <a:defRPr/>
            </a:pPr>
            <a:r>
              <a:rPr altLang="en-US" b="1" lang="zh-CN" smtClean="0" sz="6600">
                <a:solidFill>
                  <a:srgbClr val="FC6204"/>
                </a:solidFill>
                <a:effectLst>
                  <a:outerShdw algn="tl" blurRad="38100" dir="2700000" dist="38100">
                    <a:srgbClr val="000000">
                      <a:alpha val="43137"/>
                    </a:srgbClr>
                  </a:outerShdw>
                  <a:reflection algn="bl" blurRad="25400" dir="5400000" dist="50800" endPos="30000" rotWithShape="0" stA="30000" sy="-100000"/>
                </a:effectLst>
                <a:latin charset="-122" pitchFamily="34" typeface="微软雅黑"/>
                <a:ea charset="-122" pitchFamily="34" typeface="微软雅黑"/>
              </a:rPr>
              <a:t>情绪管理指南</a:t>
            </a:r>
          </a:p>
        </p:txBody>
      </p:sp>
      <p:sp>
        <p:nvSpPr>
          <p:cNvPr id="40" name="矩形 39"/>
          <p:cNvSpPr>
            <a:spLocks noChangeArrowheads="1"/>
          </p:cNvSpPr>
          <p:nvPr/>
        </p:nvSpPr>
        <p:spPr bwMode="auto">
          <a:xfrm>
            <a:off x="3790950" y="1772816"/>
            <a:ext cx="39592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i="1" lang="zh-CN" smtClean="0" sz="1600">
                <a:solidFill>
                  <a:srgbClr val="A6A6A6"/>
                </a:solidFill>
                <a:latin charset="-122" pitchFamily="34" typeface="微软雅黑"/>
                <a:ea charset="-122" pitchFamily="34" typeface="微软雅黑"/>
              </a:rPr>
              <a:t>员工在职培训之——</a:t>
            </a:r>
          </a:p>
        </p:txBody>
      </p:sp>
      <p:sp>
        <p:nvSpPr>
          <p:cNvPr id="41" name="TextBox 40"/>
          <p:cNvSpPr txBox="1">
            <a:spLocks noChangeArrowheads="1"/>
          </p:cNvSpPr>
          <p:nvPr/>
        </p:nvSpPr>
        <p:spPr bwMode="auto">
          <a:xfrm>
            <a:off x="3790950" y="3503444"/>
            <a:ext cx="424135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en-US" lang="zh-CN" smtClean="0" sz="1600">
                <a:solidFill>
                  <a:schemeClr val="accent6"/>
                </a:solidFill>
                <a:latin charset="-122" pitchFamily="34" typeface="微软雅黑"/>
                <a:ea charset="-122" pitchFamily="34" typeface="微软雅黑"/>
                <a:cs charset="0" pitchFamily="34" typeface="Tahoma"/>
              </a:rPr>
              <a:t>点击此处，写上您公司的名称</a:t>
            </a:r>
          </a:p>
        </p:txBody>
      </p:sp>
      <p:cxnSp>
        <p:nvCxnSpPr>
          <p:cNvPr id="42" name="直接连接符 41"/>
          <p:cNvCxnSpPr/>
          <p:nvPr/>
        </p:nvCxnSpPr>
        <p:spPr>
          <a:xfrm>
            <a:off x="3830910" y="3426487"/>
            <a:ext cx="51130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8687827" y="2066275"/>
            <a:ext cx="511552" cy="335280"/>
            <a:chOff x="6409893" y="4705910"/>
            <a:chExt cx="511552" cy="335280"/>
          </a:xfrm>
        </p:grpSpPr>
        <p:sp>
          <p:nvSpPr>
            <p:cNvPr id="44" name="二十四角星 43"/>
            <p:cNvSpPr/>
            <p:nvPr/>
          </p:nvSpPr>
          <p:spPr>
            <a:xfrm>
              <a:off x="6455401" y="4705910"/>
              <a:ext cx="188662" cy="335280"/>
            </a:xfrm>
            <a:prstGeom prst="star24">
              <a:avLst/>
            </a:prstGeom>
            <a:solidFill>
              <a:srgbClr val="0070C0"/>
            </a:solidFill>
            <a:ln w="12700">
              <a:noFill/>
            </a:ln>
            <a:effectLst/>
          </p:spPr>
          <p:txBody>
            <a:bodyPr anchor="ctr" rtlCol="0" wrap="square">
              <a:spAutoFit/>
            </a:bodyPr>
            <a:lstStyle/>
            <a:p>
              <a:pPr algn="ctr"/>
              <a:endParaRPr altLang="en-US" b="1" lang="zh-CN" sz="1600">
                <a:solidFill>
                  <a:prstClr val="white"/>
                </a:solidFill>
                <a:cs charset="0" pitchFamily="34" typeface="Lao UI"/>
              </a:endParaRPr>
            </a:p>
          </p:txBody>
        </p:sp>
        <p:sp>
          <p:nvSpPr>
            <p:cNvPr id="45" name="TextBox 44"/>
            <p:cNvSpPr txBox="1"/>
            <p:nvPr/>
          </p:nvSpPr>
          <p:spPr>
            <a:xfrm rot="20430396">
              <a:off x="6409893" y="4731501"/>
              <a:ext cx="511552" cy="243840"/>
            </a:xfrm>
            <a:prstGeom prst="rect">
              <a:avLst/>
            </a:prstGeom>
            <a:noFill/>
          </p:spPr>
          <p:txBody>
            <a:bodyPr rtlCol="0" wrap="square">
              <a:spAutoFit/>
            </a:bodyPr>
            <a:lstStyle/>
            <a:p>
              <a:r>
                <a:rPr altLang="zh-CN" lang="en-US" sz="1000">
                  <a:solidFill>
                    <a:prstClr val="white"/>
                  </a:solidFill>
                </a:rPr>
                <a:t>V1</a:t>
              </a:r>
            </a:p>
          </p:txBody>
        </p:sp>
      </p:grpSp>
      <p:sp>
        <p:nvSpPr>
          <p:cNvPr id="47" name="Text Box 62"/>
          <p:cNvSpPr txBox="1">
            <a:spLocks noChangeArrowheads="1"/>
          </p:cNvSpPr>
          <p:nvPr/>
        </p:nvSpPr>
        <p:spPr bwMode="auto">
          <a:xfrm>
            <a:off x="5551876" y="6324334"/>
            <a:ext cx="1511403" cy="335280"/>
          </a:xfrm>
          <a:prstGeom prst="rect">
            <a:avLst/>
          </a:prstGeom>
          <a:noFill/>
          <a:effectLst>
            <a:reflection algn="bl" blurRad="6350" dir="5400000" dist="50800" endA="300" endPos="38500" rotWithShape="0" stA="50000" sy="-100000"/>
          </a:effectLst>
        </p:spPr>
        <p:txBody>
          <a:bodyPr rtlCol="0" wrap="square">
            <a:spAutoFit/>
          </a:bodyPr>
          <a:lstStyle>
            <a:defPPr>
              <a:defRPr lang="zh-CN"/>
            </a:defPPr>
            <a:lvl1pPr defTabSz="914400" eaLnBrk="1" hangingPunct="1" latinLnBrk="0" marL="0">
              <a:defRPr sz="18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defRPr>
            </a:lvl1pPr>
            <a:lvl2pPr defTabSz="914400" eaLnBrk="1" hangingPunct="1" latinLnBrk="0">
              <a:defRPr sz="1800">
                <a:latin typeface="+mn-lt"/>
                <a:ea typeface="+mn-ea"/>
              </a:defRPr>
            </a:lvl2pPr>
            <a:lvl3pPr defTabSz="914400" eaLnBrk="1" hangingPunct="1" latinLnBrk="0">
              <a:defRPr sz="1800">
                <a:latin typeface="+mn-lt"/>
                <a:ea typeface="+mn-ea"/>
              </a:defRPr>
            </a:lvl3pPr>
            <a:lvl4pPr defTabSz="914400" eaLnBrk="1" hangingPunct="1" latinLnBrk="0">
              <a:defRPr sz="1800">
                <a:latin typeface="+mn-lt"/>
                <a:ea typeface="+mn-ea"/>
              </a:defRPr>
            </a:lvl4pPr>
            <a:lvl5pPr defTabSz="914400" eaLnBrk="1" hangingPunct="1" latinLnBrk="0">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altLang="en-US" lang="zh-CN" sz="1600">
                <a:solidFill>
                  <a:srgbClr val="00B0F0"/>
                </a:solidFill>
                <a:latin charset="-122" pitchFamily="34" typeface="微软雅黑"/>
                <a:ea charset="-122" pitchFamily="34" typeface="微软雅黑"/>
              </a:rPr>
              <a:t>布衣公子作品</a:t>
            </a:r>
          </a:p>
        </p:txBody>
      </p:sp>
    </p:spTree>
    <p:extLst>
      <p:ext uri="{BB962C8B-B14F-4D97-AF65-F5344CB8AC3E}">
        <p14:creationId val="3629945439"/>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200" fill="hold" id="7"/>
                                        <p:tgtEl>
                                          <p:spTgt spid="40"/>
                                        </p:tgtEl>
                                        <p:attrNameLst>
                                          <p:attrName>ppt_x</p:attrName>
                                        </p:attrNameLst>
                                      </p:cBhvr>
                                      <p:tavLst>
                                        <p:tav tm="0">
                                          <p:val>
                                            <p:strVal val="1+#ppt_w/2"/>
                                          </p:val>
                                        </p:tav>
                                        <p:tav tm="100000">
                                          <p:val>
                                            <p:strVal val="#ppt_x"/>
                                          </p:val>
                                        </p:tav>
                                      </p:tavLst>
                                    </p:anim>
                                    <p:anim calcmode="lin" valueType="num">
                                      <p:cBhvr additive="base">
                                        <p:cTn dur="200" fill="hold" id="8"/>
                                        <p:tgtEl>
                                          <p:spTgt spid="4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00"/>
                            </p:stCondLst>
                            <p:childTnLst>
                              <p:par>
                                <p:cTn fill="hold" grpId="0" id="10" nodeType="afterEffect" presetClass="entr" presetID="15" presetSubtype="0">
                                  <p:stCondLst>
                                    <p:cond delay="0"/>
                                  </p:stCondLst>
                                  <p:iterate type="lt">
                                    <p:tmPct val="10000"/>
                                  </p:iterate>
                                  <p:childTnLst>
                                    <p:set>
                                      <p:cBhvr>
                                        <p:cTn dur="1" fill="hold" id="11">
                                          <p:stCondLst>
                                            <p:cond delay="0"/>
                                          </p:stCondLst>
                                        </p:cTn>
                                        <p:tgtEl>
                                          <p:spTgt spid="39"/>
                                        </p:tgtEl>
                                        <p:attrNameLst>
                                          <p:attrName>style.visibility</p:attrName>
                                        </p:attrNameLst>
                                      </p:cBhvr>
                                      <p:to>
                                        <p:strVal val="visible"/>
                                      </p:to>
                                    </p:set>
                                    <p:anim calcmode="lin" valueType="num">
                                      <p:cBhvr>
                                        <p:cTn dur="1000" fill="hold" id="12"/>
                                        <p:tgtEl>
                                          <p:spTgt spid="39"/>
                                        </p:tgtEl>
                                        <p:attrNameLst>
                                          <p:attrName>ppt_w</p:attrName>
                                        </p:attrNameLst>
                                      </p:cBhvr>
                                      <p:tavLst>
                                        <p:tav tm="0">
                                          <p:val>
                                            <p:fltVal val="0"/>
                                          </p:val>
                                        </p:tav>
                                        <p:tav tm="100000">
                                          <p:val>
                                            <p:strVal val="#ppt_w"/>
                                          </p:val>
                                        </p:tav>
                                      </p:tavLst>
                                    </p:anim>
                                    <p:anim calcmode="lin" valueType="num">
                                      <p:cBhvr>
                                        <p:cTn dur="1000" fill="hold" id="13"/>
                                        <p:tgtEl>
                                          <p:spTgt spid="39"/>
                                        </p:tgtEl>
                                        <p:attrNameLst>
                                          <p:attrName>ppt_h</p:attrName>
                                        </p:attrNameLst>
                                      </p:cBhvr>
                                      <p:tavLst>
                                        <p:tav tm="0">
                                          <p:val>
                                            <p:fltVal val="0"/>
                                          </p:val>
                                        </p:tav>
                                        <p:tav tm="100000">
                                          <p:val>
                                            <p:strVal val="#ppt_h"/>
                                          </p:val>
                                        </p:tav>
                                      </p:tavLst>
                                    </p:anim>
                                    <p:anim calcmode="lin" valueType="num">
                                      <p:cBhvr>
                                        <p:cTn dur="1000" fill="hold" id="14"/>
                                        <p:tgtEl>
                                          <p:spTgt spid="39"/>
                                        </p:tgtEl>
                                        <p:attrNameLst>
                                          <p:attrName>ppt_x</p:attrName>
                                        </p:attrNameLst>
                                      </p:cBhvr>
                                      <p:tavLst>
                                        <p:tav fmla="#ppt_x+(cos(-2*pi*(1-$))*-#ppt_x-sin(-2*pi*(1-$))*(1-#ppt_y))*(1-$)" tm="0">
                                          <p:val>
                                            <p:fltVal val="0"/>
                                          </p:val>
                                        </p:tav>
                                        <p:tav tm="100000">
                                          <p:val>
                                            <p:fltVal val="1"/>
                                          </p:val>
                                        </p:tav>
                                      </p:tavLst>
                                    </p:anim>
                                    <p:anim calcmode="lin" valueType="num">
                                      <p:cBhvr>
                                        <p:cTn dur="1000" fill="hold" id="15"/>
                                        <p:tgtEl>
                                          <p:spTgt spid="39"/>
                                        </p:tgtEl>
                                        <p:attrNameLst>
                                          <p:attrName>ppt_y</p:attrName>
                                        </p:attrNameLst>
                                      </p:cBhvr>
                                      <p:tavLst>
                                        <p:tav fmla="#ppt_y+(sin(-2*pi*(1-$))*-#ppt_x+cos(-2*pi*(1-$))*(1-#ppt_y))*(1-$)" tm="0">
                                          <p:val>
                                            <p:fltVal val="0"/>
                                          </p:val>
                                        </p:tav>
                                        <p:tav tm="100000">
                                          <p:val>
                                            <p:fltVal val="1"/>
                                          </p:val>
                                        </p:tav>
                                      </p:tavLst>
                                    </p:anim>
                                  </p:childTnLst>
                                </p:cTn>
                              </p:par>
                            </p:childTnLst>
                          </p:cTn>
                        </p:par>
                        <p:par>
                          <p:cTn fill="hold" id="16" nodeType="afterGroup">
                            <p:stCondLst>
                              <p:cond delay="1200"/>
                            </p:stCondLst>
                            <p:childTnLst>
                              <p:par>
                                <p:cTn fill="hold" id="17" nodeType="afterEffect" presetClass="entr" presetID="22" presetSubtype="8">
                                  <p:stCondLst>
                                    <p:cond delay="0"/>
                                  </p:stCondLst>
                                  <p:childTnLst>
                                    <p:set>
                                      <p:cBhvr>
                                        <p:cTn dur="1" fill="hold" id="18">
                                          <p:stCondLst>
                                            <p:cond delay="0"/>
                                          </p:stCondLst>
                                        </p:cTn>
                                        <p:tgtEl>
                                          <p:spTgt spid="42"/>
                                        </p:tgtEl>
                                        <p:attrNameLst>
                                          <p:attrName>style.visibility</p:attrName>
                                        </p:attrNameLst>
                                      </p:cBhvr>
                                      <p:to>
                                        <p:strVal val="visible"/>
                                      </p:to>
                                    </p:set>
                                    <p:animEffect filter="wipe(left)" transition="in">
                                      <p:cBhvr>
                                        <p:cTn dur="300" id="19"/>
                                        <p:tgtEl>
                                          <p:spTgt spid="42"/>
                                        </p:tgtEl>
                                      </p:cBhvr>
                                    </p:animEffect>
                                  </p:childTnLst>
                                </p:cTn>
                              </p:par>
                            </p:childTnLst>
                          </p:cTn>
                        </p:par>
                        <p:par>
                          <p:cTn fill="hold" id="20" nodeType="afterGroup">
                            <p:stCondLst>
                              <p:cond delay="1500"/>
                            </p:stCondLst>
                            <p:childTnLst>
                              <p:par>
                                <p:cTn fill="hold" grpId="0" id="21" nodeType="afterEffect" presetClass="entr" presetID="12" presetSubtype="4">
                                  <p:stCondLst>
                                    <p:cond delay="0"/>
                                  </p:stCondLst>
                                  <p:childTnLst>
                                    <p:set>
                                      <p:cBhvr>
                                        <p:cTn dur="1" fill="hold" id="22">
                                          <p:stCondLst>
                                            <p:cond delay="0"/>
                                          </p:stCondLst>
                                        </p:cTn>
                                        <p:tgtEl>
                                          <p:spTgt spid="41"/>
                                        </p:tgtEl>
                                        <p:attrNameLst>
                                          <p:attrName>style.visibility</p:attrName>
                                        </p:attrNameLst>
                                      </p:cBhvr>
                                      <p:to>
                                        <p:strVal val="visible"/>
                                      </p:to>
                                    </p:set>
                                    <p:animEffect filter="slide(fromBottom)" transition="in">
                                      <p:cBhvr>
                                        <p:cTn dur="500" id="23"/>
                                        <p:tgtEl>
                                          <p:spTgt spid="41"/>
                                        </p:tgtEl>
                                      </p:cBhvr>
                                    </p:animEffect>
                                  </p:childTnLst>
                                </p:cTn>
                              </p:par>
                            </p:childTnLst>
                          </p:cTn>
                        </p:par>
                        <p:par>
                          <p:cTn fill="hold" id="24" nodeType="afterGroup">
                            <p:stCondLst>
                              <p:cond delay="2000"/>
                            </p:stCondLst>
                            <p:childTnLst>
                              <p:par>
                                <p:cTn fill="hold" id="25" nodeType="afterEffect" presetClass="entr" presetID="25" presetSubtype="0">
                                  <p:stCondLst>
                                    <p:cond delay="0"/>
                                  </p:stCondLst>
                                  <p:childTnLst>
                                    <p:set>
                                      <p:cBhvr>
                                        <p:cTn dur="1" fill="hold" id="26">
                                          <p:stCondLst>
                                            <p:cond delay="0"/>
                                          </p:stCondLst>
                                        </p:cTn>
                                        <p:tgtEl>
                                          <p:spTgt spid="43"/>
                                        </p:tgtEl>
                                        <p:attrNameLst>
                                          <p:attrName>style.visibility</p:attrName>
                                        </p:attrNameLst>
                                      </p:cBhvr>
                                      <p:to>
                                        <p:strVal val="visible"/>
                                      </p:to>
                                    </p:set>
                                    <p:anim calcmode="lin" valueType="num">
                                      <p:cBhvr>
                                        <p:cTn decel="50000" dur="250" fill="hold" id="27">
                                          <p:stCondLst>
                                            <p:cond delay="0"/>
                                          </p:stCondLst>
                                        </p:cTn>
                                        <p:tgtEl>
                                          <p:spTgt spid="43"/>
                                        </p:tgtEl>
                                        <p:attrNameLst>
                                          <p:attrName>style.rotation</p:attrName>
                                        </p:attrNameLst>
                                      </p:cBhvr>
                                      <p:tavLst>
                                        <p:tav tm="0">
                                          <p:val>
                                            <p:fltVal val="-90"/>
                                          </p:val>
                                        </p:tav>
                                        <p:tav tm="100000">
                                          <p:val>
                                            <p:fltVal val="0"/>
                                          </p:val>
                                        </p:tav>
                                      </p:tavLst>
                                    </p:anim>
                                    <p:anim calcmode="lin" valueType="num">
                                      <p:cBhvr>
                                        <p:cTn decel="50000" dur="250" fill="hold" id="28">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accel="50000" dur="250" fill="hold" id="29">
                                          <p:stCondLst>
                                            <p:cond delay="250"/>
                                          </p:stCondLst>
                                        </p:cTn>
                                        <p:tgtEl>
                                          <p:spTgt spid="43"/>
                                        </p:tgtEl>
                                        <p:attrNameLst>
                                          <p:attrName>ppt_w</p:attrName>
                                        </p:attrNameLst>
                                      </p:cBhvr>
                                      <p:tavLst>
                                        <p:tav tm="0">
                                          <p:val>
                                            <p:strVal val="#ppt_w*.05"/>
                                          </p:val>
                                        </p:tav>
                                        <p:tav tm="100000">
                                          <p:val>
                                            <p:strVal val="#ppt_w"/>
                                          </p:val>
                                        </p:tav>
                                      </p:tavLst>
                                    </p:anim>
                                    <p:anim calcmode="lin" valueType="num">
                                      <p:cBhvr>
                                        <p:cTn dur="500" fill="hold" id="30"/>
                                        <p:tgtEl>
                                          <p:spTgt spid="43"/>
                                        </p:tgtEl>
                                        <p:attrNameLst>
                                          <p:attrName>ppt_h</p:attrName>
                                        </p:attrNameLst>
                                      </p:cBhvr>
                                      <p:tavLst>
                                        <p:tav tm="0">
                                          <p:val>
                                            <p:strVal val="#ppt_h"/>
                                          </p:val>
                                        </p:tav>
                                        <p:tav tm="100000">
                                          <p:val>
                                            <p:strVal val="#ppt_h"/>
                                          </p:val>
                                        </p:tav>
                                      </p:tavLst>
                                    </p:anim>
                                    <p:anim calcmode="lin" valueType="num">
                                      <p:cBhvr>
                                        <p:cTn decel="50000" dur="250" fill="hold" id="31">
                                          <p:stCondLst>
                                            <p:cond delay="0"/>
                                          </p:stCondLst>
                                        </p:cTn>
                                        <p:tgtEl>
                                          <p:spTgt spid="43"/>
                                        </p:tgtEl>
                                        <p:attrNameLst>
                                          <p:attrName>ppt_x</p:attrName>
                                        </p:attrNameLst>
                                      </p:cBhvr>
                                      <p:tavLst>
                                        <p:tav tm="0">
                                          <p:val>
                                            <p:strVal val="#ppt_x+.4"/>
                                          </p:val>
                                        </p:tav>
                                        <p:tav tm="100000">
                                          <p:val>
                                            <p:strVal val="#ppt_x"/>
                                          </p:val>
                                        </p:tav>
                                      </p:tavLst>
                                    </p:anim>
                                    <p:anim calcmode="lin" valueType="num">
                                      <p:cBhvr>
                                        <p:cTn decel="50000" dur="250" fill="hold" id="32">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accel="50000" dur="250" fill="hold" id="33">
                                          <p:stCondLst>
                                            <p:cond delay="250"/>
                                          </p:stCondLst>
                                        </p:cTn>
                                        <p:tgtEl>
                                          <p:spTgt spid="43"/>
                                        </p:tgtEl>
                                        <p:attrNameLst>
                                          <p:attrName>ppt_y</p:attrName>
                                        </p:attrNameLst>
                                      </p:cBhvr>
                                      <p:tavLst>
                                        <p:tav tm="0">
                                          <p:val>
                                            <p:strVal val="#ppt_y+.1"/>
                                          </p:val>
                                        </p:tav>
                                        <p:tav tm="100000">
                                          <p:val>
                                            <p:strVal val="#ppt_y"/>
                                          </p:val>
                                        </p:tav>
                                      </p:tavLst>
                                    </p:anim>
                                    <p:animEffect filter="fade" transition="in">
                                      <p:cBhvr>
                                        <p:cTn decel="50000" dur="500" id="34">
                                          <p:stCondLst>
                                            <p:cond delay="0"/>
                                          </p:stCondLst>
                                        </p:cTn>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文本占位符 3"/>
          <p:cNvSpPr txBox="1"/>
          <p:nvPr/>
        </p:nvSpPr>
        <p:spPr>
          <a:xfrm>
            <a:off x="3563888" y="2780928"/>
            <a:ext cx="4187502"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b="0" lang="zh-CN" sz="3200">
                <a:solidFill>
                  <a:srgbClr val="F05425"/>
                </a:solidFill>
                <a:ea charset="-122" pitchFamily="34" typeface="微软雅黑"/>
              </a:rPr>
              <a:t>情绪与情绪管理概述</a:t>
            </a:r>
          </a:p>
        </p:txBody>
      </p:sp>
      <p:sp>
        <p:nvSpPr>
          <p:cNvPr id="28" name="文本占位符 4"/>
          <p:cNvSpPr txBox="1"/>
          <p:nvPr/>
        </p:nvSpPr>
        <p:spPr>
          <a:xfrm>
            <a:off x="2255095" y="2564904"/>
            <a:ext cx="2100881" cy="1584176"/>
          </a:xfrm>
          <a:prstGeom prst="rect">
            <a:avLst/>
          </a:prstGeom>
        </p:spPr>
        <p:txBody>
          <a:bodyPr anchor="ctr" bIns="45720" lIns="91440" rIns="91440" rtlCol="0" tIns="45720" vert="horz">
            <a:normAutofit fontScale="55000" lnSpcReduction="20000"/>
          </a:bodyPr>
          <a:lstStyle>
            <a:lvl1pPr algn="l" defTabSz="914400" eaLnBrk="1" hangingPunct="1" indent="0" latinLnBrk="0" marL="0" rtl="0">
              <a:spcBef>
                <a:spcPct val="20000"/>
              </a:spcBef>
              <a:buFont charset="0" pitchFamily="34" typeface="Arial"/>
              <a:buNone/>
              <a:defRPr b="1" kern="1200" sz="11500">
                <a:solidFill>
                  <a:srgbClr val="56762C"/>
                </a:solidFill>
                <a:latin charset="0" pitchFamily="18" typeface="Bell M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pPr algn="l" defTabSz="914400" eaLnBrk="1" fontAlgn="auto" hangingPunct="1" indent="0" latinLnBrk="0" lvl="0" marL="0" marR="0" rtl="0">
              <a:lnSpc>
                <a:spcPct val="100000"/>
              </a:lnSpc>
              <a:spcBef>
                <a:spcPct val="20000"/>
              </a:spcBef>
              <a:spcAft>
                <a:spcPct val="0"/>
              </a:spcAft>
              <a:buClrTx/>
              <a:buSzTx/>
              <a:buFont charset="0" pitchFamily="34" typeface="Arial"/>
              <a:buNone/>
              <a:defRPr/>
            </a:pPr>
            <a:r>
              <a:rPr altLang="zh-CN" lang="en-US" sz="20200">
                <a:solidFill>
                  <a:srgbClr val="F05425"/>
                </a:solidFill>
                <a:latin charset="0" pitchFamily="82" typeface="Broadway"/>
                <a:ea typeface="微软雅黑"/>
              </a:rPr>
              <a:t>2</a:t>
            </a:r>
          </a:p>
        </p:txBody>
      </p:sp>
      <p:sp>
        <p:nvSpPr>
          <p:cNvPr id="29" name="文本占位符 5"/>
          <p:cNvSpPr txBox="1"/>
          <p:nvPr/>
        </p:nvSpPr>
        <p:spPr>
          <a:xfrm>
            <a:off x="3563888" y="3501009"/>
            <a:ext cx="4979590"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14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b="0" lang="zh-CN" smtClean="0" sz="1600">
                <a:solidFill>
                  <a:schemeClr val="bg1">
                    <a:lumMod val="50000"/>
                  </a:schemeClr>
                </a:solidFill>
                <a:ea charset="-122" pitchFamily="34" typeface="微软雅黑"/>
              </a:rPr>
              <a:t>认识情绪及情绪的影响，了解什么是情绪管理</a:t>
            </a:r>
          </a:p>
        </p:txBody>
      </p:sp>
      <p:sp>
        <p:nvSpPr>
          <p:cNvPr id="30" name="矩形 29"/>
          <p:cNvSpPr/>
          <p:nvPr/>
        </p:nvSpPr>
        <p:spPr>
          <a:xfrm>
            <a:off x="3563888" y="3406140"/>
            <a:ext cx="4536504" cy="21600"/>
          </a:xfrm>
          <a:prstGeom prst="rect">
            <a:avLst/>
          </a:prstGeom>
          <a:effectLst/>
        </p:spPr>
        <p:style>
          <a:lnRef idx="1">
            <a:schemeClr val="accent6"/>
          </a:lnRef>
          <a:fillRef idx="3">
            <a:schemeClr val="accent6"/>
          </a:fillRef>
          <a:effectRef idx="2">
            <a:schemeClr val="accent6"/>
          </a:effectRef>
          <a:fontRef idx="minor">
            <a:schemeClr val="lt1"/>
          </a:fontRef>
        </p:style>
        <p:txBody>
          <a:bodyPr anchor="ctr" rtlCol="0"/>
          <a:lstStyle/>
          <a:p>
            <a:pPr algn="ctr"/>
            <a:endParaRPr lang="en-US"/>
          </a:p>
        </p:txBody>
      </p:sp>
      <p:pic>
        <p:nvPicPr>
          <p:cNvPr descr="C:\Users\user\Desktop\未标题-2 拷贝.pn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8248810" y="2780929"/>
            <a:ext cx="3941603" cy="4077072"/>
          </a:xfrm>
          <a:prstGeom prst="rect">
            <a:avLst/>
          </a:prstGeom>
          <a:noFill/>
          <a:extLst>
            <a:ext uri="{909E8E84-426E-40DD-AFC4-6F175D3DCCD1}">
              <a14:hiddenFill>
                <a:solidFill>
                  <a:srgbClr val="FFFFFF"/>
                </a:solidFill>
              </a14:hiddenFill>
            </a:ext>
          </a:extLst>
        </p:spPr>
      </p:pic>
    </p:spTree>
    <p:extLst>
      <p:ext uri="{BB962C8B-B14F-4D97-AF65-F5344CB8AC3E}">
        <p14:creationId val="2796747971"/>
      </p:ext>
    </p:extLst>
  </p:cSld>
  <p:clrMapOvr>
    <a:masterClrMapping/>
  </p:clrMapOvr>
  <p:transition spd="slow">
    <p:pull/>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a:t>
            </a:r>
          </a:p>
        </p:txBody>
      </p:sp>
      <p:sp>
        <p:nvSpPr>
          <p:cNvPr id="4" name="Text Box 44"/>
          <p:cNvSpPr txBox="1">
            <a:spLocks noChangeArrowheads="1"/>
          </p:cNvSpPr>
          <p:nvPr/>
        </p:nvSpPr>
        <p:spPr bwMode="auto">
          <a:xfrm>
            <a:off x="6095205" y="2780928"/>
            <a:ext cx="4104456"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在我们每个人的身上，都存在这样一种神奇的力量，它可以使你精神焕发，也可以使你萎靡不振；它可以使你冷静理智，也可以使你暴躁易怒；它可以使你安详从容的生活，也可以使你惶惶不可终日。</a:t>
            </a:r>
          </a:p>
        </p:txBody>
      </p:sp>
      <p:sp>
        <p:nvSpPr>
          <p:cNvPr id="5" name="Text Box 44"/>
          <p:cNvSpPr txBox="1">
            <a:spLocks noChangeArrowheads="1"/>
          </p:cNvSpPr>
          <p:nvPr/>
        </p:nvSpPr>
        <p:spPr bwMode="auto">
          <a:xfrm>
            <a:off x="6095205" y="4754806"/>
            <a:ext cx="410445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总之，它可以加强你，也可以削弱你，可以使你的生活充满甜蜜与快乐，也可以使你的成活抑郁、沉闷、暗淡无光。这种能使我们的感受产生变化的神奇力量，就是情绪。</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pic>
        <p:nvPicPr>
          <p:cNvPr descr="C:\Users\user\Desktop\未标题-1 拷贝.png" id="2050" name="Picture 2"/>
          <p:cNvPicPr>
            <a:picLocks noChangeArrowheads="1" noChangeAspect="1"/>
          </p:cNvPicPr>
          <p:nvPr/>
        </p:nvPicPr>
        <p:blipFill>
          <a:blip r:embed="rId2">
            <a:extLst>
              <a:ext uri="{28A0092B-C50C-407E-A947-70E740481C1C}">
                <a14:useLocalDpi/>
              </a:ext>
            </a:extLst>
          </a:blip>
          <a:stretch>
            <a:fillRect/>
          </a:stretch>
        </p:blipFill>
        <p:spPr bwMode="auto">
          <a:xfrm flipH="1">
            <a:off x="0" y="1484784"/>
            <a:ext cx="3971968" cy="5386662"/>
          </a:xfrm>
          <a:prstGeom prst="rect">
            <a:avLst/>
          </a:prstGeom>
          <a:noFill/>
          <a:extLst>
            <a:ext uri="{909E8E84-426E-40DD-AFC4-6F175D3DCCD1}">
              <a14:hiddenFill>
                <a:solidFill>
                  <a:srgbClr val="FFFFFF"/>
                </a:solidFill>
              </a14:hiddenFill>
            </a:ext>
          </a:extLst>
        </p:spPr>
      </p:pic>
    </p:spTree>
    <p:extLst>
      <p:ext uri="{BB962C8B-B14F-4D97-AF65-F5344CB8AC3E}">
        <p14:creationId val="3474513229"/>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4"/>
      <p:bldP grpId="0" spid="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情绪→①认识情绪</a:t>
            </a:r>
          </a:p>
        </p:txBody>
      </p:sp>
      <p:sp>
        <p:nvSpPr>
          <p:cNvPr id="4" name="Text Box 44"/>
          <p:cNvSpPr txBox="1">
            <a:spLocks noChangeArrowheads="1"/>
          </p:cNvSpPr>
          <p:nvPr/>
        </p:nvSpPr>
        <p:spPr bwMode="auto">
          <a:xfrm>
            <a:off x="6095205" y="2316408"/>
            <a:ext cx="4104456" cy="3054097"/>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命运的不可琢磨使得人们在日常的生活中，必然会遭遇得失、顺逆、美丑等各种情境，因而有时欣喜若狂，有时焦虑不安，有时孤独恐惧，有时满腔怒火，有时悲痛欲绝，有时舒适愉快等。情绪的多样性说明它是一个极其复杂的心理现象。学术界至今仍对“情绪”二字没有一致的定义。简单地说，我们可以认为情绪是内心的感受经由身体表现出来的状态。</a:t>
            </a:r>
          </a:p>
        </p:txBody>
      </p:sp>
      <p:sp>
        <p:nvSpPr>
          <p:cNvPr id="5" name="Text Box 44"/>
          <p:cNvSpPr txBox="1">
            <a:spLocks noChangeArrowheads="1"/>
          </p:cNvSpPr>
          <p:nvPr/>
        </p:nvSpPr>
        <p:spPr bwMode="auto">
          <a:xfrm>
            <a:off x="6095205" y="5514422"/>
            <a:ext cx="4104456"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反之，我们可以根据外在行为来判断别人的情绪，这就是一个人的情商。</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pic>
        <p:nvPicPr>
          <p:cNvPr descr="C:\Users\user\Desktop\未标题-1 拷贝.png" id="3074" name="Picture 2"/>
          <p:cNvPicPr>
            <a:picLocks noChangeArrowheads="1" noChangeAspect="1"/>
          </p:cNvPicPr>
          <p:nvPr/>
        </p:nvPicPr>
        <p:blipFill>
          <a:blip r:embed="rId2">
            <a:extLst>
              <a:ext uri="{28A0092B-C50C-407E-A947-70E740481C1C}">
                <a14:useLocalDpi/>
              </a:ext>
            </a:extLst>
          </a:blip>
          <a:stretch>
            <a:fillRect/>
          </a:stretch>
        </p:blipFill>
        <p:spPr bwMode="auto">
          <a:xfrm>
            <a:off x="910630" y="1133455"/>
            <a:ext cx="4008680" cy="5725048"/>
          </a:xfrm>
          <a:prstGeom prst="rect">
            <a:avLst/>
          </a:prstGeom>
          <a:noFill/>
          <a:extLst>
            <a:ext uri="{909E8E84-426E-40DD-AFC4-6F175D3DCCD1}">
              <a14:hiddenFill>
                <a:solidFill>
                  <a:srgbClr val="FFFFFF"/>
                </a:solidFill>
              </a14:hiddenFill>
            </a:ext>
          </a:extLst>
        </p:spPr>
      </p:pic>
    </p:spTree>
    <p:extLst>
      <p:ext uri="{BB962C8B-B14F-4D97-AF65-F5344CB8AC3E}">
        <p14:creationId val="846703038"/>
      </p:ext>
    </p:extLst>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4"/>
      <p:bldP grpId="0" spid="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Teliss_Tong\Copy\定期备份\工作备份\！PPT图片及版面资源\06-PPT精选插图\05-头像\12U4URHP-351a9.pn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4540657" y="3869305"/>
            <a:ext cx="1219200" cy="1219200"/>
          </a:xfrm>
          <a:prstGeom prst="rect">
            <a:avLst/>
          </a:prstGeom>
          <a:noFill/>
          <a:extLst>
            <a:ext uri="{909E8E84-426E-40DD-AFC4-6F175D3DCCD1}">
              <a14:hiddenFill>
                <a:solidFill>
                  <a:srgbClr val="FFFFFF"/>
                </a:solidFill>
              </a14:hiddenFill>
            </a:ext>
          </a:extLst>
        </p:spPr>
      </p:pic>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情绪→②情绪的分类</a:t>
            </a:r>
          </a:p>
        </p:txBody>
      </p:sp>
      <p:sp>
        <p:nvSpPr>
          <p:cNvPr id="4" name="Text Box 44"/>
          <p:cNvSpPr txBox="1">
            <a:spLocks noChangeArrowheads="1"/>
          </p:cNvSpPr>
          <p:nvPr/>
        </p:nvSpPr>
        <p:spPr bwMode="auto">
          <a:xfrm>
            <a:off x="6095205" y="2617376"/>
            <a:ext cx="410445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人的情绪复杂多样，很难有准确的分类。《礼记》中把人的情绪称为“七情”：喜、怒、哀、惧、爱、恶、欲。近代西方学者认为人的基本情绪分四类：喜、怒、哀、惧。</a:t>
            </a:r>
          </a:p>
        </p:txBody>
      </p:sp>
      <p:sp>
        <p:nvSpPr>
          <p:cNvPr id="5" name="Text Box 44"/>
          <p:cNvSpPr txBox="1">
            <a:spLocks noChangeArrowheads="1"/>
          </p:cNvSpPr>
          <p:nvPr/>
        </p:nvSpPr>
        <p:spPr bwMode="auto">
          <a:xfrm>
            <a:off x="6095205" y="4509120"/>
            <a:ext cx="4104456"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情绪活动是无时不在，无处不在的，人人皆有情绪。在现实生活中，我们的行为经常是伴随着情绪反应，所以我们有时会因愤怒而不能自已，以致冲动、急躁、焦虑和抑郁等等。</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sp>
        <p:nvSpPr>
          <p:cNvPr id="3" name="椭圆 2"/>
          <p:cNvSpPr/>
          <p:nvPr/>
        </p:nvSpPr>
        <p:spPr>
          <a:xfrm>
            <a:off x="985476" y="2925683"/>
            <a:ext cx="647333" cy="647333"/>
          </a:xfrm>
          <a:prstGeom prst="ellipse">
            <a:avLst/>
          </a:prstGeom>
          <a:ln>
            <a:solidFill>
              <a:schemeClr val="bg1"/>
            </a:solidFill>
          </a:ln>
          <a:effectLst>
            <a:outerShdw algn="ctr" blurRad="63500" rotWithShape="0" sx="102000" sy="10200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rtlCol="0"/>
          <a:lstStyle/>
          <a:p>
            <a:pPr algn="ctr"/>
            <a:r>
              <a:rPr altLang="en-US" lang="zh-CN" sz="2400">
                <a:latin charset="-122" pitchFamily="34" typeface="微软雅黑"/>
                <a:ea charset="-122" pitchFamily="34" typeface="微软雅黑"/>
              </a:rPr>
              <a:t>爱</a:t>
            </a:r>
          </a:p>
        </p:txBody>
      </p:sp>
      <p:sp>
        <p:nvSpPr>
          <p:cNvPr id="15" name="椭圆 14"/>
          <p:cNvSpPr/>
          <p:nvPr/>
        </p:nvSpPr>
        <p:spPr>
          <a:xfrm>
            <a:off x="2913752" y="2925683"/>
            <a:ext cx="647333" cy="647333"/>
          </a:xfrm>
          <a:prstGeom prst="ellipse">
            <a:avLst/>
          </a:prstGeom>
          <a:ln>
            <a:solidFill>
              <a:schemeClr val="bg1"/>
            </a:solidFill>
          </a:ln>
          <a:effectLst>
            <a:outerShdw algn="ctr" blurRad="63500" rotWithShape="0" sx="102000" sy="10200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rtlCol="0"/>
          <a:lstStyle/>
          <a:p>
            <a:pPr algn="ctr"/>
            <a:r>
              <a:rPr altLang="en-US" lang="zh-CN" smtClean="0" sz="2400">
                <a:latin charset="-122" pitchFamily="34" typeface="微软雅黑"/>
                <a:ea charset="-122" pitchFamily="34" typeface="微软雅黑"/>
              </a:rPr>
              <a:t>恶</a:t>
            </a:r>
          </a:p>
        </p:txBody>
      </p:sp>
      <p:sp>
        <p:nvSpPr>
          <p:cNvPr id="16" name="椭圆 15"/>
          <p:cNvSpPr/>
          <p:nvPr/>
        </p:nvSpPr>
        <p:spPr>
          <a:xfrm>
            <a:off x="4842028" y="2925683"/>
            <a:ext cx="647333" cy="647333"/>
          </a:xfrm>
          <a:prstGeom prst="ellipse">
            <a:avLst/>
          </a:prstGeom>
          <a:ln>
            <a:solidFill>
              <a:schemeClr val="bg1"/>
            </a:solidFill>
          </a:ln>
          <a:effectLst>
            <a:outerShdw algn="ctr" blurRad="63500" rotWithShape="0" sx="102000" sy="10200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rtlCol="0"/>
          <a:lstStyle/>
          <a:p>
            <a:pPr algn="ctr"/>
            <a:r>
              <a:rPr altLang="en-US" lang="zh-CN" smtClean="0" sz="2400">
                <a:latin charset="-122" pitchFamily="34" typeface="微软雅黑"/>
                <a:ea charset="-122" pitchFamily="34" typeface="微软雅黑"/>
              </a:rPr>
              <a:t>欲</a:t>
            </a:r>
          </a:p>
        </p:txBody>
      </p:sp>
      <p:sp>
        <p:nvSpPr>
          <p:cNvPr id="17" name="椭圆 16"/>
          <p:cNvSpPr/>
          <p:nvPr/>
        </p:nvSpPr>
        <p:spPr>
          <a:xfrm>
            <a:off x="694606" y="5085923"/>
            <a:ext cx="647333" cy="647333"/>
          </a:xfrm>
          <a:prstGeom prst="ellipse">
            <a:avLst/>
          </a:prstGeom>
          <a:ln>
            <a:solidFill>
              <a:schemeClr val="bg1"/>
            </a:solidFill>
          </a:ln>
          <a:effectLst>
            <a:outerShdw algn="ctr" blurRad="63500" rotWithShape="0" sx="102000" sy="10200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rtlCol="0"/>
          <a:lstStyle/>
          <a:p>
            <a:pPr algn="ctr"/>
            <a:r>
              <a:rPr altLang="en-US" lang="zh-CN" smtClean="0" sz="2400">
                <a:latin charset="-122" pitchFamily="34" typeface="微软雅黑"/>
                <a:ea charset="-122" pitchFamily="34" typeface="微软雅黑"/>
              </a:rPr>
              <a:t>喜</a:t>
            </a:r>
          </a:p>
        </p:txBody>
      </p:sp>
      <p:sp>
        <p:nvSpPr>
          <p:cNvPr id="19" name="椭圆 18"/>
          <p:cNvSpPr/>
          <p:nvPr/>
        </p:nvSpPr>
        <p:spPr>
          <a:xfrm>
            <a:off x="2087007" y="5085923"/>
            <a:ext cx="647333" cy="647333"/>
          </a:xfrm>
          <a:prstGeom prst="ellipse">
            <a:avLst/>
          </a:prstGeom>
          <a:ln>
            <a:solidFill>
              <a:schemeClr val="bg1"/>
            </a:solidFill>
          </a:ln>
          <a:effectLst>
            <a:outerShdw algn="ctr" blurRad="63500" rotWithShape="0" sx="102000" sy="10200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rtlCol="0"/>
          <a:lstStyle/>
          <a:p>
            <a:pPr algn="ctr"/>
            <a:r>
              <a:rPr altLang="en-US" lang="zh-CN" smtClean="0" sz="2400">
                <a:latin charset="-122" pitchFamily="34" typeface="微软雅黑"/>
                <a:ea charset="-122" pitchFamily="34" typeface="微软雅黑"/>
              </a:rPr>
              <a:t>怒</a:t>
            </a:r>
          </a:p>
        </p:txBody>
      </p:sp>
      <p:sp>
        <p:nvSpPr>
          <p:cNvPr id="20" name="椭圆 19"/>
          <p:cNvSpPr/>
          <p:nvPr/>
        </p:nvSpPr>
        <p:spPr>
          <a:xfrm>
            <a:off x="3479408" y="5085923"/>
            <a:ext cx="647333" cy="647333"/>
          </a:xfrm>
          <a:prstGeom prst="ellipse">
            <a:avLst/>
          </a:prstGeom>
          <a:ln>
            <a:solidFill>
              <a:schemeClr val="bg1"/>
            </a:solidFill>
          </a:ln>
          <a:effectLst>
            <a:outerShdw algn="ctr" blurRad="63500" rotWithShape="0" sx="102000" sy="10200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rtlCol="0"/>
          <a:lstStyle/>
          <a:p>
            <a:pPr algn="ctr"/>
            <a:r>
              <a:rPr altLang="en-US" lang="zh-CN" smtClean="0" sz="2400">
                <a:latin charset="-122" pitchFamily="34" typeface="微软雅黑"/>
                <a:ea charset="-122" pitchFamily="34" typeface="微软雅黑"/>
              </a:rPr>
              <a:t>哀</a:t>
            </a:r>
          </a:p>
        </p:txBody>
      </p:sp>
      <p:sp>
        <p:nvSpPr>
          <p:cNvPr id="21" name="椭圆 20"/>
          <p:cNvSpPr/>
          <p:nvPr/>
        </p:nvSpPr>
        <p:spPr>
          <a:xfrm>
            <a:off x="4871809" y="5085923"/>
            <a:ext cx="647333" cy="647333"/>
          </a:xfrm>
          <a:prstGeom prst="ellipse">
            <a:avLst/>
          </a:prstGeom>
          <a:ln>
            <a:solidFill>
              <a:schemeClr val="bg1"/>
            </a:solidFill>
          </a:ln>
          <a:effectLst>
            <a:outerShdw algn="ctr" blurRad="63500" rotWithShape="0" sx="102000" sy="10200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rtlCol="0"/>
          <a:lstStyle/>
          <a:p>
            <a:pPr algn="ctr"/>
            <a:r>
              <a:rPr altLang="en-US" lang="zh-CN" smtClean="0" sz="2400">
                <a:latin charset="-122" pitchFamily="34" typeface="微软雅黑"/>
                <a:ea charset="-122" pitchFamily="34" typeface="微软雅黑"/>
              </a:rPr>
              <a:t>惧</a:t>
            </a:r>
          </a:p>
        </p:txBody>
      </p:sp>
      <p:sp>
        <p:nvSpPr>
          <p:cNvPr id="22" name="文本占位符 3"/>
          <p:cNvSpPr txBox="1"/>
          <p:nvPr/>
        </p:nvSpPr>
        <p:spPr>
          <a:xfrm>
            <a:off x="1907704" y="6092558"/>
            <a:ext cx="2459310"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pPr algn="ctr"/>
            <a:r>
              <a:rPr altLang="en-US" b="0" lang="zh-CN" smtClean="0" sz="2000">
                <a:solidFill>
                  <a:srgbClr val="F05425"/>
                </a:solidFill>
                <a:ea charset="-122" pitchFamily="34" typeface="微软雅黑"/>
              </a:rPr>
              <a:t>今人所分四类</a:t>
            </a:r>
          </a:p>
        </p:txBody>
      </p:sp>
      <p:cxnSp>
        <p:nvCxnSpPr>
          <p:cNvPr id="23" name="肘形连接符 22"/>
          <p:cNvCxnSpPr>
            <a:stCxn id="17" idx="4"/>
            <a:endCxn id="22" idx="0"/>
          </p:cNvCxnSpPr>
          <p:nvPr/>
        </p:nvCxnSpPr>
        <p:spPr>
          <a:xfrm flipH="1" rot="16200000">
            <a:off x="1898165" y="4853364"/>
            <a:ext cx="359302" cy="2119086"/>
          </a:xfrm>
          <a:prstGeom prst="bentConnector3">
            <a:avLst/>
          </a:prstGeom>
          <a:ln>
            <a:solidFill>
              <a:srgbClr val="F26A40"/>
            </a:solidFill>
          </a:ln>
        </p:spPr>
        <p:style>
          <a:lnRef idx="1">
            <a:schemeClr val="accent1"/>
          </a:lnRef>
          <a:fillRef idx="0">
            <a:schemeClr val="accent1"/>
          </a:fillRef>
          <a:effectRef idx="0">
            <a:schemeClr val="accent1"/>
          </a:effectRef>
          <a:fontRef idx="minor">
            <a:schemeClr val="tx1"/>
          </a:fontRef>
        </p:style>
      </p:cxnSp>
      <p:cxnSp>
        <p:nvCxnSpPr>
          <p:cNvPr id="25" name="肘形连接符 24"/>
          <p:cNvCxnSpPr>
            <a:stCxn id="19" idx="4"/>
            <a:endCxn id="22" idx="0"/>
          </p:cNvCxnSpPr>
          <p:nvPr/>
        </p:nvCxnSpPr>
        <p:spPr>
          <a:xfrm flipH="1" rot="16200000">
            <a:off x="2594365" y="5549564"/>
            <a:ext cx="359302" cy="726685"/>
          </a:xfrm>
          <a:prstGeom prst="bentConnector3">
            <a:avLst/>
          </a:prstGeom>
          <a:ln>
            <a:solidFill>
              <a:srgbClr val="F26A40"/>
            </a:solidFill>
          </a:ln>
        </p:spPr>
        <p:style>
          <a:lnRef idx="1">
            <a:schemeClr val="accent1"/>
          </a:lnRef>
          <a:fillRef idx="0">
            <a:schemeClr val="accent1"/>
          </a:fillRef>
          <a:effectRef idx="0">
            <a:schemeClr val="accent1"/>
          </a:effectRef>
          <a:fontRef idx="minor">
            <a:schemeClr val="tx1"/>
          </a:fontRef>
        </p:style>
      </p:cxnSp>
      <p:cxnSp>
        <p:nvCxnSpPr>
          <p:cNvPr id="27" name="肘形连接符 26"/>
          <p:cNvCxnSpPr>
            <a:stCxn id="20" idx="4"/>
            <a:endCxn id="22" idx="0"/>
          </p:cNvCxnSpPr>
          <p:nvPr/>
        </p:nvCxnSpPr>
        <p:spPr>
          <a:xfrm rot="5400000">
            <a:off x="3290566" y="5580049"/>
            <a:ext cx="359302" cy="665716"/>
          </a:xfrm>
          <a:prstGeom prst="bentConnector3">
            <a:avLst/>
          </a:prstGeom>
          <a:ln>
            <a:solidFill>
              <a:srgbClr val="F26A40"/>
            </a:solidFill>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21" idx="4"/>
            <a:endCxn id="22" idx="0"/>
          </p:cNvCxnSpPr>
          <p:nvPr/>
        </p:nvCxnSpPr>
        <p:spPr>
          <a:xfrm rot="5400000">
            <a:off x="3986767" y="4883849"/>
            <a:ext cx="359302" cy="2058117"/>
          </a:xfrm>
          <a:prstGeom prst="bentConnector3">
            <a:avLst/>
          </a:prstGeom>
          <a:ln>
            <a:solidFill>
              <a:srgbClr val="F26A40"/>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579466" y="1484783"/>
            <a:ext cx="5227708" cy="5112569"/>
          </a:xfrm>
          <a:prstGeom prst="rect">
            <a:avLst/>
          </a:prstGeom>
          <a:noFill/>
          <a:ln w="9525">
            <a:solidFill>
              <a:srgbClr val="F26A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文本占位符 3"/>
          <p:cNvSpPr txBox="1"/>
          <p:nvPr/>
        </p:nvSpPr>
        <p:spPr>
          <a:xfrm>
            <a:off x="778739" y="1268760"/>
            <a:ext cx="1860083" cy="432047"/>
          </a:xfrm>
          <a:prstGeom prst="rect">
            <a:avLst/>
          </a:prstGeom>
          <a:solidFill>
            <a:schemeClr val="bg1"/>
          </a:solidFill>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pPr algn="ctr"/>
            <a:r>
              <a:rPr altLang="en-US" b="0" lang="zh-CN" smtClean="0" sz="2000">
                <a:solidFill>
                  <a:srgbClr val="F05425"/>
                </a:solidFill>
                <a:ea charset="-122" pitchFamily="34" typeface="微软雅黑"/>
              </a:rPr>
              <a:t>古人七情</a:t>
            </a:r>
          </a:p>
        </p:txBody>
      </p:sp>
      <p:pic>
        <p:nvPicPr>
          <p:cNvPr descr="D:\Teliss_Tong\Copy\定期备份\工作备份\！PPT图片及版面资源\06-PPT精选插图\05-头像\12U4UT44F-G5140.png"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550590" y="3869305"/>
            <a:ext cx="1219200" cy="1219200"/>
          </a:xfrm>
          <a:prstGeom prst="rect">
            <a:avLst/>
          </a:prstGeom>
          <a:noFill/>
          <a:extLst>
            <a:ext uri="{909E8E84-426E-40DD-AFC4-6F175D3DCCD1}">
              <a14:hiddenFill>
                <a:solidFill>
                  <a:srgbClr val="FFFFFF"/>
                </a:solidFill>
              </a14:hiddenFill>
            </a:ext>
          </a:extLst>
        </p:spPr>
      </p:pic>
      <p:pic>
        <p:nvPicPr>
          <p:cNvPr descr="D:\Teliss_Tong\Copy\定期备份\工作备份\！PPT图片及版面资源\06-PPT精选插图\05-头像\12U4USJ20-554237.png" id="1028" name="Picture 4"/>
          <p:cNvPicPr>
            <a:picLocks noChangeArrowheads="1" noChangeAspect="1"/>
          </p:cNvPicPr>
          <p:nvPr/>
        </p:nvPicPr>
        <p:blipFill>
          <a:blip r:embed="rId4">
            <a:extLst>
              <a:ext uri="{28A0092B-C50C-407E-A947-70E740481C1C}">
                <a14:useLocalDpi/>
              </a:ext>
            </a:extLst>
          </a:blip>
          <a:stretch>
            <a:fillRect/>
          </a:stretch>
        </p:blipFill>
        <p:spPr bwMode="auto">
          <a:xfrm>
            <a:off x="1880612" y="3869305"/>
            <a:ext cx="1219200" cy="1219200"/>
          </a:xfrm>
          <a:prstGeom prst="rect">
            <a:avLst/>
          </a:prstGeom>
          <a:noFill/>
          <a:extLst>
            <a:ext uri="{909E8E84-426E-40DD-AFC4-6F175D3DCCD1}">
              <a14:hiddenFill>
                <a:solidFill>
                  <a:srgbClr val="FFFFFF"/>
                </a:solidFill>
              </a14:hiddenFill>
            </a:ext>
          </a:extLst>
        </p:spPr>
      </p:pic>
      <p:pic>
        <p:nvPicPr>
          <p:cNvPr descr="D:\Teliss_Tong\Copy\定期备份\工作备份\！PPT图片及版面资源\06-PPT精选插图\05-头像\12U4US3410-4E158.png" id="1029" name="Picture 5"/>
          <p:cNvPicPr>
            <a:picLocks noChangeArrowheads="1" noChangeAspect="1"/>
          </p:cNvPicPr>
          <p:nvPr/>
        </p:nvPicPr>
        <p:blipFill>
          <a:blip r:embed="rId5">
            <a:extLst>
              <a:ext uri="{28A0092B-C50C-407E-A947-70E740481C1C}">
                <a14:useLocalDpi/>
              </a:ext>
            </a:extLst>
          </a:blip>
          <a:stretch>
            <a:fillRect/>
          </a:stretch>
        </p:blipFill>
        <p:spPr bwMode="auto">
          <a:xfrm>
            <a:off x="4556094" y="1687552"/>
            <a:ext cx="1219200" cy="1219200"/>
          </a:xfrm>
          <a:prstGeom prst="rect">
            <a:avLst/>
          </a:prstGeom>
          <a:noFill/>
          <a:extLst>
            <a:ext uri="{909E8E84-426E-40DD-AFC4-6F175D3DCCD1}">
              <a14:hiddenFill>
                <a:solidFill>
                  <a:srgbClr val="FFFFFF"/>
                </a:solidFill>
              </a14:hiddenFill>
            </a:ext>
          </a:extLst>
        </p:spPr>
      </p:pic>
      <p:pic>
        <p:nvPicPr>
          <p:cNvPr descr="D:\Teliss_Tong\Copy\定期备份\工作备份\！PPT图片及版面资源\06-PPT精选插图\05-头像\12U4UT0610-62OI.png" id="1030" name="Picture 6"/>
          <p:cNvPicPr>
            <a:picLocks noChangeArrowheads="1" noChangeAspect="1"/>
          </p:cNvPicPr>
          <p:nvPr/>
        </p:nvPicPr>
        <p:blipFill>
          <a:blip r:embed="rId6">
            <a:extLst>
              <a:ext uri="{28A0092B-C50C-407E-A947-70E740481C1C}">
                <a14:useLocalDpi/>
              </a:ext>
            </a:extLst>
          </a:blip>
          <a:stretch>
            <a:fillRect/>
          </a:stretch>
        </p:blipFill>
        <p:spPr bwMode="auto">
          <a:xfrm>
            <a:off x="2627818" y="1687552"/>
            <a:ext cx="1219200" cy="1219200"/>
          </a:xfrm>
          <a:prstGeom prst="rect">
            <a:avLst/>
          </a:prstGeom>
          <a:noFill/>
          <a:extLst>
            <a:ext uri="{909E8E84-426E-40DD-AFC4-6F175D3DCCD1}">
              <a14:hiddenFill>
                <a:solidFill>
                  <a:srgbClr val="FFFFFF"/>
                </a:solidFill>
              </a14:hiddenFill>
            </a:ext>
          </a:extLst>
        </p:spPr>
      </p:pic>
      <p:pic>
        <p:nvPicPr>
          <p:cNvPr descr="D:\Teliss_Tong\Copy\定期备份\工作备份\！PPT图片及版面资源\06-PPT精选插图\05-头像\1000mb.ru (78).png" id="1032" name="Picture 8"/>
          <p:cNvPicPr>
            <a:picLocks noChangeArrowheads="1" noChangeAspect="1"/>
          </p:cNvPicPr>
          <p:nvPr/>
        </p:nvPicPr>
        <p:blipFill>
          <a:blip r:embed="rId7">
            <a:extLst>
              <a:ext uri="{28A0092B-C50C-407E-A947-70E740481C1C}">
                <a14:useLocalDpi/>
              </a:ext>
            </a:extLst>
          </a:blip>
          <a:stretch>
            <a:fillRect/>
          </a:stretch>
        </p:blipFill>
        <p:spPr bwMode="auto">
          <a:xfrm>
            <a:off x="3210634" y="3869305"/>
            <a:ext cx="1219200" cy="1219200"/>
          </a:xfrm>
          <a:prstGeom prst="rect">
            <a:avLst/>
          </a:prstGeom>
          <a:noFill/>
          <a:extLst>
            <a:ext uri="{909E8E84-426E-40DD-AFC4-6F175D3DCCD1}">
              <a14:hiddenFill>
                <a:solidFill>
                  <a:srgbClr val="FFFFFF"/>
                </a:solidFill>
              </a14:hiddenFill>
            </a:ext>
          </a:extLst>
        </p:spPr>
      </p:pic>
      <p:pic>
        <p:nvPicPr>
          <p:cNvPr descr="D:\Teliss_Tong\Copy\定期备份\工作备份\！PPT图片及版面资源\06-PPT精选插图\05-头像\1000mb.ru (75).png" id="1033" name="Picture 9"/>
          <p:cNvPicPr>
            <a:picLocks noChangeArrowheads="1" noChangeAspect="1"/>
          </p:cNvPicPr>
          <p:nvPr/>
        </p:nvPicPr>
        <p:blipFill>
          <a:blip r:embed="rId8">
            <a:extLst>
              <a:ext uri="{28A0092B-C50C-407E-A947-70E740481C1C}">
                <a14:useLocalDpi/>
              </a:ext>
            </a:extLst>
          </a:blip>
          <a:stretch>
            <a:fillRect/>
          </a:stretch>
        </p:blipFill>
        <p:spPr bwMode="auto">
          <a:xfrm>
            <a:off x="699542" y="1687552"/>
            <a:ext cx="1219200" cy="1219200"/>
          </a:xfrm>
          <a:prstGeom prst="rect">
            <a:avLst/>
          </a:prstGeom>
          <a:noFill/>
          <a:extLst>
            <a:ext uri="{909E8E84-426E-40DD-AFC4-6F175D3DCCD1}">
              <a14:hiddenFill>
                <a:solidFill>
                  <a:srgbClr val="FFFFFF"/>
                </a:solidFill>
              </a14:hiddenFill>
            </a:ext>
          </a:extLst>
        </p:spPr>
      </p:pic>
    </p:spTree>
    <p:extLst>
      <p:ext uri="{BB962C8B-B14F-4D97-AF65-F5344CB8AC3E}">
        <p14:creationId val="2759240889"/>
      </p:ext>
    </p:extLst>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id="13" nodeType="afterEffect" presetClass="entr" presetID="10" presetSubtype="0">
                                  <p:stCondLst>
                                    <p:cond delay="100"/>
                                  </p:stCondLst>
                                  <p:childTnLst>
                                    <p:set>
                                      <p:cBhvr>
                                        <p:cTn dur="1" fill="hold" id="14">
                                          <p:stCondLst>
                                            <p:cond delay="0"/>
                                          </p:stCondLst>
                                        </p:cTn>
                                        <p:tgtEl>
                                          <p:spTgt spid="1027"/>
                                        </p:tgtEl>
                                        <p:attrNameLst>
                                          <p:attrName>style.visibility</p:attrName>
                                        </p:attrNameLst>
                                      </p:cBhvr>
                                      <p:to>
                                        <p:strVal val="visible"/>
                                      </p:to>
                                    </p:set>
                                    <p:animEffect filter="fade" transition="in">
                                      <p:cBhvr>
                                        <p:cTn dur="500" id="15"/>
                                        <p:tgtEl>
                                          <p:spTgt spid="1027"/>
                                        </p:tgtEl>
                                      </p:cBhvr>
                                    </p:animEffect>
                                  </p:childTnLst>
                                </p:cTn>
                              </p:par>
                              <p:par>
                                <p:cTn fill="hold" id="16" nodeType="withEffect" presetClass="entr" presetID="10" presetSubtype="0">
                                  <p:stCondLst>
                                    <p:cond delay="300"/>
                                  </p:stCondLst>
                                  <p:childTnLst>
                                    <p:set>
                                      <p:cBhvr>
                                        <p:cTn dur="1" fill="hold" id="17">
                                          <p:stCondLst>
                                            <p:cond delay="0"/>
                                          </p:stCondLst>
                                        </p:cTn>
                                        <p:tgtEl>
                                          <p:spTgt spid="1028"/>
                                        </p:tgtEl>
                                        <p:attrNameLst>
                                          <p:attrName>style.visibility</p:attrName>
                                        </p:attrNameLst>
                                      </p:cBhvr>
                                      <p:to>
                                        <p:strVal val="visible"/>
                                      </p:to>
                                    </p:set>
                                    <p:animEffect filter="fade" transition="in">
                                      <p:cBhvr>
                                        <p:cTn dur="500" id="18"/>
                                        <p:tgtEl>
                                          <p:spTgt spid="1028"/>
                                        </p:tgtEl>
                                      </p:cBhvr>
                                    </p:animEffect>
                                  </p:childTnLst>
                                </p:cTn>
                              </p:par>
                              <p:par>
                                <p:cTn fill="hold" id="19" nodeType="withEffect" presetClass="entr" presetID="10" presetSubtype="0">
                                  <p:stCondLst>
                                    <p:cond delay="500"/>
                                  </p:stCondLst>
                                  <p:childTnLst>
                                    <p:set>
                                      <p:cBhvr>
                                        <p:cTn dur="1" fill="hold" id="20">
                                          <p:stCondLst>
                                            <p:cond delay="0"/>
                                          </p:stCondLst>
                                        </p:cTn>
                                        <p:tgtEl>
                                          <p:spTgt spid="1032"/>
                                        </p:tgtEl>
                                        <p:attrNameLst>
                                          <p:attrName>style.visibility</p:attrName>
                                        </p:attrNameLst>
                                      </p:cBhvr>
                                      <p:to>
                                        <p:strVal val="visible"/>
                                      </p:to>
                                    </p:set>
                                    <p:animEffect filter="fade" transition="in">
                                      <p:cBhvr>
                                        <p:cTn dur="500" id="21"/>
                                        <p:tgtEl>
                                          <p:spTgt spid="1032"/>
                                        </p:tgtEl>
                                      </p:cBhvr>
                                    </p:animEffect>
                                  </p:childTnLst>
                                </p:cTn>
                              </p:par>
                              <p:par>
                                <p:cTn fill="hold" id="22" nodeType="withEffect" presetClass="entr" presetID="10" presetSubtype="0">
                                  <p:stCondLst>
                                    <p:cond delay="700"/>
                                  </p:stCondLst>
                                  <p:childTnLst>
                                    <p:set>
                                      <p:cBhvr>
                                        <p:cTn dur="1" fill="hold" id="23">
                                          <p:stCondLst>
                                            <p:cond delay="0"/>
                                          </p:stCondLst>
                                        </p:cTn>
                                        <p:tgtEl>
                                          <p:spTgt spid="1026"/>
                                        </p:tgtEl>
                                        <p:attrNameLst>
                                          <p:attrName>style.visibility</p:attrName>
                                        </p:attrNameLst>
                                      </p:cBhvr>
                                      <p:to>
                                        <p:strVal val="visible"/>
                                      </p:to>
                                    </p:set>
                                    <p:animEffect filter="fade" transition="in">
                                      <p:cBhvr>
                                        <p:cTn dur="500" id="24"/>
                                        <p:tgtEl>
                                          <p:spTgt spid="1026"/>
                                        </p:tgtEl>
                                      </p:cBhvr>
                                    </p:animEffect>
                                  </p:childTnLst>
                                </p:cTn>
                              </p:par>
                              <p:par>
                                <p:cTn fill="hold" id="25" nodeType="withEffect" presetClass="entr" presetID="10" presetSubtype="0">
                                  <p:stCondLst>
                                    <p:cond delay="900"/>
                                  </p:stCondLst>
                                  <p:childTnLst>
                                    <p:set>
                                      <p:cBhvr>
                                        <p:cTn dur="1" fill="hold" id="26">
                                          <p:stCondLst>
                                            <p:cond delay="0"/>
                                          </p:stCondLst>
                                        </p:cTn>
                                        <p:tgtEl>
                                          <p:spTgt spid="1033"/>
                                        </p:tgtEl>
                                        <p:attrNameLst>
                                          <p:attrName>style.visibility</p:attrName>
                                        </p:attrNameLst>
                                      </p:cBhvr>
                                      <p:to>
                                        <p:strVal val="visible"/>
                                      </p:to>
                                    </p:set>
                                    <p:animEffect filter="fade" transition="in">
                                      <p:cBhvr>
                                        <p:cTn dur="500" id="27"/>
                                        <p:tgtEl>
                                          <p:spTgt spid="1033"/>
                                        </p:tgtEl>
                                      </p:cBhvr>
                                    </p:animEffect>
                                  </p:childTnLst>
                                </p:cTn>
                              </p:par>
                              <p:par>
                                <p:cTn fill="hold" id="28" nodeType="withEffect" presetClass="entr" presetID="10" presetSubtype="0">
                                  <p:stCondLst>
                                    <p:cond delay="1100"/>
                                  </p:stCondLst>
                                  <p:childTnLst>
                                    <p:set>
                                      <p:cBhvr>
                                        <p:cTn dur="1" fill="hold" id="29">
                                          <p:stCondLst>
                                            <p:cond delay="0"/>
                                          </p:stCondLst>
                                        </p:cTn>
                                        <p:tgtEl>
                                          <p:spTgt spid="1030"/>
                                        </p:tgtEl>
                                        <p:attrNameLst>
                                          <p:attrName>style.visibility</p:attrName>
                                        </p:attrNameLst>
                                      </p:cBhvr>
                                      <p:to>
                                        <p:strVal val="visible"/>
                                      </p:to>
                                    </p:set>
                                    <p:animEffect filter="fade" transition="in">
                                      <p:cBhvr>
                                        <p:cTn dur="500" id="30"/>
                                        <p:tgtEl>
                                          <p:spTgt spid="1030"/>
                                        </p:tgtEl>
                                      </p:cBhvr>
                                    </p:animEffect>
                                  </p:childTnLst>
                                </p:cTn>
                              </p:par>
                              <p:par>
                                <p:cTn fill="hold" id="31" nodeType="withEffect" presetClass="entr" presetID="10" presetSubtype="0">
                                  <p:stCondLst>
                                    <p:cond delay="1300"/>
                                  </p:stCondLst>
                                  <p:childTnLst>
                                    <p:set>
                                      <p:cBhvr>
                                        <p:cTn dur="1" fill="hold" id="32">
                                          <p:stCondLst>
                                            <p:cond delay="0"/>
                                          </p:stCondLst>
                                        </p:cTn>
                                        <p:tgtEl>
                                          <p:spTgt spid="1029"/>
                                        </p:tgtEl>
                                        <p:attrNameLst>
                                          <p:attrName>style.visibility</p:attrName>
                                        </p:attrNameLst>
                                      </p:cBhvr>
                                      <p:to>
                                        <p:strVal val="visible"/>
                                      </p:to>
                                    </p:set>
                                    <p:animEffect filter="fade" transition="in">
                                      <p:cBhvr>
                                        <p:cTn dur="500" id="33"/>
                                        <p:tgtEl>
                                          <p:spTgt spid="1029"/>
                                        </p:tgtEl>
                                      </p:cBhvr>
                                    </p:animEffect>
                                  </p:childTnLst>
                                </p:cTn>
                              </p:par>
                            </p:childTnLst>
                          </p:cTn>
                        </p:par>
                        <p:par>
                          <p:cTn fill="hold" id="34" nodeType="afterGroup">
                            <p:stCondLst>
                              <p:cond delay="2300"/>
                            </p:stCondLst>
                            <p:childTnLst>
                              <p:par>
                                <p:cTn fill="hold" grpId="0" id="35" nodeType="afterEffect" presetClass="entr" presetID="42" presetSubtype="0">
                                  <p:stCondLst>
                                    <p:cond delay="0"/>
                                  </p:stCondLst>
                                  <p:childTnLst>
                                    <p:set>
                                      <p:cBhvr>
                                        <p:cTn dur="1" fill="hold" id="36">
                                          <p:stCondLst>
                                            <p:cond delay="0"/>
                                          </p:stCondLst>
                                        </p:cTn>
                                        <p:tgtEl>
                                          <p:spTgt spid="4"/>
                                        </p:tgtEl>
                                        <p:attrNameLst>
                                          <p:attrName>style.visibility</p:attrName>
                                        </p:attrNameLst>
                                      </p:cBhvr>
                                      <p:to>
                                        <p:strVal val="visible"/>
                                      </p:to>
                                    </p:set>
                                    <p:animEffect filter="fade" transition="in">
                                      <p:cBhvr>
                                        <p:cTn dur="1000" id="37"/>
                                        <p:tgtEl>
                                          <p:spTgt spid="4"/>
                                        </p:tgtEl>
                                      </p:cBhvr>
                                    </p:animEffect>
                                    <p:anim calcmode="lin" valueType="num">
                                      <p:cBhvr>
                                        <p:cTn dur="1000" fill="hold" id="38"/>
                                        <p:tgtEl>
                                          <p:spTgt spid="4"/>
                                        </p:tgtEl>
                                        <p:attrNameLst>
                                          <p:attrName>ppt_x</p:attrName>
                                        </p:attrNameLst>
                                      </p:cBhvr>
                                      <p:tavLst>
                                        <p:tav tm="0">
                                          <p:val>
                                            <p:strVal val="#ppt_x"/>
                                          </p:val>
                                        </p:tav>
                                        <p:tav tm="100000">
                                          <p:val>
                                            <p:strVal val="#ppt_x"/>
                                          </p:val>
                                        </p:tav>
                                      </p:tavLst>
                                    </p:anim>
                                    <p:anim calcmode="lin" valueType="num">
                                      <p:cBhvr>
                                        <p:cTn dur="1000" fill="hold" id="39"/>
                                        <p:tgtEl>
                                          <p:spTgt spid="4"/>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0"/>
                                  </p:stCondLst>
                                  <p:childTnLst>
                                    <p:set>
                                      <p:cBhvr>
                                        <p:cTn dur="1" fill="hold" id="41">
                                          <p:stCondLst>
                                            <p:cond delay="0"/>
                                          </p:stCondLst>
                                        </p:cTn>
                                        <p:tgtEl>
                                          <p:spTgt spid="5"/>
                                        </p:tgtEl>
                                        <p:attrNameLst>
                                          <p:attrName>style.visibility</p:attrName>
                                        </p:attrNameLst>
                                      </p:cBhvr>
                                      <p:to>
                                        <p:strVal val="visible"/>
                                      </p:to>
                                    </p:set>
                                    <p:animEffect filter="fade" transition="in">
                                      <p:cBhvr>
                                        <p:cTn dur="1000" id="42"/>
                                        <p:tgtEl>
                                          <p:spTgt spid="5"/>
                                        </p:tgtEl>
                                      </p:cBhvr>
                                    </p:animEffect>
                                    <p:anim calcmode="lin" valueType="num">
                                      <p:cBhvr>
                                        <p:cTn dur="1000" fill="hold" id="43"/>
                                        <p:tgtEl>
                                          <p:spTgt spid="5"/>
                                        </p:tgtEl>
                                        <p:attrNameLst>
                                          <p:attrName>ppt_x</p:attrName>
                                        </p:attrNameLst>
                                      </p:cBhvr>
                                      <p:tavLst>
                                        <p:tav tm="0">
                                          <p:val>
                                            <p:strVal val="#ppt_x"/>
                                          </p:val>
                                        </p:tav>
                                        <p:tav tm="100000">
                                          <p:val>
                                            <p:strVal val="#ppt_x"/>
                                          </p:val>
                                        </p:tav>
                                      </p:tavLst>
                                    </p:anim>
                                    <p:anim calcmode="lin" valueType="num">
                                      <p:cBhvr>
                                        <p:cTn dur="1000" fill="hold" id="44"/>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4"/>
      <p:bldP grpId="0" spid="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情绪→②情绪的分类</a:t>
            </a:r>
          </a:p>
        </p:txBody>
      </p:sp>
      <p:sp>
        <p:nvSpPr>
          <p:cNvPr id="4" name="Text Box 44"/>
          <p:cNvSpPr txBox="1">
            <a:spLocks noChangeArrowheads="1"/>
          </p:cNvSpPr>
          <p:nvPr/>
        </p:nvSpPr>
        <p:spPr bwMode="auto">
          <a:xfrm>
            <a:off x="7895406" y="3413782"/>
            <a:ext cx="2232248" cy="2724913"/>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情绪无好坏之分，由情绪引发的行为或行为的后果有好坏之分，因此，一般我们根据情绪所引发的行为或行为的结果，将情绪划分为积极情绪、消极情绪两大类。</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pic>
        <p:nvPicPr>
          <p:cNvPr descr="C:\Users\user\Desktop\t02fbeb5fef844c6c05.jpg" id="8" name="Picture 3"/>
          <p:cNvPicPr>
            <a:picLocks noChangeArrowheads="1" noChangeAspect="1"/>
          </p:cNvPicPr>
          <p:nvPr/>
        </p:nvPicPr>
        <p:blipFill>
          <a:blip r:embed="rId2">
            <a:extLst>
              <a:ext uri="{28A0092B-C50C-407E-A947-70E740481C1C}">
                <a14:useLocalDpi/>
              </a:ext>
            </a:extLst>
          </a:blip>
          <a:stretch>
            <a:fillRect/>
          </a:stretch>
        </p:blipFill>
        <p:spPr bwMode="auto">
          <a:xfrm>
            <a:off x="622598" y="1340768"/>
            <a:ext cx="6756400" cy="5080000"/>
          </a:xfrm>
          <a:prstGeom prst="rect">
            <a:avLst/>
          </a:prstGeom>
          <a:noFill/>
          <a:extLst>
            <a:ext uri="{909E8E84-426E-40DD-AFC4-6F175D3DCCD1}">
              <a14:hiddenFill>
                <a:solidFill>
                  <a:srgbClr val="FFFFFF"/>
                </a:solidFill>
              </a14:hiddenFill>
            </a:ext>
          </a:extLst>
        </p:spPr>
      </p:pic>
    </p:spTree>
    <p:extLst>
      <p:ext uri="{BB962C8B-B14F-4D97-AF65-F5344CB8AC3E}">
        <p14:creationId val="374606181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情绪→②情绪的分类</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sp>
        <p:nvSpPr>
          <p:cNvPr id="6" name="Text Box 44"/>
          <p:cNvSpPr txBox="1">
            <a:spLocks noChangeArrowheads="1"/>
          </p:cNvSpPr>
          <p:nvPr/>
        </p:nvSpPr>
        <p:spPr bwMode="auto">
          <a:xfrm>
            <a:off x="4150990" y="2060848"/>
            <a:ext cx="525658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有些人将不良情绪等同于负性情绪，这是不准确的。所谓负性情绪，通常是指那些不愉快甚至是引发人痛苦、愤怒的情绪体验，例如压抑、生气、委屈、难过、苦恼、沮丧等。一般来讲，负性情绪并非一定都是消极的。负性情绪在一定的情境之中，也同样具有重要的作用。</a:t>
            </a:r>
          </a:p>
        </p:txBody>
      </p:sp>
      <p:sp>
        <p:nvSpPr>
          <p:cNvPr id="7" name="Text Box 44"/>
          <p:cNvSpPr txBox="1">
            <a:spLocks noChangeArrowheads="1"/>
          </p:cNvSpPr>
          <p:nvPr/>
        </p:nvSpPr>
        <p:spPr bwMode="auto">
          <a:xfrm>
            <a:off x="4150990" y="4291589"/>
            <a:ext cx="525658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例如，恐惧的情绪使人脱离险境，羞耻情绪会使人避免做违背社会规范的行为；即使是痛苦、悲伤等情绪反应，也同样具有能使人感受到自己的心理伤害，促使人们及时调整自己的积极的功能。所以说，负性情绪并不等于消极情绪。</a:t>
            </a:r>
          </a:p>
        </p:txBody>
      </p:sp>
      <p:pic>
        <p:nvPicPr>
          <p:cNvPr descr="C:\Users\user\Desktop\depres2.jpg" id="2053" name="Picture 5"/>
          <p:cNvPicPr>
            <a:picLocks noChangeArrowheads="1" noChangeAspect="1"/>
          </p:cNvPicPr>
          <p:nvPr/>
        </p:nvPicPr>
        <p:blipFill>
          <a:blip r:embed="rId2">
            <a:extLst>
              <a:ext uri="{28A0092B-C50C-407E-A947-70E740481C1C}">
                <a14:useLocalDpi/>
              </a:ext>
            </a:extLst>
          </a:blip>
          <a:stretch>
            <a:fillRect/>
          </a:stretch>
        </p:blipFill>
        <p:spPr bwMode="auto">
          <a:xfrm>
            <a:off x="622598" y="1748997"/>
            <a:ext cx="3006080" cy="4509120"/>
          </a:xfrm>
          <a:prstGeom prst="rect">
            <a:avLst/>
          </a:prstGeom>
          <a:noFill/>
          <a:ln>
            <a:solidFill>
              <a:schemeClr val="accent6"/>
            </a:solidFill>
          </a:ln>
          <a:effectLst/>
          <a:extLst>
            <a:ext uri="{909E8E84-426E-40DD-AFC4-6F175D3DCCD1}">
              <a14:hiddenFill>
                <a:solidFill>
                  <a:srgbClr val="FFFFFF"/>
                </a:solidFill>
              </a14:hiddenFill>
            </a:ext>
          </a:extLst>
        </p:spPr>
      </p:pic>
      <p:sp>
        <p:nvSpPr>
          <p:cNvPr id="12" name="矩形 11"/>
          <p:cNvSpPr/>
          <p:nvPr/>
        </p:nvSpPr>
        <p:spPr>
          <a:xfrm>
            <a:off x="622598" y="1751883"/>
            <a:ext cx="9104540" cy="4506234"/>
          </a:xfrm>
          <a:prstGeom prst="rect">
            <a:avLst/>
          </a:prstGeom>
          <a:ln w="28575">
            <a:solidFill>
              <a:schemeClr val="accent6"/>
            </a:solidFill>
            <a:prstDash val="solid"/>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Tree>
    <p:extLst>
      <p:ext uri="{BB962C8B-B14F-4D97-AF65-F5344CB8AC3E}">
        <p14:creationId val="317913309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情绪→③情绪的影响</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sp>
        <p:nvSpPr>
          <p:cNvPr id="35" name="Text Box 44"/>
          <p:cNvSpPr txBox="1">
            <a:spLocks noChangeArrowheads="1"/>
          </p:cNvSpPr>
          <p:nvPr/>
        </p:nvSpPr>
        <p:spPr bwMode="auto">
          <a:xfrm>
            <a:off x="359571" y="1412776"/>
            <a:ext cx="8399931"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在日常生活中，人们常有这样的体验：高兴时，神清气爽；悲伤时，会食欲不振；忧虑时，会辗转难眠；惊慌时，会心脏乱跳；愤怒时，会热血冲头……，这些都说明了情绪会对身体的内部功产生影响。</a:t>
            </a:r>
          </a:p>
        </p:txBody>
      </p:sp>
      <p:pic>
        <p:nvPicPr>
          <p:cNvPr descr="C:\Users\user\Desktop\未标题-1 拷贝.png" id="3074" name="Picture 2"/>
          <p:cNvPicPr>
            <a:picLocks noChangeArrowheads="1" noChangeAspect="1"/>
          </p:cNvPicPr>
          <p:nvPr/>
        </p:nvPicPr>
        <p:blipFill>
          <a:blip r:embed="rId2">
            <a:extLst>
              <a:ext uri="{28A0092B-C50C-407E-A947-70E740481C1C}">
                <a14:useLocalDpi/>
              </a:ext>
            </a:extLst>
          </a:blip>
          <a:stretch>
            <a:fillRect/>
          </a:stretch>
        </p:blipFill>
        <p:spPr bwMode="auto">
          <a:xfrm>
            <a:off x="0" y="2990467"/>
            <a:ext cx="5080000" cy="3898900"/>
          </a:xfrm>
          <a:prstGeom prst="rect">
            <a:avLst/>
          </a:prstGeom>
          <a:noFill/>
          <a:extLst>
            <a:ext uri="{909E8E84-426E-40DD-AFC4-6F175D3DCCD1}">
              <a14:hiddenFill>
                <a:solidFill>
                  <a:srgbClr val="FFFFFF"/>
                </a:solidFill>
              </a14:hiddenFill>
            </a:ext>
          </a:extLst>
        </p:spPr>
      </p:pic>
      <p:grpSp>
        <p:nvGrpSpPr>
          <p:cNvPr id="36" name="组合 35"/>
          <p:cNvGrpSpPr/>
          <p:nvPr/>
        </p:nvGrpSpPr>
        <p:grpSpPr>
          <a:xfrm>
            <a:off x="5951191" y="4230496"/>
            <a:ext cx="3744415" cy="350632"/>
            <a:chOff x="4932041" y="2883110"/>
            <a:chExt cx="3744415" cy="350632"/>
          </a:xfrm>
        </p:grpSpPr>
        <p:cxnSp>
          <p:nvCxnSpPr>
            <p:cNvPr id="37"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8"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sz="1600">
                  <a:solidFill>
                    <a:srgbClr val="FC6204"/>
                  </a:solidFill>
                  <a:latin charset="-122" pitchFamily="34" typeface="微软雅黑"/>
                  <a:ea charset="-122" pitchFamily="34" typeface="微软雅黑"/>
                </a:rPr>
                <a:t>A、积极的情绪可以提高人的免疫能力</a:t>
              </a:r>
            </a:p>
          </p:txBody>
        </p:sp>
      </p:grpSp>
      <p:sp>
        <p:nvSpPr>
          <p:cNvPr id="39" name="Text Box 44"/>
          <p:cNvSpPr txBox="1">
            <a:spLocks noChangeArrowheads="1"/>
          </p:cNvSpPr>
          <p:nvPr/>
        </p:nvSpPr>
        <p:spPr bwMode="auto">
          <a:xfrm>
            <a:off x="5807173" y="5013176"/>
            <a:ext cx="4370728"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“笑一笑，十年少；愁一愁，白了头。”积极的情绪可以提高人的免疫能力，消极的情绪则直接影响人的身体健康。</a:t>
            </a:r>
          </a:p>
        </p:txBody>
      </p:sp>
    </p:spTree>
    <p:extLst>
      <p:ext uri="{BB962C8B-B14F-4D97-AF65-F5344CB8AC3E}">
        <p14:creationId val="3858716373"/>
      </p:ext>
    </p:extLst>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35"/>
                                        </p:tgtEl>
                                        <p:attrNameLst>
                                          <p:attrName>style.visibility</p:attrName>
                                        </p:attrNameLst>
                                      </p:cBhvr>
                                      <p:to>
                                        <p:strVal val="visible"/>
                                      </p:to>
                                    </p:set>
                                    <p:animEffect filter="fade" transition="in">
                                      <p:cBhvr>
                                        <p:cTn dur="1000" id="15"/>
                                        <p:tgtEl>
                                          <p:spTgt spid="35"/>
                                        </p:tgtEl>
                                      </p:cBhvr>
                                    </p:animEffect>
                                    <p:anim calcmode="lin" valueType="num">
                                      <p:cBhvr>
                                        <p:cTn dur="1000" fill="hold" id="16"/>
                                        <p:tgtEl>
                                          <p:spTgt spid="35"/>
                                        </p:tgtEl>
                                        <p:attrNameLst>
                                          <p:attrName>ppt_x</p:attrName>
                                        </p:attrNameLst>
                                      </p:cBhvr>
                                      <p:tavLst>
                                        <p:tav tm="0">
                                          <p:val>
                                            <p:strVal val="#ppt_x"/>
                                          </p:val>
                                        </p:tav>
                                        <p:tav tm="100000">
                                          <p:val>
                                            <p:strVal val="#ppt_x"/>
                                          </p:val>
                                        </p:tav>
                                      </p:tavLst>
                                    </p:anim>
                                    <p:anim calcmode="lin" valueType="num">
                                      <p:cBhvr>
                                        <p:cTn dur="1000" fill="hold" id="17"/>
                                        <p:tgtEl>
                                          <p:spTgt spid="3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id="19" nodeType="afterEffect" presetClass="entr" presetID="23" presetSubtype="36">
                                  <p:stCondLst>
                                    <p:cond delay="0"/>
                                  </p:stCondLst>
                                  <p:childTnLst>
                                    <p:set>
                                      <p:cBhvr>
                                        <p:cTn dur="1" fill="hold" id="20">
                                          <p:stCondLst>
                                            <p:cond delay="0"/>
                                          </p:stCondLst>
                                        </p:cTn>
                                        <p:tgtEl>
                                          <p:spTgt spid="36"/>
                                        </p:tgtEl>
                                        <p:attrNameLst>
                                          <p:attrName>style.visibility</p:attrName>
                                        </p:attrNameLst>
                                      </p:cBhvr>
                                      <p:to>
                                        <p:strVal val="visible"/>
                                      </p:to>
                                    </p:set>
                                    <p:anim calcmode="lin" valueType="num">
                                      <p:cBhvr>
                                        <p:cTn dur="500" fill="hold" id="21"/>
                                        <p:tgtEl>
                                          <p:spTgt spid="36"/>
                                        </p:tgtEl>
                                        <p:attrNameLst>
                                          <p:attrName>ppt_w</p:attrName>
                                        </p:attrNameLst>
                                      </p:cBhvr>
                                      <p:tavLst>
                                        <p:tav tm="0">
                                          <p:val>
                                            <p:strVal val="(6*min(max(#ppt_w*#ppt_h,.3),1)-7.4)/-.7*#ppt_w"/>
                                          </p:val>
                                        </p:tav>
                                        <p:tav tm="100000">
                                          <p:val>
                                            <p:strVal val="#ppt_w"/>
                                          </p:val>
                                        </p:tav>
                                      </p:tavLst>
                                    </p:anim>
                                    <p:anim calcmode="lin" valueType="num">
                                      <p:cBhvr>
                                        <p:cTn dur="500" fill="hold" id="22"/>
                                        <p:tgtEl>
                                          <p:spTgt spid="36"/>
                                        </p:tgtEl>
                                        <p:attrNameLst>
                                          <p:attrName>ppt_h</p:attrName>
                                        </p:attrNameLst>
                                      </p:cBhvr>
                                      <p:tavLst>
                                        <p:tav tm="0">
                                          <p:val>
                                            <p:strVal val="(6*min(max(#ppt_w*#ppt_h,.3),1)-7.4)/-.7*#ppt_h"/>
                                          </p:val>
                                        </p:tav>
                                        <p:tav tm="100000">
                                          <p:val>
                                            <p:strVal val="#ppt_h"/>
                                          </p:val>
                                        </p:tav>
                                      </p:tavLst>
                                    </p:anim>
                                    <p:anim calcmode="lin" valueType="num">
                                      <p:cBhvr>
                                        <p:cTn dur="500" fill="hold" id="23"/>
                                        <p:tgtEl>
                                          <p:spTgt spid="36"/>
                                        </p:tgtEl>
                                        <p:attrNameLst>
                                          <p:attrName>ppt_x</p:attrName>
                                        </p:attrNameLst>
                                      </p:cBhvr>
                                      <p:tavLst>
                                        <p:tav tm="0">
                                          <p:val>
                                            <p:fltVal val="0.5"/>
                                          </p:val>
                                        </p:tav>
                                        <p:tav tm="100000">
                                          <p:val>
                                            <p:strVal val="#ppt_x"/>
                                          </p:val>
                                        </p:tav>
                                      </p:tavLst>
                                    </p:anim>
                                    <p:anim calcmode="lin" valueType="num">
                                      <p:cBhvr>
                                        <p:cTn dur="500" fill="hold" id="24"/>
                                        <p:tgtEl>
                                          <p:spTgt spid="36"/>
                                        </p:tgtEl>
                                        <p:attrNameLst>
                                          <p:attrName>ppt_y</p:attrName>
                                        </p:attrNameLst>
                                      </p:cBhvr>
                                      <p:tavLst>
                                        <p:tav tm="0">
                                          <p:val>
                                            <p:strVal val="1+(6*min(max(#ppt_w*#ppt_h,.3),1)-7.4)/-.7*#ppt_h/2"/>
                                          </p:val>
                                        </p:tav>
                                        <p:tav tm="100000">
                                          <p:val>
                                            <p:strVal val="#ppt_y"/>
                                          </p:val>
                                        </p:tav>
                                      </p:tavLst>
                                    </p:anim>
                                  </p:childTnLst>
                                </p:cTn>
                              </p:par>
                              <p:par>
                                <p:cTn fill="hold" grpId="0" id="25" nodeType="withEffect" presetClass="entr" presetID="47" presetSubtype="0">
                                  <p:stCondLst>
                                    <p:cond delay="200"/>
                                  </p:stCondLst>
                                  <p:childTnLst>
                                    <p:set>
                                      <p:cBhvr>
                                        <p:cTn dur="1" fill="hold" id="26">
                                          <p:stCondLst>
                                            <p:cond delay="0"/>
                                          </p:stCondLst>
                                        </p:cTn>
                                        <p:tgtEl>
                                          <p:spTgt spid="39"/>
                                        </p:tgtEl>
                                        <p:attrNameLst>
                                          <p:attrName>style.visibility</p:attrName>
                                        </p:attrNameLst>
                                      </p:cBhvr>
                                      <p:to>
                                        <p:strVal val="visible"/>
                                      </p:to>
                                    </p:set>
                                    <p:animEffect filter="fade" transition="in">
                                      <p:cBhvr>
                                        <p:cTn dur="1000" id="27"/>
                                        <p:tgtEl>
                                          <p:spTgt spid="39"/>
                                        </p:tgtEl>
                                      </p:cBhvr>
                                    </p:animEffect>
                                    <p:anim calcmode="lin" valueType="num">
                                      <p:cBhvr>
                                        <p:cTn dur="1000" fill="hold" id="28"/>
                                        <p:tgtEl>
                                          <p:spTgt spid="39"/>
                                        </p:tgtEl>
                                        <p:attrNameLst>
                                          <p:attrName>ppt_x</p:attrName>
                                        </p:attrNameLst>
                                      </p:cBhvr>
                                      <p:tavLst>
                                        <p:tav tm="0">
                                          <p:val>
                                            <p:strVal val="#ppt_x"/>
                                          </p:val>
                                        </p:tav>
                                        <p:tav tm="100000">
                                          <p:val>
                                            <p:strVal val="#ppt_x"/>
                                          </p:val>
                                        </p:tav>
                                      </p:tavLst>
                                    </p:anim>
                                    <p:anim calcmode="lin" valueType="num">
                                      <p:cBhvr>
                                        <p:cTn dur="1000" fill="hold" id="29"/>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35"/>
      <p:bldP grpId="0" spid="3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情绪→③情绪的影响</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grpSp>
        <p:nvGrpSpPr>
          <p:cNvPr id="36" name="组合 35"/>
          <p:cNvGrpSpPr/>
          <p:nvPr/>
        </p:nvGrpSpPr>
        <p:grpSpPr>
          <a:xfrm>
            <a:off x="550590" y="6030696"/>
            <a:ext cx="3744415" cy="350632"/>
            <a:chOff x="4932041" y="2883110"/>
            <a:chExt cx="3744415" cy="350632"/>
          </a:xfrm>
        </p:grpSpPr>
        <p:cxnSp>
          <p:nvCxnSpPr>
            <p:cNvPr id="37"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8"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sz="1600">
                  <a:solidFill>
                    <a:srgbClr val="FC6204"/>
                  </a:solidFill>
                  <a:latin charset="-122" pitchFamily="34" typeface="微软雅黑"/>
                  <a:ea charset="-122" pitchFamily="34" typeface="微软雅黑"/>
                </a:rPr>
                <a:t>A、积极的情绪可以提高人的免疫能力</a:t>
              </a:r>
            </a:p>
          </p:txBody>
        </p:sp>
      </p:grpSp>
      <p:sp>
        <p:nvSpPr>
          <p:cNvPr id="10" name="Text Box 44"/>
          <p:cNvSpPr txBox="1">
            <a:spLocks noChangeArrowheads="1"/>
          </p:cNvSpPr>
          <p:nvPr/>
        </p:nvSpPr>
        <p:spPr bwMode="auto">
          <a:xfrm>
            <a:off x="478582" y="2231202"/>
            <a:ext cx="525658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美国作家卡森，曾患了一种致残的脊椎病，医生预言，他存活的可能性只有1/500。可是，卡森经常阅读幽默小说，看滑稽电影。每大笑一次，他就觉得病痛减轻很多，浑身舒服一阵，他坚持这种“笑疗”，病情逐渐好转，几年后竟然恢复了健康。</a:t>
            </a:r>
          </a:p>
        </p:txBody>
      </p:sp>
      <p:sp>
        <p:nvSpPr>
          <p:cNvPr id="11" name="Text Box 44"/>
          <p:cNvSpPr txBox="1">
            <a:spLocks noChangeArrowheads="1"/>
          </p:cNvSpPr>
          <p:nvPr/>
        </p:nvSpPr>
        <p:spPr bwMode="auto">
          <a:xfrm>
            <a:off x="478582" y="4461943"/>
            <a:ext cx="5256584"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林黛玉，聪明貌美，多愁善感。但由于寄人篱下，终日愁云笼罩，体弱多病，更因为无法实现与宝玉的爱情，忧心如焚，竟至郁郁而终。</a:t>
            </a:r>
          </a:p>
        </p:txBody>
      </p:sp>
      <p:pic>
        <p:nvPicPr>
          <p:cNvPr descr="http://news.cnhubei.com/ctjb/ctjbsgk/ctjb31/201202/W020120223423569722865.jpg" id="4098" name="Picture 2"/>
          <p:cNvPicPr>
            <a:picLocks noChangeArrowheads="1" noChangeAspect="1"/>
          </p:cNvPicPr>
          <p:nvPr/>
        </p:nvPicPr>
        <p:blipFill>
          <a:blip r:embed="rId2">
            <a:extLst>
              <a:ext uri="{28A0092B-C50C-407E-A947-70E740481C1C}">
                <a14:useLocalDpi/>
              </a:ext>
            </a:extLst>
          </a:blip>
          <a:stretch>
            <a:fillRect/>
          </a:stretch>
        </p:blipFill>
        <p:spPr bwMode="auto">
          <a:xfrm>
            <a:off x="6713140" y="1828799"/>
            <a:ext cx="2838450" cy="5029201"/>
          </a:xfrm>
          <a:prstGeom prst="rect">
            <a:avLst/>
          </a:prstGeom>
          <a:noFill/>
          <a:extLst>
            <a:ext uri="{909E8E84-426E-40DD-AFC4-6F175D3DCCD1}">
              <a14:hiddenFill>
                <a:solidFill>
                  <a:srgbClr val="FFFFFF"/>
                </a:solidFill>
              </a14:hiddenFill>
            </a:ext>
          </a:extLst>
        </p:spPr>
      </p:pic>
    </p:spTree>
    <p:extLst>
      <p:ext uri="{BB962C8B-B14F-4D97-AF65-F5344CB8AC3E}">
        <p14:creationId val="137143637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情绪→③情绪的影响</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grpSp>
        <p:nvGrpSpPr>
          <p:cNvPr id="36" name="组合 35"/>
          <p:cNvGrpSpPr/>
          <p:nvPr/>
        </p:nvGrpSpPr>
        <p:grpSpPr>
          <a:xfrm>
            <a:off x="550590" y="6030696"/>
            <a:ext cx="3744415" cy="350632"/>
            <a:chOff x="4932041" y="2883110"/>
            <a:chExt cx="3744415" cy="350632"/>
          </a:xfrm>
        </p:grpSpPr>
        <p:cxnSp>
          <p:nvCxnSpPr>
            <p:cNvPr id="37"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8"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sz="1600">
                  <a:solidFill>
                    <a:srgbClr val="FC6204"/>
                  </a:solidFill>
                  <a:latin charset="-122" pitchFamily="34" typeface="微软雅黑"/>
                  <a:ea charset="-122" pitchFamily="34" typeface="微软雅黑"/>
                </a:rPr>
                <a:t>B、消极的情绪破坏人的身体健康</a:t>
              </a:r>
            </a:p>
          </p:txBody>
        </p:sp>
      </p:grpSp>
      <p:sp>
        <p:nvSpPr>
          <p:cNvPr id="10" name="Text Box 44"/>
          <p:cNvSpPr txBox="1">
            <a:spLocks noChangeArrowheads="1"/>
          </p:cNvSpPr>
          <p:nvPr/>
        </p:nvSpPr>
        <p:spPr bwMode="auto">
          <a:xfrm>
            <a:off x="622598" y="1844824"/>
            <a:ext cx="4334363"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古代阿拉伯学者阿维森纳，曾把一胎所生的两只羊羔置于不同的外界环境中生活：一只小羊羔随羊群在水草地快乐地生活；而在另一只羊羔旁拴了一只狼，它总是看到自己面前那只野兽的威胁，在极度惊恐的状态下，根本吃不下东西，不久就因恐慌而死去。</a:t>
            </a:r>
          </a:p>
        </p:txBody>
      </p:sp>
      <p:sp>
        <p:nvSpPr>
          <p:cNvPr id="11" name="Text Box 44"/>
          <p:cNvSpPr txBox="1">
            <a:spLocks noChangeArrowheads="1"/>
          </p:cNvSpPr>
          <p:nvPr/>
        </p:nvSpPr>
        <p:spPr bwMode="auto">
          <a:xfrm>
            <a:off x="622598" y="3978726"/>
            <a:ext cx="4334363"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实验告诉我们：恐惧、焦虑、抑郁、嫉妒、敌意、冲动等消极情绪，是一种破坏性的情感，长期被这些心理问题困扰就会导致身心疾病的发生。消极情绪对动物的影响尚且如此，对头脑高度发达的人类来说，其影响力可想而知。</a:t>
            </a:r>
          </a:p>
        </p:txBody>
      </p:sp>
      <p:pic>
        <p:nvPicPr>
          <p:cNvPr descr="C:\Documents and Settings\Teliss_Tong\My Documents\！个人PPT作品@teliss\健康管理-图\1_120201185108_1.jpg" id="12" name="Picture 2"/>
          <p:cNvPicPr>
            <a:picLocks noChangeArrowheads="1" noChangeAspect="1"/>
          </p:cNvPicPr>
          <p:nvPr/>
        </p:nvPicPr>
        <p:blipFill>
          <a:blip r:embed="rId2">
            <a:extLst>
              <a:ext uri="{28A0092B-C50C-407E-A947-70E740481C1C}">
                <a14:useLocalDpi/>
              </a:ext>
            </a:extLst>
          </a:blip>
          <a:stretch>
            <a:fillRect/>
          </a:stretch>
        </p:blipFill>
        <p:spPr bwMode="auto">
          <a:xfrm>
            <a:off x="5028969" y="1751883"/>
            <a:ext cx="5307732" cy="4053177"/>
          </a:xfrm>
          <a:prstGeom prst="rect">
            <a:avLst/>
          </a:prstGeom>
          <a:noFill/>
          <a:ln>
            <a:solidFill>
              <a:schemeClr val="accent6"/>
            </a:solidFill>
          </a:ln>
          <a:effectLst/>
          <a:extLst>
            <a:ext uri="{909E8E84-426E-40DD-AFC4-6F175D3DCCD1}">
              <a14:hiddenFill>
                <a:solidFill>
                  <a:srgbClr val="FFFFFF"/>
                </a:solidFill>
              </a14:hiddenFill>
            </a:ext>
          </a:extLst>
        </p:spPr>
      </p:pic>
      <p:sp>
        <p:nvSpPr>
          <p:cNvPr id="13" name="矩形 12"/>
          <p:cNvSpPr/>
          <p:nvPr/>
        </p:nvSpPr>
        <p:spPr>
          <a:xfrm>
            <a:off x="550590" y="1751883"/>
            <a:ext cx="9793088" cy="4053177"/>
          </a:xfrm>
          <a:prstGeom prst="rect">
            <a:avLst/>
          </a:prstGeom>
          <a:ln w="28575">
            <a:solidFill>
              <a:schemeClr val="accent6"/>
            </a:solidFill>
            <a:prstDash val="solid"/>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Tree>
    <p:extLst>
      <p:ext uri="{BB962C8B-B14F-4D97-AF65-F5344CB8AC3E}">
        <p14:creationId val="2577312591"/>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strVal val="(6*min(max(#ppt_w*#ppt_h,.3),1)-7.4)/-.7*#ppt_w"/>
                                          </p:val>
                                        </p:tav>
                                        <p:tav tm="100000">
                                          <p:val>
                                            <p:strVal val="#ppt_w"/>
                                          </p:val>
                                        </p:tav>
                                      </p:tavLst>
                                    </p:anim>
                                    <p:anim calcmode="lin" valueType="num">
                                      <p:cBhvr>
                                        <p:cTn dur="500" fill="hold" id="8"/>
                                        <p:tgtEl>
                                          <p:spTgt spid="36"/>
                                        </p:tgtEl>
                                        <p:attrNameLst>
                                          <p:attrName>ppt_h</p:attrName>
                                        </p:attrNameLst>
                                      </p:cBhvr>
                                      <p:tavLst>
                                        <p:tav tm="0">
                                          <p:val>
                                            <p:strVal val="(6*min(max(#ppt_w*#ppt_h,.3),1)-7.4)/-.7*#ppt_h"/>
                                          </p:val>
                                        </p:tav>
                                        <p:tav tm="100000">
                                          <p:val>
                                            <p:strVal val="#ppt_h"/>
                                          </p:val>
                                        </p:tav>
                                      </p:tavLst>
                                    </p:anim>
                                    <p:anim calcmode="lin" valueType="num">
                                      <p:cBhvr>
                                        <p:cTn dur="500" fill="hold" id="9"/>
                                        <p:tgtEl>
                                          <p:spTgt spid="36"/>
                                        </p:tgtEl>
                                        <p:attrNameLst>
                                          <p:attrName>ppt_x</p:attrName>
                                        </p:attrNameLst>
                                      </p:cBhvr>
                                      <p:tavLst>
                                        <p:tav tm="0">
                                          <p:val>
                                            <p:fltVal val="0.5"/>
                                          </p:val>
                                        </p:tav>
                                        <p:tav tm="100000">
                                          <p:val>
                                            <p:strVal val="#ppt_x"/>
                                          </p:val>
                                        </p:tav>
                                      </p:tavLst>
                                    </p:anim>
                                    <p:anim calcmode="lin" valueType="num">
                                      <p:cBhvr>
                                        <p:cTn dur="500" fill="hold" id="10"/>
                                        <p:tgtEl>
                                          <p:spTgt spid="36"/>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ur="1000" fill="hold" id="21"/>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image.17173.com/bbs/v1/2011/03/13/1300021916196.jpg" id="7170" name="Picture 2"/>
          <p:cNvPicPr>
            <a:picLocks noChangeArrowheads="1" noChangeAspect="1"/>
          </p:cNvPicPr>
          <p:nvPr/>
        </p:nvPicPr>
        <p:blipFill>
          <a:blip r:embed="rId2">
            <a:extLst>
              <a:ext uri="{28A0092B-C50C-407E-A947-70E740481C1C}">
                <a14:useLocalDpi/>
              </a:ext>
            </a:extLst>
          </a:blip>
          <a:stretch>
            <a:fillRect/>
          </a:stretch>
        </p:blipFill>
        <p:spPr bwMode="auto">
          <a:xfrm>
            <a:off x="4772303" y="1751882"/>
            <a:ext cx="5571375" cy="4053177"/>
          </a:xfrm>
          <a:prstGeom prst="rect">
            <a:avLst/>
          </a:prstGeom>
          <a:noFill/>
          <a:extLst>
            <a:ext uri="{909E8E84-426E-40DD-AFC4-6F175D3DCCD1}">
              <a14:hiddenFill>
                <a:solidFill>
                  <a:srgbClr val="FFFFFF"/>
                </a:solidFill>
              </a14:hiddenFill>
            </a:ext>
          </a:extLst>
        </p:spPr>
      </p:pic>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情绪→③情绪的影响</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grpSp>
        <p:nvGrpSpPr>
          <p:cNvPr id="36" name="组合 35"/>
          <p:cNvGrpSpPr/>
          <p:nvPr/>
        </p:nvGrpSpPr>
        <p:grpSpPr>
          <a:xfrm>
            <a:off x="550590" y="6030696"/>
            <a:ext cx="3744415" cy="350632"/>
            <a:chOff x="4932041" y="2883110"/>
            <a:chExt cx="3744415" cy="350632"/>
          </a:xfrm>
        </p:grpSpPr>
        <p:cxnSp>
          <p:nvCxnSpPr>
            <p:cNvPr id="37"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8"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sz="1600">
                  <a:solidFill>
                    <a:srgbClr val="FC6204"/>
                  </a:solidFill>
                  <a:latin charset="-122" pitchFamily="34" typeface="微软雅黑"/>
                  <a:ea charset="-122" pitchFamily="34" typeface="微软雅黑"/>
                </a:rPr>
                <a:t>B、消极的情绪破坏人的身体健康</a:t>
              </a:r>
            </a:p>
          </p:txBody>
        </p:sp>
      </p:grpSp>
      <p:sp>
        <p:nvSpPr>
          <p:cNvPr id="13" name="矩形 12"/>
          <p:cNvSpPr/>
          <p:nvPr/>
        </p:nvSpPr>
        <p:spPr>
          <a:xfrm>
            <a:off x="550590" y="1751883"/>
            <a:ext cx="9793088" cy="4053177"/>
          </a:xfrm>
          <a:prstGeom prst="rect">
            <a:avLst/>
          </a:prstGeom>
          <a:ln w="28575">
            <a:solidFill>
              <a:schemeClr val="accent6"/>
            </a:solidFill>
            <a:prstDash val="solid"/>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11" name="Text Box 44"/>
          <p:cNvSpPr txBox="1">
            <a:spLocks noChangeArrowheads="1"/>
          </p:cNvSpPr>
          <p:nvPr/>
        </p:nvSpPr>
        <p:spPr bwMode="auto">
          <a:xfrm>
            <a:off x="622598" y="3015974"/>
            <a:ext cx="4536504" cy="2724913"/>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曾有个简单的实验，研究情绪对健康的影响。美国生理学家艾尔玛•辛吉斯将一支支玻璃管插在摄氏零度、冰与水混合的容器里，以收集人们不同情绪时呼出来的“水汽”。结果发现，心平气和时呼出来的汽，凝成的水清澈透明、无色、无杂质。如果生气，则会出现一种紫色的沉淀物。研究者将这“生气水”注射到小白鼠身上，几分钟后，小白鼠竟然死了。</a:t>
            </a:r>
          </a:p>
        </p:txBody>
      </p:sp>
      <p:sp>
        <p:nvSpPr>
          <p:cNvPr id="10" name="Text Box 44"/>
          <p:cNvSpPr txBox="1">
            <a:spLocks noChangeArrowheads="1"/>
          </p:cNvSpPr>
          <p:nvPr/>
        </p:nvSpPr>
        <p:spPr bwMode="auto">
          <a:xfrm>
            <a:off x="622598" y="1844824"/>
            <a:ext cx="4536504"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古代就有“怒伤肝、喜伤心、思伤脾、忧伤肺、恐伤肾”之说，这生动地说明了情绪对身心可能产生的负面影响。</a:t>
            </a:r>
          </a:p>
        </p:txBody>
      </p:sp>
    </p:spTree>
    <p:extLst>
      <p:ext uri="{BB962C8B-B14F-4D97-AF65-F5344CB8AC3E}">
        <p14:creationId val="83344124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rot="1655153">
            <a:off x="7756784" y="1813358"/>
            <a:ext cx="2781854" cy="1872208"/>
          </a:xfrm>
          <a:prstGeom prst="rect">
            <a:avLst/>
          </a:prstGeom>
          <a:blipFill dpi="0" rotWithShape="1">
            <a:blip r:embed="rId2">
              <a:extLst>
                <a:ext uri="{28A0092B-C50C-407E-A947-70E740481C1C}">
                  <a14:useLocalDpi/>
                </a:ext>
              </a:extLst>
            </a:blip>
            <a:stretch>
              <a:fillRect/>
            </a:stretch>
          </a:blip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矩形 12"/>
          <p:cNvSpPr/>
          <p:nvPr/>
        </p:nvSpPr>
        <p:spPr>
          <a:xfrm rot="20132716">
            <a:off x="7914568" y="3873275"/>
            <a:ext cx="2781854" cy="1872208"/>
          </a:xfrm>
          <a:prstGeom prst="rect">
            <a:avLst/>
          </a:prstGeom>
          <a:blipFill dpi="0" rotWithShape="1">
            <a:blip r:embed="rId3">
              <a:extLst>
                <a:ext uri="{28A0092B-C50C-407E-A947-70E740481C1C}">
                  <a14:useLocalDpi/>
                </a:ext>
              </a:extLst>
            </a:blip>
            <a:stretch>
              <a:fillRect/>
            </a:stretch>
          </a:blip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35" name="组合 34"/>
          <p:cNvGrpSpPr/>
          <p:nvPr/>
        </p:nvGrpSpPr>
        <p:grpSpPr>
          <a:xfrm>
            <a:off x="1774726" y="2096368"/>
            <a:ext cx="4896544" cy="432048"/>
            <a:chOff x="3779912" y="1777380"/>
            <a:chExt cx="4896544" cy="432048"/>
          </a:xfrm>
        </p:grpSpPr>
        <p:sp>
          <p:nvSpPr>
            <p:cNvPr id="36" name="矩形 35"/>
            <p:cNvSpPr/>
            <p:nvPr/>
          </p:nvSpPr>
          <p:spPr>
            <a:xfrm>
              <a:off x="3779912" y="1777380"/>
              <a:ext cx="4896544" cy="432048"/>
            </a:xfrm>
            <a:prstGeom prst="rect">
              <a:avLst/>
            </a:prstGeom>
            <a:noFill/>
            <a:ln algn="ctr" cap="flat" cmpd="sng" w="12700">
              <a:solidFill>
                <a:srgbClr val="F05425"/>
              </a:solidFill>
              <a:prstDash val="solid"/>
            </a:ln>
            <a:effectLst>
              <a:outerShdw algn="t" blurRad="50800" dir="54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微软雅黑"/>
                <a:cs typeface="+mn-cs"/>
              </a:endParaRPr>
            </a:p>
          </p:txBody>
        </p:sp>
        <p:sp>
          <p:nvSpPr>
            <p:cNvPr id="37" name="矩形 36"/>
            <p:cNvSpPr/>
            <p:nvPr/>
          </p:nvSpPr>
          <p:spPr>
            <a:xfrm>
              <a:off x="3779912" y="1777380"/>
              <a:ext cx="432048" cy="432048"/>
            </a:xfrm>
            <a:prstGeom prst="rect">
              <a:avLst/>
            </a:prstGeom>
            <a:solidFill>
              <a:srgbClr val="F05425"/>
            </a:solidFill>
            <a:ln algn="ctr" cap="flat" cmpd="sng" w="12700">
              <a:solidFill>
                <a:srgbClr val="F05425"/>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400" u="none">
                  <a:ln>
                    <a:noFill/>
                  </a:ln>
                  <a:solidFill>
                    <a:sysClr lastClr="FFFFFF" val="window"/>
                  </a:solidFill>
                  <a:effectLst/>
                  <a:uLnTx/>
                  <a:uFillTx/>
                  <a:latin charset="0" pitchFamily="82" typeface="Broadway"/>
                  <a:ea typeface="微软雅黑"/>
                </a:rPr>
                <a:t>1</a:t>
              </a:r>
            </a:p>
          </p:txBody>
        </p:sp>
        <p:sp>
          <p:nvSpPr>
            <p:cNvPr id="38" name="TextBox 37"/>
            <p:cNvSpPr txBox="1"/>
            <p:nvPr/>
          </p:nvSpPr>
          <p:spPr>
            <a:xfrm>
              <a:off x="4382368" y="1824126"/>
              <a:ext cx="4078064"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u="none">
                  <a:ln>
                    <a:noFill/>
                  </a:ln>
                  <a:solidFill>
                    <a:schemeClr val="bg1">
                      <a:lumMod val="50000"/>
                    </a:schemeClr>
                  </a:solidFill>
                  <a:effectLst/>
                  <a:uLnTx/>
                  <a:uFillTx/>
                  <a:latin charset="-122" pitchFamily="34" typeface="微软雅黑"/>
                  <a:ea charset="-122" pitchFamily="34" typeface="微软雅黑"/>
                </a:rPr>
                <a:t>为什么需要管理情绪</a:t>
              </a:r>
            </a:p>
          </p:txBody>
        </p:sp>
      </p:grpSp>
      <p:grpSp>
        <p:nvGrpSpPr>
          <p:cNvPr id="39" name="组合 38"/>
          <p:cNvGrpSpPr/>
          <p:nvPr/>
        </p:nvGrpSpPr>
        <p:grpSpPr>
          <a:xfrm>
            <a:off x="1774726" y="2900619"/>
            <a:ext cx="4896544" cy="432048"/>
            <a:chOff x="3779912" y="1777380"/>
            <a:chExt cx="4896544" cy="432048"/>
          </a:xfrm>
        </p:grpSpPr>
        <p:sp>
          <p:nvSpPr>
            <p:cNvPr id="40" name="矩形 39"/>
            <p:cNvSpPr/>
            <p:nvPr/>
          </p:nvSpPr>
          <p:spPr>
            <a:xfrm>
              <a:off x="3779912" y="1777380"/>
              <a:ext cx="4896544" cy="432048"/>
            </a:xfrm>
            <a:prstGeom prst="rect">
              <a:avLst/>
            </a:prstGeom>
            <a:noFill/>
            <a:ln algn="ctr" cap="flat" cmpd="sng" w="12700">
              <a:solidFill>
                <a:srgbClr val="F05425"/>
              </a:solidFill>
              <a:prstDash val="solid"/>
            </a:ln>
            <a:effectLst>
              <a:outerShdw algn="t" blurRad="50800" dir="54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微软雅黑"/>
                <a:cs typeface="+mn-cs"/>
              </a:endParaRPr>
            </a:p>
          </p:txBody>
        </p:sp>
        <p:sp>
          <p:nvSpPr>
            <p:cNvPr id="41" name="矩形 40"/>
            <p:cNvSpPr/>
            <p:nvPr/>
          </p:nvSpPr>
          <p:spPr>
            <a:xfrm>
              <a:off x="3779912" y="1777380"/>
              <a:ext cx="432048" cy="432048"/>
            </a:xfrm>
            <a:prstGeom prst="rect">
              <a:avLst/>
            </a:prstGeom>
            <a:solidFill>
              <a:srgbClr val="F05425"/>
            </a:solidFill>
            <a:ln algn="ctr" cap="flat" cmpd="sng" w="12700">
              <a:solidFill>
                <a:srgbClr val="F05425"/>
              </a:solidFill>
              <a:prstDash val="solid"/>
            </a:ln>
            <a:effectLst/>
          </p:spPr>
          <p:txBody>
            <a:bodyPr anchor="ctr" rtlCol="0"/>
            <a:lstStyle/>
            <a:p>
              <a:pPr algn="ctr"/>
              <a:r>
                <a:rPr altLang="zh-CN" kern="0" lang="en-US" smtClean="0" sz="2400">
                  <a:solidFill>
                    <a:sysClr lastClr="FFFFFF" val="window"/>
                  </a:solidFill>
                  <a:latin charset="0" pitchFamily="82" typeface="Broadway"/>
                  <a:ea typeface="微软雅黑"/>
                </a:rPr>
                <a:t>2</a:t>
              </a:r>
            </a:p>
          </p:txBody>
        </p:sp>
        <p:sp>
          <p:nvSpPr>
            <p:cNvPr id="42" name="TextBox 41"/>
            <p:cNvSpPr txBox="1"/>
            <p:nvPr/>
          </p:nvSpPr>
          <p:spPr>
            <a:xfrm>
              <a:off x="4382368" y="1824127"/>
              <a:ext cx="4078064"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u="none">
                  <a:ln>
                    <a:noFill/>
                  </a:ln>
                  <a:solidFill>
                    <a:schemeClr val="bg1">
                      <a:lumMod val="50000"/>
                    </a:schemeClr>
                  </a:solidFill>
                  <a:effectLst/>
                  <a:uLnTx/>
                  <a:uFillTx/>
                  <a:latin charset="-122" pitchFamily="34" typeface="微软雅黑"/>
                  <a:ea charset="-122" pitchFamily="34" typeface="微软雅黑"/>
                </a:rPr>
                <a:t>情绪与情绪管理概述</a:t>
              </a:r>
            </a:p>
          </p:txBody>
        </p:sp>
      </p:grpSp>
      <p:grpSp>
        <p:nvGrpSpPr>
          <p:cNvPr id="43" name="组合 42"/>
          <p:cNvGrpSpPr/>
          <p:nvPr/>
        </p:nvGrpSpPr>
        <p:grpSpPr>
          <a:xfrm>
            <a:off x="1774726" y="3704870"/>
            <a:ext cx="4896544" cy="432048"/>
            <a:chOff x="3779912" y="1777380"/>
            <a:chExt cx="4896544" cy="432048"/>
          </a:xfrm>
        </p:grpSpPr>
        <p:sp>
          <p:nvSpPr>
            <p:cNvPr id="44" name="矩形 43"/>
            <p:cNvSpPr/>
            <p:nvPr/>
          </p:nvSpPr>
          <p:spPr>
            <a:xfrm>
              <a:off x="3779912" y="1777380"/>
              <a:ext cx="4896544" cy="432048"/>
            </a:xfrm>
            <a:prstGeom prst="rect">
              <a:avLst/>
            </a:prstGeom>
            <a:noFill/>
            <a:ln algn="ctr" cap="flat" cmpd="sng" w="12700">
              <a:solidFill>
                <a:srgbClr val="F05425"/>
              </a:solidFill>
              <a:prstDash val="solid"/>
            </a:ln>
            <a:effectLst>
              <a:outerShdw algn="t" blurRad="50800" dir="54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微软雅黑"/>
                <a:cs typeface="+mn-cs"/>
              </a:endParaRPr>
            </a:p>
          </p:txBody>
        </p:sp>
        <p:sp>
          <p:nvSpPr>
            <p:cNvPr id="45" name="矩形 44"/>
            <p:cNvSpPr/>
            <p:nvPr/>
          </p:nvSpPr>
          <p:spPr>
            <a:xfrm>
              <a:off x="3779912" y="1777380"/>
              <a:ext cx="432048" cy="432048"/>
            </a:xfrm>
            <a:prstGeom prst="rect">
              <a:avLst/>
            </a:prstGeom>
            <a:solidFill>
              <a:srgbClr val="F05425"/>
            </a:solidFill>
            <a:ln algn="ctr" cap="flat" cmpd="sng" w="12700">
              <a:solidFill>
                <a:srgbClr val="F05425"/>
              </a:solidFill>
              <a:prstDash val="solid"/>
            </a:ln>
            <a:effectLst/>
          </p:spPr>
          <p:txBody>
            <a:bodyPr anchor="ctr" rtlCol="0"/>
            <a:lstStyle/>
            <a:p>
              <a:pPr algn="ctr" fontAlgn="auto" indent="0" lvl="0" marR="0">
                <a:lnSpc>
                  <a:spcPct val="100000"/>
                </a:lnSpc>
                <a:spcBef>
                  <a:spcPct val="0"/>
                </a:spcBef>
                <a:spcAft>
                  <a:spcPct val="0"/>
                </a:spcAft>
                <a:buClrTx/>
                <a:buSzTx/>
                <a:buFontTx/>
                <a:buNone/>
                <a:defRPr/>
              </a:pPr>
              <a:r>
                <a:rPr altLang="zh-CN" kern="0" lang="en-US" sz="2400">
                  <a:solidFill>
                    <a:sysClr lastClr="FFFFFF" val="window"/>
                  </a:solidFill>
                  <a:latin charset="0" pitchFamily="82" typeface="Broadway"/>
                  <a:ea typeface="微软雅黑"/>
                </a:rPr>
                <a:t>3</a:t>
              </a:r>
            </a:p>
          </p:txBody>
        </p:sp>
        <p:sp>
          <p:nvSpPr>
            <p:cNvPr id="46" name="TextBox 45"/>
            <p:cNvSpPr txBox="1"/>
            <p:nvPr/>
          </p:nvSpPr>
          <p:spPr>
            <a:xfrm>
              <a:off x="4382368" y="1824127"/>
              <a:ext cx="4078064" cy="3657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u="none">
                  <a:ln>
                    <a:noFill/>
                  </a:ln>
                  <a:solidFill>
                    <a:schemeClr val="bg1">
                      <a:lumMod val="50000"/>
                    </a:schemeClr>
                  </a:solidFill>
                  <a:effectLst/>
                  <a:uLnTx/>
                  <a:uFillTx/>
                  <a:latin charset="-122" pitchFamily="34" typeface="微软雅黑"/>
                  <a:ea charset="-122" pitchFamily="34" typeface="微软雅黑"/>
                </a:rPr>
                <a:t>如何进行情绪管理</a:t>
              </a:r>
            </a:p>
          </p:txBody>
        </p:sp>
      </p:grpSp>
      <p:grpSp>
        <p:nvGrpSpPr>
          <p:cNvPr id="49" name="组合 48"/>
          <p:cNvGrpSpPr/>
          <p:nvPr/>
        </p:nvGrpSpPr>
        <p:grpSpPr>
          <a:xfrm>
            <a:off x="1774726" y="4509120"/>
            <a:ext cx="4896544" cy="432048"/>
            <a:chOff x="3779912" y="1777380"/>
            <a:chExt cx="4896544" cy="432048"/>
          </a:xfrm>
        </p:grpSpPr>
        <p:sp>
          <p:nvSpPr>
            <p:cNvPr id="50" name="矩形 49"/>
            <p:cNvSpPr/>
            <p:nvPr/>
          </p:nvSpPr>
          <p:spPr>
            <a:xfrm>
              <a:off x="3779912" y="1777380"/>
              <a:ext cx="4896544" cy="432048"/>
            </a:xfrm>
            <a:prstGeom prst="rect">
              <a:avLst/>
            </a:prstGeom>
            <a:noFill/>
            <a:ln algn="ctr" cap="flat" cmpd="sng" w="12700">
              <a:solidFill>
                <a:srgbClr val="F05425"/>
              </a:solidFill>
              <a:prstDash val="solid"/>
            </a:ln>
            <a:effectLst>
              <a:outerShdw algn="t" blurRad="50800" dir="54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微软雅黑"/>
                <a:cs typeface="+mn-cs"/>
              </a:endParaRPr>
            </a:p>
          </p:txBody>
        </p:sp>
        <p:sp>
          <p:nvSpPr>
            <p:cNvPr id="51" name="矩形 50"/>
            <p:cNvSpPr/>
            <p:nvPr/>
          </p:nvSpPr>
          <p:spPr>
            <a:xfrm>
              <a:off x="3779912" y="1777380"/>
              <a:ext cx="432048" cy="432048"/>
            </a:xfrm>
            <a:prstGeom prst="rect">
              <a:avLst/>
            </a:prstGeom>
            <a:solidFill>
              <a:srgbClr val="F05425"/>
            </a:solidFill>
            <a:ln algn="ctr" cap="flat" cmpd="sng" w="12700">
              <a:solidFill>
                <a:srgbClr val="F05425"/>
              </a:solidFill>
              <a:prstDash val="solid"/>
            </a:ln>
            <a:effectLst/>
          </p:spPr>
          <p:txBody>
            <a:bodyPr anchor="ctr" rtlCol="0"/>
            <a:lstStyle/>
            <a:p>
              <a:pPr algn="ctr" fontAlgn="auto" indent="0" lvl="0" marR="0">
                <a:lnSpc>
                  <a:spcPct val="100000"/>
                </a:lnSpc>
                <a:spcBef>
                  <a:spcPct val="0"/>
                </a:spcBef>
                <a:spcAft>
                  <a:spcPct val="0"/>
                </a:spcAft>
                <a:buClrTx/>
                <a:buSzTx/>
                <a:buFontTx/>
                <a:buNone/>
                <a:defRPr/>
              </a:pPr>
              <a:r>
                <a:rPr altLang="zh-CN" kern="0" lang="en-US" smtClean="0" sz="2400">
                  <a:solidFill>
                    <a:sysClr lastClr="FFFFFF" val="window"/>
                  </a:solidFill>
                  <a:latin charset="0" pitchFamily="82" typeface="Broadway"/>
                  <a:ea typeface="微软雅黑"/>
                </a:rPr>
                <a:t>4</a:t>
              </a:r>
            </a:p>
          </p:txBody>
        </p:sp>
        <p:sp>
          <p:nvSpPr>
            <p:cNvPr id="52" name="TextBox 51"/>
            <p:cNvSpPr txBox="1"/>
            <p:nvPr/>
          </p:nvSpPr>
          <p:spPr>
            <a:xfrm>
              <a:off x="4382368" y="1824128"/>
              <a:ext cx="4078064" cy="33528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chemeClr val="bg1">
                      <a:lumMod val="50000"/>
                    </a:schemeClr>
                  </a:solidFill>
                  <a:effectLst/>
                  <a:uLnTx/>
                  <a:uFillTx/>
                  <a:latin charset="-122" pitchFamily="34" typeface="微软雅黑"/>
                  <a:ea charset="-122" pitchFamily="34" typeface="微软雅黑"/>
                </a:rPr>
                <a:t>情商知识概述</a:t>
              </a:r>
            </a:p>
          </p:txBody>
        </p:sp>
      </p:grpSp>
    </p:spTree>
    <p:extLst>
      <p:ext uri="{BB962C8B-B14F-4D97-AF65-F5344CB8AC3E}">
        <p14:creationId val="114511685"/>
      </p:ext>
    </p:extLst>
  </p:cSld>
  <p:clrMapOvr>
    <a:masterClrMapping/>
  </p:clrMapOvr>
  <mc:AlternateContent>
    <mc:Choice Requires="p14">
      <p:transition p14:dur="900" spd="slow">
        <p14:flythrough hasBounce="1"/>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www.cuter.cn/wp-content/uploads/2012/06/1338552362.jpg" id="1028" name="Picture 4"/>
          <p:cNvPicPr>
            <a:picLocks noChangeArrowheads="1" noChangeAspect="1"/>
          </p:cNvPicPr>
          <p:nvPr/>
        </p:nvPicPr>
        <p:blipFill>
          <a:blip r:embed="rId2">
            <a:extLst>
              <a:ext uri="{28A0092B-C50C-407E-A947-70E740481C1C}">
                <a14:useLocalDpi/>
              </a:ext>
            </a:extLst>
          </a:blip>
          <a:stretch>
            <a:fillRect/>
          </a:stretch>
        </p:blipFill>
        <p:spPr bwMode="auto">
          <a:xfrm>
            <a:off x="0" y="1700808"/>
            <a:ext cx="6090264" cy="4053177"/>
          </a:xfrm>
          <a:prstGeom prst="rect">
            <a:avLst/>
          </a:prstGeom>
          <a:noFill/>
          <a:extLst>
            <a:ext uri="{909E8E84-426E-40DD-AFC4-6F175D3DCCD1}">
              <a14:hiddenFill>
                <a:solidFill>
                  <a:srgbClr val="FFFFFF"/>
                </a:solidFill>
              </a14:hiddenFill>
            </a:ext>
          </a:extLst>
        </p:spPr>
      </p:pic>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情绪→③情绪的影响</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grpSp>
        <p:nvGrpSpPr>
          <p:cNvPr id="36" name="组合 35"/>
          <p:cNvGrpSpPr/>
          <p:nvPr/>
        </p:nvGrpSpPr>
        <p:grpSpPr>
          <a:xfrm>
            <a:off x="550590" y="6030696"/>
            <a:ext cx="3744415" cy="350632"/>
            <a:chOff x="4932041" y="2883110"/>
            <a:chExt cx="3744415" cy="350632"/>
          </a:xfrm>
        </p:grpSpPr>
        <p:cxnSp>
          <p:nvCxnSpPr>
            <p:cNvPr id="37"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8"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sz="1600">
                  <a:solidFill>
                    <a:srgbClr val="FC6204"/>
                  </a:solidFill>
                  <a:latin charset="-122" pitchFamily="34" typeface="微软雅黑"/>
                  <a:ea charset="-122" pitchFamily="34" typeface="微软雅黑"/>
                </a:rPr>
                <a:t>B、消极的情绪破坏人的身体健康</a:t>
              </a:r>
            </a:p>
          </p:txBody>
        </p:sp>
      </p:grpSp>
      <p:sp>
        <p:nvSpPr>
          <p:cNvPr id="11" name="Text Box 44"/>
          <p:cNvSpPr txBox="1">
            <a:spLocks noChangeArrowheads="1"/>
          </p:cNvSpPr>
          <p:nvPr/>
        </p:nvSpPr>
        <p:spPr bwMode="auto">
          <a:xfrm>
            <a:off x="6527254" y="4122946"/>
            <a:ext cx="352839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人情绪不好时，体内会分泌出一种毒性荷尔蒙，这些荷尔蒙聚集起来，形成和漂白粉一样的分子结构，对人体产生不利的影响。极度恐惧的情绪还能导致机体死亡。</a:t>
            </a:r>
          </a:p>
        </p:txBody>
      </p:sp>
      <p:sp>
        <p:nvSpPr>
          <p:cNvPr id="10" name="Text Box 44"/>
          <p:cNvSpPr txBox="1">
            <a:spLocks noChangeArrowheads="1"/>
          </p:cNvSpPr>
          <p:nvPr/>
        </p:nvSpPr>
        <p:spPr bwMode="auto">
          <a:xfrm>
            <a:off x="6527254" y="1700808"/>
            <a:ext cx="3528392"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医学研究表明：人情绪不好时，体内一种叫MKT细胞的活性就下降，因而不能战胜体内病毒，形成疾病；研究者还发现，老年人在丧偶后的半年里，死亡率比同龄人高出5倍，是因为悲观破坏了免疫功能。</a:t>
            </a:r>
          </a:p>
        </p:txBody>
      </p:sp>
    </p:spTree>
    <p:extLst>
      <p:ext uri="{BB962C8B-B14F-4D97-AF65-F5344CB8AC3E}">
        <p14:creationId val="150168698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情绪→③情绪的影响</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grpSp>
        <p:nvGrpSpPr>
          <p:cNvPr id="36" name="组合 35"/>
          <p:cNvGrpSpPr/>
          <p:nvPr/>
        </p:nvGrpSpPr>
        <p:grpSpPr>
          <a:xfrm>
            <a:off x="550590" y="6030696"/>
            <a:ext cx="3744415" cy="350632"/>
            <a:chOff x="4932041" y="2883110"/>
            <a:chExt cx="3744415" cy="350632"/>
          </a:xfrm>
        </p:grpSpPr>
        <p:cxnSp>
          <p:nvCxnSpPr>
            <p:cNvPr id="37"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8"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sz="1600">
                  <a:solidFill>
                    <a:srgbClr val="FC6204"/>
                  </a:solidFill>
                  <a:latin charset="-122" pitchFamily="34" typeface="微软雅黑"/>
                  <a:ea charset="-122" pitchFamily="34" typeface="微软雅黑"/>
                </a:rPr>
                <a:t>C、情绪的好转带来理智的思维和行动</a:t>
              </a:r>
            </a:p>
          </p:txBody>
        </p:sp>
      </p:grpSp>
      <p:sp>
        <p:nvSpPr>
          <p:cNvPr id="10" name="Text Box 44"/>
          <p:cNvSpPr txBox="1">
            <a:spLocks noChangeArrowheads="1"/>
          </p:cNvSpPr>
          <p:nvPr/>
        </p:nvSpPr>
        <p:spPr bwMode="auto">
          <a:xfrm>
            <a:off x="622599" y="1791048"/>
            <a:ext cx="4104455"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有一天，德国化学家奥斯特瓦尔德由于牙病疼痛难忍，情绪很坏。他拿起一位不知名的青年寄来的稿件粗粗看了一下，觉得满纸都是奇谈怪论，顺手就将其丢进了纸篓。</a:t>
            </a:r>
          </a:p>
        </p:txBody>
      </p:sp>
      <p:sp>
        <p:nvSpPr>
          <p:cNvPr id="11" name="Text Box 44"/>
          <p:cNvSpPr txBox="1">
            <a:spLocks noChangeArrowheads="1"/>
          </p:cNvSpPr>
          <p:nvPr/>
        </p:nvSpPr>
        <p:spPr bwMode="auto">
          <a:xfrm>
            <a:off x="622598" y="3314132"/>
            <a:ext cx="4104456"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几天以后，他的牙痛好了，心情也好多了，而那篇论文中的一些奇谈怪论又在他的脑子中闪现。于是，他急忙从纸篓里把它捡出来重读一遍，结果发现这篇论文很有科学价值，他马上给一份科学杂志写信，加以推荐。这篇论文发表后轰动了学术界，该论文的作者后来获得了诺贝尔奖。</a:t>
            </a:r>
          </a:p>
        </p:txBody>
      </p:sp>
      <p:sp>
        <p:nvSpPr>
          <p:cNvPr id="13" name="矩形 12"/>
          <p:cNvSpPr/>
          <p:nvPr/>
        </p:nvSpPr>
        <p:spPr>
          <a:xfrm>
            <a:off x="550590" y="1751883"/>
            <a:ext cx="9793088" cy="4053177"/>
          </a:xfrm>
          <a:prstGeom prst="rect">
            <a:avLst/>
          </a:prstGeom>
          <a:ln w="28575">
            <a:solidFill>
              <a:schemeClr val="accent6"/>
            </a:solidFill>
            <a:prstDash val="solid"/>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C:\Users\user\Desktop\12533697030VvmUCWP.jpg" id="2051" name="Picture 3"/>
          <p:cNvPicPr>
            <a:picLocks noChangeArrowheads="1" noChangeAspect="1"/>
          </p:cNvPicPr>
          <p:nvPr/>
        </p:nvPicPr>
        <p:blipFill>
          <a:blip r:embed="rId2">
            <a:extLst>
              <a:ext uri="{28A0092B-C50C-407E-A947-70E740481C1C}">
                <a14:useLocalDpi/>
              </a:ext>
            </a:extLst>
          </a:blip>
          <a:stretch>
            <a:fillRect/>
          </a:stretch>
        </p:blipFill>
        <p:spPr bwMode="auto">
          <a:xfrm>
            <a:off x="4799062" y="1268760"/>
            <a:ext cx="4125613" cy="5113784"/>
          </a:xfrm>
          <a:prstGeom prst="rect">
            <a:avLst/>
          </a:prstGeom>
          <a:noFill/>
          <a:ln>
            <a:solidFill>
              <a:srgbClr val="F05425"/>
            </a:solidFill>
          </a:ln>
          <a:extLst>
            <a:ext uri="{909E8E84-426E-40DD-AFC4-6F175D3DCCD1}">
              <a14:hiddenFill>
                <a:solidFill>
                  <a:srgbClr val="FFFFFF"/>
                </a:solidFill>
              </a14:hiddenFill>
            </a:ext>
          </a:extLst>
        </p:spPr>
      </p:pic>
      <p:sp>
        <p:nvSpPr>
          <p:cNvPr id="14" name="TextBox 10"/>
          <p:cNvSpPr>
            <a:spLocks noChangeArrowheads="1"/>
          </p:cNvSpPr>
          <p:nvPr/>
        </p:nvSpPr>
        <p:spPr bwMode="auto">
          <a:xfrm>
            <a:off x="9047535" y="1865066"/>
            <a:ext cx="1097280" cy="3868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p>
            <a:r>
              <a:rPr altLang="en-US" lang="zh-CN" spc="100" sz="2000">
                <a:solidFill>
                  <a:schemeClr val="accent6"/>
                </a:solidFill>
                <a:latin charset="-122" pitchFamily="34" typeface="微软雅黑"/>
                <a:ea charset="-122" pitchFamily="34" typeface="微软雅黑"/>
              </a:rPr>
              <a:t>不要在冬天的时候砍树，不要在情绪很坏的时候做决定，这样容易失去理智。</a:t>
            </a:r>
          </a:p>
        </p:txBody>
      </p:sp>
    </p:spTree>
    <p:extLst>
      <p:ext uri="{BB962C8B-B14F-4D97-AF65-F5344CB8AC3E}">
        <p14:creationId val="3084031045"/>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strVal val="(6*min(max(#ppt_w*#ppt_h,.3),1)-7.4)/-.7*#ppt_w"/>
                                          </p:val>
                                        </p:tav>
                                        <p:tav tm="100000">
                                          <p:val>
                                            <p:strVal val="#ppt_w"/>
                                          </p:val>
                                        </p:tav>
                                      </p:tavLst>
                                    </p:anim>
                                    <p:anim calcmode="lin" valueType="num">
                                      <p:cBhvr>
                                        <p:cTn dur="500" fill="hold" id="8"/>
                                        <p:tgtEl>
                                          <p:spTgt spid="36"/>
                                        </p:tgtEl>
                                        <p:attrNameLst>
                                          <p:attrName>ppt_h</p:attrName>
                                        </p:attrNameLst>
                                      </p:cBhvr>
                                      <p:tavLst>
                                        <p:tav tm="0">
                                          <p:val>
                                            <p:strVal val="(6*min(max(#ppt_w*#ppt_h,.3),1)-7.4)/-.7*#ppt_h"/>
                                          </p:val>
                                        </p:tav>
                                        <p:tav tm="100000">
                                          <p:val>
                                            <p:strVal val="#ppt_h"/>
                                          </p:val>
                                        </p:tav>
                                      </p:tavLst>
                                    </p:anim>
                                    <p:anim calcmode="lin" valueType="num">
                                      <p:cBhvr>
                                        <p:cTn dur="500" fill="hold" id="9"/>
                                        <p:tgtEl>
                                          <p:spTgt spid="36"/>
                                        </p:tgtEl>
                                        <p:attrNameLst>
                                          <p:attrName>ppt_x</p:attrName>
                                        </p:attrNameLst>
                                      </p:cBhvr>
                                      <p:tavLst>
                                        <p:tav tm="0">
                                          <p:val>
                                            <p:fltVal val="0.5"/>
                                          </p:val>
                                        </p:tav>
                                        <p:tav tm="100000">
                                          <p:val>
                                            <p:strVal val="#ppt_x"/>
                                          </p:val>
                                        </p:tav>
                                      </p:tavLst>
                                    </p:anim>
                                    <p:anim calcmode="lin" valueType="num">
                                      <p:cBhvr>
                                        <p:cTn dur="500" fill="hold" id="10"/>
                                        <p:tgtEl>
                                          <p:spTgt spid="36"/>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ur="1000" fill="hold" id="21"/>
                                        <p:tgtEl>
                                          <p:spTgt spid="11"/>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2" presetSubtype="3">
                                  <p:stCondLst>
                                    <p:cond delay="0"/>
                                  </p:stCondLst>
                                  <p:iterate type="wd">
                                    <p:tmPct val="10000"/>
                                  </p:iterate>
                                  <p:childTnLst>
                                    <p:set>
                                      <p:cBhvr>
                                        <p:cTn dur="1" fill="hold" id="24">
                                          <p:stCondLst>
                                            <p:cond delay="0"/>
                                          </p:stCondLst>
                                        </p:cTn>
                                        <p:tgtEl>
                                          <p:spTgt spid="14"/>
                                        </p:tgtEl>
                                        <p:attrNameLst>
                                          <p:attrName>style.visibility</p:attrName>
                                        </p:attrNameLst>
                                      </p:cBhvr>
                                      <p:to>
                                        <p:strVal val="visible"/>
                                      </p:to>
                                    </p:set>
                                    <p:anim calcmode="lin" valueType="num">
                                      <p:cBhvr additive="base">
                                        <p:cTn dur="500" fill="hold" id="25"/>
                                        <p:tgtEl>
                                          <p:spTgt spid="14"/>
                                        </p:tgtEl>
                                        <p:attrNameLst>
                                          <p:attrName>ppt_x</p:attrName>
                                        </p:attrNameLst>
                                      </p:cBhvr>
                                      <p:tavLst>
                                        <p:tav tm="0">
                                          <p:val>
                                            <p:strVal val="1+#ppt_w/2"/>
                                          </p:val>
                                        </p:tav>
                                        <p:tav tm="100000">
                                          <p:val>
                                            <p:strVal val="#ppt_x"/>
                                          </p:val>
                                        </p:tav>
                                      </p:tavLst>
                                    </p:anim>
                                    <p:anim calcmode="lin" valueType="num">
                                      <p:cBhvr additive="base">
                                        <p:cTn dur="500" fill="hold" id="26"/>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情绪→③情绪的影响</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grpSp>
        <p:nvGrpSpPr>
          <p:cNvPr id="36" name="组合 35"/>
          <p:cNvGrpSpPr/>
          <p:nvPr/>
        </p:nvGrpSpPr>
        <p:grpSpPr>
          <a:xfrm>
            <a:off x="550590" y="6030696"/>
            <a:ext cx="3744415" cy="350632"/>
            <a:chOff x="4932041" y="2883110"/>
            <a:chExt cx="3744415" cy="350632"/>
          </a:xfrm>
        </p:grpSpPr>
        <p:cxnSp>
          <p:nvCxnSpPr>
            <p:cNvPr id="37"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8"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sz="1600">
                  <a:solidFill>
                    <a:srgbClr val="FC6204"/>
                  </a:solidFill>
                  <a:latin charset="-122" pitchFamily="34" typeface="微软雅黑"/>
                  <a:ea charset="-122" pitchFamily="34" typeface="微软雅黑"/>
                </a:rPr>
                <a:t>D、情绪的失控导致异常恐怖的后果</a:t>
              </a:r>
            </a:p>
          </p:txBody>
        </p:sp>
      </p:grpSp>
      <p:sp>
        <p:nvSpPr>
          <p:cNvPr id="10" name="Text Box 44"/>
          <p:cNvSpPr txBox="1">
            <a:spLocks noChangeArrowheads="1"/>
          </p:cNvSpPr>
          <p:nvPr/>
        </p:nvSpPr>
        <p:spPr bwMode="auto">
          <a:xfrm>
            <a:off x="1198663" y="2894492"/>
            <a:ext cx="4104455"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zh-CN" lang="en-US"/>
              <a:t>1965年9月7日，世界台球冠军争夺赛在纽约举行。路易斯福克思的得分遥遥领先，只要再得几分就能稳拿冠军。就在这时他发现一只苍蝇落在主球上，他挥挥手赶走了。</a:t>
            </a:r>
          </a:p>
        </p:txBody>
      </p:sp>
      <p:sp>
        <p:nvSpPr>
          <p:cNvPr id="11" name="Text Box 44"/>
          <p:cNvSpPr txBox="1">
            <a:spLocks noChangeArrowheads="1"/>
          </p:cNvSpPr>
          <p:nvPr/>
        </p:nvSpPr>
        <p:spPr bwMode="auto">
          <a:xfrm>
            <a:off x="1198662" y="4417576"/>
            <a:ext cx="410445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可是他伏身击球时苍蝇又飞回来了，他起身驱赶，但苍蝇好像在跟他作对，他一回身，苍蝇就落在主球上，周围的观众发现了这个现象，开始哈哈大笑。</a:t>
            </a:r>
          </a:p>
        </p:txBody>
      </p:sp>
      <p:pic>
        <p:nvPicPr>
          <p:cNvPr descr="C:\Users\user\Desktop\201001080924263.jpg" id="3074" name="Picture 2"/>
          <p:cNvPicPr>
            <a:picLocks noChangeArrowheads="1" noChangeAspect="1"/>
          </p:cNvPicPr>
          <p:nvPr/>
        </p:nvPicPr>
        <p:blipFill>
          <a:blip r:embed="rId2">
            <a:extLst>
              <a:ext uri="{28A0092B-C50C-407E-A947-70E740481C1C}">
                <a14:useLocalDpi/>
              </a:ext>
            </a:extLst>
          </a:blip>
          <a:stretch>
            <a:fillRect/>
          </a:stretch>
        </p:blipFill>
        <p:spPr bwMode="auto">
          <a:xfrm>
            <a:off x="5481201" y="1295400"/>
            <a:ext cx="4762500" cy="5562600"/>
          </a:xfrm>
          <a:prstGeom prst="rect">
            <a:avLst/>
          </a:prstGeom>
          <a:noFill/>
          <a:extLst>
            <a:ext uri="{909E8E84-426E-40DD-AFC4-6F175D3DCCD1}">
              <a14:hiddenFill>
                <a:solidFill>
                  <a:srgbClr val="FFFFFF"/>
                </a:solidFill>
              </a14:hiddenFill>
            </a:ext>
          </a:extLst>
        </p:spPr>
      </p:pic>
      <p:pic>
        <p:nvPicPr>
          <p:cNvPr descr="D:\Teliss_Tong\Copy\定期备份\工作备份\！PPT图片及版面资源\06-PPT精选插图\12-标签\黄色下垂标签01.png" id="3075" name="Picture 3"/>
          <p:cNvPicPr>
            <a:picLocks noChangeArrowheads="1" noChangeAspect="1"/>
          </p:cNvPicPr>
          <p:nvPr/>
        </p:nvPicPr>
        <p:blipFill>
          <a:blip r:embed="rId3">
            <a:extLst>
              <a:ext uri="{28A0092B-C50C-407E-A947-70E740481C1C}">
                <a14:useLocalDpi/>
              </a:ext>
            </a:extLst>
          </a:blip>
          <a:stretch>
            <a:fillRect/>
          </a:stretch>
        </p:blipFill>
        <p:spPr bwMode="auto">
          <a:xfrm>
            <a:off x="190550" y="1295400"/>
            <a:ext cx="1242691" cy="1269504"/>
          </a:xfrm>
          <a:prstGeom prst="rect">
            <a:avLst/>
          </a:prstGeom>
          <a:noFill/>
          <a:extLst>
            <a:ext uri="{909E8E84-426E-40DD-AFC4-6F175D3DCCD1}">
              <a14:hiddenFill>
                <a:solidFill>
                  <a:srgbClr val="FFFFFF"/>
                </a:solidFill>
              </a14:hiddenFill>
            </a:ext>
          </a:extLst>
        </p:spPr>
      </p:pic>
      <p:sp>
        <p:nvSpPr>
          <p:cNvPr id="15" name="TextBox 14"/>
          <p:cNvSpPr txBox="1"/>
          <p:nvPr/>
        </p:nvSpPr>
        <p:spPr>
          <a:xfrm>
            <a:off x="545504" y="1323129"/>
            <a:ext cx="548640" cy="1241775"/>
          </a:xfrm>
          <a:prstGeom prst="rect">
            <a:avLst/>
          </a:prstGeom>
          <a:noFill/>
        </p:spPr>
        <p:txBody>
          <a:bodyPr rtlCol="0" vert="eaVert" wrap="square">
            <a:spAutoFit/>
          </a:bodyPr>
          <a:lstStyle/>
          <a:p>
            <a:pPr algn="ctr"/>
            <a:r>
              <a:rPr altLang="en-US" b="1" lang="zh-CN" sz="2400">
                <a:solidFill>
                  <a:schemeClr val="bg1"/>
                </a:solidFill>
                <a:latin charset="-122" pitchFamily="34" typeface="微软雅黑"/>
                <a:ea charset="-122" pitchFamily="34" typeface="微软雅黑"/>
              </a:rPr>
              <a:t>案例</a:t>
            </a:r>
          </a:p>
        </p:txBody>
      </p:sp>
      <p:sp>
        <p:nvSpPr>
          <p:cNvPr id="16" name="矩形 15"/>
          <p:cNvSpPr/>
          <p:nvPr/>
        </p:nvSpPr>
        <p:spPr>
          <a:xfrm>
            <a:off x="1433241" y="2353182"/>
            <a:ext cx="3869878" cy="461772"/>
          </a:xfrm>
          <a:prstGeom prst="rect">
            <a:avLst/>
          </a:prstGeom>
        </p:spPr>
        <p:txBody>
          <a:bodyPr wrap="square">
            <a:spAutoFit/>
          </a:bodyPr>
          <a:lstStyle/>
          <a:p>
            <a:pPr algn="ctr" defTabSz="720725">
              <a:lnSpc>
                <a:spcPct val="135000"/>
              </a:lnSpc>
            </a:pPr>
            <a:r>
              <a:rPr altLang="en-US" b="1" lang="zh-CN">
                <a:solidFill>
                  <a:srgbClr val="FF0000"/>
                </a:solidFill>
                <a:latin charset="-122" pitchFamily="34" typeface="微软雅黑"/>
                <a:ea charset="-122" pitchFamily="34" typeface="微软雅黑"/>
              </a:rPr>
              <a:t>一只苍蝇可以打败一个世界冠军</a:t>
            </a:r>
          </a:p>
        </p:txBody>
      </p:sp>
    </p:spTree>
    <p:extLst>
      <p:ext uri="{BB962C8B-B14F-4D97-AF65-F5344CB8AC3E}">
        <p14:creationId val="2057293158"/>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strVal val="(6*min(max(#ppt_w*#ppt_h,.3),1)-7.4)/-.7*#ppt_w"/>
                                          </p:val>
                                        </p:tav>
                                        <p:tav tm="100000">
                                          <p:val>
                                            <p:strVal val="#ppt_w"/>
                                          </p:val>
                                        </p:tav>
                                      </p:tavLst>
                                    </p:anim>
                                    <p:anim calcmode="lin" valueType="num">
                                      <p:cBhvr>
                                        <p:cTn dur="500" fill="hold" id="8"/>
                                        <p:tgtEl>
                                          <p:spTgt spid="36"/>
                                        </p:tgtEl>
                                        <p:attrNameLst>
                                          <p:attrName>ppt_h</p:attrName>
                                        </p:attrNameLst>
                                      </p:cBhvr>
                                      <p:tavLst>
                                        <p:tav tm="0">
                                          <p:val>
                                            <p:strVal val="(6*min(max(#ppt_w*#ppt_h,.3),1)-7.4)/-.7*#ppt_h"/>
                                          </p:val>
                                        </p:tav>
                                        <p:tav tm="100000">
                                          <p:val>
                                            <p:strVal val="#ppt_h"/>
                                          </p:val>
                                        </p:tav>
                                      </p:tavLst>
                                    </p:anim>
                                    <p:anim calcmode="lin" valueType="num">
                                      <p:cBhvr>
                                        <p:cTn dur="500" fill="hold" id="9"/>
                                        <p:tgtEl>
                                          <p:spTgt spid="36"/>
                                        </p:tgtEl>
                                        <p:attrNameLst>
                                          <p:attrName>ppt_x</p:attrName>
                                        </p:attrNameLst>
                                      </p:cBhvr>
                                      <p:tavLst>
                                        <p:tav tm="0">
                                          <p:val>
                                            <p:fltVal val="0.5"/>
                                          </p:val>
                                        </p:tav>
                                        <p:tav tm="100000">
                                          <p:val>
                                            <p:strVal val="#ppt_x"/>
                                          </p:val>
                                        </p:tav>
                                      </p:tavLst>
                                    </p:anim>
                                    <p:anim calcmode="lin" valueType="num">
                                      <p:cBhvr>
                                        <p:cTn dur="500" fill="hold" id="10"/>
                                        <p:tgtEl>
                                          <p:spTgt spid="36"/>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2" presetSubtype="9">
                                  <p:stCondLst>
                                    <p:cond delay="0"/>
                                  </p:stCondLst>
                                  <p:iterate type="wd">
                                    <p:tmPct val="10000"/>
                                  </p:iterate>
                                  <p:childTnLst>
                                    <p:set>
                                      <p:cBhvr>
                                        <p:cTn dur="1" fill="hold" id="13">
                                          <p:stCondLst>
                                            <p:cond delay="0"/>
                                          </p:stCondLst>
                                        </p:cTn>
                                        <p:tgtEl>
                                          <p:spTgt spid="16"/>
                                        </p:tgtEl>
                                        <p:attrNameLst>
                                          <p:attrName>style.visibility</p:attrName>
                                        </p:attrNameLst>
                                      </p:cBhvr>
                                      <p:to>
                                        <p:strVal val="visible"/>
                                      </p:to>
                                    </p:set>
                                    <p:anim calcmode="lin" valueType="num">
                                      <p:cBhvr additive="base">
                                        <p:cTn dur="500" fill="hold" id="14"/>
                                        <p:tgtEl>
                                          <p:spTgt spid="16"/>
                                        </p:tgtEl>
                                        <p:attrNameLst>
                                          <p:attrName>ppt_x</p:attrName>
                                        </p:attrNameLst>
                                      </p:cBhvr>
                                      <p:tavLst>
                                        <p:tav tm="0">
                                          <p:val>
                                            <p:strVal val="0-#ppt_w/2"/>
                                          </p:val>
                                        </p:tav>
                                        <p:tav tm="100000">
                                          <p:val>
                                            <p:strVal val="#ppt_x"/>
                                          </p:val>
                                        </p:tav>
                                      </p:tavLst>
                                    </p:anim>
                                    <p:anim calcmode="lin" valueType="num">
                                      <p:cBhvr additive="base">
                                        <p:cTn dur="500" fill="hold" id="15"/>
                                        <p:tgtEl>
                                          <p:spTgt spid="16"/>
                                        </p:tgtEl>
                                        <p:attrNameLst>
                                          <p:attrName>ppt_y</p:attrName>
                                        </p:attrNameLst>
                                      </p:cBhvr>
                                      <p:tavLst>
                                        <p:tav tm="0">
                                          <p:val>
                                            <p:strVal val="0-#ppt_h/2"/>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000" id="19"/>
                                        <p:tgtEl>
                                          <p:spTgt spid="10"/>
                                        </p:tgtEl>
                                      </p:cBhvr>
                                    </p:animEffect>
                                    <p:anim calcmode="lin" valueType="num">
                                      <p:cBhvr>
                                        <p:cTn dur="1000" fill="hold" id="20"/>
                                        <p:tgtEl>
                                          <p:spTgt spid="10"/>
                                        </p:tgtEl>
                                        <p:attrNameLst>
                                          <p:attrName>ppt_x</p:attrName>
                                        </p:attrNameLst>
                                      </p:cBhvr>
                                      <p:tavLst>
                                        <p:tav tm="0">
                                          <p:val>
                                            <p:strVal val="#ppt_x"/>
                                          </p:val>
                                        </p:tav>
                                        <p:tav tm="100000">
                                          <p:val>
                                            <p:strVal val="#ppt_x"/>
                                          </p:val>
                                        </p:tav>
                                      </p:tavLst>
                                    </p:anim>
                                    <p:anim calcmode="lin" valueType="num">
                                      <p:cBhvr>
                                        <p:cTn dur="1000" fill="hold" id="21"/>
                                        <p:tgtEl>
                                          <p:spTgt spid="10"/>
                                        </p:tgtEl>
                                        <p:attrNameLst>
                                          <p:attrName>ppt_y</p:attrName>
                                        </p:attrNameLst>
                                      </p:cBhvr>
                                      <p:tavLst>
                                        <p:tav tm="0">
                                          <p:val>
                                            <p:strVal val="#ppt_y+.1"/>
                                          </p:val>
                                        </p:tav>
                                        <p:tav tm="100000">
                                          <p:val>
                                            <p:strVal val="#ppt_y"/>
                                          </p:val>
                                        </p:tav>
                                      </p:tavLst>
                                    </p:anim>
                                  </p:childTnLst>
                                </p:cTn>
                              </p:par>
                              <p:par>
                                <p:cTn fill="hold" grpId="0" id="22" nodeType="withEffect" presetClass="entr" presetID="47"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1000" id="24"/>
                                        <p:tgtEl>
                                          <p:spTgt spid="11"/>
                                        </p:tgtEl>
                                      </p:cBhvr>
                                    </p:animEffect>
                                    <p:anim calcmode="lin" valueType="num">
                                      <p:cBhvr>
                                        <p:cTn dur="1000" fill="hold" id="25"/>
                                        <p:tgtEl>
                                          <p:spTgt spid="11"/>
                                        </p:tgtEl>
                                        <p:attrNameLst>
                                          <p:attrName>ppt_x</p:attrName>
                                        </p:attrNameLst>
                                      </p:cBhvr>
                                      <p:tavLst>
                                        <p:tav tm="0">
                                          <p:val>
                                            <p:strVal val="#ppt_x"/>
                                          </p:val>
                                        </p:tav>
                                        <p:tav tm="100000">
                                          <p:val>
                                            <p:strVal val="#ppt_x"/>
                                          </p:val>
                                        </p:tav>
                                      </p:tavLst>
                                    </p:anim>
                                    <p:anim calcmode="lin" valueType="num">
                                      <p:cBhvr>
                                        <p:cTn dur="1000" fill="hold" id="26"/>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情绪→③情绪的影响</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grpSp>
        <p:nvGrpSpPr>
          <p:cNvPr id="36" name="组合 35"/>
          <p:cNvGrpSpPr/>
          <p:nvPr/>
        </p:nvGrpSpPr>
        <p:grpSpPr>
          <a:xfrm>
            <a:off x="550590" y="6030696"/>
            <a:ext cx="3744415" cy="350632"/>
            <a:chOff x="4932041" y="2883110"/>
            <a:chExt cx="3744415" cy="350632"/>
          </a:xfrm>
        </p:grpSpPr>
        <p:cxnSp>
          <p:nvCxnSpPr>
            <p:cNvPr id="37"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8"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sz="1600">
                  <a:solidFill>
                    <a:srgbClr val="FC6204"/>
                  </a:solidFill>
                  <a:latin charset="-122" pitchFamily="34" typeface="微软雅黑"/>
                  <a:ea charset="-122" pitchFamily="34" typeface="微软雅黑"/>
                </a:rPr>
                <a:t>D、情绪的失控导致异常恐怖的后果</a:t>
              </a:r>
            </a:p>
          </p:txBody>
        </p:sp>
      </p:grpSp>
      <p:sp>
        <p:nvSpPr>
          <p:cNvPr id="10" name="Text Box 44"/>
          <p:cNvSpPr txBox="1">
            <a:spLocks noChangeArrowheads="1"/>
          </p:cNvSpPr>
          <p:nvPr/>
        </p:nvSpPr>
        <p:spPr bwMode="auto">
          <a:xfrm>
            <a:off x="1198663" y="2850397"/>
            <a:ext cx="4104455"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他的情绪恶劣到了极点，终于失去了理智，愤怒地用球杆去击打苍蝇，结果碰到了主球，裁判判他击到了球，于是他失去了一轮机会。他因此方寸大乱，连连失利，而对手约翰迪瑞越战越勇，最后获得了冠军。</a:t>
            </a:r>
          </a:p>
        </p:txBody>
      </p:sp>
      <p:sp>
        <p:nvSpPr>
          <p:cNvPr id="11" name="Text Box 44"/>
          <p:cNvSpPr txBox="1">
            <a:spLocks noChangeArrowheads="1"/>
          </p:cNvSpPr>
          <p:nvPr/>
        </p:nvSpPr>
        <p:spPr bwMode="auto">
          <a:xfrm>
            <a:off x="1198662" y="4775078"/>
            <a:ext cx="4104456"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第二天人们发现了路易斯的尸体，他投河自杀了。一只小小的苍蝇，竟然打垮了大名鼎鼎的世界冠军。</a:t>
            </a:r>
          </a:p>
        </p:txBody>
      </p:sp>
      <p:pic>
        <p:nvPicPr>
          <p:cNvPr descr="D:\Teliss_Tong\Copy\定期备份\工作备份\！PPT图片及版面资源\06-PPT精选插图\12-标签\黄色下垂标签01.png" id="3075" name="Picture 3"/>
          <p:cNvPicPr>
            <a:picLocks noChangeArrowheads="1" noChangeAspect="1"/>
          </p:cNvPicPr>
          <p:nvPr/>
        </p:nvPicPr>
        <p:blipFill>
          <a:blip r:embed="rId2">
            <a:extLst>
              <a:ext uri="{28A0092B-C50C-407E-A947-70E740481C1C}">
                <a14:useLocalDpi/>
              </a:ext>
            </a:extLst>
          </a:blip>
          <a:stretch>
            <a:fillRect/>
          </a:stretch>
        </p:blipFill>
        <p:spPr bwMode="auto">
          <a:xfrm>
            <a:off x="190550" y="1295400"/>
            <a:ext cx="1242691" cy="1269504"/>
          </a:xfrm>
          <a:prstGeom prst="rect">
            <a:avLst/>
          </a:prstGeom>
          <a:noFill/>
          <a:extLst>
            <a:ext uri="{909E8E84-426E-40DD-AFC4-6F175D3DCCD1}">
              <a14:hiddenFill>
                <a:solidFill>
                  <a:srgbClr val="FFFFFF"/>
                </a:solidFill>
              </a14:hiddenFill>
            </a:ext>
          </a:extLst>
        </p:spPr>
      </p:pic>
      <p:sp>
        <p:nvSpPr>
          <p:cNvPr id="15" name="TextBox 14"/>
          <p:cNvSpPr txBox="1"/>
          <p:nvPr/>
        </p:nvSpPr>
        <p:spPr>
          <a:xfrm>
            <a:off x="545504" y="1323129"/>
            <a:ext cx="548640" cy="1241775"/>
          </a:xfrm>
          <a:prstGeom prst="rect">
            <a:avLst/>
          </a:prstGeom>
          <a:noFill/>
        </p:spPr>
        <p:txBody>
          <a:bodyPr rtlCol="0" vert="eaVert" wrap="square">
            <a:spAutoFit/>
          </a:bodyPr>
          <a:lstStyle/>
          <a:p>
            <a:pPr algn="ctr"/>
            <a:r>
              <a:rPr altLang="en-US" b="1" lang="zh-CN" sz="2400">
                <a:solidFill>
                  <a:schemeClr val="bg1"/>
                </a:solidFill>
                <a:latin charset="-122" pitchFamily="34" typeface="微软雅黑"/>
                <a:ea charset="-122" pitchFamily="34" typeface="微软雅黑"/>
              </a:rPr>
              <a:t>案例</a:t>
            </a:r>
          </a:p>
        </p:txBody>
      </p:sp>
      <p:pic>
        <p:nvPicPr>
          <p:cNvPr descr="http://photobucket.com/albums/v516/aimania/snapshot20090217173132.jpg" id="4098" name="Picture 2"/>
          <p:cNvPicPr>
            <a:picLocks noChangeArrowheads="1" noChangeAspect="1"/>
          </p:cNvPicPr>
          <p:nvPr/>
        </p:nvPicPr>
        <p:blipFill>
          <a:blip r:embed="rId3">
            <a:extLst>
              <a:ext uri="{28A0092B-C50C-407E-A947-70E740481C1C}">
                <a14:useLocalDpi/>
              </a:ext>
            </a:extLst>
          </a:blip>
          <a:stretch>
            <a:fillRect/>
          </a:stretch>
        </p:blipFill>
        <p:spPr bwMode="auto">
          <a:xfrm>
            <a:off x="5519142" y="2878038"/>
            <a:ext cx="4772025" cy="3143250"/>
          </a:xfrm>
          <a:prstGeom prst="rect">
            <a:avLst/>
          </a:prstGeom>
          <a:noFill/>
          <a:extLst>
            <a:ext uri="{909E8E84-426E-40DD-AFC4-6F175D3DCCD1}">
              <a14:hiddenFill>
                <a:solidFill>
                  <a:srgbClr val="FFFFFF"/>
                </a:solidFill>
              </a14:hiddenFill>
            </a:ext>
          </a:extLst>
        </p:spPr>
      </p:pic>
      <p:grpSp>
        <p:nvGrpSpPr>
          <p:cNvPr id="3" name="组合 2"/>
          <p:cNvGrpSpPr/>
          <p:nvPr/>
        </p:nvGrpSpPr>
        <p:grpSpPr>
          <a:xfrm>
            <a:off x="1558702" y="1196752"/>
            <a:ext cx="2664296" cy="1021977"/>
            <a:chOff x="1558702" y="1196752"/>
            <a:chExt cx="2664296" cy="1021977"/>
          </a:xfrm>
        </p:grpSpPr>
        <p:sp>
          <p:nvSpPr>
            <p:cNvPr id="14" name="矩形 13"/>
            <p:cNvSpPr/>
            <p:nvPr/>
          </p:nvSpPr>
          <p:spPr>
            <a:xfrm>
              <a:off x="2536230" y="1618420"/>
              <a:ext cx="1686768" cy="600309"/>
            </a:xfrm>
            <a:prstGeom prst="rect">
              <a:avLst/>
            </a:prstGeom>
            <a:noFill/>
            <a:ln w="9525">
              <a:solidFill>
                <a:srgbClr val="F26A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D:\Teliss_Tong\Copy\定期备份\工作备份\！PPT图片及版面资源\06-PPT精选插图\04-图标\0A00FD685F33D4567FF67D077A412FC4.png" id="17" name="Picture 4"/>
            <p:cNvPicPr>
              <a:picLocks noChangeArrowheads="1" noChangeAspect="1"/>
            </p:cNvPicPr>
            <p:nvPr/>
          </p:nvPicPr>
          <p:blipFill>
            <a:blip r:embed="rId4">
              <a:extLst>
                <a:ext uri="{28A0092B-C50C-407E-A947-70E740481C1C}">
                  <a14:useLocalDpi/>
                </a:ext>
              </a:extLst>
            </a:blip>
            <a:stretch>
              <a:fillRect/>
            </a:stretch>
          </p:blipFill>
          <p:spPr bwMode="auto">
            <a:xfrm>
              <a:off x="1558702" y="1196752"/>
              <a:ext cx="1625600" cy="1021977"/>
            </a:xfrm>
            <a:prstGeom prst="rect">
              <a:avLst/>
            </a:prstGeom>
            <a:noFill/>
            <a:extLst>
              <a:ext uri="{909E8E84-426E-40DD-AFC4-6F175D3DCCD1}">
                <a14:hiddenFill>
                  <a:solidFill>
                    <a:srgbClr val="FFFFFF"/>
                  </a:solidFill>
                </a14:hiddenFill>
              </a:ext>
            </a:extLst>
          </p:spPr>
        </p:pic>
        <p:sp>
          <p:nvSpPr>
            <p:cNvPr id="19" name="矩形 4"/>
            <p:cNvSpPr>
              <a:spLocks noChangeArrowheads="1"/>
            </p:cNvSpPr>
            <p:nvPr/>
          </p:nvSpPr>
          <p:spPr bwMode="auto">
            <a:xfrm>
              <a:off x="2987824" y="1572398"/>
              <a:ext cx="1235173" cy="640080"/>
            </a:xfrm>
            <a:prstGeom prst="rect">
              <a:avLst/>
            </a:prstGeom>
            <a:noFill/>
            <a:ln w="9525">
              <a:noFill/>
              <a:miter lim="800000"/>
            </a:ln>
          </p:spPr>
          <p:txBody>
            <a:bodyPr wrap="square">
              <a:spAutoFit/>
            </a:bodyPr>
            <a:lstStyle/>
            <a:p>
              <a:pPr algn="ctr">
                <a:lnSpc>
                  <a:spcPct val="150000"/>
                </a:lnSpc>
              </a:pPr>
              <a:r>
                <a:rPr altLang="en-US" b="1" lang="zh-CN" smtClean="0" sz="24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点评</a:t>
              </a:r>
            </a:p>
          </p:txBody>
        </p:sp>
      </p:grpSp>
      <p:sp>
        <p:nvSpPr>
          <p:cNvPr id="20" name="TextBox 8"/>
          <p:cNvSpPr>
            <a:spLocks noChangeArrowheads="1"/>
          </p:cNvSpPr>
          <p:nvPr/>
        </p:nvSpPr>
        <p:spPr bwMode="auto">
          <a:xfrm>
            <a:off x="5561079" y="1500071"/>
            <a:ext cx="4730088" cy="744931"/>
          </a:xfrm>
          <a:prstGeom prst="rect">
            <a:avLst/>
          </a:prstGeom>
          <a:noFill/>
          <a:ln>
            <a:noFill/>
          </a:ln>
          <a:extLst/>
        </p:spPr>
        <p:txBody>
          <a:bodyPr wrap="square">
            <a:spAutoFit/>
          </a:bodyPr>
          <a:lstStyle/>
          <a:p>
            <a:pPr indent="457200">
              <a:lnSpc>
                <a:spcPct val="134000"/>
              </a:lnSpc>
              <a:spcAft>
                <a:spcPts val="1200"/>
              </a:spcAft>
            </a:pPr>
            <a:r>
              <a:rPr altLang="en-US" b="1" lang="zh-CN" sz="1600">
                <a:solidFill>
                  <a:srgbClr val="FF0000"/>
                </a:solidFill>
                <a:latin charset="-122" pitchFamily="34" typeface="微软雅黑"/>
                <a:ea charset="-122" pitchFamily="34" typeface="微软雅黑"/>
                <a:sym charset="-122" pitchFamily="34" typeface="微软雅黑"/>
              </a:rPr>
              <a:t>本来可以一笑了之的事情，竟因情绪的失控而导致最后自杀的结局，让人扼腕叹息啊！</a:t>
            </a:r>
          </a:p>
        </p:txBody>
      </p:sp>
    </p:spTree>
    <p:extLst>
      <p:ext uri="{BB962C8B-B14F-4D97-AF65-F5344CB8AC3E}">
        <p14:creationId val="205597974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500" fill="hold" id="18"/>
                                        <p:tgtEl>
                                          <p:spTgt spid="3"/>
                                        </p:tgtEl>
                                        <p:attrNameLst>
                                          <p:attrName>ppt_w</p:attrName>
                                        </p:attrNameLst>
                                      </p:cBhvr>
                                      <p:tavLst>
                                        <p:tav tm="0">
                                          <p:val>
                                            <p:fltVal val="0"/>
                                          </p:val>
                                        </p:tav>
                                        <p:tav tm="100000">
                                          <p:val>
                                            <p:strVal val="#ppt_w"/>
                                          </p:val>
                                        </p:tav>
                                      </p:tavLst>
                                    </p:anim>
                                    <p:anim calcmode="lin" valueType="num">
                                      <p:cBhvr>
                                        <p:cTn dur="500" fill="hold" id="19"/>
                                        <p:tgtEl>
                                          <p:spTgt spid="3"/>
                                        </p:tgtEl>
                                        <p:attrNameLst>
                                          <p:attrName>ppt_h</p:attrName>
                                        </p:attrNameLst>
                                      </p:cBhvr>
                                      <p:tavLst>
                                        <p:tav tm="0">
                                          <p:val>
                                            <p:fltVal val="0"/>
                                          </p:val>
                                        </p:tav>
                                        <p:tav tm="100000">
                                          <p:val>
                                            <p:strVal val="#ppt_h"/>
                                          </p:val>
                                        </p:tav>
                                      </p:tavLst>
                                    </p:anim>
                                    <p:animEffect filter="fade" transition="in">
                                      <p:cBhvr>
                                        <p:cTn dur="500" id="20"/>
                                        <p:tgtEl>
                                          <p:spTgt spid="3"/>
                                        </p:tgtEl>
                                      </p:cBhvr>
                                    </p:animEffect>
                                  </p:childTnLst>
                                </p:cTn>
                              </p:par>
                              <p:par>
                                <p:cTn fill="hold" id="21" nodeType="withEffect" presetClass="emph" presetID="8" presetSubtype="0">
                                  <p:stCondLst>
                                    <p:cond delay="0"/>
                                  </p:stCondLst>
                                  <p:childTnLst>
                                    <p:animRot by="21600000">
                                      <p:cBhvr>
                                        <p:cTn dur="500" fill="hold" id="22"/>
                                        <p:tgtEl>
                                          <p:spTgt spid="3"/>
                                        </p:tgtEl>
                                        <p:attrNameLst>
                                          <p:attrName>r</p:attrName>
                                        </p:attrNameLst>
                                      </p:cBhvr>
                                    </p:animRot>
                                  </p:childTnLst>
                                </p:cTn>
                              </p:par>
                            </p:childTnLst>
                          </p:cTn>
                        </p:par>
                        <p:par>
                          <p:cTn fill="hold" id="23" nodeType="afterGroup">
                            <p:stCondLst>
                              <p:cond delay="1500"/>
                            </p:stCondLst>
                            <p:childTnLst>
                              <p:par>
                                <p:cTn fill="hold" grpId="0" id="24" nodeType="afterEffect" presetClass="entr" presetID="52" presetSubtype="0">
                                  <p:stCondLst>
                                    <p:cond delay="0"/>
                                  </p:stCondLst>
                                  <p:iterate type="wd">
                                    <p:tmPct val="10000"/>
                                  </p:iterate>
                                  <p:childTnLst>
                                    <p:set>
                                      <p:cBhvr>
                                        <p:cTn dur="1" fill="hold" id="25">
                                          <p:stCondLst>
                                            <p:cond delay="0"/>
                                          </p:stCondLst>
                                        </p:cTn>
                                        <p:tgtEl>
                                          <p:spTgt spid="20"/>
                                        </p:tgtEl>
                                        <p:attrNameLst>
                                          <p:attrName>style.visibility</p:attrName>
                                        </p:attrNameLst>
                                      </p:cBhvr>
                                      <p:to>
                                        <p:strVal val="visible"/>
                                      </p:to>
                                    </p:set>
                                    <p:animScale>
                                      <p:cBhvr>
                                        <p:cTn decel="50000" dur="1000" fill="hold" id="26">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20"/>
                                        </p:tgtEl>
                                        <p:attrNameLst>
                                          <p:attrName>ppt_x</p:attrName>
                                          <p:attrName>ppt_y</p:attrName>
                                        </p:attrNameLst>
                                      </p:cBhvr>
                                    </p:animMotion>
                                    <p:animEffect filter="fade" transition="in">
                                      <p:cBhvr>
                                        <p:cTn dur="1000" id="2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2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mtClean="0" sz="2200">
                <a:solidFill>
                  <a:srgbClr val="F05425"/>
                </a:solidFill>
                <a:latin charset="-122" pitchFamily="34" typeface="微软雅黑"/>
                <a:ea charset="-122" pitchFamily="34" typeface="微软雅黑"/>
              </a:rPr>
              <a:t>情绪管理</a:t>
            </a:r>
          </a:p>
        </p:txBody>
      </p:sp>
      <p:sp>
        <p:nvSpPr>
          <p:cNvPr id="4" name="Text Box 44"/>
          <p:cNvSpPr txBox="1">
            <a:spLocks noChangeArrowheads="1"/>
          </p:cNvSpPr>
          <p:nvPr/>
        </p:nvSpPr>
        <p:spPr bwMode="auto">
          <a:xfrm>
            <a:off x="5267114" y="1556792"/>
            <a:ext cx="5148572"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许多人至今仍对情绪的重要性认识不足。把情绪活动紧紧看作是内外部条件所引起的感情变化，是一种无关紧要的、暂时的精神状态，任其自然，很少进行有意识的控制与调节。</a:t>
            </a:r>
          </a:p>
        </p:txBody>
      </p:sp>
      <p:sp>
        <p:nvSpPr>
          <p:cNvPr id="5" name="Text Box 44"/>
          <p:cNvSpPr txBox="1">
            <a:spLocks noChangeArrowheads="1"/>
          </p:cNvSpPr>
          <p:nvPr/>
        </p:nvSpPr>
        <p:spPr bwMode="auto">
          <a:xfrm>
            <a:off x="5267114" y="3163905"/>
            <a:ext cx="5148572"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然而，人是感情动物，人的思维、处事常受感情的牵引。因此，如果不能正确认识到自己的情绪，并对情绪进行疏导、调节与控制，往往会产生难以预料或不可挽回的恶劣后果。</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sp>
        <p:nvSpPr>
          <p:cNvPr id="8" name="Text Box 44"/>
          <p:cNvSpPr txBox="1">
            <a:spLocks noChangeArrowheads="1"/>
          </p:cNvSpPr>
          <p:nvPr/>
        </p:nvSpPr>
        <p:spPr bwMode="auto">
          <a:xfrm>
            <a:off x="5270042" y="4771018"/>
            <a:ext cx="5145645"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你看，范进苦读而高中举人，亲眼看到喜报后，竟因欢喜过度而发了疯；王朗被诸葛亮一番痛骂之后，盛怒之下竟跌马倒地毙命。所以人们应当学会疏导、调节与控制自己的情绪。这就是情绪管理。也就是所谓的“先处理心情，再处理事情”。</a:t>
            </a:r>
          </a:p>
        </p:txBody>
      </p:sp>
      <p:pic>
        <p:nvPicPr>
          <p:cNvPr descr="C:\Users\user\Desktop\01300000351281123591464068366.jpg" id="5122" name="Picture 2"/>
          <p:cNvPicPr>
            <a:picLocks noChangeArrowheads="1" noChangeAspect="1"/>
          </p:cNvPicPr>
          <p:nvPr/>
        </p:nvPicPr>
        <p:blipFill>
          <a:blip r:embed="rId2">
            <a:extLst>
              <a:ext uri="{28A0092B-C50C-407E-A947-70E740481C1C}">
                <a14:useLocalDpi/>
              </a:ext>
            </a:extLst>
          </a:blip>
          <a:stretch>
            <a:fillRect/>
          </a:stretch>
        </p:blipFill>
        <p:spPr bwMode="auto">
          <a:xfrm>
            <a:off x="262558" y="1208680"/>
            <a:ext cx="4824536" cy="5532688"/>
          </a:xfrm>
          <a:prstGeom prst="rect">
            <a:avLst/>
          </a:prstGeom>
          <a:noFill/>
          <a:extLst>
            <a:ext uri="{909E8E84-426E-40DD-AFC4-6F175D3DCCD1}">
              <a14:hiddenFill>
                <a:solidFill>
                  <a:srgbClr val="FFFFFF"/>
                </a:solidFill>
              </a14:hiddenFill>
            </a:ext>
          </a:extLst>
        </p:spPr>
      </p:pic>
    </p:spTree>
    <p:extLst>
      <p:ext uri="{BB962C8B-B14F-4D97-AF65-F5344CB8AC3E}">
        <p14:creationId val="335082412"/>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52" presetSubtype="0">
                                  <p:stCondLst>
                                    <p:cond delay="0"/>
                                  </p:stCondLst>
                                  <p:childTnLst>
                                    <p:set>
                                      <p:cBhvr>
                                        <p:cTn dur="1" fill="hold" id="14">
                                          <p:stCondLst>
                                            <p:cond delay="0"/>
                                          </p:stCondLst>
                                        </p:cTn>
                                        <p:tgtEl>
                                          <p:spTgt spid="4"/>
                                        </p:tgtEl>
                                        <p:attrNameLst>
                                          <p:attrName>style.visibility</p:attrName>
                                        </p:attrNameLst>
                                      </p:cBhvr>
                                      <p:to>
                                        <p:strVal val="visible"/>
                                      </p:to>
                                    </p:set>
                                    <p:animScale>
                                      <p:cBhvr>
                                        <p:cTn decel="50000" dur="1000" fill="hold" id="15">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6">
                                          <p:stCondLst>
                                            <p:cond delay="0"/>
                                          </p:stCondLst>
                                        </p:cTn>
                                        <p:tgtEl>
                                          <p:spTgt spid="4"/>
                                        </p:tgtEl>
                                        <p:attrNameLst>
                                          <p:attrName>ppt_x</p:attrName>
                                          <p:attrName>ppt_y</p:attrName>
                                        </p:attrNameLst>
                                      </p:cBhvr>
                                    </p:animMotion>
                                    <p:animEffect filter="fade" transition="in">
                                      <p:cBhvr>
                                        <p:cTn dur="1000" id="17"/>
                                        <p:tgtEl>
                                          <p:spTgt spid="4"/>
                                        </p:tgtEl>
                                      </p:cBhvr>
                                    </p:animEffect>
                                  </p:childTnLst>
                                </p:cTn>
                              </p:par>
                              <p:par>
                                <p:cTn fill="hold" grpId="0" id="18" nodeType="withEffect" presetClass="entr" presetID="52" presetSubtype="0">
                                  <p:stCondLst>
                                    <p:cond delay="200"/>
                                  </p:stCondLst>
                                  <p:iterate type="lt">
                                    <p:tmPct val="0"/>
                                  </p:iterate>
                                  <p:childTnLst>
                                    <p:set>
                                      <p:cBhvr>
                                        <p:cTn dur="1" fill="hold" id="19">
                                          <p:stCondLst>
                                            <p:cond delay="0"/>
                                          </p:stCondLst>
                                        </p:cTn>
                                        <p:tgtEl>
                                          <p:spTgt spid="5"/>
                                        </p:tgtEl>
                                        <p:attrNameLst>
                                          <p:attrName>style.visibility</p:attrName>
                                        </p:attrNameLst>
                                      </p:cBhvr>
                                      <p:to>
                                        <p:strVal val="visible"/>
                                      </p:to>
                                    </p:set>
                                    <p:animScale>
                                      <p:cBhvr>
                                        <p:cTn decel="50000" dur="1000" fill="hold" id="20">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1">
                                          <p:stCondLst>
                                            <p:cond delay="0"/>
                                          </p:stCondLst>
                                        </p:cTn>
                                        <p:tgtEl>
                                          <p:spTgt spid="5"/>
                                        </p:tgtEl>
                                        <p:attrNameLst>
                                          <p:attrName>ppt_x</p:attrName>
                                          <p:attrName>ppt_y</p:attrName>
                                        </p:attrNameLst>
                                      </p:cBhvr>
                                    </p:animMotion>
                                    <p:animEffect filter="fade" transition="in">
                                      <p:cBhvr>
                                        <p:cTn dur="1000" id="22"/>
                                        <p:tgtEl>
                                          <p:spTgt spid="5"/>
                                        </p:tgtEl>
                                      </p:cBhvr>
                                    </p:animEffect>
                                  </p:childTnLst>
                                </p:cTn>
                              </p:par>
                              <p:par>
                                <p:cTn fill="hold" grpId="0" id="23" nodeType="withEffect" presetClass="entr" presetID="52" presetSubtype="0">
                                  <p:stCondLst>
                                    <p:cond delay="400"/>
                                  </p:stCondLst>
                                  <p:iterate type="lt">
                                    <p:tmPct val="0"/>
                                  </p:iterate>
                                  <p:childTnLst>
                                    <p:set>
                                      <p:cBhvr>
                                        <p:cTn dur="1" fill="hold" id="24">
                                          <p:stCondLst>
                                            <p:cond delay="0"/>
                                          </p:stCondLst>
                                        </p:cTn>
                                        <p:tgtEl>
                                          <p:spTgt spid="8"/>
                                        </p:tgtEl>
                                        <p:attrNameLst>
                                          <p:attrName>style.visibility</p:attrName>
                                        </p:attrNameLst>
                                      </p:cBhvr>
                                      <p:to>
                                        <p:strVal val="visible"/>
                                      </p:to>
                                    </p:set>
                                    <p:animScale>
                                      <p:cBhvr>
                                        <p:cTn decel="50000" dur="1000" fill="hold" id="25">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6">
                                          <p:stCondLst>
                                            <p:cond delay="0"/>
                                          </p:stCondLst>
                                        </p:cTn>
                                        <p:tgtEl>
                                          <p:spTgt spid="8"/>
                                        </p:tgtEl>
                                        <p:attrNameLst>
                                          <p:attrName>ppt_x</p:attrName>
                                          <p:attrName>ppt_y</p:attrName>
                                        </p:attrNameLst>
                                      </p:cBhvr>
                                    </p:animMotion>
                                    <p:animEffect filter="fade" transition="in">
                                      <p:cBhvr>
                                        <p:cTn dur="1000" id="2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4"/>
      <p:bldP grpId="0" spid="5"/>
      <p:bldP grpId="0" spid="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huxiya\桌面\未标题-2.png" id="7" name="Picture 4"/>
          <p:cNvPicPr>
            <a:picLocks noChangeArrowheads="1" noChangeAspect="1"/>
          </p:cNvPicPr>
          <p:nvPr/>
        </p:nvPicPr>
        <p:blipFill>
          <a:blip r:embed="rId2">
            <a:extLst>
              <a:ext uri="{28A0092B-C50C-407E-A947-70E740481C1C}">
                <a14:useLocalDpi/>
              </a:ext>
            </a:extLst>
          </a:blip>
          <a:srcRect t="-1"/>
          <a:stretch>
            <a:fillRect/>
          </a:stretch>
        </p:blipFill>
        <p:spPr bwMode="auto">
          <a:xfrm>
            <a:off x="7391069" y="2702618"/>
            <a:ext cx="4799344" cy="4155382"/>
          </a:xfrm>
          <a:prstGeom prst="rect">
            <a:avLst/>
          </a:prstGeom>
          <a:noFill/>
          <a:extLst>
            <a:ext uri="{909E8E84-426E-40DD-AFC4-6F175D3DCCD1}">
              <a14:hiddenFill>
                <a:solidFill>
                  <a:srgbClr val="FFFFFF"/>
                </a:solidFill>
              </a14:hiddenFill>
            </a:ext>
          </a:extLst>
        </p:spPr>
      </p:pic>
      <p:sp>
        <p:nvSpPr>
          <p:cNvPr id="27" name="文本占位符 3"/>
          <p:cNvSpPr txBox="1"/>
          <p:nvPr/>
        </p:nvSpPr>
        <p:spPr>
          <a:xfrm>
            <a:off x="3563888" y="2780928"/>
            <a:ext cx="4187502"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b="0" lang="zh-CN" sz="3200">
                <a:solidFill>
                  <a:srgbClr val="F05425"/>
                </a:solidFill>
                <a:ea charset="-122" pitchFamily="34" typeface="微软雅黑"/>
              </a:rPr>
              <a:t>如何进行情绪管理</a:t>
            </a:r>
          </a:p>
        </p:txBody>
      </p:sp>
      <p:sp>
        <p:nvSpPr>
          <p:cNvPr id="28" name="文本占位符 4"/>
          <p:cNvSpPr txBox="1"/>
          <p:nvPr/>
        </p:nvSpPr>
        <p:spPr>
          <a:xfrm>
            <a:off x="2255095" y="2564904"/>
            <a:ext cx="2100881" cy="1584176"/>
          </a:xfrm>
          <a:prstGeom prst="rect">
            <a:avLst/>
          </a:prstGeom>
        </p:spPr>
        <p:txBody>
          <a:bodyPr anchor="ctr" bIns="45720" lIns="91440" rIns="91440" rtlCol="0" tIns="45720" vert="horz">
            <a:normAutofit fontScale="55000" lnSpcReduction="20000"/>
          </a:bodyPr>
          <a:lstStyle>
            <a:lvl1pPr algn="l" defTabSz="914400" eaLnBrk="1" hangingPunct="1" indent="0" latinLnBrk="0" marL="0" rtl="0">
              <a:spcBef>
                <a:spcPct val="20000"/>
              </a:spcBef>
              <a:buFont charset="0" pitchFamily="34" typeface="Arial"/>
              <a:buNone/>
              <a:defRPr b="1" kern="1200" sz="11500">
                <a:solidFill>
                  <a:srgbClr val="56762C"/>
                </a:solidFill>
                <a:latin charset="0" pitchFamily="18" typeface="Bell M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pPr algn="l" defTabSz="914400" eaLnBrk="1" fontAlgn="auto" hangingPunct="1" indent="0" latinLnBrk="0" lvl="0" marL="0" marR="0" rtl="0">
              <a:lnSpc>
                <a:spcPct val="100000"/>
              </a:lnSpc>
              <a:spcBef>
                <a:spcPct val="20000"/>
              </a:spcBef>
              <a:spcAft>
                <a:spcPct val="0"/>
              </a:spcAft>
              <a:buClrTx/>
              <a:buSzTx/>
              <a:buFont charset="0" pitchFamily="34" typeface="Arial"/>
              <a:buNone/>
              <a:defRPr/>
            </a:pPr>
            <a:r>
              <a:rPr altLang="zh-CN" lang="en-US" noProof="0" sz="20200">
                <a:solidFill>
                  <a:srgbClr val="F05425"/>
                </a:solidFill>
                <a:latin charset="0" pitchFamily="82" typeface="Broadway"/>
                <a:ea typeface="微软雅黑"/>
              </a:rPr>
              <a:t>3</a:t>
            </a:r>
          </a:p>
        </p:txBody>
      </p:sp>
      <p:sp>
        <p:nvSpPr>
          <p:cNvPr id="29" name="文本占位符 5"/>
          <p:cNvSpPr txBox="1"/>
          <p:nvPr/>
        </p:nvSpPr>
        <p:spPr>
          <a:xfrm>
            <a:off x="3563888" y="3501009"/>
            <a:ext cx="4979590"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14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b="0" lang="zh-CN" sz="1600">
                <a:solidFill>
                  <a:schemeClr val="bg1">
                    <a:lumMod val="50000"/>
                  </a:schemeClr>
                </a:solidFill>
                <a:ea charset="-122" pitchFamily="34" typeface="微软雅黑"/>
              </a:rPr>
              <a:t>请思考：情绪能不能管理？如何管理？</a:t>
            </a:r>
          </a:p>
        </p:txBody>
      </p:sp>
      <p:sp>
        <p:nvSpPr>
          <p:cNvPr id="30" name="矩形 29"/>
          <p:cNvSpPr/>
          <p:nvPr/>
        </p:nvSpPr>
        <p:spPr>
          <a:xfrm>
            <a:off x="3563888" y="3406140"/>
            <a:ext cx="4536504" cy="21600"/>
          </a:xfrm>
          <a:prstGeom prst="rect">
            <a:avLst/>
          </a:prstGeom>
          <a:effectLst/>
        </p:spPr>
        <p:style>
          <a:lnRef idx="1">
            <a:schemeClr val="accent6"/>
          </a:lnRef>
          <a:fillRef idx="3">
            <a:schemeClr val="accent6"/>
          </a:fillRef>
          <a:effectRef idx="2">
            <a:schemeClr val="accent6"/>
          </a:effectRef>
          <a:fontRef idx="minor">
            <a:schemeClr val="lt1"/>
          </a:fontRef>
        </p:style>
        <p:txBody>
          <a:bodyPr anchor="ctr" rtlCol="0"/>
          <a:lstStyle/>
          <a:p>
            <a:pPr algn="ctr"/>
            <a:endParaRPr lang="en-US"/>
          </a:p>
        </p:txBody>
      </p:sp>
    </p:spTree>
    <p:extLst>
      <p:ext uri="{BB962C8B-B14F-4D97-AF65-F5344CB8AC3E}">
        <p14:creationId val="4141350557"/>
      </p:ext>
    </p:extLst>
  </p:cSld>
  <p:clrMapOvr>
    <a:masterClrMapping/>
  </p:clrMapOvr>
  <p:transition spd="slow">
    <p:pull/>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a:spLocks noChangeAspect="1"/>
          </p:cNvSpPr>
          <p:nvPr/>
        </p:nvSpPr>
        <p:spPr>
          <a:xfrm>
            <a:off x="2494590" y="2277304"/>
            <a:ext cx="7683312" cy="3888000"/>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chemeClr val="tx1"/>
              </a:solidFill>
            </a:endParaRPr>
          </a:p>
        </p:txBody>
      </p:sp>
      <p:sp>
        <p:nvSpPr>
          <p:cNvPr id="9" name="椭圆 8"/>
          <p:cNvSpPr>
            <a:spLocks noChangeAspect="1"/>
          </p:cNvSpPr>
          <p:nvPr/>
        </p:nvSpPr>
        <p:spPr>
          <a:xfrm>
            <a:off x="550590" y="2277304"/>
            <a:ext cx="3888000" cy="3888000"/>
          </a:xfrm>
          <a:prstGeom prst="ellipse">
            <a:avLst/>
          </a:prstGeom>
          <a:blipFill dpi="0" rotWithShape="1">
            <a:blip r:embed="rId2">
              <a:extLst>
                <a:ext uri="{28A0092B-C50C-407E-A947-70E740481C1C}">
                  <a14:useLocalDpi/>
                </a:ext>
              </a:extLst>
            </a:blip>
            <a:stretch>
              <a:fillRect/>
            </a:stretch>
          </a:blipFill>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chemeClr val="tx1"/>
              </a:solidFill>
            </a:endParaRPr>
          </a:p>
        </p:txBody>
      </p:sp>
      <p:sp>
        <p:nvSpPr>
          <p:cNvPr id="10" name="Text Box 44"/>
          <p:cNvSpPr txBox="1">
            <a:spLocks noChangeArrowheads="1"/>
          </p:cNvSpPr>
          <p:nvPr/>
        </p:nvSpPr>
        <p:spPr bwMode="auto">
          <a:xfrm>
            <a:off x="4655046" y="2511128"/>
            <a:ext cx="410445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情绪能不能管理？很多人认为不能管理，说我就是这个脾气，我也没有办法，我想改就是改不了，这种话我们听太多了。那这样就无从管理了。</a:t>
            </a:r>
          </a:p>
        </p:txBody>
      </p:sp>
      <p:sp>
        <p:nvSpPr>
          <p:cNvPr id="11" name="Text Box 44"/>
          <p:cNvSpPr txBox="1">
            <a:spLocks noChangeArrowheads="1"/>
          </p:cNvSpPr>
          <p:nvPr/>
        </p:nvSpPr>
        <p:spPr bwMode="auto">
          <a:xfrm>
            <a:off x="4655046" y="4092530"/>
            <a:ext cx="5072092"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其实这些都是不正确的，情绪不但可以管理，而且它比其他的事情你的自主性更高，因为我们是自己情绪的真正主宰，我们可以做自己情绪的主人，它跟别人没有太多的关系，它完全是我们自己在决定。</a:t>
            </a:r>
          </a:p>
        </p:txBody>
      </p:sp>
      <p:pic>
        <p:nvPicPr>
          <p:cNvPr descr="D:\Teliss_Tong\Copy\定期备份\工作备份\！PPT图片及版面资源\06-PPT精选插图\12-标签\右边角-黄1.png" id="6147" name="Picture 3"/>
          <p:cNvPicPr>
            <a:picLocks noChangeArrowheads="1" noChangeAspect="1"/>
          </p:cNvPicPr>
          <p:nvPr/>
        </p:nvPicPr>
        <p:blipFill>
          <a:blip r:embed="rId3">
            <a:extLst>
              <a:ext uri="{28A0092B-C50C-407E-A947-70E740481C1C}">
                <a14:useLocalDpi/>
              </a:ext>
            </a:extLst>
          </a:blip>
          <a:stretch>
            <a:fillRect/>
          </a:stretch>
        </p:blipFill>
        <p:spPr bwMode="auto">
          <a:xfrm>
            <a:off x="8719388" y="2149481"/>
            <a:ext cx="1607665" cy="1600324"/>
          </a:xfrm>
          <a:prstGeom prst="rect">
            <a:avLst/>
          </a:prstGeom>
          <a:noFill/>
          <a:extLst>
            <a:ext uri="{909E8E84-426E-40DD-AFC4-6F175D3DCCD1}">
              <a14:hiddenFill>
                <a:solidFill>
                  <a:srgbClr val="FFFFFF"/>
                </a:solidFill>
              </a14:hiddenFill>
            </a:ext>
          </a:extLst>
        </p:spPr>
      </p:pic>
      <p:sp>
        <p:nvSpPr>
          <p:cNvPr id="3" name="矩形 2"/>
          <p:cNvSpPr/>
          <p:nvPr/>
        </p:nvSpPr>
        <p:spPr>
          <a:xfrm>
            <a:off x="5159103" y="5604699"/>
            <a:ext cx="4436792" cy="447040"/>
          </a:xfrm>
          <a:prstGeom prst="rect">
            <a:avLst/>
          </a:prstGeom>
        </p:spPr>
        <p:txBody>
          <a:bodyPr wrap="square">
            <a:spAutoFit/>
          </a:bodyPr>
          <a:lstStyle/>
          <a:p>
            <a:pPr algn="r">
              <a:lnSpc>
                <a:spcPts val="2800"/>
              </a:lnSpc>
              <a:spcBef>
                <a:spcPts val="1200"/>
              </a:spcBef>
              <a:defRPr/>
            </a:pPr>
            <a:r>
              <a:rPr altLang="zh-CN" b="1" lang="en-US" smtClean="0">
                <a:ln cmpd="sng" w="17780">
                  <a:noFill/>
                  <a:prstDash val="solid"/>
                  <a:miter lim="800000"/>
                </a:ln>
                <a:solidFill>
                  <a:schemeClr val="accent6">
                    <a:lumMod val="75000"/>
                  </a:schemeClr>
                </a:solidFill>
                <a:effectLst>
                  <a:outerShdw algn="ctr" blurRad="63500" dist="12700" rotWithShape="0" sx="101000" sy="101000">
                    <a:schemeClr val="bg1">
                      <a:lumMod val="65000"/>
                      <a:alpha val="32000"/>
                    </a:schemeClr>
                  </a:outerShdw>
                </a:effectLst>
                <a:latin charset="-122" pitchFamily="34" typeface="微软雅黑"/>
                <a:ea charset="-122" pitchFamily="34" typeface="微软雅黑"/>
              </a:rPr>
              <a:t>——曾仕强</a:t>
            </a:r>
          </a:p>
        </p:txBody>
      </p:sp>
      <p:sp>
        <p:nvSpPr>
          <p:cNvPr id="14" name="TextBox 13"/>
          <p:cNvSpPr txBox="1"/>
          <p:nvPr/>
        </p:nvSpPr>
        <p:spPr>
          <a:xfrm rot="2696644">
            <a:off x="9176833" y="2569821"/>
            <a:ext cx="1097280" cy="365760"/>
          </a:xfrm>
          <a:prstGeom prst="rect">
            <a:avLst/>
          </a:prstGeom>
          <a:noFill/>
        </p:spPr>
        <p:txBody>
          <a:bodyPr rtlCol="0" wrap="none">
            <a:spAutoFit/>
          </a:bodyPr>
          <a:lstStyle/>
          <a:p>
            <a:r>
              <a:rPr altLang="en-US" b="1" lang="zh-CN" smtClean="0">
                <a:solidFill>
                  <a:prstClr val="white"/>
                </a:solidFill>
                <a:latin charset="-122" pitchFamily="34" typeface="微软雅黑"/>
                <a:ea charset="-122" pitchFamily="34" typeface="微软雅黑"/>
              </a:rPr>
              <a:t>大师观点</a:t>
            </a:r>
          </a:p>
        </p:txBody>
      </p:sp>
    </p:spTree>
    <p:extLst>
      <p:ext uri="{BB962C8B-B14F-4D97-AF65-F5344CB8AC3E}">
        <p14:creationId val="1419518386"/>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huxiya\桌面\xpic4445.jpg" id="15" name="Picture 4"/>
          <p:cNvPicPr>
            <a:picLocks noChangeArrowheads="1" noChangeAspect="1"/>
          </p:cNvPicPr>
          <p:nvPr/>
        </p:nvPicPr>
        <p:blipFill>
          <a:blip r:embed="rId2">
            <a:extLst>
              <a:ext uri="{28A0092B-C50C-407E-A947-70E740481C1C}">
                <a14:useLocalDpi/>
              </a:ext>
            </a:extLst>
          </a:blip>
          <a:stretch>
            <a:fillRect/>
          </a:stretch>
        </p:blipFill>
        <p:spPr bwMode="auto">
          <a:xfrm>
            <a:off x="5539543" y="2868278"/>
            <a:ext cx="4876143" cy="3225017"/>
          </a:xfrm>
          <a:prstGeom prst="rect">
            <a:avLst/>
          </a:prstGeom>
          <a:noFill/>
          <a:ln>
            <a:solidFill>
              <a:srgbClr val="F05425"/>
            </a:solidFill>
          </a:ln>
          <a:extLst>
            <a:ext uri="{909E8E84-426E-40DD-AFC4-6F175D3DCCD1}">
              <a14:hiddenFill>
                <a:solidFill>
                  <a:srgbClr val="FFFFFF"/>
                </a:solidFill>
              </a14:hiddenFill>
            </a:ext>
          </a:extLst>
        </p:spPr>
      </p:pic>
      <p:sp>
        <p:nvSpPr>
          <p:cNvPr id="12" name="Text Box 44"/>
          <p:cNvSpPr txBox="1">
            <a:spLocks noChangeArrowheads="1"/>
          </p:cNvSpPr>
          <p:nvPr/>
        </p:nvSpPr>
        <p:spPr bwMode="auto">
          <a:xfrm>
            <a:off x="661356" y="2962034"/>
            <a:ext cx="478853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人的情绪控制能力与学识高低并无直接关系，人在愤怒时，常控制不住“手劲“，一失手就是一生无法弥补的遗憾！所以我们必须提高情绪的管理能力，让激动和盛怒试着降温；因为动不动就愤怒的人，只是显示自己幼稚得无法自我驾驭情绪！</a:t>
            </a:r>
          </a:p>
        </p:txBody>
      </p:sp>
      <p:sp>
        <p:nvSpPr>
          <p:cNvPr id="13" name="Text Box 44"/>
          <p:cNvSpPr txBox="1">
            <a:spLocks noChangeArrowheads="1"/>
          </p:cNvSpPr>
          <p:nvPr/>
        </p:nvSpPr>
        <p:spPr bwMode="auto">
          <a:xfrm>
            <a:off x="661356" y="4965999"/>
            <a:ext cx="4788532"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smtClean="0"/>
              <a:t>情绪波动有时可能严重影响到一个人的命运，管理情绪是一件非常重要的事情，是要做一个情绪的主人，还是奴隶？完全取决于我们自己。</a:t>
            </a:r>
          </a:p>
        </p:txBody>
      </p:sp>
      <p:sp>
        <p:nvSpPr>
          <p:cNvPr id="16" name="矩形 15"/>
          <p:cNvSpPr/>
          <p:nvPr/>
        </p:nvSpPr>
        <p:spPr>
          <a:xfrm>
            <a:off x="550590" y="2852936"/>
            <a:ext cx="9865096" cy="3240359"/>
          </a:xfrm>
          <a:prstGeom prst="rect">
            <a:avLst/>
          </a:prstGeom>
          <a:ln w="28575">
            <a:solidFill>
              <a:schemeClr val="accent6"/>
            </a:solidFill>
            <a:prstDash val="solid"/>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17" name="TextBox 8"/>
          <p:cNvSpPr>
            <a:spLocks noChangeArrowheads="1"/>
          </p:cNvSpPr>
          <p:nvPr/>
        </p:nvSpPr>
        <p:spPr bwMode="auto">
          <a:xfrm>
            <a:off x="3118094" y="2204864"/>
            <a:ext cx="4730088" cy="499872"/>
          </a:xfrm>
          <a:prstGeom prst="rect">
            <a:avLst/>
          </a:prstGeom>
          <a:noFill/>
          <a:ln>
            <a:noFill/>
          </a:ln>
          <a:extLst/>
        </p:spPr>
        <p:txBody>
          <a:bodyPr wrap="square">
            <a:spAutoFit/>
          </a:bodyPr>
          <a:lstStyle/>
          <a:p>
            <a:pPr indent="457200">
              <a:lnSpc>
                <a:spcPct val="134000"/>
              </a:lnSpc>
              <a:spcAft>
                <a:spcPts val="1200"/>
              </a:spcAft>
            </a:pPr>
            <a:r>
              <a:rPr altLang="en-US" b="1" lang="zh-CN" smtClean="0" sz="2000">
                <a:solidFill>
                  <a:srgbClr val="F05425"/>
                </a:solidFill>
                <a:latin charset="-122" pitchFamily="34" typeface="微软雅黑"/>
                <a:ea charset="-122" pitchFamily="34" typeface="微软雅黑"/>
              </a:rPr>
              <a:t>做情绪的主人而不是情绪的奴隶！</a:t>
            </a:r>
          </a:p>
        </p:txBody>
      </p:sp>
    </p:spTree>
    <p:extLst>
      <p:ext uri="{BB962C8B-B14F-4D97-AF65-F5344CB8AC3E}">
        <p14:creationId val="192660413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wd">
                                    <p:tmPct val="10000"/>
                                  </p:iterate>
                                  <p:childTnLst>
                                    <p:set>
                                      <p:cBhvr>
                                        <p:cTn dur="1" fill="hold" id="6">
                                          <p:stCondLst>
                                            <p:cond delay="0"/>
                                          </p:stCondLst>
                                        </p:cTn>
                                        <p:tgtEl>
                                          <p:spTgt spid="17"/>
                                        </p:tgtEl>
                                        <p:attrNameLst>
                                          <p:attrName>style.visibility</p:attrName>
                                        </p:attrNameLst>
                                      </p:cBhvr>
                                      <p:to>
                                        <p:strVal val="visible"/>
                                      </p:to>
                                    </p:set>
                                    <p:animScale>
                                      <p:cBhvr>
                                        <p:cTn decel="50000" dur="1000" fill="hold" id="7">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7"/>
                                        </p:tgtEl>
                                        <p:attrNameLst>
                                          <p:attrName>ppt_x</p:attrName>
                                          <p:attrName>ppt_y</p:attrName>
                                        </p:attrNameLst>
                                      </p:cBhvr>
                                    </p:animMotion>
                                    <p:animEffect filter="fade" transition="in">
                                      <p:cBhvr>
                                        <p:cTn dur="1000" id="9"/>
                                        <p:tgtEl>
                                          <p:spTgt spid="17"/>
                                        </p:tgtEl>
                                      </p:cBhvr>
                                    </p:animEffect>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par>
                                <p:cTn fill="hold" grpId="0" id="16" nodeType="withEffect" presetClass="entr" presetID="47" presetSubtype="0">
                                  <p:stCondLst>
                                    <p:cond delay="0"/>
                                  </p:stCondLst>
                                  <p:childTnLst>
                                    <p:set>
                                      <p:cBhvr>
                                        <p:cTn dur="1" fill="hold" id="17">
                                          <p:stCondLst>
                                            <p:cond delay="0"/>
                                          </p:stCondLst>
                                        </p:cTn>
                                        <p:tgtEl>
                                          <p:spTgt spid="13"/>
                                        </p:tgtEl>
                                        <p:attrNameLst>
                                          <p:attrName>style.visibility</p:attrName>
                                        </p:attrNameLst>
                                      </p:cBhvr>
                                      <p:to>
                                        <p:strVal val="visible"/>
                                      </p:to>
                                    </p:set>
                                    <p:animEffect filter="fade" transition="in">
                                      <p:cBhvr>
                                        <p:cTn dur="1000" id="18"/>
                                        <p:tgtEl>
                                          <p:spTgt spid="13"/>
                                        </p:tgtEl>
                                      </p:cBhvr>
                                    </p:animEffect>
                                    <p:anim calcmode="lin" valueType="num">
                                      <p:cBhvr>
                                        <p:cTn dur="1000" fill="hold" id="19"/>
                                        <p:tgtEl>
                                          <p:spTgt spid="13"/>
                                        </p:tgtEl>
                                        <p:attrNameLst>
                                          <p:attrName>ppt_x</p:attrName>
                                        </p:attrNameLst>
                                      </p:cBhvr>
                                      <p:tavLst>
                                        <p:tav tm="0">
                                          <p:val>
                                            <p:strVal val="#ppt_x"/>
                                          </p:val>
                                        </p:tav>
                                        <p:tav tm="100000">
                                          <p:val>
                                            <p:strVal val="#ppt_x"/>
                                          </p:val>
                                        </p:tav>
                                      </p:tavLst>
                                    </p:anim>
                                    <p:anim calcmode="lin" valueType="num">
                                      <p:cBhvr>
                                        <p:cTn dur="1000" fill="hold" id="2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情绪管理的第一步：察觉自己的情绪</a:t>
            </a:r>
          </a:p>
        </p:txBody>
      </p:sp>
      <p:sp>
        <p:nvSpPr>
          <p:cNvPr id="4" name="Text Box 44"/>
          <p:cNvSpPr txBox="1">
            <a:spLocks noChangeArrowheads="1"/>
          </p:cNvSpPr>
          <p:nvPr/>
        </p:nvSpPr>
        <p:spPr bwMode="auto">
          <a:xfrm>
            <a:off x="5879181" y="2960691"/>
            <a:ext cx="439248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若要进行情绪管理，第一步就是要正确觉察自己的情绪，当我们产生情绪时，表示生活中有事件刺激而至引发警报。于此同时，若我们能察觉到情绪的产生并认知情绪的种类，可以延缓情绪瞬间的爆发，并有针对性的管理。</a:t>
            </a:r>
          </a:p>
        </p:txBody>
      </p:sp>
      <p:sp>
        <p:nvSpPr>
          <p:cNvPr id="5" name="Text Box 44"/>
          <p:cNvSpPr txBox="1">
            <a:spLocks noChangeArrowheads="1"/>
          </p:cNvSpPr>
          <p:nvPr/>
        </p:nvSpPr>
        <p:spPr bwMode="auto">
          <a:xfrm>
            <a:off x="5879181" y="4941168"/>
            <a:ext cx="4392488"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因此，我们要时时提醒自己注意：“我现在的情绪是什么？”；特别是当我们发现到自己情绪异常时，要特别警觉。</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pic>
        <p:nvPicPr>
          <p:cNvPr descr="D:\360Downloads\pic\1IH21255-0.jpg" id="7170" name="Picture 2"/>
          <p:cNvPicPr>
            <a:picLocks noChangeArrowheads="1" noChangeAspect="1"/>
          </p:cNvPicPr>
          <p:nvPr/>
        </p:nvPicPr>
        <p:blipFill>
          <a:blip r:embed="rId2">
            <a:extLst>
              <a:ext uri="{28A0092B-C50C-407E-A947-70E740481C1C}">
                <a14:useLocalDpi/>
              </a:ext>
            </a:extLst>
          </a:blip>
          <a:stretch>
            <a:fillRect/>
          </a:stretch>
        </p:blipFill>
        <p:spPr bwMode="auto">
          <a:xfrm>
            <a:off x="550590" y="2852936"/>
            <a:ext cx="5112568" cy="3240360"/>
          </a:xfrm>
          <a:prstGeom prst="rect">
            <a:avLst/>
          </a:prstGeom>
          <a:noFill/>
          <a:ln>
            <a:solidFill>
              <a:srgbClr val="F05425"/>
            </a:solidFill>
          </a:ln>
          <a:extLst>
            <a:ext uri="{909E8E84-426E-40DD-AFC4-6F175D3DCCD1}">
              <a14:hiddenFill>
                <a:solidFill>
                  <a:srgbClr val="FFFFFF"/>
                </a:solidFill>
              </a14:hiddenFill>
            </a:ext>
          </a:extLst>
        </p:spPr>
      </p:pic>
      <p:sp>
        <p:nvSpPr>
          <p:cNvPr id="8" name="矩形 7"/>
          <p:cNvSpPr/>
          <p:nvPr/>
        </p:nvSpPr>
        <p:spPr>
          <a:xfrm>
            <a:off x="550590" y="2852936"/>
            <a:ext cx="9865096" cy="3240359"/>
          </a:xfrm>
          <a:prstGeom prst="rect">
            <a:avLst/>
          </a:prstGeom>
          <a:ln w="28575">
            <a:solidFill>
              <a:schemeClr val="accent6"/>
            </a:solidFill>
            <a:prstDash val="solid"/>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Tree>
    <p:extLst>
      <p:ext uri="{BB962C8B-B14F-4D97-AF65-F5344CB8AC3E}">
        <p14:creationId val="1349926189"/>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4"/>
      <p:bldP grpId="0" spid="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4" name="Text Box 44"/>
          <p:cNvSpPr txBox="1">
            <a:spLocks noChangeArrowheads="1"/>
          </p:cNvSpPr>
          <p:nvPr/>
        </p:nvSpPr>
        <p:spPr bwMode="auto">
          <a:xfrm>
            <a:off x="6095205" y="2834907"/>
            <a:ext cx="439248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情绪如同潮水，有潮涨就有潮落。有人以为， 在情绪冲动时等待其退潮一定是一件很难的事，一定需要巨大的毅力与意志。其实不然，在情绪的把握上有时甚至只需要短短的几分钟和很简单的几个行为。</a:t>
            </a:r>
          </a:p>
        </p:txBody>
      </p:sp>
      <p:sp>
        <p:nvSpPr>
          <p:cNvPr id="5" name="Text Box 44"/>
          <p:cNvSpPr txBox="1">
            <a:spLocks noChangeArrowheads="1"/>
          </p:cNvSpPr>
          <p:nvPr/>
        </p:nvSpPr>
        <p:spPr bwMode="auto">
          <a:xfrm>
            <a:off x="6095205" y="4815384"/>
            <a:ext cx="4392488"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所以，当情绪冲动时，只要我们懂得把握自己不采取行动，有时候，甚至只需要一分钟的把持，就可以避免许多的麻烦甚至不幸。曾仕强对情绪管理提出治标和治本两个方面。</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pic>
        <p:nvPicPr>
          <p:cNvPr descr="C:\Users\user\Desktop\未标题-1 拷贝.png" id="12" name="Picture 4"/>
          <p:cNvPicPr>
            <a:picLocks noChangeArrowheads="1" noChangeAspect="1"/>
          </p:cNvPicPr>
          <p:nvPr/>
        </p:nvPicPr>
        <p:blipFill>
          <a:blip r:embed="rId2">
            <a:extLst>
              <a:ext uri="{28A0092B-C50C-407E-A947-70E740481C1C}">
                <a14:useLocalDpi/>
              </a:ext>
            </a:extLst>
          </a:blip>
          <a:stretch>
            <a:fillRect/>
          </a:stretch>
        </p:blipFill>
        <p:spPr bwMode="auto">
          <a:xfrm>
            <a:off x="0" y="849042"/>
            <a:ext cx="5561762" cy="6008958"/>
          </a:xfrm>
          <a:prstGeom prst="rect">
            <a:avLst/>
          </a:prstGeom>
          <a:noFill/>
          <a:extLst>
            <a:ext uri="{909E8E84-426E-40DD-AFC4-6F175D3DCCD1}">
              <a14:hiddenFill>
                <a:solidFill>
                  <a:srgbClr val="FFFFFF"/>
                </a:solidFill>
              </a14:hiddenFill>
            </a:ext>
          </a:extLst>
        </p:spPr>
      </p:pic>
    </p:spTree>
    <p:extLst>
      <p:ext uri="{BB962C8B-B14F-4D97-AF65-F5344CB8AC3E}">
        <p14:creationId val="70088068"/>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4"/>
      <p:bldP grpId="0" spid="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文本占位符 3"/>
          <p:cNvSpPr txBox="1"/>
          <p:nvPr/>
        </p:nvSpPr>
        <p:spPr>
          <a:xfrm>
            <a:off x="3563888" y="2780928"/>
            <a:ext cx="4187502"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b="0" lang="zh-CN" sz="3200">
                <a:solidFill>
                  <a:srgbClr val="F05425"/>
                </a:solidFill>
                <a:ea charset="-122" pitchFamily="34" typeface="微软雅黑"/>
              </a:rPr>
              <a:t>为什么需要管理情绪</a:t>
            </a:r>
          </a:p>
        </p:txBody>
      </p:sp>
      <p:sp>
        <p:nvSpPr>
          <p:cNvPr id="28" name="文本占位符 4"/>
          <p:cNvSpPr txBox="1"/>
          <p:nvPr/>
        </p:nvSpPr>
        <p:spPr>
          <a:xfrm>
            <a:off x="2255095" y="2564904"/>
            <a:ext cx="2100881" cy="1584176"/>
          </a:xfrm>
          <a:prstGeom prst="rect">
            <a:avLst/>
          </a:prstGeom>
        </p:spPr>
        <p:txBody>
          <a:bodyPr anchor="ctr" bIns="45720" lIns="91440" rIns="91440" rtlCol="0" tIns="45720" vert="horz">
            <a:normAutofit fontScale="55000" lnSpcReduction="20000"/>
          </a:bodyPr>
          <a:lstStyle>
            <a:lvl1pPr algn="l" defTabSz="914400" eaLnBrk="1" hangingPunct="1" indent="0" latinLnBrk="0" marL="0" rtl="0">
              <a:spcBef>
                <a:spcPct val="20000"/>
              </a:spcBef>
              <a:buFont charset="0" pitchFamily="34" typeface="Arial"/>
              <a:buNone/>
              <a:defRPr b="1" kern="1200" sz="11500">
                <a:solidFill>
                  <a:srgbClr val="56762C"/>
                </a:solidFill>
                <a:latin charset="0" pitchFamily="18" typeface="Bell M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pPr algn="l" defTabSz="914400" eaLnBrk="1" fontAlgn="auto" hangingPunct="1" indent="0" latinLnBrk="0" lvl="0" marL="0" marR="0" rtl="0">
              <a:lnSpc>
                <a:spcPct val="100000"/>
              </a:lnSpc>
              <a:spcBef>
                <a:spcPct val="20000"/>
              </a:spcBef>
              <a:spcAft>
                <a:spcPct val="0"/>
              </a:spcAft>
              <a:buClrTx/>
              <a:buSzTx/>
              <a:buFont charset="0" pitchFamily="34" typeface="Arial"/>
              <a:buNone/>
              <a:defRPr/>
            </a:pPr>
            <a:r>
              <a:rPr altLang="zh-CN" b="1" baseline="0" cap="none" i="0" kern="1200" kumimoji="0" lang="en-US" noProof="0" normalizeH="0" smtClean="0" spc="0" strike="noStrike" sz="20200" u="none">
                <a:ln>
                  <a:noFill/>
                </a:ln>
                <a:solidFill>
                  <a:srgbClr val="F05425"/>
                </a:solidFill>
                <a:effectLst/>
                <a:uLnTx/>
                <a:uFillTx/>
                <a:latin charset="0" pitchFamily="82" typeface="Broadway"/>
                <a:ea typeface="微软雅黑"/>
              </a:rPr>
              <a:t>1</a:t>
            </a:r>
          </a:p>
        </p:txBody>
      </p:sp>
      <p:sp>
        <p:nvSpPr>
          <p:cNvPr id="29" name="文本占位符 5"/>
          <p:cNvSpPr txBox="1"/>
          <p:nvPr/>
        </p:nvSpPr>
        <p:spPr>
          <a:xfrm>
            <a:off x="3563888" y="3501009"/>
            <a:ext cx="3240360"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14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b="0" lang="zh-CN" smtClean="0" sz="1600">
                <a:solidFill>
                  <a:schemeClr val="bg1">
                    <a:lumMod val="50000"/>
                  </a:schemeClr>
                </a:solidFill>
                <a:ea charset="-122" pitchFamily="34" typeface="微软雅黑"/>
              </a:rPr>
              <a:t>请思考：不管理情绪会怎样？</a:t>
            </a:r>
          </a:p>
        </p:txBody>
      </p:sp>
      <p:sp>
        <p:nvSpPr>
          <p:cNvPr id="30" name="矩形 29"/>
          <p:cNvSpPr/>
          <p:nvPr/>
        </p:nvSpPr>
        <p:spPr>
          <a:xfrm>
            <a:off x="3563888" y="3406140"/>
            <a:ext cx="4536504" cy="21600"/>
          </a:xfrm>
          <a:prstGeom prst="rect">
            <a:avLst/>
          </a:prstGeom>
          <a:effectLst/>
        </p:spPr>
        <p:style>
          <a:lnRef idx="1">
            <a:schemeClr val="accent6"/>
          </a:lnRef>
          <a:fillRef idx="3">
            <a:schemeClr val="accent6"/>
          </a:fillRef>
          <a:effectRef idx="2">
            <a:schemeClr val="accent6"/>
          </a:effectRef>
          <a:fontRef idx="minor">
            <a:schemeClr val="lt1"/>
          </a:fontRef>
        </p:style>
        <p:txBody>
          <a:bodyPr anchor="ctr" rtlCol="0"/>
          <a:lstStyle/>
          <a:p>
            <a:pPr algn="ctr"/>
            <a:endParaRPr lang="en-US"/>
          </a:p>
        </p:txBody>
      </p:sp>
      <p:pic>
        <p:nvPicPr>
          <p:cNvPr descr="C:\Users\user\Desktop\未标题-1 拷贝.png" id="1028" name="Picture 4"/>
          <p:cNvPicPr>
            <a:picLocks noChangeArrowheads="1" noChangeAspect="1"/>
          </p:cNvPicPr>
          <p:nvPr/>
        </p:nvPicPr>
        <p:blipFill>
          <a:blip r:embed="rId2">
            <a:extLst>
              <a:ext uri="{28A0092B-C50C-407E-A947-70E740481C1C}">
                <a14:useLocalDpi/>
              </a:ext>
            </a:extLst>
          </a:blip>
          <a:srcRect b="2969"/>
          <a:stretch>
            <a:fillRect/>
          </a:stretch>
        </p:blipFill>
        <p:spPr bwMode="auto">
          <a:xfrm>
            <a:off x="8340299" y="2564905"/>
            <a:ext cx="3846553" cy="4293096"/>
          </a:xfrm>
          <a:prstGeom prst="rect">
            <a:avLst/>
          </a:prstGeom>
          <a:noFill/>
          <a:extLst>
            <a:ext uri="{909E8E84-426E-40DD-AFC4-6F175D3DCCD1}">
              <a14:hiddenFill>
                <a:solidFill>
                  <a:srgbClr val="FFFFFF"/>
                </a:solidFill>
              </a14:hiddenFill>
            </a:ext>
          </a:extLst>
        </p:spPr>
      </p:pic>
    </p:spTree>
    <p:extLst>
      <p:ext uri="{BB962C8B-B14F-4D97-AF65-F5344CB8AC3E}">
        <p14:creationId val="1783319653"/>
      </p:ext>
    </p:extLst>
  </p:cSld>
  <p:clrMapOvr>
    <a:masterClrMapping/>
  </p:clrMapOvr>
  <p:transition spd="slow">
    <p:pull/>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0" name="直接箭头连接符 39"/>
          <p:cNvCxnSpPr/>
          <p:nvPr/>
        </p:nvCxnSpPr>
        <p:spPr>
          <a:xfrm flipH="1">
            <a:off x="982638" y="5652082"/>
            <a:ext cx="4385025" cy="0"/>
          </a:xfrm>
          <a:prstGeom prst="straightConnector1">
            <a:avLst/>
          </a:prstGeom>
          <a:ln>
            <a:solidFill>
              <a:srgbClr val="F05425"/>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982638" y="3705938"/>
            <a:ext cx="4385025" cy="0"/>
          </a:xfrm>
          <a:prstGeom prst="straightConnector1">
            <a:avLst/>
          </a:prstGeom>
          <a:ln>
            <a:solidFill>
              <a:srgbClr val="F0542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cxnSp>
        <p:nvCxnSpPr>
          <p:cNvPr id="6" name="直接箭头连接符 5"/>
          <p:cNvCxnSpPr/>
          <p:nvPr/>
        </p:nvCxnSpPr>
        <p:spPr>
          <a:xfrm>
            <a:off x="5959574" y="3705938"/>
            <a:ext cx="3960000" cy="0"/>
          </a:xfrm>
          <a:prstGeom prst="straightConnector1">
            <a:avLst/>
          </a:prstGeom>
          <a:ln>
            <a:solidFill>
              <a:srgbClr val="F05425"/>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5959574" y="4354653"/>
            <a:ext cx="3960000" cy="0"/>
          </a:xfrm>
          <a:prstGeom prst="straightConnector1">
            <a:avLst/>
          </a:prstGeom>
          <a:ln>
            <a:solidFill>
              <a:srgbClr val="F05425"/>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6455246" y="5003368"/>
            <a:ext cx="3464328" cy="0"/>
          </a:xfrm>
          <a:prstGeom prst="straightConnector1">
            <a:avLst/>
          </a:prstGeom>
          <a:ln>
            <a:solidFill>
              <a:srgbClr val="F05425"/>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270474" y="5652082"/>
            <a:ext cx="3649100" cy="0"/>
          </a:xfrm>
          <a:prstGeom prst="straightConnector1">
            <a:avLst/>
          </a:prstGeom>
          <a:ln>
            <a:solidFill>
              <a:srgbClr val="F05425"/>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4450920" y="3524116"/>
            <a:ext cx="1819245" cy="2353156"/>
            <a:chOff x="1602853" y="2017347"/>
            <a:chExt cx="1819245" cy="2353156"/>
          </a:xfrm>
        </p:grpSpPr>
        <p:grpSp>
          <p:nvGrpSpPr>
            <p:cNvPr id="8" name="组合 7"/>
            <p:cNvGrpSpPr/>
            <p:nvPr/>
          </p:nvGrpSpPr>
          <p:grpSpPr>
            <a:xfrm>
              <a:off x="1602853" y="2017347"/>
              <a:ext cx="1819245" cy="2353156"/>
              <a:chOff x="1757597" y="2603351"/>
              <a:chExt cx="1474958" cy="1907828"/>
            </a:xfrm>
          </p:grpSpPr>
          <p:sp>
            <p:nvSpPr>
              <p:cNvPr id="10" name="椭圆 13"/>
              <p:cNvSpPr/>
              <p:nvPr/>
            </p:nvSpPr>
            <p:spPr>
              <a:xfrm>
                <a:off x="1757597" y="2603351"/>
                <a:ext cx="1474958" cy="1907828"/>
              </a:xfrm>
              <a:custGeom>
                <a:gdLst>
                  <a:gd fmla="*/ 1079999 w 1669914" name="connsiteX0"/>
                  <a:gd fmla="*/ 0 h 2160000" name="connsiteY0"/>
                  <a:gd fmla="*/ 1079999 w 1669914" name="connsiteX1"/>
                  <a:gd fmla="*/ 406 h 2160000" name="connsiteY1"/>
                  <a:gd fmla="*/ 909789 w 1669914" name="connsiteX2"/>
                  <a:gd fmla="*/ 647576 h 2160000" name="connsiteY2"/>
                  <a:gd fmla="*/ 1478032 w 1669914" name="connsiteX3"/>
                  <a:gd fmla="*/ 1015048 h 2160000" name="connsiteY3"/>
                  <a:gd fmla="*/ 1667060 w 1669914" name="connsiteX4"/>
                  <a:gd fmla="*/ 1620000 h 2160000" name="connsiteY4"/>
                  <a:gd fmla="*/ 1084435 w 1669914" name="connsiteX5"/>
                  <a:gd fmla="*/ 2159959 h 2160000" name="connsiteY5"/>
                  <a:gd fmla="*/ 1084435 w 1669914" name="connsiteX6"/>
                  <a:gd fmla="*/ 2159991 h 2160000" name="connsiteY6"/>
                  <a:gd fmla="*/ 1084240 w 1669914" name="connsiteX7"/>
                  <a:gd fmla="*/ 2159979 h 2160000" name="connsiteY7"/>
                  <a:gd fmla="*/ 1084029 w 1669914" name="connsiteX8"/>
                  <a:gd fmla="*/ 2160000 h 2160000" name="connsiteY8"/>
                  <a:gd fmla="*/ 1083136 w 1669914" name="connsiteX9"/>
                  <a:gd fmla="*/ 2159910 h 2160000" name="connsiteY9"/>
                  <a:gd fmla="*/ 146174 w 1669914" name="connsiteX10"/>
                  <a:gd fmla="*/ 1622559 h 2160000" name="connsiteY10"/>
                  <a:gd fmla="*/ 143953 w 1669914" name="connsiteX11"/>
                  <a:gd fmla="*/ 541281 h 2160000" name="connsiteY11"/>
                  <a:gd fmla="*/ 1079999 w 1669914" name="connsiteX12"/>
                  <a:gd fmla="*/ 0 h 2160000" name="connsiteY12"/>
                  <a:gd fmla="*/ 1079999 w 1628485" name="connsiteX13"/>
                  <a:gd fmla="*/ 0 h 2160000" name="connsiteY13"/>
                  <a:gd fmla="*/ 1079999 w 1626830" name="connsiteX14"/>
                  <a:gd fmla="*/ 0 h 2160000" name="connsiteY14"/>
                  <a:gd fmla="*/ 1079999 w 1632760" name="connsiteX15"/>
                  <a:gd fmla="*/ 0 h 2160000"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160000" w="1669914">
                    <a:moveTo>
                      <a:pt x="1079999" y="0"/>
                    </a:moveTo>
                    <a:lnTo>
                      <a:pt x="1079999" y="406"/>
                    </a:lnTo>
                    <a:cubicBezTo>
                      <a:pt x="783619" y="2183"/>
                      <a:pt x="714358" y="499984"/>
                      <a:pt x="909789" y="647576"/>
                    </a:cubicBezTo>
                    <a:cubicBezTo>
                      <a:pt x="1105220" y="795168"/>
                      <a:pt x="1351820" y="852977"/>
                      <a:pt x="1478032" y="1015048"/>
                    </a:cubicBezTo>
                    <a:cubicBezTo>
                      <a:pt x="1604244" y="1177119"/>
                      <a:pt x="1686563" y="1336373"/>
                      <a:pt x="1667060" y="1620000"/>
                    </a:cubicBezTo>
                    <a:cubicBezTo>
                      <a:pt x="1652183" y="1836350"/>
                      <a:pt x="1382482" y="2159781"/>
                      <a:pt x="1084435" y="2159959"/>
                    </a:cubicBezTo>
                    <a:lnTo>
                      <a:pt x="1084435" y="2159991"/>
                    </a:lnTo>
                    <a:lnTo>
                      <a:pt x="1084240" y="2159979"/>
                    </a:lnTo>
                    <a:cubicBezTo>
                      <a:pt x="1084169" y="2160000"/>
                      <a:pt x="1084099" y="2160000"/>
                      <a:pt x="1084029" y="2160000"/>
                    </a:cubicBezTo>
                    <a:lnTo>
                      <a:pt x="1083136" y="2159910"/>
                    </a:lnTo>
                    <a:cubicBezTo>
                      <a:pt x="697262" y="2161119"/>
                      <a:pt x="340059" y="1956266"/>
                      <a:pt x="146174" y="1622559"/>
                    </a:cubicBezTo>
                    <a:cubicBezTo>
                      <a:pt x="-47929" y="1288479"/>
                      <a:pt x="-48776" y="876156"/>
                      <a:pt x="143953" y="541281"/>
                    </a:cubicBezTo>
                    <a:cubicBezTo>
                      <a:pt x="336682" y="206406"/>
                      <a:pt x="693624" y="0"/>
                      <a:pt x="1079999" y="0"/>
                    </a:cubicBezTo>
                    <a:close/>
                  </a:path>
                </a:pathLst>
              </a:custGeom>
              <a:gradFill>
                <a:gsLst>
                  <a:gs pos="41000">
                    <a:srgbClr val="000000">
                      <a:lumMod val="65000"/>
                      <a:lumOff val="35000"/>
                    </a:srgbClr>
                  </a:gs>
                  <a:gs pos="100000">
                    <a:sysClr lastClr="FFFFFF" val="window">
                      <a:lumMod val="65000"/>
                    </a:sysClr>
                  </a:gs>
                </a:gsLst>
                <a:lin ang="30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endParaRPr>
              </a:p>
            </p:txBody>
          </p:sp>
          <p:sp>
            <p:nvSpPr>
              <p:cNvPr id="11" name="椭圆 13"/>
              <p:cNvSpPr/>
              <p:nvPr/>
            </p:nvSpPr>
            <p:spPr>
              <a:xfrm>
                <a:off x="1757597" y="2603351"/>
                <a:ext cx="1434430" cy="1907828"/>
              </a:xfrm>
              <a:custGeom>
                <a:rect b="b" l="l" r="r" t="t"/>
                <a:pathLst>
                  <a:path h="2160000" w="1624029">
                    <a:moveTo>
                      <a:pt x="1079999" y="0"/>
                    </a:moveTo>
                    <a:lnTo>
                      <a:pt x="1079999" y="406"/>
                    </a:lnTo>
                    <a:cubicBezTo>
                      <a:pt x="783619" y="2183"/>
                      <a:pt x="544029" y="243112"/>
                      <a:pt x="544029" y="540000"/>
                    </a:cubicBezTo>
                    <a:cubicBezTo>
                      <a:pt x="544029" y="836889"/>
                      <a:pt x="783619" y="1077818"/>
                      <a:pt x="1079999" y="1079594"/>
                    </a:cubicBezTo>
                    <a:lnTo>
                      <a:pt x="1079999" y="1080000"/>
                    </a:lnTo>
                    <a:lnTo>
                      <a:pt x="1080001" y="1080406"/>
                    </a:lnTo>
                    <a:cubicBezTo>
                      <a:pt x="1081340" y="1080005"/>
                      <a:pt x="1082684" y="1080000"/>
                      <a:pt x="1084029" y="1080000"/>
                    </a:cubicBezTo>
                    <a:cubicBezTo>
                      <a:pt x="1382263" y="1080000"/>
                      <a:pt x="1624029" y="1321766"/>
                      <a:pt x="1624029" y="1620000"/>
                    </a:cubicBezTo>
                    <a:cubicBezTo>
                      <a:pt x="1624029" y="1918099"/>
                      <a:pt x="1382482" y="2159781"/>
                      <a:pt x="1084435" y="2159959"/>
                    </a:cubicBezTo>
                    <a:cubicBezTo>
                      <a:pt x="1084435" y="2159970"/>
                      <a:pt x="1084435" y="2159981"/>
                      <a:pt x="1084435" y="2159991"/>
                    </a:cubicBezTo>
                    <a:lnTo>
                      <a:pt x="1084240" y="2159979"/>
                    </a:lnTo>
                    <a:cubicBezTo>
                      <a:pt x="1084169" y="2160000"/>
                      <a:pt x="1084099" y="2160000"/>
                      <a:pt x="1084029" y="2160000"/>
                    </a:cubicBezTo>
                    <a:lnTo>
                      <a:pt x="1083136" y="2159910"/>
                    </a:lnTo>
                    <a:cubicBezTo>
                      <a:pt x="697262" y="2161119"/>
                      <a:pt x="340059" y="1956266"/>
                      <a:pt x="146174" y="1622559"/>
                    </a:cubicBezTo>
                    <a:cubicBezTo>
                      <a:pt x="-47929" y="1288479"/>
                      <a:pt x="-48776" y="876156"/>
                      <a:pt x="143953" y="541281"/>
                    </a:cubicBezTo>
                    <a:cubicBezTo>
                      <a:pt x="336682" y="206406"/>
                      <a:pt x="693624" y="0"/>
                      <a:pt x="1079999" y="0"/>
                    </a:cubicBezTo>
                    <a:close/>
                  </a:path>
                </a:pathLst>
              </a:custGeom>
              <a:solidFill>
                <a:srgbClr val="FC6204"/>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endParaRPr>
              </a:p>
            </p:txBody>
          </p:sp>
        </p:grpSp>
        <p:sp>
          <p:nvSpPr>
            <p:cNvPr id="9" name="矩形 8"/>
            <p:cNvSpPr/>
            <p:nvPr/>
          </p:nvSpPr>
          <p:spPr>
            <a:xfrm>
              <a:off x="2343419" y="3439108"/>
              <a:ext cx="894080" cy="518160"/>
            </a:xfrm>
            <a:prstGeom prst="rect">
              <a:avLst/>
            </a:prstGeom>
          </p:spPr>
          <p:txBody>
            <a:bodyPr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800" u="none">
                  <a:ln>
                    <a:noFill/>
                  </a:ln>
                  <a:solidFill>
                    <a:sysClr lastClr="FFFFFF" val="window"/>
                  </a:solidFill>
                  <a:effectLst/>
                  <a:uLnTx/>
                  <a:uFillTx/>
                  <a:latin charset="-122" pitchFamily="34" typeface="微软雅黑"/>
                  <a:ea charset="-122" pitchFamily="34" typeface="微软雅黑"/>
                </a:rPr>
                <a:t>治本</a:t>
              </a:r>
            </a:p>
          </p:txBody>
        </p:sp>
      </p:grpSp>
      <p:grpSp>
        <p:nvGrpSpPr>
          <p:cNvPr id="13" name="组合 12"/>
          <p:cNvGrpSpPr/>
          <p:nvPr/>
        </p:nvGrpSpPr>
        <p:grpSpPr>
          <a:xfrm>
            <a:off x="5118037" y="3491842"/>
            <a:ext cx="1769257" cy="2353156"/>
            <a:chOff x="2422914" y="1985073"/>
            <a:chExt cx="1769257" cy="2353156"/>
          </a:xfrm>
        </p:grpSpPr>
        <p:sp>
          <p:nvSpPr>
            <p:cNvPr id="14" name="椭圆 13"/>
            <p:cNvSpPr/>
            <p:nvPr/>
          </p:nvSpPr>
          <p:spPr>
            <a:xfrm rot="10800000">
              <a:off x="2422914" y="1985073"/>
              <a:ext cx="1769257" cy="2353156"/>
            </a:xfrm>
            <a:custGeom>
              <a:rect b="b" l="l" r="r" t="t"/>
              <a:pathLst>
                <a:path h="2160000" w="1624029">
                  <a:moveTo>
                    <a:pt x="1079999" y="0"/>
                  </a:moveTo>
                  <a:lnTo>
                    <a:pt x="1079999" y="406"/>
                  </a:lnTo>
                  <a:cubicBezTo>
                    <a:pt x="783619" y="2183"/>
                    <a:pt x="544029" y="243112"/>
                    <a:pt x="544029" y="540000"/>
                  </a:cubicBezTo>
                  <a:cubicBezTo>
                    <a:pt x="544029" y="836889"/>
                    <a:pt x="783619" y="1077818"/>
                    <a:pt x="1079999" y="1079594"/>
                  </a:cubicBezTo>
                  <a:lnTo>
                    <a:pt x="1079999" y="1080000"/>
                  </a:lnTo>
                  <a:lnTo>
                    <a:pt x="1080001" y="1080406"/>
                  </a:lnTo>
                  <a:cubicBezTo>
                    <a:pt x="1081340" y="1080005"/>
                    <a:pt x="1082684" y="1080000"/>
                    <a:pt x="1084029" y="1080000"/>
                  </a:cubicBezTo>
                  <a:cubicBezTo>
                    <a:pt x="1382263" y="1080000"/>
                    <a:pt x="1624029" y="1321766"/>
                    <a:pt x="1624029" y="1620000"/>
                  </a:cubicBezTo>
                  <a:cubicBezTo>
                    <a:pt x="1624029" y="1918099"/>
                    <a:pt x="1382482" y="2159781"/>
                    <a:pt x="1084435" y="2159959"/>
                  </a:cubicBezTo>
                  <a:cubicBezTo>
                    <a:pt x="1084435" y="2159970"/>
                    <a:pt x="1084435" y="2159981"/>
                    <a:pt x="1084435" y="2159991"/>
                  </a:cubicBezTo>
                  <a:lnTo>
                    <a:pt x="1084240" y="2159979"/>
                  </a:lnTo>
                  <a:cubicBezTo>
                    <a:pt x="1084169" y="2160000"/>
                    <a:pt x="1084099" y="2160000"/>
                    <a:pt x="1084029" y="2160000"/>
                  </a:cubicBezTo>
                  <a:lnTo>
                    <a:pt x="1083136" y="2159910"/>
                  </a:lnTo>
                  <a:cubicBezTo>
                    <a:pt x="697262" y="2161119"/>
                    <a:pt x="340059" y="1956266"/>
                    <a:pt x="146174" y="1622559"/>
                  </a:cubicBezTo>
                  <a:cubicBezTo>
                    <a:pt x="-47929" y="1288479"/>
                    <a:pt x="-48776" y="876156"/>
                    <a:pt x="143953" y="541281"/>
                  </a:cubicBezTo>
                  <a:cubicBezTo>
                    <a:pt x="336682" y="206406"/>
                    <a:pt x="693624" y="0"/>
                    <a:pt x="1079999" y="0"/>
                  </a:cubicBezTo>
                  <a:close/>
                </a:path>
              </a:pathLst>
            </a:custGeom>
            <a:gradFill flip="none" rotWithShape="1">
              <a:gsLst>
                <a:gs pos="29000">
                  <a:srgbClr val="000000">
                    <a:lumMod val="65000"/>
                    <a:lumOff val="35000"/>
                  </a:srgbClr>
                </a:gs>
                <a:gs pos="0">
                  <a:sysClr lastClr="FFFFFF" val="window">
                    <a:lumMod val="50000"/>
                  </a:sysClr>
                </a:gs>
                <a:gs pos="100000">
                  <a:sysClr lastClr="FFFFFF" val="window">
                    <a:lumMod val="85000"/>
                  </a:sysClr>
                </a:gs>
              </a:gsLst>
              <a:path path="circle">
                <a:fillToRect b="100000" r="100000"/>
              </a:path>
              <a:tileRect l="-100000" t="-10000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endParaRPr>
            </a:p>
          </p:txBody>
        </p:sp>
        <p:sp>
          <p:nvSpPr>
            <p:cNvPr id="15" name="矩形 14"/>
            <p:cNvSpPr/>
            <p:nvPr/>
          </p:nvSpPr>
          <p:spPr>
            <a:xfrm>
              <a:off x="2672540" y="2197339"/>
              <a:ext cx="894080" cy="518160"/>
            </a:xfrm>
            <a:prstGeom prst="rect">
              <a:avLst/>
            </a:prstGeom>
          </p:spPr>
          <p:txBody>
            <a:bodyPr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800" u="none">
                  <a:ln>
                    <a:noFill/>
                  </a:ln>
                  <a:solidFill>
                    <a:sysClr lastClr="FFFFFF" val="window"/>
                  </a:solidFill>
                  <a:effectLst/>
                  <a:uLnTx/>
                  <a:uFillTx/>
                  <a:latin charset="-122" pitchFamily="34" typeface="微软雅黑"/>
                  <a:ea charset="-122" pitchFamily="34" typeface="微软雅黑"/>
                </a:rPr>
                <a:t>治标</a:t>
              </a:r>
            </a:p>
          </p:txBody>
        </p:sp>
      </p:grpSp>
      <p:sp>
        <p:nvSpPr>
          <p:cNvPr id="34" name="Text Box 44"/>
          <p:cNvSpPr txBox="1">
            <a:spLocks noChangeArrowheads="1"/>
          </p:cNvSpPr>
          <p:nvPr/>
        </p:nvSpPr>
        <p:spPr bwMode="auto">
          <a:xfrm>
            <a:off x="7118390" y="3275817"/>
            <a:ext cx="2834130" cy="39624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b="1" lang="zh-CN" smtClean="0" sz="2000"/>
              <a:t>转移注意力</a:t>
            </a:r>
          </a:p>
        </p:txBody>
      </p:sp>
      <p:sp>
        <p:nvSpPr>
          <p:cNvPr id="35" name="Text Box 44"/>
          <p:cNvSpPr txBox="1">
            <a:spLocks noChangeArrowheads="1"/>
          </p:cNvSpPr>
          <p:nvPr/>
        </p:nvSpPr>
        <p:spPr bwMode="auto">
          <a:xfrm>
            <a:off x="7118390" y="3965718"/>
            <a:ext cx="2834130" cy="39624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b="1" lang="zh-CN" sz="2000"/>
              <a:t>适度宣泄</a:t>
            </a:r>
          </a:p>
        </p:txBody>
      </p:sp>
      <p:sp>
        <p:nvSpPr>
          <p:cNvPr id="36" name="Text Box 44"/>
          <p:cNvSpPr txBox="1">
            <a:spLocks noChangeArrowheads="1"/>
          </p:cNvSpPr>
          <p:nvPr/>
        </p:nvSpPr>
        <p:spPr bwMode="auto">
          <a:xfrm>
            <a:off x="7118390" y="4561217"/>
            <a:ext cx="2834130" cy="39624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b="1" lang="zh-CN" sz="2000"/>
              <a:t>自我安慰</a:t>
            </a:r>
          </a:p>
        </p:txBody>
      </p:sp>
      <p:sp>
        <p:nvSpPr>
          <p:cNvPr id="37" name="Text Box 44"/>
          <p:cNvSpPr txBox="1">
            <a:spLocks noChangeArrowheads="1"/>
          </p:cNvSpPr>
          <p:nvPr/>
        </p:nvSpPr>
        <p:spPr bwMode="auto">
          <a:xfrm>
            <a:off x="7118390" y="5207486"/>
            <a:ext cx="2834130" cy="39624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b="1" lang="zh-CN" sz="2000"/>
              <a:t>自我暗示</a:t>
            </a:r>
          </a:p>
        </p:txBody>
      </p:sp>
      <p:sp>
        <p:nvSpPr>
          <p:cNvPr id="41" name="Text Box 44"/>
          <p:cNvSpPr txBox="1">
            <a:spLocks noChangeArrowheads="1"/>
          </p:cNvSpPr>
          <p:nvPr/>
        </p:nvSpPr>
        <p:spPr bwMode="auto">
          <a:xfrm>
            <a:off x="1393060" y="3275817"/>
            <a:ext cx="2834130" cy="39624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b="1" lang="zh-CN" sz="2000"/>
              <a:t>冷静三思</a:t>
            </a:r>
          </a:p>
        </p:txBody>
      </p:sp>
      <p:sp>
        <p:nvSpPr>
          <p:cNvPr id="42" name="Text Box 44"/>
          <p:cNvSpPr txBox="1">
            <a:spLocks noChangeArrowheads="1"/>
          </p:cNvSpPr>
          <p:nvPr/>
        </p:nvSpPr>
        <p:spPr bwMode="auto">
          <a:xfrm>
            <a:off x="1393060" y="5218723"/>
            <a:ext cx="2834130" cy="39624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00000"/>
              </a:lnSpc>
            </a:pPr>
            <a:r>
              <a:rPr altLang="en-US" b="1" lang="zh-CN" sz="2000"/>
              <a:t>改变思维，调整心态</a:t>
            </a:r>
          </a:p>
        </p:txBody>
      </p:sp>
      <p:grpSp>
        <p:nvGrpSpPr>
          <p:cNvPr id="44" name="组合 43"/>
          <p:cNvGrpSpPr/>
          <p:nvPr/>
        </p:nvGrpSpPr>
        <p:grpSpPr>
          <a:xfrm>
            <a:off x="3790951" y="2132856"/>
            <a:ext cx="3744415" cy="432048"/>
            <a:chOff x="4932041" y="2801694"/>
            <a:chExt cx="3744415" cy="432048"/>
          </a:xfrm>
        </p:grpSpPr>
        <p:cxnSp>
          <p:nvCxnSpPr>
            <p:cNvPr id="45"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46" name="Rectangle 12"/>
            <p:cNvSpPr>
              <a:spLocks noChangeArrowheads="1"/>
            </p:cNvSpPr>
            <p:nvPr/>
          </p:nvSpPr>
          <p:spPr bwMode="auto">
            <a:xfrm>
              <a:off x="4932040" y="2801694"/>
              <a:ext cx="374441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mtClean="0" sz="2000">
                  <a:solidFill>
                    <a:srgbClr val="FC6204"/>
                  </a:solidFill>
                  <a:latin charset="-122" pitchFamily="34" typeface="微软雅黑"/>
                  <a:ea charset="-122" pitchFamily="34" typeface="微软雅黑"/>
                </a:rPr>
                <a:t>治标与治本的主要方法</a:t>
              </a:r>
            </a:p>
          </p:txBody>
        </p:sp>
      </p:grpSp>
    </p:spTree>
    <p:extLst>
      <p:ext uri="{BB962C8B-B14F-4D97-AF65-F5344CB8AC3E}">
        <p14:creationId val="76370810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strVal val="(6*min(max(#ppt_w*#ppt_h,.3),1)-7.4)/-.7*#ppt_w"/>
                                          </p:val>
                                        </p:tav>
                                        <p:tav tm="100000">
                                          <p:val>
                                            <p:strVal val="#ppt_w"/>
                                          </p:val>
                                        </p:tav>
                                      </p:tavLst>
                                    </p:anim>
                                    <p:anim calcmode="lin" valueType="num">
                                      <p:cBhvr>
                                        <p:cTn dur="500" fill="hold" id="8"/>
                                        <p:tgtEl>
                                          <p:spTgt spid="44"/>
                                        </p:tgtEl>
                                        <p:attrNameLst>
                                          <p:attrName>ppt_h</p:attrName>
                                        </p:attrNameLst>
                                      </p:cBhvr>
                                      <p:tavLst>
                                        <p:tav tm="0">
                                          <p:val>
                                            <p:strVal val="(6*min(max(#ppt_w*#ppt_h,.3),1)-7.4)/-.7*#ppt_h"/>
                                          </p:val>
                                        </p:tav>
                                        <p:tav tm="100000">
                                          <p:val>
                                            <p:strVal val="#ppt_h"/>
                                          </p:val>
                                        </p:tav>
                                      </p:tavLst>
                                    </p:anim>
                                    <p:anim calcmode="lin" valueType="num">
                                      <p:cBhvr>
                                        <p:cTn dur="500" fill="hold" id="9"/>
                                        <p:tgtEl>
                                          <p:spTgt spid="44"/>
                                        </p:tgtEl>
                                        <p:attrNameLst>
                                          <p:attrName>ppt_x</p:attrName>
                                        </p:attrNameLst>
                                      </p:cBhvr>
                                      <p:tavLst>
                                        <p:tav tm="0">
                                          <p:val>
                                            <p:fltVal val="0.5"/>
                                          </p:val>
                                        </p:tav>
                                        <p:tav tm="100000">
                                          <p:val>
                                            <p:strVal val="#ppt_x"/>
                                          </p:val>
                                        </p:tav>
                                      </p:tavLst>
                                    </p:anim>
                                    <p:anim calcmode="lin" valueType="num">
                                      <p:cBhvr>
                                        <p:cTn dur="500" fill="hold" id="10"/>
                                        <p:tgtEl>
                                          <p:spTgt spid="44"/>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id="12" nodeType="afterEffect" presetClass="entr" presetID="10" presetSubtype="0">
                                  <p:stCondLst>
                                    <p:cond delay="0"/>
                                  </p:stCondLst>
                                  <p:childTnLst>
                                    <p:set>
                                      <p:cBhvr>
                                        <p:cTn dur="1" fill="hold" id="13">
                                          <p:stCondLst>
                                            <p:cond delay="0"/>
                                          </p:stCondLst>
                                        </p:cTn>
                                        <p:tgtEl>
                                          <p:spTgt spid="13"/>
                                        </p:tgtEl>
                                        <p:attrNameLst>
                                          <p:attrName>style.visibility</p:attrName>
                                        </p:attrNameLst>
                                      </p:cBhvr>
                                      <p:to>
                                        <p:strVal val="visible"/>
                                      </p:to>
                                    </p:set>
                                    <p:animEffect filter="fade" transition="in">
                                      <p:cBhvr>
                                        <p:cTn dur="500" id="14"/>
                                        <p:tgtEl>
                                          <p:spTgt spid="13"/>
                                        </p:tgtEl>
                                      </p:cBhvr>
                                    </p:animEffect>
                                  </p:childTnLst>
                                </p:cTn>
                              </p:par>
                              <p:par>
                                <p:cTn fill="hold" id="15" nodeType="withEffect" presetClass="emph" presetID="26" presetSubtype="0">
                                  <p:stCondLst>
                                    <p:cond delay="0"/>
                                  </p:stCondLst>
                                  <p:childTnLst>
                                    <p:animEffect filter="fade" transition="out">
                                      <p:cBhvr>
                                        <p:cTn dur="500" id="16" tmFilter="0, 0; .2, .5; .8, .5; 1, 0"/>
                                        <p:tgtEl>
                                          <p:spTgt spid="13"/>
                                        </p:tgtEl>
                                      </p:cBhvr>
                                    </p:animEffect>
                                    <p:animScale>
                                      <p:cBhvr>
                                        <p:cTn autoRev="1" dur="250" fill="hold" id="17"/>
                                        <p:tgtEl>
                                          <p:spTgt spid="13"/>
                                        </p:tgtEl>
                                      </p:cBhvr>
                                      <p:by x="105000" y="105000"/>
                                    </p:animScale>
                                  </p:childTnLst>
                                </p:cTn>
                              </p:par>
                              <p:par>
                                <p:cTn fill="hold" id="18" nodeType="withEffect" presetClass="entr" presetID="22" presetSubtype="8">
                                  <p:stCondLst>
                                    <p:cond delay="0"/>
                                  </p:stCondLst>
                                  <p:childTnLst>
                                    <p:set>
                                      <p:cBhvr>
                                        <p:cTn dur="1" fill="hold" id="19">
                                          <p:stCondLst>
                                            <p:cond delay="0"/>
                                          </p:stCondLst>
                                        </p:cTn>
                                        <p:tgtEl>
                                          <p:spTgt spid="6"/>
                                        </p:tgtEl>
                                        <p:attrNameLst>
                                          <p:attrName>style.visibility</p:attrName>
                                        </p:attrNameLst>
                                      </p:cBhvr>
                                      <p:to>
                                        <p:strVal val="visible"/>
                                      </p:to>
                                    </p:set>
                                    <p:animEffect filter="wipe(left)" transition="in">
                                      <p:cBhvr>
                                        <p:cTn dur="500" id="20"/>
                                        <p:tgtEl>
                                          <p:spTgt spid="6"/>
                                        </p:tgtEl>
                                      </p:cBhvr>
                                    </p:animEffect>
                                  </p:childTnLst>
                                </p:cTn>
                              </p:par>
                            </p:childTnLst>
                          </p:cTn>
                        </p:par>
                        <p:par>
                          <p:cTn fill="hold" id="21" nodeType="afterGroup">
                            <p:stCondLst>
                              <p:cond delay="1000"/>
                            </p:stCondLst>
                            <p:childTnLst>
                              <p:par>
                                <p:cTn fill="hold" grpId="0" id="22" nodeType="afterEffect" presetClass="entr" presetID="42" presetSubtype="0">
                                  <p:stCondLst>
                                    <p:cond delay="0"/>
                                  </p:stCondLst>
                                  <p:childTnLst>
                                    <p:set>
                                      <p:cBhvr>
                                        <p:cTn dur="1" fill="hold" id="23">
                                          <p:stCondLst>
                                            <p:cond delay="0"/>
                                          </p:stCondLst>
                                        </p:cTn>
                                        <p:tgtEl>
                                          <p:spTgt spid="34"/>
                                        </p:tgtEl>
                                        <p:attrNameLst>
                                          <p:attrName>style.visibility</p:attrName>
                                        </p:attrNameLst>
                                      </p:cBhvr>
                                      <p:to>
                                        <p:strVal val="visible"/>
                                      </p:to>
                                    </p:set>
                                    <p:animEffect filter="fade" transition="in">
                                      <p:cBhvr>
                                        <p:cTn dur="1000" id="24"/>
                                        <p:tgtEl>
                                          <p:spTgt spid="34"/>
                                        </p:tgtEl>
                                      </p:cBhvr>
                                    </p:animEffect>
                                    <p:anim calcmode="lin" valueType="num">
                                      <p:cBhvr>
                                        <p:cTn dur="1000" fill="hold" id="25"/>
                                        <p:tgtEl>
                                          <p:spTgt spid="34"/>
                                        </p:tgtEl>
                                        <p:attrNameLst>
                                          <p:attrName>ppt_x</p:attrName>
                                        </p:attrNameLst>
                                      </p:cBhvr>
                                      <p:tavLst>
                                        <p:tav tm="0">
                                          <p:val>
                                            <p:strVal val="#ppt_x"/>
                                          </p:val>
                                        </p:tav>
                                        <p:tav tm="100000">
                                          <p:val>
                                            <p:strVal val="#ppt_x"/>
                                          </p:val>
                                        </p:tav>
                                      </p:tavLst>
                                    </p:anim>
                                    <p:anim calcmode="lin" valueType="num">
                                      <p:cBhvr>
                                        <p:cTn dur="1000" fill="hold" id="26"/>
                                        <p:tgtEl>
                                          <p:spTgt spid="3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id="28" nodeType="afterEffect" presetClass="entr" presetID="22" presetSubtype="8">
                                  <p:stCondLst>
                                    <p:cond delay="0"/>
                                  </p:stCondLst>
                                  <p:childTnLst>
                                    <p:set>
                                      <p:cBhvr>
                                        <p:cTn dur="1" fill="hold" id="29">
                                          <p:stCondLst>
                                            <p:cond delay="0"/>
                                          </p:stCondLst>
                                        </p:cTn>
                                        <p:tgtEl>
                                          <p:spTgt spid="30"/>
                                        </p:tgtEl>
                                        <p:attrNameLst>
                                          <p:attrName>style.visibility</p:attrName>
                                        </p:attrNameLst>
                                      </p:cBhvr>
                                      <p:to>
                                        <p:strVal val="visible"/>
                                      </p:to>
                                    </p:set>
                                    <p:animEffect filter="wipe(left)" transition="in">
                                      <p:cBhvr>
                                        <p:cTn dur="500" id="30"/>
                                        <p:tgtEl>
                                          <p:spTgt spid="30"/>
                                        </p:tgtEl>
                                      </p:cBhvr>
                                    </p:animEffect>
                                  </p:childTnLst>
                                </p:cTn>
                              </p:par>
                            </p:childTnLst>
                          </p:cTn>
                        </p:par>
                        <p:par>
                          <p:cTn fill="hold" id="31" nodeType="afterGroup">
                            <p:stCondLst>
                              <p:cond delay="2500"/>
                            </p:stCondLst>
                            <p:childTnLst>
                              <p:par>
                                <p:cTn fill="hold" grpId="0" id="32" nodeType="afterEffect" presetClass="entr" presetID="42" presetSubtype="0">
                                  <p:stCondLst>
                                    <p:cond delay="0"/>
                                  </p:stCondLst>
                                  <p:childTnLst>
                                    <p:set>
                                      <p:cBhvr>
                                        <p:cTn dur="1" fill="hold" id="33">
                                          <p:stCondLst>
                                            <p:cond delay="0"/>
                                          </p:stCondLst>
                                        </p:cTn>
                                        <p:tgtEl>
                                          <p:spTgt spid="35"/>
                                        </p:tgtEl>
                                        <p:attrNameLst>
                                          <p:attrName>style.visibility</p:attrName>
                                        </p:attrNameLst>
                                      </p:cBhvr>
                                      <p:to>
                                        <p:strVal val="visible"/>
                                      </p:to>
                                    </p:set>
                                    <p:animEffect filter="fade" transition="in">
                                      <p:cBhvr>
                                        <p:cTn dur="1000" id="34"/>
                                        <p:tgtEl>
                                          <p:spTgt spid="35"/>
                                        </p:tgtEl>
                                      </p:cBhvr>
                                    </p:animEffect>
                                    <p:anim calcmode="lin" valueType="num">
                                      <p:cBhvr>
                                        <p:cTn dur="1000" fill="hold" id="35"/>
                                        <p:tgtEl>
                                          <p:spTgt spid="35"/>
                                        </p:tgtEl>
                                        <p:attrNameLst>
                                          <p:attrName>ppt_x</p:attrName>
                                        </p:attrNameLst>
                                      </p:cBhvr>
                                      <p:tavLst>
                                        <p:tav tm="0">
                                          <p:val>
                                            <p:strVal val="#ppt_x"/>
                                          </p:val>
                                        </p:tav>
                                        <p:tav tm="100000">
                                          <p:val>
                                            <p:strVal val="#ppt_x"/>
                                          </p:val>
                                        </p:tav>
                                      </p:tavLst>
                                    </p:anim>
                                    <p:anim calcmode="lin" valueType="num">
                                      <p:cBhvr>
                                        <p:cTn dur="1000" fill="hold" id="36"/>
                                        <p:tgtEl>
                                          <p:spTgt spid="35"/>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500"/>
                            </p:stCondLst>
                            <p:childTnLst>
                              <p:par>
                                <p:cTn fill="hold" id="38" nodeType="afterEffect" presetClass="entr" presetID="22" presetSubtype="8">
                                  <p:stCondLst>
                                    <p:cond delay="0"/>
                                  </p:stCondLst>
                                  <p:childTnLst>
                                    <p:set>
                                      <p:cBhvr>
                                        <p:cTn dur="1" fill="hold" id="39">
                                          <p:stCondLst>
                                            <p:cond delay="0"/>
                                          </p:stCondLst>
                                        </p:cTn>
                                        <p:tgtEl>
                                          <p:spTgt spid="31"/>
                                        </p:tgtEl>
                                        <p:attrNameLst>
                                          <p:attrName>style.visibility</p:attrName>
                                        </p:attrNameLst>
                                      </p:cBhvr>
                                      <p:to>
                                        <p:strVal val="visible"/>
                                      </p:to>
                                    </p:set>
                                    <p:animEffect filter="wipe(left)" transition="in">
                                      <p:cBhvr>
                                        <p:cTn dur="500" id="40"/>
                                        <p:tgtEl>
                                          <p:spTgt spid="31"/>
                                        </p:tgtEl>
                                      </p:cBhvr>
                                    </p:animEffect>
                                  </p:childTnLst>
                                </p:cTn>
                              </p:par>
                            </p:childTnLst>
                          </p:cTn>
                        </p:par>
                        <p:par>
                          <p:cTn fill="hold" id="41" nodeType="afterGroup">
                            <p:stCondLst>
                              <p:cond delay="4000"/>
                            </p:stCondLst>
                            <p:childTnLst>
                              <p:par>
                                <p:cTn fill="hold" grpId="0" id="42" nodeType="afterEffect" presetClass="entr" presetID="42" presetSubtype="0">
                                  <p:stCondLst>
                                    <p:cond delay="0"/>
                                  </p:stCondLst>
                                  <p:childTnLst>
                                    <p:set>
                                      <p:cBhvr>
                                        <p:cTn dur="1" fill="hold" id="43">
                                          <p:stCondLst>
                                            <p:cond delay="0"/>
                                          </p:stCondLst>
                                        </p:cTn>
                                        <p:tgtEl>
                                          <p:spTgt spid="36"/>
                                        </p:tgtEl>
                                        <p:attrNameLst>
                                          <p:attrName>style.visibility</p:attrName>
                                        </p:attrNameLst>
                                      </p:cBhvr>
                                      <p:to>
                                        <p:strVal val="visible"/>
                                      </p:to>
                                    </p:set>
                                    <p:animEffect filter="fade" transition="in">
                                      <p:cBhvr>
                                        <p:cTn dur="1000" id="44"/>
                                        <p:tgtEl>
                                          <p:spTgt spid="36"/>
                                        </p:tgtEl>
                                      </p:cBhvr>
                                    </p:animEffect>
                                    <p:anim calcmode="lin" valueType="num">
                                      <p:cBhvr>
                                        <p:cTn dur="1000" fill="hold" id="45"/>
                                        <p:tgtEl>
                                          <p:spTgt spid="36"/>
                                        </p:tgtEl>
                                        <p:attrNameLst>
                                          <p:attrName>ppt_x</p:attrName>
                                        </p:attrNameLst>
                                      </p:cBhvr>
                                      <p:tavLst>
                                        <p:tav tm="0">
                                          <p:val>
                                            <p:strVal val="#ppt_x"/>
                                          </p:val>
                                        </p:tav>
                                        <p:tav tm="100000">
                                          <p:val>
                                            <p:strVal val="#ppt_x"/>
                                          </p:val>
                                        </p:tav>
                                      </p:tavLst>
                                    </p:anim>
                                    <p:anim calcmode="lin" valueType="num">
                                      <p:cBhvr>
                                        <p:cTn dur="1000" fill="hold" id="46"/>
                                        <p:tgtEl>
                                          <p:spTgt spid="36"/>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5000"/>
                            </p:stCondLst>
                            <p:childTnLst>
                              <p:par>
                                <p:cTn fill="hold" id="48" nodeType="afterEffect" presetClass="entr" presetID="22" presetSubtype="8">
                                  <p:stCondLst>
                                    <p:cond delay="0"/>
                                  </p:stCondLst>
                                  <p:childTnLst>
                                    <p:set>
                                      <p:cBhvr>
                                        <p:cTn dur="1" fill="hold" id="49">
                                          <p:stCondLst>
                                            <p:cond delay="0"/>
                                          </p:stCondLst>
                                        </p:cTn>
                                        <p:tgtEl>
                                          <p:spTgt spid="32"/>
                                        </p:tgtEl>
                                        <p:attrNameLst>
                                          <p:attrName>style.visibility</p:attrName>
                                        </p:attrNameLst>
                                      </p:cBhvr>
                                      <p:to>
                                        <p:strVal val="visible"/>
                                      </p:to>
                                    </p:set>
                                    <p:animEffect filter="wipe(left)" transition="in">
                                      <p:cBhvr>
                                        <p:cTn dur="500" id="50"/>
                                        <p:tgtEl>
                                          <p:spTgt spid="32"/>
                                        </p:tgtEl>
                                      </p:cBhvr>
                                    </p:animEffect>
                                  </p:childTnLst>
                                </p:cTn>
                              </p:par>
                            </p:childTnLst>
                          </p:cTn>
                        </p:par>
                        <p:par>
                          <p:cTn fill="hold" id="51" nodeType="afterGroup">
                            <p:stCondLst>
                              <p:cond delay="5500"/>
                            </p:stCondLst>
                            <p:childTnLst>
                              <p:par>
                                <p:cTn fill="hold" grpId="0" id="52" nodeType="afterEffect" presetClass="entr" presetID="42" presetSubtype="0">
                                  <p:stCondLst>
                                    <p:cond delay="0"/>
                                  </p:stCondLst>
                                  <p:childTnLst>
                                    <p:set>
                                      <p:cBhvr>
                                        <p:cTn dur="1" fill="hold" id="53">
                                          <p:stCondLst>
                                            <p:cond delay="0"/>
                                          </p:stCondLst>
                                        </p:cTn>
                                        <p:tgtEl>
                                          <p:spTgt spid="37"/>
                                        </p:tgtEl>
                                        <p:attrNameLst>
                                          <p:attrName>style.visibility</p:attrName>
                                        </p:attrNameLst>
                                      </p:cBhvr>
                                      <p:to>
                                        <p:strVal val="visible"/>
                                      </p:to>
                                    </p:set>
                                    <p:animEffect filter="fade" transition="in">
                                      <p:cBhvr>
                                        <p:cTn dur="1000" id="54"/>
                                        <p:tgtEl>
                                          <p:spTgt spid="37"/>
                                        </p:tgtEl>
                                      </p:cBhvr>
                                    </p:animEffect>
                                    <p:anim calcmode="lin" valueType="num">
                                      <p:cBhvr>
                                        <p:cTn dur="1000" fill="hold" id="55"/>
                                        <p:tgtEl>
                                          <p:spTgt spid="37"/>
                                        </p:tgtEl>
                                        <p:attrNameLst>
                                          <p:attrName>ppt_x</p:attrName>
                                        </p:attrNameLst>
                                      </p:cBhvr>
                                      <p:tavLst>
                                        <p:tav tm="0">
                                          <p:val>
                                            <p:strVal val="#ppt_x"/>
                                          </p:val>
                                        </p:tav>
                                        <p:tav tm="100000">
                                          <p:val>
                                            <p:strVal val="#ppt_x"/>
                                          </p:val>
                                        </p:tav>
                                      </p:tavLst>
                                    </p:anim>
                                    <p:anim calcmode="lin" valueType="num">
                                      <p:cBhvr>
                                        <p:cTn dur="1000" fill="hold" id="56"/>
                                        <p:tgtEl>
                                          <p:spTgt spid="37"/>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6500"/>
                            </p:stCondLst>
                            <p:childTnLst>
                              <p:par>
                                <p:cTn fill="hold" id="58" nodeType="afterEffect" presetClass="entr" presetID="10" presetSubtype="0">
                                  <p:stCondLst>
                                    <p:cond delay="0"/>
                                  </p:stCondLst>
                                  <p:childTnLst>
                                    <p:set>
                                      <p:cBhvr>
                                        <p:cTn dur="1" fill="hold" id="59">
                                          <p:stCondLst>
                                            <p:cond delay="0"/>
                                          </p:stCondLst>
                                        </p:cTn>
                                        <p:tgtEl>
                                          <p:spTgt spid="7"/>
                                        </p:tgtEl>
                                        <p:attrNameLst>
                                          <p:attrName>style.visibility</p:attrName>
                                        </p:attrNameLst>
                                      </p:cBhvr>
                                      <p:to>
                                        <p:strVal val="visible"/>
                                      </p:to>
                                    </p:set>
                                    <p:animEffect filter="fade" transition="in">
                                      <p:cBhvr>
                                        <p:cTn dur="500" id="60"/>
                                        <p:tgtEl>
                                          <p:spTgt spid="7"/>
                                        </p:tgtEl>
                                      </p:cBhvr>
                                    </p:animEffect>
                                  </p:childTnLst>
                                </p:cTn>
                              </p:par>
                              <p:par>
                                <p:cTn fill="hold" id="61" nodeType="withEffect" presetClass="emph" presetID="26" presetSubtype="0">
                                  <p:stCondLst>
                                    <p:cond delay="0"/>
                                  </p:stCondLst>
                                  <p:childTnLst>
                                    <p:animEffect filter="fade" transition="out">
                                      <p:cBhvr>
                                        <p:cTn dur="500" id="62" tmFilter="0, 0; .2, .5; .8, .5; 1, 0"/>
                                        <p:tgtEl>
                                          <p:spTgt spid="7"/>
                                        </p:tgtEl>
                                      </p:cBhvr>
                                    </p:animEffect>
                                    <p:animScale>
                                      <p:cBhvr>
                                        <p:cTn autoRev="1" dur="250" fill="hold" id="63"/>
                                        <p:tgtEl>
                                          <p:spTgt spid="7"/>
                                        </p:tgtEl>
                                      </p:cBhvr>
                                      <p:by x="105000" y="105000"/>
                                    </p:animScale>
                                  </p:childTnLst>
                                </p:cTn>
                              </p:par>
                            </p:childTnLst>
                          </p:cTn>
                        </p:par>
                        <p:par>
                          <p:cTn fill="hold" id="64" nodeType="afterGroup">
                            <p:stCondLst>
                              <p:cond delay="7000"/>
                            </p:stCondLst>
                            <p:childTnLst>
                              <p:par>
                                <p:cTn fill="hold" id="65" nodeType="afterEffect" presetClass="entr" presetID="22" presetSubtype="2">
                                  <p:stCondLst>
                                    <p:cond delay="0"/>
                                  </p:stCondLst>
                                  <p:childTnLst>
                                    <p:set>
                                      <p:cBhvr>
                                        <p:cTn dur="1" fill="hold" id="66">
                                          <p:stCondLst>
                                            <p:cond delay="0"/>
                                          </p:stCondLst>
                                        </p:cTn>
                                        <p:tgtEl>
                                          <p:spTgt spid="39"/>
                                        </p:tgtEl>
                                        <p:attrNameLst>
                                          <p:attrName>style.visibility</p:attrName>
                                        </p:attrNameLst>
                                      </p:cBhvr>
                                      <p:to>
                                        <p:strVal val="visible"/>
                                      </p:to>
                                    </p:set>
                                    <p:animEffect filter="wipe(right)" transition="in">
                                      <p:cBhvr>
                                        <p:cTn dur="500" id="67"/>
                                        <p:tgtEl>
                                          <p:spTgt spid="39"/>
                                        </p:tgtEl>
                                      </p:cBhvr>
                                    </p:animEffect>
                                  </p:childTnLst>
                                </p:cTn>
                              </p:par>
                            </p:childTnLst>
                          </p:cTn>
                        </p:par>
                        <p:par>
                          <p:cTn fill="hold" id="68" nodeType="afterGroup">
                            <p:stCondLst>
                              <p:cond delay="7500"/>
                            </p:stCondLst>
                            <p:childTnLst>
                              <p:par>
                                <p:cTn fill="hold" grpId="0" id="69" nodeType="afterEffect" presetClass="entr" presetID="42" presetSubtype="0">
                                  <p:stCondLst>
                                    <p:cond delay="0"/>
                                  </p:stCondLst>
                                  <p:childTnLst>
                                    <p:set>
                                      <p:cBhvr>
                                        <p:cTn dur="1" fill="hold" id="70">
                                          <p:stCondLst>
                                            <p:cond delay="0"/>
                                          </p:stCondLst>
                                        </p:cTn>
                                        <p:tgtEl>
                                          <p:spTgt spid="41"/>
                                        </p:tgtEl>
                                        <p:attrNameLst>
                                          <p:attrName>style.visibility</p:attrName>
                                        </p:attrNameLst>
                                      </p:cBhvr>
                                      <p:to>
                                        <p:strVal val="visible"/>
                                      </p:to>
                                    </p:set>
                                    <p:animEffect filter="fade" transition="in">
                                      <p:cBhvr>
                                        <p:cTn dur="1000" id="71"/>
                                        <p:tgtEl>
                                          <p:spTgt spid="41"/>
                                        </p:tgtEl>
                                      </p:cBhvr>
                                    </p:animEffect>
                                    <p:anim calcmode="lin" valueType="num">
                                      <p:cBhvr>
                                        <p:cTn dur="1000" fill="hold" id="72"/>
                                        <p:tgtEl>
                                          <p:spTgt spid="41"/>
                                        </p:tgtEl>
                                        <p:attrNameLst>
                                          <p:attrName>ppt_x</p:attrName>
                                        </p:attrNameLst>
                                      </p:cBhvr>
                                      <p:tavLst>
                                        <p:tav tm="0">
                                          <p:val>
                                            <p:strVal val="#ppt_x"/>
                                          </p:val>
                                        </p:tav>
                                        <p:tav tm="100000">
                                          <p:val>
                                            <p:strVal val="#ppt_x"/>
                                          </p:val>
                                        </p:tav>
                                      </p:tavLst>
                                    </p:anim>
                                    <p:anim calcmode="lin" valueType="num">
                                      <p:cBhvr>
                                        <p:cTn dur="1000" fill="hold" id="73"/>
                                        <p:tgtEl>
                                          <p:spTgt spid="41"/>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8500"/>
                            </p:stCondLst>
                            <p:childTnLst>
                              <p:par>
                                <p:cTn fill="hold" id="75" nodeType="afterEffect" presetClass="entr" presetID="22" presetSubtype="2">
                                  <p:stCondLst>
                                    <p:cond delay="0"/>
                                  </p:stCondLst>
                                  <p:childTnLst>
                                    <p:set>
                                      <p:cBhvr>
                                        <p:cTn dur="1" fill="hold" id="76">
                                          <p:stCondLst>
                                            <p:cond delay="0"/>
                                          </p:stCondLst>
                                        </p:cTn>
                                        <p:tgtEl>
                                          <p:spTgt spid="40"/>
                                        </p:tgtEl>
                                        <p:attrNameLst>
                                          <p:attrName>style.visibility</p:attrName>
                                        </p:attrNameLst>
                                      </p:cBhvr>
                                      <p:to>
                                        <p:strVal val="visible"/>
                                      </p:to>
                                    </p:set>
                                    <p:animEffect filter="wipe(right)" transition="in">
                                      <p:cBhvr>
                                        <p:cTn dur="500" id="77"/>
                                        <p:tgtEl>
                                          <p:spTgt spid="40"/>
                                        </p:tgtEl>
                                      </p:cBhvr>
                                    </p:animEffect>
                                  </p:childTnLst>
                                </p:cTn>
                              </p:par>
                            </p:childTnLst>
                          </p:cTn>
                        </p:par>
                        <p:par>
                          <p:cTn fill="hold" id="78" nodeType="afterGroup">
                            <p:stCondLst>
                              <p:cond delay="9000"/>
                            </p:stCondLst>
                            <p:childTnLst>
                              <p:par>
                                <p:cTn fill="hold" grpId="0" id="79" nodeType="afterEffect" presetClass="entr" presetID="42" presetSubtype="0">
                                  <p:stCondLst>
                                    <p:cond delay="0"/>
                                  </p:stCondLst>
                                  <p:childTnLst>
                                    <p:set>
                                      <p:cBhvr>
                                        <p:cTn dur="1" fill="hold" id="80">
                                          <p:stCondLst>
                                            <p:cond delay="0"/>
                                          </p:stCondLst>
                                        </p:cTn>
                                        <p:tgtEl>
                                          <p:spTgt spid="42"/>
                                        </p:tgtEl>
                                        <p:attrNameLst>
                                          <p:attrName>style.visibility</p:attrName>
                                        </p:attrNameLst>
                                      </p:cBhvr>
                                      <p:to>
                                        <p:strVal val="visible"/>
                                      </p:to>
                                    </p:set>
                                    <p:animEffect filter="fade" transition="in">
                                      <p:cBhvr>
                                        <p:cTn dur="1000" id="81"/>
                                        <p:tgtEl>
                                          <p:spTgt spid="42"/>
                                        </p:tgtEl>
                                      </p:cBhvr>
                                    </p:animEffect>
                                    <p:anim calcmode="lin" valueType="num">
                                      <p:cBhvr>
                                        <p:cTn dur="1000" fill="hold" id="82"/>
                                        <p:tgtEl>
                                          <p:spTgt spid="42"/>
                                        </p:tgtEl>
                                        <p:attrNameLst>
                                          <p:attrName>ppt_x</p:attrName>
                                        </p:attrNameLst>
                                      </p:cBhvr>
                                      <p:tavLst>
                                        <p:tav tm="0">
                                          <p:val>
                                            <p:strVal val="#ppt_x"/>
                                          </p:val>
                                        </p:tav>
                                        <p:tav tm="100000">
                                          <p:val>
                                            <p:strVal val="#ppt_x"/>
                                          </p:val>
                                        </p:tav>
                                      </p:tavLst>
                                    </p:anim>
                                    <p:anim calcmode="lin" valueType="num">
                                      <p:cBhvr>
                                        <p:cTn dur="1000" fill="hold" id="83"/>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41"/>
      <p:bldP grpId="0" spid="42"/>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1600">
                  <a:solidFill>
                    <a:srgbClr val="FC6204"/>
                  </a:solidFill>
                  <a:latin charset="-122" pitchFamily="34" typeface="微软雅黑"/>
                  <a:ea charset="-122" pitchFamily="34" typeface="微软雅黑"/>
                </a:rPr>
                <a:t>治标：A、转移注意力</a:t>
              </a:r>
            </a:p>
          </p:txBody>
        </p:sp>
      </p:grpSp>
      <p:sp>
        <p:nvSpPr>
          <p:cNvPr id="33" name="Text Box 44"/>
          <p:cNvSpPr txBox="1">
            <a:spLocks noChangeArrowheads="1"/>
          </p:cNvSpPr>
          <p:nvPr/>
        </p:nvSpPr>
        <p:spPr bwMode="auto">
          <a:xfrm>
            <a:off x="694606" y="2421156"/>
            <a:ext cx="4176464"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注意力转移法就是把注意力从引起不良情绪反应的刺激情境中，转移到其它事物上去或去从事其他活动的自我调节方法。</a:t>
            </a:r>
          </a:p>
        </p:txBody>
      </p:sp>
      <p:sp>
        <p:nvSpPr>
          <p:cNvPr id="38" name="Text Box 44"/>
          <p:cNvSpPr txBox="1">
            <a:spLocks noChangeArrowheads="1"/>
          </p:cNvSpPr>
          <p:nvPr/>
        </p:nvSpPr>
        <p:spPr bwMode="auto">
          <a:xfrm>
            <a:off x="694606" y="3870725"/>
            <a:ext cx="417646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当出现情绪不佳的情况时，要把注意力转移到使自己感兴趣的事上去，如：散散步，看看电影，读读书，打打球，下盘棋，找朋友聊天，换换环境等，有助于使情绪平静下来，在活动中寻找到新的快乐。</a:t>
            </a:r>
          </a:p>
        </p:txBody>
      </p:sp>
      <p:pic>
        <p:nvPicPr>
          <p:cNvPr descr="C:\Users\user\Desktop\58754 (4).jp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4957805" y="2214541"/>
            <a:ext cx="5394509" cy="3590722"/>
          </a:xfrm>
          <a:prstGeom prst="rect">
            <a:avLst/>
          </a:prstGeom>
          <a:noFill/>
          <a:ln>
            <a:solidFill>
              <a:srgbClr val="F05425"/>
            </a:solidFill>
          </a:ln>
          <a:extLst>
            <a:ext uri="{909E8E84-426E-40DD-AFC4-6F175D3DCCD1}">
              <a14:hiddenFill>
                <a:solidFill>
                  <a:srgbClr val="FFFFFF"/>
                </a:solidFill>
              </a14:hiddenFill>
            </a:ext>
          </a:extLst>
        </p:spPr>
      </p:pic>
      <p:sp>
        <p:nvSpPr>
          <p:cNvPr id="43" name="矩形 42"/>
          <p:cNvSpPr/>
          <p:nvPr/>
        </p:nvSpPr>
        <p:spPr>
          <a:xfrm>
            <a:off x="550590" y="2214542"/>
            <a:ext cx="9801724" cy="3590722"/>
          </a:xfrm>
          <a:prstGeom prst="rect">
            <a:avLst/>
          </a:prstGeom>
          <a:ln w="28575">
            <a:solidFill>
              <a:schemeClr val="accent6"/>
            </a:solidFill>
            <a:prstDash val="solid"/>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Tree>
    <p:extLst>
      <p:ext uri="{BB962C8B-B14F-4D97-AF65-F5344CB8AC3E}">
        <p14:creationId val="2280261228"/>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strVal val="(6*min(max(#ppt_w*#ppt_h,.3),1)-7.4)/-.7*#ppt_w"/>
                                          </p:val>
                                        </p:tav>
                                        <p:tav tm="100000">
                                          <p:val>
                                            <p:strVal val="#ppt_w"/>
                                          </p:val>
                                        </p:tav>
                                      </p:tavLst>
                                    </p:anim>
                                    <p:anim calcmode="lin" valueType="num">
                                      <p:cBhvr>
                                        <p:cTn dur="500" fill="hold" id="8"/>
                                        <p:tgtEl>
                                          <p:spTgt spid="27"/>
                                        </p:tgtEl>
                                        <p:attrNameLst>
                                          <p:attrName>ppt_h</p:attrName>
                                        </p:attrNameLst>
                                      </p:cBhvr>
                                      <p:tavLst>
                                        <p:tav tm="0">
                                          <p:val>
                                            <p:strVal val="(6*min(max(#ppt_w*#ppt_h,.3),1)-7.4)/-.7*#ppt_h"/>
                                          </p:val>
                                        </p:tav>
                                        <p:tav tm="100000">
                                          <p:val>
                                            <p:strVal val="#ppt_h"/>
                                          </p:val>
                                        </p:tav>
                                      </p:tavLst>
                                    </p:anim>
                                    <p:anim calcmode="lin" valueType="num">
                                      <p:cBhvr>
                                        <p:cTn dur="500" fill="hold" id="9"/>
                                        <p:tgtEl>
                                          <p:spTgt spid="27"/>
                                        </p:tgtEl>
                                        <p:attrNameLst>
                                          <p:attrName>ppt_x</p:attrName>
                                        </p:attrNameLst>
                                      </p:cBhvr>
                                      <p:tavLst>
                                        <p:tav tm="0">
                                          <p:val>
                                            <p:fltVal val="0.5"/>
                                          </p:val>
                                        </p:tav>
                                        <p:tav tm="100000">
                                          <p:val>
                                            <p:strVal val="#ppt_x"/>
                                          </p:val>
                                        </p:tav>
                                      </p:tavLst>
                                    </p:anim>
                                    <p:anim calcmode="lin" valueType="num">
                                      <p:cBhvr>
                                        <p:cTn dur="500" fill="hold" id="10"/>
                                        <p:tgtEl>
                                          <p:spTgt spid="27"/>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33"/>
                                        </p:tgtEl>
                                        <p:attrNameLst>
                                          <p:attrName>style.visibility</p:attrName>
                                        </p:attrNameLst>
                                      </p:cBhvr>
                                      <p:to>
                                        <p:strVal val="visible"/>
                                      </p:to>
                                    </p:set>
                                    <p:animEffect filter="fade" transition="in">
                                      <p:cBhvr>
                                        <p:cTn dur="1000" id="14"/>
                                        <p:tgtEl>
                                          <p:spTgt spid="33"/>
                                        </p:tgtEl>
                                      </p:cBhvr>
                                    </p:animEffect>
                                    <p:anim calcmode="lin" valueType="num">
                                      <p:cBhvr>
                                        <p:cTn dur="1000" fill="hold" id="15"/>
                                        <p:tgtEl>
                                          <p:spTgt spid="33"/>
                                        </p:tgtEl>
                                        <p:attrNameLst>
                                          <p:attrName>ppt_x</p:attrName>
                                        </p:attrNameLst>
                                      </p:cBhvr>
                                      <p:tavLst>
                                        <p:tav tm="0">
                                          <p:val>
                                            <p:strVal val="#ppt_x"/>
                                          </p:val>
                                        </p:tav>
                                        <p:tav tm="100000">
                                          <p:val>
                                            <p:strVal val="#ppt_x"/>
                                          </p:val>
                                        </p:tav>
                                      </p:tavLst>
                                    </p:anim>
                                    <p:anim calcmode="lin" valueType="num">
                                      <p:cBhvr>
                                        <p:cTn dur="1000" fill="hold" id="16"/>
                                        <p:tgtEl>
                                          <p:spTgt spid="33"/>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38"/>
                                        </p:tgtEl>
                                        <p:attrNameLst>
                                          <p:attrName>style.visibility</p:attrName>
                                        </p:attrNameLst>
                                      </p:cBhvr>
                                      <p:to>
                                        <p:strVal val="visible"/>
                                      </p:to>
                                    </p:set>
                                    <p:animEffect filter="fade" transition="in">
                                      <p:cBhvr>
                                        <p:cTn dur="1000" id="19"/>
                                        <p:tgtEl>
                                          <p:spTgt spid="38"/>
                                        </p:tgtEl>
                                      </p:cBhvr>
                                    </p:animEffect>
                                    <p:anim calcmode="lin" valueType="num">
                                      <p:cBhvr>
                                        <p:cTn dur="1000" fill="hold" id="20"/>
                                        <p:tgtEl>
                                          <p:spTgt spid="38"/>
                                        </p:tgtEl>
                                        <p:attrNameLst>
                                          <p:attrName>ppt_x</p:attrName>
                                        </p:attrNameLst>
                                      </p:cBhvr>
                                      <p:tavLst>
                                        <p:tav tm="0">
                                          <p:val>
                                            <p:strVal val="#ppt_x"/>
                                          </p:val>
                                        </p:tav>
                                        <p:tav tm="100000">
                                          <p:val>
                                            <p:strVal val="#ppt_x"/>
                                          </p:val>
                                        </p:tav>
                                      </p:tavLst>
                                    </p:anim>
                                    <p:anim calcmode="lin" valueType="num">
                                      <p:cBhvr>
                                        <p:cTn dur="1000" fill="hold" id="21"/>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img.star365.com/images/image/yw_paobu20110404.jp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4763699" y="3132120"/>
            <a:ext cx="5808555" cy="3725880"/>
          </a:xfrm>
          <a:prstGeom prst="rect">
            <a:avLst/>
          </a:prstGeom>
          <a:noFill/>
          <a:extLst>
            <a:ext uri="{909E8E84-426E-40DD-AFC4-6F175D3DCCD1}">
              <a14:hiddenFill>
                <a:solidFill>
                  <a:srgbClr val="FFFFFF"/>
                </a:solidFill>
              </a14:hiddenFill>
            </a:ext>
          </a:extLst>
        </p:spPr>
      </p:pic>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1600">
                  <a:solidFill>
                    <a:srgbClr val="FC6204"/>
                  </a:solidFill>
                  <a:latin charset="-122" pitchFamily="34" typeface="微软雅黑"/>
                  <a:ea charset="-122" pitchFamily="34" typeface="微软雅黑"/>
                </a:rPr>
                <a:t>治标：A、转移注意力</a:t>
              </a:r>
            </a:p>
          </p:txBody>
        </p:sp>
      </p:grpSp>
      <p:sp>
        <p:nvSpPr>
          <p:cNvPr id="33" name="Text Box 44"/>
          <p:cNvSpPr txBox="1">
            <a:spLocks noChangeArrowheads="1"/>
          </p:cNvSpPr>
          <p:nvPr/>
        </p:nvSpPr>
        <p:spPr bwMode="auto">
          <a:xfrm>
            <a:off x="622598" y="2421156"/>
            <a:ext cx="4176464"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在古老的西藏，有一个叫爱巴的人，每次和人生气起争执的时候，就以很快的速度跑回家，绕着自己的房子和土地跑三圈，然后坐在田边喘气。</a:t>
            </a:r>
          </a:p>
        </p:txBody>
      </p:sp>
      <p:sp>
        <p:nvSpPr>
          <p:cNvPr id="38" name="Text Box 44"/>
          <p:cNvSpPr txBox="1">
            <a:spLocks noChangeArrowheads="1"/>
          </p:cNvSpPr>
          <p:nvPr/>
        </p:nvSpPr>
        <p:spPr bwMode="auto">
          <a:xfrm>
            <a:off x="622598" y="3985528"/>
            <a:ext cx="4176464"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爱巴工作非常勤奋努力，他的房子越来越大，土地也越来越广。但不管房和地有多么广大，只要与人起争执而生气的时候，他就会绕着房子和土地跑三圈。 </a:t>
            </a:r>
          </a:p>
        </p:txBody>
      </p:sp>
      <p:sp>
        <p:nvSpPr>
          <p:cNvPr id="11" name="TextBox 8"/>
          <p:cNvSpPr>
            <a:spLocks noChangeArrowheads="1"/>
          </p:cNvSpPr>
          <p:nvPr/>
        </p:nvSpPr>
        <p:spPr bwMode="auto">
          <a:xfrm>
            <a:off x="550590" y="1412776"/>
            <a:ext cx="5832648" cy="418186"/>
          </a:xfrm>
          <a:prstGeom prst="rect">
            <a:avLst/>
          </a:prstGeom>
          <a:noFill/>
          <a:ln>
            <a:noFill/>
          </a:ln>
          <a:extLst/>
        </p:spPr>
        <p:txBody>
          <a:bodyPr wrap="square">
            <a:spAutoFit/>
          </a:bodyPr>
          <a:lstStyle/>
          <a:p>
            <a:pPr>
              <a:lnSpc>
                <a:spcPct val="134000"/>
              </a:lnSpc>
              <a:spcAft>
                <a:spcPts val="1200"/>
              </a:spcAft>
            </a:pPr>
            <a:r>
              <a:rPr altLang="en-US" lang="zh-CN" sz="1600">
                <a:solidFill>
                  <a:schemeClr val="bg1">
                    <a:lumMod val="50000"/>
                  </a:schemeClr>
                </a:solidFill>
                <a:latin charset="-122" pitchFamily="34" typeface="微软雅黑"/>
                <a:ea charset="-122" pitchFamily="34" typeface="微软雅黑"/>
              </a:rPr>
              <a:t>看了让你永远不生气的故事——爱巴的故事</a:t>
            </a:r>
          </a:p>
        </p:txBody>
      </p:sp>
      <p:cxnSp>
        <p:nvCxnSpPr>
          <p:cNvPr id="4" name="直接连接符 3"/>
          <p:cNvCxnSpPr/>
          <p:nvPr/>
        </p:nvCxnSpPr>
        <p:spPr>
          <a:xfrm flipH="1">
            <a:off x="4871070" y="2421156"/>
            <a:ext cx="0" cy="316808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 Box 44"/>
          <p:cNvSpPr txBox="1">
            <a:spLocks noChangeArrowheads="1"/>
          </p:cNvSpPr>
          <p:nvPr/>
        </p:nvSpPr>
        <p:spPr bwMode="auto">
          <a:xfrm>
            <a:off x="5087095" y="2420888"/>
            <a:ext cx="5090808"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“爱巴为什么每次生气都绕着房子和土地跑三圈呢？”所有熟悉他的人心里都想不明白，但不管怎么问他，爱巴都不愿意明说。</a:t>
            </a:r>
          </a:p>
        </p:txBody>
      </p:sp>
    </p:spTree>
    <p:extLst>
      <p:ext uri="{BB962C8B-B14F-4D97-AF65-F5344CB8AC3E}">
        <p14:creationId val="368835411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wd">
                                    <p:tmPct val="10000"/>
                                  </p:iterate>
                                  <p:childTnLst>
                                    <p:set>
                                      <p:cBhvr>
                                        <p:cTn dur="1" fill="hold" id="6">
                                          <p:stCondLst>
                                            <p:cond delay="0"/>
                                          </p:stCondLst>
                                        </p:cTn>
                                        <p:tgtEl>
                                          <p:spTgt spid="11"/>
                                        </p:tgtEl>
                                        <p:attrNameLst>
                                          <p:attrName>style.visibility</p:attrName>
                                        </p:attrNameLst>
                                      </p:cBhvr>
                                      <p:to>
                                        <p:strVal val="visible"/>
                                      </p:to>
                                    </p:set>
                                    <p:animScale>
                                      <p:cBhvr>
                                        <p:cTn decel="50000" dur="1000" fill="hold" id="7">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1"/>
                                        </p:tgtEl>
                                        <p:attrNameLst>
                                          <p:attrName>ppt_x</p:attrName>
                                          <p:attrName>ppt_y</p:attrName>
                                        </p:attrNameLst>
                                      </p:cBhvr>
                                    </p:animMotion>
                                    <p:animEffect filter="fade" transition="in">
                                      <p:cBhvr>
                                        <p:cTn dur="1000" id="9"/>
                                        <p:tgtEl>
                                          <p:spTgt spid="11"/>
                                        </p:tgtEl>
                                      </p:cBhvr>
                                    </p:animEffect>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33"/>
                                        </p:tgtEl>
                                        <p:attrNameLst>
                                          <p:attrName>style.visibility</p:attrName>
                                        </p:attrNameLst>
                                      </p:cBhvr>
                                      <p:to>
                                        <p:strVal val="visible"/>
                                      </p:to>
                                    </p:set>
                                    <p:animEffect filter="fade" transition="in">
                                      <p:cBhvr>
                                        <p:cTn dur="1000" id="13"/>
                                        <p:tgtEl>
                                          <p:spTgt spid="33"/>
                                        </p:tgtEl>
                                      </p:cBhvr>
                                    </p:animEffect>
                                    <p:anim calcmode="lin" valueType="num">
                                      <p:cBhvr>
                                        <p:cTn dur="1000" fill="hold" id="14"/>
                                        <p:tgtEl>
                                          <p:spTgt spid="33"/>
                                        </p:tgtEl>
                                        <p:attrNameLst>
                                          <p:attrName>ppt_x</p:attrName>
                                        </p:attrNameLst>
                                      </p:cBhvr>
                                      <p:tavLst>
                                        <p:tav tm="0">
                                          <p:val>
                                            <p:strVal val="#ppt_x"/>
                                          </p:val>
                                        </p:tav>
                                        <p:tav tm="100000">
                                          <p:val>
                                            <p:strVal val="#ppt_x"/>
                                          </p:val>
                                        </p:tav>
                                      </p:tavLst>
                                    </p:anim>
                                    <p:anim calcmode="lin" valueType="num">
                                      <p:cBhvr>
                                        <p:cTn dur="1000" fill="hold" id="15"/>
                                        <p:tgtEl>
                                          <p:spTgt spid="33"/>
                                        </p:tgtEl>
                                        <p:attrNameLst>
                                          <p:attrName>ppt_y</p:attrName>
                                        </p:attrNameLst>
                                      </p:cBhvr>
                                      <p:tavLst>
                                        <p:tav tm="0">
                                          <p:val>
                                            <p:strVal val="#ppt_y+.1"/>
                                          </p:val>
                                        </p:tav>
                                        <p:tav tm="100000">
                                          <p:val>
                                            <p:strVal val="#ppt_y"/>
                                          </p:val>
                                        </p:tav>
                                      </p:tavLst>
                                    </p:anim>
                                  </p:childTnLst>
                                </p:cTn>
                              </p:par>
                              <p:par>
                                <p:cTn fill="hold" grpId="0" id="16" nodeType="withEffect" presetClass="entr" presetID="47" presetSubtype="0">
                                  <p:stCondLst>
                                    <p:cond delay="0"/>
                                  </p:stCondLst>
                                  <p:childTnLst>
                                    <p:set>
                                      <p:cBhvr>
                                        <p:cTn dur="1" fill="hold" id="17">
                                          <p:stCondLst>
                                            <p:cond delay="0"/>
                                          </p:stCondLst>
                                        </p:cTn>
                                        <p:tgtEl>
                                          <p:spTgt spid="38"/>
                                        </p:tgtEl>
                                        <p:attrNameLst>
                                          <p:attrName>style.visibility</p:attrName>
                                        </p:attrNameLst>
                                      </p:cBhvr>
                                      <p:to>
                                        <p:strVal val="visible"/>
                                      </p:to>
                                    </p:set>
                                    <p:animEffect filter="fade" transition="in">
                                      <p:cBhvr>
                                        <p:cTn dur="1000" id="18"/>
                                        <p:tgtEl>
                                          <p:spTgt spid="38"/>
                                        </p:tgtEl>
                                      </p:cBhvr>
                                    </p:animEffect>
                                    <p:anim calcmode="lin" valueType="num">
                                      <p:cBhvr>
                                        <p:cTn dur="1000" fill="hold" id="19"/>
                                        <p:tgtEl>
                                          <p:spTgt spid="38"/>
                                        </p:tgtEl>
                                        <p:attrNameLst>
                                          <p:attrName>ppt_x</p:attrName>
                                        </p:attrNameLst>
                                      </p:cBhvr>
                                      <p:tavLst>
                                        <p:tav tm="0">
                                          <p:val>
                                            <p:strVal val="#ppt_x"/>
                                          </p:val>
                                        </p:tav>
                                        <p:tav tm="100000">
                                          <p:val>
                                            <p:strVal val="#ppt_x"/>
                                          </p:val>
                                        </p:tav>
                                      </p:tavLst>
                                    </p:anim>
                                    <p:anim calcmode="lin" valueType="num">
                                      <p:cBhvr>
                                        <p:cTn dur="1000" fill="hold" id="20"/>
                                        <p:tgtEl>
                                          <p:spTgt spid="38"/>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1000" id="24"/>
                                        <p:tgtEl>
                                          <p:spTgt spid="14"/>
                                        </p:tgtEl>
                                      </p:cBhvr>
                                    </p:animEffect>
                                    <p:anim calcmode="lin" valueType="num">
                                      <p:cBhvr>
                                        <p:cTn dur="1000" fill="hold" id="25"/>
                                        <p:tgtEl>
                                          <p:spTgt spid="14"/>
                                        </p:tgtEl>
                                        <p:attrNameLst>
                                          <p:attrName>ppt_x</p:attrName>
                                        </p:attrNameLst>
                                      </p:cBhvr>
                                      <p:tavLst>
                                        <p:tav tm="0">
                                          <p:val>
                                            <p:strVal val="#ppt_x"/>
                                          </p:val>
                                        </p:tav>
                                        <p:tav tm="100000">
                                          <p:val>
                                            <p:strVal val="#ppt_x"/>
                                          </p:val>
                                        </p:tav>
                                      </p:tavLst>
                                    </p:anim>
                                    <p:anim calcmode="lin" valueType="num">
                                      <p:cBhvr>
                                        <p:cTn dur="1000" fill="hold" id="26"/>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8"/>
      <p:bldP grpId="0" spid="11"/>
      <p:bldP grpId="0" spid="14"/>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1600">
                  <a:solidFill>
                    <a:srgbClr val="FC6204"/>
                  </a:solidFill>
                  <a:latin charset="-122" pitchFamily="34" typeface="微软雅黑"/>
                  <a:ea charset="-122" pitchFamily="34" typeface="微软雅黑"/>
                </a:rPr>
                <a:t>治标：A、转移注意力</a:t>
              </a:r>
            </a:p>
          </p:txBody>
        </p:sp>
      </p:grpSp>
      <p:sp>
        <p:nvSpPr>
          <p:cNvPr id="33" name="Text Box 44"/>
          <p:cNvSpPr txBox="1">
            <a:spLocks noChangeArrowheads="1"/>
          </p:cNvSpPr>
          <p:nvPr/>
        </p:nvSpPr>
        <p:spPr bwMode="auto">
          <a:xfrm>
            <a:off x="622598" y="1719040"/>
            <a:ext cx="4176464"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直到有一天，爱巴很老了，他的房地也已经太广大了，他生了气，拄着拐仗艰难地绕着土地和房子转，等他好不轻易走完三圈，太阳已经下了山，爱巴独自坐在田边喘气。</a:t>
            </a:r>
          </a:p>
        </p:txBody>
      </p:sp>
      <p:sp>
        <p:nvSpPr>
          <p:cNvPr id="38" name="Text Box 44"/>
          <p:cNvSpPr txBox="1">
            <a:spLocks noChangeArrowheads="1"/>
          </p:cNvSpPr>
          <p:nvPr/>
        </p:nvSpPr>
        <p:spPr bwMode="auto">
          <a:xfrm>
            <a:off x="622598" y="3392739"/>
            <a:ext cx="4176464"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他的孙子在旁边肯求他：“阿公，你已经这么大年纪了，这四周地区也没有其它人的土地比你的更广大，你不能再像从前，一生气就绕着土地跑三圈了。还有，你可不可以告诉我你一生气就绕着房子和土地跑三圈的秘密？”</a:t>
            </a:r>
          </a:p>
        </p:txBody>
      </p:sp>
      <p:cxnSp>
        <p:nvCxnSpPr>
          <p:cNvPr id="4" name="直接连接符 3"/>
          <p:cNvCxnSpPr/>
          <p:nvPr/>
        </p:nvCxnSpPr>
        <p:spPr>
          <a:xfrm flipH="1">
            <a:off x="4904320" y="1719040"/>
            <a:ext cx="0" cy="38702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 Box 44"/>
          <p:cNvSpPr txBox="1">
            <a:spLocks noChangeArrowheads="1"/>
          </p:cNvSpPr>
          <p:nvPr/>
        </p:nvSpPr>
        <p:spPr bwMode="auto">
          <a:xfrm>
            <a:off x="5087095" y="1719040"/>
            <a:ext cx="509080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爱巴终于说出了隐藏在心里多年的秘密，他说“年轻的时候，我一和人吵架、争论、生气，就绕着房屋跑三圈，边跑边想自己房子这么小，土地这么少，哪有时间去和别人吵架呢！想到这里气就消了，把所有的时间都用来努力工作了。</a:t>
            </a:r>
          </a:p>
        </p:txBody>
      </p:sp>
      <p:sp>
        <p:nvSpPr>
          <p:cNvPr id="13" name="Text Box 44"/>
          <p:cNvSpPr txBox="1">
            <a:spLocks noChangeArrowheads="1"/>
          </p:cNvSpPr>
          <p:nvPr/>
        </p:nvSpPr>
        <p:spPr bwMode="auto">
          <a:xfrm>
            <a:off x="5087095" y="3690898"/>
            <a:ext cx="509080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孙子问道：“阿公！你年老了，又变成最富有的人，为什么还要绕着房子和土地跑呢？”爱巴笑着说：“我现在还是会生气，生气时绕着房子和土地跑三圈，边跑边想，自己房子这么大，土地这么多，又何必和人计较呢？一想到这里，气就消了！”</a:t>
            </a:r>
          </a:p>
        </p:txBody>
      </p:sp>
    </p:spTree>
    <p:extLst>
      <p:ext uri="{BB962C8B-B14F-4D97-AF65-F5344CB8AC3E}">
        <p14:creationId val="12945973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1000" id="7"/>
                                        <p:tgtEl>
                                          <p:spTgt spid="33"/>
                                        </p:tgtEl>
                                      </p:cBhvr>
                                    </p:animEffect>
                                    <p:anim calcmode="lin" valueType="num">
                                      <p:cBhvr>
                                        <p:cTn dur="1000" fill="hold" id="8"/>
                                        <p:tgtEl>
                                          <p:spTgt spid="33"/>
                                        </p:tgtEl>
                                        <p:attrNameLst>
                                          <p:attrName>ppt_x</p:attrName>
                                        </p:attrNameLst>
                                      </p:cBhvr>
                                      <p:tavLst>
                                        <p:tav tm="0">
                                          <p:val>
                                            <p:strVal val="#ppt_x"/>
                                          </p:val>
                                        </p:tav>
                                        <p:tav tm="100000">
                                          <p:val>
                                            <p:strVal val="#ppt_x"/>
                                          </p:val>
                                        </p:tav>
                                      </p:tavLst>
                                    </p:anim>
                                    <p:anim calcmode="lin" valueType="num">
                                      <p:cBhvr>
                                        <p:cTn dur="1000" fill="hold" id="9"/>
                                        <p:tgtEl>
                                          <p:spTgt spid="3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8"/>
                                        </p:tgtEl>
                                        <p:attrNameLst>
                                          <p:attrName>style.visibility</p:attrName>
                                        </p:attrNameLst>
                                      </p:cBhvr>
                                      <p:to>
                                        <p:strVal val="visible"/>
                                      </p:to>
                                    </p:set>
                                    <p:animEffect filter="fade" transition="in">
                                      <p:cBhvr>
                                        <p:cTn dur="1000" id="12"/>
                                        <p:tgtEl>
                                          <p:spTgt spid="38"/>
                                        </p:tgtEl>
                                      </p:cBhvr>
                                    </p:animEffect>
                                    <p:anim calcmode="lin" valueType="num">
                                      <p:cBhvr>
                                        <p:cTn dur="1000" fill="hold" id="13"/>
                                        <p:tgtEl>
                                          <p:spTgt spid="38"/>
                                        </p:tgtEl>
                                        <p:attrNameLst>
                                          <p:attrName>ppt_x</p:attrName>
                                        </p:attrNameLst>
                                      </p:cBhvr>
                                      <p:tavLst>
                                        <p:tav tm="0">
                                          <p:val>
                                            <p:strVal val="#ppt_x"/>
                                          </p:val>
                                        </p:tav>
                                        <p:tav tm="100000">
                                          <p:val>
                                            <p:strVal val="#ppt_x"/>
                                          </p:val>
                                        </p:tav>
                                      </p:tavLst>
                                    </p:anim>
                                    <p:anim calcmode="lin" valueType="num">
                                      <p:cBhvr>
                                        <p:cTn dur="1000" fill="hold" id="14"/>
                                        <p:tgtEl>
                                          <p:spTgt spid="3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1000" id="23"/>
                                        <p:tgtEl>
                                          <p:spTgt spid="13"/>
                                        </p:tgtEl>
                                      </p:cBhvr>
                                    </p:animEffect>
                                    <p:anim calcmode="lin" valueType="num">
                                      <p:cBhvr>
                                        <p:cTn dur="1000" fill="hold" id="24"/>
                                        <p:tgtEl>
                                          <p:spTgt spid="13"/>
                                        </p:tgtEl>
                                        <p:attrNameLst>
                                          <p:attrName>ppt_x</p:attrName>
                                        </p:attrNameLst>
                                      </p:cBhvr>
                                      <p:tavLst>
                                        <p:tav tm="0">
                                          <p:val>
                                            <p:strVal val="#ppt_x"/>
                                          </p:val>
                                        </p:tav>
                                        <p:tav tm="100000">
                                          <p:val>
                                            <p:strVal val="#ppt_x"/>
                                          </p:val>
                                        </p:tav>
                                      </p:tavLst>
                                    </p:anim>
                                    <p:anim calcmode="lin" valueType="num">
                                      <p:cBhvr>
                                        <p:cTn dur="1000" fill="hold" id="25"/>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8"/>
      <p:bldP grpId="0" spid="14"/>
      <p:bldP grpId="0" spid="13"/>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1600">
                  <a:solidFill>
                    <a:srgbClr val="FC6204"/>
                  </a:solidFill>
                  <a:latin charset="-122" pitchFamily="34" typeface="微软雅黑"/>
                  <a:ea charset="-122" pitchFamily="34" typeface="微软雅黑"/>
                </a:rPr>
                <a:t>治标：B、适度宣泄</a:t>
              </a:r>
            </a:p>
          </p:txBody>
        </p:sp>
      </p:grpSp>
      <p:sp>
        <p:nvSpPr>
          <p:cNvPr id="33" name="Text Box 44"/>
          <p:cNvSpPr txBox="1">
            <a:spLocks noChangeArrowheads="1"/>
          </p:cNvSpPr>
          <p:nvPr/>
        </p:nvSpPr>
        <p:spPr bwMode="auto">
          <a:xfrm>
            <a:off x="550590" y="3861048"/>
            <a:ext cx="428152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过分压抑只会使情绪困扰加重，而适度宣泄则可以把不良情绪释放出来，从而使紧张情绪得以缓解、轻松。发泄的方法，如大哭、做剧烈的运动（跑步、打球等）、放声大叫或唱歌、向他人倾诉等等。</a:t>
            </a:r>
          </a:p>
        </p:txBody>
      </p:sp>
      <p:pic>
        <p:nvPicPr>
          <p:cNvPr descr="http://pic4.xihuan.me/edr/680__/t029c1833c03f68f5f2.jpg" id="3078" name="Picture 6"/>
          <p:cNvPicPr>
            <a:picLocks noChangeArrowheads="1" noChangeAspect="1"/>
          </p:cNvPicPr>
          <p:nvPr/>
        </p:nvPicPr>
        <p:blipFill>
          <a:blip r:embed="rId2">
            <a:extLst>
              <a:ext uri="{28A0092B-C50C-407E-A947-70E740481C1C}">
                <a14:useLocalDpi/>
              </a:ext>
            </a:extLst>
          </a:blip>
          <a:stretch>
            <a:fillRect/>
          </a:stretch>
        </p:blipFill>
        <p:spPr bwMode="auto">
          <a:xfrm>
            <a:off x="5540387" y="1280292"/>
            <a:ext cx="4191000" cy="5581651"/>
          </a:xfrm>
          <a:prstGeom prst="rect">
            <a:avLst/>
          </a:prstGeom>
          <a:noFill/>
          <a:ln>
            <a:solidFill>
              <a:srgbClr val="F05425"/>
            </a:solidFill>
          </a:ln>
          <a:extLst>
            <a:ext uri="{909E8E84-426E-40DD-AFC4-6F175D3DCCD1}">
              <a14:hiddenFill>
                <a:solidFill>
                  <a:srgbClr val="FFFFFF"/>
                </a:solidFill>
              </a14:hiddenFill>
            </a:ext>
          </a:extLst>
        </p:spPr>
      </p:pic>
    </p:spTree>
    <p:extLst>
      <p:ext uri="{BB962C8B-B14F-4D97-AF65-F5344CB8AC3E}">
        <p14:creationId val="735900363"/>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strVal val="(6*min(max(#ppt_w*#ppt_h,.3),1)-7.4)/-.7*#ppt_w"/>
                                          </p:val>
                                        </p:tav>
                                        <p:tav tm="100000">
                                          <p:val>
                                            <p:strVal val="#ppt_w"/>
                                          </p:val>
                                        </p:tav>
                                      </p:tavLst>
                                    </p:anim>
                                    <p:anim calcmode="lin" valueType="num">
                                      <p:cBhvr>
                                        <p:cTn dur="500" fill="hold" id="8"/>
                                        <p:tgtEl>
                                          <p:spTgt spid="27"/>
                                        </p:tgtEl>
                                        <p:attrNameLst>
                                          <p:attrName>ppt_h</p:attrName>
                                        </p:attrNameLst>
                                      </p:cBhvr>
                                      <p:tavLst>
                                        <p:tav tm="0">
                                          <p:val>
                                            <p:strVal val="(6*min(max(#ppt_w*#ppt_h,.3),1)-7.4)/-.7*#ppt_h"/>
                                          </p:val>
                                        </p:tav>
                                        <p:tav tm="100000">
                                          <p:val>
                                            <p:strVal val="#ppt_h"/>
                                          </p:val>
                                        </p:tav>
                                      </p:tavLst>
                                    </p:anim>
                                    <p:anim calcmode="lin" valueType="num">
                                      <p:cBhvr>
                                        <p:cTn dur="500" fill="hold" id="9"/>
                                        <p:tgtEl>
                                          <p:spTgt spid="27"/>
                                        </p:tgtEl>
                                        <p:attrNameLst>
                                          <p:attrName>ppt_x</p:attrName>
                                        </p:attrNameLst>
                                      </p:cBhvr>
                                      <p:tavLst>
                                        <p:tav tm="0">
                                          <p:val>
                                            <p:fltVal val="0.5"/>
                                          </p:val>
                                        </p:tav>
                                        <p:tav tm="100000">
                                          <p:val>
                                            <p:strVal val="#ppt_x"/>
                                          </p:val>
                                        </p:tav>
                                      </p:tavLst>
                                    </p:anim>
                                    <p:anim calcmode="lin" valueType="num">
                                      <p:cBhvr>
                                        <p:cTn dur="500" fill="hold" id="10"/>
                                        <p:tgtEl>
                                          <p:spTgt spid="27"/>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33"/>
                                        </p:tgtEl>
                                        <p:attrNameLst>
                                          <p:attrName>style.visibility</p:attrName>
                                        </p:attrNameLst>
                                      </p:cBhvr>
                                      <p:to>
                                        <p:strVal val="visible"/>
                                      </p:to>
                                    </p:set>
                                    <p:animEffect filter="fade" transition="in">
                                      <p:cBhvr>
                                        <p:cTn dur="1000" id="14"/>
                                        <p:tgtEl>
                                          <p:spTgt spid="33"/>
                                        </p:tgtEl>
                                      </p:cBhvr>
                                    </p:animEffect>
                                    <p:anim calcmode="lin" valueType="num">
                                      <p:cBhvr>
                                        <p:cTn dur="1000" fill="hold" id="15"/>
                                        <p:tgtEl>
                                          <p:spTgt spid="33"/>
                                        </p:tgtEl>
                                        <p:attrNameLst>
                                          <p:attrName>ppt_x</p:attrName>
                                        </p:attrNameLst>
                                      </p:cBhvr>
                                      <p:tavLst>
                                        <p:tav tm="0">
                                          <p:val>
                                            <p:strVal val="#ppt_x"/>
                                          </p:val>
                                        </p:tav>
                                        <p:tav tm="100000">
                                          <p:val>
                                            <p:strVal val="#ppt_x"/>
                                          </p:val>
                                        </p:tav>
                                      </p:tavLst>
                                    </p:anim>
                                    <p:anim calcmode="lin" valueType="num">
                                      <p:cBhvr>
                                        <p:cTn dur="1000" fill="hold" id="16"/>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1600">
                  <a:solidFill>
                    <a:srgbClr val="FC6204"/>
                  </a:solidFill>
                  <a:latin charset="-122" pitchFamily="34" typeface="微软雅黑"/>
                  <a:ea charset="-122" pitchFamily="34" typeface="微软雅黑"/>
                </a:rPr>
                <a:t>治标：B、适度宣泄</a:t>
              </a:r>
            </a:p>
          </p:txBody>
        </p:sp>
      </p:grpSp>
      <p:pic>
        <p:nvPicPr>
          <p:cNvPr descr="C:\Users\user\Desktop\19211731_58839.jpg" id="9" name="Picture 4"/>
          <p:cNvPicPr>
            <a:picLocks noChangeArrowheads="1" noChangeAspect="1"/>
          </p:cNvPicPr>
          <p:nvPr/>
        </p:nvPicPr>
        <p:blipFill>
          <a:blip r:embed="rId2">
            <a:extLst>
              <a:ext uri="{28A0092B-C50C-407E-A947-70E740481C1C}">
                <a14:useLocalDpi/>
              </a:ext>
            </a:extLst>
          </a:blip>
          <a:stretch>
            <a:fillRect/>
          </a:stretch>
        </p:blipFill>
        <p:spPr bwMode="auto">
          <a:xfrm>
            <a:off x="7270821" y="1701288"/>
            <a:ext cx="3072857" cy="4320000"/>
          </a:xfrm>
          <a:prstGeom prst="ellipse">
            <a:avLst/>
          </a:prstGeom>
          <a:noFill/>
          <a:ln>
            <a:solidFill>
              <a:schemeClr val="bg1"/>
            </a:solidFill>
          </a:ln>
          <a:effectLst>
            <a:outerShdw algn="ctr" blurRad="63500" rotWithShape="0" sx="102000" sy="102000">
              <a:prstClr val="black">
                <a:alpha val="40000"/>
              </a:prstClr>
            </a:outerShdw>
          </a:effectLst>
          <a:extLst/>
        </p:spPr>
      </p:pic>
      <p:sp>
        <p:nvSpPr>
          <p:cNvPr id="10" name="Text Box 44"/>
          <p:cNvSpPr txBox="1">
            <a:spLocks noChangeArrowheads="1"/>
          </p:cNvSpPr>
          <p:nvPr/>
        </p:nvSpPr>
        <p:spPr bwMode="auto">
          <a:xfrm>
            <a:off x="572350" y="1719040"/>
            <a:ext cx="3218600"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一天，美国前陆军部长斯坦顿来到林肯那里，气呼呼地说一位少将用侮辱的话指责他偏袒一些人。林肯建议斯坦顿，写一封内容尖刻的信回敬那家伙。</a:t>
            </a:r>
          </a:p>
        </p:txBody>
      </p:sp>
      <p:sp>
        <p:nvSpPr>
          <p:cNvPr id="11" name="Text Box 44"/>
          <p:cNvSpPr txBox="1">
            <a:spLocks noChangeArrowheads="1"/>
          </p:cNvSpPr>
          <p:nvPr/>
        </p:nvSpPr>
        <p:spPr bwMode="auto">
          <a:xfrm>
            <a:off x="3934967" y="1719040"/>
            <a:ext cx="3288106"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斯坦顿立刻写了一封措辞强烈的信，然后拿给总统看。“对了，对了。”林肯高声叫好，“要的就是这个！好好训他一顿，真写绝了，斯坦顿。”</a:t>
            </a:r>
          </a:p>
        </p:txBody>
      </p:sp>
      <p:cxnSp>
        <p:nvCxnSpPr>
          <p:cNvPr id="4" name="直接连接符 3"/>
          <p:cNvCxnSpPr/>
          <p:nvPr/>
        </p:nvCxnSpPr>
        <p:spPr>
          <a:xfrm>
            <a:off x="550590" y="3572776"/>
            <a:ext cx="640871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 Box 44"/>
          <p:cNvSpPr txBox="1">
            <a:spLocks noChangeArrowheads="1"/>
          </p:cNvSpPr>
          <p:nvPr/>
        </p:nvSpPr>
        <p:spPr bwMode="auto">
          <a:xfrm>
            <a:off x="550590" y="3717032"/>
            <a:ext cx="3218600"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但是当斯坦顿把信叠好装进信封里时，林肯却叫住他，问道：“你干什么？” “寄出去呀。”斯坦顿有些摸不着头脑了。</a:t>
            </a:r>
          </a:p>
        </p:txBody>
      </p:sp>
      <p:sp>
        <p:nvSpPr>
          <p:cNvPr id="16" name="Text Box 44"/>
          <p:cNvSpPr txBox="1">
            <a:spLocks noChangeArrowheads="1"/>
          </p:cNvSpPr>
          <p:nvPr/>
        </p:nvSpPr>
        <p:spPr bwMode="auto">
          <a:xfrm>
            <a:off x="3913207" y="3717032"/>
            <a:ext cx="3288106"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不要胡闹。”林肯大声说：“这封信不能发，快把它扔到炉子里去。凡是生气时写的信，我都是这么处理的。这封信写得好，写的时候你已经解了气，现在感觉好多了吧，那么就请你把它烧掉，再写第二封信吧。”</a:t>
            </a:r>
          </a:p>
        </p:txBody>
      </p:sp>
    </p:spTree>
    <p:extLst>
      <p:ext uri="{BB962C8B-B14F-4D97-AF65-F5344CB8AC3E}">
        <p14:creationId val="412238125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7" presetSubtype="0">
                                  <p:stCondLst>
                                    <p:cond delay="0"/>
                                  </p:stCondLst>
                                  <p:childTnLst>
                                    <p:set>
                                      <p:cBhvr>
                                        <p:cTn dur="1" fill="hold" id="17">
                                          <p:stCondLst>
                                            <p:cond delay="0"/>
                                          </p:stCondLst>
                                        </p:cTn>
                                        <p:tgtEl>
                                          <p:spTgt spid="15"/>
                                        </p:tgtEl>
                                        <p:attrNameLst>
                                          <p:attrName>style.visibility</p:attrName>
                                        </p:attrNameLst>
                                      </p:cBhvr>
                                      <p:to>
                                        <p:strVal val="visible"/>
                                      </p:to>
                                    </p:set>
                                    <p:animEffect filter="fade" transition="in">
                                      <p:cBhvr>
                                        <p:cTn dur="1000" id="18"/>
                                        <p:tgtEl>
                                          <p:spTgt spid="15"/>
                                        </p:tgtEl>
                                      </p:cBhvr>
                                    </p:animEffect>
                                    <p:anim calcmode="lin" valueType="num">
                                      <p:cBhvr>
                                        <p:cTn dur="1000" fill="hold" id="19"/>
                                        <p:tgtEl>
                                          <p:spTgt spid="15"/>
                                        </p:tgtEl>
                                        <p:attrNameLst>
                                          <p:attrName>ppt_x</p:attrName>
                                        </p:attrNameLst>
                                      </p:cBhvr>
                                      <p:tavLst>
                                        <p:tav tm="0">
                                          <p:val>
                                            <p:strVal val="#ppt_x"/>
                                          </p:val>
                                        </p:tav>
                                        <p:tav tm="100000">
                                          <p:val>
                                            <p:strVal val="#ppt_x"/>
                                          </p:val>
                                        </p:tav>
                                      </p:tavLst>
                                    </p:anim>
                                    <p:anim calcmode="lin" valueType="num">
                                      <p:cBhvr>
                                        <p:cTn dur="1000" fill="hold" id="20"/>
                                        <p:tgtEl>
                                          <p:spTgt spid="15"/>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16"/>
                                        </p:tgtEl>
                                        <p:attrNameLst>
                                          <p:attrName>style.visibility</p:attrName>
                                        </p:attrNameLst>
                                      </p:cBhvr>
                                      <p:to>
                                        <p:strVal val="visible"/>
                                      </p:to>
                                    </p:set>
                                    <p:animEffect filter="fade" transition="in">
                                      <p:cBhvr>
                                        <p:cTn dur="1000" id="23"/>
                                        <p:tgtEl>
                                          <p:spTgt spid="16"/>
                                        </p:tgtEl>
                                      </p:cBhvr>
                                    </p:animEffect>
                                    <p:anim calcmode="lin" valueType="num">
                                      <p:cBhvr>
                                        <p:cTn dur="1000" fill="hold" id="24"/>
                                        <p:tgtEl>
                                          <p:spTgt spid="16"/>
                                        </p:tgtEl>
                                        <p:attrNameLst>
                                          <p:attrName>ppt_x</p:attrName>
                                        </p:attrNameLst>
                                      </p:cBhvr>
                                      <p:tavLst>
                                        <p:tav tm="0">
                                          <p:val>
                                            <p:strVal val="#ppt_x"/>
                                          </p:val>
                                        </p:tav>
                                        <p:tav tm="100000">
                                          <p:val>
                                            <p:strVal val="#ppt_x"/>
                                          </p:val>
                                        </p:tav>
                                      </p:tavLst>
                                    </p:anim>
                                    <p:anim calcmode="lin" valueType="num">
                                      <p:cBhvr>
                                        <p:cTn dur="1000" fill="hold" id="25"/>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5"/>
      <p:bldP grpId="0" spid="16"/>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1600">
                  <a:solidFill>
                    <a:srgbClr val="FC6204"/>
                  </a:solidFill>
                  <a:latin charset="-122" pitchFamily="34" typeface="微软雅黑"/>
                  <a:ea charset="-122" pitchFamily="34" typeface="微软雅黑"/>
                </a:rPr>
                <a:t>治标：C、自我安慰</a:t>
              </a:r>
            </a:p>
          </p:txBody>
        </p:sp>
      </p:grpSp>
      <p:sp>
        <p:nvSpPr>
          <p:cNvPr id="10" name="Text Box 44"/>
          <p:cNvSpPr txBox="1">
            <a:spLocks noChangeArrowheads="1"/>
          </p:cNvSpPr>
          <p:nvPr/>
        </p:nvSpPr>
        <p:spPr bwMode="auto">
          <a:xfrm>
            <a:off x="550590" y="1719040"/>
            <a:ext cx="4032448"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即阿q精神。面对我们无法改变现实，学会安慰自己，追求精神胜利。这种方法，对于帮助人们在大的挫折面前接受现实，保护自己，避免精神崩溃是很有益处的。</a:t>
            </a:r>
          </a:p>
        </p:txBody>
      </p:sp>
      <p:sp>
        <p:nvSpPr>
          <p:cNvPr id="11" name="Text Box 44"/>
          <p:cNvSpPr txBox="1">
            <a:spLocks noChangeArrowheads="1"/>
          </p:cNvSpPr>
          <p:nvPr/>
        </p:nvSpPr>
        <p:spPr bwMode="auto">
          <a:xfrm>
            <a:off x="550590" y="3392739"/>
            <a:ext cx="403244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比如，同样是面对诸葛亮，周瑜心中，抱持“既生瑜，何生亮”的怨恨，终于怀恨而死。司马懿一句“诸葛亮真神人也”，表示了“吾不如”的自谦，顶着敬贤的光环，而心安理得。</a:t>
            </a:r>
          </a:p>
        </p:txBody>
      </p:sp>
      <p:sp>
        <p:nvSpPr>
          <p:cNvPr id="12" name="Text Box 44"/>
          <p:cNvSpPr txBox="1">
            <a:spLocks noChangeArrowheads="1"/>
          </p:cNvSpPr>
          <p:nvPr/>
        </p:nvSpPr>
        <p:spPr bwMode="auto">
          <a:xfrm>
            <a:off x="4799062" y="5103416"/>
            <a:ext cx="5760639"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因此，当人们遇到情绪问题时，经常用“胜败乃兵家常事”、“塞翁失马，焉知非福”等词语来进行自我安慰，可以摆脱烦恼，消除抑郁，达到自我安慰、自我激励的目的，从而带来情绪上的安宁和稳定。</a:t>
            </a:r>
          </a:p>
        </p:txBody>
      </p:sp>
      <p:cxnSp>
        <p:nvCxnSpPr>
          <p:cNvPr id="13" name="直接连接符 12"/>
          <p:cNvCxnSpPr/>
          <p:nvPr/>
        </p:nvCxnSpPr>
        <p:spPr>
          <a:xfrm flipH="1">
            <a:off x="4583038" y="1791048"/>
            <a:ext cx="0" cy="46622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descr="http://mil.hebei.com.cn/xwzx/jspd/ztk/sgfyzcwjt/ccyqzntgg/200912/W020091209641615208746.jpg" id="5122" name="Picture 2"/>
          <p:cNvPicPr>
            <a:picLocks noChangeArrowheads="1" noChangeAspect="1"/>
          </p:cNvPicPr>
          <p:nvPr/>
        </p:nvPicPr>
        <p:blipFill>
          <a:blip r:embed="rId2">
            <a:extLst>
              <a:ext uri="{28A0092B-C50C-407E-A947-70E740481C1C}">
                <a14:useLocalDpi/>
              </a:ext>
            </a:extLst>
          </a:blip>
          <a:stretch>
            <a:fillRect/>
          </a:stretch>
        </p:blipFill>
        <p:spPr bwMode="auto">
          <a:xfrm>
            <a:off x="5015086" y="1791048"/>
            <a:ext cx="5098077" cy="2934096"/>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714103817"/>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strVal val="(6*min(max(#ppt_w*#ppt_h,.3),1)-7.4)/-.7*#ppt_w"/>
                                          </p:val>
                                        </p:tav>
                                        <p:tav tm="100000">
                                          <p:val>
                                            <p:strVal val="#ppt_w"/>
                                          </p:val>
                                        </p:tav>
                                      </p:tavLst>
                                    </p:anim>
                                    <p:anim calcmode="lin" valueType="num">
                                      <p:cBhvr>
                                        <p:cTn dur="500" fill="hold" id="8"/>
                                        <p:tgtEl>
                                          <p:spTgt spid="27"/>
                                        </p:tgtEl>
                                        <p:attrNameLst>
                                          <p:attrName>ppt_h</p:attrName>
                                        </p:attrNameLst>
                                      </p:cBhvr>
                                      <p:tavLst>
                                        <p:tav tm="0">
                                          <p:val>
                                            <p:strVal val="(6*min(max(#ppt_w*#ppt_h,.3),1)-7.4)/-.7*#ppt_h"/>
                                          </p:val>
                                        </p:tav>
                                        <p:tav tm="100000">
                                          <p:val>
                                            <p:strVal val="#ppt_h"/>
                                          </p:val>
                                        </p:tav>
                                      </p:tavLst>
                                    </p:anim>
                                    <p:anim calcmode="lin" valueType="num">
                                      <p:cBhvr>
                                        <p:cTn dur="500" fill="hold" id="9"/>
                                        <p:tgtEl>
                                          <p:spTgt spid="27"/>
                                        </p:tgtEl>
                                        <p:attrNameLst>
                                          <p:attrName>ppt_x</p:attrName>
                                        </p:attrNameLst>
                                      </p:cBhvr>
                                      <p:tavLst>
                                        <p:tav tm="0">
                                          <p:val>
                                            <p:fltVal val="0.5"/>
                                          </p:val>
                                        </p:tav>
                                        <p:tav tm="100000">
                                          <p:val>
                                            <p:strVal val="#ppt_x"/>
                                          </p:val>
                                        </p:tav>
                                      </p:tavLst>
                                    </p:anim>
                                    <p:anim calcmode="lin" valueType="num">
                                      <p:cBhvr>
                                        <p:cTn dur="500" fill="hold" id="10"/>
                                        <p:tgtEl>
                                          <p:spTgt spid="27"/>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ur="1000" fill="hold" id="21"/>
                                        <p:tgtEl>
                                          <p:spTgt spid="11"/>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52" presetSubtype="0">
                                  <p:stCondLst>
                                    <p:cond delay="0"/>
                                  </p:stCondLst>
                                  <p:childTnLst>
                                    <p:set>
                                      <p:cBhvr>
                                        <p:cTn dur="1" fill="hold" id="24">
                                          <p:stCondLst>
                                            <p:cond delay="0"/>
                                          </p:stCondLst>
                                        </p:cTn>
                                        <p:tgtEl>
                                          <p:spTgt spid="12"/>
                                        </p:tgtEl>
                                        <p:attrNameLst>
                                          <p:attrName>style.visibility</p:attrName>
                                        </p:attrNameLst>
                                      </p:cBhvr>
                                      <p:to>
                                        <p:strVal val="visible"/>
                                      </p:to>
                                    </p:set>
                                    <p:animScale>
                                      <p:cBhvr>
                                        <p:cTn decel="50000" dur="1000" fill="hold" id="25">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6">
                                          <p:stCondLst>
                                            <p:cond delay="0"/>
                                          </p:stCondLst>
                                        </p:cTn>
                                        <p:tgtEl>
                                          <p:spTgt spid="12"/>
                                        </p:tgtEl>
                                        <p:attrNameLst>
                                          <p:attrName>ppt_x</p:attrName>
                                          <p:attrName>ppt_y</p:attrName>
                                        </p:attrNameLst>
                                      </p:cBhvr>
                                    </p:animMotion>
                                    <p:animEffect filter="fade" transition="in">
                                      <p:cBhvr>
                                        <p:cTn dur="1000" id="2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600">
                  <a:solidFill>
                    <a:srgbClr val="FC6204"/>
                  </a:solidFill>
                  <a:latin charset="-122" pitchFamily="34" typeface="微软雅黑"/>
                  <a:ea charset="-122" pitchFamily="34" typeface="微软雅黑"/>
                </a:rPr>
                <a:t>治标：D、自我暗示</a:t>
              </a:r>
            </a:p>
          </p:txBody>
        </p:sp>
      </p:grpSp>
      <p:sp>
        <p:nvSpPr>
          <p:cNvPr id="10" name="Text Box 44"/>
          <p:cNvSpPr txBox="1">
            <a:spLocks noChangeArrowheads="1"/>
          </p:cNvSpPr>
          <p:nvPr/>
        </p:nvSpPr>
        <p:spPr bwMode="auto">
          <a:xfrm>
            <a:off x="550590" y="1719040"/>
            <a:ext cx="4392488"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自我暗示分消极自我暗示与积极自我暗示。积极自我暗示，在不知不觉之中对自己的意志、心理以至生理状态产生影响，积极的自我暗示令我们保持好的心情、乐观的情绪、自信心等。如不断地对自己默语：“我一定能行”、“不要紧张”、“不许发怒”等。</a:t>
            </a:r>
          </a:p>
        </p:txBody>
      </p:sp>
      <p:sp>
        <p:nvSpPr>
          <p:cNvPr id="11" name="Text Box 44"/>
          <p:cNvSpPr txBox="1">
            <a:spLocks noChangeArrowheads="1"/>
          </p:cNvSpPr>
          <p:nvPr/>
        </p:nvSpPr>
        <p:spPr bwMode="auto">
          <a:xfrm>
            <a:off x="550590" y="4077072"/>
            <a:ext cx="439248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当我们处于低潮时，有许多方法可以让心情变好。但是好不了多久，依然不能忘怀于那些困扰问题。就算借酒浇愁，很可能酒醉之后，变得更加忧愁。因此，情绪管理，还需要治本的办法。</a:t>
            </a:r>
          </a:p>
        </p:txBody>
      </p:sp>
      <p:pic>
        <p:nvPicPr>
          <p:cNvPr descr="F:\TDZ临时\其他备用\！PPT图片及版面资源\06-PPT精选插图\02-商务\喝醉了.png" id="12" name="Picture 2"/>
          <p:cNvPicPr>
            <a:picLocks noChangeArrowheads="1" noChangeAspect="1"/>
          </p:cNvPicPr>
          <p:nvPr/>
        </p:nvPicPr>
        <p:blipFill>
          <a:blip r:embed="rId2">
            <a:extLst>
              <a:ext uri="{28A0092B-C50C-407E-A947-70E740481C1C}">
                <a14:useLocalDpi/>
              </a:ext>
            </a:extLst>
          </a:blip>
          <a:stretch>
            <a:fillRect/>
          </a:stretch>
        </p:blipFill>
        <p:spPr bwMode="auto">
          <a:xfrm>
            <a:off x="5087094" y="1844824"/>
            <a:ext cx="5328592" cy="3792708"/>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3886616484"/>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strVal val="(6*min(max(#ppt_w*#ppt_h,.3),1)-7.4)/-.7*#ppt_w"/>
                                          </p:val>
                                        </p:tav>
                                        <p:tav tm="100000">
                                          <p:val>
                                            <p:strVal val="#ppt_w"/>
                                          </p:val>
                                        </p:tav>
                                      </p:tavLst>
                                    </p:anim>
                                    <p:anim calcmode="lin" valueType="num">
                                      <p:cBhvr>
                                        <p:cTn dur="500" fill="hold" id="8"/>
                                        <p:tgtEl>
                                          <p:spTgt spid="27"/>
                                        </p:tgtEl>
                                        <p:attrNameLst>
                                          <p:attrName>ppt_h</p:attrName>
                                        </p:attrNameLst>
                                      </p:cBhvr>
                                      <p:tavLst>
                                        <p:tav tm="0">
                                          <p:val>
                                            <p:strVal val="(6*min(max(#ppt_w*#ppt_h,.3),1)-7.4)/-.7*#ppt_h"/>
                                          </p:val>
                                        </p:tav>
                                        <p:tav tm="100000">
                                          <p:val>
                                            <p:strVal val="#ppt_h"/>
                                          </p:val>
                                        </p:tav>
                                      </p:tavLst>
                                    </p:anim>
                                    <p:anim calcmode="lin" valueType="num">
                                      <p:cBhvr>
                                        <p:cTn dur="500" fill="hold" id="9"/>
                                        <p:tgtEl>
                                          <p:spTgt spid="27"/>
                                        </p:tgtEl>
                                        <p:attrNameLst>
                                          <p:attrName>ppt_x</p:attrName>
                                        </p:attrNameLst>
                                      </p:cBhvr>
                                      <p:tavLst>
                                        <p:tav tm="0">
                                          <p:val>
                                            <p:fltVal val="0.5"/>
                                          </p:val>
                                        </p:tav>
                                        <p:tav tm="100000">
                                          <p:val>
                                            <p:strVal val="#ppt_x"/>
                                          </p:val>
                                        </p:tav>
                                      </p:tavLst>
                                    </p:anim>
                                    <p:anim calcmode="lin" valueType="num">
                                      <p:cBhvr>
                                        <p:cTn dur="500" fill="hold" id="10"/>
                                        <p:tgtEl>
                                          <p:spTgt spid="27"/>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ur="1000" fill="hold" id="21"/>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600">
                  <a:solidFill>
                    <a:srgbClr val="FC6204"/>
                  </a:solidFill>
                  <a:latin charset="-122" pitchFamily="34" typeface="微软雅黑"/>
                  <a:ea charset="-122" pitchFamily="34" typeface="微软雅黑"/>
                </a:rPr>
                <a:t>治本：A、冷静三思</a:t>
              </a:r>
            </a:p>
          </p:txBody>
        </p:sp>
      </p:grpSp>
      <p:sp>
        <p:nvSpPr>
          <p:cNvPr id="10" name="Text Box 44"/>
          <p:cNvSpPr txBox="1">
            <a:spLocks noChangeArrowheads="1"/>
          </p:cNvSpPr>
          <p:nvPr/>
        </p:nvSpPr>
        <p:spPr bwMode="auto">
          <a:xfrm>
            <a:off x="550590" y="2319935"/>
            <a:ext cx="4392488"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美国临床心理学家阿尔伯特•艾利斯在50年代创立了理性情绪疗法，其核心是去掉非理性的、不合理的信念，建立正确的信念。非理性信念的特点是绝对化、过分概括化、糟糕透顶，如因与上司产生争论或吵架后产生许多非理性的想法而导致情绪异常。</a:t>
            </a:r>
          </a:p>
        </p:txBody>
      </p:sp>
      <p:sp>
        <p:nvSpPr>
          <p:cNvPr id="11" name="Text Box 44"/>
          <p:cNvSpPr txBox="1">
            <a:spLocks noChangeArrowheads="1"/>
          </p:cNvSpPr>
          <p:nvPr/>
        </p:nvSpPr>
        <p:spPr bwMode="auto">
          <a:xfrm>
            <a:off x="550590" y="4677967"/>
            <a:ext cx="4392488"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因此，我们应当静下来，觉察自己的情绪，明白当前所处的状态。弄清楚事情的来龙去脉，增加情绪反应的选择性。</a:t>
            </a:r>
          </a:p>
        </p:txBody>
      </p:sp>
      <p:pic>
        <p:nvPicPr>
          <p:cNvPr descr="C:\Users\user\Desktop\未标题-1 拷贝.png" id="7170" name="Picture 2"/>
          <p:cNvPicPr>
            <a:picLocks noChangeArrowheads="1" noChangeAspect="1"/>
          </p:cNvPicPr>
          <p:nvPr/>
        </p:nvPicPr>
        <p:blipFill>
          <a:blip r:embed="rId2">
            <a:extLst>
              <a:ext uri="{28A0092B-C50C-407E-A947-70E740481C1C}">
                <a14:useLocalDpi/>
              </a:ext>
            </a:extLst>
          </a:blip>
          <a:stretch>
            <a:fillRect/>
          </a:stretch>
        </p:blipFill>
        <p:spPr bwMode="auto">
          <a:xfrm>
            <a:off x="5506017" y="1662487"/>
            <a:ext cx="4433378" cy="5195363"/>
          </a:xfrm>
          <a:prstGeom prst="rect">
            <a:avLst/>
          </a:prstGeom>
          <a:noFill/>
          <a:extLst>
            <a:ext uri="{909E8E84-426E-40DD-AFC4-6F175D3DCCD1}">
              <a14:hiddenFill>
                <a:solidFill>
                  <a:srgbClr val="FFFFFF"/>
                </a:solidFill>
              </a14:hiddenFill>
            </a:ext>
          </a:extLst>
        </p:spPr>
      </p:pic>
    </p:spTree>
    <p:extLst>
      <p:ext uri="{BB962C8B-B14F-4D97-AF65-F5344CB8AC3E}">
        <p14:creationId val="1067527939"/>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strVal val="(6*min(max(#ppt_w*#ppt_h,.3),1)-7.4)/-.7*#ppt_w"/>
                                          </p:val>
                                        </p:tav>
                                        <p:tav tm="100000">
                                          <p:val>
                                            <p:strVal val="#ppt_w"/>
                                          </p:val>
                                        </p:tav>
                                      </p:tavLst>
                                    </p:anim>
                                    <p:anim calcmode="lin" valueType="num">
                                      <p:cBhvr>
                                        <p:cTn dur="500" fill="hold" id="8"/>
                                        <p:tgtEl>
                                          <p:spTgt spid="27"/>
                                        </p:tgtEl>
                                        <p:attrNameLst>
                                          <p:attrName>ppt_h</p:attrName>
                                        </p:attrNameLst>
                                      </p:cBhvr>
                                      <p:tavLst>
                                        <p:tav tm="0">
                                          <p:val>
                                            <p:strVal val="(6*min(max(#ppt_w*#ppt_h,.3),1)-7.4)/-.7*#ppt_h"/>
                                          </p:val>
                                        </p:tav>
                                        <p:tav tm="100000">
                                          <p:val>
                                            <p:strVal val="#ppt_h"/>
                                          </p:val>
                                        </p:tav>
                                      </p:tavLst>
                                    </p:anim>
                                    <p:anim calcmode="lin" valueType="num">
                                      <p:cBhvr>
                                        <p:cTn dur="500" fill="hold" id="9"/>
                                        <p:tgtEl>
                                          <p:spTgt spid="27"/>
                                        </p:tgtEl>
                                        <p:attrNameLst>
                                          <p:attrName>ppt_x</p:attrName>
                                        </p:attrNameLst>
                                      </p:cBhvr>
                                      <p:tavLst>
                                        <p:tav tm="0">
                                          <p:val>
                                            <p:fltVal val="0.5"/>
                                          </p:val>
                                        </p:tav>
                                        <p:tav tm="100000">
                                          <p:val>
                                            <p:strVal val="#ppt_x"/>
                                          </p:val>
                                        </p:tav>
                                      </p:tavLst>
                                    </p:anim>
                                    <p:anim calcmode="lin" valueType="num">
                                      <p:cBhvr>
                                        <p:cTn dur="500" fill="hold" id="10"/>
                                        <p:tgtEl>
                                          <p:spTgt spid="27"/>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ur="1000" fill="hold" id="21"/>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600">
                  <a:solidFill>
                    <a:srgbClr val="FC6204"/>
                  </a:solidFill>
                  <a:latin charset="-122" pitchFamily="34" typeface="微软雅黑"/>
                  <a:ea charset="-122" pitchFamily="34" typeface="微软雅黑"/>
                </a:rPr>
                <a:t>治本：A、冷静三思</a:t>
              </a:r>
            </a:p>
          </p:txBody>
        </p:sp>
      </p:grpSp>
      <p:sp>
        <p:nvSpPr>
          <p:cNvPr id="10" name="Text Box 44"/>
          <p:cNvSpPr txBox="1">
            <a:spLocks noChangeArrowheads="1"/>
          </p:cNvSpPr>
          <p:nvPr/>
        </p:nvSpPr>
        <p:spPr bwMode="auto">
          <a:xfrm>
            <a:off x="6599262" y="2420888"/>
            <a:ext cx="3888432"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晶晶因男友忘了自己的生日而生气，故意几天不接男友电话，男友在电话的另一端却一头雾水不知哪里得罪晶晶，大叹女人心海底针，之后晶晶和男友的相处也常绕着“你不够爱我”的话题转，最后两人渐行渐远以分手收场。</a:t>
            </a:r>
          </a:p>
        </p:txBody>
      </p:sp>
      <p:sp>
        <p:nvSpPr>
          <p:cNvPr id="11" name="Text Box 44"/>
          <p:cNvSpPr txBox="1">
            <a:spLocks noChangeArrowheads="1"/>
          </p:cNvSpPr>
          <p:nvPr/>
        </p:nvSpPr>
        <p:spPr bwMode="auto">
          <a:xfrm>
            <a:off x="6599262" y="4715735"/>
            <a:ext cx="3888432"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smtClean="0"/>
              <a:t>如果晶晶在生日当天了解自己生气的原因，并冷静地问问自己在乎的是什么？或许答案只是想肯定男友是爱自己的。</a:t>
            </a:r>
          </a:p>
        </p:txBody>
      </p:sp>
      <p:pic>
        <p:nvPicPr>
          <p:cNvPr descr="http://www.hiseternalcompanion.com/wp-content/uploads/2010/09/5a4ffbc7-cf52-4a8d-9242-a582e55dc691.jpeg" id="8196" name="Picture 4"/>
          <p:cNvPicPr>
            <a:picLocks noChangeArrowheads="1" noChangeAspect="1"/>
          </p:cNvPicPr>
          <p:nvPr/>
        </p:nvPicPr>
        <p:blipFill>
          <a:blip r:embed="rId2">
            <a:extLst>
              <a:ext uri="{28A0092B-C50C-407E-A947-70E740481C1C}">
                <a14:useLocalDpi/>
              </a:ext>
            </a:extLst>
          </a:blip>
          <a:stretch>
            <a:fillRect/>
          </a:stretch>
        </p:blipFill>
        <p:spPr bwMode="auto">
          <a:xfrm>
            <a:off x="-11414" y="1484784"/>
            <a:ext cx="6457950" cy="4305301"/>
          </a:xfrm>
          <a:prstGeom prst="rect">
            <a:avLst/>
          </a:prstGeom>
          <a:noFill/>
          <a:ln>
            <a:solidFill>
              <a:srgbClr val="F05425"/>
            </a:solidFill>
          </a:ln>
          <a:extLst>
            <a:ext uri="{909E8E84-426E-40DD-AFC4-6F175D3DCCD1}">
              <a14:hiddenFill>
                <a:solidFill>
                  <a:srgbClr val="FFFFFF"/>
                </a:solidFill>
              </a14:hiddenFill>
            </a:ext>
          </a:extLst>
        </p:spPr>
      </p:pic>
    </p:spTree>
    <p:extLst>
      <p:ext uri="{BB962C8B-B14F-4D97-AF65-F5344CB8AC3E}">
        <p14:creationId val="313345367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情绪的失控容易导致行为的冲动</a:t>
            </a:r>
          </a:p>
        </p:txBody>
      </p:sp>
      <p:sp>
        <p:nvSpPr>
          <p:cNvPr id="4" name="Text Box 44"/>
          <p:cNvSpPr txBox="1">
            <a:spLocks noChangeArrowheads="1"/>
          </p:cNvSpPr>
          <p:nvPr/>
        </p:nvSpPr>
        <p:spPr bwMode="auto">
          <a:xfrm>
            <a:off x="6239221" y="2096595"/>
            <a:ext cx="4104456"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相传成吉思汗有一个“盛怒杀爱鹰”的故事。他带着心爱的老鹰上山打猎，干渴难耐时发现一处有少量水渗出的山谷，便耐着性子用杯子接那滴答下来的泉水，在接满水准备喝的那一刻，杯子却被老鹰扑翻在地，而且如此反复两次。</a:t>
            </a:r>
          </a:p>
        </p:txBody>
      </p:sp>
      <p:sp>
        <p:nvSpPr>
          <p:cNvPr id="5" name="Text Box 44"/>
          <p:cNvSpPr txBox="1">
            <a:spLocks noChangeArrowheads="1"/>
          </p:cNvSpPr>
          <p:nvPr/>
        </p:nvSpPr>
        <p:spPr bwMode="auto">
          <a:xfrm>
            <a:off x="6239221" y="4366611"/>
            <a:ext cx="4104456"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成吉思汗勃然大怒，一气之下杀了爱鹰。之后当他寻往高处的水源地时才发现，原来爱鹰不让他喝水并不是出于逗弄，而是由于水源里有一条死去的毒蛇尸体。成吉思汗在盛怒那一刻已经被情绪“绑架”了，阻断了自己合理的思考过程，最终酿成大错。</a:t>
            </a:r>
          </a:p>
        </p:txBody>
      </p:sp>
      <p:pic>
        <p:nvPicPr>
          <p:cNvPr descr="C:\Users\user\Desktop\未标题-2 拷贝.png" id="1027" name="Picture 3"/>
          <p:cNvPicPr>
            <a:picLocks noChangeArrowheads="1" noChangeAspect="1"/>
          </p:cNvPicPr>
          <p:nvPr/>
        </p:nvPicPr>
        <p:blipFill>
          <a:blip r:embed="rId2">
            <a:extLst>
              <a:ext uri="{28A0092B-C50C-407E-A947-70E740481C1C}">
                <a14:useLocalDpi/>
              </a:ext>
            </a:extLst>
          </a:blip>
          <a:stretch>
            <a:fillRect/>
          </a:stretch>
        </p:blipFill>
        <p:spPr bwMode="auto">
          <a:xfrm flipH="1">
            <a:off x="0" y="0"/>
            <a:ext cx="5904465" cy="4927079"/>
          </a:xfrm>
          <a:prstGeom prst="rect">
            <a:avLst/>
          </a:prstGeom>
          <a:noFill/>
          <a:extLst>
            <a:ext uri="{909E8E84-426E-40DD-AFC4-6F175D3DCCD1}">
              <a14:hiddenFill>
                <a:solidFill>
                  <a:srgbClr val="FFFFFF"/>
                </a:solidFill>
              </a14:hiddenFill>
            </a:ext>
          </a:extLst>
        </p:spPr>
      </p:pic>
      <p:sp>
        <p:nvSpPr>
          <p:cNvPr id="7" name="TextBox 6"/>
          <p:cNvSpPr txBox="1"/>
          <p:nvPr/>
        </p:nvSpPr>
        <p:spPr>
          <a:xfrm>
            <a:off x="971600" y="5013176"/>
            <a:ext cx="4932865" cy="749808"/>
          </a:xfrm>
          <a:prstGeom prst="rect">
            <a:avLst/>
          </a:prstGeom>
          <a:noFill/>
        </p:spPr>
        <p:txBody>
          <a:bodyPr wrap="square">
            <a:spAutoFit/>
          </a:bodyPr>
          <a:lstStyle/>
          <a:p>
            <a:pPr>
              <a:lnSpc>
                <a:spcPct val="135000"/>
              </a:lnSpc>
              <a:defRPr/>
            </a:pPr>
            <a:r>
              <a:rPr altLang="zh-CN" b="1" lang="en-US" smtClean="0" sz="1600">
                <a:solidFill>
                  <a:srgbClr val="00A7E2"/>
                </a:solidFill>
                <a:latin charset="-122" pitchFamily="34" typeface="微软雅黑"/>
                <a:ea charset="-122" pitchFamily="34" typeface="微软雅黑"/>
              </a:rPr>
              <a:t>【点评】情绪的失控容易导致失去理智，而失去理智，则冲动难免发生。</a:t>
            </a:r>
          </a:p>
        </p:txBody>
      </p:sp>
      <p:sp>
        <p:nvSpPr>
          <p:cNvPr id="8" name="TextBox 7"/>
          <p:cNvSpPr txBox="1"/>
          <p:nvPr/>
        </p:nvSpPr>
        <p:spPr>
          <a:xfrm>
            <a:off x="946317" y="5768215"/>
            <a:ext cx="4932865" cy="749808"/>
          </a:xfrm>
          <a:prstGeom prst="rect">
            <a:avLst/>
          </a:prstGeom>
          <a:noFill/>
        </p:spPr>
        <p:txBody>
          <a:bodyPr wrap="square">
            <a:spAutoFit/>
          </a:bodyPr>
          <a:lstStyle/>
          <a:p>
            <a:pPr>
              <a:lnSpc>
                <a:spcPct val="135000"/>
              </a:lnSpc>
              <a:defRPr/>
            </a:pPr>
            <a:r>
              <a:rPr altLang="zh-CN" b="1" lang="en-US" smtClean="0" sz="1600">
                <a:solidFill>
                  <a:srgbClr val="FF0000"/>
                </a:solidFill>
                <a:latin charset="-122" pitchFamily="34" typeface="微软雅黑"/>
                <a:ea charset="-122" pitchFamily="34" typeface="微软雅黑"/>
              </a:rPr>
              <a:t>【思考】你曾受强烈情绪（比如愤怒）的驱使而产生冲动的行为吗？ </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spTree>
    <p:extLst>
      <p:ext uri="{BB962C8B-B14F-4D97-AF65-F5344CB8AC3E}">
        <p14:creationId val="3958073111"/>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1" presetSubtype="0">
                                  <p:stCondLst>
                                    <p:cond delay="0"/>
                                  </p:stCondLst>
                                  <p:iterate type="lt">
                                    <p:tmAbs val="100"/>
                                  </p:iterate>
                                  <p:childTnLst>
                                    <p:set>
                                      <p:cBhvr>
                                        <p:cTn dur="1" fill="hold" id="25">
                                          <p:stCondLst>
                                            <p:cond delay="0"/>
                                          </p:stCondLst>
                                        </p:cTn>
                                        <p:tgtEl>
                                          <p:spTgt spid="7"/>
                                        </p:tgtEl>
                                        <p:attrNameLst>
                                          <p:attrName>style.visibility</p:attrName>
                                        </p:attrNameLst>
                                      </p:cBhvr>
                                      <p:to>
                                        <p:strVal val="visible"/>
                                      </p:to>
                                    </p:set>
                                  </p:childTnLst>
                                </p:cTn>
                              </p:par>
                            </p:childTnLst>
                          </p:cTn>
                        </p:par>
                        <p:par>
                          <p:cTn fill="hold" id="26" nodeType="afterGroup">
                            <p:stCondLst>
                              <p:cond delay="1501"/>
                            </p:stCondLst>
                            <p:childTnLst>
                              <p:par>
                                <p:cTn fill="hold" grpId="0" id="27" nodeType="afterEffect" presetClass="entr" presetID="2" presetSubtype="1">
                                  <p:stCondLst>
                                    <p:cond delay="0"/>
                                  </p:stCondLst>
                                  <p:iterate type="wd">
                                    <p:tmPct val="10000"/>
                                  </p:iterate>
                                  <p:childTnLst>
                                    <p:set>
                                      <p:cBhvr>
                                        <p:cTn dur="1" fill="hold" id="28">
                                          <p:stCondLst>
                                            <p:cond delay="0"/>
                                          </p:stCondLst>
                                        </p:cTn>
                                        <p:tgtEl>
                                          <p:spTgt spid="8"/>
                                        </p:tgtEl>
                                        <p:attrNameLst>
                                          <p:attrName>style.visibility</p:attrName>
                                        </p:attrNameLst>
                                      </p:cBhvr>
                                      <p:to>
                                        <p:strVal val="visible"/>
                                      </p:to>
                                    </p:set>
                                    <p:anim calcmode="lin" valueType="num">
                                      <p:cBhvr additive="base">
                                        <p:cTn dur="500" fill="hold" id="29"/>
                                        <p:tgtEl>
                                          <p:spTgt spid="8"/>
                                        </p:tgtEl>
                                        <p:attrNameLst>
                                          <p:attrName>ppt_x</p:attrName>
                                        </p:attrNameLst>
                                      </p:cBhvr>
                                      <p:tavLst>
                                        <p:tav tm="0">
                                          <p:val>
                                            <p:strVal val="#ppt_x"/>
                                          </p:val>
                                        </p:tav>
                                        <p:tav tm="100000">
                                          <p:val>
                                            <p:strVal val="#ppt_x"/>
                                          </p:val>
                                        </p:tav>
                                      </p:tavLst>
                                    </p:anim>
                                    <p:anim calcmode="lin" valueType="num">
                                      <p:cBhvr additive="base">
                                        <p:cTn dur="500" fill="hold" id="30"/>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4"/>
      <p:bldP grpId="0" spid="5"/>
      <p:bldP grpId="0" spid="7"/>
      <p:bldP grpId="0" spid="8"/>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600">
                  <a:solidFill>
                    <a:srgbClr val="FC6204"/>
                  </a:solidFill>
                  <a:latin charset="-122" pitchFamily="34" typeface="微软雅黑"/>
                  <a:ea charset="-122" pitchFamily="34" typeface="微软雅黑"/>
                </a:rPr>
                <a:t>治本：A、冷静三思</a:t>
              </a:r>
            </a:p>
          </p:txBody>
        </p:sp>
      </p:grpSp>
      <p:sp>
        <p:nvSpPr>
          <p:cNvPr id="10" name="Text Box 44"/>
          <p:cNvSpPr txBox="1">
            <a:spLocks noChangeArrowheads="1"/>
          </p:cNvSpPr>
          <p:nvPr/>
        </p:nvSpPr>
        <p:spPr bwMode="auto">
          <a:xfrm>
            <a:off x="6239221" y="1556792"/>
            <a:ext cx="424847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b="1" lang="zh-CN">
                <a:solidFill>
                  <a:srgbClr val="F05425"/>
                </a:solidFill>
              </a:rPr>
              <a:t>把脾气拿出来，那叫本能；把脾气压回去，才叫本事！那些不能控制情绪的人，给人的印象就是不成熟，还没长大。因为，只有小孩子才会说哭就哭，爱耍脾气。这种行为发生在小孩身上，人们会说那是天真烂漫。</a:t>
            </a:r>
          </a:p>
        </p:txBody>
      </p:sp>
      <p:sp>
        <p:nvSpPr>
          <p:cNvPr id="11" name="Text Box 44"/>
          <p:cNvSpPr txBox="1">
            <a:spLocks noChangeArrowheads="1"/>
          </p:cNvSpPr>
          <p:nvPr/>
        </p:nvSpPr>
        <p:spPr bwMode="auto">
          <a:xfrm>
            <a:off x="6239221" y="3501008"/>
            <a:ext cx="4248472"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但是这种现象发生在一个成年人身上，人们就会皱起眉头了。因此，不管处于什么样的负面情绪中，先暂停、中断目前的情绪，跳出来，让自己先冷静一下，“当你气愤时，要数到十再说话！”。然后再审慎三思，理智面对当前的状况。</a:t>
            </a:r>
          </a:p>
        </p:txBody>
      </p:sp>
      <p:pic>
        <p:nvPicPr>
          <p:cNvPr descr="C:\Users\user\Desktop\36351-12021r2044911.jp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0" y="1628800"/>
            <a:ext cx="5877524" cy="3918349"/>
          </a:xfrm>
          <a:prstGeom prst="rect">
            <a:avLst/>
          </a:prstGeom>
          <a:noFill/>
          <a:extLst>
            <a:ext uri="{909E8E84-426E-40DD-AFC4-6F175D3DCCD1}">
              <a14:hiddenFill>
                <a:solidFill>
                  <a:srgbClr val="FFFFFF"/>
                </a:solidFill>
              </a14:hiddenFill>
            </a:ext>
          </a:extLst>
        </p:spPr>
      </p:pic>
    </p:spTree>
    <p:extLst>
      <p:ext uri="{BB962C8B-B14F-4D97-AF65-F5344CB8AC3E}">
        <p14:creationId val="9729940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600">
                  <a:solidFill>
                    <a:srgbClr val="FC6204"/>
                  </a:solidFill>
                  <a:latin charset="-122" pitchFamily="34" typeface="微软雅黑"/>
                  <a:ea charset="-122" pitchFamily="34" typeface="微软雅黑"/>
                </a:rPr>
                <a:t>治本：B、改变思维，调整心态</a:t>
              </a:r>
            </a:p>
          </p:txBody>
        </p:sp>
      </p:grpSp>
      <p:sp>
        <p:nvSpPr>
          <p:cNvPr id="10" name="Text Box 44"/>
          <p:cNvSpPr txBox="1">
            <a:spLocks noChangeArrowheads="1"/>
          </p:cNvSpPr>
          <p:nvPr/>
        </p:nvSpPr>
        <p:spPr bwMode="auto">
          <a:xfrm>
            <a:off x="550590" y="2780928"/>
            <a:ext cx="4176464"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情绪的发生是无法避免的，有时我们并无法完全了解我们的情绪从何而来；或是我们内在的需要不见得都有方法得到满足。</a:t>
            </a:r>
          </a:p>
        </p:txBody>
      </p:sp>
      <p:sp>
        <p:nvSpPr>
          <p:cNvPr id="11" name="Text Box 44"/>
          <p:cNvSpPr txBox="1">
            <a:spLocks noChangeArrowheads="1"/>
          </p:cNvSpPr>
          <p:nvPr/>
        </p:nvSpPr>
        <p:spPr bwMode="auto">
          <a:xfrm>
            <a:off x="550590" y="4124249"/>
            <a:ext cx="417646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这时候我们必须学习转换信念，反向思考问题。王安石曾有一首诗，与“情绪智慧”有关：“风吹屋檐瓦，瓦坠破我头；我不恨此瓦，此瓦不自由。”这也就是一种思维的调整。</a:t>
            </a:r>
          </a:p>
        </p:txBody>
      </p:sp>
      <p:pic>
        <p:nvPicPr>
          <p:cNvPr descr="C:\Users\user\Desktop\未标题-2 拷贝.png" id="1029" name="Picture 5"/>
          <p:cNvPicPr>
            <a:picLocks noChangeArrowheads="1" noChangeAspect="1"/>
          </p:cNvPicPr>
          <p:nvPr/>
        </p:nvPicPr>
        <p:blipFill>
          <a:blip r:embed="rId2">
            <a:extLst>
              <a:ext uri="{28A0092B-C50C-407E-A947-70E740481C1C}">
                <a14:useLocalDpi/>
              </a:ext>
            </a:extLst>
          </a:blip>
          <a:stretch>
            <a:fillRect/>
          </a:stretch>
        </p:blipFill>
        <p:spPr bwMode="auto">
          <a:xfrm>
            <a:off x="4871070" y="1564964"/>
            <a:ext cx="5666872" cy="5293645"/>
          </a:xfrm>
          <a:prstGeom prst="rect">
            <a:avLst/>
          </a:prstGeom>
          <a:noFill/>
          <a:extLst>
            <a:ext uri="{909E8E84-426E-40DD-AFC4-6F175D3DCCD1}">
              <a14:hiddenFill>
                <a:solidFill>
                  <a:srgbClr val="FFFFFF"/>
                </a:solidFill>
              </a14:hiddenFill>
            </a:ext>
          </a:extLst>
        </p:spPr>
      </p:pic>
    </p:spTree>
    <p:extLst>
      <p:ext uri="{BB962C8B-B14F-4D97-AF65-F5344CB8AC3E}">
        <p14:creationId val="2294082636"/>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strVal val="(6*min(max(#ppt_w*#ppt_h,.3),1)-7.4)/-.7*#ppt_w"/>
                                          </p:val>
                                        </p:tav>
                                        <p:tav tm="100000">
                                          <p:val>
                                            <p:strVal val="#ppt_w"/>
                                          </p:val>
                                        </p:tav>
                                      </p:tavLst>
                                    </p:anim>
                                    <p:anim calcmode="lin" valueType="num">
                                      <p:cBhvr>
                                        <p:cTn dur="500" fill="hold" id="8"/>
                                        <p:tgtEl>
                                          <p:spTgt spid="27"/>
                                        </p:tgtEl>
                                        <p:attrNameLst>
                                          <p:attrName>ppt_h</p:attrName>
                                        </p:attrNameLst>
                                      </p:cBhvr>
                                      <p:tavLst>
                                        <p:tav tm="0">
                                          <p:val>
                                            <p:strVal val="(6*min(max(#ppt_w*#ppt_h,.3),1)-7.4)/-.7*#ppt_h"/>
                                          </p:val>
                                        </p:tav>
                                        <p:tav tm="100000">
                                          <p:val>
                                            <p:strVal val="#ppt_h"/>
                                          </p:val>
                                        </p:tav>
                                      </p:tavLst>
                                    </p:anim>
                                    <p:anim calcmode="lin" valueType="num">
                                      <p:cBhvr>
                                        <p:cTn dur="500" fill="hold" id="9"/>
                                        <p:tgtEl>
                                          <p:spTgt spid="27"/>
                                        </p:tgtEl>
                                        <p:attrNameLst>
                                          <p:attrName>ppt_x</p:attrName>
                                        </p:attrNameLst>
                                      </p:cBhvr>
                                      <p:tavLst>
                                        <p:tav tm="0">
                                          <p:val>
                                            <p:fltVal val="0.5"/>
                                          </p:val>
                                        </p:tav>
                                        <p:tav tm="100000">
                                          <p:val>
                                            <p:strVal val="#ppt_x"/>
                                          </p:val>
                                        </p:tav>
                                      </p:tavLst>
                                    </p:anim>
                                    <p:anim calcmode="lin" valueType="num">
                                      <p:cBhvr>
                                        <p:cTn dur="500" fill="hold" id="10"/>
                                        <p:tgtEl>
                                          <p:spTgt spid="27"/>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ur="1000" fill="hold" id="21"/>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user\Desktop\未标题-1 拷贝.png" id="12" name="Picture 3"/>
          <p:cNvPicPr>
            <a:picLocks noChangeArrowheads="1" noChangeAspect="1"/>
          </p:cNvPicPr>
          <p:nvPr/>
        </p:nvPicPr>
        <p:blipFill>
          <a:blip r:embed="rId2">
            <a:extLst>
              <a:ext uri="{28A0092B-C50C-407E-A947-70E740481C1C}">
                <a14:useLocalDpi/>
              </a:ext>
            </a:extLst>
          </a:blip>
          <a:stretch>
            <a:fillRect/>
          </a:stretch>
        </p:blipFill>
        <p:spPr bwMode="auto">
          <a:xfrm>
            <a:off x="4770949" y="1700808"/>
            <a:ext cx="5788753" cy="4779576"/>
          </a:xfrm>
          <a:prstGeom prst="rect">
            <a:avLst/>
          </a:prstGeom>
          <a:noFill/>
          <a:extLst>
            <a:ext uri="{909E8E84-426E-40DD-AFC4-6F175D3DCCD1}">
              <a14:hiddenFill>
                <a:solidFill>
                  <a:srgbClr val="FFFFFF"/>
                </a:solidFill>
              </a14:hiddenFill>
            </a:ext>
          </a:extLst>
        </p:spPr>
      </p:pic>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600">
                  <a:solidFill>
                    <a:srgbClr val="FC6204"/>
                  </a:solidFill>
                  <a:latin charset="-122" pitchFamily="34" typeface="微软雅黑"/>
                  <a:ea charset="-122" pitchFamily="34" typeface="微软雅黑"/>
                </a:rPr>
                <a:t>治本：B、改变思维，调整心态</a:t>
              </a:r>
            </a:p>
          </p:txBody>
        </p:sp>
      </p:grpSp>
      <p:sp>
        <p:nvSpPr>
          <p:cNvPr id="10" name="Text Box 44"/>
          <p:cNvSpPr txBox="1">
            <a:spLocks noChangeArrowheads="1"/>
          </p:cNvSpPr>
          <p:nvPr/>
        </p:nvSpPr>
        <p:spPr bwMode="auto">
          <a:xfrm>
            <a:off x="550590" y="2708920"/>
            <a:ext cx="4392488"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只要心态正确，心情就会变好，情绪也相对稳定。我们的情绪不同往往不是由事物本身引起的，而是取决于我们看待事物的不同思维方式。</a:t>
            </a:r>
          </a:p>
        </p:txBody>
      </p:sp>
      <p:sp>
        <p:nvSpPr>
          <p:cNvPr id="11" name="Text Box 44"/>
          <p:cNvSpPr txBox="1">
            <a:spLocks noChangeArrowheads="1"/>
          </p:cNvSpPr>
          <p:nvPr/>
        </p:nvSpPr>
        <p:spPr bwMode="auto">
          <a:xfrm>
            <a:off x="550590" y="4221088"/>
            <a:ext cx="4392488"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在不利的环境中，我们不妨换一种思维方式去思考，在不利之中，找出对自己有利的一面。若总是在不利的圈子里打转，那你就看不到光明，只会忧心忡忡，自寻烦恼。</a:t>
            </a:r>
          </a:p>
        </p:txBody>
      </p:sp>
    </p:spTree>
    <p:extLst>
      <p:ext uri="{BB962C8B-B14F-4D97-AF65-F5344CB8AC3E}">
        <p14:creationId val="84291371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情绪管理的第二步：采取相应的行动</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2</a:t>
            </a:r>
          </a:p>
        </p:txBody>
      </p:sp>
      <p:grpSp>
        <p:nvGrpSpPr>
          <p:cNvPr id="27" name="组合 26"/>
          <p:cNvGrpSpPr/>
          <p:nvPr/>
        </p:nvGrpSpPr>
        <p:grpSpPr>
          <a:xfrm>
            <a:off x="550590" y="6030696"/>
            <a:ext cx="3744415" cy="350632"/>
            <a:chOff x="4932041" y="2883110"/>
            <a:chExt cx="3744415" cy="350632"/>
          </a:xfrm>
        </p:grpSpPr>
        <p:cxnSp>
          <p:nvCxnSpPr>
            <p:cNvPr id="28"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9"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600">
                  <a:solidFill>
                    <a:srgbClr val="FC6204"/>
                  </a:solidFill>
                  <a:latin charset="-122" pitchFamily="34" typeface="微软雅黑"/>
                  <a:ea charset="-122" pitchFamily="34" typeface="微软雅黑"/>
                </a:rPr>
                <a:t>治本：B、改变思维，调整心态</a:t>
              </a:r>
            </a:p>
          </p:txBody>
        </p:sp>
      </p:grpSp>
      <p:sp>
        <p:nvSpPr>
          <p:cNvPr id="43" name="TextBox 42"/>
          <p:cNvSpPr txBox="1"/>
          <p:nvPr/>
        </p:nvSpPr>
        <p:spPr>
          <a:xfrm>
            <a:off x="4655046" y="5085184"/>
            <a:ext cx="5832648" cy="1408176"/>
          </a:xfrm>
          <a:prstGeom prst="rect">
            <a:avLst/>
          </a:prstGeom>
          <a:noFill/>
        </p:spPr>
        <p:txBody>
          <a:bodyPr wrap="square">
            <a:spAutoFit/>
          </a:bodyPr>
          <a:lstStyle/>
          <a:p>
            <a:pPr>
              <a:lnSpc>
                <a:spcPct val="135000"/>
              </a:lnSpc>
              <a:defRPr/>
            </a:pPr>
            <a:r>
              <a:rPr altLang="zh-CN" b="1" lang="en-US" smtClean="0" sz="1600">
                <a:solidFill>
                  <a:srgbClr val="F05425"/>
                </a:solidFill>
                <a:latin charset="-122" pitchFamily="34" typeface="微软雅黑"/>
                <a:ea charset="-122" pitchFamily="34" typeface="微软雅黑"/>
              </a:rPr>
              <a:t>【总结】改变心情是治标，调整心态才是治本，治标和治本要同时进行，但要提醒自己：只有采用治本的方法才能将情绪问题根本解决，只要我们的观念、我们的心态一改变，我们的情绪自然也就会相应改变。</a:t>
            </a:r>
          </a:p>
        </p:txBody>
      </p:sp>
      <p:cxnSp>
        <p:nvCxnSpPr>
          <p:cNvPr id="44" name="直接连接符 43"/>
          <p:cNvCxnSpPr/>
          <p:nvPr/>
        </p:nvCxnSpPr>
        <p:spPr>
          <a:xfrm>
            <a:off x="3208768" y="4653136"/>
            <a:ext cx="6918886" cy="0"/>
          </a:xfrm>
          <a:prstGeom prst="line">
            <a:avLst/>
          </a:prstGeom>
          <a:ln>
            <a:solidFill>
              <a:srgbClr val="FC6204"/>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48" name="直接连接符 47"/>
          <p:cNvCxnSpPr/>
          <p:nvPr/>
        </p:nvCxnSpPr>
        <p:spPr>
          <a:xfrm>
            <a:off x="3012221" y="2100829"/>
            <a:ext cx="7115433" cy="0"/>
          </a:xfrm>
          <a:prstGeom prst="line">
            <a:avLst/>
          </a:prstGeom>
          <a:ln>
            <a:solidFill>
              <a:srgbClr val="FC6204"/>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49" name="椭圆 48"/>
          <p:cNvSpPr/>
          <p:nvPr/>
        </p:nvSpPr>
        <p:spPr>
          <a:xfrm>
            <a:off x="605442" y="1772816"/>
            <a:ext cx="3312368" cy="3312368"/>
          </a:xfrm>
          <a:prstGeom prst="ellipse">
            <a:avLst/>
          </a:prstGeom>
          <a:blipFill dpi="0" rotWithShape="1">
            <a:blip r:embed="rId2">
              <a:extLst>
                <a:ext uri="{28A0092B-C50C-407E-A947-70E740481C1C}">
                  <a14:useLocalDpi/>
                </a:ext>
              </a:extLst>
            </a:blip>
            <a:stretch>
              <a:fillRect/>
            </a:stretch>
          </a:blip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p:cNvSpPr/>
          <p:nvPr/>
        </p:nvSpPr>
        <p:spPr>
          <a:xfrm>
            <a:off x="4655046" y="2420888"/>
            <a:ext cx="5472608" cy="1920240"/>
          </a:xfrm>
          <a:prstGeom prst="rect">
            <a:avLst/>
          </a:prstGeom>
        </p:spPr>
        <p:txBody>
          <a:bodyPr wrap="square">
            <a:spAutoFit/>
          </a:bodyPr>
          <a:lstStyle/>
          <a:p>
            <a:pPr>
              <a:lnSpc>
                <a:spcPct val="150000"/>
              </a:lnSpc>
            </a:pPr>
            <a:r>
              <a:rPr altLang="en-US" lang="zh-CN" sz="1600">
                <a:solidFill>
                  <a:schemeClr val="bg1">
                    <a:lumMod val="50000"/>
                  </a:schemeClr>
                </a:solidFill>
                <a:latin charset="-122" pitchFamily="34" typeface="微软雅黑"/>
                <a:ea charset="-122" pitchFamily="34" typeface="微软雅黑"/>
              </a:rPr>
              <a:t>我们不能决定生命的长度，但我们可以扩展它的宽度；</a:t>
            </a:r>
          </a:p>
          <a:p>
            <a:pPr>
              <a:lnSpc>
                <a:spcPct val="150000"/>
              </a:lnSpc>
            </a:pPr>
            <a:r>
              <a:rPr altLang="en-US" lang="zh-CN" sz="1600">
                <a:solidFill>
                  <a:schemeClr val="bg1">
                    <a:lumMod val="50000"/>
                  </a:schemeClr>
                </a:solidFill>
                <a:latin charset="-122" pitchFamily="34" typeface="微软雅黑"/>
                <a:ea charset="-122" pitchFamily="34" typeface="微软雅黑"/>
              </a:rPr>
              <a:t>我们不能改变天生的容貌，但我们可以时时展现笑容；</a:t>
            </a:r>
          </a:p>
          <a:p>
            <a:pPr>
              <a:lnSpc>
                <a:spcPct val="150000"/>
              </a:lnSpc>
            </a:pPr>
            <a:r>
              <a:rPr altLang="en-US" lang="zh-CN" sz="1600">
                <a:solidFill>
                  <a:schemeClr val="bg1">
                    <a:lumMod val="50000"/>
                  </a:schemeClr>
                </a:solidFill>
                <a:latin charset="-122" pitchFamily="34" typeface="微软雅黑"/>
                <a:ea charset="-122" pitchFamily="34" typeface="微软雅黑"/>
              </a:rPr>
              <a:t>我们不能企望控制他人，但我们可以好好掌握自己；</a:t>
            </a:r>
          </a:p>
          <a:p>
            <a:pPr>
              <a:lnSpc>
                <a:spcPct val="150000"/>
              </a:lnSpc>
            </a:pPr>
            <a:r>
              <a:rPr altLang="en-US" lang="zh-CN" sz="1600">
                <a:solidFill>
                  <a:schemeClr val="bg1">
                    <a:lumMod val="50000"/>
                  </a:schemeClr>
                </a:solidFill>
                <a:latin charset="-122" pitchFamily="34" typeface="微软雅黑"/>
                <a:ea charset="-122" pitchFamily="34" typeface="微软雅黑"/>
              </a:rPr>
              <a:t>我们不能全然预知明天，但我们可以充分利用今天；</a:t>
            </a:r>
          </a:p>
          <a:p>
            <a:pPr>
              <a:lnSpc>
                <a:spcPct val="150000"/>
              </a:lnSpc>
            </a:pPr>
            <a:r>
              <a:rPr altLang="en-US" lang="zh-CN" sz="1600">
                <a:solidFill>
                  <a:schemeClr val="bg1">
                    <a:lumMod val="50000"/>
                  </a:schemeClr>
                </a:solidFill>
                <a:latin charset="-122" pitchFamily="34" typeface="微软雅黑"/>
                <a:ea charset="-122" pitchFamily="34" typeface="微软雅黑"/>
              </a:rPr>
              <a:t>我们不能要求事事顺利，但我们可以做到事事尽心。</a:t>
            </a:r>
          </a:p>
        </p:txBody>
      </p:sp>
    </p:spTree>
    <p:extLst>
      <p:ext uri="{BB962C8B-B14F-4D97-AF65-F5344CB8AC3E}">
        <p14:creationId val="362026783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100" fill="hold" id="7"/>
                                        <p:tgtEl>
                                          <p:spTgt spid="49"/>
                                        </p:tgtEl>
                                        <p:attrNameLst>
                                          <p:attrName>ppt_w</p:attrName>
                                        </p:attrNameLst>
                                      </p:cBhvr>
                                      <p:tavLst>
                                        <p:tav tm="0">
                                          <p:val>
                                            <p:fltVal val="0"/>
                                          </p:val>
                                        </p:tav>
                                        <p:tav tm="100000">
                                          <p:val>
                                            <p:strVal val="#ppt_w"/>
                                          </p:val>
                                        </p:tav>
                                      </p:tavLst>
                                    </p:anim>
                                    <p:anim calcmode="lin" valueType="num">
                                      <p:cBhvr>
                                        <p:cTn dur="100" fill="hold" id="8"/>
                                        <p:tgtEl>
                                          <p:spTgt spid="49"/>
                                        </p:tgtEl>
                                        <p:attrNameLst>
                                          <p:attrName>ppt_h</p:attrName>
                                        </p:attrNameLst>
                                      </p:cBhvr>
                                      <p:tavLst>
                                        <p:tav tm="0">
                                          <p:val>
                                            <p:fltVal val="0"/>
                                          </p:val>
                                        </p:tav>
                                        <p:tav tm="100000">
                                          <p:val>
                                            <p:strVal val="#ppt_h"/>
                                          </p:val>
                                        </p:tav>
                                      </p:tavLst>
                                    </p:anim>
                                    <p:animEffect filter="fade" transition="in">
                                      <p:cBhvr>
                                        <p:cTn dur="100" id="9"/>
                                        <p:tgtEl>
                                          <p:spTgt spid="49"/>
                                        </p:tgtEl>
                                      </p:cBhvr>
                                    </p:animEffect>
                                  </p:childTnLst>
                                </p:cTn>
                              </p:par>
                              <p:par>
                                <p:cTn fill="hold" grpId="1" id="10" nodeType="withEffect" presetClass="emph" presetID="6" presetSubtype="0">
                                  <p:stCondLst>
                                    <p:cond delay="100"/>
                                  </p:stCondLst>
                                  <p:childTnLst>
                                    <p:animScale>
                                      <p:cBhvr>
                                        <p:cTn dur="100" fill="hold" id="11"/>
                                        <p:tgtEl>
                                          <p:spTgt spid="49"/>
                                        </p:tgtEl>
                                      </p:cBhvr>
                                      <p:by x="110000" y="110000"/>
                                    </p:animScale>
                                  </p:childTnLst>
                                </p:cTn>
                              </p:par>
                              <p:par>
                                <p:cTn fill="hold" grpId="2" id="12" nodeType="withEffect" presetClass="emph" presetID="6" presetSubtype="0">
                                  <p:stCondLst>
                                    <p:cond delay="200"/>
                                  </p:stCondLst>
                                  <p:childTnLst>
                                    <p:animScale>
                                      <p:cBhvr>
                                        <p:cTn dur="200" fill="hold" id="13"/>
                                        <p:tgtEl>
                                          <p:spTgt spid="49"/>
                                        </p:tgtEl>
                                      </p:cBhvr>
                                      <p:by x="90000" y="90000"/>
                                    </p:animScale>
                                  </p:childTnLst>
                                </p:cTn>
                              </p:par>
                              <p:par>
                                <p:cTn fill="hold" grpId="3" id="14" nodeType="withEffect" presetClass="emph" presetID="6" presetSubtype="0">
                                  <p:stCondLst>
                                    <p:cond delay="400"/>
                                  </p:stCondLst>
                                  <p:childTnLst>
                                    <p:animScale>
                                      <p:cBhvr>
                                        <p:cTn dur="100" fill="hold" id="15"/>
                                        <p:tgtEl>
                                          <p:spTgt spid="49"/>
                                        </p:tgtEl>
                                      </p:cBhvr>
                                      <p:by x="105000" y="105000"/>
                                    </p:animScale>
                                  </p:childTnLst>
                                </p:cTn>
                              </p:par>
                              <p:par>
                                <p:cTn fill="hold" grpId="4" id="16" nodeType="withEffect" presetClass="emph" presetID="6" presetSubtype="0">
                                  <p:stCondLst>
                                    <p:cond delay="500"/>
                                  </p:stCondLst>
                                  <p:childTnLst>
                                    <p:animScale>
                                      <p:cBhvr>
                                        <p:cTn dur="200" fill="hold" id="17"/>
                                        <p:tgtEl>
                                          <p:spTgt spid="49"/>
                                        </p:tgtEl>
                                      </p:cBhvr>
                                      <p:by x="95000" y="95000"/>
                                    </p:animScale>
                                  </p:childTnLst>
                                </p:cTn>
                              </p:par>
                            </p:childTnLst>
                          </p:cTn>
                        </p:par>
                        <p:par>
                          <p:cTn fill="hold" id="18" nodeType="afterGroup">
                            <p:stCondLst>
                              <p:cond delay="700"/>
                            </p:stCondLst>
                            <p:childTnLst>
                              <p:par>
                                <p:cTn fill="hold" id="19" nodeType="afterEffect" presetClass="entr" presetID="22" presetSubtype="8">
                                  <p:stCondLst>
                                    <p:cond delay="0"/>
                                  </p:stCondLst>
                                  <p:childTnLst>
                                    <p:set>
                                      <p:cBhvr>
                                        <p:cTn dur="1" fill="hold" id="20">
                                          <p:stCondLst>
                                            <p:cond delay="0"/>
                                          </p:stCondLst>
                                        </p:cTn>
                                        <p:tgtEl>
                                          <p:spTgt spid="48"/>
                                        </p:tgtEl>
                                        <p:attrNameLst>
                                          <p:attrName>style.visibility</p:attrName>
                                        </p:attrNameLst>
                                      </p:cBhvr>
                                      <p:to>
                                        <p:strVal val="visible"/>
                                      </p:to>
                                    </p:set>
                                    <p:animEffect filter="wipe(left)" transition="in">
                                      <p:cBhvr>
                                        <p:cTn dur="500" id="21"/>
                                        <p:tgtEl>
                                          <p:spTgt spid="48"/>
                                        </p:tgtEl>
                                      </p:cBhvr>
                                    </p:animEffect>
                                  </p:childTnLst>
                                </p:cTn>
                              </p:par>
                            </p:childTnLst>
                          </p:cTn>
                        </p:par>
                        <p:par>
                          <p:cTn fill="hold" id="22" nodeType="afterGroup">
                            <p:stCondLst>
                              <p:cond delay="1200"/>
                            </p:stCondLst>
                            <p:childTnLst>
                              <p:par>
                                <p:cTn fill="hold" grpId="0" id="23" nodeType="afterEffect" presetClass="entr" presetID="14" presetSubtype="10">
                                  <p:stCondLst>
                                    <p:cond delay="0"/>
                                  </p:stCondLst>
                                  <p:childTnLst>
                                    <p:set>
                                      <p:cBhvr>
                                        <p:cTn dur="1" fill="hold" id="24">
                                          <p:stCondLst>
                                            <p:cond delay="0"/>
                                          </p:stCondLst>
                                        </p:cTn>
                                        <p:tgtEl>
                                          <p:spTgt spid="65"/>
                                        </p:tgtEl>
                                        <p:attrNameLst>
                                          <p:attrName>style.visibility</p:attrName>
                                        </p:attrNameLst>
                                      </p:cBhvr>
                                      <p:to>
                                        <p:strVal val="visible"/>
                                      </p:to>
                                    </p:set>
                                    <p:animEffect filter="randombar(horizontal)" transition="in">
                                      <p:cBhvr>
                                        <p:cTn dur="500" id="25"/>
                                        <p:tgtEl>
                                          <p:spTgt spid="65"/>
                                        </p:tgtEl>
                                      </p:cBhvr>
                                    </p:animEffect>
                                  </p:childTnLst>
                                </p:cTn>
                              </p:par>
                            </p:childTnLst>
                          </p:cTn>
                        </p:par>
                        <p:par>
                          <p:cTn fill="hold" id="26" nodeType="afterGroup">
                            <p:stCondLst>
                              <p:cond delay="1700"/>
                            </p:stCondLst>
                            <p:childTnLst>
                              <p:par>
                                <p:cTn fill="hold" id="27" nodeType="afterEffect" presetClass="entr" presetID="22" presetSubtype="8">
                                  <p:stCondLst>
                                    <p:cond delay="0"/>
                                  </p:stCondLst>
                                  <p:childTnLst>
                                    <p:set>
                                      <p:cBhvr>
                                        <p:cTn dur="1" fill="hold" id="28">
                                          <p:stCondLst>
                                            <p:cond delay="0"/>
                                          </p:stCondLst>
                                        </p:cTn>
                                        <p:tgtEl>
                                          <p:spTgt spid="44"/>
                                        </p:tgtEl>
                                        <p:attrNameLst>
                                          <p:attrName>style.visibility</p:attrName>
                                        </p:attrNameLst>
                                      </p:cBhvr>
                                      <p:to>
                                        <p:strVal val="visible"/>
                                      </p:to>
                                    </p:set>
                                    <p:animEffect filter="wipe(left)" transition="in">
                                      <p:cBhvr>
                                        <p:cTn dur="500" id="29"/>
                                        <p:tgtEl>
                                          <p:spTgt spid="44"/>
                                        </p:tgtEl>
                                      </p:cBhvr>
                                    </p:animEffect>
                                  </p:childTnLst>
                                </p:cTn>
                              </p:par>
                            </p:childTnLst>
                          </p:cTn>
                        </p:par>
                        <p:par>
                          <p:cTn fill="hold" id="30" nodeType="afterGroup">
                            <p:stCondLst>
                              <p:cond delay="2200"/>
                            </p:stCondLst>
                            <p:childTnLst>
                              <p:par>
                                <p:cTn fill="hold" grpId="0" id="31" nodeType="afterEffect" presetClass="entr" presetID="27" presetSubtype="0">
                                  <p:stCondLst>
                                    <p:cond delay="0"/>
                                  </p:stCondLst>
                                  <p:iterate type="lt">
                                    <p:tmPct val="50000"/>
                                  </p:iterate>
                                  <p:childTnLst>
                                    <p:set>
                                      <p:cBhvr>
                                        <p:cTn dur="1" fill="hold" id="32">
                                          <p:stCondLst>
                                            <p:cond delay="0"/>
                                          </p:stCondLst>
                                        </p:cTn>
                                        <p:tgtEl>
                                          <p:spTgt spid="43"/>
                                        </p:tgtEl>
                                        <p:attrNameLst>
                                          <p:attrName>style.visibility</p:attrName>
                                        </p:attrNameLst>
                                      </p:cBhvr>
                                      <p:to>
                                        <p:strVal val="visible"/>
                                      </p:to>
                                    </p:set>
                                    <p:anim calcmode="discrete" valueType="clr">
                                      <p:cBhvr override="childStyle">
                                        <p:cTn dur="170" id="33"/>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dur="170" id="34"/>
                                        <p:tgtEl>
                                          <p:spTgt spid="43"/>
                                        </p:tgtEl>
                                        <p:attrNameLst>
                                          <p:attrName>fillcolor</p:attrName>
                                        </p:attrNameLst>
                                      </p:cBhvr>
                                      <p:tavLst>
                                        <p:tav tm="0">
                                          <p:val>
                                            <p:clrVal>
                                              <a:schemeClr val="accent2"/>
                                            </p:clrVal>
                                          </p:val>
                                        </p:tav>
                                        <p:tav tm="50000">
                                          <p:val>
                                            <p:clrVal>
                                              <a:schemeClr val="hlink"/>
                                            </p:clrVal>
                                          </p:val>
                                        </p:tav>
                                      </p:tavLst>
                                    </p:anim>
                                    <p:set>
                                      <p:cBhvr>
                                        <p:cTn dur="170" id="35"/>
                                        <p:tgtEl>
                                          <p:spTgt spid="43"/>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9"/>
      <p:bldP grpId="1" spid="49"/>
      <p:bldP grpId="2" spid="49"/>
      <p:bldP grpId="3" spid="49"/>
      <p:bldP grpId="4" spid="49"/>
      <p:bldP grpId="0" spid="65"/>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文本占位符 3"/>
          <p:cNvSpPr txBox="1"/>
          <p:nvPr/>
        </p:nvSpPr>
        <p:spPr>
          <a:xfrm>
            <a:off x="3563888" y="2780928"/>
            <a:ext cx="4187502"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b="0" lang="zh-CN" smtClean="0" sz="3200">
                <a:solidFill>
                  <a:srgbClr val="F05425"/>
                </a:solidFill>
                <a:ea charset="-122" pitchFamily="34" typeface="微软雅黑"/>
              </a:rPr>
              <a:t>情商知识概述</a:t>
            </a:r>
          </a:p>
        </p:txBody>
      </p:sp>
      <p:sp>
        <p:nvSpPr>
          <p:cNvPr id="28" name="文本占位符 4"/>
          <p:cNvSpPr txBox="1"/>
          <p:nvPr/>
        </p:nvSpPr>
        <p:spPr>
          <a:xfrm>
            <a:off x="2255095" y="2564904"/>
            <a:ext cx="2100881" cy="1584176"/>
          </a:xfrm>
          <a:prstGeom prst="rect">
            <a:avLst/>
          </a:prstGeom>
        </p:spPr>
        <p:txBody>
          <a:bodyPr anchor="ctr" bIns="45720" lIns="91440" rIns="91440" rtlCol="0" tIns="45720" vert="horz">
            <a:normAutofit fontScale="55000" lnSpcReduction="20000"/>
          </a:bodyPr>
          <a:lstStyle>
            <a:lvl1pPr algn="l" defTabSz="914400" eaLnBrk="1" hangingPunct="1" indent="0" latinLnBrk="0" marL="0" rtl="0">
              <a:spcBef>
                <a:spcPct val="20000"/>
              </a:spcBef>
              <a:buFont charset="0" pitchFamily="34" typeface="Arial"/>
              <a:buNone/>
              <a:defRPr b="1" kern="1200" sz="11500">
                <a:solidFill>
                  <a:srgbClr val="56762C"/>
                </a:solidFill>
                <a:latin charset="0" pitchFamily="18" typeface="Bell M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pPr algn="l" defTabSz="914400" eaLnBrk="1" fontAlgn="auto" hangingPunct="1" indent="0" latinLnBrk="0" lvl="0" marL="0" marR="0" rtl="0">
              <a:lnSpc>
                <a:spcPct val="100000"/>
              </a:lnSpc>
              <a:spcBef>
                <a:spcPct val="20000"/>
              </a:spcBef>
              <a:spcAft>
                <a:spcPct val="0"/>
              </a:spcAft>
              <a:buClrTx/>
              <a:buSzTx/>
              <a:buFont charset="0" pitchFamily="34" typeface="Arial"/>
              <a:buNone/>
              <a:defRPr/>
            </a:pPr>
            <a:r>
              <a:rPr altLang="zh-CN" lang="en-US" sz="20200">
                <a:solidFill>
                  <a:srgbClr val="F05425"/>
                </a:solidFill>
                <a:latin charset="0" pitchFamily="82" typeface="Broadway"/>
                <a:ea typeface="微软雅黑"/>
              </a:rPr>
              <a:t>4</a:t>
            </a:r>
          </a:p>
        </p:txBody>
      </p:sp>
      <p:sp>
        <p:nvSpPr>
          <p:cNvPr id="29" name="文本占位符 5"/>
          <p:cNvSpPr txBox="1"/>
          <p:nvPr/>
        </p:nvSpPr>
        <p:spPr>
          <a:xfrm>
            <a:off x="3563888" y="3501009"/>
            <a:ext cx="4979590" cy="432047"/>
          </a:xfrm>
          <a:prstGeom prst="rect">
            <a:avLst/>
          </a:prstGeom>
        </p:spPr>
        <p:txBody>
          <a:bodyPr anchor="ctr" bIns="45720" lIns="91440" rIns="91440" rtlCol="0" tIns="45720" vert="horz">
            <a:noAutofit/>
          </a:bodyPr>
          <a:lstStyle>
            <a:lvl1pPr algn="l" defTabSz="914400" eaLnBrk="1" hangingPunct="1" indent="0" latinLnBrk="0" marL="0" rtl="0">
              <a:spcBef>
                <a:spcPct val="20000"/>
              </a:spcBef>
              <a:buFont charset="0" pitchFamily="34" typeface="Arial"/>
              <a:buNone/>
              <a:defRPr b="1" kern="1200" sz="14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b="0" lang="zh-CN" sz="1600">
                <a:solidFill>
                  <a:schemeClr val="bg1">
                    <a:lumMod val="50000"/>
                  </a:schemeClr>
                </a:solidFill>
                <a:ea charset="-122" pitchFamily="34" typeface="微软雅黑"/>
              </a:rPr>
              <a:t>请思考：情商是什么？是否重要？如何提升情商？</a:t>
            </a:r>
          </a:p>
        </p:txBody>
      </p:sp>
      <p:sp>
        <p:nvSpPr>
          <p:cNvPr id="30" name="矩形 29"/>
          <p:cNvSpPr/>
          <p:nvPr/>
        </p:nvSpPr>
        <p:spPr>
          <a:xfrm>
            <a:off x="3563888" y="3406140"/>
            <a:ext cx="4536504" cy="21600"/>
          </a:xfrm>
          <a:prstGeom prst="rect">
            <a:avLst/>
          </a:prstGeom>
          <a:effectLst/>
        </p:spPr>
        <p:style>
          <a:lnRef idx="1">
            <a:schemeClr val="accent6"/>
          </a:lnRef>
          <a:fillRef idx="3">
            <a:schemeClr val="accent6"/>
          </a:fillRef>
          <a:effectRef idx="2">
            <a:schemeClr val="accent6"/>
          </a:effectRef>
          <a:fontRef idx="minor">
            <a:schemeClr val="lt1"/>
          </a:fontRef>
        </p:style>
        <p:txBody>
          <a:bodyPr anchor="ctr" rtlCol="0"/>
          <a:lstStyle/>
          <a:p>
            <a:pPr algn="ctr"/>
            <a:endParaRPr lang="en-US"/>
          </a:p>
        </p:txBody>
      </p:sp>
      <p:pic>
        <p:nvPicPr>
          <p:cNvPr descr="C:\Users\user\Desktop\未标题-1 拷贝.png" id="2053" name="Picture 5"/>
          <p:cNvPicPr>
            <a:picLocks noChangeArrowheads="1" noChangeAspect="1"/>
          </p:cNvPicPr>
          <p:nvPr/>
        </p:nvPicPr>
        <p:blipFill>
          <a:blip r:embed="rId2">
            <a:extLst>
              <a:ext uri="{28A0092B-C50C-407E-A947-70E740481C1C}">
                <a14:useLocalDpi/>
              </a:ext>
            </a:extLst>
          </a:blip>
          <a:stretch>
            <a:fillRect/>
          </a:stretch>
        </p:blipFill>
        <p:spPr bwMode="auto">
          <a:xfrm>
            <a:off x="9866313" y="1895475"/>
            <a:ext cx="2324100" cy="4962525"/>
          </a:xfrm>
          <a:prstGeom prst="rect">
            <a:avLst/>
          </a:prstGeom>
          <a:noFill/>
          <a:extLst>
            <a:ext uri="{909E8E84-426E-40DD-AFC4-6F175D3DCCD1}">
              <a14:hiddenFill>
                <a:solidFill>
                  <a:srgbClr val="FFFFFF"/>
                </a:solidFill>
              </a14:hiddenFill>
            </a:ext>
          </a:extLst>
        </p:spPr>
      </p:pic>
    </p:spTree>
    <p:extLst>
      <p:ext uri="{BB962C8B-B14F-4D97-AF65-F5344CB8AC3E}">
        <p14:creationId val="1519573002"/>
      </p:ext>
    </p:extLst>
  </p:cSld>
  <p:clrMapOvr>
    <a:masterClrMapping/>
  </p:clrMapOvr>
  <p:transition spd="slow">
    <p:pull/>
  </p:transition>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情商是什么</a:t>
            </a:r>
          </a:p>
        </p:txBody>
      </p:sp>
      <p:sp>
        <p:nvSpPr>
          <p:cNvPr id="2" name="TextBox 1"/>
          <p:cNvSpPr txBox="1"/>
          <p:nvPr/>
        </p:nvSpPr>
        <p:spPr>
          <a:xfrm>
            <a:off x="9727137" y="548680"/>
            <a:ext cx="276542"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1</a:t>
            </a:r>
          </a:p>
        </p:txBody>
      </p:sp>
      <p:sp>
        <p:nvSpPr>
          <p:cNvPr id="9" name="Text Box 44"/>
          <p:cNvSpPr txBox="1">
            <a:spLocks noChangeArrowheads="1"/>
          </p:cNvSpPr>
          <p:nvPr/>
        </p:nvSpPr>
        <p:spPr bwMode="auto">
          <a:xfrm>
            <a:off x="658602" y="1403367"/>
            <a:ext cx="9519300"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情商（EQ，Emotional Quotient）这个概念由美国的心理学家在20世纪90年代首次提出。情商就是指一个人在情绪方面的管理能力，是指个人对自己情绪的把握和控制，对他人情绪的揣摩和驾驭，以及对人生的乐观程度和面临挫折的承受能力等。</a:t>
            </a:r>
          </a:p>
        </p:txBody>
      </p:sp>
      <p:grpSp>
        <p:nvGrpSpPr>
          <p:cNvPr id="11" name="组合 10"/>
          <p:cNvGrpSpPr/>
          <p:nvPr/>
        </p:nvGrpSpPr>
        <p:grpSpPr>
          <a:xfrm>
            <a:off x="3685968" y="3008765"/>
            <a:ext cx="6679760" cy="2796499"/>
            <a:chOff x="4138956" y="2433494"/>
            <a:chExt cx="6679760" cy="2796499"/>
          </a:xfrm>
        </p:grpSpPr>
        <p:grpSp>
          <p:nvGrpSpPr>
            <p:cNvPr id="12" name="组合 23"/>
            <p:cNvGrpSpPr/>
            <p:nvPr/>
          </p:nvGrpSpPr>
          <p:grpSpPr>
            <a:xfrm>
              <a:off x="4138956" y="2433494"/>
              <a:ext cx="753054" cy="1572364"/>
              <a:chOff x="1965124" y="5658664"/>
              <a:chExt cx="753054" cy="1572364"/>
            </a:xfrm>
          </p:grpSpPr>
          <p:sp>
            <p:nvSpPr>
              <p:cNvPr id="17" name="矩形 16"/>
              <p:cNvSpPr/>
              <p:nvPr/>
            </p:nvSpPr>
            <p:spPr>
              <a:xfrm>
                <a:off x="1967668" y="5658663"/>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prstClr val="white">
                        <a:lumMod val="85000"/>
                      </a:prstClr>
                    </a:solidFill>
                    <a:effectLst>
                      <a:outerShdw algn="tl" blurRad="55000" dir="5400000" dist="50800">
                        <a:srgbClr val="000000">
                          <a:alpha val="33000"/>
                        </a:srgbClr>
                      </a:outerShdw>
                    </a:effectLst>
                    <a:latin charset="0" pitchFamily="34" typeface="Arial"/>
                    <a:cs charset="0" pitchFamily="34" typeface="Arial"/>
                  </a:rPr>
                  <a:t>‘</a:t>
                </a:r>
              </a:p>
            </p:txBody>
          </p:sp>
          <p:sp>
            <p:nvSpPr>
              <p:cNvPr id="19" name="矩形 18"/>
              <p:cNvSpPr/>
              <p:nvPr/>
            </p:nvSpPr>
            <p:spPr>
              <a:xfrm>
                <a:off x="2194616" y="5661367"/>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srgbClr val="F05425"/>
                    </a:solidFill>
                    <a:effectLst>
                      <a:outerShdw algn="tl" blurRad="55000" dir="5400000" dist="50800">
                        <a:srgbClr val="000000">
                          <a:alpha val="33000"/>
                        </a:srgbClr>
                      </a:outerShdw>
                    </a:effectLst>
                    <a:latin charset="0" pitchFamily="34" typeface="Arial"/>
                    <a:cs charset="0" pitchFamily="34" typeface="Arial"/>
                  </a:rPr>
                  <a:t>‘</a:t>
                </a:r>
              </a:p>
            </p:txBody>
          </p:sp>
        </p:grpSp>
        <p:sp>
          <p:nvSpPr>
            <p:cNvPr id="13" name="矩形 12"/>
            <p:cNvSpPr/>
            <p:nvPr/>
          </p:nvSpPr>
          <p:spPr>
            <a:xfrm>
              <a:off x="4675986" y="3133145"/>
              <a:ext cx="5328592" cy="1717040"/>
            </a:xfrm>
            <a:prstGeom prst="rect">
              <a:avLst/>
            </a:prstGeom>
            <a:noFill/>
          </p:spPr>
          <p:txBody>
            <a:bodyPr bIns="45720" lIns="91440" rIns="91440" tIns="45720" wrap="square">
              <a:spAutoFit/>
            </a:bodyPr>
            <a:lstStyle/>
            <a:p>
              <a:pPr indent="457200">
                <a:lnSpc>
                  <a:spcPts val="3200"/>
                </a:lnSpc>
              </a:pPr>
              <a:r>
                <a:rPr altLang="en-US" b="1" lang="zh-CN">
                  <a:ln cmpd="sng" w="17780">
                    <a:noFill/>
                    <a:prstDash val="solid"/>
                    <a:miter lim="800000"/>
                  </a:ln>
                  <a:solidFill>
                    <a:srgbClr val="F05425"/>
                  </a:solidFill>
                  <a:latin charset="-122" pitchFamily="34" typeface="微软雅黑"/>
                  <a:ea charset="-122" pitchFamily="34" typeface="微软雅黑"/>
                </a:rPr>
                <a:t>情商意味着：有足够的勇气面对可以克服的挑战、有足够的度量接受不可克服的挑战、有足够的智慧来分辨两者的不同。</a:t>
              </a:r>
            </a:p>
            <a:p>
              <a:pPr indent="457200">
                <a:lnSpc>
                  <a:spcPts val="3200"/>
                </a:lnSpc>
              </a:pPr>
              <a:r>
                <a:rPr altLang="en-US" b="1" lang="zh-CN">
                  <a:ln cmpd="sng" w="17780">
                    <a:noFill/>
                    <a:prstDash val="solid"/>
                    <a:miter lim="800000"/>
                  </a:ln>
                  <a:solidFill>
                    <a:srgbClr val="F05425"/>
                  </a:solidFill>
                  <a:latin charset="-122" pitchFamily="34" typeface="微软雅黑"/>
                  <a:ea charset="-122" pitchFamily="34" typeface="微软雅黑"/>
                </a:rPr>
                <a:t>——李开复</a:t>
              </a:r>
            </a:p>
          </p:txBody>
        </p:sp>
        <p:grpSp>
          <p:nvGrpSpPr>
            <p:cNvPr id="14" name="组合 24"/>
            <p:cNvGrpSpPr/>
            <p:nvPr/>
          </p:nvGrpSpPr>
          <p:grpSpPr>
            <a:xfrm rot="10800000">
              <a:off x="10076586" y="3660333"/>
              <a:ext cx="742130" cy="1569660"/>
              <a:chOff x="1241722" y="5479116"/>
              <a:chExt cx="742130" cy="1569660"/>
            </a:xfrm>
          </p:grpSpPr>
          <p:sp>
            <p:nvSpPr>
              <p:cNvPr id="15" name="矩形 14"/>
              <p:cNvSpPr/>
              <p:nvPr/>
            </p:nvSpPr>
            <p:spPr>
              <a:xfrm>
                <a:off x="1460291" y="5479117"/>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srgbClr val="F05425"/>
                    </a:solidFill>
                    <a:effectLst>
                      <a:outerShdw algn="tr" blurRad="50800" dir="8100000" dist="38100" rotWithShape="0">
                        <a:prstClr val="black">
                          <a:alpha val="40000"/>
                        </a:prstClr>
                      </a:outerShdw>
                    </a:effectLst>
                    <a:latin charset="0" pitchFamily="34" typeface="Arial"/>
                    <a:cs charset="0" pitchFamily="34" typeface="Arial"/>
                  </a:rPr>
                  <a:t>‘</a:t>
                </a:r>
              </a:p>
            </p:txBody>
          </p:sp>
          <p:sp>
            <p:nvSpPr>
              <p:cNvPr id="16" name="矩形 15"/>
              <p:cNvSpPr/>
              <p:nvPr/>
            </p:nvSpPr>
            <p:spPr>
              <a:xfrm>
                <a:off x="1244267" y="5479117"/>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prstClr val="white">
                        <a:lumMod val="85000"/>
                      </a:prstClr>
                    </a:solidFill>
                    <a:effectLst>
                      <a:outerShdw algn="tr" blurRad="50800" dir="8100000" dist="38100" rotWithShape="0">
                        <a:prstClr val="black">
                          <a:alpha val="40000"/>
                        </a:prstClr>
                      </a:outerShdw>
                    </a:effectLst>
                    <a:latin charset="0" pitchFamily="34" typeface="Arial"/>
                    <a:cs charset="0" pitchFamily="34" typeface="Arial"/>
                  </a:rPr>
                  <a:t>‘</a:t>
                </a:r>
              </a:p>
            </p:txBody>
          </p:sp>
        </p:grpSp>
      </p:grpSp>
      <p:pic>
        <p:nvPicPr>
          <p:cNvPr id="20" name="Picture 2"/>
          <p:cNvPicPr>
            <a:picLocks noChangeArrowheads="1" noChangeAspect="1"/>
          </p:cNvPicPr>
          <p:nvPr/>
        </p:nvPicPr>
        <p:blipFill>
          <a:blip r:embed="rId2">
            <a:extLst>
              <a:ext uri="{28A0092B-C50C-407E-A947-70E740481C1C}">
                <a14:useLocalDpi/>
              </a:ext>
            </a:extLst>
          </a:blip>
          <a:stretch>
            <a:fillRect/>
          </a:stretch>
        </p:blipFill>
        <p:spPr bwMode="auto">
          <a:xfrm>
            <a:off x="766614" y="3279615"/>
            <a:ext cx="2664296" cy="2131437"/>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1290663244"/>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1000" id="15"/>
                                        <p:tgtEl>
                                          <p:spTgt spid="9"/>
                                        </p:tgtEl>
                                      </p:cBhvr>
                                    </p:animEffect>
                                    <p:anim calcmode="lin" valueType="num">
                                      <p:cBhvr>
                                        <p:cTn dur="1000" fill="hold" id="16"/>
                                        <p:tgtEl>
                                          <p:spTgt spid="9"/>
                                        </p:tgtEl>
                                        <p:attrNameLst>
                                          <p:attrName>ppt_x</p:attrName>
                                        </p:attrNameLst>
                                      </p:cBhvr>
                                      <p:tavLst>
                                        <p:tav tm="0">
                                          <p:val>
                                            <p:strVal val="#ppt_x"/>
                                          </p:val>
                                        </p:tav>
                                        <p:tav tm="100000">
                                          <p:val>
                                            <p:strVal val="#ppt_x"/>
                                          </p:val>
                                        </p:tav>
                                      </p:tavLst>
                                    </p:anim>
                                    <p:anim calcmode="lin" valueType="num">
                                      <p:cBhvr>
                                        <p:cTn dur="1000" fill="hold" id="17"/>
                                        <p:tgtEl>
                                          <p:spTgt spid="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id="19" nodeType="afterEffect" presetClass="entr" presetID="47" presetSubtype="0">
                                  <p:stCondLst>
                                    <p:cond delay="0"/>
                                  </p:stCondLst>
                                  <p:childTnLst>
                                    <p:set>
                                      <p:cBhvr>
                                        <p:cTn dur="1" fill="hold" id="20">
                                          <p:stCondLst>
                                            <p:cond delay="0"/>
                                          </p:stCondLst>
                                        </p:cTn>
                                        <p:tgtEl>
                                          <p:spTgt spid="20"/>
                                        </p:tgtEl>
                                        <p:attrNameLst>
                                          <p:attrName>style.visibility</p:attrName>
                                        </p:attrNameLst>
                                      </p:cBhvr>
                                      <p:to>
                                        <p:strVal val="visible"/>
                                      </p:to>
                                    </p:set>
                                    <p:animEffect filter="fade" transition="in">
                                      <p:cBhvr>
                                        <p:cTn dur="1000" id="21"/>
                                        <p:tgtEl>
                                          <p:spTgt spid="20"/>
                                        </p:tgtEl>
                                      </p:cBhvr>
                                    </p:animEffect>
                                    <p:anim calcmode="lin" valueType="num">
                                      <p:cBhvr>
                                        <p:cTn dur="1000" fill="hold" id="22"/>
                                        <p:tgtEl>
                                          <p:spTgt spid="20"/>
                                        </p:tgtEl>
                                        <p:attrNameLst>
                                          <p:attrName>ppt_x</p:attrName>
                                        </p:attrNameLst>
                                      </p:cBhvr>
                                      <p:tavLst>
                                        <p:tav tm="0">
                                          <p:val>
                                            <p:strVal val="#ppt_x"/>
                                          </p:val>
                                        </p:tav>
                                        <p:tav tm="100000">
                                          <p:val>
                                            <p:strVal val="#ppt_x"/>
                                          </p:val>
                                        </p:tav>
                                      </p:tavLst>
                                    </p:anim>
                                    <p:anim calcmode="lin" valueType="num">
                                      <p:cBhvr>
                                        <p:cTn dur="1000" fill="hold" id="23"/>
                                        <p:tgtEl>
                                          <p:spTgt spid="20"/>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fade" transition="in">
                                      <p:cBhvr>
                                        <p:cTn dur="1000" id="26"/>
                                        <p:tgtEl>
                                          <p:spTgt spid="11"/>
                                        </p:tgtEl>
                                      </p:cBhvr>
                                    </p:animEffect>
                                    <p:anim calcmode="lin" valueType="num">
                                      <p:cBhvr>
                                        <p:cTn dur="1000" fill="hold" id="27"/>
                                        <p:tgtEl>
                                          <p:spTgt spid="11"/>
                                        </p:tgtEl>
                                        <p:attrNameLst>
                                          <p:attrName>ppt_x</p:attrName>
                                        </p:attrNameLst>
                                      </p:cBhvr>
                                      <p:tavLst>
                                        <p:tav tm="0">
                                          <p:val>
                                            <p:strVal val="#ppt_x"/>
                                          </p:val>
                                        </p:tav>
                                        <p:tav tm="100000">
                                          <p:val>
                                            <p:strVal val="#ppt_x"/>
                                          </p:val>
                                        </p:tav>
                                      </p:tavLst>
                                    </p:anim>
                                    <p:anim calcmode="lin" valueType="num">
                                      <p:cBhvr>
                                        <p:cTn dur="1000" fill="hold" id="28"/>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9"/>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情商所包含的能力</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2</a:t>
            </a:r>
          </a:p>
        </p:txBody>
      </p:sp>
      <p:sp>
        <p:nvSpPr>
          <p:cNvPr id="9" name="Text Box 44"/>
          <p:cNvSpPr txBox="1">
            <a:spLocks noChangeArrowheads="1"/>
          </p:cNvSpPr>
          <p:nvPr/>
        </p:nvSpPr>
        <p:spPr bwMode="auto">
          <a:xfrm>
            <a:off x="658602" y="1447734"/>
            <a:ext cx="9519300"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从EQ的研究中发现，与生活各层面息息相关的“情商”，指的是我们个人在情绪方面的整体管理能力。具体说来，情商包含以下五种能力：</a:t>
            </a:r>
          </a:p>
        </p:txBody>
      </p:sp>
      <p:cxnSp>
        <p:nvCxnSpPr>
          <p:cNvPr id="21" name="直接连接符 20"/>
          <p:cNvCxnSpPr/>
          <p:nvPr/>
        </p:nvCxnSpPr>
        <p:spPr>
          <a:xfrm>
            <a:off x="3185177" y="6309320"/>
            <a:ext cx="6870468" cy="0"/>
          </a:xfrm>
          <a:prstGeom prst="line">
            <a:avLst/>
          </a:prstGeom>
          <a:ln>
            <a:solidFill>
              <a:srgbClr val="FC6204"/>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22" name="直接连接符 21"/>
          <p:cNvCxnSpPr/>
          <p:nvPr/>
        </p:nvCxnSpPr>
        <p:spPr>
          <a:xfrm>
            <a:off x="3575725" y="5661248"/>
            <a:ext cx="6479920" cy="0"/>
          </a:xfrm>
          <a:prstGeom prst="line">
            <a:avLst/>
          </a:prstGeom>
          <a:ln>
            <a:solidFill>
              <a:srgbClr val="FC6204"/>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23" name="直接连接符 22"/>
          <p:cNvCxnSpPr/>
          <p:nvPr/>
        </p:nvCxnSpPr>
        <p:spPr>
          <a:xfrm>
            <a:off x="3845801" y="4797152"/>
            <a:ext cx="6209844" cy="0"/>
          </a:xfrm>
          <a:prstGeom prst="line">
            <a:avLst/>
          </a:prstGeom>
          <a:ln>
            <a:solidFill>
              <a:srgbClr val="FC6204"/>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24" name="直接连接符 23"/>
          <p:cNvCxnSpPr/>
          <p:nvPr/>
        </p:nvCxnSpPr>
        <p:spPr>
          <a:xfrm>
            <a:off x="3359701" y="3917266"/>
            <a:ext cx="6695944" cy="0"/>
          </a:xfrm>
          <a:prstGeom prst="line">
            <a:avLst/>
          </a:prstGeom>
          <a:ln>
            <a:solidFill>
              <a:srgbClr val="FC6204"/>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25" name="直接连接符 24"/>
          <p:cNvCxnSpPr/>
          <p:nvPr/>
        </p:nvCxnSpPr>
        <p:spPr>
          <a:xfrm>
            <a:off x="3023925" y="3068960"/>
            <a:ext cx="7031720" cy="0"/>
          </a:xfrm>
          <a:prstGeom prst="line">
            <a:avLst/>
          </a:prstGeom>
          <a:ln>
            <a:solidFill>
              <a:srgbClr val="FC6204"/>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42" name="矩形 41"/>
          <p:cNvSpPr/>
          <p:nvPr/>
        </p:nvSpPr>
        <p:spPr>
          <a:xfrm>
            <a:off x="4583037" y="2670162"/>
            <a:ext cx="5472608" cy="384048"/>
          </a:xfrm>
          <a:prstGeom prst="rect">
            <a:avLst/>
          </a:prstGeom>
        </p:spPr>
        <p:txBody>
          <a:bodyPr wrap="square">
            <a:spAutoFit/>
          </a:bodyPr>
          <a:lstStyle/>
          <a:p>
            <a:pPr>
              <a:lnSpc>
                <a:spcPct val="120000"/>
              </a:lnSpc>
            </a:pPr>
            <a:r>
              <a:rPr altLang="en-US" lang="zh-CN" sz="1600">
                <a:solidFill>
                  <a:schemeClr val="bg1">
                    <a:lumMod val="50000"/>
                  </a:schemeClr>
                </a:solidFill>
                <a:latin charset="-122" pitchFamily="34" typeface="微软雅黑"/>
                <a:ea charset="-122" pitchFamily="34" typeface="微软雅黑"/>
              </a:rPr>
              <a:t>能认识自身的情绪，并能在生活中利用它做出正确的决定。</a:t>
            </a:r>
          </a:p>
        </p:txBody>
      </p:sp>
      <p:sp>
        <p:nvSpPr>
          <p:cNvPr id="43" name="矩形 42"/>
          <p:cNvSpPr/>
          <p:nvPr/>
        </p:nvSpPr>
        <p:spPr>
          <a:xfrm>
            <a:off x="4583038" y="3235109"/>
            <a:ext cx="5472608" cy="676656"/>
          </a:xfrm>
          <a:prstGeom prst="rect">
            <a:avLst/>
          </a:prstGeom>
        </p:spPr>
        <p:txBody>
          <a:bodyPr wrap="square">
            <a:spAutoFit/>
          </a:bodyPr>
          <a:lstStyle/>
          <a:p>
            <a:pPr>
              <a:lnSpc>
                <a:spcPct val="120000"/>
              </a:lnSpc>
            </a:pPr>
            <a:r>
              <a:rPr altLang="en-US" lang="zh-CN" sz="1600">
                <a:solidFill>
                  <a:schemeClr val="bg1">
                    <a:lumMod val="50000"/>
                  </a:schemeClr>
                </a:solidFill>
                <a:latin charset="-122" pitchFamily="34" typeface="微软雅黑"/>
                <a:ea charset="-122" pitchFamily="34" typeface="微软雅黑"/>
              </a:rPr>
              <a:t>能妥善管理自己的情绪，而不是成为它的奴隶，既不会因沮丧或焦虑而意志消沉，也不会因愤怒而丧失理智。</a:t>
            </a:r>
          </a:p>
        </p:txBody>
      </p:sp>
      <p:sp>
        <p:nvSpPr>
          <p:cNvPr id="44" name="矩形 43"/>
          <p:cNvSpPr/>
          <p:nvPr/>
        </p:nvSpPr>
        <p:spPr>
          <a:xfrm>
            <a:off x="4583038" y="4115829"/>
            <a:ext cx="5472608" cy="676656"/>
          </a:xfrm>
          <a:prstGeom prst="rect">
            <a:avLst/>
          </a:prstGeom>
        </p:spPr>
        <p:txBody>
          <a:bodyPr wrap="square">
            <a:spAutoFit/>
          </a:bodyPr>
          <a:lstStyle/>
          <a:p>
            <a:pPr>
              <a:lnSpc>
                <a:spcPct val="120000"/>
              </a:lnSpc>
            </a:pPr>
            <a:r>
              <a:rPr altLang="en-US" lang="zh-CN" sz="1600">
                <a:solidFill>
                  <a:schemeClr val="bg1">
                    <a:lumMod val="50000"/>
                  </a:schemeClr>
                </a:solidFill>
                <a:latin charset="-122" pitchFamily="34" typeface="微软雅黑"/>
                <a:ea charset="-122" pitchFamily="34" typeface="微软雅黑"/>
              </a:rPr>
              <a:t>能自我激励，能面对挫折咬紧牙关挺住，能为了最后的目标疏导自己一时的冲动。</a:t>
            </a:r>
          </a:p>
        </p:txBody>
      </p:sp>
      <p:sp>
        <p:nvSpPr>
          <p:cNvPr id="45" name="矩形 44"/>
          <p:cNvSpPr/>
          <p:nvPr/>
        </p:nvSpPr>
        <p:spPr>
          <a:xfrm>
            <a:off x="4583037" y="4957793"/>
            <a:ext cx="5472608" cy="676656"/>
          </a:xfrm>
          <a:prstGeom prst="rect">
            <a:avLst/>
          </a:prstGeom>
        </p:spPr>
        <p:txBody>
          <a:bodyPr wrap="square">
            <a:spAutoFit/>
          </a:bodyPr>
          <a:lstStyle/>
          <a:p>
            <a:pPr>
              <a:lnSpc>
                <a:spcPct val="120000"/>
              </a:lnSpc>
            </a:pPr>
            <a:r>
              <a:rPr altLang="en-US" lang="zh-CN" sz="1600">
                <a:solidFill>
                  <a:schemeClr val="bg1">
                    <a:lumMod val="50000"/>
                  </a:schemeClr>
                </a:solidFill>
                <a:latin charset="-122" pitchFamily="34" typeface="微软雅黑"/>
                <a:ea charset="-122" pitchFamily="34" typeface="微软雅黑"/>
              </a:rPr>
              <a:t>能认识他人的情绪，能与别人共鸣，能站在别人的角度理解别人的感受，不需要别人告诉就能读懂别人的感情。</a:t>
            </a:r>
          </a:p>
        </p:txBody>
      </p:sp>
      <p:sp>
        <p:nvSpPr>
          <p:cNvPr id="46" name="矩形 45"/>
          <p:cNvSpPr/>
          <p:nvPr/>
        </p:nvSpPr>
        <p:spPr>
          <a:xfrm>
            <a:off x="4583037" y="5877272"/>
            <a:ext cx="5472608" cy="384048"/>
          </a:xfrm>
          <a:prstGeom prst="rect">
            <a:avLst/>
          </a:prstGeom>
        </p:spPr>
        <p:txBody>
          <a:bodyPr wrap="square">
            <a:spAutoFit/>
          </a:bodyPr>
          <a:lstStyle/>
          <a:p>
            <a:pPr>
              <a:lnSpc>
                <a:spcPct val="120000"/>
              </a:lnSpc>
            </a:pPr>
            <a:r>
              <a:rPr altLang="en-US" lang="zh-CN" sz="1600">
                <a:solidFill>
                  <a:schemeClr val="bg1">
                    <a:lumMod val="50000"/>
                  </a:schemeClr>
                </a:solidFill>
                <a:latin charset="-122" pitchFamily="34" typeface="微软雅黑"/>
                <a:ea charset="-122" pitchFamily="34" typeface="微软雅黑"/>
              </a:rPr>
              <a:t>能和谐而有技巧地处理人际关系。</a:t>
            </a:r>
          </a:p>
        </p:txBody>
      </p:sp>
      <p:pic>
        <p:nvPicPr>
          <p:cNvPr descr="C:\Documents and Settings\tdz\桌面\未标题-1 拷贝.png" id="47" name="Picture 2"/>
          <p:cNvPicPr>
            <a:picLocks noChangeArrowheads="1" noChangeAspect="1"/>
          </p:cNvPicPr>
          <p:nvPr/>
        </p:nvPicPr>
        <p:blipFill>
          <a:blip r:embed="rId2">
            <a:extLst>
              <a:ext uri="{28A0092B-C50C-407E-A947-70E740481C1C}">
                <a14:useLocalDpi/>
              </a:ext>
            </a:extLst>
          </a:blip>
          <a:stretch>
            <a:fillRect/>
          </a:stretch>
        </p:blipFill>
        <p:spPr bwMode="auto">
          <a:xfrm>
            <a:off x="494201" y="2996952"/>
            <a:ext cx="3351600" cy="3351600"/>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grpSp>
        <p:nvGrpSpPr>
          <p:cNvPr id="27" name="组合 26"/>
          <p:cNvGrpSpPr/>
          <p:nvPr/>
        </p:nvGrpSpPr>
        <p:grpSpPr>
          <a:xfrm>
            <a:off x="2693673" y="2664065"/>
            <a:ext cx="720000" cy="720000"/>
            <a:chOff x="3517604" y="1948503"/>
            <a:chExt cx="720000" cy="720000"/>
          </a:xfrm>
        </p:grpSpPr>
        <p:pic>
          <p:nvPicPr>
            <p:cNvPr descr="D:\Teliss_Tong\Copy\定期备份\工作备份\！PPT图片及版面资源\06-PPT精选插图\12-标签\png_icon_381.png" id="28" name="Picture 3"/>
            <p:cNvPicPr>
              <a:picLocks noChangeArrowheads="1" noChangeAspect="1"/>
            </p:cNvPicPr>
            <p:nvPr/>
          </p:nvPicPr>
          <p:blipFill>
            <a:blip r:embed="rId3">
              <a:extLst>
                <a:ext uri="{28A0092B-C50C-407E-A947-70E740481C1C}">
                  <a14:useLocalDpi/>
                </a:ext>
              </a:extLst>
            </a:blip>
            <a:stretch>
              <a:fillRect/>
            </a:stretch>
          </p:blipFill>
          <p:spPr bwMode="auto">
            <a:xfrm>
              <a:off x="3517604" y="1948503"/>
              <a:ext cx="720000" cy="720000"/>
            </a:xfrm>
            <a:prstGeom prst="rect">
              <a:avLst/>
            </a:prstGeom>
            <a:noFill/>
            <a:extLst>
              <a:ext uri="{909E8E84-426E-40DD-AFC4-6F175D3DCCD1}">
                <a14:hiddenFill>
                  <a:solidFill>
                    <a:srgbClr val="FFFFFF"/>
                  </a:solidFill>
                </a14:hiddenFill>
              </a:ext>
            </a:extLst>
          </p:spPr>
        </p:pic>
        <p:sp>
          <p:nvSpPr>
            <p:cNvPr id="29" name="TextBox 28"/>
            <p:cNvSpPr txBox="1"/>
            <p:nvPr/>
          </p:nvSpPr>
          <p:spPr>
            <a:xfrm>
              <a:off x="3698472" y="1948503"/>
              <a:ext cx="298768" cy="701040"/>
            </a:xfrm>
            <a:prstGeom prst="rect">
              <a:avLst/>
            </a:prstGeom>
            <a:noFill/>
          </p:spPr>
          <p:txBody>
            <a:bodyPr rtlCol="0" wrap="none">
              <a:spAutoFit/>
            </a:bodyPr>
            <a:lstStyle/>
            <a:p>
              <a:pPr algn="ctr"/>
              <a:r>
                <a:rPr altLang="zh-CN" lang="en-US" smtClean="0" sz="4000">
                  <a:solidFill>
                    <a:prstClr val="white"/>
                  </a:solidFill>
                  <a:latin charset="0" pitchFamily="82" typeface="Broadway"/>
                  <a:ea charset="-122" pitchFamily="34" typeface="微软雅黑"/>
                </a:rPr>
                <a:t>1</a:t>
              </a:r>
            </a:p>
          </p:txBody>
        </p:sp>
      </p:grpSp>
      <p:grpSp>
        <p:nvGrpSpPr>
          <p:cNvPr id="33" name="组合 32"/>
          <p:cNvGrpSpPr/>
          <p:nvPr/>
        </p:nvGrpSpPr>
        <p:grpSpPr>
          <a:xfrm>
            <a:off x="3185177" y="3442003"/>
            <a:ext cx="720000" cy="721253"/>
            <a:chOff x="4021660" y="2923819"/>
            <a:chExt cx="720000" cy="721253"/>
          </a:xfrm>
        </p:grpSpPr>
        <p:pic>
          <p:nvPicPr>
            <p:cNvPr descr="D:\Teliss_Tong\Copy\定期备份\工作备份\！PPT图片及版面资源\06-PPT精选插图\12-标签\png_icon_381.png" id="34" name="Picture 3"/>
            <p:cNvPicPr>
              <a:picLocks noChangeArrowheads="1" noChangeAspect="1"/>
            </p:cNvPicPr>
            <p:nvPr/>
          </p:nvPicPr>
          <p:blipFill>
            <a:blip r:embed="rId3">
              <a:extLst>
                <a:ext uri="{28A0092B-C50C-407E-A947-70E740481C1C}">
                  <a14:useLocalDpi/>
                </a:ext>
              </a:extLst>
            </a:blip>
            <a:stretch>
              <a:fillRect/>
            </a:stretch>
          </p:blipFill>
          <p:spPr bwMode="auto">
            <a:xfrm>
              <a:off x="4021660" y="2925072"/>
              <a:ext cx="720000" cy="720000"/>
            </a:xfrm>
            <a:prstGeom prst="rect">
              <a:avLst/>
            </a:prstGeom>
            <a:noFill/>
            <a:extLst>
              <a:ext uri="{909E8E84-426E-40DD-AFC4-6F175D3DCCD1}">
                <a14:hiddenFill>
                  <a:solidFill>
                    <a:srgbClr val="FFFFFF"/>
                  </a:solidFill>
                </a14:hiddenFill>
              </a:ext>
            </a:extLst>
          </p:spPr>
        </p:pic>
        <p:sp>
          <p:nvSpPr>
            <p:cNvPr id="35" name="TextBox 34"/>
            <p:cNvSpPr txBox="1"/>
            <p:nvPr/>
          </p:nvSpPr>
          <p:spPr>
            <a:xfrm>
              <a:off x="4236576" y="2923819"/>
              <a:ext cx="349568" cy="701040"/>
            </a:xfrm>
            <a:prstGeom prst="rect">
              <a:avLst/>
            </a:prstGeom>
            <a:noFill/>
          </p:spPr>
          <p:txBody>
            <a:bodyPr rtlCol="0" wrap="none">
              <a:spAutoFit/>
            </a:bodyPr>
            <a:lstStyle/>
            <a:p>
              <a:pPr algn="ctr"/>
              <a:r>
                <a:rPr altLang="zh-CN" lang="en-US" smtClean="0" sz="4000">
                  <a:solidFill>
                    <a:prstClr val="white"/>
                  </a:solidFill>
                  <a:latin charset="0" pitchFamily="82" typeface="Broadway"/>
                  <a:ea charset="-122" pitchFamily="34" typeface="微软雅黑"/>
                </a:rPr>
                <a:t>2</a:t>
              </a:r>
            </a:p>
          </p:txBody>
        </p:sp>
      </p:grpSp>
      <p:grpSp>
        <p:nvGrpSpPr>
          <p:cNvPr id="30" name="组合 29"/>
          <p:cNvGrpSpPr/>
          <p:nvPr/>
        </p:nvGrpSpPr>
        <p:grpSpPr>
          <a:xfrm>
            <a:off x="3430989" y="4293176"/>
            <a:ext cx="720000" cy="720000"/>
            <a:chOff x="4174060" y="3861048"/>
            <a:chExt cx="720000" cy="720000"/>
          </a:xfrm>
        </p:grpSpPr>
        <p:pic>
          <p:nvPicPr>
            <p:cNvPr descr="D:\Teliss_Tong\Copy\定期备份\工作备份\！PPT图片及版面资源\06-PPT精选插图\12-标签\png_icon_381.png" id="31" name="Picture 3"/>
            <p:cNvPicPr>
              <a:picLocks noChangeArrowheads="1" noChangeAspect="1"/>
            </p:cNvPicPr>
            <p:nvPr/>
          </p:nvPicPr>
          <p:blipFill>
            <a:blip r:embed="rId3">
              <a:extLst>
                <a:ext uri="{28A0092B-C50C-407E-A947-70E740481C1C}">
                  <a14:useLocalDpi/>
                </a:ext>
              </a:extLst>
            </a:blip>
            <a:stretch>
              <a:fillRect/>
            </a:stretch>
          </p:blipFill>
          <p:spPr bwMode="auto">
            <a:xfrm>
              <a:off x="4174060" y="3861048"/>
              <a:ext cx="720000" cy="720000"/>
            </a:xfrm>
            <a:prstGeom prst="rect">
              <a:avLst/>
            </a:prstGeom>
            <a:noFill/>
            <a:extLst>
              <a:ext uri="{909E8E84-426E-40DD-AFC4-6F175D3DCCD1}">
                <a14:hiddenFill>
                  <a:solidFill>
                    <a:srgbClr val="FFFFFF"/>
                  </a:solidFill>
                </a14:hiddenFill>
              </a:ext>
            </a:extLst>
          </p:spPr>
        </p:pic>
        <p:sp>
          <p:nvSpPr>
            <p:cNvPr id="32" name="TextBox 31"/>
            <p:cNvSpPr txBox="1"/>
            <p:nvPr/>
          </p:nvSpPr>
          <p:spPr>
            <a:xfrm>
              <a:off x="4373624" y="3861048"/>
              <a:ext cx="351155" cy="701040"/>
            </a:xfrm>
            <a:prstGeom prst="rect">
              <a:avLst/>
            </a:prstGeom>
            <a:noFill/>
          </p:spPr>
          <p:txBody>
            <a:bodyPr rtlCol="0" wrap="none">
              <a:spAutoFit/>
            </a:bodyPr>
            <a:lstStyle/>
            <a:p>
              <a:pPr algn="ctr"/>
              <a:r>
                <a:rPr altLang="zh-CN" lang="en-US" smtClean="0" sz="4000">
                  <a:solidFill>
                    <a:prstClr val="white"/>
                  </a:solidFill>
                  <a:latin charset="0" pitchFamily="82" typeface="Broadway"/>
                  <a:ea charset="-122" pitchFamily="34" typeface="微软雅黑"/>
                </a:rPr>
                <a:t>3</a:t>
              </a:r>
            </a:p>
          </p:txBody>
        </p:sp>
      </p:grpSp>
      <p:grpSp>
        <p:nvGrpSpPr>
          <p:cNvPr id="36" name="组合 35"/>
          <p:cNvGrpSpPr/>
          <p:nvPr/>
        </p:nvGrpSpPr>
        <p:grpSpPr>
          <a:xfrm>
            <a:off x="3185177" y="5056989"/>
            <a:ext cx="720000" cy="748275"/>
            <a:chOff x="4174060" y="3832773"/>
            <a:chExt cx="720000" cy="748275"/>
          </a:xfrm>
        </p:grpSpPr>
        <p:pic>
          <p:nvPicPr>
            <p:cNvPr descr="D:\Teliss_Tong\Copy\定期备份\工作备份\！PPT图片及版面资源\06-PPT精选插图\12-标签\png_icon_381.png" id="37" name="Picture 3"/>
            <p:cNvPicPr>
              <a:picLocks noChangeArrowheads="1" noChangeAspect="1"/>
            </p:cNvPicPr>
            <p:nvPr/>
          </p:nvPicPr>
          <p:blipFill>
            <a:blip r:embed="rId3">
              <a:extLst>
                <a:ext uri="{28A0092B-C50C-407E-A947-70E740481C1C}">
                  <a14:useLocalDpi/>
                </a:ext>
              </a:extLst>
            </a:blip>
            <a:stretch>
              <a:fillRect/>
            </a:stretch>
          </p:blipFill>
          <p:spPr bwMode="auto">
            <a:xfrm>
              <a:off x="4174060" y="3861048"/>
              <a:ext cx="720000" cy="720000"/>
            </a:xfrm>
            <a:prstGeom prst="rect">
              <a:avLst/>
            </a:prstGeom>
            <a:noFill/>
            <a:extLst>
              <a:ext uri="{909E8E84-426E-40DD-AFC4-6F175D3DCCD1}">
                <a14:hiddenFill>
                  <a:solidFill>
                    <a:srgbClr val="FFFFFF"/>
                  </a:solidFill>
                </a14:hiddenFill>
              </a:ext>
            </a:extLst>
          </p:spPr>
        </p:pic>
        <p:sp>
          <p:nvSpPr>
            <p:cNvPr id="38" name="TextBox 37"/>
            <p:cNvSpPr txBox="1"/>
            <p:nvPr/>
          </p:nvSpPr>
          <p:spPr>
            <a:xfrm>
              <a:off x="4298490" y="3832773"/>
              <a:ext cx="384493" cy="701040"/>
            </a:xfrm>
            <a:prstGeom prst="rect">
              <a:avLst/>
            </a:prstGeom>
            <a:noFill/>
          </p:spPr>
          <p:txBody>
            <a:bodyPr rtlCol="0" wrap="none">
              <a:spAutoFit/>
            </a:bodyPr>
            <a:lstStyle/>
            <a:p>
              <a:pPr algn="ctr"/>
              <a:r>
                <a:rPr altLang="zh-CN" lang="en-US" smtClean="0" sz="4000">
                  <a:solidFill>
                    <a:prstClr val="white"/>
                  </a:solidFill>
                  <a:latin charset="0" pitchFamily="82" typeface="Broadway"/>
                  <a:ea charset="-122" pitchFamily="34" typeface="微软雅黑"/>
                </a:rPr>
                <a:t>4</a:t>
              </a:r>
            </a:p>
          </p:txBody>
        </p:sp>
      </p:grpSp>
      <p:grpSp>
        <p:nvGrpSpPr>
          <p:cNvPr id="39" name="组合 38"/>
          <p:cNvGrpSpPr/>
          <p:nvPr/>
        </p:nvGrpSpPr>
        <p:grpSpPr>
          <a:xfrm>
            <a:off x="2693673" y="5805344"/>
            <a:ext cx="720000" cy="720000"/>
            <a:chOff x="4174060" y="3861048"/>
            <a:chExt cx="720000" cy="720000"/>
          </a:xfrm>
        </p:grpSpPr>
        <p:pic>
          <p:nvPicPr>
            <p:cNvPr descr="D:\Teliss_Tong\Copy\定期备份\工作备份\！PPT图片及版面资源\06-PPT精选插图\12-标签\png_icon_381.png" id="40" name="Picture 3"/>
            <p:cNvPicPr>
              <a:picLocks noChangeArrowheads="1" noChangeAspect="1"/>
            </p:cNvPicPr>
            <p:nvPr/>
          </p:nvPicPr>
          <p:blipFill>
            <a:blip r:embed="rId3">
              <a:extLst>
                <a:ext uri="{28A0092B-C50C-407E-A947-70E740481C1C}">
                  <a14:useLocalDpi/>
                </a:ext>
              </a:extLst>
            </a:blip>
            <a:stretch>
              <a:fillRect/>
            </a:stretch>
          </p:blipFill>
          <p:spPr bwMode="auto">
            <a:xfrm>
              <a:off x="4174060" y="3861048"/>
              <a:ext cx="720000" cy="720000"/>
            </a:xfrm>
            <a:prstGeom prst="rect">
              <a:avLst/>
            </a:prstGeom>
            <a:noFill/>
            <a:extLst>
              <a:ext uri="{909E8E84-426E-40DD-AFC4-6F175D3DCCD1}">
                <a14:hiddenFill>
                  <a:solidFill>
                    <a:srgbClr val="FFFFFF"/>
                  </a:solidFill>
                </a14:hiddenFill>
              </a:ext>
            </a:extLst>
          </p:spPr>
        </p:pic>
        <p:sp>
          <p:nvSpPr>
            <p:cNvPr id="41" name="TextBox 40"/>
            <p:cNvSpPr txBox="1"/>
            <p:nvPr/>
          </p:nvSpPr>
          <p:spPr>
            <a:xfrm>
              <a:off x="4326353" y="3861048"/>
              <a:ext cx="355918" cy="701040"/>
            </a:xfrm>
            <a:prstGeom prst="rect">
              <a:avLst/>
            </a:prstGeom>
            <a:noFill/>
          </p:spPr>
          <p:txBody>
            <a:bodyPr rtlCol="0" wrap="none">
              <a:spAutoFit/>
            </a:bodyPr>
            <a:lstStyle/>
            <a:p>
              <a:pPr algn="ctr"/>
              <a:r>
                <a:rPr altLang="zh-CN" lang="en-US" smtClean="0" sz="4000">
                  <a:solidFill>
                    <a:prstClr val="white"/>
                  </a:solidFill>
                  <a:latin charset="0" pitchFamily="82" typeface="Broadway"/>
                  <a:ea charset="-122" pitchFamily="34" typeface="微软雅黑"/>
                </a:rPr>
                <a:t>5</a:t>
              </a:r>
            </a:p>
          </p:txBody>
        </p:sp>
      </p:grpSp>
    </p:spTree>
    <p:extLst>
      <p:ext uri="{BB962C8B-B14F-4D97-AF65-F5344CB8AC3E}">
        <p14:creationId val="3147054958"/>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1000" id="15"/>
                                        <p:tgtEl>
                                          <p:spTgt spid="9"/>
                                        </p:tgtEl>
                                      </p:cBhvr>
                                    </p:animEffect>
                                    <p:anim calcmode="lin" valueType="num">
                                      <p:cBhvr>
                                        <p:cTn dur="1000" fill="hold" id="16"/>
                                        <p:tgtEl>
                                          <p:spTgt spid="9"/>
                                        </p:tgtEl>
                                        <p:attrNameLst>
                                          <p:attrName>ppt_x</p:attrName>
                                        </p:attrNameLst>
                                      </p:cBhvr>
                                      <p:tavLst>
                                        <p:tav tm="0">
                                          <p:val>
                                            <p:strVal val="#ppt_x"/>
                                          </p:val>
                                        </p:tav>
                                        <p:tav tm="100000">
                                          <p:val>
                                            <p:strVal val="#ppt_x"/>
                                          </p:val>
                                        </p:tav>
                                      </p:tavLst>
                                    </p:anim>
                                    <p:anim calcmode="lin" valueType="num">
                                      <p:cBhvr>
                                        <p:cTn dur="1000" fill="hold" id="17"/>
                                        <p:tgtEl>
                                          <p:spTgt spid="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47"/>
                                        </p:tgtEl>
                                        <p:attrNameLst>
                                          <p:attrName>style.visibility</p:attrName>
                                        </p:attrNameLst>
                                      </p:cBhvr>
                                      <p:to>
                                        <p:strVal val="visible"/>
                                      </p:to>
                                    </p:set>
                                    <p:anim calcmode="lin" valueType="num">
                                      <p:cBhvr>
                                        <p:cTn dur="100" fill="hold" id="21"/>
                                        <p:tgtEl>
                                          <p:spTgt spid="47"/>
                                        </p:tgtEl>
                                        <p:attrNameLst>
                                          <p:attrName>ppt_w</p:attrName>
                                        </p:attrNameLst>
                                      </p:cBhvr>
                                      <p:tavLst>
                                        <p:tav tm="0">
                                          <p:val>
                                            <p:fltVal val="0"/>
                                          </p:val>
                                        </p:tav>
                                        <p:tav tm="100000">
                                          <p:val>
                                            <p:strVal val="#ppt_w"/>
                                          </p:val>
                                        </p:tav>
                                      </p:tavLst>
                                    </p:anim>
                                    <p:anim calcmode="lin" valueType="num">
                                      <p:cBhvr>
                                        <p:cTn dur="100" fill="hold" id="22"/>
                                        <p:tgtEl>
                                          <p:spTgt spid="47"/>
                                        </p:tgtEl>
                                        <p:attrNameLst>
                                          <p:attrName>ppt_h</p:attrName>
                                        </p:attrNameLst>
                                      </p:cBhvr>
                                      <p:tavLst>
                                        <p:tav tm="0">
                                          <p:val>
                                            <p:fltVal val="0"/>
                                          </p:val>
                                        </p:tav>
                                        <p:tav tm="100000">
                                          <p:val>
                                            <p:strVal val="#ppt_h"/>
                                          </p:val>
                                        </p:tav>
                                      </p:tavLst>
                                    </p:anim>
                                    <p:animEffect filter="fade" transition="in">
                                      <p:cBhvr>
                                        <p:cTn dur="100" id="23"/>
                                        <p:tgtEl>
                                          <p:spTgt spid="47"/>
                                        </p:tgtEl>
                                      </p:cBhvr>
                                    </p:animEffect>
                                  </p:childTnLst>
                                </p:cTn>
                              </p:par>
                              <p:par>
                                <p:cTn fill="hold" id="24" nodeType="withEffect" presetClass="emph" presetID="6" presetSubtype="0">
                                  <p:stCondLst>
                                    <p:cond delay="100"/>
                                  </p:stCondLst>
                                  <p:childTnLst>
                                    <p:animScale>
                                      <p:cBhvr>
                                        <p:cTn dur="100" fill="hold" id="25"/>
                                        <p:tgtEl>
                                          <p:spTgt spid="47"/>
                                        </p:tgtEl>
                                      </p:cBhvr>
                                      <p:by x="110000" y="110000"/>
                                    </p:animScale>
                                  </p:childTnLst>
                                </p:cTn>
                              </p:par>
                              <p:par>
                                <p:cTn fill="hold" id="26" nodeType="withEffect" presetClass="emph" presetID="6" presetSubtype="0">
                                  <p:stCondLst>
                                    <p:cond delay="200"/>
                                  </p:stCondLst>
                                  <p:childTnLst>
                                    <p:animScale>
                                      <p:cBhvr>
                                        <p:cTn dur="200" fill="hold" id="27"/>
                                        <p:tgtEl>
                                          <p:spTgt spid="47"/>
                                        </p:tgtEl>
                                      </p:cBhvr>
                                      <p:by x="90000" y="90000"/>
                                    </p:animScale>
                                  </p:childTnLst>
                                </p:cTn>
                              </p:par>
                              <p:par>
                                <p:cTn fill="hold" id="28" nodeType="withEffect" presetClass="emph" presetID="6" presetSubtype="0">
                                  <p:stCondLst>
                                    <p:cond delay="400"/>
                                  </p:stCondLst>
                                  <p:childTnLst>
                                    <p:animScale>
                                      <p:cBhvr>
                                        <p:cTn dur="100" fill="hold" id="29"/>
                                        <p:tgtEl>
                                          <p:spTgt spid="47"/>
                                        </p:tgtEl>
                                      </p:cBhvr>
                                      <p:by x="105000" y="105000"/>
                                    </p:animScale>
                                  </p:childTnLst>
                                </p:cTn>
                              </p:par>
                              <p:par>
                                <p:cTn fill="hold" id="30" nodeType="withEffect" presetClass="emph" presetID="6" presetSubtype="0">
                                  <p:stCondLst>
                                    <p:cond delay="500"/>
                                  </p:stCondLst>
                                  <p:childTnLst>
                                    <p:animScale>
                                      <p:cBhvr>
                                        <p:cTn dur="200" fill="hold" id="31"/>
                                        <p:tgtEl>
                                          <p:spTgt spid="47"/>
                                        </p:tgtEl>
                                      </p:cBhvr>
                                      <p:by x="95000" y="95000"/>
                                    </p:animScale>
                                  </p:childTnLst>
                                </p:cTn>
                              </p:par>
                            </p:childTnLst>
                          </p:cTn>
                        </p:par>
                        <p:par>
                          <p:cTn fill="hold" id="32" nodeType="afterGroup">
                            <p:stCondLst>
                              <p:cond delay="2200"/>
                            </p:stCondLst>
                            <p:childTnLst>
                              <p:par>
                                <p:cTn fill="hold" id="33" nodeType="afterEffect" presetClass="entr" presetID="10"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500" id="35"/>
                                        <p:tgtEl>
                                          <p:spTgt spid="27"/>
                                        </p:tgtEl>
                                      </p:cBhvr>
                                    </p:animEffect>
                                  </p:childTnLst>
                                </p:cTn>
                              </p:par>
                            </p:childTnLst>
                          </p:cTn>
                        </p:par>
                        <p:par>
                          <p:cTn fill="hold" id="36" nodeType="afterGroup">
                            <p:stCondLst>
                              <p:cond delay="2700"/>
                            </p:stCondLst>
                            <p:childTnLst>
                              <p:par>
                                <p:cTn fill="hold" id="37" nodeType="afterEffect" presetClass="entr" presetID="22" presetSubtype="8">
                                  <p:stCondLst>
                                    <p:cond delay="0"/>
                                  </p:stCondLst>
                                  <p:childTnLst>
                                    <p:set>
                                      <p:cBhvr>
                                        <p:cTn dur="1" fill="hold" id="38">
                                          <p:stCondLst>
                                            <p:cond delay="0"/>
                                          </p:stCondLst>
                                        </p:cTn>
                                        <p:tgtEl>
                                          <p:spTgt spid="25"/>
                                        </p:tgtEl>
                                        <p:attrNameLst>
                                          <p:attrName>style.visibility</p:attrName>
                                        </p:attrNameLst>
                                      </p:cBhvr>
                                      <p:to>
                                        <p:strVal val="visible"/>
                                      </p:to>
                                    </p:set>
                                    <p:animEffect filter="wipe(left)" transition="in">
                                      <p:cBhvr>
                                        <p:cTn dur="500" id="39"/>
                                        <p:tgtEl>
                                          <p:spTgt spid="25"/>
                                        </p:tgtEl>
                                      </p:cBhvr>
                                    </p:animEffect>
                                  </p:childTnLst>
                                </p:cTn>
                              </p:par>
                            </p:childTnLst>
                          </p:cTn>
                        </p:par>
                        <p:par>
                          <p:cTn fill="hold" id="40" nodeType="afterGroup">
                            <p:stCondLst>
                              <p:cond delay="3200"/>
                            </p:stCondLst>
                            <p:childTnLst>
                              <p:par>
                                <p:cTn fill="hold" grpId="0" id="41" nodeType="afterEffect" presetClass="entr" presetID="14" presetSubtype="10">
                                  <p:stCondLst>
                                    <p:cond delay="0"/>
                                  </p:stCondLst>
                                  <p:childTnLst>
                                    <p:set>
                                      <p:cBhvr>
                                        <p:cTn dur="1" fill="hold" id="42">
                                          <p:stCondLst>
                                            <p:cond delay="0"/>
                                          </p:stCondLst>
                                        </p:cTn>
                                        <p:tgtEl>
                                          <p:spTgt spid="42"/>
                                        </p:tgtEl>
                                        <p:attrNameLst>
                                          <p:attrName>style.visibility</p:attrName>
                                        </p:attrNameLst>
                                      </p:cBhvr>
                                      <p:to>
                                        <p:strVal val="visible"/>
                                      </p:to>
                                    </p:set>
                                    <p:animEffect filter="randombar(horizontal)" transition="in">
                                      <p:cBhvr>
                                        <p:cTn dur="500" id="43"/>
                                        <p:tgtEl>
                                          <p:spTgt spid="42"/>
                                        </p:tgtEl>
                                      </p:cBhvr>
                                    </p:animEffect>
                                  </p:childTnLst>
                                </p:cTn>
                              </p:par>
                            </p:childTnLst>
                          </p:cTn>
                        </p:par>
                        <p:par>
                          <p:cTn fill="hold" id="44" nodeType="afterGroup">
                            <p:stCondLst>
                              <p:cond delay="3700"/>
                            </p:stCondLst>
                            <p:childTnLst>
                              <p:par>
                                <p:cTn fill="hold" id="45" nodeType="afterEffect" presetClass="entr" presetID="10" presetSubtype="0">
                                  <p:stCondLst>
                                    <p:cond delay="0"/>
                                  </p:stCondLst>
                                  <p:childTnLst>
                                    <p:set>
                                      <p:cBhvr>
                                        <p:cTn dur="1" fill="hold" id="46">
                                          <p:stCondLst>
                                            <p:cond delay="0"/>
                                          </p:stCondLst>
                                        </p:cTn>
                                        <p:tgtEl>
                                          <p:spTgt spid="33"/>
                                        </p:tgtEl>
                                        <p:attrNameLst>
                                          <p:attrName>style.visibility</p:attrName>
                                        </p:attrNameLst>
                                      </p:cBhvr>
                                      <p:to>
                                        <p:strVal val="visible"/>
                                      </p:to>
                                    </p:set>
                                    <p:animEffect filter="fade" transition="in">
                                      <p:cBhvr>
                                        <p:cTn dur="500" id="47"/>
                                        <p:tgtEl>
                                          <p:spTgt spid="33"/>
                                        </p:tgtEl>
                                      </p:cBhvr>
                                    </p:animEffect>
                                  </p:childTnLst>
                                </p:cTn>
                              </p:par>
                            </p:childTnLst>
                          </p:cTn>
                        </p:par>
                        <p:par>
                          <p:cTn fill="hold" id="48" nodeType="afterGroup">
                            <p:stCondLst>
                              <p:cond delay="4200"/>
                            </p:stCondLst>
                            <p:childTnLst>
                              <p:par>
                                <p:cTn fill="hold" id="49" nodeType="afterEffect" presetClass="entr" presetID="22" presetSubtype="8">
                                  <p:stCondLst>
                                    <p:cond delay="0"/>
                                  </p:stCondLst>
                                  <p:childTnLst>
                                    <p:set>
                                      <p:cBhvr>
                                        <p:cTn dur="1" fill="hold" id="50">
                                          <p:stCondLst>
                                            <p:cond delay="0"/>
                                          </p:stCondLst>
                                        </p:cTn>
                                        <p:tgtEl>
                                          <p:spTgt spid="24"/>
                                        </p:tgtEl>
                                        <p:attrNameLst>
                                          <p:attrName>style.visibility</p:attrName>
                                        </p:attrNameLst>
                                      </p:cBhvr>
                                      <p:to>
                                        <p:strVal val="visible"/>
                                      </p:to>
                                    </p:set>
                                    <p:animEffect filter="wipe(left)" transition="in">
                                      <p:cBhvr>
                                        <p:cTn dur="500" id="51"/>
                                        <p:tgtEl>
                                          <p:spTgt spid="24"/>
                                        </p:tgtEl>
                                      </p:cBhvr>
                                    </p:animEffect>
                                  </p:childTnLst>
                                </p:cTn>
                              </p:par>
                            </p:childTnLst>
                          </p:cTn>
                        </p:par>
                        <p:par>
                          <p:cTn fill="hold" id="52" nodeType="afterGroup">
                            <p:stCondLst>
                              <p:cond delay="4700"/>
                            </p:stCondLst>
                            <p:childTnLst>
                              <p:par>
                                <p:cTn fill="hold" grpId="0" id="53" nodeType="afterEffect" presetClass="entr" presetID="14" presetSubtype="10">
                                  <p:stCondLst>
                                    <p:cond delay="0"/>
                                  </p:stCondLst>
                                  <p:childTnLst>
                                    <p:set>
                                      <p:cBhvr>
                                        <p:cTn dur="1" fill="hold" id="54">
                                          <p:stCondLst>
                                            <p:cond delay="0"/>
                                          </p:stCondLst>
                                        </p:cTn>
                                        <p:tgtEl>
                                          <p:spTgt spid="43"/>
                                        </p:tgtEl>
                                        <p:attrNameLst>
                                          <p:attrName>style.visibility</p:attrName>
                                        </p:attrNameLst>
                                      </p:cBhvr>
                                      <p:to>
                                        <p:strVal val="visible"/>
                                      </p:to>
                                    </p:set>
                                    <p:animEffect filter="randombar(horizontal)" transition="in">
                                      <p:cBhvr>
                                        <p:cTn dur="500" id="55"/>
                                        <p:tgtEl>
                                          <p:spTgt spid="43"/>
                                        </p:tgtEl>
                                      </p:cBhvr>
                                    </p:animEffect>
                                  </p:childTnLst>
                                </p:cTn>
                              </p:par>
                            </p:childTnLst>
                          </p:cTn>
                        </p:par>
                        <p:par>
                          <p:cTn fill="hold" id="56" nodeType="afterGroup">
                            <p:stCondLst>
                              <p:cond delay="5200"/>
                            </p:stCondLst>
                            <p:childTnLst>
                              <p:par>
                                <p:cTn fill="hold" id="57" nodeType="afterEffect" presetClass="entr" presetID="10" presetSubtype="0">
                                  <p:stCondLst>
                                    <p:cond delay="0"/>
                                  </p:stCondLst>
                                  <p:childTnLst>
                                    <p:set>
                                      <p:cBhvr>
                                        <p:cTn dur="1" fill="hold" id="58">
                                          <p:stCondLst>
                                            <p:cond delay="0"/>
                                          </p:stCondLst>
                                        </p:cTn>
                                        <p:tgtEl>
                                          <p:spTgt spid="30"/>
                                        </p:tgtEl>
                                        <p:attrNameLst>
                                          <p:attrName>style.visibility</p:attrName>
                                        </p:attrNameLst>
                                      </p:cBhvr>
                                      <p:to>
                                        <p:strVal val="visible"/>
                                      </p:to>
                                    </p:set>
                                    <p:animEffect filter="fade" transition="in">
                                      <p:cBhvr>
                                        <p:cTn dur="500" id="59"/>
                                        <p:tgtEl>
                                          <p:spTgt spid="30"/>
                                        </p:tgtEl>
                                      </p:cBhvr>
                                    </p:animEffect>
                                  </p:childTnLst>
                                </p:cTn>
                              </p:par>
                            </p:childTnLst>
                          </p:cTn>
                        </p:par>
                        <p:par>
                          <p:cTn fill="hold" id="60" nodeType="afterGroup">
                            <p:stCondLst>
                              <p:cond delay="5700"/>
                            </p:stCondLst>
                            <p:childTnLst>
                              <p:par>
                                <p:cTn fill="hold" id="61" nodeType="afterEffect" presetClass="entr" presetID="22" presetSubtype="8">
                                  <p:stCondLst>
                                    <p:cond delay="0"/>
                                  </p:stCondLst>
                                  <p:childTnLst>
                                    <p:set>
                                      <p:cBhvr>
                                        <p:cTn dur="1" fill="hold" id="62">
                                          <p:stCondLst>
                                            <p:cond delay="0"/>
                                          </p:stCondLst>
                                        </p:cTn>
                                        <p:tgtEl>
                                          <p:spTgt spid="23"/>
                                        </p:tgtEl>
                                        <p:attrNameLst>
                                          <p:attrName>style.visibility</p:attrName>
                                        </p:attrNameLst>
                                      </p:cBhvr>
                                      <p:to>
                                        <p:strVal val="visible"/>
                                      </p:to>
                                    </p:set>
                                    <p:animEffect filter="wipe(left)" transition="in">
                                      <p:cBhvr>
                                        <p:cTn dur="500" id="63"/>
                                        <p:tgtEl>
                                          <p:spTgt spid="23"/>
                                        </p:tgtEl>
                                      </p:cBhvr>
                                    </p:animEffect>
                                  </p:childTnLst>
                                </p:cTn>
                              </p:par>
                            </p:childTnLst>
                          </p:cTn>
                        </p:par>
                        <p:par>
                          <p:cTn fill="hold" id="64" nodeType="afterGroup">
                            <p:stCondLst>
                              <p:cond delay="6200"/>
                            </p:stCondLst>
                            <p:childTnLst>
                              <p:par>
                                <p:cTn fill="hold" grpId="0" id="65" nodeType="afterEffect" presetClass="entr" presetID="14" presetSubtype="10">
                                  <p:stCondLst>
                                    <p:cond delay="0"/>
                                  </p:stCondLst>
                                  <p:childTnLst>
                                    <p:set>
                                      <p:cBhvr>
                                        <p:cTn dur="1" fill="hold" id="66">
                                          <p:stCondLst>
                                            <p:cond delay="0"/>
                                          </p:stCondLst>
                                        </p:cTn>
                                        <p:tgtEl>
                                          <p:spTgt spid="44"/>
                                        </p:tgtEl>
                                        <p:attrNameLst>
                                          <p:attrName>style.visibility</p:attrName>
                                        </p:attrNameLst>
                                      </p:cBhvr>
                                      <p:to>
                                        <p:strVal val="visible"/>
                                      </p:to>
                                    </p:set>
                                    <p:animEffect filter="randombar(horizontal)" transition="in">
                                      <p:cBhvr>
                                        <p:cTn dur="500" id="67"/>
                                        <p:tgtEl>
                                          <p:spTgt spid="44"/>
                                        </p:tgtEl>
                                      </p:cBhvr>
                                    </p:animEffect>
                                  </p:childTnLst>
                                </p:cTn>
                              </p:par>
                            </p:childTnLst>
                          </p:cTn>
                        </p:par>
                        <p:par>
                          <p:cTn fill="hold" id="68" nodeType="afterGroup">
                            <p:stCondLst>
                              <p:cond delay="6700"/>
                            </p:stCondLst>
                            <p:childTnLst>
                              <p:par>
                                <p:cTn fill="hold" id="69" nodeType="afterEffect" presetClass="entr" presetID="10" presetSubtype="0">
                                  <p:stCondLst>
                                    <p:cond delay="0"/>
                                  </p:stCondLst>
                                  <p:childTnLst>
                                    <p:set>
                                      <p:cBhvr>
                                        <p:cTn dur="1" fill="hold" id="70">
                                          <p:stCondLst>
                                            <p:cond delay="0"/>
                                          </p:stCondLst>
                                        </p:cTn>
                                        <p:tgtEl>
                                          <p:spTgt spid="36"/>
                                        </p:tgtEl>
                                        <p:attrNameLst>
                                          <p:attrName>style.visibility</p:attrName>
                                        </p:attrNameLst>
                                      </p:cBhvr>
                                      <p:to>
                                        <p:strVal val="visible"/>
                                      </p:to>
                                    </p:set>
                                    <p:animEffect filter="fade" transition="in">
                                      <p:cBhvr>
                                        <p:cTn dur="500" id="71"/>
                                        <p:tgtEl>
                                          <p:spTgt spid="36"/>
                                        </p:tgtEl>
                                      </p:cBhvr>
                                    </p:animEffect>
                                  </p:childTnLst>
                                </p:cTn>
                              </p:par>
                            </p:childTnLst>
                          </p:cTn>
                        </p:par>
                        <p:par>
                          <p:cTn fill="hold" id="72" nodeType="afterGroup">
                            <p:stCondLst>
                              <p:cond delay="7200"/>
                            </p:stCondLst>
                            <p:childTnLst>
                              <p:par>
                                <p:cTn fill="hold" id="73" nodeType="afterEffect" presetClass="entr" presetID="22" presetSubtype="8">
                                  <p:stCondLst>
                                    <p:cond delay="0"/>
                                  </p:stCondLst>
                                  <p:childTnLst>
                                    <p:set>
                                      <p:cBhvr>
                                        <p:cTn dur="1" fill="hold" id="74">
                                          <p:stCondLst>
                                            <p:cond delay="0"/>
                                          </p:stCondLst>
                                        </p:cTn>
                                        <p:tgtEl>
                                          <p:spTgt spid="22"/>
                                        </p:tgtEl>
                                        <p:attrNameLst>
                                          <p:attrName>style.visibility</p:attrName>
                                        </p:attrNameLst>
                                      </p:cBhvr>
                                      <p:to>
                                        <p:strVal val="visible"/>
                                      </p:to>
                                    </p:set>
                                    <p:animEffect filter="wipe(left)" transition="in">
                                      <p:cBhvr>
                                        <p:cTn dur="500" id="75"/>
                                        <p:tgtEl>
                                          <p:spTgt spid="22"/>
                                        </p:tgtEl>
                                      </p:cBhvr>
                                    </p:animEffect>
                                  </p:childTnLst>
                                </p:cTn>
                              </p:par>
                            </p:childTnLst>
                          </p:cTn>
                        </p:par>
                        <p:par>
                          <p:cTn fill="hold" id="76" nodeType="afterGroup">
                            <p:stCondLst>
                              <p:cond delay="7700"/>
                            </p:stCondLst>
                            <p:childTnLst>
                              <p:par>
                                <p:cTn fill="hold" grpId="0" id="77" nodeType="afterEffect" presetClass="entr" presetID="14" presetSubtype="10">
                                  <p:stCondLst>
                                    <p:cond delay="0"/>
                                  </p:stCondLst>
                                  <p:childTnLst>
                                    <p:set>
                                      <p:cBhvr>
                                        <p:cTn dur="1" fill="hold" id="78">
                                          <p:stCondLst>
                                            <p:cond delay="0"/>
                                          </p:stCondLst>
                                        </p:cTn>
                                        <p:tgtEl>
                                          <p:spTgt spid="45"/>
                                        </p:tgtEl>
                                        <p:attrNameLst>
                                          <p:attrName>style.visibility</p:attrName>
                                        </p:attrNameLst>
                                      </p:cBhvr>
                                      <p:to>
                                        <p:strVal val="visible"/>
                                      </p:to>
                                    </p:set>
                                    <p:animEffect filter="randombar(horizontal)" transition="in">
                                      <p:cBhvr>
                                        <p:cTn dur="500" id="79"/>
                                        <p:tgtEl>
                                          <p:spTgt spid="45"/>
                                        </p:tgtEl>
                                      </p:cBhvr>
                                    </p:animEffect>
                                  </p:childTnLst>
                                </p:cTn>
                              </p:par>
                            </p:childTnLst>
                          </p:cTn>
                        </p:par>
                        <p:par>
                          <p:cTn fill="hold" id="80" nodeType="afterGroup">
                            <p:stCondLst>
                              <p:cond delay="8200"/>
                            </p:stCondLst>
                            <p:childTnLst>
                              <p:par>
                                <p:cTn fill="hold" id="81" nodeType="afterEffect" presetClass="entr" presetID="10" presetSubtype="0">
                                  <p:stCondLst>
                                    <p:cond delay="0"/>
                                  </p:stCondLst>
                                  <p:childTnLst>
                                    <p:set>
                                      <p:cBhvr>
                                        <p:cTn dur="1" fill="hold" id="82">
                                          <p:stCondLst>
                                            <p:cond delay="0"/>
                                          </p:stCondLst>
                                        </p:cTn>
                                        <p:tgtEl>
                                          <p:spTgt spid="39"/>
                                        </p:tgtEl>
                                        <p:attrNameLst>
                                          <p:attrName>style.visibility</p:attrName>
                                        </p:attrNameLst>
                                      </p:cBhvr>
                                      <p:to>
                                        <p:strVal val="visible"/>
                                      </p:to>
                                    </p:set>
                                    <p:animEffect filter="fade" transition="in">
                                      <p:cBhvr>
                                        <p:cTn dur="500" id="83"/>
                                        <p:tgtEl>
                                          <p:spTgt spid="39"/>
                                        </p:tgtEl>
                                      </p:cBhvr>
                                    </p:animEffect>
                                  </p:childTnLst>
                                </p:cTn>
                              </p:par>
                            </p:childTnLst>
                          </p:cTn>
                        </p:par>
                        <p:par>
                          <p:cTn fill="hold" id="84" nodeType="afterGroup">
                            <p:stCondLst>
                              <p:cond delay="8700"/>
                            </p:stCondLst>
                            <p:childTnLst>
                              <p:par>
                                <p:cTn fill="hold" id="85" nodeType="afterEffect" presetClass="entr" presetID="22" presetSubtype="8">
                                  <p:stCondLst>
                                    <p:cond delay="0"/>
                                  </p:stCondLst>
                                  <p:childTnLst>
                                    <p:set>
                                      <p:cBhvr>
                                        <p:cTn dur="1" fill="hold" id="86">
                                          <p:stCondLst>
                                            <p:cond delay="0"/>
                                          </p:stCondLst>
                                        </p:cTn>
                                        <p:tgtEl>
                                          <p:spTgt spid="21"/>
                                        </p:tgtEl>
                                        <p:attrNameLst>
                                          <p:attrName>style.visibility</p:attrName>
                                        </p:attrNameLst>
                                      </p:cBhvr>
                                      <p:to>
                                        <p:strVal val="visible"/>
                                      </p:to>
                                    </p:set>
                                    <p:animEffect filter="wipe(left)" transition="in">
                                      <p:cBhvr>
                                        <p:cTn dur="500" id="87"/>
                                        <p:tgtEl>
                                          <p:spTgt spid="21"/>
                                        </p:tgtEl>
                                      </p:cBhvr>
                                    </p:animEffect>
                                  </p:childTnLst>
                                </p:cTn>
                              </p:par>
                            </p:childTnLst>
                          </p:cTn>
                        </p:par>
                        <p:par>
                          <p:cTn fill="hold" id="88" nodeType="afterGroup">
                            <p:stCondLst>
                              <p:cond delay="9200"/>
                            </p:stCondLst>
                            <p:childTnLst>
                              <p:par>
                                <p:cTn fill="hold" grpId="0" id="89" nodeType="afterEffect" presetClass="entr" presetID="14" presetSubtype="10">
                                  <p:stCondLst>
                                    <p:cond delay="0"/>
                                  </p:stCondLst>
                                  <p:childTnLst>
                                    <p:set>
                                      <p:cBhvr>
                                        <p:cTn dur="1" fill="hold" id="90">
                                          <p:stCondLst>
                                            <p:cond delay="0"/>
                                          </p:stCondLst>
                                        </p:cTn>
                                        <p:tgtEl>
                                          <p:spTgt spid="46"/>
                                        </p:tgtEl>
                                        <p:attrNameLst>
                                          <p:attrName>style.visibility</p:attrName>
                                        </p:attrNameLst>
                                      </p:cBhvr>
                                      <p:to>
                                        <p:strVal val="visible"/>
                                      </p:to>
                                    </p:set>
                                    <p:animEffect filter="randombar(horizontal)" transition="in">
                                      <p:cBhvr>
                                        <p:cTn dur="500" id="91"/>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9"/>
      <p:bldP grpId="0" spid="42"/>
      <p:bldP grpId="0" spid="43"/>
      <p:bldP grpId="0" spid="44"/>
      <p:bldP grpId="0" spid="45"/>
      <p:bldP grpId="0" spid="46"/>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情商的重要性</a:t>
            </a:r>
          </a:p>
        </p:txBody>
      </p:sp>
      <p:sp>
        <p:nvSpPr>
          <p:cNvPr id="2" name="TextBox 1"/>
          <p:cNvSpPr txBox="1"/>
          <p:nvPr/>
        </p:nvSpPr>
        <p:spPr>
          <a:xfrm>
            <a:off x="9727137" y="548680"/>
            <a:ext cx="317818"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3</a:t>
            </a:r>
          </a:p>
        </p:txBody>
      </p:sp>
      <p:sp>
        <p:nvSpPr>
          <p:cNvPr id="48" name="Text Box 44"/>
          <p:cNvSpPr txBox="1">
            <a:spLocks noChangeArrowheads="1"/>
          </p:cNvSpPr>
          <p:nvPr/>
        </p:nvSpPr>
        <p:spPr bwMode="auto">
          <a:xfrm>
            <a:off x="1383154" y="1460590"/>
            <a:ext cx="4928076"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美国心理学瓦尔特于20世纪60年代在斯坦福大学的一所幼儿园做了一个著名实验。</a:t>
            </a:r>
          </a:p>
        </p:txBody>
      </p:sp>
      <p:sp>
        <p:nvSpPr>
          <p:cNvPr id="49" name="矩形 48"/>
          <p:cNvSpPr/>
          <p:nvPr/>
        </p:nvSpPr>
        <p:spPr>
          <a:xfrm>
            <a:off x="591066" y="1353624"/>
            <a:ext cx="5864180" cy="4955696"/>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F:\TDZ临时\其他备用\！PPT图片及版面资源\06-PPT精选插图\04-图标\右边角-黄1.png" id="50" name="Picture 4"/>
          <p:cNvPicPr>
            <a:picLocks noChangeArrowheads="1" noChangeAspect="1"/>
          </p:cNvPicPr>
          <p:nvPr/>
        </p:nvPicPr>
        <p:blipFill>
          <a:blip r:embed="rId2">
            <a:extLst>
              <a:ext uri="{28A0092B-C50C-407E-A947-70E740481C1C}">
                <a14:useLocalDpi/>
              </a:ext>
            </a:extLst>
          </a:blip>
          <a:stretch>
            <a:fillRect/>
          </a:stretch>
        </p:blipFill>
        <p:spPr bwMode="auto">
          <a:xfrm flipH="1">
            <a:off x="478582" y="1268760"/>
            <a:ext cx="1154490" cy="1149218"/>
          </a:xfrm>
          <a:prstGeom prst="rect">
            <a:avLst/>
          </a:prstGeom>
          <a:noFill/>
          <a:extLst>
            <a:ext uri="{909E8E84-426E-40DD-AFC4-6F175D3DCCD1}">
              <a14:hiddenFill>
                <a:solidFill>
                  <a:srgbClr val="FFFFFF"/>
                </a:solidFill>
              </a14:hiddenFill>
            </a:ext>
          </a:extLst>
        </p:spPr>
      </p:pic>
      <p:sp>
        <p:nvSpPr>
          <p:cNvPr id="51" name="TextBox 50"/>
          <p:cNvSpPr txBox="1"/>
          <p:nvPr/>
        </p:nvSpPr>
        <p:spPr>
          <a:xfrm rot="18928564">
            <a:off x="567896" y="1557143"/>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资料</a:t>
            </a:r>
          </a:p>
        </p:txBody>
      </p:sp>
      <p:sp>
        <p:nvSpPr>
          <p:cNvPr id="52" name="Text Box 44"/>
          <p:cNvSpPr txBox="1">
            <a:spLocks noChangeArrowheads="1"/>
          </p:cNvSpPr>
          <p:nvPr/>
        </p:nvSpPr>
        <p:spPr bwMode="auto">
          <a:xfrm>
            <a:off x="741904" y="2368669"/>
            <a:ext cx="5569326"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在实验中，他事先在那些仅有4岁的儿童面前放上一颗棉花糖，告诉他们：“你们可以吃掉这颗糖，但如果能等到我出去一会儿，回来再吃，就能吃到两颗。”</a:t>
            </a:r>
          </a:p>
        </p:txBody>
      </p:sp>
      <p:pic>
        <p:nvPicPr>
          <p:cNvPr descr="http://pic2.xihuan.me/edr/680__/t0206289efc2879226a.jpg" id="3076" name="Picture 4"/>
          <p:cNvPicPr>
            <a:picLocks noChangeArrowheads="1" noChangeAspect="1"/>
          </p:cNvPicPr>
          <p:nvPr/>
        </p:nvPicPr>
        <p:blipFill>
          <a:blip r:embed="rId3">
            <a:extLst>
              <a:ext uri="{28A0092B-C50C-407E-A947-70E740481C1C}">
                <a14:useLocalDpi/>
              </a:ext>
            </a:extLst>
          </a:blip>
          <a:stretch>
            <a:fillRect/>
          </a:stretch>
        </p:blipFill>
        <p:spPr bwMode="auto">
          <a:xfrm>
            <a:off x="6619281" y="1367444"/>
            <a:ext cx="3800475" cy="5490556"/>
          </a:xfrm>
          <a:prstGeom prst="rect">
            <a:avLst/>
          </a:prstGeom>
          <a:noFill/>
          <a:extLst>
            <a:ext uri="{909E8E84-426E-40DD-AFC4-6F175D3DCCD1}">
              <a14:hiddenFill>
                <a:solidFill>
                  <a:srgbClr val="FFFFFF"/>
                </a:solidFill>
              </a14:hiddenFill>
            </a:ext>
          </a:extLst>
        </p:spPr>
      </p:pic>
      <p:sp>
        <p:nvSpPr>
          <p:cNvPr id="53" name="Text Box 44"/>
          <p:cNvSpPr txBox="1">
            <a:spLocks noChangeArrowheads="1"/>
          </p:cNvSpPr>
          <p:nvPr/>
        </p:nvSpPr>
        <p:spPr bwMode="auto">
          <a:xfrm>
            <a:off x="766614" y="3609147"/>
            <a:ext cx="5544616"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当他刚离去，有的小孩就迫不及待地吃掉了糖；有的等待了一会儿，但还是忍不住；剩下的那些孩子则坚持等候了对他们来说很漫长的20分钟，吃到了两颗棉花糖。</a:t>
            </a:r>
          </a:p>
        </p:txBody>
      </p:sp>
      <p:sp>
        <p:nvSpPr>
          <p:cNvPr id="54" name="Text Box 44"/>
          <p:cNvSpPr txBox="1">
            <a:spLocks noChangeArrowheads="1"/>
          </p:cNvSpPr>
          <p:nvPr/>
        </p:nvSpPr>
        <p:spPr bwMode="auto">
          <a:xfrm>
            <a:off x="766614" y="4849624"/>
            <a:ext cx="554461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zh-CN" lang="en-US"/>
              <a:t>10多年后，这些孩子长大了，参加了大学入学考试，结果是那些坚持得到两颗糖的孩子的平均分比得到一颗糖的孩子高出210分（总分800分），而他们的智商水平并没有明显的差别。</a:t>
            </a:r>
          </a:p>
        </p:txBody>
      </p:sp>
    </p:spTree>
    <p:extLst>
      <p:ext uri="{BB962C8B-B14F-4D97-AF65-F5344CB8AC3E}">
        <p14:creationId val="1829094594"/>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52" presetSubtype="0">
                                  <p:stCondLst>
                                    <p:cond delay="0"/>
                                  </p:stCondLst>
                                  <p:childTnLst>
                                    <p:set>
                                      <p:cBhvr>
                                        <p:cTn dur="1" fill="hold" id="14">
                                          <p:stCondLst>
                                            <p:cond delay="0"/>
                                          </p:stCondLst>
                                        </p:cTn>
                                        <p:tgtEl>
                                          <p:spTgt spid="48"/>
                                        </p:tgtEl>
                                        <p:attrNameLst>
                                          <p:attrName>style.visibility</p:attrName>
                                        </p:attrNameLst>
                                      </p:cBhvr>
                                      <p:to>
                                        <p:strVal val="visible"/>
                                      </p:to>
                                    </p:set>
                                    <p:animScale>
                                      <p:cBhvr>
                                        <p:cTn decel="50000" dur="1000" fill="hold" id="15">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6">
                                          <p:stCondLst>
                                            <p:cond delay="0"/>
                                          </p:stCondLst>
                                        </p:cTn>
                                        <p:tgtEl>
                                          <p:spTgt spid="48"/>
                                        </p:tgtEl>
                                        <p:attrNameLst>
                                          <p:attrName>ppt_x</p:attrName>
                                          <p:attrName>ppt_y</p:attrName>
                                        </p:attrNameLst>
                                      </p:cBhvr>
                                    </p:animMotion>
                                    <p:animEffect filter="fade" transition="in">
                                      <p:cBhvr>
                                        <p:cTn dur="1000" id="17"/>
                                        <p:tgtEl>
                                          <p:spTgt spid="48"/>
                                        </p:tgtEl>
                                      </p:cBhvr>
                                    </p:animEffect>
                                  </p:childTnLst>
                                </p:cTn>
                              </p:par>
                              <p:par>
                                <p:cTn fill="hold" grpId="0" id="18" nodeType="withEffect" presetClass="entr" presetID="52" presetSubtype="0">
                                  <p:stCondLst>
                                    <p:cond delay="200"/>
                                  </p:stCondLst>
                                  <p:iterate type="lt">
                                    <p:tmPct val="0"/>
                                  </p:iterate>
                                  <p:childTnLst>
                                    <p:set>
                                      <p:cBhvr>
                                        <p:cTn dur="1" fill="hold" id="19">
                                          <p:stCondLst>
                                            <p:cond delay="0"/>
                                          </p:stCondLst>
                                        </p:cTn>
                                        <p:tgtEl>
                                          <p:spTgt spid="52"/>
                                        </p:tgtEl>
                                        <p:attrNameLst>
                                          <p:attrName>style.visibility</p:attrName>
                                        </p:attrNameLst>
                                      </p:cBhvr>
                                      <p:to>
                                        <p:strVal val="visible"/>
                                      </p:to>
                                    </p:set>
                                    <p:animScale>
                                      <p:cBhvr>
                                        <p:cTn decel="50000" dur="1000" fill="hold" id="20">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1">
                                          <p:stCondLst>
                                            <p:cond delay="0"/>
                                          </p:stCondLst>
                                        </p:cTn>
                                        <p:tgtEl>
                                          <p:spTgt spid="52"/>
                                        </p:tgtEl>
                                        <p:attrNameLst>
                                          <p:attrName>ppt_x</p:attrName>
                                          <p:attrName>ppt_y</p:attrName>
                                        </p:attrNameLst>
                                      </p:cBhvr>
                                    </p:animMotion>
                                    <p:animEffect filter="fade" transition="in">
                                      <p:cBhvr>
                                        <p:cTn dur="1000" id="22"/>
                                        <p:tgtEl>
                                          <p:spTgt spid="52"/>
                                        </p:tgtEl>
                                      </p:cBhvr>
                                    </p:animEffect>
                                  </p:childTnLst>
                                </p:cTn>
                              </p:par>
                              <p:par>
                                <p:cTn fill="hold" grpId="0" id="23" nodeType="withEffect" presetClass="entr" presetID="52" presetSubtype="0">
                                  <p:stCondLst>
                                    <p:cond delay="400"/>
                                  </p:stCondLst>
                                  <p:iterate type="lt">
                                    <p:tmPct val="0"/>
                                  </p:iterate>
                                  <p:childTnLst>
                                    <p:set>
                                      <p:cBhvr>
                                        <p:cTn dur="1" fill="hold" id="24">
                                          <p:stCondLst>
                                            <p:cond delay="0"/>
                                          </p:stCondLst>
                                        </p:cTn>
                                        <p:tgtEl>
                                          <p:spTgt spid="53"/>
                                        </p:tgtEl>
                                        <p:attrNameLst>
                                          <p:attrName>style.visibility</p:attrName>
                                        </p:attrNameLst>
                                      </p:cBhvr>
                                      <p:to>
                                        <p:strVal val="visible"/>
                                      </p:to>
                                    </p:set>
                                    <p:animScale>
                                      <p:cBhvr>
                                        <p:cTn decel="50000" dur="1000" fill="hold" id="25">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6">
                                          <p:stCondLst>
                                            <p:cond delay="0"/>
                                          </p:stCondLst>
                                        </p:cTn>
                                        <p:tgtEl>
                                          <p:spTgt spid="53"/>
                                        </p:tgtEl>
                                        <p:attrNameLst>
                                          <p:attrName>ppt_x</p:attrName>
                                          <p:attrName>ppt_y</p:attrName>
                                        </p:attrNameLst>
                                      </p:cBhvr>
                                    </p:animMotion>
                                    <p:animEffect filter="fade" transition="in">
                                      <p:cBhvr>
                                        <p:cTn dur="1000" id="27"/>
                                        <p:tgtEl>
                                          <p:spTgt spid="53"/>
                                        </p:tgtEl>
                                      </p:cBhvr>
                                    </p:animEffect>
                                  </p:childTnLst>
                                </p:cTn>
                              </p:par>
                              <p:par>
                                <p:cTn fill="hold" grpId="0" id="28" nodeType="withEffect" presetClass="entr" presetID="52" presetSubtype="0">
                                  <p:stCondLst>
                                    <p:cond delay="600"/>
                                  </p:stCondLst>
                                  <p:iterate type="lt">
                                    <p:tmPct val="0"/>
                                  </p:iterate>
                                  <p:childTnLst>
                                    <p:set>
                                      <p:cBhvr>
                                        <p:cTn dur="1" fill="hold" id="29">
                                          <p:stCondLst>
                                            <p:cond delay="0"/>
                                          </p:stCondLst>
                                        </p:cTn>
                                        <p:tgtEl>
                                          <p:spTgt spid="54"/>
                                        </p:tgtEl>
                                        <p:attrNameLst>
                                          <p:attrName>style.visibility</p:attrName>
                                        </p:attrNameLst>
                                      </p:cBhvr>
                                      <p:to>
                                        <p:strVal val="visible"/>
                                      </p:to>
                                    </p:set>
                                    <p:animScale>
                                      <p:cBhvr>
                                        <p:cTn decel="50000" dur="1000" fill="hold" id="30">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1">
                                          <p:stCondLst>
                                            <p:cond delay="0"/>
                                          </p:stCondLst>
                                        </p:cTn>
                                        <p:tgtEl>
                                          <p:spTgt spid="54"/>
                                        </p:tgtEl>
                                        <p:attrNameLst>
                                          <p:attrName>ppt_x</p:attrName>
                                          <p:attrName>ppt_y</p:attrName>
                                        </p:attrNameLst>
                                      </p:cBhvr>
                                    </p:animMotion>
                                    <p:animEffect filter="fade" transition="in">
                                      <p:cBhvr>
                                        <p:cTn dur="1000" id="32"/>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48"/>
      <p:bldP grpId="0" spid="52"/>
      <p:bldP grpId="0" spid="53"/>
      <p:bldP grpId="0" spid="54"/>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情商的重要性</a:t>
            </a:r>
          </a:p>
        </p:txBody>
      </p:sp>
      <p:sp>
        <p:nvSpPr>
          <p:cNvPr id="2" name="TextBox 1"/>
          <p:cNvSpPr txBox="1"/>
          <p:nvPr/>
        </p:nvSpPr>
        <p:spPr>
          <a:xfrm>
            <a:off x="9727137" y="548680"/>
            <a:ext cx="317818"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3</a:t>
            </a:r>
          </a:p>
        </p:txBody>
      </p:sp>
      <p:sp>
        <p:nvSpPr>
          <p:cNvPr id="12" name="Text Box 44"/>
          <p:cNvSpPr txBox="1">
            <a:spLocks noChangeArrowheads="1"/>
          </p:cNvSpPr>
          <p:nvPr/>
        </p:nvSpPr>
        <p:spPr bwMode="auto">
          <a:xfrm>
            <a:off x="442578" y="3358498"/>
            <a:ext cx="4212468"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一份有关调查报告批露，在“贝尔实验室”，顶尖人物并非是那些智商超群的名牌大学毕业生。相反，一些智商平平但情商甚高的研究员往往以其丰硕的科研业绩成为明星。其中的奥妙在于，情商高的人更能适应激烈的社会竞争局面。</a:t>
            </a:r>
          </a:p>
        </p:txBody>
      </p:sp>
      <p:sp>
        <p:nvSpPr>
          <p:cNvPr id="13" name="矩形 12"/>
          <p:cNvSpPr/>
          <p:nvPr/>
        </p:nvSpPr>
        <p:spPr>
          <a:xfrm>
            <a:off x="5742454" y="4437112"/>
            <a:ext cx="1008000" cy="1008000"/>
          </a:xfrm>
          <a:prstGeom prst="rect">
            <a:avLst/>
          </a:prstGeom>
          <a:noFill/>
          <a:ln algn="ctr" cap="flat" cmpd="sng" w="25400">
            <a:solidFill>
              <a:srgbClr val="9BBB59"/>
            </a:solidFill>
            <a:prstDash val="solid"/>
            <a:tailEnd type="arrow"/>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400" u="none">
                <a:ln>
                  <a:noFill/>
                </a:ln>
                <a:solidFill>
                  <a:srgbClr val="FF0000"/>
                </a:solidFill>
                <a:effectLst/>
                <a:uLnTx/>
                <a:uFillTx/>
                <a:latin charset="-122" pitchFamily="34" typeface="微软雅黑"/>
                <a:ea charset="-122" pitchFamily="34" typeface="微软雅黑"/>
                <a:cs typeface="+mn-cs"/>
              </a:rPr>
              <a:t>一生潦倒</a:t>
            </a:r>
          </a:p>
        </p:txBody>
      </p:sp>
      <p:sp>
        <p:nvSpPr>
          <p:cNvPr id="14" name="矩形 13"/>
          <p:cNvSpPr/>
          <p:nvPr/>
        </p:nvSpPr>
        <p:spPr>
          <a:xfrm>
            <a:off x="6759903" y="4437112"/>
            <a:ext cx="1008000" cy="1008000"/>
          </a:xfrm>
          <a:prstGeom prst="rect">
            <a:avLst/>
          </a:prstGeom>
          <a:noFill/>
          <a:ln algn="ctr" cap="flat" cmpd="sng" w="25400">
            <a:solidFill>
              <a:srgbClr val="9BBB59"/>
            </a:solidFill>
            <a:prstDash val="solid"/>
            <a:tailEnd type="arrow"/>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400" u="none">
                <a:ln>
                  <a:noFill/>
                </a:ln>
                <a:solidFill>
                  <a:srgbClr val="F79646">
                    <a:lumMod val="75000"/>
                  </a:srgbClr>
                </a:solidFill>
                <a:effectLst/>
                <a:uLnTx/>
                <a:uFillTx/>
                <a:latin charset="-122" pitchFamily="34" typeface="微软雅黑"/>
                <a:ea charset="-122" pitchFamily="34" typeface="微软雅黑"/>
                <a:cs typeface="+mn-cs"/>
              </a:rPr>
              <a:t>怀才不遇</a:t>
            </a:r>
          </a:p>
        </p:txBody>
      </p:sp>
      <p:cxnSp>
        <p:nvCxnSpPr>
          <p:cNvPr id="15" name="直接箭头连接符 14"/>
          <p:cNvCxnSpPr/>
          <p:nvPr/>
        </p:nvCxnSpPr>
        <p:spPr>
          <a:xfrm flipV="1">
            <a:off x="5722278" y="2565224"/>
            <a:ext cx="20176" cy="2880000"/>
          </a:xfrm>
          <a:prstGeom prst="straightConnector1">
            <a:avLst/>
          </a:prstGeom>
          <a:noFill/>
          <a:ln algn="ctr" cap="flat" cmpd="sng" w="25400">
            <a:solidFill>
              <a:srgbClr val="9BBB59"/>
            </a:solidFill>
            <a:prstDash val="solid"/>
            <a:tailEnd type="arrow"/>
          </a:ln>
          <a:effectLst>
            <a:outerShdw blurRad="40000" dir="5400000" dist="20000" rotWithShape="0">
              <a:srgbClr val="000000">
                <a:alpha val="38000"/>
              </a:srgbClr>
            </a:outerShdw>
          </a:effectLst>
        </p:spPr>
      </p:cxnSp>
      <p:cxnSp>
        <p:nvCxnSpPr>
          <p:cNvPr id="16" name="直接箭头连接符 15"/>
          <p:cNvCxnSpPr/>
          <p:nvPr/>
        </p:nvCxnSpPr>
        <p:spPr>
          <a:xfrm>
            <a:off x="5722278" y="5435932"/>
            <a:ext cx="2880000" cy="0"/>
          </a:xfrm>
          <a:prstGeom prst="straightConnector1">
            <a:avLst/>
          </a:prstGeom>
          <a:noFill/>
          <a:ln algn="ctr" cap="flat" cmpd="sng" w="25400">
            <a:solidFill>
              <a:srgbClr val="9BBB59"/>
            </a:solidFill>
            <a:prstDash val="solid"/>
            <a:tailEnd type="arrow"/>
          </a:ln>
          <a:effectLst>
            <a:outerShdw blurRad="40000" dir="5400000" dist="20000" rotWithShape="0">
              <a:srgbClr val="000000">
                <a:alpha val="38000"/>
              </a:srgbClr>
            </a:outerShdw>
          </a:effectLst>
        </p:spPr>
      </p:cxnSp>
      <p:sp>
        <p:nvSpPr>
          <p:cNvPr id="17" name="TextBox 16"/>
          <p:cNvSpPr txBox="1"/>
          <p:nvPr/>
        </p:nvSpPr>
        <p:spPr>
          <a:xfrm>
            <a:off x="5774460" y="2564904"/>
            <a:ext cx="461665" cy="553998"/>
          </a:xfrm>
          <a:prstGeom prst="rect">
            <a:avLst/>
          </a:prstGeom>
          <a:noFill/>
          <a:ln algn="ctr" cap="flat" cmpd="sng" w="25400">
            <a:noFill/>
            <a:prstDash val="solid"/>
            <a:tailEnd type="arrow"/>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ctr">
              <a:defRPr b="1">
                <a:solidFill>
                  <a:srgbClr val="6A8D23"/>
                </a:solidFill>
                <a:latin charset="-122" pitchFamily="34" typeface="微软雅黑"/>
                <a:ea charset="-122" pitchFamily="34" typeface="微软雅黑"/>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400" u="none">
                <a:ln>
                  <a:noFill/>
                </a:ln>
                <a:solidFill>
                  <a:srgbClr val="F79646">
                    <a:lumMod val="75000"/>
                  </a:srgbClr>
                </a:solidFill>
                <a:effectLst/>
                <a:uLnTx/>
                <a:uFillTx/>
                <a:latin charset="-122" pitchFamily="34" typeface="微软雅黑"/>
                <a:ea charset="-122" pitchFamily="34" typeface="微软雅黑"/>
                <a:cs typeface="+mn-cs"/>
              </a:rPr>
              <a:t>情商</a:t>
            </a:r>
          </a:p>
        </p:txBody>
      </p:sp>
      <p:sp>
        <p:nvSpPr>
          <p:cNvPr id="19" name="TextBox 18"/>
          <p:cNvSpPr txBox="1"/>
          <p:nvPr/>
        </p:nvSpPr>
        <p:spPr>
          <a:xfrm>
            <a:off x="7823398" y="4941168"/>
            <a:ext cx="1152128" cy="369332"/>
          </a:xfrm>
          <a:prstGeom prst="rect">
            <a:avLst/>
          </a:prstGeom>
          <a:noFill/>
          <a:ln algn="ctr" cap="flat" cmpd="sng" w="25400">
            <a:noFill/>
            <a:prstDash val="solid"/>
            <a:tailEnd type="arrow"/>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ctr">
              <a:defRPr b="1">
                <a:solidFill>
                  <a:srgbClr val="FF0000"/>
                </a:solidFill>
                <a:latin charset="-122" pitchFamily="34" typeface="微软雅黑"/>
                <a:ea charset="-122" pitchFamily="34" typeface="微软雅黑"/>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400" u="none">
                <a:ln>
                  <a:noFill/>
                </a:ln>
                <a:solidFill>
                  <a:srgbClr val="00B0F0"/>
                </a:solidFill>
                <a:effectLst/>
                <a:uLnTx/>
                <a:uFillTx/>
                <a:latin charset="-122" pitchFamily="34" typeface="微软雅黑"/>
                <a:ea charset="-122" pitchFamily="34" typeface="微软雅黑"/>
                <a:cs typeface="+mn-cs"/>
              </a:rPr>
              <a:t>智商</a:t>
            </a:r>
          </a:p>
        </p:txBody>
      </p:sp>
      <p:sp>
        <p:nvSpPr>
          <p:cNvPr id="20" name="矩形 19"/>
          <p:cNvSpPr/>
          <p:nvPr/>
        </p:nvSpPr>
        <p:spPr>
          <a:xfrm>
            <a:off x="5742454" y="3429000"/>
            <a:ext cx="1008000" cy="1008000"/>
          </a:xfrm>
          <a:prstGeom prst="rect">
            <a:avLst/>
          </a:prstGeom>
          <a:noFill/>
          <a:ln algn="ctr" cap="flat" cmpd="sng" w="25400">
            <a:solidFill>
              <a:srgbClr val="9BBB59"/>
            </a:solidFill>
            <a:prstDash val="solid"/>
            <a:tailEnd type="arrow"/>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400" u="none">
                <a:ln>
                  <a:noFill/>
                </a:ln>
                <a:solidFill>
                  <a:srgbClr val="00B0F0"/>
                </a:solidFill>
                <a:effectLst/>
                <a:uLnTx/>
                <a:uFillTx/>
                <a:latin charset="-122" pitchFamily="34" typeface="微软雅黑"/>
                <a:ea charset="-122" pitchFamily="34" typeface="微软雅黑"/>
                <a:cs typeface="+mn-cs"/>
              </a:rPr>
              <a:t>贵人相助</a:t>
            </a:r>
          </a:p>
        </p:txBody>
      </p:sp>
      <p:sp>
        <p:nvSpPr>
          <p:cNvPr id="21" name="矩形 20"/>
          <p:cNvSpPr/>
          <p:nvPr/>
        </p:nvSpPr>
        <p:spPr>
          <a:xfrm>
            <a:off x="6760887" y="3429000"/>
            <a:ext cx="1008000" cy="1008000"/>
          </a:xfrm>
          <a:prstGeom prst="rect">
            <a:avLst/>
          </a:prstGeom>
          <a:solidFill>
            <a:srgbClr val="9BBB59">
              <a:lumMod val="20000"/>
              <a:lumOff val="80000"/>
            </a:srgbClr>
          </a:solidFill>
          <a:ln algn="ctr" cap="flat" cmpd="sng" w="25400">
            <a:solidFill>
              <a:srgbClr val="9BBB59"/>
            </a:solidFill>
            <a:prstDash val="solid"/>
            <a:tailEnd type="arrow"/>
          </a:ln>
          <a:effectLst>
            <a:outerShdw blurRad="40000" dir="5400000" dist="20000" rotWithShape="0">
              <a:srgbClr val="000000">
                <a:alpha val="38000"/>
              </a:srgb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400" u="none">
                <a:ln>
                  <a:noFill/>
                </a:ln>
                <a:solidFill>
                  <a:srgbClr val="00B050"/>
                </a:solidFill>
                <a:effectLst/>
                <a:uLnTx/>
                <a:uFillTx/>
                <a:latin charset="-122" pitchFamily="34" typeface="微软雅黑"/>
                <a:ea charset="-122" pitchFamily="34" typeface="微软雅黑"/>
                <a:cs typeface="+mn-cs"/>
              </a:rPr>
              <a:t>春风得意</a:t>
            </a:r>
          </a:p>
        </p:txBody>
      </p:sp>
    </p:spTree>
    <p:extLst>
      <p:ext uri="{BB962C8B-B14F-4D97-AF65-F5344CB8AC3E}">
        <p14:creationId val="11823231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6"/>
                                        </p:tgtEl>
                                        <p:attrNameLst>
                                          <p:attrName>style.visibility</p:attrName>
                                        </p:attrNameLst>
                                      </p:cBhvr>
                                      <p:to>
                                        <p:strVal val="visible"/>
                                      </p:to>
                                    </p:set>
                                    <p:animEffect filter="wipe(left)" transition="in">
                                      <p:cBhvr>
                                        <p:cTn dur="500" id="13"/>
                                        <p:tgtEl>
                                          <p:spTgt spid="16"/>
                                        </p:tgtEl>
                                      </p:cBhvr>
                                    </p:animEffect>
                                  </p:childTnLst>
                                </p:cTn>
                              </p:par>
                              <p:par>
                                <p:cTn fill="hold" grpId="0" id="14" nodeType="withEffect" presetClass="entr" presetID="2" presetSubtype="8">
                                  <p:stCondLst>
                                    <p:cond delay="0"/>
                                  </p:stCondLst>
                                  <p:childTnLst>
                                    <p:set>
                                      <p:cBhvr>
                                        <p:cTn dur="1" fill="hold" id="15">
                                          <p:stCondLst>
                                            <p:cond delay="0"/>
                                          </p:stCondLst>
                                        </p:cTn>
                                        <p:tgtEl>
                                          <p:spTgt spid="19"/>
                                        </p:tgtEl>
                                        <p:attrNameLst>
                                          <p:attrName>style.visibility</p:attrName>
                                        </p:attrNameLst>
                                      </p:cBhvr>
                                      <p:to>
                                        <p:strVal val="visible"/>
                                      </p:to>
                                    </p:set>
                                    <p:anim calcmode="lin" valueType="num">
                                      <p:cBhvr additive="base">
                                        <p:cTn dur="500" fill="hold" id="16"/>
                                        <p:tgtEl>
                                          <p:spTgt spid="19"/>
                                        </p:tgtEl>
                                        <p:attrNameLst>
                                          <p:attrName>ppt_x</p:attrName>
                                        </p:attrNameLst>
                                      </p:cBhvr>
                                      <p:tavLst>
                                        <p:tav tm="0">
                                          <p:val>
                                            <p:strVal val="0-#ppt_w/2"/>
                                          </p:val>
                                        </p:tav>
                                        <p:tav tm="100000">
                                          <p:val>
                                            <p:strVal val="#ppt_x"/>
                                          </p:val>
                                        </p:tav>
                                      </p:tavLst>
                                    </p:anim>
                                    <p:anim calcmode="lin" valueType="num">
                                      <p:cBhvr additive="base">
                                        <p:cTn dur="500" fill="hold" id="17"/>
                                        <p:tgtEl>
                                          <p:spTgt spid="19"/>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15"/>
                                        </p:tgtEl>
                                        <p:attrNameLst>
                                          <p:attrName>style.visibility</p:attrName>
                                        </p:attrNameLst>
                                      </p:cBhvr>
                                      <p:to>
                                        <p:strVal val="visible"/>
                                      </p:to>
                                    </p:set>
                                    <p:animEffect filter="wipe(down)" transition="in">
                                      <p:cBhvr>
                                        <p:cTn dur="500" id="21"/>
                                        <p:tgtEl>
                                          <p:spTgt spid="15"/>
                                        </p:tgtEl>
                                      </p:cBhvr>
                                    </p:animEffect>
                                  </p:childTnLst>
                                </p:cTn>
                              </p:par>
                              <p:par>
                                <p:cTn fill="hold" grpId="0" id="22" nodeType="withEffect" presetClass="entr" presetID="2" presetSubtype="4">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500" fill="hold" id="24"/>
                                        <p:tgtEl>
                                          <p:spTgt spid="17"/>
                                        </p:tgtEl>
                                        <p:attrNameLst>
                                          <p:attrName>ppt_x</p:attrName>
                                        </p:attrNameLst>
                                      </p:cBhvr>
                                      <p:tavLst>
                                        <p:tav tm="0">
                                          <p:val>
                                            <p:strVal val="#ppt_x"/>
                                          </p:val>
                                        </p:tav>
                                        <p:tav tm="100000">
                                          <p:val>
                                            <p:strVal val="#ppt_x"/>
                                          </p:val>
                                        </p:tav>
                                      </p:tavLst>
                                    </p:anim>
                                    <p:anim calcmode="lin" valueType="num">
                                      <p:cBhvr additive="base">
                                        <p:cTn dur="500" fill="hold" id="25"/>
                                        <p:tgtEl>
                                          <p:spTgt spid="17"/>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2" presetSubtype="3">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1+#ppt_w/2"/>
                                          </p:val>
                                        </p:tav>
                                        <p:tav tm="100000">
                                          <p:val>
                                            <p:strVal val="#ppt_x"/>
                                          </p:val>
                                        </p:tav>
                                      </p:tavLst>
                                    </p:anim>
                                    <p:anim calcmode="lin" valueType="num">
                                      <p:cBhvr additive="base">
                                        <p:cTn dur="500" fill="hold" id="30"/>
                                        <p:tgtEl>
                                          <p:spTgt spid="21"/>
                                        </p:tgtEl>
                                        <p:attrNameLst>
                                          <p:attrName>ppt_y</p:attrName>
                                        </p:attrNameLst>
                                      </p:cBhvr>
                                      <p:tavLst>
                                        <p:tav tm="0">
                                          <p:val>
                                            <p:strVal val="0-#ppt_h/2"/>
                                          </p:val>
                                        </p:tav>
                                        <p:tav tm="100000">
                                          <p:val>
                                            <p:strVal val="#ppt_y"/>
                                          </p:val>
                                        </p:tav>
                                      </p:tavLst>
                                    </p:anim>
                                  </p:childTnLst>
                                </p:cTn>
                              </p:par>
                              <p:par>
                                <p:cTn fill="hold" grpId="0" id="31" nodeType="withEffect" presetClass="entr" presetID="2" presetSubtype="1">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ppt_x"/>
                                          </p:val>
                                        </p:tav>
                                        <p:tav tm="100000">
                                          <p:val>
                                            <p:strVal val="#ppt_x"/>
                                          </p:val>
                                        </p:tav>
                                      </p:tavLst>
                                    </p:anim>
                                    <p:anim calcmode="lin" valueType="num">
                                      <p:cBhvr additive="base">
                                        <p:cTn dur="500" fill="hold" id="34"/>
                                        <p:tgtEl>
                                          <p:spTgt spid="20"/>
                                        </p:tgtEl>
                                        <p:attrNameLst>
                                          <p:attrName>ppt_y</p:attrName>
                                        </p:attrNameLst>
                                      </p:cBhvr>
                                      <p:tavLst>
                                        <p:tav tm="0">
                                          <p:val>
                                            <p:strVal val="0-#ppt_h/2"/>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additive="base">
                                        <p:cTn dur="500" fill="hold" id="37"/>
                                        <p:tgtEl>
                                          <p:spTgt spid="14"/>
                                        </p:tgtEl>
                                        <p:attrNameLst>
                                          <p:attrName>ppt_x</p:attrName>
                                        </p:attrNameLst>
                                      </p:cBhvr>
                                      <p:tavLst>
                                        <p:tav tm="0">
                                          <p:val>
                                            <p:strVal val="1+#ppt_w/2"/>
                                          </p:val>
                                        </p:tav>
                                        <p:tav tm="100000">
                                          <p:val>
                                            <p:strVal val="#ppt_x"/>
                                          </p:val>
                                        </p:tav>
                                      </p:tavLst>
                                    </p:anim>
                                    <p:anim calcmode="lin" valueType="num">
                                      <p:cBhvr additive="base">
                                        <p:cTn dur="500" fill="hold" id="38"/>
                                        <p:tgtEl>
                                          <p:spTgt spid="14"/>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additive="base">
                                        <p:cTn dur="500" fill="hold" id="41"/>
                                        <p:tgtEl>
                                          <p:spTgt spid="13"/>
                                        </p:tgtEl>
                                        <p:attrNameLst>
                                          <p:attrName>ppt_x</p:attrName>
                                        </p:attrNameLst>
                                      </p:cBhvr>
                                      <p:tavLst>
                                        <p:tav tm="0">
                                          <p:val>
                                            <p:strVal val="0-#ppt_w/2"/>
                                          </p:val>
                                        </p:tav>
                                        <p:tav tm="100000">
                                          <p:val>
                                            <p:strVal val="#ppt_x"/>
                                          </p:val>
                                        </p:tav>
                                      </p:tavLst>
                                    </p:anim>
                                    <p:anim calcmode="lin" valueType="num">
                                      <p:cBhvr additive="base">
                                        <p:cTn dur="500" fill="hold" id="42"/>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7"/>
      <p:bldP grpId="0" spid="19"/>
      <p:bldP grpId="0" spid="20"/>
      <p:bldP grpId="0" spid="21"/>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情商的重要性</a:t>
            </a:r>
          </a:p>
        </p:txBody>
      </p:sp>
      <p:sp>
        <p:nvSpPr>
          <p:cNvPr id="2" name="TextBox 1"/>
          <p:cNvSpPr txBox="1"/>
          <p:nvPr/>
        </p:nvSpPr>
        <p:spPr>
          <a:xfrm>
            <a:off x="9727137" y="548680"/>
            <a:ext cx="317818"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3</a:t>
            </a:r>
          </a:p>
        </p:txBody>
      </p:sp>
      <p:sp>
        <p:nvSpPr>
          <p:cNvPr id="23" name="Text Box 44"/>
          <p:cNvSpPr txBox="1">
            <a:spLocks noChangeArrowheads="1"/>
          </p:cNvSpPr>
          <p:nvPr/>
        </p:nvSpPr>
        <p:spPr bwMode="auto">
          <a:xfrm>
            <a:off x="5447134" y="4149080"/>
            <a:ext cx="4968552"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情商决定人的命运。心理学家经过长期的研究后，得出结论，“人生的成就至多只有20%归功于智商，另80%则受情商因素的影响”，并宣称：“婚姻、家庭、社会关系，尤其是职业生涯，凡此种种人生大事的成功与否，均取决于情商的高低”。这就是为何现在人们特别注意培养“情商”的原因。</a:t>
            </a:r>
          </a:p>
        </p:txBody>
      </p:sp>
      <p:pic>
        <p:nvPicPr>
          <p:cNvPr descr="D:\Teliss_Tong\Copy\定期备份\工作备份\！PPT图片及版面资源\06-PPT精选插图\03-人物\一家四口.png" id="4098" name="Picture 2"/>
          <p:cNvPicPr>
            <a:picLocks noChangeArrowheads="1" noChangeAspect="1"/>
          </p:cNvPicPr>
          <p:nvPr/>
        </p:nvPicPr>
        <p:blipFill>
          <a:blip r:embed="rId2">
            <a:extLst>
              <a:ext uri="{28A0092B-C50C-407E-A947-70E740481C1C}">
                <a14:useLocalDpi/>
              </a:ext>
            </a:extLst>
          </a:blip>
          <a:stretch>
            <a:fillRect/>
          </a:stretch>
        </p:blipFill>
        <p:spPr bwMode="auto">
          <a:xfrm flipH="1">
            <a:off x="-2" y="821365"/>
            <a:ext cx="6167216" cy="6036635"/>
          </a:xfrm>
          <a:prstGeom prst="rect">
            <a:avLst/>
          </a:prstGeom>
          <a:noFill/>
          <a:extLst>
            <a:ext uri="{909E8E84-426E-40DD-AFC4-6F175D3DCCD1}">
              <a14:hiddenFill>
                <a:solidFill>
                  <a:srgbClr val="FFFFFF"/>
                </a:solidFill>
              </a14:hiddenFill>
            </a:ext>
          </a:extLst>
        </p:spPr>
      </p:pic>
    </p:spTree>
    <p:extLst>
      <p:ext uri="{BB962C8B-B14F-4D97-AF65-F5344CB8AC3E}">
        <p14:creationId val="89990143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iterate type="lt">
                                    <p:tmPct val="0"/>
                                  </p:iterate>
                                  <p:childTnLst>
                                    <p:set>
                                      <p:cBhvr>
                                        <p:cTn dur="1" fill="hold" id="6">
                                          <p:stCondLst>
                                            <p:cond delay="0"/>
                                          </p:stCondLst>
                                        </p:cTn>
                                        <p:tgtEl>
                                          <p:spTgt spid="23"/>
                                        </p:tgtEl>
                                        <p:attrNameLst>
                                          <p:attrName>style.visibility</p:attrName>
                                        </p:attrNameLst>
                                      </p:cBhvr>
                                      <p:to>
                                        <p:strVal val="visible"/>
                                      </p:to>
                                    </p:set>
                                    <p:animScale>
                                      <p:cBhvr>
                                        <p:cTn decel="50000" dur="1000" fill="hold" id="7">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3"/>
                                        </p:tgtEl>
                                        <p:attrNameLst>
                                          <p:attrName>ppt_x</p:attrName>
                                          <p:attrName>ppt_y</p:attrName>
                                        </p:attrNameLst>
                                      </p:cBhvr>
                                    </p:animMotion>
                                    <p:animEffect filter="fade" transition="in">
                                      <p:cBhvr>
                                        <p:cTn dur="1000" id="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控制不了情绪，会造成不可挽回的后果</a:t>
            </a:r>
          </a:p>
        </p:txBody>
      </p:sp>
      <p:sp>
        <p:nvSpPr>
          <p:cNvPr id="4" name="Text Box 44"/>
          <p:cNvSpPr txBox="1">
            <a:spLocks noChangeArrowheads="1"/>
          </p:cNvSpPr>
          <p:nvPr/>
        </p:nvSpPr>
        <p:spPr bwMode="auto">
          <a:xfrm>
            <a:off x="5663157" y="2278379"/>
            <a:ext cx="4680520"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有一个男孩有着很坏的脾气，于是他的父亲就给了他一袋钉子，并且告诉他，每当他发脾气的时候就钉一根钉子在后院的围栏上。第一天，这个男孩就钉下了37根钉子！慢慢地每天钉下钉子的数量减少了。他渐渐学会了控制自己的脾气。终于有一天，这个男孩不再乱发脾气了。</a:t>
            </a:r>
          </a:p>
        </p:txBody>
      </p:sp>
      <p:sp>
        <p:nvSpPr>
          <p:cNvPr id="5" name="Text Box 44"/>
          <p:cNvSpPr txBox="1">
            <a:spLocks noChangeArrowheads="1"/>
          </p:cNvSpPr>
          <p:nvPr/>
        </p:nvSpPr>
        <p:spPr bwMode="auto">
          <a:xfrm>
            <a:off x="971600" y="4699010"/>
            <a:ext cx="937207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父亲又告诉他，现在开始每当他能控制自己脾气的时候，就拔出一根钉子。一天天地过去了，最后男孩告诉他的父亲，他终于又把所有钉子都拔出来了。父亲牵着他的手来到后院说：你做得很好，我的孩子。但是你看看围栏上的那些洞，这些围栏将永远不能回复成从前。你生气的时候说的话就像这些钉子一样留下疤痕，不管你说了多少次对不起，那个伤口将永远存在。话语的伤痛就像真实的伤痛一样令人无法承受。</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2</a:t>
            </a:r>
          </a:p>
        </p:txBody>
      </p:sp>
      <p:pic>
        <p:nvPicPr>
          <p:cNvPr descr="C:\Users\user\Desktop\未标题-1 拷贝.png" id="3" name="Picture 3"/>
          <p:cNvPicPr>
            <a:picLocks noChangeArrowheads="1" noChangeAspect="1"/>
          </p:cNvPicPr>
          <p:nvPr/>
        </p:nvPicPr>
        <p:blipFill>
          <a:blip r:embed="rId2">
            <a:extLst>
              <a:ext uri="{28A0092B-C50C-407E-A947-70E740481C1C}">
                <a14:useLocalDpi/>
              </a:ext>
            </a:extLst>
          </a:blip>
          <a:stretch>
            <a:fillRect/>
          </a:stretch>
        </p:blipFill>
        <p:spPr bwMode="auto">
          <a:xfrm flipH="1">
            <a:off x="0" y="694194"/>
            <a:ext cx="3923810" cy="3860800"/>
          </a:xfrm>
          <a:prstGeom prst="rect">
            <a:avLst/>
          </a:prstGeom>
          <a:noFill/>
          <a:extLst>
            <a:ext uri="{909E8E84-426E-40DD-AFC4-6F175D3DCCD1}">
              <a14:hiddenFill>
                <a:solidFill>
                  <a:srgbClr val="FFFFFF"/>
                </a:solidFill>
              </a14:hiddenFill>
            </a:ext>
          </a:extLst>
        </p:spPr>
      </p:pic>
    </p:spTree>
    <p:extLst>
      <p:ext uri="{BB962C8B-B14F-4D97-AF65-F5344CB8AC3E}">
        <p14:creationId val="1377694965"/>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4"/>
      <p:bldP grpId="0" spid="5"/>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如何提升情商</a:t>
            </a:r>
          </a:p>
        </p:txBody>
      </p:sp>
      <p:sp>
        <p:nvSpPr>
          <p:cNvPr id="2" name="TextBox 1"/>
          <p:cNvSpPr txBox="1"/>
          <p:nvPr/>
        </p:nvSpPr>
        <p:spPr>
          <a:xfrm>
            <a:off x="9727137" y="548680"/>
            <a:ext cx="343218"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4</a:t>
            </a:r>
          </a:p>
        </p:txBody>
      </p:sp>
      <p:sp>
        <p:nvSpPr>
          <p:cNvPr id="9" name="Text Box 44"/>
          <p:cNvSpPr txBox="1">
            <a:spLocks noChangeArrowheads="1"/>
          </p:cNvSpPr>
          <p:nvPr/>
        </p:nvSpPr>
        <p:spPr bwMode="auto">
          <a:xfrm>
            <a:off x="658602" y="1447734"/>
            <a:ext cx="9519300"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总的来讲，人与人之间的情商并无明显的先天差别，它主要是在后天的人际互动中培养起来的。如何提升自己的情商呢？不同人的人生经历不同，他的情商增长历程也不一样。所以，没有一个固定不变的方法来提升情商。但我以个人成长的历程来讲，我推荐以下几种方法：</a:t>
            </a:r>
          </a:p>
        </p:txBody>
      </p:sp>
      <p:sp>
        <p:nvSpPr>
          <p:cNvPr id="63" name="任意多边形 62"/>
          <p:cNvSpPr/>
          <p:nvPr/>
        </p:nvSpPr>
        <p:spPr>
          <a:xfrm>
            <a:off x="4914900" y="5145360"/>
            <a:ext cx="881063" cy="1008062"/>
          </a:xfrm>
          <a:custGeom>
            <a:rect b="b" l="l" r="r" t="t"/>
            <a:pathLst>
              <a:path h="1305883" w="1184474">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200" u="none">
              <a:ln>
                <a:noFill/>
              </a:ln>
              <a:solidFill>
                <a:srgbClr val="4D4D4D"/>
              </a:solidFill>
              <a:effectLst/>
              <a:uLnTx/>
              <a:uFillTx/>
              <a:latin charset="-122" pitchFamily="34" typeface="微软雅黑"/>
              <a:ea charset="-122" pitchFamily="34" typeface="微软雅黑"/>
              <a:cs typeface="+mn-cs"/>
            </a:endParaRPr>
          </a:p>
        </p:txBody>
      </p:sp>
      <p:sp>
        <p:nvSpPr>
          <p:cNvPr id="64" name="任意多边形 63"/>
          <p:cNvSpPr/>
          <p:nvPr/>
        </p:nvSpPr>
        <p:spPr>
          <a:xfrm>
            <a:off x="6516688" y="3274201"/>
            <a:ext cx="879475" cy="1008062"/>
          </a:xfrm>
          <a:custGeom>
            <a:rect b="b" l="l" r="r" t="t"/>
            <a:pathLst>
              <a:path h="1305883" w="1184474">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gradFill>
            <a:gsLst>
              <a:gs pos="33000">
                <a:srgbClr val="F68426">
                  <a:lumMod val="20000"/>
                  <a:lumOff val="80000"/>
                </a:srgbClr>
              </a:gs>
              <a:gs pos="100000">
                <a:srgbClr val="F68426">
                  <a:lumMod val="60000"/>
                  <a:lumOff val="40000"/>
                </a:srgbClr>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ysClr lastClr="FFFFFF" val="window"/>
              </a:solidFill>
              <a:effectLst/>
              <a:uLnTx/>
              <a:uFillTx/>
              <a:latin charset="0" pitchFamily="34" typeface="Impact"/>
              <a:ea charset="-122" pitchFamily="34" typeface="微软雅黑"/>
              <a:cs typeface="+mn-cs"/>
            </a:endParaRPr>
          </a:p>
        </p:txBody>
      </p:sp>
      <p:sp>
        <p:nvSpPr>
          <p:cNvPr id="65" name="TextBox 64"/>
          <p:cNvSpPr txBox="1"/>
          <p:nvPr/>
        </p:nvSpPr>
        <p:spPr>
          <a:xfrm>
            <a:off x="6138194" y="5612185"/>
            <a:ext cx="1712913" cy="502920"/>
          </a:xfrm>
          <a:prstGeom prst="rect">
            <a:avLst/>
          </a:prstGeom>
          <a:noFill/>
          <a:ln>
            <a:noFill/>
          </a:ln>
        </p:spPr>
        <p:txBody>
          <a:bodyPr wrap="square">
            <a:spAutoFit/>
          </a:bodyPr>
          <a:lstStyle>
            <a:defPPr>
              <a:defRPr lang="zh-CN"/>
            </a:defPPr>
            <a:lvl1pPr>
              <a:lnSpc>
                <a:spcPct val="150000"/>
              </a:lnSpc>
              <a:defRPr sz="1200">
                <a:solidFill>
                  <a:srgbClr val="4D4D4D"/>
                </a:solidFill>
                <a:ea charset="-122" pitchFamily="34" typeface="微软雅黑"/>
              </a:defRPr>
            </a:lvl1pPr>
          </a:lstStyle>
          <a:p>
            <a:pPr algn="r" lvl="0">
              <a:defRPr/>
            </a:pPr>
            <a:r>
              <a:rPr altLang="en-US" b="1" kern="0" lang="zh-CN" sz="1800">
                <a:solidFill>
                  <a:srgbClr val="F05425"/>
                </a:solidFill>
              </a:rPr>
              <a:t>培养良好心态</a:t>
            </a:r>
          </a:p>
        </p:txBody>
      </p:sp>
      <p:sp>
        <p:nvSpPr>
          <p:cNvPr id="66" name="TextBox 65"/>
          <p:cNvSpPr txBox="1"/>
          <p:nvPr/>
        </p:nvSpPr>
        <p:spPr>
          <a:xfrm>
            <a:off x="4914900" y="3068960"/>
            <a:ext cx="1801812" cy="548640"/>
          </a:xfrm>
          <a:prstGeom prst="rect">
            <a:avLst/>
          </a:prstGeom>
          <a:noFill/>
          <a:ln>
            <a:noFill/>
          </a:ln>
        </p:spPr>
        <p:txBody>
          <a:bodyPr wrap="square">
            <a:spAutoFit/>
          </a:bodyPr>
          <a:lstStyle>
            <a:defPPr>
              <a:defRPr lang="zh-CN"/>
            </a:defPPr>
            <a:lvl1pPr>
              <a:lnSpc>
                <a:spcPct val="150000"/>
              </a:lnSpc>
              <a:defRPr sz="1200">
                <a:solidFill>
                  <a:srgbClr val="4D4D4D"/>
                </a:solidFill>
                <a:ea charset="-122" pitchFamily="34" typeface="微软雅黑"/>
              </a:defRPr>
            </a:lvl1pPr>
          </a:lstStyle>
          <a:p>
            <a:pPr lvl="0">
              <a:defRPr/>
            </a:pPr>
            <a:r>
              <a:rPr altLang="en-US" b="1" kern="0" lang="zh-CN" smtClean="0" sz="2000">
                <a:solidFill>
                  <a:srgbClr val="F05425"/>
                </a:solidFill>
              </a:rPr>
              <a:t>挫折提升情商</a:t>
            </a:r>
          </a:p>
        </p:txBody>
      </p:sp>
      <p:sp>
        <p:nvSpPr>
          <p:cNvPr id="67" name="TextBox 66"/>
          <p:cNvSpPr txBox="1"/>
          <p:nvPr/>
        </p:nvSpPr>
        <p:spPr>
          <a:xfrm>
            <a:off x="1550482" y="5516406"/>
            <a:ext cx="1905844" cy="548640"/>
          </a:xfrm>
          <a:prstGeom prst="rect">
            <a:avLst/>
          </a:prstGeom>
          <a:noFill/>
          <a:ln>
            <a:noFill/>
          </a:ln>
        </p:spPr>
        <p:txBody>
          <a:bodyPr wrap="square">
            <a:spAutoFit/>
          </a:bodyPr>
          <a:lstStyle>
            <a:defPPr>
              <a:defRPr lang="zh-CN"/>
            </a:defPPr>
            <a:lvl1pPr>
              <a:lnSpc>
                <a:spcPct val="150000"/>
              </a:lnSpc>
              <a:defRPr sz="1200">
                <a:solidFill>
                  <a:srgbClr val="4D4D4D"/>
                </a:solidFill>
                <a:ea charset="-122" pitchFamily="34" typeface="微软雅黑"/>
              </a:defRPr>
            </a:lvl1pPr>
          </a:lstStyle>
          <a:p>
            <a:pPr lvl="0">
              <a:defRPr/>
            </a:pPr>
            <a:r>
              <a:rPr altLang="en-US" b="1" kern="0" lang="zh-CN" sz="2000">
                <a:solidFill>
                  <a:srgbClr val="F05425"/>
                </a:solidFill>
              </a:rPr>
              <a:t>做好情绪管理</a:t>
            </a:r>
          </a:p>
        </p:txBody>
      </p:sp>
      <p:sp>
        <p:nvSpPr>
          <p:cNvPr id="68" name="TextBox 67"/>
          <p:cNvSpPr txBox="1"/>
          <p:nvPr/>
        </p:nvSpPr>
        <p:spPr>
          <a:xfrm>
            <a:off x="2800891" y="3861048"/>
            <a:ext cx="1764760" cy="548640"/>
          </a:xfrm>
          <a:prstGeom prst="rect">
            <a:avLst/>
          </a:prstGeom>
          <a:noFill/>
          <a:ln>
            <a:noFill/>
          </a:ln>
        </p:spPr>
        <p:txBody>
          <a:bodyPr wrap="square">
            <a:spAutoFit/>
          </a:bodyPr>
          <a:lstStyle>
            <a:defPPr>
              <a:defRPr lang="zh-CN"/>
            </a:defPPr>
            <a:lvl1pPr>
              <a:lnSpc>
                <a:spcPct val="150000"/>
              </a:lnSpc>
              <a:defRPr sz="1200">
                <a:solidFill>
                  <a:srgbClr val="4D4D4D"/>
                </a:solidFill>
                <a:ea charset="-122" pitchFamily="34" typeface="微软雅黑"/>
              </a:defRPr>
            </a:lvl1pPr>
          </a:lstStyle>
          <a:p>
            <a:pPr lvl="0">
              <a:defRPr/>
            </a:pPr>
            <a:r>
              <a:rPr altLang="en-US" b="1" kern="0" lang="zh-CN" sz="2000">
                <a:solidFill>
                  <a:srgbClr val="F05425"/>
                </a:solidFill>
              </a:rPr>
              <a:t>学习情商智慧</a:t>
            </a:r>
          </a:p>
        </p:txBody>
      </p:sp>
      <p:sp>
        <p:nvSpPr>
          <p:cNvPr id="69" name="矩形 1"/>
          <p:cNvSpPr/>
          <p:nvPr/>
        </p:nvSpPr>
        <p:spPr>
          <a:xfrm>
            <a:off x="4565651" y="4129864"/>
            <a:ext cx="1008063" cy="881063"/>
          </a:xfrm>
          <a:custGeom>
            <a:rect b="b" l="l" r="r" t="t"/>
            <a:pathLst>
              <a:path h="881063" w="1008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gradFill>
            <a:gsLst>
              <a:gs pos="0">
                <a:srgbClr val="F68426">
                  <a:lumMod val="60000"/>
                  <a:lumOff val="40000"/>
                </a:srgbClr>
              </a:gs>
              <a:gs pos="100000">
                <a:srgbClr val="F68426"/>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a:lstStyle/>
          <a:p>
            <a:pPr defTabSz="914400" eaLnBrk="1" fontAlgn="auto" hangingPunct="1" indent="0" latinLnBrk="0" lvl="0" marL="0" marR="0">
              <a:lnSpc>
                <a:spcPct val="120000"/>
              </a:lnSpc>
              <a:spcBef>
                <a:spcPct val="0"/>
              </a:spcBef>
              <a:spcAft>
                <a:spcPct val="0"/>
              </a:spcAft>
              <a:buClrTx/>
              <a:buSzTx/>
              <a:buFontTx/>
              <a:buNone/>
              <a:defRPr/>
            </a:pPr>
            <a:endParaRPr altLang="en-US" b="1" baseline="0" cap="none" i="0" kern="0" kumimoji="0" lang="zh-CN" noProof="0" normalizeH="0" spc="0" strike="noStrike" sz="1400" u="none">
              <a:ln>
                <a:noFill/>
              </a:ln>
              <a:solidFill>
                <a:sysClr lastClr="FFFFFF" val="window"/>
              </a:solidFill>
              <a:effectLst/>
              <a:uLnTx/>
              <a:uFillTx/>
              <a:latin charset="-122" pitchFamily="34" typeface="微软雅黑"/>
              <a:ea charset="-122" pitchFamily="34" typeface="微软雅黑"/>
              <a:cs typeface="+mn-cs"/>
            </a:endParaRPr>
          </a:p>
        </p:txBody>
      </p:sp>
      <p:sp>
        <p:nvSpPr>
          <p:cNvPr id="70" name="矩形 21"/>
          <p:cNvSpPr/>
          <p:nvPr/>
        </p:nvSpPr>
        <p:spPr>
          <a:xfrm>
            <a:off x="3165476" y="5789885"/>
            <a:ext cx="1008063" cy="879475"/>
          </a:xfrm>
          <a:custGeom>
            <a:rect b="b" l="l" r="r" t="t"/>
            <a:pathLst>
              <a:path h="879475" w="1008063">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200" u="none">
              <a:ln>
                <a:noFill/>
              </a:ln>
              <a:solidFill>
                <a:srgbClr val="4D4D4D"/>
              </a:solidFill>
              <a:effectLst/>
              <a:uLnTx/>
              <a:uFillTx/>
              <a:latin charset="-122" pitchFamily="34" typeface="微软雅黑"/>
              <a:ea charset="-122" pitchFamily="34" typeface="微软雅黑"/>
              <a:cs typeface="+mn-cs"/>
            </a:endParaRPr>
          </a:p>
        </p:txBody>
      </p:sp>
      <p:cxnSp>
        <p:nvCxnSpPr>
          <p:cNvPr id="71" name="直接连接符 70"/>
          <p:cNvCxnSpPr/>
          <p:nvPr/>
        </p:nvCxnSpPr>
        <p:spPr>
          <a:xfrm>
            <a:off x="2800891" y="4426031"/>
            <a:ext cx="2268791" cy="0"/>
          </a:xfrm>
          <a:prstGeom prst="line">
            <a:avLst/>
          </a:prstGeom>
          <a:noFill/>
          <a:ln algn="ctr" cap="flat" cmpd="sng" w="9525">
            <a:solidFill>
              <a:srgbClr val="A9A9A9"/>
            </a:solidFill>
            <a:prstDash val="solid"/>
            <a:headEnd len="med" type="oval" w="med"/>
            <a:tailEnd len="med" type="oval" w="med"/>
          </a:ln>
          <a:effectLst/>
        </p:spPr>
      </p:cxnSp>
      <p:cxnSp>
        <p:nvCxnSpPr>
          <p:cNvPr id="72" name="直接连接符 71"/>
          <p:cNvCxnSpPr/>
          <p:nvPr/>
        </p:nvCxnSpPr>
        <p:spPr>
          <a:xfrm>
            <a:off x="4914900" y="3671076"/>
            <a:ext cx="2268791" cy="0"/>
          </a:xfrm>
          <a:prstGeom prst="line">
            <a:avLst/>
          </a:prstGeom>
          <a:noFill/>
          <a:ln algn="ctr" cap="flat" cmpd="sng" w="9525">
            <a:solidFill>
              <a:srgbClr val="A9A9A9"/>
            </a:solidFill>
            <a:prstDash val="solid"/>
            <a:headEnd len="med" type="oval" w="med"/>
            <a:tailEnd len="med" type="oval" w="med"/>
          </a:ln>
          <a:effectLst/>
        </p:spPr>
      </p:cxnSp>
      <p:cxnSp>
        <p:nvCxnSpPr>
          <p:cNvPr id="73" name="直接连接符 72"/>
          <p:cNvCxnSpPr/>
          <p:nvPr/>
        </p:nvCxnSpPr>
        <p:spPr>
          <a:xfrm>
            <a:off x="1550482" y="6093990"/>
            <a:ext cx="2268791" cy="0"/>
          </a:xfrm>
          <a:prstGeom prst="line">
            <a:avLst/>
          </a:prstGeom>
          <a:noFill/>
          <a:ln algn="ctr" cap="flat" cmpd="sng" w="9525">
            <a:solidFill>
              <a:srgbClr val="A9A9A9"/>
            </a:solidFill>
            <a:prstDash val="solid"/>
            <a:headEnd len="med" type="oval" w="med"/>
            <a:tailEnd len="med" type="oval" w="med"/>
          </a:ln>
          <a:effectLst/>
        </p:spPr>
      </p:cxnSp>
      <p:cxnSp>
        <p:nvCxnSpPr>
          <p:cNvPr id="74" name="直接连接符 73"/>
          <p:cNvCxnSpPr/>
          <p:nvPr/>
        </p:nvCxnSpPr>
        <p:spPr>
          <a:xfrm>
            <a:off x="5582317" y="5612184"/>
            <a:ext cx="2268791" cy="0"/>
          </a:xfrm>
          <a:prstGeom prst="line">
            <a:avLst/>
          </a:prstGeom>
          <a:noFill/>
          <a:ln algn="ctr" cap="flat" cmpd="sng" w="9525">
            <a:solidFill>
              <a:srgbClr val="A9A9A9"/>
            </a:solidFill>
            <a:prstDash val="solid"/>
            <a:headEnd len="med" type="oval" w="med"/>
            <a:tailEnd len="med" type="oval" w="med"/>
          </a:ln>
          <a:effectLst/>
        </p:spPr>
      </p:cxnSp>
    </p:spTree>
    <p:extLst>
      <p:ext uri="{BB962C8B-B14F-4D97-AF65-F5344CB8AC3E}">
        <p14:creationId val="1511900295"/>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1000" id="15"/>
                                        <p:tgtEl>
                                          <p:spTgt spid="9"/>
                                        </p:tgtEl>
                                      </p:cBhvr>
                                    </p:animEffect>
                                    <p:anim calcmode="lin" valueType="num">
                                      <p:cBhvr>
                                        <p:cTn dur="1000" fill="hold" id="16"/>
                                        <p:tgtEl>
                                          <p:spTgt spid="9"/>
                                        </p:tgtEl>
                                        <p:attrNameLst>
                                          <p:attrName>ppt_x</p:attrName>
                                        </p:attrNameLst>
                                      </p:cBhvr>
                                      <p:tavLst>
                                        <p:tav tm="0">
                                          <p:val>
                                            <p:strVal val="#ppt_x"/>
                                          </p:val>
                                        </p:tav>
                                        <p:tav tm="100000">
                                          <p:val>
                                            <p:strVal val="#ppt_x"/>
                                          </p:val>
                                        </p:tav>
                                      </p:tavLst>
                                    </p:anim>
                                    <p:anim calcmode="lin" valueType="num">
                                      <p:cBhvr>
                                        <p:cTn dur="1000" fill="hold" id="17"/>
                                        <p:tgtEl>
                                          <p:spTgt spid="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52" presetSubtype="0">
                                  <p:stCondLst>
                                    <p:cond delay="0"/>
                                  </p:stCondLst>
                                  <p:childTnLst>
                                    <p:set>
                                      <p:cBhvr>
                                        <p:cTn dur="1" fill="hold" id="20">
                                          <p:stCondLst>
                                            <p:cond delay="0"/>
                                          </p:stCondLst>
                                        </p:cTn>
                                        <p:tgtEl>
                                          <p:spTgt spid="67"/>
                                        </p:tgtEl>
                                        <p:attrNameLst>
                                          <p:attrName>style.visibility</p:attrName>
                                        </p:attrNameLst>
                                      </p:cBhvr>
                                      <p:to>
                                        <p:strVal val="visible"/>
                                      </p:to>
                                    </p:set>
                                    <p:animScale>
                                      <p:cBhvr>
                                        <p:cTn decel="50000" dur="1000" fill="hold" id="21">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67"/>
                                        </p:tgtEl>
                                        <p:attrNameLst>
                                          <p:attrName>ppt_x</p:attrName>
                                          <p:attrName>ppt_y</p:attrName>
                                        </p:attrNameLst>
                                      </p:cBhvr>
                                    </p:animMotion>
                                    <p:animEffect filter="fade" transition="in">
                                      <p:cBhvr>
                                        <p:cTn dur="1000" id="23"/>
                                        <p:tgtEl>
                                          <p:spTgt spid="67"/>
                                        </p:tgtEl>
                                      </p:cBhvr>
                                    </p:animEffect>
                                  </p:childTnLst>
                                </p:cTn>
                              </p:par>
                              <p:par>
                                <p:cTn fill="hold" grpId="0" id="24" nodeType="withEffect" presetClass="entr" presetID="52" presetSubtype="0">
                                  <p:stCondLst>
                                    <p:cond delay="200"/>
                                  </p:stCondLst>
                                  <p:iterate type="lt">
                                    <p:tmPct val="0"/>
                                  </p:iterate>
                                  <p:childTnLst>
                                    <p:set>
                                      <p:cBhvr>
                                        <p:cTn dur="1" fill="hold" id="25">
                                          <p:stCondLst>
                                            <p:cond delay="0"/>
                                          </p:stCondLst>
                                        </p:cTn>
                                        <p:tgtEl>
                                          <p:spTgt spid="65"/>
                                        </p:tgtEl>
                                        <p:attrNameLst>
                                          <p:attrName>style.visibility</p:attrName>
                                        </p:attrNameLst>
                                      </p:cBhvr>
                                      <p:to>
                                        <p:strVal val="visible"/>
                                      </p:to>
                                    </p:set>
                                    <p:animScale>
                                      <p:cBhvr>
                                        <p:cTn decel="50000" dur="1000" fill="hold" id="26">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65"/>
                                        </p:tgtEl>
                                        <p:attrNameLst>
                                          <p:attrName>ppt_x</p:attrName>
                                          <p:attrName>ppt_y</p:attrName>
                                        </p:attrNameLst>
                                      </p:cBhvr>
                                    </p:animMotion>
                                    <p:animEffect filter="fade" transition="in">
                                      <p:cBhvr>
                                        <p:cTn dur="1000" id="28"/>
                                        <p:tgtEl>
                                          <p:spTgt spid="65"/>
                                        </p:tgtEl>
                                      </p:cBhvr>
                                    </p:animEffect>
                                  </p:childTnLst>
                                </p:cTn>
                              </p:par>
                              <p:par>
                                <p:cTn fill="hold" grpId="0" id="29" nodeType="withEffect" presetClass="entr" presetID="52" presetSubtype="0">
                                  <p:stCondLst>
                                    <p:cond delay="400"/>
                                  </p:stCondLst>
                                  <p:iterate type="lt">
                                    <p:tmPct val="0"/>
                                  </p:iterate>
                                  <p:childTnLst>
                                    <p:set>
                                      <p:cBhvr>
                                        <p:cTn dur="1" fill="hold" id="30">
                                          <p:stCondLst>
                                            <p:cond delay="0"/>
                                          </p:stCondLst>
                                        </p:cTn>
                                        <p:tgtEl>
                                          <p:spTgt spid="68"/>
                                        </p:tgtEl>
                                        <p:attrNameLst>
                                          <p:attrName>style.visibility</p:attrName>
                                        </p:attrNameLst>
                                      </p:cBhvr>
                                      <p:to>
                                        <p:strVal val="visible"/>
                                      </p:to>
                                    </p:set>
                                    <p:animScale>
                                      <p:cBhvr>
                                        <p:cTn decel="50000" dur="1000" fill="hold" id="31">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2">
                                          <p:stCondLst>
                                            <p:cond delay="0"/>
                                          </p:stCondLst>
                                        </p:cTn>
                                        <p:tgtEl>
                                          <p:spTgt spid="68"/>
                                        </p:tgtEl>
                                        <p:attrNameLst>
                                          <p:attrName>ppt_x</p:attrName>
                                          <p:attrName>ppt_y</p:attrName>
                                        </p:attrNameLst>
                                      </p:cBhvr>
                                    </p:animMotion>
                                    <p:animEffect filter="fade" transition="in">
                                      <p:cBhvr>
                                        <p:cTn dur="1000" id="33"/>
                                        <p:tgtEl>
                                          <p:spTgt spid="68"/>
                                        </p:tgtEl>
                                      </p:cBhvr>
                                    </p:animEffect>
                                  </p:childTnLst>
                                </p:cTn>
                              </p:par>
                              <p:par>
                                <p:cTn fill="hold" grpId="0" id="34" nodeType="withEffect" presetClass="entr" presetID="52" presetSubtype="0">
                                  <p:stCondLst>
                                    <p:cond delay="600"/>
                                  </p:stCondLst>
                                  <p:iterate type="lt">
                                    <p:tmPct val="0"/>
                                  </p:iterate>
                                  <p:childTnLst>
                                    <p:set>
                                      <p:cBhvr>
                                        <p:cTn dur="1" fill="hold" id="35">
                                          <p:stCondLst>
                                            <p:cond delay="0"/>
                                          </p:stCondLst>
                                        </p:cTn>
                                        <p:tgtEl>
                                          <p:spTgt spid="66"/>
                                        </p:tgtEl>
                                        <p:attrNameLst>
                                          <p:attrName>style.visibility</p:attrName>
                                        </p:attrNameLst>
                                      </p:cBhvr>
                                      <p:to>
                                        <p:strVal val="visible"/>
                                      </p:to>
                                    </p:set>
                                    <p:animScale>
                                      <p:cBhvr>
                                        <p:cTn decel="50000" dur="1000" fill="hold" id="36">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7">
                                          <p:stCondLst>
                                            <p:cond delay="0"/>
                                          </p:stCondLst>
                                        </p:cTn>
                                        <p:tgtEl>
                                          <p:spTgt spid="66"/>
                                        </p:tgtEl>
                                        <p:attrNameLst>
                                          <p:attrName>ppt_x</p:attrName>
                                          <p:attrName>ppt_y</p:attrName>
                                        </p:attrNameLst>
                                      </p:cBhvr>
                                    </p:animMotion>
                                    <p:animEffect filter="fade" transition="in">
                                      <p:cBhvr>
                                        <p:cTn dur="1000" id="38"/>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9"/>
      <p:bldP grpId="0" spid="65"/>
      <p:bldP grpId="0" spid="66"/>
      <p:bldP grpId="0" spid="67"/>
      <p:bldP grpId="0" spid="68"/>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如何提升情商</a:t>
            </a:r>
          </a:p>
        </p:txBody>
      </p:sp>
      <p:sp>
        <p:nvSpPr>
          <p:cNvPr id="2" name="TextBox 1"/>
          <p:cNvSpPr txBox="1"/>
          <p:nvPr/>
        </p:nvSpPr>
        <p:spPr>
          <a:xfrm>
            <a:off x="9727137" y="548680"/>
            <a:ext cx="343218"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4</a:t>
            </a:r>
          </a:p>
        </p:txBody>
      </p:sp>
      <p:grpSp>
        <p:nvGrpSpPr>
          <p:cNvPr id="17" name="组合 16"/>
          <p:cNvGrpSpPr/>
          <p:nvPr/>
        </p:nvGrpSpPr>
        <p:grpSpPr>
          <a:xfrm>
            <a:off x="550590" y="1278168"/>
            <a:ext cx="3744415" cy="350632"/>
            <a:chOff x="4932041" y="2883110"/>
            <a:chExt cx="3744415" cy="350632"/>
          </a:xfrm>
        </p:grpSpPr>
        <p:cxnSp>
          <p:nvCxnSpPr>
            <p:cNvPr id="19"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0"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sz="1600">
                  <a:solidFill>
                    <a:srgbClr val="FC6204"/>
                  </a:solidFill>
                  <a:latin charset="-122" pitchFamily="34" typeface="微软雅黑"/>
                  <a:ea charset="-122" pitchFamily="34" typeface="微软雅黑"/>
                </a:rPr>
                <a:t>A、做好情绪管理</a:t>
              </a:r>
            </a:p>
          </p:txBody>
        </p:sp>
      </p:grpSp>
      <p:sp>
        <p:nvSpPr>
          <p:cNvPr id="22" name="Text Box 44"/>
          <p:cNvSpPr txBox="1">
            <a:spLocks noChangeArrowheads="1"/>
          </p:cNvSpPr>
          <p:nvPr/>
        </p:nvSpPr>
        <p:spPr bwMode="auto">
          <a:xfrm>
            <a:off x="8286588" y="2895280"/>
            <a:ext cx="1994850" cy="3383281"/>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如前所述，情商就是指一个人在情绪方面的整体管理能力。所以，首先就是要学习情绪及情绪管理方面的知识，并有意识的去努力实践，这是提升情商最直接的方法。</a:t>
            </a:r>
          </a:p>
        </p:txBody>
      </p:sp>
      <p:pic>
        <p:nvPicPr>
          <p:cNvPr descr="C:\Users\user\Desktop\未标题-1 拷贝.png" id="5123" name="Picture 3"/>
          <p:cNvPicPr>
            <a:picLocks noChangeArrowheads="1" noChangeAspect="1"/>
          </p:cNvPicPr>
          <p:nvPr/>
        </p:nvPicPr>
        <p:blipFill>
          <a:blip r:embed="rId2">
            <a:extLst>
              <a:ext uri="{28A0092B-C50C-407E-A947-70E740481C1C}">
                <a14:useLocalDpi/>
              </a:ext>
            </a:extLst>
          </a:blip>
          <a:stretch>
            <a:fillRect/>
          </a:stretch>
        </p:blipFill>
        <p:spPr bwMode="auto">
          <a:xfrm>
            <a:off x="0" y="2348880"/>
            <a:ext cx="7538450" cy="4509120"/>
          </a:xfrm>
          <a:prstGeom prst="rect">
            <a:avLst/>
          </a:prstGeom>
          <a:noFill/>
          <a:extLst>
            <a:ext uri="{909E8E84-426E-40DD-AFC4-6F175D3DCCD1}">
              <a14:hiddenFill>
                <a:solidFill>
                  <a:srgbClr val="FFFFFF"/>
                </a:solidFill>
              </a14:hiddenFill>
            </a:ext>
          </a:extLst>
        </p:spPr>
      </p:pic>
    </p:spTree>
    <p:extLst>
      <p:ext uri="{BB962C8B-B14F-4D97-AF65-F5344CB8AC3E}">
        <p14:creationId val="191401800"/>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strVal val="(6*min(max(#ppt_w*#ppt_h,.3),1)-7.4)/-.7*#ppt_w"/>
                                          </p:val>
                                        </p:tav>
                                        <p:tav tm="100000">
                                          <p:val>
                                            <p:strVal val="#ppt_w"/>
                                          </p:val>
                                        </p:tav>
                                      </p:tavLst>
                                    </p:anim>
                                    <p:anim calcmode="lin" valueType="num">
                                      <p:cBhvr>
                                        <p:cTn dur="500" fill="hold" id="8"/>
                                        <p:tgtEl>
                                          <p:spTgt spid="17"/>
                                        </p:tgtEl>
                                        <p:attrNameLst>
                                          <p:attrName>ppt_h</p:attrName>
                                        </p:attrNameLst>
                                      </p:cBhvr>
                                      <p:tavLst>
                                        <p:tav tm="0">
                                          <p:val>
                                            <p:strVal val="(6*min(max(#ppt_w*#ppt_h,.3),1)-7.4)/-.7*#ppt_h"/>
                                          </p:val>
                                        </p:tav>
                                        <p:tav tm="100000">
                                          <p:val>
                                            <p:strVal val="#ppt_h"/>
                                          </p:val>
                                        </p:tav>
                                      </p:tavLst>
                                    </p:anim>
                                    <p:anim calcmode="lin" valueType="num">
                                      <p:cBhvr>
                                        <p:cTn dur="500" fill="hold" id="9"/>
                                        <p:tgtEl>
                                          <p:spTgt spid="17"/>
                                        </p:tgtEl>
                                        <p:attrNameLst>
                                          <p:attrName>ppt_x</p:attrName>
                                        </p:attrNameLst>
                                      </p:cBhvr>
                                      <p:tavLst>
                                        <p:tav tm="0">
                                          <p:val>
                                            <p:fltVal val="0.5"/>
                                          </p:val>
                                        </p:tav>
                                        <p:tav tm="100000">
                                          <p:val>
                                            <p:strVal val="#ppt_x"/>
                                          </p:val>
                                        </p:tav>
                                      </p:tavLst>
                                    </p:anim>
                                    <p:anim calcmode="lin" valueType="num">
                                      <p:cBhvr>
                                        <p:cTn dur="500" fill="hold" id="10"/>
                                        <p:tgtEl>
                                          <p:spTgt spid="17"/>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7" presetSubtype="0">
                                  <p:stCondLst>
                                    <p:cond delay="0"/>
                                  </p:stCondLst>
                                  <p:childTnLst>
                                    <p:set>
                                      <p:cBhvr>
                                        <p:cTn dur="1" fill="hold" id="13">
                                          <p:stCondLst>
                                            <p:cond delay="0"/>
                                          </p:stCondLst>
                                        </p:cTn>
                                        <p:tgtEl>
                                          <p:spTgt spid="22"/>
                                        </p:tgtEl>
                                        <p:attrNameLst>
                                          <p:attrName>style.visibility</p:attrName>
                                        </p:attrNameLst>
                                      </p:cBhvr>
                                      <p:to>
                                        <p:strVal val="visible"/>
                                      </p:to>
                                    </p:set>
                                    <p:animEffect filter="fade" transition="in">
                                      <p:cBhvr>
                                        <p:cTn dur="1000" id="14"/>
                                        <p:tgtEl>
                                          <p:spTgt spid="22"/>
                                        </p:tgtEl>
                                      </p:cBhvr>
                                    </p:animEffect>
                                    <p:anim calcmode="lin" valueType="num">
                                      <p:cBhvr>
                                        <p:cTn dur="1000" fill="hold" id="15"/>
                                        <p:tgtEl>
                                          <p:spTgt spid="22"/>
                                        </p:tgtEl>
                                        <p:attrNameLst>
                                          <p:attrName>ppt_x</p:attrName>
                                        </p:attrNameLst>
                                      </p:cBhvr>
                                      <p:tavLst>
                                        <p:tav tm="0">
                                          <p:val>
                                            <p:strVal val="#ppt_x"/>
                                          </p:val>
                                        </p:tav>
                                        <p:tav tm="100000">
                                          <p:val>
                                            <p:strVal val="#ppt_x"/>
                                          </p:val>
                                        </p:tav>
                                      </p:tavLst>
                                    </p:anim>
                                    <p:anim calcmode="lin" valueType="num">
                                      <p:cBhvr>
                                        <p:cTn dur="1000" fill="hold" id="16"/>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如何提升情商</a:t>
            </a:r>
          </a:p>
        </p:txBody>
      </p:sp>
      <p:sp>
        <p:nvSpPr>
          <p:cNvPr id="2" name="TextBox 1"/>
          <p:cNvSpPr txBox="1"/>
          <p:nvPr/>
        </p:nvSpPr>
        <p:spPr>
          <a:xfrm>
            <a:off x="9727137" y="548680"/>
            <a:ext cx="343218"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4</a:t>
            </a:r>
          </a:p>
        </p:txBody>
      </p:sp>
      <p:grpSp>
        <p:nvGrpSpPr>
          <p:cNvPr id="17" name="组合 16"/>
          <p:cNvGrpSpPr/>
          <p:nvPr/>
        </p:nvGrpSpPr>
        <p:grpSpPr>
          <a:xfrm>
            <a:off x="6311230" y="6030696"/>
            <a:ext cx="3744415" cy="350632"/>
            <a:chOff x="4932041" y="2883110"/>
            <a:chExt cx="3744415" cy="350632"/>
          </a:xfrm>
        </p:grpSpPr>
        <p:cxnSp>
          <p:nvCxnSpPr>
            <p:cNvPr id="19"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0"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sz="1600">
                  <a:solidFill>
                    <a:srgbClr val="FC6204"/>
                  </a:solidFill>
                  <a:latin charset="-122" pitchFamily="34" typeface="微软雅黑"/>
                  <a:ea charset="-122" pitchFamily="34" typeface="微软雅黑"/>
                </a:rPr>
                <a:t>B、培养良好心态</a:t>
              </a:r>
            </a:p>
          </p:txBody>
        </p:sp>
      </p:grpSp>
      <p:sp>
        <p:nvSpPr>
          <p:cNvPr id="9" name="Text Box 44"/>
          <p:cNvSpPr txBox="1">
            <a:spLocks noChangeArrowheads="1"/>
          </p:cNvSpPr>
          <p:nvPr/>
        </p:nvSpPr>
        <p:spPr bwMode="auto">
          <a:xfrm>
            <a:off x="6222597" y="2708920"/>
            <a:ext cx="410445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心态是由人们对客观事物的分析、认识所形成的一种心理反映或心理态度。心态决定行为，有什么样的心态，就有什么样的思维和行为。</a:t>
            </a:r>
          </a:p>
        </p:txBody>
      </p:sp>
      <p:sp>
        <p:nvSpPr>
          <p:cNvPr id="10" name="Text Box 44"/>
          <p:cNvSpPr txBox="1">
            <a:spLocks noChangeArrowheads="1"/>
          </p:cNvSpPr>
          <p:nvPr/>
        </p:nvSpPr>
        <p:spPr bwMode="auto">
          <a:xfrm>
            <a:off x="6222597" y="4239320"/>
            <a:ext cx="410445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因此，如果我们拥有良好的心态，比如积极乐观、比如宽容豁达等，我们遇到会导致我们负向情绪（如悲观、愤怒）的事情时，就会平和很多。</a:t>
            </a:r>
          </a:p>
        </p:txBody>
      </p:sp>
      <p:pic>
        <p:nvPicPr>
          <p:cNvPr descr="C:\Users\user\Desktop\未标题-1 拷贝.png" id="6146" name="Picture 2"/>
          <p:cNvPicPr>
            <a:picLocks noChangeArrowheads="1" noChangeAspect="1"/>
          </p:cNvPicPr>
          <p:nvPr/>
        </p:nvPicPr>
        <p:blipFill>
          <a:blip r:embed="rId2">
            <a:extLst>
              <a:ext uri="{28A0092B-C50C-407E-A947-70E740481C1C}">
                <a14:useLocalDpi/>
              </a:ext>
            </a:extLst>
          </a:blip>
          <a:stretch>
            <a:fillRect/>
          </a:stretch>
        </p:blipFill>
        <p:spPr bwMode="auto">
          <a:xfrm flipH="1">
            <a:off x="0" y="1371600"/>
            <a:ext cx="5564783" cy="5486400"/>
          </a:xfrm>
          <a:prstGeom prst="rect">
            <a:avLst/>
          </a:prstGeom>
          <a:noFill/>
          <a:extLst>
            <a:ext uri="{909E8E84-426E-40DD-AFC4-6F175D3DCCD1}">
              <a14:hiddenFill>
                <a:solidFill>
                  <a:srgbClr val="FFFFFF"/>
                </a:solidFill>
              </a14:hiddenFill>
            </a:ext>
          </a:extLst>
        </p:spPr>
      </p:pic>
    </p:spTree>
    <p:extLst>
      <p:ext uri="{BB962C8B-B14F-4D97-AF65-F5344CB8AC3E}">
        <p14:creationId val="839892081"/>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strVal val="(6*min(max(#ppt_w*#ppt_h,.3),1)-7.4)/-.7*#ppt_w"/>
                                          </p:val>
                                        </p:tav>
                                        <p:tav tm="100000">
                                          <p:val>
                                            <p:strVal val="#ppt_w"/>
                                          </p:val>
                                        </p:tav>
                                      </p:tavLst>
                                    </p:anim>
                                    <p:anim calcmode="lin" valueType="num">
                                      <p:cBhvr>
                                        <p:cTn dur="500" fill="hold" id="8"/>
                                        <p:tgtEl>
                                          <p:spTgt spid="17"/>
                                        </p:tgtEl>
                                        <p:attrNameLst>
                                          <p:attrName>ppt_h</p:attrName>
                                        </p:attrNameLst>
                                      </p:cBhvr>
                                      <p:tavLst>
                                        <p:tav tm="0">
                                          <p:val>
                                            <p:strVal val="(6*min(max(#ppt_w*#ppt_h,.3),1)-7.4)/-.7*#ppt_h"/>
                                          </p:val>
                                        </p:tav>
                                        <p:tav tm="100000">
                                          <p:val>
                                            <p:strVal val="#ppt_h"/>
                                          </p:val>
                                        </p:tav>
                                      </p:tavLst>
                                    </p:anim>
                                    <p:anim calcmode="lin" valueType="num">
                                      <p:cBhvr>
                                        <p:cTn dur="500" fill="hold" id="9"/>
                                        <p:tgtEl>
                                          <p:spTgt spid="17"/>
                                        </p:tgtEl>
                                        <p:attrNameLst>
                                          <p:attrName>ppt_x</p:attrName>
                                        </p:attrNameLst>
                                      </p:cBhvr>
                                      <p:tavLst>
                                        <p:tav tm="0">
                                          <p:val>
                                            <p:fltVal val="0.5"/>
                                          </p:val>
                                        </p:tav>
                                        <p:tav tm="100000">
                                          <p:val>
                                            <p:strVal val="#ppt_x"/>
                                          </p:val>
                                        </p:tav>
                                      </p:tavLst>
                                    </p:anim>
                                    <p:anim calcmode="lin" valueType="num">
                                      <p:cBhvr>
                                        <p:cTn dur="500" fill="hold" id="10"/>
                                        <p:tgtEl>
                                          <p:spTgt spid="17"/>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1000" id="14"/>
                                        <p:tgtEl>
                                          <p:spTgt spid="9"/>
                                        </p:tgtEl>
                                      </p:cBhvr>
                                    </p:animEffect>
                                    <p:anim calcmode="lin" valueType="num">
                                      <p:cBhvr>
                                        <p:cTn dur="1000" fill="hold" id="15"/>
                                        <p:tgtEl>
                                          <p:spTgt spid="9"/>
                                        </p:tgtEl>
                                        <p:attrNameLst>
                                          <p:attrName>ppt_x</p:attrName>
                                        </p:attrNameLst>
                                      </p:cBhvr>
                                      <p:tavLst>
                                        <p:tav tm="0">
                                          <p:val>
                                            <p:strVal val="#ppt_x"/>
                                          </p:val>
                                        </p:tav>
                                        <p:tav tm="100000">
                                          <p:val>
                                            <p:strVal val="#ppt_x"/>
                                          </p:val>
                                        </p:tav>
                                      </p:tavLst>
                                    </p:anim>
                                    <p:anim calcmode="lin" valueType="num">
                                      <p:cBhvr>
                                        <p:cTn dur="1000" fill="hold" id="16"/>
                                        <p:tgtEl>
                                          <p:spTgt spid="9"/>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000" id="19"/>
                                        <p:tgtEl>
                                          <p:spTgt spid="10"/>
                                        </p:tgtEl>
                                      </p:cBhvr>
                                    </p:animEffect>
                                    <p:anim calcmode="lin" valueType="num">
                                      <p:cBhvr>
                                        <p:cTn dur="1000" fill="hold" id="20"/>
                                        <p:tgtEl>
                                          <p:spTgt spid="10"/>
                                        </p:tgtEl>
                                        <p:attrNameLst>
                                          <p:attrName>ppt_x</p:attrName>
                                        </p:attrNameLst>
                                      </p:cBhvr>
                                      <p:tavLst>
                                        <p:tav tm="0">
                                          <p:val>
                                            <p:strVal val="#ppt_x"/>
                                          </p:val>
                                        </p:tav>
                                        <p:tav tm="100000">
                                          <p:val>
                                            <p:strVal val="#ppt_x"/>
                                          </p:val>
                                        </p:tav>
                                      </p:tavLst>
                                    </p:anim>
                                    <p:anim calcmode="lin" valueType="num">
                                      <p:cBhvr>
                                        <p:cTn dur="1000" fill="hold" id="21"/>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如何提升情商</a:t>
            </a:r>
          </a:p>
        </p:txBody>
      </p:sp>
      <p:sp>
        <p:nvSpPr>
          <p:cNvPr id="2" name="TextBox 1"/>
          <p:cNvSpPr txBox="1"/>
          <p:nvPr/>
        </p:nvSpPr>
        <p:spPr>
          <a:xfrm>
            <a:off x="9727137" y="548680"/>
            <a:ext cx="343218"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4</a:t>
            </a:r>
          </a:p>
        </p:txBody>
      </p:sp>
      <p:grpSp>
        <p:nvGrpSpPr>
          <p:cNvPr id="17" name="组合 16"/>
          <p:cNvGrpSpPr/>
          <p:nvPr/>
        </p:nvGrpSpPr>
        <p:grpSpPr>
          <a:xfrm>
            <a:off x="6471871" y="6030696"/>
            <a:ext cx="3744415" cy="350632"/>
            <a:chOff x="4932041" y="2883110"/>
            <a:chExt cx="3744415" cy="350632"/>
          </a:xfrm>
        </p:grpSpPr>
        <p:cxnSp>
          <p:nvCxnSpPr>
            <p:cNvPr id="19"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0"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mtClean="0" sz="1600">
                  <a:solidFill>
                    <a:srgbClr val="FC6204"/>
                  </a:solidFill>
                  <a:latin charset="-122" pitchFamily="34" typeface="微软雅黑"/>
                  <a:ea charset="-122" pitchFamily="34" typeface="微软雅黑"/>
                </a:rPr>
                <a:t>C、学习情商智慧</a:t>
              </a:r>
            </a:p>
          </p:txBody>
        </p:sp>
      </p:grpSp>
      <p:sp>
        <p:nvSpPr>
          <p:cNvPr id="10" name="Text Box 44"/>
          <p:cNvSpPr txBox="1">
            <a:spLocks noChangeArrowheads="1"/>
          </p:cNvSpPr>
          <p:nvPr/>
        </p:nvSpPr>
        <p:spPr bwMode="auto">
          <a:xfrm>
            <a:off x="6383238" y="3789040"/>
            <a:ext cx="4104456"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向高人学习，是提升自己情商的一个快捷的途径。因此，我们可以通过读曾仕强有关人际交往、沟通等方面的书籍，学习人际交往方面的艺术；可以通过读历史故事或名人传记，来学习情商高人的情商智慧。比如通过读三国，学司马懿的情商。</a:t>
            </a:r>
          </a:p>
        </p:txBody>
      </p:sp>
      <p:sp>
        <p:nvSpPr>
          <p:cNvPr id="11" name="矩形 10"/>
          <p:cNvSpPr>
            <a:spLocks noChangeAspect="1"/>
          </p:cNvSpPr>
          <p:nvPr/>
        </p:nvSpPr>
        <p:spPr>
          <a:xfrm>
            <a:off x="550590" y="2076614"/>
            <a:ext cx="5616624" cy="4376722"/>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chemeClr val="tx1"/>
              </a:solidFill>
            </a:endParaRPr>
          </a:p>
        </p:txBody>
      </p:sp>
      <p:sp>
        <p:nvSpPr>
          <p:cNvPr id="12" name="Text Box 44"/>
          <p:cNvSpPr txBox="1">
            <a:spLocks noChangeArrowheads="1"/>
          </p:cNvSpPr>
          <p:nvPr/>
        </p:nvSpPr>
        <p:spPr bwMode="auto">
          <a:xfrm>
            <a:off x="1342677" y="2178730"/>
            <a:ext cx="4680520" cy="3054097"/>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三国里很多人物都是因无法控制情绪而留下了千古遗憾：周瑜被诸葛亮惹怒后激愤难忍，导致自己“赔了夫人又折兵”；曹操在一怒之下杀害了蔡瑁、张允，导致自己在赤壁之战中惨败；张飞因关羽的死而情绪失控，把怒气发泄在下属身上，导致下属群反而杀之；刘备又因张飞的死而失去理智，贸然进攻东吴，导致被陆逊火烧连营，加速了蜀国的灭亡……</a:t>
            </a:r>
          </a:p>
          <a:p>
            <a:r>
              <a:rPr altLang="en-US" lang="zh-CN"/>
              <a:t>可是，司马懿却体现出了“忍者”的风范。</a:t>
            </a:r>
          </a:p>
        </p:txBody>
      </p:sp>
      <p:sp>
        <p:nvSpPr>
          <p:cNvPr id="13" name="Text Box 44"/>
          <p:cNvSpPr txBox="1">
            <a:spLocks noChangeArrowheads="1"/>
          </p:cNvSpPr>
          <p:nvPr/>
        </p:nvSpPr>
        <p:spPr bwMode="auto">
          <a:xfrm>
            <a:off x="744547" y="5326039"/>
            <a:ext cx="5278650"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司马懿战况失利，被蜀军围困于上方谷后便闭门不战。诸葛亮为了使他打开城门迎战，便天天派人在他的城墙下骂阵。司马懿依旧从容地待在城中，不予理会。</a:t>
            </a:r>
          </a:p>
        </p:txBody>
      </p:sp>
      <p:pic>
        <p:nvPicPr>
          <p:cNvPr descr="C:\Documents and Settings\huxiya\桌面\未标题-13.png" id="14" name="Picture 2"/>
          <p:cNvPicPr>
            <a:picLocks noChangeArrowheads="1" noChangeAspect="1"/>
          </p:cNvPicPr>
          <p:nvPr/>
        </p:nvPicPr>
        <p:blipFill>
          <a:blip r:embed="rId2">
            <a:extLst>
              <a:ext uri="{28A0092B-C50C-407E-A947-70E740481C1C}">
                <a14:useLocalDpi/>
              </a:ext>
            </a:extLst>
          </a:blip>
          <a:stretch>
            <a:fillRect/>
          </a:stretch>
        </p:blipFill>
        <p:spPr bwMode="auto">
          <a:xfrm>
            <a:off x="656877" y="1954558"/>
            <a:ext cx="685800" cy="2146300"/>
          </a:xfrm>
          <a:prstGeom prst="rect">
            <a:avLst/>
          </a:prstGeom>
          <a:noFill/>
          <a:extLst>
            <a:ext uri="{909E8E84-426E-40DD-AFC4-6F175D3DCCD1}">
              <a14:hiddenFill>
                <a:solidFill>
                  <a:srgbClr val="FFFFFF"/>
                </a:solidFill>
              </a14:hiddenFill>
            </a:ext>
          </a:extLst>
        </p:spPr>
      </p:pic>
      <p:sp>
        <p:nvSpPr>
          <p:cNvPr id="15" name="TextBox 14"/>
          <p:cNvSpPr txBox="1"/>
          <p:nvPr/>
        </p:nvSpPr>
        <p:spPr>
          <a:xfrm>
            <a:off x="784612" y="2132856"/>
            <a:ext cx="457200" cy="1736576"/>
          </a:xfrm>
          <a:prstGeom prst="rect">
            <a:avLst/>
          </a:prstGeom>
          <a:noFill/>
        </p:spPr>
        <p:txBody>
          <a:bodyPr rtlCol="0" vert="eaVert" wrap="square">
            <a:spAutoFit/>
          </a:bodyPr>
          <a:lstStyle/>
          <a:p>
            <a:pPr algn="ctr"/>
            <a:r>
              <a:rPr altLang="en-US" lang="zh-CN" smtClean="0" spc="150">
                <a:solidFill>
                  <a:schemeClr val="bg1"/>
                </a:solidFill>
                <a:latin charset="-122" pitchFamily="34" typeface="微软雅黑"/>
                <a:ea charset="-122" pitchFamily="34" typeface="微软雅黑"/>
              </a:rPr>
              <a:t>司马懿的情商</a:t>
            </a:r>
          </a:p>
        </p:txBody>
      </p:sp>
    </p:spTree>
    <p:extLst>
      <p:ext uri="{BB962C8B-B14F-4D97-AF65-F5344CB8AC3E}">
        <p14:creationId val="2670387992"/>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strVal val="(6*min(max(#ppt_w*#ppt_h,.3),1)-7.4)/-.7*#ppt_w"/>
                                          </p:val>
                                        </p:tav>
                                        <p:tav tm="100000">
                                          <p:val>
                                            <p:strVal val="#ppt_w"/>
                                          </p:val>
                                        </p:tav>
                                      </p:tavLst>
                                    </p:anim>
                                    <p:anim calcmode="lin" valueType="num">
                                      <p:cBhvr>
                                        <p:cTn dur="500" fill="hold" id="8"/>
                                        <p:tgtEl>
                                          <p:spTgt spid="17"/>
                                        </p:tgtEl>
                                        <p:attrNameLst>
                                          <p:attrName>ppt_h</p:attrName>
                                        </p:attrNameLst>
                                      </p:cBhvr>
                                      <p:tavLst>
                                        <p:tav tm="0">
                                          <p:val>
                                            <p:strVal val="(6*min(max(#ppt_w*#ppt_h,.3),1)-7.4)/-.7*#ppt_h"/>
                                          </p:val>
                                        </p:tav>
                                        <p:tav tm="100000">
                                          <p:val>
                                            <p:strVal val="#ppt_h"/>
                                          </p:val>
                                        </p:tav>
                                      </p:tavLst>
                                    </p:anim>
                                    <p:anim calcmode="lin" valueType="num">
                                      <p:cBhvr>
                                        <p:cTn dur="500" fill="hold" id="9"/>
                                        <p:tgtEl>
                                          <p:spTgt spid="17"/>
                                        </p:tgtEl>
                                        <p:attrNameLst>
                                          <p:attrName>ppt_x</p:attrName>
                                        </p:attrNameLst>
                                      </p:cBhvr>
                                      <p:tavLst>
                                        <p:tav tm="0">
                                          <p:val>
                                            <p:fltVal val="0.5"/>
                                          </p:val>
                                        </p:tav>
                                        <p:tav tm="100000">
                                          <p:val>
                                            <p:strVal val="#ppt_x"/>
                                          </p:val>
                                        </p:tav>
                                      </p:tavLst>
                                    </p:anim>
                                    <p:anim calcmode="lin" valueType="num">
                                      <p:cBhvr>
                                        <p:cTn dur="500" fill="hold" id="10"/>
                                        <p:tgtEl>
                                          <p:spTgt spid="17"/>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1000" id="14"/>
                                        <p:tgtEl>
                                          <p:spTgt spid="10"/>
                                        </p:tgtEl>
                                      </p:cBhvr>
                                    </p:animEffect>
                                    <p:anim calcmode="lin" valueType="num">
                                      <p:cBhvr>
                                        <p:cTn dur="1000" fill="hold" id="15"/>
                                        <p:tgtEl>
                                          <p:spTgt spid="10"/>
                                        </p:tgtEl>
                                        <p:attrNameLst>
                                          <p:attrName>ppt_x</p:attrName>
                                        </p:attrNameLst>
                                      </p:cBhvr>
                                      <p:tavLst>
                                        <p:tav tm="0">
                                          <p:val>
                                            <p:strVal val="#ppt_x"/>
                                          </p:val>
                                        </p:tav>
                                        <p:tav tm="100000">
                                          <p:val>
                                            <p:strVal val="#ppt_x"/>
                                          </p:val>
                                        </p:tav>
                                      </p:tavLst>
                                    </p:anim>
                                    <p:anim calcmode="lin" valueType="num">
                                      <p:cBhvr>
                                        <p:cTn dur="1000" fill="hold" id="16"/>
                                        <p:tgtEl>
                                          <p:spTgt spid="10"/>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500" id="20"/>
                                        <p:tgtEl>
                                          <p:spTgt spid="15"/>
                                        </p:tgtEl>
                                      </p:cBhvr>
                                    </p:animEffect>
                                  </p:childTnLst>
                                </p:cTn>
                              </p:par>
                              <p:par>
                                <p:cTn fill="hold" grpId="0" id="21" nodeType="with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anim calcmode="lin" valueType="num">
                                      <p:cBhvr>
                                        <p:cTn dur="1000" fill="hold" id="24"/>
                                        <p:tgtEl>
                                          <p:spTgt spid="12"/>
                                        </p:tgtEl>
                                        <p:attrNameLst>
                                          <p:attrName>ppt_x</p:attrName>
                                        </p:attrNameLst>
                                      </p:cBhvr>
                                      <p:tavLst>
                                        <p:tav tm="0">
                                          <p:val>
                                            <p:strVal val="#ppt_x"/>
                                          </p:val>
                                        </p:tav>
                                        <p:tav tm="100000">
                                          <p:val>
                                            <p:strVal val="#ppt_x"/>
                                          </p:val>
                                        </p:tav>
                                      </p:tavLst>
                                    </p:anim>
                                    <p:anim calcmode="lin" valueType="num">
                                      <p:cBhvr>
                                        <p:cTn dur="1000" fill="hold" id="25"/>
                                        <p:tgtEl>
                                          <p:spTgt spid="12"/>
                                        </p:tgtEl>
                                        <p:attrNameLst>
                                          <p:attrName>ppt_y</p:attrName>
                                        </p:attrNameLst>
                                      </p:cBhvr>
                                      <p:tavLst>
                                        <p:tav tm="0">
                                          <p:val>
                                            <p:strVal val="#ppt_y+.1"/>
                                          </p:val>
                                        </p:tav>
                                        <p:tav tm="100000">
                                          <p:val>
                                            <p:strVal val="#ppt_y"/>
                                          </p:val>
                                        </p:tav>
                                      </p:tavLst>
                                    </p:anim>
                                  </p:childTnLst>
                                </p:cTn>
                              </p:par>
                              <p:par>
                                <p:cTn fill="hold" grpId="0" id="26" nodeType="withEffect" presetClass="entr" presetID="47"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1000" id="28"/>
                                        <p:tgtEl>
                                          <p:spTgt spid="13"/>
                                        </p:tgtEl>
                                      </p:cBhvr>
                                    </p:animEffect>
                                    <p:anim calcmode="lin" valueType="num">
                                      <p:cBhvr>
                                        <p:cTn dur="1000" fill="hold" id="29"/>
                                        <p:tgtEl>
                                          <p:spTgt spid="13"/>
                                        </p:tgtEl>
                                        <p:attrNameLst>
                                          <p:attrName>ppt_x</p:attrName>
                                        </p:attrNameLst>
                                      </p:cBhvr>
                                      <p:tavLst>
                                        <p:tav tm="0">
                                          <p:val>
                                            <p:strVal val="#ppt_x"/>
                                          </p:val>
                                        </p:tav>
                                        <p:tav tm="100000">
                                          <p:val>
                                            <p:strVal val="#ppt_x"/>
                                          </p:val>
                                        </p:tav>
                                      </p:tavLst>
                                    </p:anim>
                                    <p:anim calcmode="lin" valueType="num">
                                      <p:cBhvr>
                                        <p:cTn dur="1000" fill="hold" id="3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P grpId="0" spid="15"/>
    </p:bldLst>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如何提升情商</a:t>
            </a:r>
          </a:p>
        </p:txBody>
      </p:sp>
      <p:sp>
        <p:nvSpPr>
          <p:cNvPr id="2" name="TextBox 1"/>
          <p:cNvSpPr txBox="1"/>
          <p:nvPr/>
        </p:nvSpPr>
        <p:spPr>
          <a:xfrm>
            <a:off x="9727137" y="548680"/>
            <a:ext cx="343218"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4</a:t>
            </a:r>
          </a:p>
        </p:txBody>
      </p:sp>
      <p:sp>
        <p:nvSpPr>
          <p:cNvPr id="16" name="Text Box 44"/>
          <p:cNvSpPr txBox="1">
            <a:spLocks noChangeArrowheads="1"/>
          </p:cNvSpPr>
          <p:nvPr/>
        </p:nvSpPr>
        <p:spPr bwMode="auto">
          <a:xfrm>
            <a:off x="766681" y="1844824"/>
            <a:ext cx="3240293"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后来，诸葛亮为了激怒他，便派出使者给他送了一个盒子，里面装着一封书信和一件女人的衣服。诸葛亮在信中骂司马懿是缩头乌龟，胆小如妇人。</a:t>
            </a:r>
          </a:p>
        </p:txBody>
      </p:sp>
      <p:sp>
        <p:nvSpPr>
          <p:cNvPr id="21" name="Text Box 44"/>
          <p:cNvSpPr txBox="1">
            <a:spLocks noChangeArrowheads="1"/>
          </p:cNvSpPr>
          <p:nvPr/>
        </p:nvSpPr>
        <p:spPr bwMode="auto">
          <a:xfrm>
            <a:off x="766681" y="3717032"/>
            <a:ext cx="3240293"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如果换了别的大将，听完这番辱骂后必然咽不下这口气。可是司马懿呢？他虽然心中大怒，表面上却依旧对来使笑脸相迎，收下衣服然后重赏来使。</a:t>
            </a:r>
          </a:p>
        </p:txBody>
      </p:sp>
      <p:sp>
        <p:nvSpPr>
          <p:cNvPr id="22" name="矩形 21"/>
          <p:cNvSpPr>
            <a:spLocks noChangeAspect="1"/>
          </p:cNvSpPr>
          <p:nvPr/>
        </p:nvSpPr>
        <p:spPr>
          <a:xfrm>
            <a:off x="622598" y="1700808"/>
            <a:ext cx="9793088" cy="4536504"/>
          </a:xfrm>
          <a:prstGeom prst="rect">
            <a:avLst/>
          </a:prstGeom>
          <a:ln>
            <a:solidFill>
              <a:schemeClr val="accent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chemeClr val="tx1"/>
              </a:solidFill>
            </a:endParaRPr>
          </a:p>
        </p:txBody>
      </p:sp>
      <p:pic>
        <p:nvPicPr>
          <p:cNvPr descr="C:\Documents and Settings\huxiya\桌面\未标题-13.png" id="23" name="Picture 4"/>
          <p:cNvPicPr>
            <a:picLocks noChangeArrowheads="1" noChangeAspect="1"/>
          </p:cNvPicPr>
          <p:nvPr/>
        </p:nvPicPr>
        <p:blipFill>
          <a:blip r:embed="rId2">
            <a:extLst>
              <a:ext uri="{28A0092B-C50C-407E-A947-70E740481C1C}">
                <a14:useLocalDpi/>
              </a:ext>
            </a:extLst>
          </a:blip>
          <a:stretch>
            <a:fillRect/>
          </a:stretch>
        </p:blipFill>
        <p:spPr bwMode="auto">
          <a:xfrm>
            <a:off x="514782" y="5529651"/>
            <a:ext cx="1764000" cy="563645"/>
          </a:xfrm>
          <a:prstGeom prst="rect">
            <a:avLst/>
          </a:prstGeom>
          <a:noFill/>
          <a:extLst>
            <a:ext uri="{909E8E84-426E-40DD-AFC4-6F175D3DCCD1}">
              <a14:hiddenFill>
                <a:solidFill>
                  <a:srgbClr val="FFFFFF"/>
                </a:solidFill>
              </a14:hiddenFill>
            </a:ext>
          </a:extLst>
        </p:spPr>
      </p:pic>
      <p:sp>
        <p:nvSpPr>
          <p:cNvPr id="24" name="TextBox 23"/>
          <p:cNvSpPr txBox="1"/>
          <p:nvPr/>
        </p:nvSpPr>
        <p:spPr>
          <a:xfrm>
            <a:off x="669508" y="5666968"/>
            <a:ext cx="1402080" cy="335280"/>
          </a:xfrm>
          <a:prstGeom prst="rect">
            <a:avLst/>
          </a:prstGeom>
          <a:noFill/>
        </p:spPr>
        <p:txBody>
          <a:bodyPr rtlCol="0" wrap="none">
            <a:spAutoFit/>
          </a:bodyPr>
          <a:lstStyle/>
          <a:p>
            <a:r>
              <a:rPr altLang="en-US" lang="zh-CN" smtClean="0" sz="1600">
                <a:solidFill>
                  <a:schemeClr val="bg1"/>
                </a:solidFill>
                <a:latin charset="-122" pitchFamily="34" typeface="微软雅黑"/>
                <a:ea charset="-122" pitchFamily="34" typeface="微软雅黑"/>
              </a:rPr>
              <a:t>司马懿的情商</a:t>
            </a:r>
          </a:p>
        </p:txBody>
      </p:sp>
      <p:sp>
        <p:nvSpPr>
          <p:cNvPr id="26" name="Text Box 44"/>
          <p:cNvSpPr txBox="1">
            <a:spLocks noChangeArrowheads="1"/>
          </p:cNvSpPr>
          <p:nvPr/>
        </p:nvSpPr>
        <p:spPr bwMode="auto">
          <a:xfrm>
            <a:off x="7352953" y="1844824"/>
            <a:ext cx="3023976"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面对如此羞辱还能沉稳如泰山，司马懿的情商之高，的确令人叹服。司马懿对诸葛亮的讥讽不以为然，并不是他没有羞耻感，而是在他眼里，受辱是小事，赢得战争胜利才是大事。</a:t>
            </a:r>
          </a:p>
        </p:txBody>
      </p:sp>
      <p:sp>
        <p:nvSpPr>
          <p:cNvPr id="27" name="Text Box 44"/>
          <p:cNvSpPr txBox="1">
            <a:spLocks noChangeArrowheads="1"/>
          </p:cNvSpPr>
          <p:nvPr/>
        </p:nvSpPr>
        <p:spPr bwMode="auto">
          <a:xfrm>
            <a:off x="7352953" y="4383336"/>
            <a:ext cx="302397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因此，他强忍内心的愤怒，依旧闭门不战，静等时机的到来。诸葛亮能气死周瑜，却一直对司马懿无可奈何。</a:t>
            </a:r>
          </a:p>
        </p:txBody>
      </p:sp>
      <p:pic>
        <p:nvPicPr>
          <p:cNvPr descr="http://photocdn.sohu.com/20100525/Img272340003.jpg" id="9218" name="Picture 2"/>
          <p:cNvPicPr>
            <a:picLocks noChangeArrowheads="1" noChangeAspect="1"/>
          </p:cNvPicPr>
          <p:nvPr/>
        </p:nvPicPr>
        <p:blipFill>
          <a:blip r:embed="rId3">
            <a:extLst>
              <a:ext uri="{28A0092B-C50C-407E-A947-70E740481C1C}">
                <a14:useLocalDpi/>
              </a:ext>
            </a:extLst>
          </a:blip>
          <a:stretch>
            <a:fillRect/>
          </a:stretch>
        </p:blipFill>
        <p:spPr bwMode="auto">
          <a:xfrm>
            <a:off x="4150990" y="1984718"/>
            <a:ext cx="2887338" cy="4020804"/>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47670149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1"/>
                                        </p:tgtEl>
                                        <p:attrNameLst>
                                          <p:attrName>style.visibility</p:attrName>
                                        </p:attrNameLst>
                                      </p:cBhvr>
                                      <p:to>
                                        <p:strVal val="visible"/>
                                      </p:to>
                                    </p:set>
                                    <p:animEffect filter="fade" transition="in">
                                      <p:cBhvr>
                                        <p:cTn dur="1000" id="12"/>
                                        <p:tgtEl>
                                          <p:spTgt spid="21"/>
                                        </p:tgtEl>
                                      </p:cBhvr>
                                    </p:animEffect>
                                    <p:anim calcmode="lin" valueType="num">
                                      <p:cBhvr>
                                        <p:cTn dur="1000" fill="hold" id="13"/>
                                        <p:tgtEl>
                                          <p:spTgt spid="21"/>
                                        </p:tgtEl>
                                        <p:attrNameLst>
                                          <p:attrName>ppt_x</p:attrName>
                                        </p:attrNameLst>
                                      </p:cBhvr>
                                      <p:tavLst>
                                        <p:tav tm="0">
                                          <p:val>
                                            <p:strVal val="#ppt_x"/>
                                          </p:val>
                                        </p:tav>
                                        <p:tav tm="100000">
                                          <p:val>
                                            <p:strVal val="#ppt_x"/>
                                          </p:val>
                                        </p:tav>
                                      </p:tavLst>
                                    </p:anim>
                                    <p:anim calcmode="lin" valueType="num">
                                      <p:cBhvr>
                                        <p:cTn dur="1000" fill="hold" id="14"/>
                                        <p:tgtEl>
                                          <p:spTgt spid="2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26"/>
                                        </p:tgtEl>
                                        <p:attrNameLst>
                                          <p:attrName>style.visibility</p:attrName>
                                        </p:attrNameLst>
                                      </p:cBhvr>
                                      <p:to>
                                        <p:strVal val="visible"/>
                                      </p:to>
                                    </p:set>
                                    <p:animEffect filter="fade" transition="in">
                                      <p:cBhvr>
                                        <p:cTn dur="1000" id="18"/>
                                        <p:tgtEl>
                                          <p:spTgt spid="26"/>
                                        </p:tgtEl>
                                      </p:cBhvr>
                                    </p:animEffect>
                                    <p:anim calcmode="lin" valueType="num">
                                      <p:cBhvr>
                                        <p:cTn dur="1000" fill="hold" id="19"/>
                                        <p:tgtEl>
                                          <p:spTgt spid="26"/>
                                        </p:tgtEl>
                                        <p:attrNameLst>
                                          <p:attrName>ppt_x</p:attrName>
                                        </p:attrNameLst>
                                      </p:cBhvr>
                                      <p:tavLst>
                                        <p:tav tm="0">
                                          <p:val>
                                            <p:strVal val="#ppt_x"/>
                                          </p:val>
                                        </p:tav>
                                        <p:tav tm="100000">
                                          <p:val>
                                            <p:strVal val="#ppt_x"/>
                                          </p:val>
                                        </p:tav>
                                      </p:tavLst>
                                    </p:anim>
                                    <p:anim calcmode="lin" valueType="num">
                                      <p:cBhvr>
                                        <p:cTn dur="1000" fill="hold" id="20"/>
                                        <p:tgtEl>
                                          <p:spTgt spid="26"/>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27"/>
                                        </p:tgtEl>
                                        <p:attrNameLst>
                                          <p:attrName>style.visibility</p:attrName>
                                        </p:attrNameLst>
                                      </p:cBhvr>
                                      <p:to>
                                        <p:strVal val="visible"/>
                                      </p:to>
                                    </p:set>
                                    <p:animEffect filter="fade" transition="in">
                                      <p:cBhvr>
                                        <p:cTn dur="1000" id="23"/>
                                        <p:tgtEl>
                                          <p:spTgt spid="27"/>
                                        </p:tgtEl>
                                      </p:cBhvr>
                                    </p:animEffect>
                                    <p:anim calcmode="lin" valueType="num">
                                      <p:cBhvr>
                                        <p:cTn dur="1000" fill="hold" id="24"/>
                                        <p:tgtEl>
                                          <p:spTgt spid="27"/>
                                        </p:tgtEl>
                                        <p:attrNameLst>
                                          <p:attrName>ppt_x</p:attrName>
                                        </p:attrNameLst>
                                      </p:cBhvr>
                                      <p:tavLst>
                                        <p:tav tm="0">
                                          <p:val>
                                            <p:strVal val="#ppt_x"/>
                                          </p:val>
                                        </p:tav>
                                        <p:tav tm="100000">
                                          <p:val>
                                            <p:strVal val="#ppt_x"/>
                                          </p:val>
                                        </p:tav>
                                      </p:tavLst>
                                    </p:anim>
                                    <p:anim calcmode="lin" valueType="num">
                                      <p:cBhvr>
                                        <p:cTn dur="1000" fill="hold" id="25"/>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1"/>
      <p:bldP grpId="0" spid="26"/>
      <p:bldP grpId="0" spid="27"/>
    </p:bldLst>
  </p:timing>
</p:sld>
</file>

<file path=ppt/slides/slide5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如何提升情商</a:t>
            </a:r>
          </a:p>
        </p:txBody>
      </p:sp>
      <p:sp>
        <p:nvSpPr>
          <p:cNvPr id="2" name="TextBox 1"/>
          <p:cNvSpPr txBox="1"/>
          <p:nvPr/>
        </p:nvSpPr>
        <p:spPr>
          <a:xfrm>
            <a:off x="9727137" y="548680"/>
            <a:ext cx="343218"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4</a:t>
            </a:r>
          </a:p>
        </p:txBody>
      </p:sp>
      <p:grpSp>
        <p:nvGrpSpPr>
          <p:cNvPr id="17" name="组合 16"/>
          <p:cNvGrpSpPr/>
          <p:nvPr/>
        </p:nvGrpSpPr>
        <p:grpSpPr>
          <a:xfrm>
            <a:off x="711231" y="6030696"/>
            <a:ext cx="3744415" cy="350632"/>
            <a:chOff x="4932041" y="2883110"/>
            <a:chExt cx="3744415" cy="350632"/>
          </a:xfrm>
        </p:grpSpPr>
        <p:cxnSp>
          <p:nvCxnSpPr>
            <p:cNvPr id="19"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0"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z="1600">
                  <a:solidFill>
                    <a:srgbClr val="FC6204"/>
                  </a:solidFill>
                  <a:latin charset="-122" pitchFamily="34" typeface="微软雅黑"/>
                  <a:ea charset="-122" pitchFamily="34" typeface="微软雅黑"/>
                </a:rPr>
                <a:t>D、挫折提升情商</a:t>
              </a:r>
            </a:p>
          </p:txBody>
        </p:sp>
      </p:grpSp>
      <p:sp>
        <p:nvSpPr>
          <p:cNvPr id="16" name="Text Box 44"/>
          <p:cNvSpPr txBox="1">
            <a:spLocks noChangeArrowheads="1"/>
          </p:cNvSpPr>
          <p:nvPr/>
        </p:nvSpPr>
        <p:spPr bwMode="auto">
          <a:xfrm>
            <a:off x="550590" y="2708920"/>
            <a:ext cx="4392488"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马云说，“男人的胸怀是委屈撑大的”，这胸怀就是情商的外在表现。司马懿的情商是超群的，这令他能够在艰险的仕途中，一次次化解危难。</a:t>
            </a:r>
          </a:p>
        </p:txBody>
      </p:sp>
      <p:sp>
        <p:nvSpPr>
          <p:cNvPr id="21" name="Text Box 44"/>
          <p:cNvSpPr txBox="1">
            <a:spLocks noChangeArrowheads="1"/>
          </p:cNvSpPr>
          <p:nvPr/>
        </p:nvSpPr>
        <p:spPr bwMode="auto">
          <a:xfrm>
            <a:off x="550590" y="4221088"/>
            <a:ext cx="4392488"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同样，也正是这充满了艰险的仕途和军旅的生涯，磨练了他的意志，锻造了他的高超情商。所以，当我们遭遇挫折时，勇敢面对并战胜挫折，我们的情商也会得到相应的提高。</a:t>
            </a:r>
          </a:p>
        </p:txBody>
      </p:sp>
      <p:pic>
        <p:nvPicPr>
          <p:cNvPr descr="http://articles.csdn.net/uploads/allimg/101026/73-1010261052170-L.jpg" id="10244" name="Picture 4"/>
          <p:cNvPicPr>
            <a:picLocks noChangeArrowheads="1" noChangeAspect="1"/>
          </p:cNvPicPr>
          <p:nvPr/>
        </p:nvPicPr>
        <p:blipFill>
          <a:blip r:embed="rId2">
            <a:extLst>
              <a:ext uri="{28A0092B-C50C-407E-A947-70E740481C1C}">
                <a14:useLocalDpi/>
              </a:ext>
            </a:extLst>
          </a:blip>
          <a:stretch>
            <a:fillRect/>
          </a:stretch>
        </p:blipFill>
        <p:spPr bwMode="auto">
          <a:xfrm>
            <a:off x="5380520" y="2739950"/>
            <a:ext cx="4572000" cy="2962276"/>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449686275"/>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strVal val="(6*min(max(#ppt_w*#ppt_h,.3),1)-7.4)/-.7*#ppt_w"/>
                                          </p:val>
                                        </p:tav>
                                        <p:tav tm="100000">
                                          <p:val>
                                            <p:strVal val="#ppt_w"/>
                                          </p:val>
                                        </p:tav>
                                      </p:tavLst>
                                    </p:anim>
                                    <p:anim calcmode="lin" valueType="num">
                                      <p:cBhvr>
                                        <p:cTn dur="500" fill="hold" id="8"/>
                                        <p:tgtEl>
                                          <p:spTgt spid="17"/>
                                        </p:tgtEl>
                                        <p:attrNameLst>
                                          <p:attrName>ppt_h</p:attrName>
                                        </p:attrNameLst>
                                      </p:cBhvr>
                                      <p:tavLst>
                                        <p:tav tm="0">
                                          <p:val>
                                            <p:strVal val="(6*min(max(#ppt_w*#ppt_h,.3),1)-7.4)/-.7*#ppt_h"/>
                                          </p:val>
                                        </p:tav>
                                        <p:tav tm="100000">
                                          <p:val>
                                            <p:strVal val="#ppt_h"/>
                                          </p:val>
                                        </p:tav>
                                      </p:tavLst>
                                    </p:anim>
                                    <p:anim calcmode="lin" valueType="num">
                                      <p:cBhvr>
                                        <p:cTn dur="500" fill="hold" id="9"/>
                                        <p:tgtEl>
                                          <p:spTgt spid="17"/>
                                        </p:tgtEl>
                                        <p:attrNameLst>
                                          <p:attrName>ppt_x</p:attrName>
                                        </p:attrNameLst>
                                      </p:cBhvr>
                                      <p:tavLst>
                                        <p:tav tm="0">
                                          <p:val>
                                            <p:fltVal val="0.5"/>
                                          </p:val>
                                        </p:tav>
                                        <p:tav tm="100000">
                                          <p:val>
                                            <p:strVal val="#ppt_x"/>
                                          </p:val>
                                        </p:tav>
                                      </p:tavLst>
                                    </p:anim>
                                    <p:anim calcmode="lin" valueType="num">
                                      <p:cBhvr>
                                        <p:cTn dur="500" fill="hold" id="10"/>
                                        <p:tgtEl>
                                          <p:spTgt spid="17"/>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16"/>
                                        </p:tgtEl>
                                        <p:attrNameLst>
                                          <p:attrName>style.visibility</p:attrName>
                                        </p:attrNameLst>
                                      </p:cBhvr>
                                      <p:to>
                                        <p:strVal val="visible"/>
                                      </p:to>
                                    </p:set>
                                    <p:animEffect filter="fade" transition="in">
                                      <p:cBhvr>
                                        <p:cTn dur="1000" id="14"/>
                                        <p:tgtEl>
                                          <p:spTgt spid="16"/>
                                        </p:tgtEl>
                                      </p:cBhvr>
                                    </p:animEffect>
                                    <p:anim calcmode="lin" valueType="num">
                                      <p:cBhvr>
                                        <p:cTn dur="1000" fill="hold" id="15"/>
                                        <p:tgtEl>
                                          <p:spTgt spid="16"/>
                                        </p:tgtEl>
                                        <p:attrNameLst>
                                          <p:attrName>ppt_x</p:attrName>
                                        </p:attrNameLst>
                                      </p:cBhvr>
                                      <p:tavLst>
                                        <p:tav tm="0">
                                          <p:val>
                                            <p:strVal val="#ppt_x"/>
                                          </p:val>
                                        </p:tav>
                                        <p:tav tm="100000">
                                          <p:val>
                                            <p:strVal val="#ppt_x"/>
                                          </p:val>
                                        </p:tav>
                                      </p:tavLst>
                                    </p:anim>
                                    <p:anim calcmode="lin" valueType="num">
                                      <p:cBhvr>
                                        <p:cTn dur="1000" fill="hold" id="16"/>
                                        <p:tgtEl>
                                          <p:spTgt spid="16"/>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1000" id="19"/>
                                        <p:tgtEl>
                                          <p:spTgt spid="21"/>
                                        </p:tgtEl>
                                      </p:cBhvr>
                                    </p:animEffect>
                                    <p:anim calcmode="lin" valueType="num">
                                      <p:cBhvr>
                                        <p:cTn dur="1000" fill="hold" id="20"/>
                                        <p:tgtEl>
                                          <p:spTgt spid="21"/>
                                        </p:tgtEl>
                                        <p:attrNameLst>
                                          <p:attrName>ppt_x</p:attrName>
                                        </p:attrNameLst>
                                      </p:cBhvr>
                                      <p:tavLst>
                                        <p:tav tm="0">
                                          <p:val>
                                            <p:strVal val="#ppt_x"/>
                                          </p:val>
                                        </p:tav>
                                        <p:tav tm="100000">
                                          <p:val>
                                            <p:strVal val="#ppt_x"/>
                                          </p:val>
                                        </p:tav>
                                      </p:tavLst>
                                    </p:anim>
                                    <p:anim calcmode="lin" valueType="num">
                                      <p:cBhvr>
                                        <p:cTn dur="1000" fill="hold" id="21"/>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1"/>
    </p:bldLst>
  </p:timing>
</p:sld>
</file>

<file path=ppt/slides/slide5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如何提升情商</a:t>
            </a:r>
          </a:p>
        </p:txBody>
      </p:sp>
      <p:sp>
        <p:nvSpPr>
          <p:cNvPr id="2" name="TextBox 1"/>
          <p:cNvSpPr txBox="1"/>
          <p:nvPr/>
        </p:nvSpPr>
        <p:spPr>
          <a:xfrm>
            <a:off x="9727137" y="548680"/>
            <a:ext cx="343218"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4</a:t>
            </a:r>
          </a:p>
        </p:txBody>
      </p:sp>
      <p:grpSp>
        <p:nvGrpSpPr>
          <p:cNvPr id="17" name="组合 16"/>
          <p:cNvGrpSpPr/>
          <p:nvPr/>
        </p:nvGrpSpPr>
        <p:grpSpPr>
          <a:xfrm>
            <a:off x="711231" y="6030696"/>
            <a:ext cx="3744415" cy="350632"/>
            <a:chOff x="4932041" y="2883110"/>
            <a:chExt cx="3744415" cy="350632"/>
          </a:xfrm>
        </p:grpSpPr>
        <p:cxnSp>
          <p:nvCxnSpPr>
            <p:cNvPr id="19" name="Straight Connector 10"/>
            <p:cNvCxnSpPr/>
            <p:nvPr/>
          </p:nvCxnSpPr>
          <p:spPr>
            <a:xfrm>
              <a:off x="4970997" y="3233742"/>
              <a:ext cx="3705459" cy="0"/>
            </a:xfrm>
            <a:prstGeom prst="line">
              <a:avLst/>
            </a:prstGeom>
            <a:ln>
              <a:solidFill>
                <a:srgbClr val="F05425"/>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0" name="Rectangle 12"/>
            <p:cNvSpPr>
              <a:spLocks noChangeArrowheads="1"/>
            </p:cNvSpPr>
            <p:nvPr/>
          </p:nvSpPr>
          <p:spPr bwMode="auto">
            <a:xfrm>
              <a:off x="4932041" y="2883110"/>
              <a:ext cx="374441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z="1600">
                  <a:solidFill>
                    <a:srgbClr val="FC6204"/>
                  </a:solidFill>
                  <a:latin charset="-122" pitchFamily="34" typeface="微软雅黑"/>
                  <a:ea charset="-122" pitchFamily="34" typeface="微软雅黑"/>
                </a:rPr>
                <a:t>D、挫折提升情商</a:t>
              </a:r>
            </a:p>
          </p:txBody>
        </p:sp>
      </p:grpSp>
      <p:sp>
        <p:nvSpPr>
          <p:cNvPr id="10" name="TextBox 81"/>
          <p:cNvSpPr txBox="1">
            <a:spLocks noChangeArrowheads="1"/>
          </p:cNvSpPr>
          <p:nvPr/>
        </p:nvSpPr>
        <p:spPr bwMode="auto">
          <a:xfrm>
            <a:off x="5353961" y="4983707"/>
            <a:ext cx="182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charset="0" pitchFamily="34" typeface="Calibri"/>
                <a:ea charset="-122" pitchFamily="2" typeface="宋体"/>
              </a:defRPr>
            </a:lvl1pPr>
            <a:lvl2pPr indent="-285750" marL="742950">
              <a:defRPr sz="2400">
                <a:solidFill>
                  <a:schemeClr val="tx1"/>
                </a:solidFill>
                <a:latin charset="0" pitchFamily="34" typeface="Calibri"/>
                <a:ea charset="-122" pitchFamily="2" typeface="宋体"/>
              </a:defRPr>
            </a:lvl2pPr>
            <a:lvl3pPr indent="-228600" marL="1143000">
              <a:defRPr sz="2400">
                <a:solidFill>
                  <a:schemeClr val="tx1"/>
                </a:solidFill>
                <a:latin charset="0" pitchFamily="34" typeface="Calibri"/>
                <a:ea charset="-122" pitchFamily="2" typeface="宋体"/>
              </a:defRPr>
            </a:lvl3pPr>
            <a:lvl4pPr indent="-228600" marL="1600200">
              <a:defRPr sz="2400">
                <a:solidFill>
                  <a:schemeClr val="tx1"/>
                </a:solidFill>
                <a:latin charset="0" pitchFamily="34" typeface="Calibri"/>
                <a:ea charset="-122" pitchFamily="2" typeface="宋体"/>
              </a:defRPr>
            </a:lvl4pPr>
            <a:lvl5pPr indent="-228600" marL="2057400">
              <a:defRPr sz="2400">
                <a:solidFill>
                  <a:schemeClr val="tx1"/>
                </a:solidFill>
                <a:latin charset="0" pitchFamily="34" typeface="Calibri"/>
                <a:ea charset="-122" pitchFamily="2" typeface="宋体"/>
              </a:defRPr>
            </a:lvl5pPr>
            <a:lvl6pPr defTabSz="1233488" fontAlgn="base" indent="-228600" marL="2514600">
              <a:spcBef>
                <a:spcPct val="0"/>
              </a:spcBef>
              <a:spcAft>
                <a:spcPct val="0"/>
              </a:spcAft>
              <a:defRPr sz="2400">
                <a:solidFill>
                  <a:schemeClr val="tx1"/>
                </a:solidFill>
                <a:latin charset="0" pitchFamily="34" typeface="Calibri"/>
                <a:ea charset="-122" pitchFamily="2" typeface="宋体"/>
              </a:defRPr>
            </a:lvl6pPr>
            <a:lvl7pPr defTabSz="1233488" fontAlgn="base" indent="-228600" marL="2971800">
              <a:spcBef>
                <a:spcPct val="0"/>
              </a:spcBef>
              <a:spcAft>
                <a:spcPct val="0"/>
              </a:spcAft>
              <a:defRPr sz="2400">
                <a:solidFill>
                  <a:schemeClr val="tx1"/>
                </a:solidFill>
                <a:latin charset="0" pitchFamily="34" typeface="Calibri"/>
                <a:ea charset="-122" pitchFamily="2" typeface="宋体"/>
              </a:defRPr>
            </a:lvl7pPr>
            <a:lvl8pPr defTabSz="1233488" fontAlgn="base" indent="-228600" marL="3429000">
              <a:spcBef>
                <a:spcPct val="0"/>
              </a:spcBef>
              <a:spcAft>
                <a:spcPct val="0"/>
              </a:spcAft>
              <a:defRPr sz="2400">
                <a:solidFill>
                  <a:schemeClr val="tx1"/>
                </a:solidFill>
                <a:latin charset="0" pitchFamily="34" typeface="Calibri"/>
                <a:ea charset="-122" pitchFamily="2" typeface="宋体"/>
              </a:defRPr>
            </a:lvl8pPr>
            <a:lvl9pPr defTabSz="1233488" fontAlgn="base" indent="-228600" marL="3886200">
              <a:spcBef>
                <a:spcPct val="0"/>
              </a:spcBef>
              <a:spcAft>
                <a:spcPct val="0"/>
              </a:spcAft>
              <a:defRPr sz="2400">
                <a:solidFill>
                  <a:schemeClr val="tx1"/>
                </a:solidFill>
                <a:latin charset="0" pitchFamily="34" typeface="Calibri"/>
                <a:ea charset="-122" pitchFamily="2" typeface="宋体"/>
              </a:defRPr>
            </a:lvl9pPr>
          </a:lstStyle>
          <a:p>
            <a:endParaRPr altLang="en-US" lang="zh-CN">
              <a:ea charset="-122" pitchFamily="34" typeface="微软雅黑"/>
            </a:endParaRPr>
          </a:p>
        </p:txBody>
      </p:sp>
      <p:pic>
        <p:nvPicPr>
          <p:cNvPr descr="C:\Users\user\Desktop\未标题-1 拷贝.jpg" id="11" name="Picture 3"/>
          <p:cNvPicPr>
            <a:picLocks noChangeArrowheads="1" noChangeAspect="1"/>
          </p:cNvPicPr>
          <p:nvPr/>
        </p:nvPicPr>
        <p:blipFill>
          <a:blip r:embed="rId2">
            <a:extLst>
              <a:ext uri="{28A0092B-C50C-407E-A947-70E740481C1C}">
                <a14:useLocalDpi/>
              </a:ext>
            </a:extLst>
          </a:blip>
          <a:stretch>
            <a:fillRect/>
          </a:stretch>
        </p:blipFill>
        <p:spPr bwMode="auto">
          <a:xfrm>
            <a:off x="569414" y="2361254"/>
            <a:ext cx="7467600" cy="2882900"/>
          </a:xfrm>
          <a:prstGeom prst="rect">
            <a:avLst/>
          </a:prstGeom>
          <a:noFill/>
          <a:extLst>
            <a:ext uri="{909E8E84-426E-40DD-AFC4-6F175D3DCCD1}">
              <a14:hiddenFill>
                <a:solidFill>
                  <a:srgbClr val="FFFFFF"/>
                </a:solidFill>
              </a14:hiddenFill>
            </a:ext>
          </a:extLst>
        </p:spPr>
      </p:pic>
      <p:sp>
        <p:nvSpPr>
          <p:cNvPr id="12" name="TextBox 8"/>
          <p:cNvSpPr>
            <a:spLocks noChangeArrowheads="1"/>
          </p:cNvSpPr>
          <p:nvPr/>
        </p:nvSpPr>
        <p:spPr bwMode="auto">
          <a:xfrm>
            <a:off x="911865" y="3096939"/>
            <a:ext cx="6864998" cy="1398422"/>
          </a:xfrm>
          <a:prstGeom prst="rect">
            <a:avLst/>
          </a:prstGeom>
          <a:noFill/>
          <a:ln>
            <a:noFill/>
          </a:ln>
          <a:extLst/>
        </p:spPr>
        <p:txBody>
          <a:bodyPr wrap="square">
            <a:spAutoFit/>
          </a:bodyPr>
          <a:lstStyle/>
          <a:p>
            <a:pPr indent="457200">
              <a:lnSpc>
                <a:spcPct val="134000"/>
              </a:lnSpc>
              <a:spcAft>
                <a:spcPts val="1200"/>
              </a:spcAft>
            </a:pPr>
            <a:r>
              <a:rPr altLang="zh-CN" lang="en-US" sz="1600">
                <a:solidFill>
                  <a:schemeClr val="bg1">
                    <a:lumMod val="50000"/>
                  </a:schemeClr>
                </a:solidFill>
                <a:latin charset="-122" pitchFamily="34" typeface="微软雅黑"/>
                <a:ea charset="-122" pitchFamily="34" typeface="微软雅黑"/>
                <a:sym charset="-122" pitchFamily="34" typeface="微软雅黑"/>
              </a:rPr>
              <a:t>1、把看不顺的人看顺；2、把看不起的人看起；3、把不想做的事做好；4、把想不通的事想通；5、把快骂出的话收回；6、把咽不下气的咽下；7、把想放纵的心收住；——你不需每时每刻这样做，但这样多做几回，你就会：1）情商高了；2）职位升了；3）工资涨了；4）心情爽了。</a:t>
            </a:r>
          </a:p>
        </p:txBody>
      </p:sp>
      <p:sp>
        <p:nvSpPr>
          <p:cNvPr id="13" name="TextBox 10"/>
          <p:cNvSpPr>
            <a:spLocks noChangeArrowheads="1"/>
          </p:cNvSpPr>
          <p:nvPr/>
        </p:nvSpPr>
        <p:spPr bwMode="auto">
          <a:xfrm>
            <a:off x="1686291" y="1631993"/>
            <a:ext cx="268072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000">
                <a:solidFill>
                  <a:schemeClr val="accent6"/>
                </a:solidFill>
                <a:effectLst>
                  <a:reflection algn="bl" blurRad="6350" dir="5400000" dist="60007" endA="900" endPos="60000" rotWithShape="0" stA="60000" sy="-100000"/>
                </a:effectLst>
                <a:latin charset="-122" pitchFamily="34" typeface="微软雅黑"/>
                <a:ea charset="-122" pitchFamily="34" typeface="微软雅黑"/>
              </a:rPr>
              <a:t>职场情商训练七法</a:t>
            </a:r>
          </a:p>
        </p:txBody>
      </p:sp>
      <p:pic>
        <p:nvPicPr>
          <p:cNvPr descr="C:\Users\user\Desktop\未标题-1 拷贝.png" id="14" name="Picture 6"/>
          <p:cNvPicPr>
            <a:picLocks noChangeArrowheads="1" noChangeAspect="1"/>
          </p:cNvPicPr>
          <p:nvPr/>
        </p:nvPicPr>
        <p:blipFill>
          <a:blip r:embed="rId3">
            <a:extLst>
              <a:ext uri="{28A0092B-C50C-407E-A947-70E740481C1C}">
                <a14:useLocalDpi/>
              </a:ext>
            </a:extLst>
          </a:blip>
          <a:stretch>
            <a:fillRect/>
          </a:stretch>
        </p:blipFill>
        <p:spPr bwMode="auto">
          <a:xfrm>
            <a:off x="711231" y="1321241"/>
            <a:ext cx="892186" cy="791072"/>
          </a:xfrm>
          <a:prstGeom prst="rect">
            <a:avLst/>
          </a:prstGeom>
          <a:noFill/>
          <a:extLst>
            <a:ext uri="{909E8E84-426E-40DD-AFC4-6F175D3DCCD1}">
              <a14:hiddenFill>
                <a:solidFill>
                  <a:srgbClr val="FFFFFF"/>
                </a:solidFill>
              </a14:hiddenFill>
            </a:ext>
          </a:extLst>
        </p:spPr>
      </p:pic>
    </p:spTree>
    <p:extLst>
      <p:ext uri="{BB962C8B-B14F-4D97-AF65-F5344CB8AC3E}">
        <p14:creationId val="215687593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12"/>
                                        </p:tgtEl>
                                        <p:attrNameLst>
                                          <p:attrName>style.visibility</p:attrName>
                                        </p:attrNameLst>
                                      </p:cBhvr>
                                      <p:to>
                                        <p:strVal val="visible"/>
                                      </p:to>
                                    </p:set>
                                    <p:animScale>
                                      <p:cBhvr>
                                        <p:cTn decel="50000" dur="1000" fill="hold" id="7">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2"/>
                                        </p:tgtEl>
                                        <p:attrNameLst>
                                          <p:attrName>ppt_x</p:attrName>
                                          <p:attrName>ppt_y</p:attrName>
                                        </p:attrNameLst>
                                      </p:cBhvr>
                                    </p:animMotion>
                                    <p:animEffect filter="fade" transition="in">
                                      <p:cBhvr>
                                        <p:cTn dur="1000" id="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5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新建文件夹\为高手鼓掌.jpg" id="2" name="Picture 2"/>
          <p:cNvPicPr>
            <a:picLocks noChangeArrowheads="1" noChangeAspect="1"/>
          </p:cNvPicPr>
          <p:nvPr/>
        </p:nvPicPr>
        <p:blipFill>
          <a:blip r:embed="rId3">
            <a:extLst>
              <a:ext uri="{28A0092B-C50C-407E-A947-70E740481C1C}">
                <a14:useLocalDpi/>
              </a:ext>
            </a:extLst>
          </a:blip>
          <a:stretch>
            <a:fillRect/>
          </a:stretch>
        </p:blipFill>
        <p:spPr bwMode="auto">
          <a:xfrm>
            <a:off x="79024" y="4635336"/>
            <a:ext cx="2908800" cy="1818000"/>
          </a:xfrm>
          <a:prstGeom prst="rect">
            <a:avLst/>
          </a:prstGeom>
          <a:noFill/>
          <a:ln w="28575">
            <a:solidFill>
              <a:schemeClr val="accent6"/>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Documents and Settings\tdz\桌面\新建文件夹\20121281732304920306.jpg" id="3" name="Picture 3"/>
          <p:cNvPicPr>
            <a:picLocks noChangeArrowheads="1" noChangeAspect="1"/>
          </p:cNvPicPr>
          <p:nvPr/>
        </p:nvPicPr>
        <p:blipFill>
          <a:blip r:embed="rId4">
            <a:extLst>
              <a:ext uri="{28A0092B-C50C-407E-A947-70E740481C1C}">
                <a14:useLocalDpi/>
              </a:ext>
            </a:extLst>
          </a:blip>
          <a:stretch>
            <a:fillRect/>
          </a:stretch>
        </p:blipFill>
        <p:spPr bwMode="auto">
          <a:xfrm>
            <a:off x="3126207" y="4635336"/>
            <a:ext cx="2908800" cy="1818000"/>
          </a:xfrm>
          <a:prstGeom prst="rect">
            <a:avLst/>
          </a:prstGeom>
          <a:noFill/>
          <a:ln w="28575">
            <a:solidFill>
              <a:schemeClr val="accent6"/>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Documents and Settings\tdz\桌面\新建文件夹\2012511855371554.jpg" id="4" name="Picture 4"/>
          <p:cNvPicPr>
            <a:picLocks noChangeArrowheads="1" noChangeAspect="1"/>
          </p:cNvPicPr>
          <p:nvPr/>
        </p:nvPicPr>
        <p:blipFill>
          <a:blip r:embed="rId5">
            <a:extLst>
              <a:ext uri="{28A0092B-C50C-407E-A947-70E740481C1C}">
                <a14:useLocalDpi/>
              </a:ext>
            </a:extLst>
          </a:blip>
          <a:stretch>
            <a:fillRect/>
          </a:stretch>
        </p:blipFill>
        <p:spPr bwMode="auto">
          <a:xfrm>
            <a:off x="6156177" y="4635336"/>
            <a:ext cx="2908800" cy="1818000"/>
          </a:xfrm>
          <a:prstGeom prst="rect">
            <a:avLst/>
          </a:prstGeom>
          <a:noFill/>
          <a:ln w="28575">
            <a:solidFill>
              <a:schemeClr val="accent6"/>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5" name="Oval 60">
            <a:hlinkClick r:id="rId6"/>
          </p:cNvPr>
          <p:cNvSpPr>
            <a:spLocks noChangeArrowheads="1"/>
          </p:cNvSpPr>
          <p:nvPr/>
        </p:nvSpPr>
        <p:spPr bwMode="auto">
          <a:xfrm>
            <a:off x="5967477" y="2757243"/>
            <a:ext cx="444010" cy="523875"/>
          </a:xfrm>
          <a:prstGeom prst="ellipse">
            <a:avLst/>
          </a:prstGeom>
          <a:solidFill>
            <a:srgbClr val="0079C5">
              <a:alpha val="0"/>
            </a:srgbClr>
          </a:solidFill>
          <a:ln w="33338">
            <a:noFill/>
            <a:miter lim="800000"/>
          </a:ln>
        </p:spPr>
        <p:txBody>
          <a:bodyPr bIns="45708" lIns="91417" rIns="91417" tIns="45708"/>
          <a:lstStyle/>
          <a:p>
            <a:pPr fontAlgn="base">
              <a:spcBef>
                <a:spcPct val="0"/>
              </a:spcBef>
              <a:spcAft>
                <a:spcPct val="0"/>
              </a:spcAft>
            </a:pPr>
            <a:endParaRPr altLang="en-US" lang="zh-CN" smtClean="0">
              <a:solidFill>
                <a:srgbClr val="000000"/>
              </a:solidFill>
              <a:latin charset="0" pitchFamily="34" typeface="Arial"/>
            </a:endParaRPr>
          </a:p>
        </p:txBody>
      </p:sp>
      <p:sp>
        <p:nvSpPr>
          <p:cNvPr id="6" name="Oval 61">
            <a:hlinkClick r:id="rId7"/>
          </p:cNvPr>
          <p:cNvSpPr>
            <a:spLocks noChangeArrowheads="1"/>
          </p:cNvSpPr>
          <p:nvPr/>
        </p:nvSpPr>
        <p:spPr bwMode="auto">
          <a:xfrm>
            <a:off x="5979439" y="3565675"/>
            <a:ext cx="420086" cy="521494"/>
          </a:xfrm>
          <a:prstGeom prst="ellipse">
            <a:avLst/>
          </a:prstGeom>
          <a:solidFill>
            <a:srgbClr val="0079C5">
              <a:alpha val="0"/>
            </a:srgbClr>
          </a:solidFill>
          <a:ln w="33338">
            <a:noFill/>
            <a:miter lim="800000"/>
          </a:ln>
        </p:spPr>
        <p:txBody>
          <a:bodyPr bIns="45708" lIns="91417" rIns="91417" tIns="45708"/>
          <a:lstStyle/>
          <a:p>
            <a:pPr fontAlgn="base">
              <a:spcBef>
                <a:spcPct val="0"/>
              </a:spcBef>
              <a:spcAft>
                <a:spcPct val="0"/>
              </a:spcAft>
            </a:pPr>
            <a:endParaRPr altLang="en-US" lang="zh-CN" smtClean="0">
              <a:solidFill>
                <a:srgbClr val="000000"/>
              </a:solidFill>
              <a:latin charset="0" pitchFamily="34" typeface="Arial"/>
            </a:endParaRPr>
          </a:p>
        </p:txBody>
      </p:sp>
      <p:sp>
        <p:nvSpPr>
          <p:cNvPr id="7" name="矩形​​ 5"/>
          <p:cNvSpPr>
            <a:spLocks noChangeArrowheads="1"/>
          </p:cNvSpPr>
          <p:nvPr/>
        </p:nvSpPr>
        <p:spPr bwMode="auto">
          <a:xfrm>
            <a:off x="1" y="405460"/>
            <a:ext cx="12190412" cy="4079229"/>
          </a:xfrm>
          <a:prstGeom prst="rect">
            <a:avLst/>
          </a:prstGeom>
          <a:solidFill>
            <a:schemeClr val="accent6"/>
          </a:solidFill>
          <a:ln cmpd="sng" w="9525">
            <a:noFill/>
            <a:miter lim="800000"/>
          </a:ln>
        </p:spPr>
        <p:txBody>
          <a:bodyPr anchor="b" bIns="45708" lIns="287926" rIns="91417" tIns="45708"/>
          <a:lstStyle/>
          <a:p>
            <a:pPr fontAlgn="base">
              <a:spcBef>
                <a:spcPct val="0"/>
              </a:spcBef>
              <a:spcAft>
                <a:spcPct val="0"/>
              </a:spcAft>
            </a:pPr>
            <a:endParaRPr altLang="zh-CN" lang="zh-CN" sz="2800">
              <a:solidFill>
                <a:prstClr val="white"/>
              </a:solidFill>
              <a:latin charset="-122" pitchFamily="34" typeface="微软雅黑"/>
              <a:ea charset="-122" pitchFamily="34" typeface="微软雅黑"/>
              <a:sym charset="0" pitchFamily="34" typeface="Arial"/>
            </a:endParaRPr>
          </a:p>
        </p:txBody>
      </p:sp>
      <p:sp>
        <p:nvSpPr>
          <p:cNvPr id="8" name="Line 33"/>
          <p:cNvSpPr>
            <a:spLocks noChangeShapeType="1"/>
          </p:cNvSpPr>
          <p:nvPr/>
        </p:nvSpPr>
        <p:spPr bwMode="auto">
          <a:xfrm flipV="1">
            <a:off x="6187893" y="1671390"/>
            <a:ext cx="1587" cy="2700338"/>
          </a:xfrm>
          <a:prstGeom prst="line">
            <a:avLst/>
          </a:prstGeom>
          <a:noFill/>
          <a:ln w="33338">
            <a:solidFill>
              <a:srgbClr val="FFFFFF"/>
            </a:solidFill>
            <a:miter lim="800000"/>
          </a:ln>
        </p:spPr>
        <p:txBody>
          <a:bodyPr bIns="45708" lIns="91417" rIns="91417" tIns="45708"/>
          <a:lstStyle/>
          <a:p>
            <a:pPr fontAlgn="base">
              <a:spcBef>
                <a:spcPct val="0"/>
              </a:spcBef>
              <a:spcAft>
                <a:spcPct val="0"/>
              </a:spcAft>
            </a:pPr>
            <a:endParaRPr altLang="en-US" lang="zh-CN" smtClean="0">
              <a:solidFill>
                <a:srgbClr val="FFFFFF"/>
              </a:solidFill>
              <a:latin typeface="Arial"/>
            </a:endParaRPr>
          </a:p>
        </p:txBody>
      </p:sp>
      <p:sp>
        <p:nvSpPr>
          <p:cNvPr id="9" name="Line 5"/>
          <p:cNvSpPr>
            <a:spLocks noChangeShapeType="1"/>
          </p:cNvSpPr>
          <p:nvPr/>
        </p:nvSpPr>
        <p:spPr bwMode="auto">
          <a:xfrm>
            <a:off x="0" y="3913340"/>
            <a:ext cx="1922980" cy="15477"/>
          </a:xfrm>
          <a:prstGeom prst="line">
            <a:avLst/>
          </a:prstGeom>
          <a:noFill/>
          <a:ln w="33338">
            <a:solidFill>
              <a:srgbClr val="FFFFFF"/>
            </a:solidFill>
            <a:miter lim="800000"/>
          </a:ln>
        </p:spPr>
        <p:txBody>
          <a:bodyPr bIns="45708" lIns="91417" rIns="91417" tIns="45708"/>
          <a:lstStyle/>
          <a:p>
            <a:pPr fontAlgn="base">
              <a:spcBef>
                <a:spcPct val="0"/>
              </a:spcBef>
              <a:spcAft>
                <a:spcPct val="0"/>
              </a:spcAft>
            </a:pPr>
            <a:endParaRPr altLang="en-US" lang="zh-CN" smtClean="0">
              <a:solidFill>
                <a:srgbClr val="FFFFFF"/>
              </a:solidFill>
              <a:latin typeface="Arial"/>
            </a:endParaRPr>
          </a:p>
        </p:txBody>
      </p:sp>
      <p:sp>
        <p:nvSpPr>
          <p:cNvPr id="10" name="Line 19"/>
          <p:cNvSpPr>
            <a:spLocks noChangeShapeType="1"/>
          </p:cNvSpPr>
          <p:nvPr/>
        </p:nvSpPr>
        <p:spPr bwMode="auto">
          <a:xfrm flipH="1">
            <a:off x="1922979" y="2740573"/>
            <a:ext cx="200025" cy="1188244"/>
          </a:xfrm>
          <a:prstGeom prst="line">
            <a:avLst/>
          </a:prstGeom>
          <a:noFill/>
          <a:ln w="33338">
            <a:solidFill>
              <a:schemeClr val="bg1"/>
            </a:solidFill>
            <a:miter lim="800000"/>
          </a:ln>
        </p:spPr>
        <p:txBody>
          <a:bodyPr bIns="45708" lIns="91417" rIns="91417" tIns="45708"/>
          <a:lstStyle/>
          <a:p>
            <a:pPr fontAlgn="base">
              <a:spcBef>
                <a:spcPct val="0"/>
              </a:spcBef>
              <a:spcAft>
                <a:spcPct val="0"/>
              </a:spcAft>
            </a:pPr>
            <a:endParaRPr altLang="en-US" lang="zh-CN" smtClean="0">
              <a:solidFill>
                <a:srgbClr val="FFFFFF"/>
              </a:solidFill>
              <a:latin typeface="Arial"/>
            </a:endParaRPr>
          </a:p>
        </p:txBody>
      </p:sp>
      <p:sp>
        <p:nvSpPr>
          <p:cNvPr id="11" name="Line 21"/>
          <p:cNvSpPr>
            <a:spLocks noChangeShapeType="1"/>
          </p:cNvSpPr>
          <p:nvPr/>
        </p:nvSpPr>
        <p:spPr bwMode="auto">
          <a:xfrm>
            <a:off x="3135827" y="2561978"/>
            <a:ext cx="7938" cy="1806178"/>
          </a:xfrm>
          <a:prstGeom prst="line">
            <a:avLst/>
          </a:prstGeom>
          <a:noFill/>
          <a:ln w="33338">
            <a:solidFill>
              <a:schemeClr val="bg1"/>
            </a:solidFill>
            <a:miter lim="800000"/>
          </a:ln>
        </p:spPr>
        <p:txBody>
          <a:bodyPr bIns="45708" lIns="91417" rIns="91417" tIns="45708"/>
          <a:lstStyle/>
          <a:p>
            <a:pPr fontAlgn="base">
              <a:spcBef>
                <a:spcPct val="0"/>
              </a:spcBef>
              <a:spcAft>
                <a:spcPct val="0"/>
              </a:spcAft>
            </a:pPr>
            <a:endParaRPr altLang="en-US" lang="zh-CN" smtClean="0">
              <a:solidFill>
                <a:srgbClr val="FFFFFF"/>
              </a:solidFill>
              <a:latin typeface="Arial"/>
            </a:endParaRPr>
          </a:p>
        </p:txBody>
      </p:sp>
      <p:sp>
        <p:nvSpPr>
          <p:cNvPr id="12" name="Oval 22"/>
          <p:cNvSpPr>
            <a:spLocks noChangeArrowheads="1"/>
          </p:cNvSpPr>
          <p:nvPr/>
        </p:nvSpPr>
        <p:spPr bwMode="auto">
          <a:xfrm>
            <a:off x="5679445" y="692696"/>
            <a:ext cx="1008109" cy="978694"/>
          </a:xfrm>
          <a:prstGeom prst="ellipse">
            <a:avLst/>
          </a:prstGeom>
          <a:noFill/>
          <a:ln w="33338">
            <a:solidFill>
              <a:srgbClr val="FFFFFF"/>
            </a:solidFill>
            <a:miter lim="800000"/>
          </a:ln>
        </p:spPr>
        <p:txBody>
          <a:bodyPr bIns="45708" lIns="91417" rIns="91417" tIns="45708"/>
          <a:lstStyle/>
          <a:p>
            <a:pPr fontAlgn="base">
              <a:spcBef>
                <a:spcPct val="0"/>
              </a:spcBef>
              <a:spcAft>
                <a:spcPct val="0"/>
              </a:spcAft>
            </a:pPr>
            <a:r>
              <a:rPr altLang="en-US" b="1" lang="zh-CN" sz="2000">
                <a:solidFill>
                  <a:prstClr val="white"/>
                </a:solidFill>
                <a:latin charset="-122" pitchFamily="34" typeface="微软雅黑"/>
                <a:ea charset="-122" pitchFamily="34" typeface="微软雅黑"/>
              </a:rPr>
              <a:t>课件制作</a:t>
            </a:r>
          </a:p>
        </p:txBody>
      </p:sp>
      <p:grpSp>
        <p:nvGrpSpPr>
          <p:cNvPr id="13" name="Group 63"/>
          <p:cNvGrpSpPr/>
          <p:nvPr/>
        </p:nvGrpSpPr>
        <p:grpSpPr>
          <a:xfrm>
            <a:off x="5907430" y="2757243"/>
            <a:ext cx="564100" cy="523875"/>
            <a:chOff x="3073" y="2610"/>
            <a:chExt cx="438" cy="440"/>
          </a:xfrm>
        </p:grpSpPr>
        <p:sp>
          <p:nvSpPr>
            <p:cNvPr id="14"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altLang="en-US" lang="zh-CN" smtClean="0">
                <a:solidFill>
                  <a:srgbClr val="000000"/>
                </a:solidFill>
                <a:latin charset="0" pitchFamily="34" typeface="Arial"/>
              </a:endParaRPr>
            </a:p>
          </p:txBody>
        </p:sp>
        <p:sp>
          <p:nvSpPr>
            <p:cNvPr id="15" name="Freeform 29"/>
            <p:cNvSpPr/>
            <p:nvPr/>
          </p:nvSpPr>
          <p:spPr bwMode="auto">
            <a:xfrm>
              <a:off x="3182" y="2748"/>
              <a:ext cx="220" cy="110"/>
            </a:xfrm>
            <a:custGeom>
              <a:gdLst>
                <a:gd fmla="*/ 0 w 278" name="T0"/>
                <a:gd fmla="*/ 0 h 140" name="T1"/>
                <a:gd fmla="*/ 138 w 278" name="T2"/>
                <a:gd fmla="*/ 140 h 140" name="T3"/>
                <a:gd fmla="*/ 278 w 278" name="T4"/>
                <a:gd fmla="*/ 0 h 140" name="T5"/>
                <a:gd fmla="*/ 0 w 278" name="T6"/>
                <a:gd fmla="*/ 0 h 140" name="T7"/>
                <a:gd fmla="*/ 0 60000 65536" name="T8"/>
                <a:gd fmla="*/ 0 60000 65536" name="T9"/>
                <a:gd fmla="*/ 0 60000 65536" name="T10"/>
                <a:gd fmla="*/ 0 60000 65536" name="T11"/>
                <a:gd fmla="*/ 0 w 278" name="T12"/>
                <a:gd fmla="*/ 0 h 140" name="T13"/>
                <a:gd fmla="*/ 278 w 278" name="T14"/>
                <a:gd fmla="*/ 140 h 140" name="T15"/>
              </a:gdLst>
              <a:cxnLst>
                <a:cxn ang="T8">
                  <a:pos x="T0" y="T1"/>
                </a:cxn>
                <a:cxn ang="T9">
                  <a:pos x="T2" y="T3"/>
                </a:cxn>
                <a:cxn ang="T10">
                  <a:pos x="T4" y="T5"/>
                </a:cxn>
                <a:cxn ang="T11">
                  <a:pos x="T6" y="T7"/>
                </a:cxn>
              </a:cxnLst>
              <a:rect b="T15" l="T12" r="T14" t="T13"/>
              <a:pathLst>
                <a:path h="140" w="278">
                  <a:moveTo>
                    <a:pt x="0" y="0"/>
                  </a:moveTo>
                  <a:lnTo>
                    <a:pt x="138" y="140"/>
                  </a:lnTo>
                  <a:lnTo>
                    <a:pt x="278" y="0"/>
                  </a:lnTo>
                  <a:lnTo>
                    <a:pt x="0" y="0"/>
                  </a:lnTo>
                  <a:close/>
                </a:path>
              </a:pathLst>
            </a:custGeom>
            <a:solidFill>
              <a:srgbClr val="FFFFFF"/>
            </a:solidFill>
            <a:ln cap="flat" cmpd="sng" w="19050">
              <a:solidFill>
                <a:schemeClr val="accent1"/>
              </a:solidFill>
              <a:prstDash val="solid"/>
              <a:miter lim="800000"/>
            </a:ln>
          </p:spPr>
          <p:txBody>
            <a:bodyPr/>
            <a:lstStyle/>
            <a:p>
              <a:pPr fontAlgn="base">
                <a:spcBef>
                  <a:spcPct val="0"/>
                </a:spcBef>
                <a:spcAft>
                  <a:spcPct val="0"/>
                </a:spcAft>
              </a:pPr>
              <a:endParaRPr altLang="en-US" lang="zh-CN" smtClean="0">
                <a:solidFill>
                  <a:srgbClr val="FFFFFF"/>
                </a:solidFill>
                <a:latin typeface="Arial"/>
              </a:endParaRPr>
            </a:p>
          </p:txBody>
        </p:sp>
        <p:sp>
          <p:nvSpPr>
            <p:cNvPr id="16"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altLang="en-US" lang="zh-CN" smtClean="0">
                <a:solidFill>
                  <a:srgbClr val="000000"/>
                </a:solidFill>
                <a:latin charset="0" pitchFamily="34" typeface="Arial"/>
              </a:endParaRPr>
            </a:p>
          </p:txBody>
        </p:sp>
      </p:grpSp>
      <p:grpSp>
        <p:nvGrpSpPr>
          <p:cNvPr id="17" name="Group 64"/>
          <p:cNvGrpSpPr/>
          <p:nvPr/>
        </p:nvGrpSpPr>
        <p:grpSpPr>
          <a:xfrm>
            <a:off x="5907430" y="3565675"/>
            <a:ext cx="564100" cy="521494"/>
            <a:chOff x="3073" y="3289"/>
            <a:chExt cx="438" cy="438"/>
          </a:xfrm>
        </p:grpSpPr>
        <p:sp>
          <p:nvSpPr>
            <p:cNvPr id="18" name="Freeform 32"/>
            <p:cNvSpPr/>
            <p:nvPr/>
          </p:nvSpPr>
          <p:spPr bwMode="auto">
            <a:xfrm>
              <a:off x="3173" y="3389"/>
              <a:ext cx="240" cy="241"/>
            </a:xfrm>
            <a:custGeom>
              <a:gdLst>
                <a:gd fmla="*/ 303 w 303" name="T0"/>
                <a:gd fmla="*/ 263 h 305" name="T1"/>
                <a:gd fmla="*/ 171 w 303" name="T2"/>
                <a:gd fmla="*/ 131 h 305" name="T3"/>
                <a:gd fmla="*/ 223 w 303" name="T4"/>
                <a:gd fmla="*/ 77 h 305" name="T5"/>
                <a:gd fmla="*/ 0 w 303" name="T6"/>
                <a:gd fmla="*/ 0 h 305" name="T7"/>
                <a:gd fmla="*/ 76 w 303" name="T8"/>
                <a:gd fmla="*/ 224 h 305" name="T9"/>
                <a:gd fmla="*/ 129 w 303" name="T10"/>
                <a:gd fmla="*/ 170 h 305" name="T11"/>
                <a:gd fmla="*/ 262 w 303" name="T12"/>
                <a:gd fmla="*/ 305 h 305" name="T13"/>
                <a:gd fmla="*/ 303 w 303" name="T14"/>
                <a:gd fmla="*/ 263 h 305" name="T15"/>
                <a:gd fmla="*/ 0 60000 65536" name="T16"/>
                <a:gd fmla="*/ 0 60000 65536" name="T17"/>
                <a:gd fmla="*/ 0 60000 65536" name="T18"/>
                <a:gd fmla="*/ 0 60000 65536" name="T19"/>
                <a:gd fmla="*/ 0 60000 65536" name="T20"/>
                <a:gd fmla="*/ 0 60000 65536" name="T21"/>
                <a:gd fmla="*/ 0 60000 65536" name="T22"/>
                <a:gd fmla="*/ 0 60000 65536" name="T23"/>
                <a:gd fmla="*/ 0 w 303" name="T24"/>
                <a:gd fmla="*/ 0 h 305" name="T25"/>
                <a:gd fmla="*/ 303 w 303" name="T26"/>
                <a:gd fmla="*/ 305 h 30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305" w="303">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cap="flat" w="11113">
              <a:noFill/>
              <a:prstDash val="solid"/>
              <a:miter lim="800000"/>
            </a:ln>
          </p:spPr>
          <p:txBody>
            <a:bodyPr/>
            <a:lstStyle/>
            <a:p>
              <a:pPr fontAlgn="base">
                <a:spcBef>
                  <a:spcPct val="0"/>
                </a:spcBef>
                <a:spcAft>
                  <a:spcPct val="0"/>
                </a:spcAft>
              </a:pPr>
              <a:endParaRPr altLang="en-US" lang="zh-CN" smtClean="0">
                <a:solidFill>
                  <a:srgbClr val="FFFFFF"/>
                </a:solidFill>
                <a:latin typeface="Arial"/>
              </a:endParaRPr>
            </a:p>
          </p:txBody>
        </p:sp>
        <p:sp>
          <p:nvSpPr>
            <p:cNvPr id="19"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altLang="en-US" lang="zh-CN" smtClean="0">
                <a:solidFill>
                  <a:srgbClr val="000000"/>
                </a:solidFill>
                <a:latin charset="0" pitchFamily="34" typeface="Arial"/>
              </a:endParaRPr>
            </a:p>
          </p:txBody>
        </p:sp>
      </p:grpSp>
      <p:sp>
        <p:nvSpPr>
          <p:cNvPr id="20" name="Freeform 11"/>
          <p:cNvSpPr/>
          <p:nvPr/>
        </p:nvSpPr>
        <p:spPr bwMode="auto">
          <a:xfrm>
            <a:off x="1154632" y="2738190"/>
            <a:ext cx="981075" cy="198834"/>
          </a:xfrm>
          <a:custGeom>
            <a:gdLst>
              <a:gd fmla="*/ 0 w 618" name="T0"/>
              <a:gd fmla="*/ 167 h 167" name="T1"/>
              <a:gd fmla="*/ 616 w 618" name="T2"/>
              <a:gd fmla="*/ 20 h 167" name="T3"/>
              <a:gd fmla="*/ 618 w 618" name="T4"/>
              <a:gd fmla="*/ 0 h 167" name="T5"/>
              <a:gd fmla="*/ 2 w 618" name="T6"/>
              <a:gd fmla="*/ 153 h 167" name="T7"/>
              <a:gd fmla="*/ 0 60000 65536" name="T8"/>
              <a:gd fmla="*/ 0 60000 65536" name="T9"/>
              <a:gd fmla="*/ 0 60000 65536" name="T10"/>
              <a:gd fmla="*/ 0 60000 65536" name="T11"/>
              <a:gd fmla="*/ 0 w 618" name="T12"/>
              <a:gd fmla="*/ 0 h 167" name="T13"/>
              <a:gd fmla="*/ 618 w 618" name="T14"/>
              <a:gd fmla="*/ 167 h 167" name="T15"/>
            </a:gdLst>
            <a:cxnLst>
              <a:cxn ang="T8">
                <a:pos x="T0" y="T1"/>
              </a:cxn>
              <a:cxn ang="T9">
                <a:pos x="T2" y="T3"/>
              </a:cxn>
              <a:cxn ang="T10">
                <a:pos x="T4" y="T5"/>
              </a:cxn>
              <a:cxn ang="T11">
                <a:pos x="T6" y="T7"/>
              </a:cxn>
            </a:cxnLst>
            <a:rect b="T15" l="T12" r="T14" t="T13"/>
            <a:pathLst>
              <a:path h="167" w="618">
                <a:moveTo>
                  <a:pt x="0" y="167"/>
                </a:moveTo>
                <a:lnTo>
                  <a:pt x="616" y="20"/>
                </a:lnTo>
                <a:lnTo>
                  <a:pt x="618" y="0"/>
                </a:lnTo>
                <a:lnTo>
                  <a:pt x="2" y="153"/>
                </a:lnTo>
              </a:path>
            </a:pathLst>
          </a:custGeom>
          <a:solidFill>
            <a:schemeClr val="bg1"/>
          </a:solidFill>
          <a:ln cap="flat" w="11113">
            <a:solidFill>
              <a:schemeClr val="bg1"/>
            </a:solidFill>
            <a:prstDash val="solid"/>
            <a:miter lim="800000"/>
          </a:ln>
        </p:spPr>
        <p:txBody>
          <a:bodyPr bIns="45708" lIns="91417" rIns="91417" tIns="45708"/>
          <a:lstStyle/>
          <a:p>
            <a:pPr fontAlgn="base">
              <a:spcBef>
                <a:spcPct val="0"/>
              </a:spcBef>
              <a:spcAft>
                <a:spcPct val="0"/>
              </a:spcAft>
            </a:pPr>
            <a:endParaRPr altLang="en-US" lang="zh-CN" smtClean="0">
              <a:solidFill>
                <a:srgbClr val="FFFFFF"/>
              </a:solidFill>
              <a:latin typeface="Arial"/>
            </a:endParaRPr>
          </a:p>
        </p:txBody>
      </p:sp>
      <p:sp>
        <p:nvSpPr>
          <p:cNvPr id="21" name="Freeform 13"/>
          <p:cNvSpPr/>
          <p:nvPr/>
        </p:nvSpPr>
        <p:spPr bwMode="auto">
          <a:xfrm>
            <a:off x="2103952" y="2459586"/>
            <a:ext cx="1566863" cy="309563"/>
          </a:xfrm>
          <a:custGeom>
            <a:gdLst>
              <a:gd fmla="*/ 0 w 987" name="T0"/>
              <a:gd fmla="*/ 260 h 260" name="T1"/>
              <a:gd fmla="*/ 985 w 987" name="T2"/>
              <a:gd fmla="*/ 19 h 260" name="T3"/>
              <a:gd fmla="*/ 987 w 987" name="T4"/>
              <a:gd fmla="*/ 0 h 260" name="T5"/>
              <a:gd fmla="*/ 8 w 987" name="T6"/>
              <a:gd fmla="*/ 238 h 260" name="T7"/>
              <a:gd fmla="*/ 0 60000 65536" name="T8"/>
              <a:gd fmla="*/ 0 60000 65536" name="T9"/>
              <a:gd fmla="*/ 0 60000 65536" name="T10"/>
              <a:gd fmla="*/ 0 60000 65536" name="T11"/>
              <a:gd fmla="*/ 0 w 987" name="T12"/>
              <a:gd fmla="*/ 0 h 260" name="T13"/>
              <a:gd fmla="*/ 987 w 987" name="T14"/>
              <a:gd fmla="*/ 260 h 260" name="T15"/>
            </a:gdLst>
            <a:cxnLst>
              <a:cxn ang="T8">
                <a:pos x="T0" y="T1"/>
              </a:cxn>
              <a:cxn ang="T9">
                <a:pos x="T2" y="T3"/>
              </a:cxn>
              <a:cxn ang="T10">
                <a:pos x="T4" y="T5"/>
              </a:cxn>
              <a:cxn ang="T11">
                <a:pos x="T6" y="T7"/>
              </a:cxn>
            </a:cxnLst>
            <a:rect b="T15" l="T12" r="T14" t="T13"/>
            <a:pathLst>
              <a:path h="260" w="986">
                <a:moveTo>
                  <a:pt x="0" y="260"/>
                </a:moveTo>
                <a:lnTo>
                  <a:pt x="985" y="19"/>
                </a:lnTo>
                <a:lnTo>
                  <a:pt x="987" y="0"/>
                </a:lnTo>
                <a:lnTo>
                  <a:pt x="8" y="238"/>
                </a:lnTo>
              </a:path>
            </a:pathLst>
          </a:custGeom>
          <a:solidFill>
            <a:schemeClr val="bg1"/>
          </a:solidFill>
          <a:ln cap="flat" cmpd="sng" w="11113">
            <a:solidFill>
              <a:schemeClr val="bg1"/>
            </a:solidFill>
            <a:prstDash val="solid"/>
            <a:miter lim="800000"/>
            <a:headEnd len="med" type="none" w="med"/>
            <a:tailEnd len="med" type="none" w="med"/>
          </a:ln>
        </p:spPr>
        <p:txBody>
          <a:bodyPr bIns="45708" lIns="91417" rIns="91417" tIns="45708"/>
          <a:lstStyle/>
          <a:p>
            <a:pPr fontAlgn="base">
              <a:spcBef>
                <a:spcPct val="0"/>
              </a:spcBef>
              <a:spcAft>
                <a:spcPct val="0"/>
              </a:spcAft>
            </a:pPr>
            <a:endParaRPr altLang="en-US" lang="zh-CN" smtClean="0">
              <a:solidFill>
                <a:srgbClr val="FFFFFF"/>
              </a:solidFill>
              <a:latin typeface="Arial"/>
            </a:endParaRPr>
          </a:p>
        </p:txBody>
      </p:sp>
      <p:sp>
        <p:nvSpPr>
          <p:cNvPr id="22" name="Freeform 15"/>
          <p:cNvSpPr/>
          <p:nvPr/>
        </p:nvSpPr>
        <p:spPr bwMode="auto">
          <a:xfrm>
            <a:off x="1260995" y="946300"/>
            <a:ext cx="2541587" cy="845344"/>
          </a:xfrm>
          <a:custGeom>
            <a:gdLst>
              <a:gd fmla="*/ 1002 w 1002" name="T0"/>
              <a:gd fmla="*/ 3 h 396" name="T1"/>
              <a:gd fmla="*/ 997 w 1002" name="T2"/>
              <a:gd fmla="*/ 12 h 396" name="T3"/>
              <a:gd fmla="*/ 993 w 1002" name="T4"/>
              <a:gd fmla="*/ 11 h 396" name="T5"/>
              <a:gd fmla="*/ 982 w 1002" name="T6"/>
              <a:gd fmla="*/ 9 h 396" name="T7"/>
              <a:gd fmla="*/ 967 w 1002" name="T8"/>
              <a:gd fmla="*/ 9 h 396" name="T9"/>
              <a:gd fmla="*/ 953 w 1002" name="T10"/>
              <a:gd fmla="*/ 11 h 396" name="T11"/>
              <a:gd fmla="*/ 939 w 1002" name="T12"/>
              <a:gd fmla="*/ 16 h 396" name="T13"/>
              <a:gd fmla="*/ 424 w 1002" name="T14"/>
              <a:gd fmla="*/ 224 h 396" name="T15"/>
              <a:gd fmla="*/ 376 w 1002" name="T16"/>
              <a:gd fmla="*/ 244 h 396" name="T17"/>
              <a:gd fmla="*/ 1 w 1002" name="T18"/>
              <a:gd fmla="*/ 396 h 396" name="T19"/>
              <a:gd fmla="*/ 0 w 1002" name="T20"/>
              <a:gd fmla="*/ 390 h 396" name="T21"/>
              <a:gd fmla="*/ 377 w 1002" name="T22"/>
              <a:gd fmla="*/ 237 h 396" name="T23"/>
              <a:gd fmla="*/ 424 w 1002" name="T24"/>
              <a:gd fmla="*/ 218 h 396" name="T25"/>
              <a:gd fmla="*/ 938 w 1002" name="T26"/>
              <a:gd fmla="*/ 8 h 396" name="T27"/>
              <a:gd fmla="*/ 954 w 1002" name="T28"/>
              <a:gd fmla="*/ 3 h 396" name="T29"/>
              <a:gd fmla="*/ 971 w 1002" name="T30"/>
              <a:gd fmla="*/ 1 h 396" name="T31"/>
              <a:gd fmla="*/ 987 w 1002" name="T32"/>
              <a:gd fmla="*/ 0 h 396" name="T33"/>
              <a:gd fmla="*/ 1000 w 1002" name="T34"/>
              <a:gd fmla="*/ 3 h 396" name="T35"/>
              <a:gd fmla="*/ 1002 w 1002" name="T36"/>
              <a:gd fmla="*/ 3 h 39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002" name="T57"/>
              <a:gd fmla="*/ 0 h 396" name="T58"/>
              <a:gd fmla="*/ 1002 w 1002" name="T59"/>
              <a:gd fmla="*/ 396 h 39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96" w="1002">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cap="flat" cmpd="sng" w="11113">
            <a:solidFill>
              <a:schemeClr val="bg1"/>
            </a:solidFill>
            <a:prstDash val="solid"/>
            <a:miter lim="800000"/>
            <a:headEnd len="med" type="none" w="med"/>
            <a:tailEnd len="med" type="none" w="med"/>
          </a:ln>
        </p:spPr>
        <p:txBody>
          <a:bodyPr bIns="45708" lIns="91417" rIns="91417" tIns="45708"/>
          <a:lstStyle/>
          <a:p>
            <a:pPr fontAlgn="base">
              <a:spcBef>
                <a:spcPct val="0"/>
              </a:spcBef>
              <a:spcAft>
                <a:spcPct val="0"/>
              </a:spcAft>
            </a:pPr>
            <a:endParaRPr altLang="en-US" lang="zh-CN" smtClean="0">
              <a:solidFill>
                <a:srgbClr val="FFFFFF"/>
              </a:solidFill>
              <a:latin typeface="Arial"/>
            </a:endParaRPr>
          </a:p>
        </p:txBody>
      </p:sp>
      <p:sp>
        <p:nvSpPr>
          <p:cNvPr id="23" name="Freeform 16"/>
          <p:cNvSpPr/>
          <p:nvPr/>
        </p:nvSpPr>
        <p:spPr bwMode="auto">
          <a:xfrm>
            <a:off x="938727" y="1778549"/>
            <a:ext cx="325438" cy="1190625"/>
          </a:xfrm>
          <a:custGeom>
            <a:gdLst>
              <a:gd fmla="*/ 128 w 128" name="T0"/>
              <a:gd fmla="*/ 6 h 558" name="T1"/>
              <a:gd fmla="*/ 124 w 128" name="T2"/>
              <a:gd fmla="*/ 7 h 558" name="T3"/>
              <a:gd fmla="*/ 118 w 128" name="T4"/>
              <a:gd fmla="*/ 11 h 558" name="T5"/>
              <a:gd fmla="*/ 112 w 128" name="T6"/>
              <a:gd fmla="*/ 17 h 558" name="T7"/>
              <a:gd fmla="*/ 108 w 128" name="T8"/>
              <a:gd fmla="*/ 24 h 558" name="T9"/>
              <a:gd fmla="*/ 106 w 128" name="T10"/>
              <a:gd fmla="*/ 31 h 558" name="T11"/>
              <a:gd fmla="*/ 64 w 128" name="T12"/>
              <a:gd fmla="*/ 240 h 558" name="T13"/>
              <a:gd fmla="*/ 55 w 128" name="T14"/>
              <a:gd fmla="*/ 287 h 558" name="T15"/>
              <a:gd fmla="*/ 7 w 128" name="T16"/>
              <a:gd fmla="*/ 530 h 558" name="T17"/>
              <a:gd fmla="*/ 6 w 128" name="T18"/>
              <a:gd fmla="*/ 539 h 558" name="T19"/>
              <a:gd fmla="*/ 8 w 128" name="T20"/>
              <a:gd fmla="*/ 545 h 558" name="T21"/>
              <a:gd fmla="*/ 13 w 128" name="T22"/>
              <a:gd fmla="*/ 549 h 558" name="T23"/>
              <a:gd fmla="*/ 19 w 128" name="T24"/>
              <a:gd fmla="*/ 550 h 558" name="T25"/>
              <a:gd fmla="*/ 86 w 128" name="T26"/>
              <a:gd fmla="*/ 535 h 558" name="T27"/>
              <a:gd fmla="*/ 85 w 128" name="T28"/>
              <a:gd fmla="*/ 543 h 558" name="T29"/>
              <a:gd fmla="*/ 17 w 128" name="T30"/>
              <a:gd fmla="*/ 558 h 558" name="T31"/>
              <a:gd fmla="*/ 9 w 128" name="T32"/>
              <a:gd fmla="*/ 557 h 558" name="T33"/>
              <a:gd fmla="*/ 3 w 128" name="T34"/>
              <a:gd fmla="*/ 552 h 558" name="T35"/>
              <a:gd fmla="*/ 0 w 128" name="T36"/>
              <a:gd fmla="*/ 543 h 558" name="T37"/>
              <a:gd fmla="*/ 1 w 128" name="T38"/>
              <a:gd fmla="*/ 531 h 558" name="T39"/>
              <a:gd fmla="*/ 49 w 128" name="T40"/>
              <a:gd fmla="*/ 289 h 558" name="T41"/>
              <a:gd fmla="*/ 58 w 128" name="T42"/>
              <a:gd fmla="*/ 242 h 558" name="T43"/>
              <a:gd fmla="*/ 100 w 128" name="T44"/>
              <a:gd fmla="*/ 33 h 558" name="T45"/>
              <a:gd fmla="*/ 104 w 128" name="T46"/>
              <a:gd fmla="*/ 23 h 558" name="T47"/>
              <a:gd fmla="*/ 110 w 128" name="T48"/>
              <a:gd fmla="*/ 14 h 558" name="T49"/>
              <a:gd fmla="*/ 117 w 128" name="T50"/>
              <a:gd fmla="*/ 6 h 558" name="T51"/>
              <a:gd fmla="*/ 126 w 128" name="T52"/>
              <a:gd fmla="*/ 1 h 558" name="T53"/>
              <a:gd fmla="*/ 127 w 128" name="T54"/>
              <a:gd fmla="*/ 0 h 558" name="T55"/>
              <a:gd fmla="*/ 128 w 128" name="T56"/>
              <a:gd fmla="*/ 6 h 558"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28" name="T87"/>
              <a:gd fmla="*/ 0 h 558" name="T88"/>
              <a:gd fmla="*/ 128 w 128" name="T89"/>
              <a:gd fmla="*/ 558 h 558"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558" w="12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cap="flat" w="11113">
            <a:solidFill>
              <a:schemeClr val="bg1"/>
            </a:solidFill>
            <a:prstDash val="solid"/>
            <a:miter lim="800000"/>
          </a:ln>
        </p:spPr>
        <p:txBody>
          <a:bodyPr bIns="45708" lIns="91417" rIns="91417" tIns="45708"/>
          <a:lstStyle/>
          <a:p>
            <a:pPr fontAlgn="base">
              <a:spcBef>
                <a:spcPct val="0"/>
              </a:spcBef>
              <a:spcAft>
                <a:spcPct val="0"/>
              </a:spcAft>
            </a:pPr>
            <a:endParaRPr altLang="en-US" lang="zh-CN" smtClean="0">
              <a:solidFill>
                <a:srgbClr val="FFFFFF"/>
              </a:solidFill>
              <a:latin typeface="Arial"/>
            </a:endParaRPr>
          </a:p>
        </p:txBody>
      </p:sp>
      <p:sp>
        <p:nvSpPr>
          <p:cNvPr id="24" name="Freeform 17"/>
          <p:cNvSpPr/>
          <p:nvPr/>
        </p:nvSpPr>
        <p:spPr bwMode="auto">
          <a:xfrm>
            <a:off x="3673990" y="952253"/>
            <a:ext cx="1308100" cy="1528763"/>
          </a:xfrm>
          <a:custGeom>
            <a:gdLst>
              <a:gd fmla="*/ 46 w 516" name="T0"/>
              <a:gd fmla="*/ 9 h 716" name="T1"/>
              <a:gd fmla="*/ 485 w 516" name="T2"/>
              <a:gd fmla="*/ 148 h 716" name="T3"/>
              <a:gd fmla="*/ 496 w 516" name="T4"/>
              <a:gd fmla="*/ 154 h 716" name="T5"/>
              <a:gd fmla="*/ 501 w 516" name="T6"/>
              <a:gd fmla="*/ 164 h 716" name="T7"/>
              <a:gd fmla="*/ 501 w 516" name="T8"/>
              <a:gd fmla="*/ 175 h 716" name="T9"/>
              <a:gd fmla="*/ 494 w 516" name="T10"/>
              <a:gd fmla="*/ 187 h 716" name="T11"/>
              <a:gd fmla="*/ 113 w 516" name="T12"/>
              <a:gd fmla="*/ 656 h 716" name="T13"/>
              <a:gd fmla="*/ 100 w 516" name="T14"/>
              <a:gd fmla="*/ 668 h 716" name="T15"/>
              <a:gd fmla="*/ 84 w 516" name="T16"/>
              <a:gd fmla="*/ 679 h 716" name="T17"/>
              <a:gd fmla="*/ 66 w 516" name="T18"/>
              <a:gd fmla="*/ 689 h 716" name="T19"/>
              <a:gd fmla="*/ 49 w 516" name="T20"/>
              <a:gd fmla="*/ 694 h 716" name="T21"/>
              <a:gd fmla="*/ 0 w 516" name="T22"/>
              <a:gd fmla="*/ 705 h 716" name="T23"/>
              <a:gd fmla="*/ 0 w 516" name="T24"/>
              <a:gd fmla="*/ 716 h 716" name="T25"/>
              <a:gd fmla="*/ 50 w 516" name="T26"/>
              <a:gd fmla="*/ 705 h 716" name="T27"/>
              <a:gd fmla="*/ 69 w 516" name="T28"/>
              <a:gd fmla="*/ 699 h 716" name="T29"/>
              <a:gd fmla="*/ 89 w 516" name="T30"/>
              <a:gd fmla="*/ 689 h 716" name="T31"/>
              <a:gd fmla="*/ 108 w 516" name="T32"/>
              <a:gd fmla="*/ 676 h 716" name="T33"/>
              <a:gd fmla="*/ 122 w 516" name="T34"/>
              <a:gd fmla="*/ 661 h 716" name="T35"/>
              <a:gd fmla="*/ 506 w 516" name="T36"/>
              <a:gd fmla="*/ 190 h 716" name="T37"/>
              <a:gd fmla="*/ 515 w 516" name="T38"/>
              <a:gd fmla="*/ 174 h 716" name="T39"/>
              <a:gd fmla="*/ 515 w 516" name="T40"/>
              <a:gd fmla="*/ 159 h 716" name="T41"/>
              <a:gd fmla="*/ 508 w 516" name="T42"/>
              <a:gd fmla="*/ 147 h 716" name="T43"/>
              <a:gd fmla="*/ 493 w 516" name="T44"/>
              <a:gd fmla="*/ 138 h 716" name="T45"/>
              <a:gd fmla="*/ 51 w 516" name="T46"/>
              <a:gd fmla="*/ 0 h 716" name="T47"/>
              <a:gd fmla="*/ 46 w 516" name="T48"/>
              <a:gd fmla="*/ 9 h 71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516" name="T75"/>
              <a:gd fmla="*/ 0 h 716" name="T76"/>
              <a:gd fmla="*/ 516 w 516" name="T77"/>
              <a:gd fmla="*/ 716 h 716"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716" w="5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cap="flat" cmpd="sng" w="11113">
            <a:solidFill>
              <a:schemeClr val="bg1"/>
            </a:solidFill>
            <a:prstDash val="solid"/>
            <a:miter lim="800000"/>
            <a:headEnd len="med" type="none" w="med"/>
            <a:tailEnd len="med" type="none" w="med"/>
          </a:ln>
        </p:spPr>
        <p:txBody>
          <a:bodyPr bIns="45708" lIns="91417" rIns="91417" tIns="45708"/>
          <a:lstStyle/>
          <a:p>
            <a:pPr fontAlgn="base">
              <a:spcBef>
                <a:spcPct val="0"/>
              </a:spcBef>
              <a:spcAft>
                <a:spcPct val="0"/>
              </a:spcAft>
            </a:pPr>
            <a:endParaRPr altLang="en-US" lang="zh-CN" smtClean="0">
              <a:solidFill>
                <a:srgbClr val="FFFFFF"/>
              </a:solidFill>
              <a:latin typeface="Arial"/>
            </a:endParaRPr>
          </a:p>
        </p:txBody>
      </p:sp>
      <p:sp>
        <p:nvSpPr>
          <p:cNvPr id="25" name="Line 51"/>
          <p:cNvSpPr>
            <a:spLocks noChangeShapeType="1"/>
          </p:cNvSpPr>
          <p:nvPr/>
        </p:nvSpPr>
        <p:spPr bwMode="auto">
          <a:xfrm>
            <a:off x="3129479" y="4365776"/>
            <a:ext cx="3071203" cy="2380"/>
          </a:xfrm>
          <a:prstGeom prst="line">
            <a:avLst/>
          </a:prstGeom>
          <a:noFill/>
          <a:ln w="33338">
            <a:solidFill>
              <a:srgbClr val="FFFFFF"/>
            </a:solidFill>
            <a:miter lim="800000"/>
          </a:ln>
        </p:spPr>
        <p:txBody>
          <a:bodyPr bIns="45708" lIns="91417" rIns="91417" tIns="45708"/>
          <a:lstStyle/>
          <a:p>
            <a:pPr fontAlgn="base">
              <a:spcBef>
                <a:spcPct val="0"/>
              </a:spcBef>
              <a:spcAft>
                <a:spcPct val="0"/>
              </a:spcAft>
            </a:pPr>
            <a:endParaRPr altLang="en-US" lang="zh-CN" smtClean="0">
              <a:solidFill>
                <a:srgbClr val="FFFFFF"/>
              </a:solidFill>
              <a:latin typeface="Arial"/>
            </a:endParaRPr>
          </a:p>
        </p:txBody>
      </p:sp>
      <p:sp>
        <p:nvSpPr>
          <p:cNvPr id="26" name="Text Box 52"/>
          <p:cNvSpPr txBox="1">
            <a:spLocks noChangeArrowheads="1"/>
          </p:cNvSpPr>
          <p:nvPr/>
        </p:nvSpPr>
        <p:spPr bwMode="auto">
          <a:xfrm>
            <a:off x="6787424" y="2060709"/>
            <a:ext cx="4619550" cy="351235"/>
          </a:xfrm>
          <a:prstGeom prst="rect">
            <a:avLst/>
          </a:prstGeom>
          <a:noFill/>
          <a:ln w="9525">
            <a:noFill/>
            <a:miter lim="800000"/>
          </a:ln>
        </p:spPr>
        <p:txBody>
          <a:bodyPr anchor="ctr" bIns="45708" lIns="91417" rIns="91417" tIns="45708"/>
          <a:lstStyle/>
          <a:p>
            <a:pPr fontAlgn="base">
              <a:spcBef>
                <a:spcPct val="50000"/>
              </a:spcBef>
              <a:spcAft>
                <a:spcPct val="0"/>
              </a:spcAft>
            </a:pPr>
            <a:r>
              <a:rPr altLang="zh-CN" lang="en-US" sz="2200">
                <a:solidFill>
                  <a:srgbClr val="FFFFFF"/>
                </a:solidFill>
                <a:latin charset="0" pitchFamily="34" typeface="Arial"/>
              </a:rPr>
              <a:t>http://t.qq.com/teliss</a:t>
            </a:r>
          </a:p>
        </p:txBody>
      </p:sp>
      <p:sp>
        <p:nvSpPr>
          <p:cNvPr id="27" name="Text Box 54">
            <a:hlinkClick r:id="rId6"/>
          </p:cNvPr>
          <p:cNvSpPr txBox="1">
            <a:spLocks noChangeArrowheads="1"/>
          </p:cNvSpPr>
          <p:nvPr/>
        </p:nvSpPr>
        <p:spPr bwMode="auto">
          <a:xfrm>
            <a:off x="6786000" y="2845942"/>
            <a:ext cx="4475534" cy="351234"/>
          </a:xfrm>
          <a:prstGeom prst="rect">
            <a:avLst/>
          </a:prstGeom>
          <a:noFill/>
          <a:ln w="9525">
            <a:noFill/>
            <a:miter lim="800000"/>
          </a:ln>
        </p:spPr>
        <p:txBody>
          <a:bodyPr anchor="ctr" bIns="45708" lIns="91417" rIns="91417" tIns="45708"/>
          <a:lstStyle/>
          <a:p>
            <a:pPr fontAlgn="base">
              <a:spcBef>
                <a:spcPct val="50000"/>
              </a:spcBef>
              <a:spcAft>
                <a:spcPct val="0"/>
              </a:spcAft>
            </a:pPr>
            <a:r>
              <a:rPr altLang="zh-CN" lang="en-US" sz="2200">
                <a:solidFill>
                  <a:srgbClr val="FFFFFF"/>
                </a:solidFill>
                <a:latin charset="0" pitchFamily="34" typeface="Arial"/>
              </a:rPr>
              <a:t>http://teliss.blog.163.com</a:t>
            </a:r>
          </a:p>
        </p:txBody>
      </p:sp>
      <p:sp>
        <p:nvSpPr>
          <p:cNvPr id="28" name="Text Box 59">
            <a:hlinkClick r:id="rId7"/>
          </p:cNvPr>
          <p:cNvSpPr txBox="1">
            <a:spLocks noChangeArrowheads="1"/>
          </p:cNvSpPr>
          <p:nvPr/>
        </p:nvSpPr>
        <p:spPr bwMode="auto">
          <a:xfrm>
            <a:off x="6787424" y="3662448"/>
            <a:ext cx="4996414" cy="351235"/>
          </a:xfrm>
          <a:prstGeom prst="rect">
            <a:avLst/>
          </a:prstGeom>
          <a:noFill/>
          <a:ln w="9525">
            <a:noFill/>
            <a:miter lim="800000"/>
          </a:ln>
        </p:spPr>
        <p:txBody>
          <a:bodyPr anchor="ctr" bIns="45708" lIns="91417" rIns="91417" tIns="45708"/>
          <a:lstStyle/>
          <a:p>
            <a:pPr fontAlgn="base">
              <a:spcBef>
                <a:spcPct val="50000"/>
              </a:spcBef>
              <a:spcAft>
                <a:spcPct val="0"/>
              </a:spcAft>
            </a:pPr>
            <a:r>
              <a:rPr altLang="zh-CN" lang="en-US" sz="2200">
                <a:solidFill>
                  <a:srgbClr val="FFFFFF"/>
                </a:solidFill>
                <a:latin charset="0" pitchFamily="34" typeface="Arial"/>
              </a:rPr>
              <a:t>http://weibo.com/teliss</a:t>
            </a:r>
          </a:p>
        </p:txBody>
      </p:sp>
      <p:sp>
        <p:nvSpPr>
          <p:cNvPr id="29" name="Text Box 62"/>
          <p:cNvSpPr txBox="1">
            <a:spLocks noChangeArrowheads="1"/>
          </p:cNvSpPr>
          <p:nvPr/>
        </p:nvSpPr>
        <p:spPr bwMode="auto">
          <a:xfrm>
            <a:off x="6787424" y="882557"/>
            <a:ext cx="4763566" cy="598975"/>
          </a:xfrm>
          <a:prstGeom prst="rect">
            <a:avLst/>
          </a:prstGeom>
          <a:noFill/>
          <a:ln w="9525">
            <a:noFill/>
            <a:miter lim="800000"/>
          </a:ln>
        </p:spPr>
        <p:txBody>
          <a:bodyPr anchor="ctr" bIns="45708" lIns="91417" rIns="91417" tIns="45708"/>
          <a:lstStyle/>
          <a:p>
            <a:pPr fontAlgn="base">
              <a:spcBef>
                <a:spcPct val="50000"/>
              </a:spcBef>
              <a:spcAft>
                <a:spcPct val="0"/>
              </a:spcAft>
            </a:pPr>
            <a:r>
              <a:rPr altLang="en-US" lang="zh-CN" sz="2200">
                <a:solidFill>
                  <a:srgbClr val="FFFFFF"/>
                </a:solidFill>
                <a:latin charset="-122" pitchFamily="34" typeface="微软雅黑"/>
                <a:ea charset="-122" pitchFamily="34" typeface="微软雅黑"/>
              </a:rPr>
              <a:t>课件制作：布衣公子/@teliss</a:t>
            </a:r>
          </a:p>
        </p:txBody>
      </p:sp>
      <p:sp>
        <p:nvSpPr>
          <p:cNvPr id="30" name="TextBox 29"/>
          <p:cNvSpPr txBox="1"/>
          <p:nvPr/>
        </p:nvSpPr>
        <p:spPr>
          <a:xfrm rot="20445248">
            <a:off x="1390359" y="1496877"/>
            <a:ext cx="2926034" cy="914376"/>
          </a:xfrm>
          <a:prstGeom prst="rect">
            <a:avLst/>
          </a:prstGeom>
          <a:noFill/>
        </p:spPr>
        <p:txBody>
          <a:bodyPr bIns="45708" lIns="91417" rIns="91417" tIns="45708" wrap="none">
            <a:spAutoFit/>
          </a:bodyPr>
          <a:lstStyle/>
          <a:p>
            <a:pPr fontAlgn="base">
              <a:spcBef>
                <a:spcPct val="0"/>
              </a:spcBef>
              <a:spcAft>
                <a:spcPct val="0"/>
              </a:spcAft>
              <a:defRPr/>
            </a:pPr>
            <a:r>
              <a:rPr altLang="en-US" b="1" lang="zh-CN" sz="5400">
                <a:solidFill>
                  <a:srgbClr val="FFFFFF"/>
                </a:solidFill>
                <a:latin charset="-122" pitchFamily="34" typeface="微软雅黑"/>
                <a:ea charset="-122" pitchFamily="34" typeface="微软雅黑"/>
              </a:rPr>
              <a:t>谢谢观看</a:t>
            </a:r>
          </a:p>
        </p:txBody>
      </p:sp>
      <p:pic>
        <p:nvPicPr>
          <p:cNvPr descr="C:\Documents and Settings\tdz\桌面\未标题-2.png" id="31" name="Picture 3"/>
          <p:cNvPicPr>
            <a:picLocks noChangeArrowheads="1" noChangeAspect="1"/>
          </p:cNvPicPr>
          <p:nvPr/>
        </p:nvPicPr>
        <p:blipFill>
          <a:blip r:embed="rId8">
            <a:extLst>
              <a:ext uri="{28A0092B-C50C-407E-A947-70E740481C1C}">
                <a14:useLocalDpi/>
              </a:ext>
            </a:extLst>
          </a:blip>
          <a:stretch>
            <a:fillRect/>
          </a:stretch>
        </p:blipFill>
        <p:spPr bwMode="auto">
          <a:xfrm>
            <a:off x="5972110" y="3632352"/>
            <a:ext cx="457143" cy="411428"/>
          </a:xfrm>
          <a:prstGeom prst="rect">
            <a:avLst/>
          </a:prstGeom>
          <a:noFill/>
          <a:extLst>
            <a:ext uri="{909E8E84-426E-40DD-AFC4-6F175D3DCCD1}">
              <a14:hiddenFill>
                <a:solidFill>
                  <a:srgbClr val="FFFFFF"/>
                </a:solidFill>
              </a14:hiddenFill>
            </a:ext>
          </a:extLst>
        </p:spPr>
      </p:pic>
      <p:pic>
        <p:nvPicPr>
          <p:cNvPr descr="E:\仝德志文件，勿删！\03-参考文档\！PPT图片及版面资源\06-PPT精选插图\05-头像\嘿嘿.png" id="32" name="Picture 9"/>
          <p:cNvPicPr>
            <a:picLocks noChangeArrowheads="1" noChangeAspect="1"/>
          </p:cNvPicPr>
          <p:nvPr/>
        </p:nvPicPr>
        <p:blipFill>
          <a:blip r:embed="rId9">
            <a:extLst>
              <a:ext uri="{28A0092B-C50C-407E-A947-70E740481C1C}">
                <a14:useLocalDpi/>
              </a:ext>
            </a:extLst>
          </a:blip>
          <a:stretch>
            <a:fillRect/>
          </a:stretch>
        </p:blipFill>
        <p:spPr bwMode="auto">
          <a:xfrm>
            <a:off x="5754186" y="728321"/>
            <a:ext cx="853334" cy="853334"/>
          </a:xfrm>
          <a:prstGeom prst="rect">
            <a:avLst/>
          </a:prstGeom>
          <a:noFill/>
          <a:extLst>
            <a:ext uri="{909E8E84-426E-40DD-AFC4-6F175D3DCCD1}">
              <a14:hiddenFill>
                <a:solidFill>
                  <a:srgbClr val="FFFFFF"/>
                </a:solidFill>
              </a14:hiddenFill>
            </a:ext>
          </a:extLst>
        </p:spPr>
      </p:pic>
      <p:pic>
        <p:nvPicPr>
          <p:cNvPr descr="C:\Documents and Settings\tdz\桌面\新建文件夹\欢迎02.jpg" id="33" name="Picture 4"/>
          <p:cNvPicPr>
            <a:picLocks noChangeArrowheads="1" noChangeAspect="1"/>
          </p:cNvPicPr>
          <p:nvPr/>
        </p:nvPicPr>
        <p:blipFill>
          <a:blip r:embed="rId10">
            <a:extLst>
              <a:ext uri="{28A0092B-C50C-407E-A947-70E740481C1C}">
                <a14:useLocalDpi/>
              </a:ext>
            </a:extLst>
          </a:blip>
          <a:stretch>
            <a:fillRect/>
          </a:stretch>
        </p:blipFill>
        <p:spPr bwMode="auto">
          <a:xfrm>
            <a:off x="9194135" y="4635336"/>
            <a:ext cx="2908800" cy="1818000"/>
          </a:xfrm>
          <a:prstGeom prst="rect">
            <a:avLst/>
          </a:prstGeom>
          <a:noFill/>
          <a:ln w="28575">
            <a:solidFill>
              <a:schemeClr val="accent6"/>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Users\user\Desktop\未标题-4 拷贝.png" id="34" name="Picture 3"/>
          <p:cNvPicPr>
            <a:picLocks noChangeArrowheads="1" noChangeAspect="1"/>
          </p:cNvPicPr>
          <p:nvPr/>
        </p:nvPicPr>
        <p:blipFill>
          <a:blip r:embed="rId11">
            <a:extLst>
              <a:ext uri="{28A0092B-C50C-407E-A947-70E740481C1C}">
                <a14:useLocalDpi/>
              </a:ext>
            </a:extLst>
          </a:blip>
          <a:stretch>
            <a:fillRect/>
          </a:stretch>
        </p:blipFill>
        <p:spPr bwMode="auto">
          <a:xfrm>
            <a:off x="6012568" y="2794759"/>
            <a:ext cx="356400" cy="453600"/>
          </a:xfrm>
          <a:prstGeom prst="rect">
            <a:avLst/>
          </a:prstGeom>
          <a:noFill/>
          <a:extLst>
            <a:ext uri="{909E8E84-426E-40DD-AFC4-6F175D3DCCD1}">
              <a14:hiddenFill>
                <a:solidFill>
                  <a:srgbClr val="FFFFFF"/>
                </a:solidFill>
              </a14:hiddenFill>
            </a:ext>
          </a:extLst>
        </p:spPr>
      </p:pic>
      <p:grpSp>
        <p:nvGrpSpPr>
          <p:cNvPr id="35" name="组合 34"/>
          <p:cNvGrpSpPr/>
          <p:nvPr/>
        </p:nvGrpSpPr>
        <p:grpSpPr>
          <a:xfrm>
            <a:off x="5907429" y="1965479"/>
            <a:ext cx="564102" cy="523876"/>
            <a:chOff x="5907429" y="1965479"/>
            <a:chExt cx="564102" cy="523876"/>
          </a:xfrm>
        </p:grpSpPr>
        <p:sp>
          <p:nvSpPr>
            <p:cNvPr id="36" name="Oval 25"/>
            <p:cNvSpPr>
              <a:spLocks noChangeArrowheads="1"/>
            </p:cNvSpPr>
            <p:nvPr/>
          </p:nvSpPr>
          <p:spPr bwMode="auto">
            <a:xfrm>
              <a:off x="5907429" y="1965479"/>
              <a:ext cx="564102" cy="52387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altLang="en-US" lang="zh-CN" smtClean="0">
                <a:solidFill>
                  <a:srgbClr val="000000"/>
                </a:solidFill>
                <a:latin charset="0" pitchFamily="34" typeface="Arial"/>
              </a:endParaRPr>
            </a:p>
          </p:txBody>
        </p:sp>
        <p:pic>
          <p:nvPicPr>
            <p:cNvPr descr="C:\Users\user\Desktop\未标题-5 拷贝.png" id="37" name="Picture 4"/>
            <p:cNvPicPr>
              <a:picLocks noChangeArrowheads="1" noChangeAspect="1"/>
            </p:cNvPicPr>
            <p:nvPr/>
          </p:nvPicPr>
          <p:blipFill>
            <a:blip r:embed="rId12">
              <a:extLst>
                <a:ext uri="{28A0092B-C50C-407E-A947-70E740481C1C}">
                  <a14:useLocalDpi/>
                </a:ext>
              </a:extLst>
            </a:blip>
            <a:stretch>
              <a:fillRect/>
            </a:stretch>
          </p:blipFill>
          <p:spPr bwMode="auto">
            <a:xfrm>
              <a:off x="6007082" y="2021384"/>
              <a:ext cx="448164" cy="401263"/>
            </a:xfrm>
            <a:prstGeom prst="rect">
              <a:avLst/>
            </a:prstGeom>
            <a:noFill/>
            <a:extLst>
              <a:ext uri="{909E8E84-426E-40DD-AFC4-6F175D3DCCD1}">
                <a14:hiddenFill>
                  <a:solidFill>
                    <a:srgbClr val="FFFFFF"/>
                  </a:solidFill>
                </a14:hiddenFill>
              </a:ext>
            </a:extLst>
          </p:spPr>
        </p:pic>
      </p:grpSp>
    </p:spTree>
    <p:extLst>
      <p:ext uri="{BB962C8B-B14F-4D97-AF65-F5344CB8AC3E}">
        <p14:creationId val="121876995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300" id="7"/>
                                        <p:tgtEl>
                                          <p:spTgt spid="7"/>
                                        </p:tgtEl>
                                      </p:cBhvr>
                                    </p:animEffect>
                                  </p:childTnLst>
                                </p:cTn>
                              </p:par>
                              <p:par>
                                <p:cTn fill="hold" grpId="1" id="8" nodeType="withEffect" presetClass="entr" presetID="2" presetSubtype="9">
                                  <p:stCondLst>
                                    <p:cond delay="0"/>
                                  </p:stCondLst>
                                  <p:childTnLst>
                                    <p:set>
                                      <p:cBhvr>
                                        <p:cTn dur="1" fill="hold" id="9">
                                          <p:stCondLst>
                                            <p:cond delay="0"/>
                                          </p:stCondLst>
                                        </p:cTn>
                                        <p:tgtEl>
                                          <p:spTgt spid="7"/>
                                        </p:tgtEl>
                                        <p:attrNameLst>
                                          <p:attrName>style.visibility</p:attrName>
                                        </p:attrNameLst>
                                      </p:cBhvr>
                                      <p:to>
                                        <p:strVal val="visible"/>
                                      </p:to>
                                    </p:set>
                                    <p:anim calcmode="lin" valueType="num">
                                      <p:cBhvr additive="base">
                                        <p:cTn dur="1000" fill="hold" id="10"/>
                                        <p:tgtEl>
                                          <p:spTgt spid="7"/>
                                        </p:tgtEl>
                                        <p:attrNameLst>
                                          <p:attrName>ppt_x</p:attrName>
                                        </p:attrNameLst>
                                      </p:cBhvr>
                                      <p:tavLst>
                                        <p:tav tm="0">
                                          <p:val>
                                            <p:strVal val="0-#ppt_w/2"/>
                                          </p:val>
                                        </p:tav>
                                        <p:tav tm="100000">
                                          <p:val>
                                            <p:strVal val="#ppt_x"/>
                                          </p:val>
                                        </p:tav>
                                      </p:tavLst>
                                    </p:anim>
                                    <p:anim calcmode="lin" valueType="num">
                                      <p:cBhvr additive="base">
                                        <p:cTn dur="1000" fill="hold" id="11"/>
                                        <p:tgtEl>
                                          <p:spTgt spid="7"/>
                                        </p:tgtEl>
                                        <p:attrNameLst>
                                          <p:attrName>ppt_y</p:attrName>
                                        </p:attrNameLst>
                                      </p:cBhvr>
                                      <p:tavLst>
                                        <p:tav tm="0">
                                          <p:val>
                                            <p:strVal val="0-#ppt_h/2"/>
                                          </p:val>
                                        </p:tav>
                                        <p:tav tm="100000">
                                          <p:val>
                                            <p:strVal val="#ppt_y"/>
                                          </p:val>
                                        </p:tav>
                                      </p:tavLst>
                                    </p:anim>
                                  </p:childTnLst>
                                </p:cTn>
                              </p:par>
                              <p:par>
                                <p:cTn fill="hold" id="12" nodeType="withEffect" presetClass="entr" presetID="10" presetSubtype="0">
                                  <p:stCondLst>
                                    <p:cond delay="0"/>
                                  </p:stCondLst>
                                  <p:childTnLst>
                                    <p:set>
                                      <p:cBhvr>
                                        <p:cTn dur="1" fill="hold" id="13">
                                          <p:stCondLst>
                                            <p:cond delay="0"/>
                                          </p:stCondLst>
                                        </p:cTn>
                                        <p:tgtEl>
                                          <p:spTgt spid="2"/>
                                        </p:tgtEl>
                                        <p:attrNameLst>
                                          <p:attrName>style.visibility</p:attrName>
                                        </p:attrNameLst>
                                      </p:cBhvr>
                                      <p:to>
                                        <p:strVal val="visible"/>
                                      </p:to>
                                    </p:set>
                                    <p:animEffect filter="fade" transition="in">
                                      <p:cBhvr>
                                        <p:cTn dur="1250" id="14"/>
                                        <p:tgtEl>
                                          <p:spTgt spid="2"/>
                                        </p:tgtEl>
                                      </p:cBhvr>
                                    </p:animEffect>
                                  </p:childTnLst>
                                </p:cTn>
                              </p:par>
                              <p:par>
                                <p:cTn fill="hold" id="15" nodeType="withEffect" presetClass="entr" presetID="2" presetSubtype="2">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1000" fill="hold" id="17"/>
                                        <p:tgtEl>
                                          <p:spTgt spid="2"/>
                                        </p:tgtEl>
                                        <p:attrNameLst>
                                          <p:attrName>ppt_x</p:attrName>
                                        </p:attrNameLst>
                                      </p:cBhvr>
                                      <p:tavLst>
                                        <p:tav tm="0">
                                          <p:val>
                                            <p:strVal val="1+#ppt_w/2"/>
                                          </p:val>
                                        </p:tav>
                                        <p:tav tm="100000">
                                          <p:val>
                                            <p:strVal val="#ppt_x"/>
                                          </p:val>
                                        </p:tav>
                                      </p:tavLst>
                                    </p:anim>
                                    <p:anim calcmode="lin" valueType="num">
                                      <p:cBhvr additive="base">
                                        <p:cTn dur="1000" fill="hold" id="18"/>
                                        <p:tgtEl>
                                          <p:spTgt spid="2"/>
                                        </p:tgtEl>
                                        <p:attrNameLst>
                                          <p:attrName>ppt_y</p:attrName>
                                        </p:attrNameLst>
                                      </p:cBhvr>
                                      <p:tavLst>
                                        <p:tav tm="0">
                                          <p:val>
                                            <p:strVal val="#ppt_y"/>
                                          </p:val>
                                        </p:tav>
                                        <p:tav tm="100000">
                                          <p:val>
                                            <p:strVal val="#ppt_y"/>
                                          </p:val>
                                        </p:tav>
                                      </p:tavLst>
                                    </p:anim>
                                  </p:childTnLst>
                                </p:cTn>
                              </p:par>
                              <p:par>
                                <p:cTn fill="hold" id="19" nodeType="withEffect" presetClass="emph" presetID="8" presetSubtype="0">
                                  <p:stCondLst>
                                    <p:cond delay="0"/>
                                  </p:stCondLst>
                                  <p:childTnLst>
                                    <p:animRot by="21600000">
                                      <p:cBhvr>
                                        <p:cTn dur="1000" fill="hold" id="20"/>
                                        <p:tgtEl>
                                          <p:spTgt spid="2"/>
                                        </p:tgtEl>
                                        <p:attrNameLst>
                                          <p:attrName>r</p:attrName>
                                        </p:attrNameLst>
                                      </p:cBhvr>
                                    </p:animRot>
                                  </p:childTnLst>
                                </p:cTn>
                              </p:par>
                              <p:par>
                                <p:cTn fill="hold" id="21" nodeType="withEffect" presetClass="entr" presetID="10" presetSubtype="0">
                                  <p:stCondLst>
                                    <p:cond delay="0"/>
                                  </p:stCondLst>
                                  <p:childTnLst>
                                    <p:set>
                                      <p:cBhvr>
                                        <p:cTn dur="1" fill="hold" id="22">
                                          <p:stCondLst>
                                            <p:cond delay="0"/>
                                          </p:stCondLst>
                                        </p:cTn>
                                        <p:tgtEl>
                                          <p:spTgt spid="3"/>
                                        </p:tgtEl>
                                        <p:attrNameLst>
                                          <p:attrName>style.visibility</p:attrName>
                                        </p:attrNameLst>
                                      </p:cBhvr>
                                      <p:to>
                                        <p:strVal val="visible"/>
                                      </p:to>
                                    </p:set>
                                    <p:animEffect filter="fade" transition="in">
                                      <p:cBhvr>
                                        <p:cTn dur="1300" id="23"/>
                                        <p:tgtEl>
                                          <p:spTgt spid="3"/>
                                        </p:tgtEl>
                                      </p:cBhvr>
                                    </p:animEffect>
                                  </p:childTnLst>
                                </p:cTn>
                              </p:par>
                              <p:par>
                                <p:cTn fill="hold" id="24" nodeType="withEffect" presetClass="entr" presetID="2" presetSubtype="3">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1000" fill="hold" id="26"/>
                                        <p:tgtEl>
                                          <p:spTgt spid="3"/>
                                        </p:tgtEl>
                                        <p:attrNameLst>
                                          <p:attrName>ppt_x</p:attrName>
                                        </p:attrNameLst>
                                      </p:cBhvr>
                                      <p:tavLst>
                                        <p:tav tm="0">
                                          <p:val>
                                            <p:strVal val="1+#ppt_w/2"/>
                                          </p:val>
                                        </p:tav>
                                        <p:tav tm="100000">
                                          <p:val>
                                            <p:strVal val="#ppt_x"/>
                                          </p:val>
                                        </p:tav>
                                      </p:tavLst>
                                    </p:anim>
                                    <p:anim calcmode="lin" valueType="num">
                                      <p:cBhvr additive="base">
                                        <p:cTn dur="1000" fill="hold" id="27"/>
                                        <p:tgtEl>
                                          <p:spTgt spid="3"/>
                                        </p:tgtEl>
                                        <p:attrNameLst>
                                          <p:attrName>ppt_y</p:attrName>
                                        </p:attrNameLst>
                                      </p:cBhvr>
                                      <p:tavLst>
                                        <p:tav tm="0">
                                          <p:val>
                                            <p:strVal val="0-#ppt_h/2"/>
                                          </p:val>
                                        </p:tav>
                                        <p:tav tm="100000">
                                          <p:val>
                                            <p:strVal val="#ppt_y"/>
                                          </p:val>
                                        </p:tav>
                                      </p:tavLst>
                                    </p:anim>
                                  </p:childTnLst>
                                </p:cTn>
                              </p:par>
                              <p:par>
                                <p:cTn fill="hold" id="28" nodeType="withEffect" presetClass="emph" presetID="8" presetSubtype="0">
                                  <p:stCondLst>
                                    <p:cond delay="0"/>
                                  </p:stCondLst>
                                  <p:childTnLst>
                                    <p:animRot by="21600000">
                                      <p:cBhvr>
                                        <p:cTn dur="1000" fill="hold" id="29"/>
                                        <p:tgtEl>
                                          <p:spTgt spid="3"/>
                                        </p:tgtEl>
                                        <p:attrNameLst>
                                          <p:attrName>r</p:attrName>
                                        </p:attrNameLst>
                                      </p:cBhvr>
                                    </p:animRot>
                                  </p:childTnLst>
                                </p:cTn>
                              </p:par>
                              <p:par>
                                <p:cTn fill="hold" id="30" nodeType="withEffect" presetClass="entr" presetID="10" presetSubtype="0">
                                  <p:stCondLst>
                                    <p:cond delay="0"/>
                                  </p:stCondLst>
                                  <p:childTnLst>
                                    <p:set>
                                      <p:cBhvr>
                                        <p:cTn dur="1" fill="hold" id="31">
                                          <p:stCondLst>
                                            <p:cond delay="0"/>
                                          </p:stCondLst>
                                        </p:cTn>
                                        <p:tgtEl>
                                          <p:spTgt spid="4"/>
                                        </p:tgtEl>
                                        <p:attrNameLst>
                                          <p:attrName>style.visibility</p:attrName>
                                        </p:attrNameLst>
                                      </p:cBhvr>
                                      <p:to>
                                        <p:strVal val="visible"/>
                                      </p:to>
                                    </p:set>
                                    <p:animEffect filter="fade" transition="in">
                                      <p:cBhvr>
                                        <p:cTn dur="1250" id="32"/>
                                        <p:tgtEl>
                                          <p:spTgt spid="4"/>
                                        </p:tgtEl>
                                      </p:cBhvr>
                                    </p:animEffect>
                                  </p:childTnLst>
                                </p:cTn>
                              </p:par>
                              <p:par>
                                <p:cTn fill="hold" id="33" nodeType="withEffect" presetClass="entr" presetID="2" presetSubtype="9">
                                  <p:stCondLst>
                                    <p:cond delay="0"/>
                                  </p:stCondLst>
                                  <p:childTnLst>
                                    <p:set>
                                      <p:cBhvr>
                                        <p:cTn dur="1" fill="hold" id="34">
                                          <p:stCondLst>
                                            <p:cond delay="0"/>
                                          </p:stCondLst>
                                        </p:cTn>
                                        <p:tgtEl>
                                          <p:spTgt spid="4"/>
                                        </p:tgtEl>
                                        <p:attrNameLst>
                                          <p:attrName>style.visibility</p:attrName>
                                        </p:attrNameLst>
                                      </p:cBhvr>
                                      <p:to>
                                        <p:strVal val="visible"/>
                                      </p:to>
                                    </p:set>
                                    <p:anim calcmode="lin" valueType="num">
                                      <p:cBhvr additive="base">
                                        <p:cTn dur="1000" fill="hold" id="35"/>
                                        <p:tgtEl>
                                          <p:spTgt spid="4"/>
                                        </p:tgtEl>
                                        <p:attrNameLst>
                                          <p:attrName>ppt_x</p:attrName>
                                        </p:attrNameLst>
                                      </p:cBhvr>
                                      <p:tavLst>
                                        <p:tav tm="0">
                                          <p:val>
                                            <p:strVal val="0-#ppt_w/2"/>
                                          </p:val>
                                        </p:tav>
                                        <p:tav tm="100000">
                                          <p:val>
                                            <p:strVal val="#ppt_x"/>
                                          </p:val>
                                        </p:tav>
                                      </p:tavLst>
                                    </p:anim>
                                    <p:anim calcmode="lin" valueType="num">
                                      <p:cBhvr additive="base">
                                        <p:cTn dur="1000" fill="hold" id="36"/>
                                        <p:tgtEl>
                                          <p:spTgt spid="4"/>
                                        </p:tgtEl>
                                        <p:attrNameLst>
                                          <p:attrName>ppt_y</p:attrName>
                                        </p:attrNameLst>
                                      </p:cBhvr>
                                      <p:tavLst>
                                        <p:tav tm="0">
                                          <p:val>
                                            <p:strVal val="0-#ppt_h/2"/>
                                          </p:val>
                                        </p:tav>
                                        <p:tav tm="100000">
                                          <p:val>
                                            <p:strVal val="#ppt_y"/>
                                          </p:val>
                                        </p:tav>
                                      </p:tavLst>
                                    </p:anim>
                                  </p:childTnLst>
                                </p:cTn>
                              </p:par>
                              <p:par>
                                <p:cTn fill="hold" id="37" nodeType="withEffect" presetClass="emph" presetID="8" presetSubtype="0">
                                  <p:stCondLst>
                                    <p:cond delay="0"/>
                                  </p:stCondLst>
                                  <p:childTnLst>
                                    <p:animRot by="21600000">
                                      <p:cBhvr>
                                        <p:cTn dur="1000" fill="hold" id="38"/>
                                        <p:tgtEl>
                                          <p:spTgt spid="4"/>
                                        </p:tgtEl>
                                        <p:attrNameLst>
                                          <p:attrName>r</p:attrName>
                                        </p:attrNameLst>
                                      </p:cBhvr>
                                    </p:animRot>
                                  </p:childTnLst>
                                </p:cTn>
                              </p:par>
                              <p:par>
                                <p:cTn fill="hold" id="39" nodeType="withEffect" presetClass="entr" presetID="10" presetSubtype="0">
                                  <p:stCondLst>
                                    <p:cond delay="0"/>
                                  </p:stCondLst>
                                  <p:childTnLst>
                                    <p:set>
                                      <p:cBhvr>
                                        <p:cTn dur="1" fill="hold" id="40">
                                          <p:stCondLst>
                                            <p:cond delay="0"/>
                                          </p:stCondLst>
                                        </p:cTn>
                                        <p:tgtEl>
                                          <p:spTgt spid="33"/>
                                        </p:tgtEl>
                                        <p:attrNameLst>
                                          <p:attrName>style.visibility</p:attrName>
                                        </p:attrNameLst>
                                      </p:cBhvr>
                                      <p:to>
                                        <p:strVal val="visible"/>
                                      </p:to>
                                    </p:set>
                                    <p:animEffect filter="fade" transition="in">
                                      <p:cBhvr>
                                        <p:cTn dur="1250" id="41"/>
                                        <p:tgtEl>
                                          <p:spTgt spid="33"/>
                                        </p:tgtEl>
                                      </p:cBhvr>
                                    </p:animEffect>
                                  </p:childTnLst>
                                </p:cTn>
                              </p:par>
                              <p:par>
                                <p:cTn fill="hold" id="42" nodeType="withEffect" presetClass="entr" presetID="2" presetSubtype="8">
                                  <p:stCondLst>
                                    <p:cond delay="0"/>
                                  </p:stCondLst>
                                  <p:childTnLst>
                                    <p:set>
                                      <p:cBhvr>
                                        <p:cTn dur="1" fill="hold" id="43">
                                          <p:stCondLst>
                                            <p:cond delay="0"/>
                                          </p:stCondLst>
                                        </p:cTn>
                                        <p:tgtEl>
                                          <p:spTgt spid="33"/>
                                        </p:tgtEl>
                                        <p:attrNameLst>
                                          <p:attrName>style.visibility</p:attrName>
                                        </p:attrNameLst>
                                      </p:cBhvr>
                                      <p:to>
                                        <p:strVal val="visible"/>
                                      </p:to>
                                    </p:set>
                                    <p:anim calcmode="lin" valueType="num">
                                      <p:cBhvr additive="base">
                                        <p:cTn dur="1000" fill="hold" id="44"/>
                                        <p:tgtEl>
                                          <p:spTgt spid="33"/>
                                        </p:tgtEl>
                                        <p:attrNameLst>
                                          <p:attrName>ppt_x</p:attrName>
                                        </p:attrNameLst>
                                      </p:cBhvr>
                                      <p:tavLst>
                                        <p:tav tm="0">
                                          <p:val>
                                            <p:strVal val="0-#ppt_w/2"/>
                                          </p:val>
                                        </p:tav>
                                        <p:tav tm="100000">
                                          <p:val>
                                            <p:strVal val="#ppt_x"/>
                                          </p:val>
                                        </p:tav>
                                      </p:tavLst>
                                    </p:anim>
                                    <p:anim calcmode="lin" valueType="num">
                                      <p:cBhvr additive="base">
                                        <p:cTn dur="1000" fill="hold" id="45"/>
                                        <p:tgtEl>
                                          <p:spTgt spid="33"/>
                                        </p:tgtEl>
                                        <p:attrNameLst>
                                          <p:attrName>ppt_y</p:attrName>
                                        </p:attrNameLst>
                                      </p:cBhvr>
                                      <p:tavLst>
                                        <p:tav tm="0">
                                          <p:val>
                                            <p:strVal val="#ppt_y"/>
                                          </p:val>
                                        </p:tav>
                                        <p:tav tm="100000">
                                          <p:val>
                                            <p:strVal val="#ppt_y"/>
                                          </p:val>
                                        </p:tav>
                                      </p:tavLst>
                                    </p:anim>
                                  </p:childTnLst>
                                </p:cTn>
                              </p:par>
                              <p:par>
                                <p:cTn fill="hold" id="46" nodeType="withEffect" presetClass="emph" presetID="8" presetSubtype="0">
                                  <p:stCondLst>
                                    <p:cond delay="0"/>
                                  </p:stCondLst>
                                  <p:childTnLst>
                                    <p:animRot by="21600000">
                                      <p:cBhvr>
                                        <p:cTn dur="1000" fill="hold" id="47"/>
                                        <p:tgtEl>
                                          <p:spTgt spid="33"/>
                                        </p:tgtEl>
                                        <p:attrNameLst>
                                          <p:attrName>r</p:attrName>
                                        </p:attrNameLst>
                                      </p:cBhvr>
                                    </p:animRot>
                                  </p:childTnLst>
                                </p:cTn>
                              </p:par>
                            </p:childTnLst>
                          </p:cTn>
                        </p:par>
                        <p:par>
                          <p:cTn fill="hold" id="48" nodeType="afterGroup">
                            <p:stCondLst>
                              <p:cond delay="1300"/>
                            </p:stCondLst>
                            <p:childTnLst>
                              <p:par>
                                <p:cTn fill="hold" grpId="0" id="49" nodeType="afterEffect" presetClass="entr" presetID="22" presetSubtype="8">
                                  <p:stCondLst>
                                    <p:cond delay="0"/>
                                  </p:stCondLst>
                                  <p:childTnLst>
                                    <p:set>
                                      <p:cBhvr>
                                        <p:cTn dur="1" fill="hold" id="50">
                                          <p:stCondLst>
                                            <p:cond delay="0"/>
                                          </p:stCondLst>
                                        </p:cTn>
                                        <p:tgtEl>
                                          <p:spTgt spid="9"/>
                                        </p:tgtEl>
                                        <p:attrNameLst>
                                          <p:attrName>style.visibility</p:attrName>
                                        </p:attrNameLst>
                                      </p:cBhvr>
                                      <p:to>
                                        <p:strVal val="visible"/>
                                      </p:to>
                                    </p:set>
                                    <p:animEffect filter="wipe(left)" transition="in">
                                      <p:cBhvr>
                                        <p:cTn dur="500" id="51"/>
                                        <p:tgtEl>
                                          <p:spTgt spid="9"/>
                                        </p:tgtEl>
                                      </p:cBhvr>
                                    </p:animEffect>
                                  </p:childTnLst>
                                </p:cTn>
                              </p:par>
                            </p:childTnLst>
                          </p:cTn>
                        </p:par>
                        <p:par>
                          <p:cTn fill="hold" id="52" nodeType="afterGroup">
                            <p:stCondLst>
                              <p:cond delay="1800"/>
                            </p:stCondLst>
                            <p:childTnLst>
                              <p:par>
                                <p:cTn fill="hold" grpId="0" id="53" nodeType="afterEffect" presetClass="entr" presetID="22" presetSubtype="4">
                                  <p:stCondLst>
                                    <p:cond delay="0"/>
                                  </p:stCondLst>
                                  <p:childTnLst>
                                    <p:set>
                                      <p:cBhvr>
                                        <p:cTn dur="1" fill="hold" id="54">
                                          <p:stCondLst>
                                            <p:cond delay="0"/>
                                          </p:stCondLst>
                                        </p:cTn>
                                        <p:tgtEl>
                                          <p:spTgt spid="10"/>
                                        </p:tgtEl>
                                        <p:attrNameLst>
                                          <p:attrName>style.visibility</p:attrName>
                                        </p:attrNameLst>
                                      </p:cBhvr>
                                      <p:to>
                                        <p:strVal val="visible"/>
                                      </p:to>
                                    </p:set>
                                    <p:animEffect filter="wipe(down)" transition="in">
                                      <p:cBhvr>
                                        <p:cTn dur="500" id="55"/>
                                        <p:tgtEl>
                                          <p:spTgt spid="10"/>
                                        </p:tgtEl>
                                      </p:cBhvr>
                                    </p:animEffect>
                                  </p:childTnLst>
                                </p:cTn>
                              </p:par>
                            </p:childTnLst>
                          </p:cTn>
                        </p:par>
                        <p:par>
                          <p:cTn fill="hold" id="56" nodeType="afterGroup">
                            <p:stCondLst>
                              <p:cond delay="2300"/>
                            </p:stCondLst>
                            <p:childTnLst>
                              <p:par>
                                <p:cTn fill="hold" grpId="0" id="57" nodeType="afterEffect" presetClass="entr" presetID="22" presetSubtype="2">
                                  <p:stCondLst>
                                    <p:cond delay="0"/>
                                  </p:stCondLst>
                                  <p:childTnLst>
                                    <p:set>
                                      <p:cBhvr>
                                        <p:cTn dur="1" fill="hold" id="58">
                                          <p:stCondLst>
                                            <p:cond delay="0"/>
                                          </p:stCondLst>
                                        </p:cTn>
                                        <p:tgtEl>
                                          <p:spTgt spid="20"/>
                                        </p:tgtEl>
                                        <p:attrNameLst>
                                          <p:attrName>style.visibility</p:attrName>
                                        </p:attrNameLst>
                                      </p:cBhvr>
                                      <p:to>
                                        <p:strVal val="visible"/>
                                      </p:to>
                                    </p:set>
                                    <p:animEffect filter="wipe(right)" transition="in">
                                      <p:cBhvr>
                                        <p:cTn dur="500" id="59"/>
                                        <p:tgtEl>
                                          <p:spTgt spid="20"/>
                                        </p:tgtEl>
                                      </p:cBhvr>
                                    </p:animEffect>
                                  </p:childTnLst>
                                </p:cTn>
                              </p:par>
                            </p:childTnLst>
                          </p:cTn>
                        </p:par>
                        <p:par>
                          <p:cTn fill="hold" id="60" nodeType="afterGroup">
                            <p:stCondLst>
                              <p:cond delay="2800"/>
                            </p:stCondLst>
                            <p:childTnLst>
                              <p:par>
                                <p:cTn fill="hold" grpId="0" id="61" nodeType="afterEffect" presetClass="entr" presetID="22" presetSubtype="4">
                                  <p:stCondLst>
                                    <p:cond delay="0"/>
                                  </p:stCondLst>
                                  <p:childTnLst>
                                    <p:set>
                                      <p:cBhvr>
                                        <p:cTn dur="1" fill="hold" id="62">
                                          <p:stCondLst>
                                            <p:cond delay="0"/>
                                          </p:stCondLst>
                                        </p:cTn>
                                        <p:tgtEl>
                                          <p:spTgt spid="23"/>
                                        </p:tgtEl>
                                        <p:attrNameLst>
                                          <p:attrName>style.visibility</p:attrName>
                                        </p:attrNameLst>
                                      </p:cBhvr>
                                      <p:to>
                                        <p:strVal val="visible"/>
                                      </p:to>
                                    </p:set>
                                    <p:animEffect filter="wipe(down)" transition="in">
                                      <p:cBhvr>
                                        <p:cTn dur="500" id="63"/>
                                        <p:tgtEl>
                                          <p:spTgt spid="23"/>
                                        </p:tgtEl>
                                      </p:cBhvr>
                                    </p:animEffect>
                                  </p:childTnLst>
                                </p:cTn>
                              </p:par>
                            </p:childTnLst>
                          </p:cTn>
                        </p:par>
                        <p:par>
                          <p:cTn fill="hold" id="64" nodeType="afterGroup">
                            <p:stCondLst>
                              <p:cond delay="3300"/>
                            </p:stCondLst>
                            <p:childTnLst>
                              <p:par>
                                <p:cTn fill="hold" grpId="0" id="65" nodeType="afterEffect" presetClass="entr" presetID="22" presetSubtype="4">
                                  <p:stCondLst>
                                    <p:cond delay="0"/>
                                  </p:stCondLst>
                                  <p:childTnLst>
                                    <p:set>
                                      <p:cBhvr>
                                        <p:cTn dur="1" fill="hold" id="66">
                                          <p:stCondLst>
                                            <p:cond delay="0"/>
                                          </p:stCondLst>
                                        </p:cTn>
                                        <p:tgtEl>
                                          <p:spTgt spid="22"/>
                                        </p:tgtEl>
                                        <p:attrNameLst>
                                          <p:attrName>style.visibility</p:attrName>
                                        </p:attrNameLst>
                                      </p:cBhvr>
                                      <p:to>
                                        <p:strVal val="visible"/>
                                      </p:to>
                                    </p:set>
                                    <p:animEffect filter="wipe(down)" transition="in">
                                      <p:cBhvr>
                                        <p:cTn dur="500" id="67"/>
                                        <p:tgtEl>
                                          <p:spTgt spid="22"/>
                                        </p:tgtEl>
                                      </p:cBhvr>
                                    </p:animEffect>
                                  </p:childTnLst>
                                </p:cTn>
                              </p:par>
                            </p:childTnLst>
                          </p:cTn>
                        </p:par>
                        <p:par>
                          <p:cTn fill="hold" id="68" nodeType="afterGroup">
                            <p:stCondLst>
                              <p:cond delay="3800"/>
                            </p:stCondLst>
                            <p:childTnLst>
                              <p:par>
                                <p:cTn fill="hold" grpId="0" id="69" nodeType="afterEffect" presetClass="entr" presetID="22" presetSubtype="1">
                                  <p:stCondLst>
                                    <p:cond delay="0"/>
                                  </p:stCondLst>
                                  <p:childTnLst>
                                    <p:set>
                                      <p:cBhvr>
                                        <p:cTn dur="1" fill="hold" id="70">
                                          <p:stCondLst>
                                            <p:cond delay="0"/>
                                          </p:stCondLst>
                                        </p:cTn>
                                        <p:tgtEl>
                                          <p:spTgt spid="24"/>
                                        </p:tgtEl>
                                        <p:attrNameLst>
                                          <p:attrName>style.visibility</p:attrName>
                                        </p:attrNameLst>
                                      </p:cBhvr>
                                      <p:to>
                                        <p:strVal val="visible"/>
                                      </p:to>
                                    </p:set>
                                    <p:animEffect filter="wipe(up)" transition="in">
                                      <p:cBhvr>
                                        <p:cTn dur="500" id="71"/>
                                        <p:tgtEl>
                                          <p:spTgt spid="24"/>
                                        </p:tgtEl>
                                      </p:cBhvr>
                                    </p:animEffect>
                                  </p:childTnLst>
                                </p:cTn>
                              </p:par>
                            </p:childTnLst>
                          </p:cTn>
                        </p:par>
                        <p:par>
                          <p:cTn fill="hold" id="72" nodeType="afterGroup">
                            <p:stCondLst>
                              <p:cond delay="4300"/>
                            </p:stCondLst>
                            <p:childTnLst>
                              <p:par>
                                <p:cTn fill="hold" grpId="0" id="73" nodeType="afterEffect" presetClass="entr" presetID="22" presetSubtype="1">
                                  <p:stCondLst>
                                    <p:cond delay="0"/>
                                  </p:stCondLst>
                                  <p:childTnLst>
                                    <p:set>
                                      <p:cBhvr>
                                        <p:cTn dur="1" fill="hold" id="74">
                                          <p:stCondLst>
                                            <p:cond delay="0"/>
                                          </p:stCondLst>
                                        </p:cTn>
                                        <p:tgtEl>
                                          <p:spTgt spid="21"/>
                                        </p:tgtEl>
                                        <p:attrNameLst>
                                          <p:attrName>style.visibility</p:attrName>
                                        </p:attrNameLst>
                                      </p:cBhvr>
                                      <p:to>
                                        <p:strVal val="visible"/>
                                      </p:to>
                                    </p:set>
                                    <p:animEffect filter="wipe(up)" transition="in">
                                      <p:cBhvr>
                                        <p:cTn dur="500" id="75"/>
                                        <p:tgtEl>
                                          <p:spTgt spid="21"/>
                                        </p:tgtEl>
                                      </p:cBhvr>
                                    </p:animEffect>
                                  </p:childTnLst>
                                </p:cTn>
                              </p:par>
                            </p:childTnLst>
                          </p:cTn>
                        </p:par>
                        <p:par>
                          <p:cTn fill="hold" id="76" nodeType="afterGroup">
                            <p:stCondLst>
                              <p:cond delay="4800"/>
                            </p:stCondLst>
                            <p:childTnLst>
                              <p:par>
                                <p:cTn fill="hold" grpId="0" id="77" nodeType="afterEffect" presetClass="entr" presetID="22" presetSubtype="1">
                                  <p:stCondLst>
                                    <p:cond delay="0"/>
                                  </p:stCondLst>
                                  <p:childTnLst>
                                    <p:set>
                                      <p:cBhvr>
                                        <p:cTn dur="1" fill="hold" id="78">
                                          <p:stCondLst>
                                            <p:cond delay="0"/>
                                          </p:stCondLst>
                                        </p:cTn>
                                        <p:tgtEl>
                                          <p:spTgt spid="11"/>
                                        </p:tgtEl>
                                        <p:attrNameLst>
                                          <p:attrName>style.visibility</p:attrName>
                                        </p:attrNameLst>
                                      </p:cBhvr>
                                      <p:to>
                                        <p:strVal val="visible"/>
                                      </p:to>
                                    </p:set>
                                    <p:animEffect filter="wipe(up)" transition="in">
                                      <p:cBhvr>
                                        <p:cTn dur="500" id="79"/>
                                        <p:tgtEl>
                                          <p:spTgt spid="11"/>
                                        </p:tgtEl>
                                      </p:cBhvr>
                                    </p:animEffect>
                                  </p:childTnLst>
                                </p:cTn>
                              </p:par>
                            </p:childTnLst>
                          </p:cTn>
                        </p:par>
                        <p:par>
                          <p:cTn fill="hold" id="80" nodeType="afterGroup">
                            <p:stCondLst>
                              <p:cond delay="5300"/>
                            </p:stCondLst>
                            <p:childTnLst>
                              <p:par>
                                <p:cTn fill="hold" id="81" nodeType="afterEffect" presetClass="entr" presetID="22" presetSubtype="8">
                                  <p:stCondLst>
                                    <p:cond delay="0"/>
                                  </p:stCondLst>
                                  <p:childTnLst>
                                    <p:set>
                                      <p:cBhvr>
                                        <p:cTn dur="1" fill="hold" id="82">
                                          <p:stCondLst>
                                            <p:cond delay="0"/>
                                          </p:stCondLst>
                                        </p:cTn>
                                        <p:tgtEl>
                                          <p:spTgt spid="30">
                                            <p:txEl>
                                              <p:pRg end="0" st="0"/>
                                            </p:txEl>
                                          </p:spTgt>
                                        </p:tgtEl>
                                        <p:attrNameLst>
                                          <p:attrName>style.visibility</p:attrName>
                                        </p:attrNameLst>
                                      </p:cBhvr>
                                      <p:to>
                                        <p:strVal val="visible"/>
                                      </p:to>
                                    </p:set>
                                    <p:animEffect filter="wipe(left)" transition="in">
                                      <p:cBhvr>
                                        <p:cTn dur="500" id="83"/>
                                        <p:tgtEl>
                                          <p:spTgt spid="30">
                                            <p:txEl>
                                              <p:pRg end="0" st="0"/>
                                            </p:txEl>
                                          </p:spTgt>
                                        </p:tgtEl>
                                      </p:cBhvr>
                                    </p:animEffect>
                                  </p:childTnLst>
                                </p:cTn>
                              </p:par>
                            </p:childTnLst>
                          </p:cTn>
                        </p:par>
                        <p:par>
                          <p:cTn fill="hold" id="84" nodeType="afterGroup">
                            <p:stCondLst>
                              <p:cond delay="5800"/>
                            </p:stCondLst>
                            <p:childTnLst>
                              <p:par>
                                <p:cTn fill="hold" grpId="0" id="85" nodeType="afterEffect" presetClass="entr" presetID="22" presetSubtype="8">
                                  <p:stCondLst>
                                    <p:cond delay="0"/>
                                  </p:stCondLst>
                                  <p:childTnLst>
                                    <p:set>
                                      <p:cBhvr>
                                        <p:cTn dur="1" fill="hold" id="86">
                                          <p:stCondLst>
                                            <p:cond delay="0"/>
                                          </p:stCondLst>
                                        </p:cTn>
                                        <p:tgtEl>
                                          <p:spTgt spid="25"/>
                                        </p:tgtEl>
                                        <p:attrNameLst>
                                          <p:attrName>style.visibility</p:attrName>
                                        </p:attrNameLst>
                                      </p:cBhvr>
                                      <p:to>
                                        <p:strVal val="visible"/>
                                      </p:to>
                                    </p:set>
                                    <p:animEffect filter="wipe(left)" transition="in">
                                      <p:cBhvr>
                                        <p:cTn dur="500" id="87"/>
                                        <p:tgtEl>
                                          <p:spTgt spid="25"/>
                                        </p:tgtEl>
                                      </p:cBhvr>
                                    </p:animEffect>
                                  </p:childTnLst>
                                </p:cTn>
                              </p:par>
                            </p:childTnLst>
                          </p:cTn>
                        </p:par>
                        <p:par>
                          <p:cTn fill="hold" id="88" nodeType="afterGroup">
                            <p:stCondLst>
                              <p:cond delay="6300"/>
                            </p:stCondLst>
                            <p:childTnLst>
                              <p:par>
                                <p:cTn fill="hold" grpId="0" id="89" nodeType="afterEffect" presetClass="entr" presetID="22" presetSubtype="4">
                                  <p:stCondLst>
                                    <p:cond delay="0"/>
                                  </p:stCondLst>
                                  <p:childTnLst>
                                    <p:set>
                                      <p:cBhvr>
                                        <p:cTn dur="1" fill="hold" id="90">
                                          <p:stCondLst>
                                            <p:cond delay="0"/>
                                          </p:stCondLst>
                                        </p:cTn>
                                        <p:tgtEl>
                                          <p:spTgt spid="8"/>
                                        </p:tgtEl>
                                        <p:attrNameLst>
                                          <p:attrName>style.visibility</p:attrName>
                                        </p:attrNameLst>
                                      </p:cBhvr>
                                      <p:to>
                                        <p:strVal val="visible"/>
                                      </p:to>
                                    </p:set>
                                    <p:animEffect filter="wipe(down)" transition="in">
                                      <p:cBhvr>
                                        <p:cTn dur="500" id="91"/>
                                        <p:tgtEl>
                                          <p:spTgt spid="8"/>
                                        </p:tgtEl>
                                      </p:cBhvr>
                                    </p:animEffect>
                                  </p:childTnLst>
                                </p:cTn>
                              </p:par>
                            </p:childTnLst>
                          </p:cTn>
                        </p:par>
                        <p:par>
                          <p:cTn fill="hold" id="92" nodeType="afterGroup">
                            <p:stCondLst>
                              <p:cond delay="6800"/>
                            </p:stCondLst>
                            <p:childTnLst>
                              <p:par>
                                <p:cTn fill="hold" grpId="0" id="93" nodeType="afterEffect" presetClass="entr" presetID="17" presetSubtype="10">
                                  <p:stCondLst>
                                    <p:cond delay="0"/>
                                  </p:stCondLst>
                                  <p:childTnLst>
                                    <p:set>
                                      <p:cBhvr>
                                        <p:cTn dur="1" fill="hold" id="94">
                                          <p:stCondLst>
                                            <p:cond delay="0"/>
                                          </p:stCondLst>
                                        </p:cTn>
                                        <p:tgtEl>
                                          <p:spTgt spid="12"/>
                                        </p:tgtEl>
                                        <p:attrNameLst>
                                          <p:attrName>style.visibility</p:attrName>
                                        </p:attrNameLst>
                                      </p:cBhvr>
                                      <p:to>
                                        <p:strVal val="visible"/>
                                      </p:to>
                                    </p:set>
                                    <p:anim calcmode="lin" valueType="num">
                                      <p:cBhvr>
                                        <p:cTn dur="500" fill="hold" id="95"/>
                                        <p:tgtEl>
                                          <p:spTgt spid="12"/>
                                        </p:tgtEl>
                                        <p:attrNameLst>
                                          <p:attrName>ppt_w</p:attrName>
                                        </p:attrNameLst>
                                      </p:cBhvr>
                                      <p:tavLst>
                                        <p:tav tm="0">
                                          <p:val>
                                            <p:fltVal val="0"/>
                                          </p:val>
                                        </p:tav>
                                        <p:tav tm="100000">
                                          <p:val>
                                            <p:strVal val="#ppt_w"/>
                                          </p:val>
                                        </p:tav>
                                      </p:tavLst>
                                    </p:anim>
                                    <p:anim calcmode="lin" valueType="num">
                                      <p:cBhvr>
                                        <p:cTn dur="500" fill="hold" id="96"/>
                                        <p:tgtEl>
                                          <p:spTgt spid="12"/>
                                        </p:tgtEl>
                                        <p:attrNameLst>
                                          <p:attrName>ppt_h</p:attrName>
                                        </p:attrNameLst>
                                      </p:cBhvr>
                                      <p:tavLst>
                                        <p:tav tm="0">
                                          <p:val>
                                            <p:strVal val="#ppt_h"/>
                                          </p:val>
                                        </p:tav>
                                        <p:tav tm="100000">
                                          <p:val>
                                            <p:strVal val="#ppt_h"/>
                                          </p:val>
                                        </p:tav>
                                      </p:tavLst>
                                    </p:anim>
                                  </p:childTnLst>
                                </p:cTn>
                              </p:par>
                              <p:par>
                                <p:cTn fill="hold" id="97" nodeType="withEffect" presetClass="entr" presetID="17" presetSubtype="10">
                                  <p:stCondLst>
                                    <p:cond delay="0"/>
                                  </p:stCondLst>
                                  <p:childTnLst>
                                    <p:set>
                                      <p:cBhvr>
                                        <p:cTn dur="1" fill="hold" id="98">
                                          <p:stCondLst>
                                            <p:cond delay="0"/>
                                          </p:stCondLst>
                                        </p:cTn>
                                        <p:tgtEl>
                                          <p:spTgt spid="32"/>
                                        </p:tgtEl>
                                        <p:attrNameLst>
                                          <p:attrName>style.visibility</p:attrName>
                                        </p:attrNameLst>
                                      </p:cBhvr>
                                      <p:to>
                                        <p:strVal val="visible"/>
                                      </p:to>
                                    </p:set>
                                    <p:anim calcmode="lin" valueType="num">
                                      <p:cBhvr>
                                        <p:cTn dur="500" fill="hold" id="99"/>
                                        <p:tgtEl>
                                          <p:spTgt spid="32"/>
                                        </p:tgtEl>
                                        <p:attrNameLst>
                                          <p:attrName>ppt_w</p:attrName>
                                        </p:attrNameLst>
                                      </p:cBhvr>
                                      <p:tavLst>
                                        <p:tav tm="0">
                                          <p:val>
                                            <p:fltVal val="0"/>
                                          </p:val>
                                        </p:tav>
                                        <p:tav tm="100000">
                                          <p:val>
                                            <p:strVal val="#ppt_w"/>
                                          </p:val>
                                        </p:tav>
                                      </p:tavLst>
                                    </p:anim>
                                    <p:anim calcmode="lin" valueType="num">
                                      <p:cBhvr>
                                        <p:cTn dur="500" fill="hold" id="100"/>
                                        <p:tgtEl>
                                          <p:spTgt spid="32"/>
                                        </p:tgtEl>
                                        <p:attrNameLst>
                                          <p:attrName>ppt_h</p:attrName>
                                        </p:attrNameLst>
                                      </p:cBhvr>
                                      <p:tavLst>
                                        <p:tav tm="0">
                                          <p:val>
                                            <p:strVal val="#ppt_h"/>
                                          </p:val>
                                        </p:tav>
                                        <p:tav tm="100000">
                                          <p:val>
                                            <p:strVal val="#ppt_h"/>
                                          </p:val>
                                        </p:tav>
                                      </p:tavLst>
                                    </p:anim>
                                  </p:childTnLst>
                                </p:cTn>
                              </p:par>
                            </p:childTnLst>
                          </p:cTn>
                        </p:par>
                        <p:par>
                          <p:cTn fill="hold" id="101" nodeType="afterGroup">
                            <p:stCondLst>
                              <p:cond delay="7300"/>
                            </p:stCondLst>
                            <p:childTnLst>
                              <p:par>
                                <p:cTn fill="hold" grpId="0" id="102" nodeType="afterEffect" presetClass="entr" presetID="22" presetSubtype="8">
                                  <p:stCondLst>
                                    <p:cond delay="0"/>
                                  </p:stCondLst>
                                  <p:childTnLst>
                                    <p:set>
                                      <p:cBhvr>
                                        <p:cTn dur="1" fill="hold" id="103">
                                          <p:stCondLst>
                                            <p:cond delay="0"/>
                                          </p:stCondLst>
                                        </p:cTn>
                                        <p:tgtEl>
                                          <p:spTgt spid="29"/>
                                        </p:tgtEl>
                                        <p:attrNameLst>
                                          <p:attrName>style.visibility</p:attrName>
                                        </p:attrNameLst>
                                      </p:cBhvr>
                                      <p:to>
                                        <p:strVal val="visible"/>
                                      </p:to>
                                    </p:set>
                                    <p:animEffect filter="wipe(left)" transition="in">
                                      <p:cBhvr>
                                        <p:cTn dur="500" id="104"/>
                                        <p:tgtEl>
                                          <p:spTgt spid="29"/>
                                        </p:tgtEl>
                                      </p:cBhvr>
                                    </p:animEffect>
                                  </p:childTnLst>
                                </p:cTn>
                              </p:par>
                              <p:par>
                                <p:cTn fill="hold" id="105" nodeType="withEffect" presetClass="entr" presetID="17" presetSubtype="10">
                                  <p:stCondLst>
                                    <p:cond delay="0"/>
                                  </p:stCondLst>
                                  <p:childTnLst>
                                    <p:set>
                                      <p:cBhvr>
                                        <p:cTn dur="1" fill="hold" id="106">
                                          <p:stCondLst>
                                            <p:cond delay="0"/>
                                          </p:stCondLst>
                                        </p:cTn>
                                        <p:tgtEl>
                                          <p:spTgt spid="35"/>
                                        </p:tgtEl>
                                        <p:attrNameLst>
                                          <p:attrName>style.visibility</p:attrName>
                                        </p:attrNameLst>
                                      </p:cBhvr>
                                      <p:to>
                                        <p:strVal val="visible"/>
                                      </p:to>
                                    </p:set>
                                    <p:anim calcmode="lin" valueType="num">
                                      <p:cBhvr>
                                        <p:cTn dur="500" fill="hold" id="107"/>
                                        <p:tgtEl>
                                          <p:spTgt spid="35"/>
                                        </p:tgtEl>
                                        <p:attrNameLst>
                                          <p:attrName>ppt_w</p:attrName>
                                        </p:attrNameLst>
                                      </p:cBhvr>
                                      <p:tavLst>
                                        <p:tav tm="0">
                                          <p:val>
                                            <p:fltVal val="0"/>
                                          </p:val>
                                        </p:tav>
                                        <p:tav tm="100000">
                                          <p:val>
                                            <p:strVal val="#ppt_w"/>
                                          </p:val>
                                        </p:tav>
                                      </p:tavLst>
                                    </p:anim>
                                    <p:anim calcmode="lin" valueType="num">
                                      <p:cBhvr>
                                        <p:cTn dur="500" fill="hold" id="108"/>
                                        <p:tgtEl>
                                          <p:spTgt spid="35"/>
                                        </p:tgtEl>
                                        <p:attrNameLst>
                                          <p:attrName>ppt_h</p:attrName>
                                        </p:attrNameLst>
                                      </p:cBhvr>
                                      <p:tavLst>
                                        <p:tav tm="0">
                                          <p:val>
                                            <p:strVal val="#ppt_h"/>
                                          </p:val>
                                        </p:tav>
                                        <p:tav tm="100000">
                                          <p:val>
                                            <p:strVal val="#ppt_h"/>
                                          </p:val>
                                        </p:tav>
                                      </p:tavLst>
                                    </p:anim>
                                  </p:childTnLst>
                                </p:cTn>
                              </p:par>
                            </p:childTnLst>
                          </p:cTn>
                        </p:par>
                        <p:par>
                          <p:cTn fill="hold" id="109" nodeType="afterGroup">
                            <p:stCondLst>
                              <p:cond delay="7800"/>
                            </p:stCondLst>
                            <p:childTnLst>
                              <p:par>
                                <p:cTn fill="hold" grpId="0" id="110" nodeType="afterEffect" presetClass="entr" presetID="22" presetSubtype="8">
                                  <p:stCondLst>
                                    <p:cond delay="0"/>
                                  </p:stCondLst>
                                  <p:childTnLst>
                                    <p:set>
                                      <p:cBhvr>
                                        <p:cTn dur="1" fill="hold" id="111">
                                          <p:stCondLst>
                                            <p:cond delay="0"/>
                                          </p:stCondLst>
                                        </p:cTn>
                                        <p:tgtEl>
                                          <p:spTgt spid="26"/>
                                        </p:tgtEl>
                                        <p:attrNameLst>
                                          <p:attrName>style.visibility</p:attrName>
                                        </p:attrNameLst>
                                      </p:cBhvr>
                                      <p:to>
                                        <p:strVal val="visible"/>
                                      </p:to>
                                    </p:set>
                                    <p:animEffect filter="wipe(left)" transition="in">
                                      <p:cBhvr>
                                        <p:cTn dur="500" id="112"/>
                                        <p:tgtEl>
                                          <p:spTgt spid="26"/>
                                        </p:tgtEl>
                                      </p:cBhvr>
                                    </p:animEffect>
                                  </p:childTnLst>
                                </p:cTn>
                              </p:par>
                            </p:childTnLst>
                          </p:cTn>
                        </p:par>
                        <p:par>
                          <p:cTn fill="hold" id="113" nodeType="afterGroup">
                            <p:stCondLst>
                              <p:cond delay="8300"/>
                            </p:stCondLst>
                            <p:childTnLst>
                              <p:par>
                                <p:cTn fill="hold" id="114" nodeType="afterEffect" presetClass="entr" presetID="17" presetSubtype="10">
                                  <p:stCondLst>
                                    <p:cond delay="0"/>
                                  </p:stCondLst>
                                  <p:childTnLst>
                                    <p:set>
                                      <p:cBhvr>
                                        <p:cTn dur="1" fill="hold" id="115">
                                          <p:stCondLst>
                                            <p:cond delay="0"/>
                                          </p:stCondLst>
                                        </p:cTn>
                                        <p:tgtEl>
                                          <p:spTgt spid="13"/>
                                        </p:tgtEl>
                                        <p:attrNameLst>
                                          <p:attrName>style.visibility</p:attrName>
                                        </p:attrNameLst>
                                      </p:cBhvr>
                                      <p:to>
                                        <p:strVal val="visible"/>
                                      </p:to>
                                    </p:set>
                                    <p:anim calcmode="lin" valueType="num">
                                      <p:cBhvr>
                                        <p:cTn dur="500" fill="hold" id="116"/>
                                        <p:tgtEl>
                                          <p:spTgt spid="13"/>
                                        </p:tgtEl>
                                        <p:attrNameLst>
                                          <p:attrName>ppt_w</p:attrName>
                                        </p:attrNameLst>
                                      </p:cBhvr>
                                      <p:tavLst>
                                        <p:tav tm="0">
                                          <p:val>
                                            <p:fltVal val="0"/>
                                          </p:val>
                                        </p:tav>
                                        <p:tav tm="100000">
                                          <p:val>
                                            <p:strVal val="#ppt_w"/>
                                          </p:val>
                                        </p:tav>
                                      </p:tavLst>
                                    </p:anim>
                                    <p:anim calcmode="lin" valueType="num">
                                      <p:cBhvr>
                                        <p:cTn dur="500" fill="hold" id="117"/>
                                        <p:tgtEl>
                                          <p:spTgt spid="13"/>
                                        </p:tgtEl>
                                        <p:attrNameLst>
                                          <p:attrName>ppt_h</p:attrName>
                                        </p:attrNameLst>
                                      </p:cBhvr>
                                      <p:tavLst>
                                        <p:tav tm="0">
                                          <p:val>
                                            <p:strVal val="#ppt_h"/>
                                          </p:val>
                                        </p:tav>
                                        <p:tav tm="100000">
                                          <p:val>
                                            <p:strVal val="#ppt_h"/>
                                          </p:val>
                                        </p:tav>
                                      </p:tavLst>
                                    </p:anim>
                                  </p:childTnLst>
                                </p:cTn>
                              </p:par>
                              <p:par>
                                <p:cTn fill="hold" id="118" nodeType="withEffect" presetClass="entr" presetID="17" presetSubtype="10">
                                  <p:stCondLst>
                                    <p:cond delay="0"/>
                                  </p:stCondLst>
                                  <p:childTnLst>
                                    <p:set>
                                      <p:cBhvr>
                                        <p:cTn dur="1" fill="hold" id="119">
                                          <p:stCondLst>
                                            <p:cond delay="0"/>
                                          </p:stCondLst>
                                        </p:cTn>
                                        <p:tgtEl>
                                          <p:spTgt spid="34"/>
                                        </p:tgtEl>
                                        <p:attrNameLst>
                                          <p:attrName>style.visibility</p:attrName>
                                        </p:attrNameLst>
                                      </p:cBhvr>
                                      <p:to>
                                        <p:strVal val="visible"/>
                                      </p:to>
                                    </p:set>
                                    <p:anim calcmode="lin" valueType="num">
                                      <p:cBhvr>
                                        <p:cTn dur="500" fill="hold" id="120"/>
                                        <p:tgtEl>
                                          <p:spTgt spid="34"/>
                                        </p:tgtEl>
                                        <p:attrNameLst>
                                          <p:attrName>ppt_w</p:attrName>
                                        </p:attrNameLst>
                                      </p:cBhvr>
                                      <p:tavLst>
                                        <p:tav tm="0">
                                          <p:val>
                                            <p:fltVal val="0"/>
                                          </p:val>
                                        </p:tav>
                                        <p:tav tm="100000">
                                          <p:val>
                                            <p:strVal val="#ppt_w"/>
                                          </p:val>
                                        </p:tav>
                                      </p:tavLst>
                                    </p:anim>
                                    <p:anim calcmode="lin" valueType="num">
                                      <p:cBhvr>
                                        <p:cTn dur="500" fill="hold" id="121"/>
                                        <p:tgtEl>
                                          <p:spTgt spid="34"/>
                                        </p:tgtEl>
                                        <p:attrNameLst>
                                          <p:attrName>ppt_h</p:attrName>
                                        </p:attrNameLst>
                                      </p:cBhvr>
                                      <p:tavLst>
                                        <p:tav tm="0">
                                          <p:val>
                                            <p:strVal val="#ppt_h"/>
                                          </p:val>
                                        </p:tav>
                                        <p:tav tm="100000">
                                          <p:val>
                                            <p:strVal val="#ppt_h"/>
                                          </p:val>
                                        </p:tav>
                                      </p:tavLst>
                                    </p:anim>
                                  </p:childTnLst>
                                </p:cTn>
                              </p:par>
                            </p:childTnLst>
                          </p:cTn>
                        </p:par>
                        <p:par>
                          <p:cTn fill="hold" id="122" nodeType="afterGroup">
                            <p:stCondLst>
                              <p:cond delay="8800"/>
                            </p:stCondLst>
                            <p:childTnLst>
                              <p:par>
                                <p:cTn fill="hold" grpId="0" id="123" nodeType="afterEffect" presetClass="entr" presetID="22" presetSubtype="8">
                                  <p:stCondLst>
                                    <p:cond delay="0"/>
                                  </p:stCondLst>
                                  <p:childTnLst>
                                    <p:set>
                                      <p:cBhvr>
                                        <p:cTn dur="1" fill="hold" id="124">
                                          <p:stCondLst>
                                            <p:cond delay="0"/>
                                          </p:stCondLst>
                                        </p:cTn>
                                        <p:tgtEl>
                                          <p:spTgt spid="27"/>
                                        </p:tgtEl>
                                        <p:attrNameLst>
                                          <p:attrName>style.visibility</p:attrName>
                                        </p:attrNameLst>
                                      </p:cBhvr>
                                      <p:to>
                                        <p:strVal val="visible"/>
                                      </p:to>
                                    </p:set>
                                    <p:animEffect filter="wipe(left)" transition="in">
                                      <p:cBhvr>
                                        <p:cTn dur="500" id="125"/>
                                        <p:tgtEl>
                                          <p:spTgt spid="27"/>
                                        </p:tgtEl>
                                      </p:cBhvr>
                                    </p:animEffect>
                                  </p:childTnLst>
                                </p:cTn>
                              </p:par>
                              <p:par>
                                <p:cTn fill="hold" id="126" nodeType="withEffect" presetClass="entr" presetID="17" presetSubtype="10">
                                  <p:stCondLst>
                                    <p:cond delay="0"/>
                                  </p:stCondLst>
                                  <p:childTnLst>
                                    <p:set>
                                      <p:cBhvr>
                                        <p:cTn dur="1" fill="hold" id="127">
                                          <p:stCondLst>
                                            <p:cond delay="0"/>
                                          </p:stCondLst>
                                        </p:cTn>
                                        <p:tgtEl>
                                          <p:spTgt spid="17"/>
                                        </p:tgtEl>
                                        <p:attrNameLst>
                                          <p:attrName>style.visibility</p:attrName>
                                        </p:attrNameLst>
                                      </p:cBhvr>
                                      <p:to>
                                        <p:strVal val="visible"/>
                                      </p:to>
                                    </p:set>
                                    <p:anim calcmode="lin" valueType="num">
                                      <p:cBhvr>
                                        <p:cTn dur="500" fill="hold" id="128"/>
                                        <p:tgtEl>
                                          <p:spTgt spid="17"/>
                                        </p:tgtEl>
                                        <p:attrNameLst>
                                          <p:attrName>ppt_w</p:attrName>
                                        </p:attrNameLst>
                                      </p:cBhvr>
                                      <p:tavLst>
                                        <p:tav tm="0">
                                          <p:val>
                                            <p:fltVal val="0"/>
                                          </p:val>
                                        </p:tav>
                                        <p:tav tm="100000">
                                          <p:val>
                                            <p:strVal val="#ppt_w"/>
                                          </p:val>
                                        </p:tav>
                                      </p:tavLst>
                                    </p:anim>
                                    <p:anim calcmode="lin" valueType="num">
                                      <p:cBhvr>
                                        <p:cTn dur="500" fill="hold" id="129"/>
                                        <p:tgtEl>
                                          <p:spTgt spid="17"/>
                                        </p:tgtEl>
                                        <p:attrNameLst>
                                          <p:attrName>ppt_h</p:attrName>
                                        </p:attrNameLst>
                                      </p:cBhvr>
                                      <p:tavLst>
                                        <p:tav tm="0">
                                          <p:val>
                                            <p:strVal val="#ppt_h"/>
                                          </p:val>
                                        </p:tav>
                                        <p:tav tm="100000">
                                          <p:val>
                                            <p:strVal val="#ppt_h"/>
                                          </p:val>
                                        </p:tav>
                                      </p:tavLst>
                                    </p:anim>
                                  </p:childTnLst>
                                </p:cTn>
                              </p:par>
                              <p:par>
                                <p:cTn fill="hold" id="130" nodeType="withEffect" presetClass="entr" presetID="17" presetSubtype="10">
                                  <p:stCondLst>
                                    <p:cond delay="0"/>
                                  </p:stCondLst>
                                  <p:childTnLst>
                                    <p:set>
                                      <p:cBhvr>
                                        <p:cTn dur="1" fill="hold" id="131">
                                          <p:stCondLst>
                                            <p:cond delay="0"/>
                                          </p:stCondLst>
                                        </p:cTn>
                                        <p:tgtEl>
                                          <p:spTgt spid="31"/>
                                        </p:tgtEl>
                                        <p:attrNameLst>
                                          <p:attrName>style.visibility</p:attrName>
                                        </p:attrNameLst>
                                      </p:cBhvr>
                                      <p:to>
                                        <p:strVal val="visible"/>
                                      </p:to>
                                    </p:set>
                                    <p:anim calcmode="lin" valueType="num">
                                      <p:cBhvr>
                                        <p:cTn dur="500" fill="hold" id="132"/>
                                        <p:tgtEl>
                                          <p:spTgt spid="31"/>
                                        </p:tgtEl>
                                        <p:attrNameLst>
                                          <p:attrName>ppt_w</p:attrName>
                                        </p:attrNameLst>
                                      </p:cBhvr>
                                      <p:tavLst>
                                        <p:tav tm="0">
                                          <p:val>
                                            <p:fltVal val="0"/>
                                          </p:val>
                                        </p:tav>
                                        <p:tav tm="100000">
                                          <p:val>
                                            <p:strVal val="#ppt_w"/>
                                          </p:val>
                                        </p:tav>
                                      </p:tavLst>
                                    </p:anim>
                                    <p:anim calcmode="lin" valueType="num">
                                      <p:cBhvr>
                                        <p:cTn dur="500" fill="hold" id="133"/>
                                        <p:tgtEl>
                                          <p:spTgt spid="31"/>
                                        </p:tgtEl>
                                        <p:attrNameLst>
                                          <p:attrName>ppt_h</p:attrName>
                                        </p:attrNameLst>
                                      </p:cBhvr>
                                      <p:tavLst>
                                        <p:tav tm="0">
                                          <p:val>
                                            <p:strVal val="#ppt_h"/>
                                          </p:val>
                                        </p:tav>
                                        <p:tav tm="100000">
                                          <p:val>
                                            <p:strVal val="#ppt_h"/>
                                          </p:val>
                                        </p:tav>
                                      </p:tavLst>
                                    </p:anim>
                                  </p:childTnLst>
                                </p:cTn>
                              </p:par>
                            </p:childTnLst>
                          </p:cTn>
                        </p:par>
                        <p:par>
                          <p:cTn fill="hold" id="134" nodeType="afterGroup">
                            <p:stCondLst>
                              <p:cond delay="9300"/>
                            </p:stCondLst>
                            <p:childTnLst>
                              <p:par>
                                <p:cTn fill="hold" grpId="0" id="135" nodeType="afterEffect" presetClass="entr" presetID="22" presetSubtype="8">
                                  <p:stCondLst>
                                    <p:cond delay="0"/>
                                  </p:stCondLst>
                                  <p:childTnLst>
                                    <p:set>
                                      <p:cBhvr>
                                        <p:cTn dur="1" fill="hold" id="136">
                                          <p:stCondLst>
                                            <p:cond delay="0"/>
                                          </p:stCondLst>
                                        </p:cTn>
                                        <p:tgtEl>
                                          <p:spTgt spid="28"/>
                                        </p:tgtEl>
                                        <p:attrNameLst>
                                          <p:attrName>style.visibility</p:attrName>
                                        </p:attrNameLst>
                                      </p:cBhvr>
                                      <p:to>
                                        <p:strVal val="visible"/>
                                      </p:to>
                                    </p:set>
                                    <p:animEffect filter="wipe(left)" transition="in">
                                      <p:cBhvr>
                                        <p:cTn dur="500" id="13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8"/>
      <p:bldP grpId="0" spid="9"/>
      <p:bldP grpId="0" spid="10"/>
      <p:bldP grpId="0" spid="11"/>
      <p:bldP grpId="0" spid="12"/>
      <p:bldP grpId="0" spid="20"/>
      <p:bldP grpId="0" spid="21"/>
      <p:bldP grpId="0" spid="22"/>
      <p:bldP grpId="0" spid="23"/>
      <p:bldP grpId="0" spid="24"/>
      <p:bldP grpId="0" spid="25"/>
      <p:bldP grpId="0" spid="26"/>
      <p:bldP grpId="0" spid="27"/>
      <p:bldP grpId="0" spid="28"/>
      <p:bldP grpId="0" spid="29"/>
    </p:bldLst>
  </p:timing>
</p:sld>
</file>

<file path=ppt/slides/slide5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Teliss_Tong\Copy\定期备份\工作备份\！PPT图片及版面资源\06-PPT精选插图\10-综合\脚印.jpg" id="2" name="Picture 6"/>
          <p:cNvPicPr>
            <a:picLocks noChangeArrowheads="1" noChangeAspect="1"/>
          </p:cNvPicPr>
          <p:nvPr/>
        </p:nvPicPr>
        <p:blipFill>
          <a:blip r:embed="rId2">
            <a:extLst>
              <a:ext uri="{28A0092B-C50C-407E-A947-70E740481C1C}">
                <a14:useLocalDpi/>
              </a:ext>
            </a:extLst>
          </a:blip>
          <a:stretch>
            <a:fillRect/>
          </a:stretch>
        </p:blipFill>
        <p:spPr bwMode="auto">
          <a:xfrm>
            <a:off x="-5545" y="1"/>
            <a:ext cx="6366622" cy="6886178"/>
          </a:xfrm>
          <a:prstGeom prst="rect">
            <a:avLst/>
          </a:prstGeom>
          <a:noFill/>
          <a:extLst>
            <a:ext uri="{909E8E84-426E-40DD-AFC4-6F175D3DCCD1}">
              <a14:hiddenFill>
                <a:solidFill>
                  <a:srgbClr val="FFFFFF"/>
                </a:solidFill>
              </a14:hiddenFill>
            </a:ext>
          </a:extLst>
        </p:spPr>
      </p:pic>
      <p:sp>
        <p:nvSpPr>
          <p:cNvPr id="3" name="标题 1"/>
          <p:cNvSpPr txBox="1"/>
          <p:nvPr/>
        </p:nvSpPr>
        <p:spPr>
          <a:xfrm>
            <a:off x="6816378" y="457160"/>
            <a:ext cx="4895452" cy="1214995"/>
          </a:xfrm>
          <a:prstGeom prst="rect">
            <a:avLst/>
          </a:prstGeom>
        </p:spPr>
        <p:txBody>
          <a:bodyPr anchor="ctr" bIns="45708" lIns="91417" rIns="91417" rtlCol="0" tIns="45708" vert="horz">
            <a:normAutofit fontScale="85000" lnSpcReduction="10000"/>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z="7200">
                <a:solidFill>
                  <a:srgbClr val="FC6F18"/>
                </a:solidFill>
                <a:latin charset="-122" pitchFamily="34" typeface="微软雅黑"/>
                <a:ea charset="-122" pitchFamily="34" typeface="微软雅黑"/>
              </a:rPr>
              <a:t>我的黄金十年</a:t>
            </a:r>
          </a:p>
        </p:txBody>
      </p:sp>
      <p:grpSp>
        <p:nvGrpSpPr>
          <p:cNvPr id="4" name="组合 3"/>
          <p:cNvGrpSpPr/>
          <p:nvPr/>
        </p:nvGrpSpPr>
        <p:grpSpPr>
          <a:xfrm>
            <a:off x="4337" y="272493"/>
            <a:ext cx="2033736" cy="461665"/>
            <a:chOff x="8525122" y="157879"/>
            <a:chExt cx="651124" cy="461664"/>
          </a:xfrm>
        </p:grpSpPr>
        <p:sp>
          <p:nvSpPr>
            <p:cNvPr id="5" name="矩形 4"/>
            <p:cNvSpPr/>
            <p:nvPr/>
          </p:nvSpPr>
          <p:spPr>
            <a:xfrm>
              <a:off x="8721689" y="167211"/>
              <a:ext cx="432048" cy="360000"/>
            </a:xfrm>
            <a:prstGeom prst="rect">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endParaRPr altLang="en-US" lang="zh-CN"/>
            </a:p>
          </p:txBody>
        </p:sp>
        <p:sp>
          <p:nvSpPr>
            <p:cNvPr id="6" name="TextBox 5"/>
            <p:cNvSpPr txBox="1"/>
            <p:nvPr/>
          </p:nvSpPr>
          <p:spPr>
            <a:xfrm>
              <a:off x="8525122" y="157879"/>
              <a:ext cx="651124" cy="365760"/>
            </a:xfrm>
            <a:prstGeom prst="rect">
              <a:avLst/>
            </a:prstGeom>
            <a:solidFill>
              <a:srgbClr val="1094EE"/>
            </a:solidFill>
          </p:spPr>
          <p:txBody>
            <a:bodyPr rtlCol="0" wrap="square">
              <a:spAutoFit/>
            </a:bodyPr>
            <a:lstStyle/>
            <a:p>
              <a:pPr algn="r"/>
              <a:r>
                <a:rPr altLang="zh-CN" lang="en-US">
                  <a:solidFill>
                    <a:schemeClr val="bg1"/>
                  </a:solidFill>
                  <a:latin typeface="+mj-lt"/>
                  <a:ea charset="-122" pitchFamily="2" typeface="专业字体设计服务/WWW.ZTSGC.COM/"/>
                </a:rPr>
                <a:t>  片尾广告</a:t>
              </a:r>
            </a:p>
          </p:txBody>
        </p:sp>
      </p:grpSp>
      <p:sp>
        <p:nvSpPr>
          <p:cNvPr id="7" name="矩形 6"/>
          <p:cNvSpPr/>
          <p:nvPr/>
        </p:nvSpPr>
        <p:spPr>
          <a:xfrm>
            <a:off x="7342426" y="1647202"/>
            <a:ext cx="4164052" cy="426696"/>
          </a:xfrm>
          <a:prstGeom prst="rect">
            <a:avLst/>
          </a:prstGeom>
          <a:noFill/>
        </p:spPr>
        <p:txBody>
          <a:bodyPr bIns="45708" lIns="91417" rIns="91417" tIns="45708" wrap="square">
            <a:spAutoFit/>
          </a:bodyPr>
          <a:lstStyle/>
          <a:p>
            <a:r>
              <a:rPr altLang="en-US" lang="zh-CN" sz="2200">
                <a:solidFill>
                  <a:srgbClr val="00B0F0"/>
                </a:solidFill>
                <a:latin charset="-122" pitchFamily="34" typeface="微软雅黑"/>
                <a:ea charset="-122" pitchFamily="34" typeface="微软雅黑"/>
              </a:rPr>
              <a:t>一位平凡80后的职场与情感历程</a:t>
            </a:r>
          </a:p>
        </p:txBody>
      </p:sp>
      <p:pic>
        <p:nvPicPr>
          <p:cNvPr descr="D:\Teliss_Tong\Copy\定期备份\工作备份\！PPT图片及版面资源\06-PPT精选插图\05-头像\1000mb.ru (42).png" id="8" name="Picture 3"/>
          <p:cNvPicPr>
            <a:picLocks noChangeArrowheads="1" noChangeAspect="1"/>
          </p:cNvPicPr>
          <p:nvPr/>
        </p:nvPicPr>
        <p:blipFill>
          <a:blip r:embed="rId3">
            <a:extLst>
              <a:ext uri="{28A0092B-C50C-407E-A947-70E740481C1C}">
                <a14:useLocalDpi/>
              </a:ext>
            </a:extLst>
          </a:blip>
          <a:stretch>
            <a:fillRect/>
          </a:stretch>
        </p:blipFill>
        <p:spPr bwMode="auto">
          <a:xfrm>
            <a:off x="107504" y="155104"/>
            <a:ext cx="609600" cy="609600"/>
          </a:xfrm>
          <a:prstGeom prst="rect">
            <a:avLst/>
          </a:prstGeom>
          <a:noFill/>
          <a:extLst>
            <a:ext uri="{909E8E84-426E-40DD-AFC4-6F175D3DCCD1}">
              <a14:hiddenFill>
                <a:solidFill>
                  <a:srgbClr val="FFFFFF"/>
                </a:solidFill>
              </a14:hiddenFill>
            </a:ext>
          </a:extLst>
        </p:spPr>
      </p:pic>
      <p:sp>
        <p:nvSpPr>
          <p:cNvPr id="9" name="TextBox 8"/>
          <p:cNvSpPr txBox="1"/>
          <p:nvPr/>
        </p:nvSpPr>
        <p:spPr>
          <a:xfrm>
            <a:off x="6743279" y="2492896"/>
            <a:ext cx="4968552" cy="2164056"/>
          </a:xfrm>
          <a:prstGeom prst="rect">
            <a:avLst/>
          </a:prstGeom>
          <a:noFill/>
        </p:spPr>
        <p:txBody>
          <a:bodyPr bIns="45708" lIns="91417" rIns="91417" rtlCol="0" tIns="45708" wrap="square">
            <a:spAutoFit/>
          </a:bodyPr>
          <a:lstStyle/>
          <a:p>
            <a:pPr indent="457164">
              <a:lnSpc>
                <a:spcPct val="150000"/>
              </a:lnSpc>
              <a:spcBef>
                <a:spcPts val="600"/>
              </a:spcBef>
              <a:spcAft>
                <a:spcPts val="600"/>
              </a:spcAft>
            </a:pPr>
            <a:r>
              <a:rPr altLang="en-US" lang="zh-CN" sz="1400">
                <a:solidFill>
                  <a:schemeClr val="bg1">
                    <a:lumMod val="50000"/>
                  </a:schemeClr>
                </a:solidFill>
                <a:latin charset="-122" pitchFamily="34" typeface="微软雅黑"/>
                <a:ea charset="-122" pitchFamily="34" typeface="微软雅黑"/>
              </a:rPr>
              <a:t>我将毕业后的第一个十年称之为“黄金十年”，第二个十年称之为“白金十年”，第三个十年称之为“钻石十年”，以此来形容人生当中最青春蓬勃、年富力强和激情满怀的宝贵三十年。</a:t>
            </a:r>
          </a:p>
          <a:p>
            <a:pPr indent="457164">
              <a:lnSpc>
                <a:spcPct val="150000"/>
              </a:lnSpc>
              <a:spcBef>
                <a:spcPts val="600"/>
              </a:spcBef>
              <a:spcAft>
                <a:spcPts val="600"/>
              </a:spcAft>
            </a:pPr>
            <a:r>
              <a:rPr altLang="en-US" lang="zh-CN" sz="1400">
                <a:solidFill>
                  <a:schemeClr val="bg1">
                    <a:lumMod val="50000"/>
                  </a:schemeClr>
                </a:solidFill>
                <a:latin charset="-122" pitchFamily="34" typeface="微软雅黑"/>
                <a:ea charset="-122" pitchFamily="34" typeface="微软雅黑"/>
              </a:rPr>
              <a:t>“我的黄金十年”写的就是毕业后，第一个十年所发生的职场与情感的那些事儿……</a:t>
            </a:r>
          </a:p>
        </p:txBody>
      </p:sp>
      <p:sp>
        <p:nvSpPr>
          <p:cNvPr id="10" name="矩形 9"/>
          <p:cNvSpPr/>
          <p:nvPr/>
        </p:nvSpPr>
        <p:spPr>
          <a:xfrm>
            <a:off x="7103319" y="5469419"/>
            <a:ext cx="4369405" cy="640056"/>
          </a:xfrm>
          <a:prstGeom prst="rect">
            <a:avLst/>
          </a:prstGeom>
        </p:spPr>
        <p:txBody>
          <a:bodyPr bIns="45708" lIns="91417" rIns="91417" tIns="45708" wrap="square">
            <a:spAutoFit/>
          </a:bodyPr>
          <a:lstStyle/>
          <a:p>
            <a:pPr>
              <a:lnSpc>
                <a:spcPct val="150000"/>
              </a:lnSpc>
            </a:pPr>
            <a:r>
              <a:rPr altLang="zh-CN" lang="en-US" sz="1200">
                <a:solidFill>
                  <a:srgbClr val="1094EE"/>
                </a:solidFill>
                <a:latin typeface="Arial"/>
                <a:ea charset="-122" pitchFamily="34" typeface="微软雅黑"/>
                <a:cs typeface="Arial"/>
                <a:hlinkClick r:id="rId4"/>
              </a:rPr>
              <a:t>http://www.tianya.cn/publicforum/content/no20/1/317960.shtml</a:t>
            </a:r>
          </a:p>
        </p:txBody>
      </p:sp>
      <p:sp>
        <p:nvSpPr>
          <p:cNvPr id="11" name="矩形 10"/>
          <p:cNvSpPr/>
          <p:nvPr/>
        </p:nvSpPr>
        <p:spPr>
          <a:xfrm>
            <a:off x="7486441" y="5849451"/>
            <a:ext cx="3124698" cy="459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7" rIns="91417" tIns="45708"/>
          <a:lstStyle/>
          <a:p>
            <a:pPr algn="ctr">
              <a:defRPr/>
            </a:pPr>
            <a:r>
              <a:rPr altLang="en-US" lang="zh-CN" sz="1600">
                <a:effectLst>
                  <a:glow rad="228600">
                    <a:schemeClr val="accent1">
                      <a:satMod val="175000"/>
                      <a:alpha val="40000"/>
                    </a:schemeClr>
                  </a:glow>
                </a:effectLst>
                <a:latin charset="-122" pitchFamily="34" typeface="微软雅黑"/>
                <a:ea charset="-122" pitchFamily="34" typeface="微软雅黑"/>
              </a:rPr>
              <a:t>自传体小说，请您多多捧场：）</a:t>
            </a:r>
          </a:p>
        </p:txBody>
      </p:sp>
      <p:pic>
        <p:nvPicPr>
          <p:cNvPr descr="D:\Teliss_Tong\Copy\定期备份\工作备份\！PPT图片及版面资源\06-PPT精选插图\04-图标\54D742BB28AE93477AE1424E5D991B5D.png" id="12" name="Picture 2"/>
          <p:cNvPicPr>
            <a:picLocks noChangeArrowheads="1" noChangeAspect="1"/>
          </p:cNvPicPr>
          <p:nvPr/>
        </p:nvPicPr>
        <p:blipFill>
          <a:blip r:embed="rId5">
            <a:extLst>
              <a:ext uri="{28A0092B-C50C-407E-A947-70E740481C1C}">
                <a14:useLocalDpi/>
              </a:ext>
            </a:extLst>
          </a:blip>
          <a:stretch>
            <a:fillRect/>
          </a:stretch>
        </p:blipFill>
        <p:spPr bwMode="auto">
          <a:xfrm>
            <a:off x="10690798" y="5841269"/>
            <a:ext cx="396045" cy="396045"/>
          </a:xfrm>
          <a:prstGeom prst="rect">
            <a:avLst/>
          </a:prstGeom>
          <a:noFill/>
          <a:extLst>
            <a:ext uri="{909E8E84-426E-40DD-AFC4-6F175D3DCCD1}">
              <a14:hiddenFill>
                <a:solidFill>
                  <a:srgbClr val="FFFFFF"/>
                </a:solidFill>
              </a14:hiddenFill>
            </a:ext>
          </a:extLst>
        </p:spPr>
      </p:pic>
    </p:spTree>
    <p:extLst>
      <p:ext uri="{BB962C8B-B14F-4D97-AF65-F5344CB8AC3E}">
        <p14:creationId val="629431411"/>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par>
                                <p:cTn fill="hold" id="8" nodeType="withEffect" presetClass="entr" presetID="2" presetSubtype="2">
                                  <p:stCondLst>
                                    <p:cond delay="0"/>
                                  </p:stCondLst>
                                  <p:childTnLst>
                                    <p:set>
                                      <p:cBhvr>
                                        <p:cTn dur="1" fill="hold" id="9">
                                          <p:stCondLst>
                                            <p:cond delay="0"/>
                                          </p:stCondLst>
                                        </p:cTn>
                                        <p:tgtEl>
                                          <p:spTgt spid="4"/>
                                        </p:tgtEl>
                                        <p:attrNameLst>
                                          <p:attrName>style.visibility</p:attrName>
                                        </p:attrNameLst>
                                      </p:cBhvr>
                                      <p:to>
                                        <p:strVal val="visible"/>
                                      </p:to>
                                    </p:set>
                                    <p:anim calcmode="lin" valueType="num">
                                      <p:cBhvr additive="base">
                                        <p:cTn dur="200" fill="hold" id="10"/>
                                        <p:tgtEl>
                                          <p:spTgt spid="4"/>
                                        </p:tgtEl>
                                        <p:attrNameLst>
                                          <p:attrName>ppt_x</p:attrName>
                                        </p:attrNameLst>
                                      </p:cBhvr>
                                      <p:tavLst>
                                        <p:tav tm="0">
                                          <p:val>
                                            <p:strVal val="1+#ppt_w/2"/>
                                          </p:val>
                                        </p:tav>
                                        <p:tav tm="100000">
                                          <p:val>
                                            <p:strVal val="#ppt_x"/>
                                          </p:val>
                                        </p:tav>
                                      </p:tavLst>
                                    </p:anim>
                                    <p:anim calcmode="lin" valueType="num">
                                      <p:cBhvr additive="base">
                                        <p:cTn dur="200" fill="hold" id="11"/>
                                        <p:tgtEl>
                                          <p:spTgt spid="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5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3"/>
                                        </p:tgtEl>
                                        <p:attrNameLst>
                                          <p:attrName>ppt_y</p:attrName>
                                        </p:attrNameLst>
                                      </p:cBhvr>
                                      <p:tavLst>
                                        <p:tav tm="0">
                                          <p:val>
                                            <p:strVal val="#ppt_y"/>
                                          </p:val>
                                        </p:tav>
                                        <p:tav tm="100000">
                                          <p:val>
                                            <p:strVal val="#ppt_y"/>
                                          </p:val>
                                        </p:tav>
                                      </p:tavLst>
                                    </p:anim>
                                    <p:anim calcmode="lin" valueType="num">
                                      <p:cBhvr>
                                        <p:cTn dur="500" fill="hold" id="17"/>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3"/>
                                        </p:tgtEl>
                                      </p:cBhvr>
                                    </p:animEffect>
                                  </p:childTnLst>
                                </p:cTn>
                              </p:par>
                            </p:childTnLst>
                          </p:cTn>
                        </p:par>
                        <p:par>
                          <p:cTn fill="hold" id="20" nodeType="afterGroup">
                            <p:stCondLst>
                              <p:cond delay="1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7"/>
                                        </p:tgtEl>
                                        <p:attrNameLst>
                                          <p:attrName>ppt_y</p:attrName>
                                        </p:attrNameLst>
                                      </p:cBhvr>
                                      <p:tavLst>
                                        <p:tav tm="0">
                                          <p:val>
                                            <p:strVal val="#ppt_y"/>
                                          </p:val>
                                        </p:tav>
                                        <p:tav tm="100000">
                                          <p:val>
                                            <p:strVal val="#ppt_y"/>
                                          </p:val>
                                        </p:tav>
                                      </p:tavLst>
                                    </p:anim>
                                    <p:anim calcmode="lin" valueType="num">
                                      <p:cBhvr>
                                        <p:cTn dur="500" fill="hold" id="25"/>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7"/>
                                        </p:tgtEl>
                                      </p:cBhvr>
                                    </p:animEffect>
                                  </p:childTnLst>
                                </p:cTn>
                              </p:par>
                            </p:childTnLst>
                          </p:cTn>
                        </p:par>
                        <p:par>
                          <p:cTn fill="hold" id="28" nodeType="afterGroup">
                            <p:stCondLst>
                              <p:cond delay="1500"/>
                            </p:stCondLst>
                            <p:childTnLst>
                              <p:par>
                                <p:cTn fill="hold" grpId="0" id="29" nodeType="afterEffect" presetClass="entr" presetID="27" presetSubtype="0">
                                  <p:stCondLst>
                                    <p:cond delay="0"/>
                                  </p:stCondLst>
                                  <p:iterate type="lt">
                                    <p:tmPct val="50000"/>
                                  </p:iterate>
                                  <p:childTnLst>
                                    <p:set>
                                      <p:cBhvr>
                                        <p:cTn dur="1" fill="hold" id="30">
                                          <p:stCondLst>
                                            <p:cond delay="0"/>
                                          </p:stCondLst>
                                        </p:cTn>
                                        <p:tgtEl>
                                          <p:spTgt spid="9"/>
                                        </p:tgtEl>
                                        <p:attrNameLst>
                                          <p:attrName>style.visibility</p:attrName>
                                        </p:attrNameLst>
                                      </p:cBhvr>
                                      <p:to>
                                        <p:strVal val="visible"/>
                                      </p:to>
                                    </p:set>
                                    <p:anim calcmode="discrete" valueType="clr">
                                      <p:cBhvr override="childStyle">
                                        <p:cTn dur="170" id="31"/>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dur="170" id="32"/>
                                        <p:tgtEl>
                                          <p:spTgt spid="9"/>
                                        </p:tgtEl>
                                        <p:attrNameLst>
                                          <p:attrName>fillcolor</p:attrName>
                                        </p:attrNameLst>
                                      </p:cBhvr>
                                      <p:tavLst>
                                        <p:tav tm="0">
                                          <p:val>
                                            <p:clrVal>
                                              <a:schemeClr val="accent2"/>
                                            </p:clrVal>
                                          </p:val>
                                        </p:tav>
                                        <p:tav tm="50000">
                                          <p:val>
                                            <p:clrVal>
                                              <a:schemeClr val="hlink"/>
                                            </p:clrVal>
                                          </p:val>
                                        </p:tav>
                                      </p:tavLst>
                                    </p:anim>
                                    <p:set>
                                      <p:cBhvr>
                                        <p:cTn dur="170" id="33"/>
                                        <p:tgtEl>
                                          <p:spTgt spid="9"/>
                                        </p:tgtEl>
                                        <p:attrNameLst>
                                          <p:attrName>fill.type</p:attrName>
                                        </p:attrNameLst>
                                      </p:cBhvr>
                                      <p:to>
                                        <p:strVal val="solid"/>
                                      </p:to>
                                    </p:set>
                                  </p:childTnLst>
                                </p:cTn>
                              </p:par>
                            </p:childTnLst>
                          </p:cTn>
                        </p:par>
                        <p:par>
                          <p:cTn fill="hold" id="34" nodeType="afterGroup">
                            <p:stCondLst>
                              <p:cond delay="1670"/>
                            </p:stCondLst>
                            <p:childTnLst>
                              <p:par>
                                <p:cTn fill="hold" grpId="0" id="35" nodeType="afterEffect" presetClass="entr" presetID="42" presetSubtype="0">
                                  <p:stCondLst>
                                    <p:cond delay="0"/>
                                  </p:stCondLst>
                                  <p:childTnLst>
                                    <p:set>
                                      <p:cBhvr>
                                        <p:cTn dur="1" fill="hold" id="36">
                                          <p:stCondLst>
                                            <p:cond delay="0"/>
                                          </p:stCondLst>
                                        </p:cTn>
                                        <p:tgtEl>
                                          <p:spTgt spid="10"/>
                                        </p:tgtEl>
                                        <p:attrNameLst>
                                          <p:attrName>style.visibility</p:attrName>
                                        </p:attrNameLst>
                                      </p:cBhvr>
                                      <p:to>
                                        <p:strVal val="visible"/>
                                      </p:to>
                                    </p:set>
                                    <p:animEffect filter="fade" transition="in">
                                      <p:cBhvr>
                                        <p:cTn dur="1000" id="37"/>
                                        <p:tgtEl>
                                          <p:spTgt spid="10"/>
                                        </p:tgtEl>
                                      </p:cBhvr>
                                    </p:animEffect>
                                    <p:anim calcmode="lin" valueType="num">
                                      <p:cBhvr>
                                        <p:cTn dur="1000" fill="hold" id="38"/>
                                        <p:tgtEl>
                                          <p:spTgt spid="10"/>
                                        </p:tgtEl>
                                        <p:attrNameLst>
                                          <p:attrName>ppt_x</p:attrName>
                                        </p:attrNameLst>
                                      </p:cBhvr>
                                      <p:tavLst>
                                        <p:tav tm="0">
                                          <p:val>
                                            <p:strVal val="#ppt_x"/>
                                          </p:val>
                                        </p:tav>
                                        <p:tav tm="100000">
                                          <p:val>
                                            <p:strVal val="#ppt_x"/>
                                          </p:val>
                                        </p:tav>
                                      </p:tavLst>
                                    </p:anim>
                                    <p:anim calcmode="lin" valueType="num">
                                      <p:cBhvr>
                                        <p:cTn dur="1000" fill="hold" id="39"/>
                                        <p:tgtEl>
                                          <p:spTgt spid="10"/>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670"/>
                            </p:stCondLst>
                            <p:childTnLst>
                              <p:par>
                                <p:cTn fill="hold" id="41" nodeType="afterEffect" presetClass="entr" presetID="10" presetSubtype="0">
                                  <p:stCondLst>
                                    <p:cond delay="0"/>
                                  </p:stCondLst>
                                  <p:childTnLst>
                                    <p:set>
                                      <p:cBhvr>
                                        <p:cTn dur="1" fill="hold" id="42">
                                          <p:stCondLst>
                                            <p:cond delay="0"/>
                                          </p:stCondLst>
                                        </p:cTn>
                                        <p:tgtEl>
                                          <p:spTgt spid="12"/>
                                        </p:tgtEl>
                                        <p:attrNameLst>
                                          <p:attrName>style.visibility</p:attrName>
                                        </p:attrNameLst>
                                      </p:cBhvr>
                                      <p:to>
                                        <p:strVal val="visible"/>
                                      </p:to>
                                    </p:set>
                                    <p:animEffect filter="fade" transition="in">
                                      <p:cBhvr>
                                        <p:cTn dur="2000" id="43"/>
                                        <p:tgtEl>
                                          <p:spTgt spid="12"/>
                                        </p:tgtEl>
                                      </p:cBhvr>
                                    </p:animEffect>
                                  </p:childTnLst>
                                </p:cTn>
                              </p:par>
                              <p:par>
                                <p:cTn fill="hold" id="44" nodeType="withEffect" presetClass="emph" presetID="26" presetSubtype="0" repeatCount="indefinite">
                                  <p:stCondLst>
                                    <p:cond delay="0"/>
                                  </p:stCondLst>
                                  <p:childTnLst>
                                    <p:animEffect filter="fade" transition="out">
                                      <p:cBhvr>
                                        <p:cTn dur="1000" id="45" tmFilter="0, 0; .2, .5; .8, .5; 1, 0"/>
                                        <p:tgtEl>
                                          <p:spTgt spid="12"/>
                                        </p:tgtEl>
                                      </p:cBhvr>
                                    </p:animEffect>
                                    <p:animScale>
                                      <p:cBhvr>
                                        <p:cTn autoRev="1" dur="500" fill="hold" id="46"/>
                                        <p:tgtEl>
                                          <p:spTgt spid="12"/>
                                        </p:tgtEl>
                                      </p:cBhvr>
                                      <p:by x="105000" y="105000"/>
                                    </p:animScale>
                                  </p:childTnLst>
                                </p:cTn>
                              </p:par>
                              <p:par>
                                <p:cTn fill="hold" id="47" nodeType="withEffect" presetClass="entr" presetID="42" presetSubtype="0">
                                  <p:stCondLst>
                                    <p:cond delay="0"/>
                                  </p:stCondLst>
                                  <p:childTnLst>
                                    <p:set>
                                      <p:cBhvr>
                                        <p:cTn dur="1" fill="hold" id="48">
                                          <p:stCondLst>
                                            <p:cond delay="0"/>
                                          </p:stCondLst>
                                        </p:cTn>
                                        <p:tgtEl>
                                          <p:spTgt spid="11"/>
                                        </p:tgtEl>
                                        <p:attrNameLst>
                                          <p:attrName>style.visibility</p:attrName>
                                        </p:attrNameLst>
                                      </p:cBhvr>
                                      <p:to>
                                        <p:strVal val="visible"/>
                                      </p:to>
                                    </p:set>
                                    <p:animEffect filter="fade" transition="in">
                                      <p:cBhvr>
                                        <p:cTn dur="1000" id="49"/>
                                        <p:tgtEl>
                                          <p:spTgt spid="11"/>
                                        </p:tgtEl>
                                      </p:cBhvr>
                                    </p:animEffect>
                                    <p:anim calcmode="lin" valueType="num">
                                      <p:cBhvr>
                                        <p:cTn dur="1000" fill="hold" id="50"/>
                                        <p:tgtEl>
                                          <p:spTgt spid="11"/>
                                        </p:tgtEl>
                                        <p:attrNameLst>
                                          <p:attrName>ppt_x</p:attrName>
                                        </p:attrNameLst>
                                      </p:cBhvr>
                                      <p:tavLst>
                                        <p:tav tm="0">
                                          <p:val>
                                            <p:strVal val="#ppt_x"/>
                                          </p:val>
                                        </p:tav>
                                        <p:tav tm="100000">
                                          <p:val>
                                            <p:strVal val="#ppt_x"/>
                                          </p:val>
                                        </p:tav>
                                      </p:tavLst>
                                    </p:anim>
                                    <p:anim calcmode="lin" valueType="num">
                                      <p:cBhvr>
                                        <p:cTn dur="1000" fill="hold" id="51"/>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9"/>
      <p:bldP grpId="0" spid="1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6861076" y="1851756"/>
            <a:ext cx="1686768" cy="600309"/>
          </a:xfrm>
          <a:prstGeom prst="rect">
            <a:avLst/>
          </a:prstGeom>
          <a:noFill/>
          <a:ln w="9525">
            <a:solidFill>
              <a:srgbClr val="F26A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控制不了情绪，会造成不可挽回的后果</a:t>
            </a:r>
          </a:p>
        </p:txBody>
      </p:sp>
      <p:sp>
        <p:nvSpPr>
          <p:cNvPr id="2" name="TextBox 1"/>
          <p:cNvSpPr txBox="1"/>
          <p:nvPr/>
        </p:nvSpPr>
        <p:spPr>
          <a:xfrm>
            <a:off x="9727137" y="548680"/>
            <a:ext cx="316230"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2</a:t>
            </a:r>
          </a:p>
        </p:txBody>
      </p:sp>
      <p:sp>
        <p:nvSpPr>
          <p:cNvPr id="12" name="Text Box 44"/>
          <p:cNvSpPr txBox="1">
            <a:spLocks noChangeArrowheads="1"/>
          </p:cNvSpPr>
          <p:nvPr/>
        </p:nvSpPr>
        <p:spPr bwMode="auto">
          <a:xfrm>
            <a:off x="6239221" y="3005058"/>
            <a:ext cx="4104456"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人际关系取决于一个人情绪表达是否恰当。当我们把情绪毫无保留地发泄在周围人的身上时，那种和谐关系无形中就被破坏掉了，就好像是被打破的杯子一般，就算接合后也会有裂缝。</a:t>
            </a:r>
          </a:p>
        </p:txBody>
      </p:sp>
      <p:sp>
        <p:nvSpPr>
          <p:cNvPr id="13" name="Text Box 44"/>
          <p:cNvSpPr txBox="1">
            <a:spLocks noChangeArrowheads="1"/>
          </p:cNvSpPr>
          <p:nvPr/>
        </p:nvSpPr>
        <p:spPr bwMode="auto">
          <a:xfrm>
            <a:off x="6239221" y="4978936"/>
            <a:ext cx="410445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倘若我们常在他人面前任由负面情绪决堤，乱发脾气，丝毫不加控制，久而久之，别人就会视我们为难以相处之人，甚至不再与我们往来。</a:t>
            </a:r>
          </a:p>
        </p:txBody>
      </p:sp>
      <p:pic>
        <p:nvPicPr>
          <p:cNvPr descr="C:\Documents and Settings\tdz\桌面\sdfasdf1.jpg" id="14" name="Picture 3"/>
          <p:cNvPicPr>
            <a:picLocks noChangeArrowheads="1" noChangeAspect="1"/>
          </p:cNvPicPr>
          <p:nvPr/>
        </p:nvPicPr>
        <p:blipFill>
          <a:blip r:embed="rId2">
            <a:extLst>
              <a:ext uri="{28A0092B-C50C-407E-A947-70E740481C1C}">
                <a14:useLocalDpi/>
              </a:ext>
            </a:extLst>
          </a:blip>
          <a:stretch>
            <a:fillRect/>
          </a:stretch>
        </p:blipFill>
        <p:spPr bwMode="auto">
          <a:xfrm>
            <a:off x="0" y="2986550"/>
            <a:ext cx="5807174" cy="3871450"/>
          </a:xfrm>
          <a:prstGeom prst="rect">
            <a:avLst/>
          </a:prstGeom>
          <a:noFill/>
          <a:extLst>
            <a:ext uri="{909E8E84-426E-40DD-AFC4-6F175D3DCCD1}">
              <a14:hiddenFill>
                <a:solidFill>
                  <a:srgbClr val="FFFFFF"/>
                </a:solidFill>
              </a14:hiddenFill>
            </a:ext>
          </a:extLst>
        </p:spPr>
      </p:pic>
      <p:pic>
        <p:nvPicPr>
          <p:cNvPr descr="D:\Teliss_Tong\Copy\定期备份\工作备份\！PPT图片及版面资源\06-PPT精选插图\04-图标\0A00FD685F33D4567FF67D077A412FC4.pn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5883548" y="1430088"/>
            <a:ext cx="1625600" cy="1021977"/>
          </a:xfrm>
          <a:prstGeom prst="rect">
            <a:avLst/>
          </a:prstGeom>
          <a:noFill/>
          <a:extLst>
            <a:ext uri="{909E8E84-426E-40DD-AFC4-6F175D3DCCD1}">
              <a14:hiddenFill>
                <a:solidFill>
                  <a:srgbClr val="FFFFFF"/>
                </a:solidFill>
              </a14:hiddenFill>
            </a:ext>
          </a:extLst>
        </p:spPr>
      </p:pic>
      <p:sp>
        <p:nvSpPr>
          <p:cNvPr id="11" name="矩形 4"/>
          <p:cNvSpPr>
            <a:spLocks noChangeArrowheads="1"/>
          </p:cNvSpPr>
          <p:nvPr/>
        </p:nvSpPr>
        <p:spPr bwMode="auto">
          <a:xfrm>
            <a:off x="7312671" y="1805734"/>
            <a:ext cx="1235173" cy="640080"/>
          </a:xfrm>
          <a:prstGeom prst="rect">
            <a:avLst/>
          </a:prstGeom>
          <a:noFill/>
          <a:ln w="9525">
            <a:noFill/>
            <a:miter lim="800000"/>
          </a:ln>
        </p:spPr>
        <p:txBody>
          <a:bodyPr wrap="square">
            <a:spAutoFit/>
          </a:bodyPr>
          <a:lstStyle/>
          <a:p>
            <a:pPr algn="ctr">
              <a:lnSpc>
                <a:spcPct val="150000"/>
              </a:lnSpc>
            </a:pPr>
            <a:r>
              <a:rPr altLang="en-US" b="1" lang="zh-CN" smtClean="0" sz="24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点评</a:t>
            </a:r>
          </a:p>
        </p:txBody>
      </p:sp>
    </p:spTree>
    <p:extLst>
      <p:ext uri="{BB962C8B-B14F-4D97-AF65-F5344CB8AC3E}">
        <p14:creationId val="208999487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 presetSubtype="0">
                                  <p:stCondLst>
                                    <p:cond delay="0"/>
                                  </p:stCondLst>
                                  <p:iterate type="lt">
                                    <p:tmAbs val="100"/>
                                  </p:iterate>
                                  <p:childTnLst>
                                    <p:set>
                                      <p:cBhvr>
                                        <p:cTn dur="1" fill="hold" id="12">
                                          <p:stCondLst>
                                            <p:cond delay="0"/>
                                          </p:stCondLst>
                                        </p:cTn>
                                        <p:tgtEl>
                                          <p:spTgt spid="1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恶劣的情绪具有传染性，会产生连锁反应</a:t>
            </a:r>
          </a:p>
        </p:txBody>
      </p:sp>
      <p:sp>
        <p:nvSpPr>
          <p:cNvPr id="4" name="Text Box 44"/>
          <p:cNvSpPr txBox="1">
            <a:spLocks noChangeArrowheads="1"/>
          </p:cNvSpPr>
          <p:nvPr/>
        </p:nvSpPr>
        <p:spPr bwMode="auto">
          <a:xfrm>
            <a:off x="6822339" y="2604968"/>
            <a:ext cx="3240360" cy="3383281"/>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smtClean="0"/>
              <a:t>在心理学上，有一个这样的“效应”：一位父亲在公司受到了老板的批评，回到家就把沙发上跳来跳去的孩子臭骂了一顿。孩子心里窝火，狠狠去踹身边打滚的猫。猫逃到街上正好一辆卡车开过来，司机赶紧避让，却把路边的孩子撞伤了。这就是心理学上著名的“踢猫效应”，描绘的是一种典型的坏情绪的传染。</a:t>
            </a:r>
          </a:p>
        </p:txBody>
      </p:sp>
      <p:sp>
        <p:nvSpPr>
          <p:cNvPr id="2" name="TextBox 1"/>
          <p:cNvSpPr txBox="1"/>
          <p:nvPr/>
        </p:nvSpPr>
        <p:spPr>
          <a:xfrm>
            <a:off x="9727137" y="548680"/>
            <a:ext cx="317818" cy="579120"/>
          </a:xfrm>
          <a:prstGeom prst="rect">
            <a:avLst/>
          </a:prstGeom>
          <a:noFill/>
        </p:spPr>
        <p:txBody>
          <a:bodyPr rtlCol="0" wrap="none">
            <a:spAutoFit/>
          </a:bodyPr>
          <a:lstStyle/>
          <a:p>
            <a:pPr fontAlgn="auto">
              <a:spcBef>
                <a:spcPct val="0"/>
              </a:spcBef>
              <a:spcAft>
                <a:spcPct val="0"/>
              </a:spcAft>
            </a:pPr>
            <a:r>
              <a:rPr lang="en-US" sz="3200">
                <a:solidFill>
                  <a:srgbClr val="FC6204"/>
                </a:solidFill>
                <a:latin charset="0" pitchFamily="82" typeface="Broadway"/>
                <a:ea charset="-120" pitchFamily="18" typeface="DFPYeaSong-B5"/>
              </a:rPr>
              <a:t>3</a:t>
            </a:r>
          </a:p>
        </p:txBody>
      </p:sp>
      <p:sp>
        <p:nvSpPr>
          <p:cNvPr id="7" name="矩形 6"/>
          <p:cNvSpPr/>
          <p:nvPr/>
        </p:nvSpPr>
        <p:spPr>
          <a:xfrm>
            <a:off x="550590" y="1345070"/>
            <a:ext cx="9793088" cy="461772"/>
          </a:xfrm>
          <a:prstGeom prst="rect">
            <a:avLst/>
          </a:prstGeom>
        </p:spPr>
        <p:txBody>
          <a:bodyPr wrap="square">
            <a:spAutoFit/>
          </a:bodyPr>
          <a:lstStyle/>
          <a:p>
            <a:pPr defTabSz="720725" indent="457200">
              <a:lnSpc>
                <a:spcPct val="135000"/>
              </a:lnSpc>
            </a:pPr>
            <a:r>
              <a:rPr altLang="en-US" b="1" lang="zh-CN">
                <a:solidFill>
                  <a:srgbClr val="FF0000"/>
                </a:solidFill>
                <a:latin charset="-122" pitchFamily="34" typeface="微软雅黑"/>
                <a:ea charset="-122" pitchFamily="34" typeface="微软雅黑"/>
              </a:rPr>
              <a:t>恶劣的情绪具有污染性，一张拉的长长的脸可以熏黑任何一片晴朗的天空。</a:t>
            </a:r>
          </a:p>
        </p:txBody>
      </p:sp>
      <p:pic>
        <p:nvPicPr>
          <p:cNvPr descr="C:\Users\user\Desktop\34D3F66AED636D9590C9A0F63833A648_503_302.jpg" id="2052" name="Picture 4"/>
          <p:cNvPicPr>
            <a:picLocks noChangeArrowheads="1" noChangeAspect="1"/>
          </p:cNvPicPr>
          <p:nvPr/>
        </p:nvPicPr>
        <p:blipFill>
          <a:blip r:embed="rId2">
            <a:extLst>
              <a:ext uri="{28A0092B-C50C-407E-A947-70E740481C1C}">
                <a14:useLocalDpi/>
              </a:ext>
            </a:extLst>
          </a:blip>
          <a:stretch>
            <a:fillRect/>
          </a:stretch>
        </p:blipFill>
        <p:spPr bwMode="auto">
          <a:xfrm>
            <a:off x="0" y="2185888"/>
            <a:ext cx="6388100" cy="3835400"/>
          </a:xfrm>
          <a:prstGeom prst="rect">
            <a:avLst/>
          </a:prstGeom>
          <a:noFill/>
          <a:extLst>
            <a:ext uri="{909E8E84-426E-40DD-AFC4-6F175D3DCCD1}">
              <a14:hiddenFill>
                <a:solidFill>
                  <a:srgbClr val="FFFFFF"/>
                </a:solidFill>
              </a14:hiddenFill>
            </a:ext>
          </a:extLst>
        </p:spPr>
      </p:pic>
    </p:spTree>
    <p:extLst>
      <p:ext uri="{BB962C8B-B14F-4D97-AF65-F5344CB8AC3E}">
        <p14:creationId val="2782380415"/>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2" presetSubtype="9">
                                  <p:stCondLst>
                                    <p:cond delay="0"/>
                                  </p:stCondLst>
                                  <p:iterate type="wd">
                                    <p:tmPct val="10000"/>
                                  </p:iterate>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0-#ppt_w/2"/>
                                          </p:val>
                                        </p:tav>
                                        <p:tav tm="100000">
                                          <p:val>
                                            <p:strVal val="#ppt_x"/>
                                          </p:val>
                                        </p:tav>
                                      </p:tavLst>
                                    </p:anim>
                                    <p:anim calcmode="lin" valueType="num">
                                      <p:cBhvr additive="base">
                                        <p:cTn dur="500" fill="hold" id="16"/>
                                        <p:tgtEl>
                                          <p:spTgt spid="7"/>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p:cTn dur="500" fill="hold" id="20"/>
                                        <p:tgtEl>
                                          <p:spTgt spid="4"/>
                                        </p:tgtEl>
                                        <p:attrNameLst>
                                          <p:attrName>ppt_w</p:attrName>
                                        </p:attrNameLst>
                                      </p:cBhvr>
                                      <p:tavLst>
                                        <p:tav tm="0">
                                          <p:val>
                                            <p:fltVal val="0"/>
                                          </p:val>
                                        </p:tav>
                                        <p:tav tm="100000">
                                          <p:val>
                                            <p:strVal val="#ppt_w"/>
                                          </p:val>
                                        </p:tav>
                                      </p:tavLst>
                                    </p:anim>
                                    <p:anim calcmode="lin" valueType="num">
                                      <p:cBhvr>
                                        <p:cTn dur="500" fill="hold" id="21"/>
                                        <p:tgtEl>
                                          <p:spTgt spid="4"/>
                                        </p:tgtEl>
                                        <p:attrNameLst>
                                          <p:attrName>ppt_h</p:attrName>
                                        </p:attrNameLst>
                                      </p:cBhvr>
                                      <p:tavLst>
                                        <p:tav tm="0">
                                          <p:val>
                                            <p:fltVal val="0"/>
                                          </p:val>
                                        </p:tav>
                                        <p:tav tm="100000">
                                          <p:val>
                                            <p:strVal val="#ppt_h"/>
                                          </p:val>
                                        </p:tav>
                                      </p:tavLst>
                                    </p:anim>
                                    <p:animEffect filter="fade" transition="in">
                                      <p:cBhvr>
                                        <p:cTn dur="500" id="22"/>
                                        <p:tgtEl>
                                          <p:spTgt spid="4"/>
                                        </p:tgtEl>
                                      </p:cBhvr>
                                    </p:animEffect>
                                  </p:childTnLst>
                                </p:cTn>
                              </p:par>
                              <p:par>
                                <p:cTn decel="100000" fill="hold" grpId="1" id="23" nodeType="withEffect" presetClass="entr" presetID="49" presetSubtype="0">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ppt_w</p:attrName>
                                        </p:attrNameLst>
                                      </p:cBhvr>
                                      <p:tavLst>
                                        <p:tav tm="0">
                                          <p:val>
                                            <p:fltVal val="0"/>
                                          </p:val>
                                        </p:tav>
                                        <p:tav tm="100000">
                                          <p:val>
                                            <p:strVal val="#ppt_w"/>
                                          </p:val>
                                        </p:tav>
                                      </p:tavLst>
                                    </p:anim>
                                    <p:anim calcmode="lin" valueType="num">
                                      <p:cBhvr>
                                        <p:cTn dur="500" fill="hold" id="26"/>
                                        <p:tgtEl>
                                          <p:spTgt spid="4"/>
                                        </p:tgtEl>
                                        <p:attrNameLst>
                                          <p:attrName>ppt_h</p:attrName>
                                        </p:attrNameLst>
                                      </p:cBhvr>
                                      <p:tavLst>
                                        <p:tav tm="0">
                                          <p:val>
                                            <p:fltVal val="0"/>
                                          </p:val>
                                        </p:tav>
                                        <p:tav tm="100000">
                                          <p:val>
                                            <p:strVal val="#ppt_h"/>
                                          </p:val>
                                        </p:tav>
                                      </p:tavLst>
                                    </p:anim>
                                    <p:anim calcmode="lin" valueType="num">
                                      <p:cBhvr>
                                        <p:cTn dur="500" fill="hold" id="27"/>
                                        <p:tgtEl>
                                          <p:spTgt spid="4"/>
                                        </p:tgtEl>
                                        <p:attrNameLst>
                                          <p:attrName>style.rotation</p:attrName>
                                        </p:attrNameLst>
                                      </p:cBhvr>
                                      <p:tavLst>
                                        <p:tav tm="0">
                                          <p:val>
                                            <p:fltVal val="360"/>
                                          </p:val>
                                        </p:tav>
                                        <p:tav tm="100000">
                                          <p:val>
                                            <p:fltVal val="0"/>
                                          </p:val>
                                        </p:tav>
                                      </p:tavLst>
                                    </p:anim>
                                    <p:animEffect filter="fade" transition="in">
                                      <p:cBhvr>
                                        <p:cTn dur="500" id="2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4"/>
      <p:bldP grpId="1" spid="4"/>
      <p:bldP grpId="0" spid="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善为士者，不武；善战者，不怒</a:t>
            </a:r>
          </a:p>
        </p:txBody>
      </p:sp>
      <p:sp>
        <p:nvSpPr>
          <p:cNvPr id="2" name="TextBox 1"/>
          <p:cNvSpPr txBox="1"/>
          <p:nvPr/>
        </p:nvSpPr>
        <p:spPr>
          <a:xfrm>
            <a:off x="9727137" y="548680"/>
            <a:ext cx="343218"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4</a:t>
            </a:r>
          </a:p>
        </p:txBody>
      </p:sp>
      <p:sp>
        <p:nvSpPr>
          <p:cNvPr id="7" name="矩形 6"/>
          <p:cNvSpPr/>
          <p:nvPr/>
        </p:nvSpPr>
        <p:spPr>
          <a:xfrm>
            <a:off x="550590" y="1779429"/>
            <a:ext cx="6624736" cy="502920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defTabSz="720725" indent="457200">
              <a:lnSpc>
                <a:spcPct val="135000"/>
              </a:lnSpc>
            </a:pPr>
            <a:r>
              <a:rPr altLang="en-US" lang="zh-CN" sz="1600">
                <a:solidFill>
                  <a:schemeClr val="bg1">
                    <a:lumMod val="50000"/>
                  </a:schemeClr>
                </a:solidFill>
                <a:latin charset="-122" pitchFamily="34" typeface="微软雅黑"/>
                <a:ea charset="-122" pitchFamily="34" typeface="微软雅黑"/>
              </a:rPr>
              <a:t>纪渻替周宣王养斗鸡，才十天，周宣王就问：“斗鸡养好了没有? 可以打架了吗？”</a:t>
            </a:r>
          </a:p>
          <a:p>
            <a:pPr defTabSz="720725" indent="457200">
              <a:lnSpc>
                <a:spcPct val="135000"/>
              </a:lnSpc>
            </a:pPr>
            <a:r>
              <a:rPr altLang="en-US" lang="zh-CN" sz="1600">
                <a:solidFill>
                  <a:schemeClr val="bg1">
                    <a:lumMod val="50000"/>
                  </a:schemeClr>
                </a:solidFill>
                <a:latin charset="-122" pitchFamily="34" typeface="微软雅黑"/>
                <a:ea charset="-122" pitchFamily="34" typeface="微软雅黑"/>
              </a:rPr>
              <a:t>纪渻：“还不能。这鸡意气很盛，斗志高昂。”</a:t>
            </a:r>
          </a:p>
          <a:p>
            <a:pPr defTabSz="720725" indent="457200">
              <a:lnSpc>
                <a:spcPct val="135000"/>
              </a:lnSpc>
            </a:pPr>
            <a:r>
              <a:rPr altLang="en-US" lang="zh-CN" sz="1600">
                <a:solidFill>
                  <a:schemeClr val="bg1">
                    <a:lumMod val="50000"/>
                  </a:schemeClr>
                </a:solidFill>
                <a:latin charset="-122" pitchFamily="34" typeface="微软雅黑"/>
                <a:ea charset="-122" pitchFamily="34" typeface="微软雅黑"/>
              </a:rPr>
              <a:t>又过了10天……</a:t>
            </a:r>
          </a:p>
          <a:p>
            <a:pPr defTabSz="720725" indent="457200">
              <a:lnSpc>
                <a:spcPct val="135000"/>
              </a:lnSpc>
            </a:pPr>
            <a:r>
              <a:rPr altLang="en-US" lang="zh-CN" sz="1600">
                <a:solidFill>
                  <a:schemeClr val="bg1">
                    <a:lumMod val="50000"/>
                  </a:schemeClr>
                </a:solidFill>
                <a:latin charset="-122" pitchFamily="34" typeface="微软雅黑"/>
                <a:ea charset="-122" pitchFamily="34" typeface="微软雅黑"/>
              </a:rPr>
              <a:t>纪渻：“还不能，那只鸡只要看见别的鸡的影子，便会冲动起来。”</a:t>
            </a:r>
          </a:p>
          <a:p>
            <a:pPr defTabSz="720725" indent="457200">
              <a:lnSpc>
                <a:spcPct val="135000"/>
              </a:lnSpc>
            </a:pPr>
            <a:r>
              <a:rPr altLang="en-US" lang="zh-CN" sz="1600">
                <a:solidFill>
                  <a:schemeClr val="bg1">
                    <a:lumMod val="50000"/>
                  </a:schemeClr>
                </a:solidFill>
                <a:latin charset="-122" pitchFamily="34" typeface="微软雅黑"/>
                <a:ea charset="-122" pitchFamily="34" typeface="微软雅黑"/>
              </a:rPr>
              <a:t>再过了10天……</a:t>
            </a:r>
          </a:p>
          <a:p>
            <a:pPr defTabSz="720725" indent="457200">
              <a:lnSpc>
                <a:spcPct val="135000"/>
              </a:lnSpc>
            </a:pPr>
            <a:r>
              <a:rPr altLang="en-US" lang="zh-CN" sz="1600">
                <a:solidFill>
                  <a:schemeClr val="bg1">
                    <a:lumMod val="50000"/>
                  </a:schemeClr>
                </a:solidFill>
                <a:latin charset="-122" pitchFamily="34" typeface="微软雅黑"/>
                <a:ea charset="-122" pitchFamily="34" typeface="微软雅黑"/>
              </a:rPr>
              <a:t>纪渻：“还不能，那只鸡常对四周怒目而视,它的气势自命不凡。”</a:t>
            </a:r>
          </a:p>
          <a:p>
            <a:pPr defTabSz="720725" indent="457200">
              <a:lnSpc>
                <a:spcPct val="135000"/>
              </a:lnSpc>
            </a:pPr>
            <a:r>
              <a:rPr altLang="en-US" lang="zh-CN" sz="1600">
                <a:solidFill>
                  <a:schemeClr val="bg1">
                    <a:lumMod val="50000"/>
                  </a:schemeClr>
                </a:solidFill>
                <a:latin charset="-122" pitchFamily="34" typeface="微软雅黑"/>
                <a:ea charset="-122" pitchFamily="34" typeface="微软雅黑"/>
              </a:rPr>
              <a:t>再又过了10天……</a:t>
            </a:r>
          </a:p>
          <a:p>
            <a:pPr defTabSz="720725" indent="457200">
              <a:lnSpc>
                <a:spcPct val="135000"/>
              </a:lnSpc>
            </a:pPr>
            <a:r>
              <a:rPr altLang="en-US" lang="zh-CN" sz="1600">
                <a:solidFill>
                  <a:schemeClr val="bg1">
                    <a:lumMod val="50000"/>
                  </a:schemeClr>
                </a:solidFill>
                <a:latin charset="-122" pitchFamily="34" typeface="微软雅黑"/>
                <a:ea charset="-122" pitchFamily="34" typeface="微软雅黑"/>
              </a:rPr>
              <a:t>纪渻：差不多可以了。它听见别的鸡叫已经没有反应。就像一只木鸡。它的心已不受外物所动。”</a:t>
            </a:r>
          </a:p>
          <a:p>
            <a:pPr defTabSz="720725" indent="457200">
              <a:lnSpc>
                <a:spcPct val="135000"/>
              </a:lnSpc>
            </a:pPr>
            <a:r>
              <a:rPr altLang="en-US" lang="zh-CN" sz="1600">
                <a:solidFill>
                  <a:schemeClr val="bg1">
                    <a:lumMod val="50000"/>
                  </a:schemeClr>
                </a:solidFill>
                <a:latin charset="-122" pitchFamily="34" typeface="微软雅黑"/>
                <a:ea charset="-122" pitchFamily="34" typeface="微软雅黑"/>
              </a:rPr>
              <a:t>随后，周宣王便用那只鸡去斗鸡，别的鸡看见它一动也不动。吓得连向它挑战也不敢了。</a:t>
            </a:r>
          </a:p>
          <a:p>
            <a:pPr defTabSz="720725" indent="457200">
              <a:lnSpc>
                <a:spcPct val="135000"/>
              </a:lnSpc>
            </a:pPr>
            <a:r>
              <a:rPr altLang="en-US" lang="zh-CN" sz="1600">
                <a:solidFill>
                  <a:schemeClr val="bg1">
                    <a:lumMod val="50000"/>
                  </a:schemeClr>
                </a:solidFill>
                <a:latin charset="-122" pitchFamily="34" typeface="微软雅黑"/>
                <a:ea charset="-122" pitchFamily="34" typeface="微软雅黑"/>
              </a:rPr>
              <a:t>无心争斗的鸡，便全身无懈可击。它的劲气内敛，一触即发。</a:t>
            </a:r>
          </a:p>
          <a:p>
            <a:pPr defTabSz="720725" indent="457200">
              <a:lnSpc>
                <a:spcPct val="135000"/>
              </a:lnSpc>
            </a:pPr>
            <a:r>
              <a:rPr altLang="en-US" lang="zh-CN" sz="1600">
                <a:solidFill>
                  <a:schemeClr val="bg1">
                    <a:lumMod val="50000"/>
                  </a:schemeClr>
                </a:solidFill>
                <a:latin charset="-122" pitchFamily="34" typeface="微软雅黑"/>
                <a:ea charset="-122" pitchFamily="34" typeface="微软雅黑"/>
              </a:rPr>
              <a:t>正所谓：“善为士者，不武；善战者，不怒”。</a:t>
            </a:r>
          </a:p>
        </p:txBody>
      </p:sp>
      <p:pic>
        <p:nvPicPr>
          <p:cNvPr descr="C:\Users\user\Desktop\未标题-1 拷贝.png" id="4100" name="Picture 4"/>
          <p:cNvPicPr>
            <a:picLocks noChangeArrowheads="1" noChangeAspect="1"/>
          </p:cNvPicPr>
          <p:nvPr/>
        </p:nvPicPr>
        <p:blipFill>
          <a:blip r:embed="rId2">
            <a:extLst>
              <a:ext uri="{28A0092B-C50C-407E-A947-70E740481C1C}">
                <a14:useLocalDpi/>
              </a:ext>
            </a:extLst>
          </a:blip>
          <a:stretch>
            <a:fillRect/>
          </a:stretch>
        </p:blipFill>
        <p:spPr bwMode="auto">
          <a:xfrm flipH="1">
            <a:off x="7607374" y="2574686"/>
            <a:ext cx="3246710" cy="3950657"/>
          </a:xfrm>
          <a:prstGeom prst="rect">
            <a:avLst/>
          </a:prstGeom>
          <a:noFill/>
          <a:extLst>
            <a:ext uri="{909E8E84-426E-40DD-AFC4-6F175D3DCCD1}">
              <a14:hiddenFill>
                <a:solidFill>
                  <a:srgbClr val="FFFFFF"/>
                </a:solidFill>
              </a14:hiddenFill>
            </a:ext>
          </a:extLst>
        </p:spPr>
      </p:pic>
    </p:spTree>
    <p:extLst>
      <p:ext uri="{BB962C8B-B14F-4D97-AF65-F5344CB8AC3E}">
        <p14:creationId val="2581721177"/>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1" id="10" nodeType="withEffect" presetClass="emph" presetID="8" presetSubtype="0">
                                  <p:stCondLst>
                                    <p:cond delay="0"/>
                                  </p:stCondLst>
                                  <p:childTnLst>
                                    <p:animRot by="21600000">
                                      <p:cBhvr>
                                        <p:cTn dur="500" fill="hold" id="11"/>
                                        <p:tgtEl>
                                          <p:spTgt spid="18"/>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decel="100000" fill="hold" grpId="1" id="18" nodeType="withEffect" presetClass="entr" presetID="49"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 calcmode="lin" valueType="num">
                                      <p:cBhvr>
                                        <p:cTn dur="500" fill="hold" id="22"/>
                                        <p:tgtEl>
                                          <p:spTgt spid="7"/>
                                        </p:tgtEl>
                                        <p:attrNameLst>
                                          <p:attrName>style.rotation</p:attrName>
                                        </p:attrNameLst>
                                      </p:cBhvr>
                                      <p:tavLst>
                                        <p:tav tm="0">
                                          <p:val>
                                            <p:fltVal val="360"/>
                                          </p:val>
                                        </p:tav>
                                        <p:tav tm="100000">
                                          <p:val>
                                            <p:fltVal val="0"/>
                                          </p:val>
                                        </p:tav>
                                      </p:tavLst>
                                    </p:anim>
                                    <p:animEffect filter="fade" transition="in">
                                      <p:cBhvr>
                                        <p:cTn dur="500" id="2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7"/>
      <p:bldP grpId="1"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854847" y="548680"/>
            <a:ext cx="5904656" cy="503834"/>
          </a:xfrm>
          <a:prstGeom prst="rect">
            <a:avLst/>
          </a:prstGeom>
        </p:spPr>
        <p:txBody>
          <a:bodyPr wrap="square">
            <a:spAutoFit/>
          </a:bodyPr>
          <a:lstStyle/>
          <a:p>
            <a:pPr algn="ctr">
              <a:lnSpc>
                <a:spcPct val="123000"/>
              </a:lnSpc>
            </a:pPr>
            <a:r>
              <a:rPr altLang="en-US" lang="zh-CN" sz="2200">
                <a:solidFill>
                  <a:srgbClr val="F05425"/>
                </a:solidFill>
                <a:latin charset="-122" pitchFamily="34" typeface="微软雅黑"/>
                <a:ea charset="-122" pitchFamily="34" typeface="微软雅黑"/>
              </a:rPr>
              <a:t>善为士者，不武；善战者，不怒</a:t>
            </a:r>
          </a:p>
        </p:txBody>
      </p:sp>
      <p:sp>
        <p:nvSpPr>
          <p:cNvPr id="2" name="TextBox 1"/>
          <p:cNvSpPr txBox="1"/>
          <p:nvPr/>
        </p:nvSpPr>
        <p:spPr>
          <a:xfrm>
            <a:off x="9727137" y="548680"/>
            <a:ext cx="343218" cy="579120"/>
          </a:xfrm>
          <a:prstGeom prst="rect">
            <a:avLst/>
          </a:prstGeom>
          <a:noFill/>
        </p:spPr>
        <p:txBody>
          <a:bodyPr rtlCol="0" wrap="none">
            <a:spAutoFit/>
          </a:bodyPr>
          <a:lstStyle/>
          <a:p>
            <a:pPr fontAlgn="auto">
              <a:spcBef>
                <a:spcPct val="0"/>
              </a:spcBef>
              <a:spcAft>
                <a:spcPct val="0"/>
              </a:spcAft>
            </a:pPr>
            <a:r>
              <a:rPr lang="en-US" smtClean="0" sz="3200">
                <a:solidFill>
                  <a:srgbClr val="FC6204"/>
                </a:solidFill>
                <a:latin charset="0" pitchFamily="82" typeface="Broadway"/>
                <a:ea charset="-120" pitchFamily="18" typeface="DFPYeaSong-B5"/>
              </a:rPr>
              <a:t>4</a:t>
            </a:r>
          </a:p>
        </p:txBody>
      </p:sp>
      <p:sp>
        <p:nvSpPr>
          <p:cNvPr id="6" name="矩形 5"/>
          <p:cNvSpPr/>
          <p:nvPr/>
        </p:nvSpPr>
        <p:spPr>
          <a:xfrm>
            <a:off x="1384102" y="5709011"/>
            <a:ext cx="1686768" cy="600309"/>
          </a:xfrm>
          <a:prstGeom prst="rect">
            <a:avLst/>
          </a:prstGeom>
          <a:noFill/>
          <a:ln w="9525">
            <a:solidFill>
              <a:srgbClr val="F26A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D:\Teliss_Tong\Copy\定期备份\工作备份\！PPT图片及版面资源\06-PPT精选插图\04-图标\0A00FD685F33D4567FF67D077A412FC4.png" id="8" name="Picture 4"/>
          <p:cNvPicPr>
            <a:picLocks noChangeArrowheads="1" noChangeAspect="1"/>
          </p:cNvPicPr>
          <p:nvPr/>
        </p:nvPicPr>
        <p:blipFill>
          <a:blip r:embed="rId2">
            <a:extLst>
              <a:ext uri="{28A0092B-C50C-407E-A947-70E740481C1C}">
                <a14:useLocalDpi/>
              </a:ext>
            </a:extLst>
          </a:blip>
          <a:stretch>
            <a:fillRect/>
          </a:stretch>
        </p:blipFill>
        <p:spPr bwMode="auto">
          <a:xfrm>
            <a:off x="406574" y="5287343"/>
            <a:ext cx="1625600" cy="1021977"/>
          </a:xfrm>
          <a:prstGeom prst="rect">
            <a:avLst/>
          </a:prstGeom>
          <a:noFill/>
          <a:extLst>
            <a:ext uri="{909E8E84-426E-40DD-AFC4-6F175D3DCCD1}">
              <a14:hiddenFill>
                <a:solidFill>
                  <a:srgbClr val="FFFFFF"/>
                </a:solidFill>
              </a14:hiddenFill>
            </a:ext>
          </a:extLst>
        </p:spPr>
      </p:pic>
      <p:sp>
        <p:nvSpPr>
          <p:cNvPr id="9" name="矩形 4"/>
          <p:cNvSpPr>
            <a:spLocks noChangeArrowheads="1"/>
          </p:cNvSpPr>
          <p:nvPr/>
        </p:nvSpPr>
        <p:spPr bwMode="auto">
          <a:xfrm>
            <a:off x="1835697" y="5662989"/>
            <a:ext cx="1235173" cy="640080"/>
          </a:xfrm>
          <a:prstGeom prst="rect">
            <a:avLst/>
          </a:prstGeom>
          <a:noFill/>
          <a:ln w="9525">
            <a:noFill/>
            <a:miter lim="800000"/>
          </a:ln>
        </p:spPr>
        <p:txBody>
          <a:bodyPr wrap="square">
            <a:spAutoFit/>
          </a:bodyPr>
          <a:lstStyle/>
          <a:p>
            <a:pPr algn="ctr">
              <a:lnSpc>
                <a:spcPct val="150000"/>
              </a:lnSpc>
            </a:pPr>
            <a:r>
              <a:rPr altLang="en-US" b="1" lang="zh-CN" smtClean="0" sz="24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点评</a:t>
            </a:r>
          </a:p>
        </p:txBody>
      </p:sp>
      <p:sp>
        <p:nvSpPr>
          <p:cNvPr id="10" name="Text Box 44"/>
          <p:cNvSpPr txBox="1">
            <a:spLocks noChangeArrowheads="1"/>
          </p:cNvSpPr>
          <p:nvPr/>
        </p:nvSpPr>
        <p:spPr bwMode="auto">
          <a:xfrm>
            <a:off x="550590" y="1995642"/>
            <a:ext cx="410445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“真正的勇士不会杀气腾腾，善于打仗的人不用气势汹汹”。强者让思维控制情绪，弱者用情绪控制思维。真正的强者，是喜怒不形于色的人。</a:t>
            </a:r>
          </a:p>
        </p:txBody>
      </p:sp>
      <p:sp>
        <p:nvSpPr>
          <p:cNvPr id="11" name="Text Box 44"/>
          <p:cNvSpPr txBox="1">
            <a:spLocks noChangeArrowheads="1"/>
          </p:cNvSpPr>
          <p:nvPr/>
        </p:nvSpPr>
        <p:spPr bwMode="auto">
          <a:xfrm>
            <a:off x="550590" y="3591248"/>
            <a:ext cx="410445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综上，做好情绪管理攸关一个人的事业成败甚至一生的美满和幸福。所以，我们一定要小心翼翼地处理自己的情绪，做自己情绪的主人。</a:t>
            </a:r>
          </a:p>
        </p:txBody>
      </p:sp>
      <p:pic>
        <p:nvPicPr>
          <p:cNvPr descr="C:\Users\user\Desktop\未标题-1 拷贝.pn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4764860" y="1580548"/>
            <a:ext cx="5362794" cy="5277452"/>
          </a:xfrm>
          <a:prstGeom prst="rect">
            <a:avLst/>
          </a:prstGeom>
          <a:noFill/>
          <a:extLst>
            <a:ext uri="{909E8E84-426E-40DD-AFC4-6F175D3DCCD1}">
              <a14:hiddenFill>
                <a:solidFill>
                  <a:srgbClr val="FFFFFF"/>
                </a:solidFill>
              </a14:hiddenFill>
            </a:ext>
          </a:extLst>
        </p:spPr>
      </p:pic>
    </p:spTree>
    <p:extLst>
      <p:ext uri="{BB962C8B-B14F-4D97-AF65-F5344CB8AC3E}">
        <p14:creationId val="168372033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 presetSubtype="0">
                                  <p:stCondLst>
                                    <p:cond delay="0"/>
                                  </p:stCondLst>
                                  <p:iterate type="lt">
                                    <p:tmAbs val="100"/>
                                  </p:iterate>
                                  <p:childTnLst>
                                    <p:set>
                                      <p:cBhvr>
                                        <p:cTn dur="1" fill="hold" id="12">
                                          <p:stCondLst>
                                            <p:cond delay="0"/>
                                          </p:stCondLst>
                                        </p:cTn>
                                        <p:tgtEl>
                                          <p:spTgt spid="1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a:spAutoFit/>
      </a:bodyPr>
      <a:lstStyle>
        <a:defPPr fontAlgn="auto">
          <a:spcBef>
            <a:spcPts val="0"/>
          </a:spcBef>
          <a:spcAft>
            <a:spcPts val="0"/>
          </a:spcAft>
          <a:defRPr b="1" dirty="0" i="1" sz="5400">
            <a:solidFill>
              <a:srgbClr val="FC6204"/>
            </a:solidFill>
            <a:effectLst>
              <a:outerShdw algn="tl" blurRad="38100" dir="2700000" dist="38100">
                <a:srgbClr val="000000">
                  <a:alpha val="43137"/>
                </a:srgbClr>
              </a:outerShdw>
            </a:effectLst>
            <a:latin charset="0" pitchFamily="82" typeface="Broadway"/>
            <a:ea charset="-120" pitchFamily="18" typeface="DFPYeaSong-B5"/>
          </a:defRPr>
        </a:defPPr>
      </a:lstStyle>
    </a:tx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338</Paragraphs>
  <Slides>58</Slides>
  <Notes>1</Notes>
  <TotalTime>4075</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58</vt:i4>
      </vt:variant>
    </vt:vector>
  </HeadingPairs>
  <TitlesOfParts>
    <vt:vector baseType="lpstr" size="75">
      <vt:lpstr>Arial</vt:lpstr>
      <vt:lpstr>Calibri</vt:lpstr>
      <vt:lpstr>Broadway</vt:lpstr>
      <vt:lpstr>楷体</vt:lpstr>
      <vt:lpstr>经典繁仿黑</vt:lpstr>
      <vt:lpstr>微软雅黑</vt:lpstr>
      <vt:lpstr>Tahoma</vt:lpstr>
      <vt:lpstr>Arial Unicode MS</vt:lpstr>
      <vt:lpstr>Calibri Light</vt:lpstr>
      <vt:lpstr>宋体</vt:lpstr>
      <vt:lpstr>Lao UI</vt:lpstr>
      <vt:lpstr>Bell MT</vt:lpstr>
      <vt:lpstr>DFPYeaSong-B5</vt:lpstr>
      <vt:lpstr>Impact</vt:lpstr>
      <vt:lpstr>专业字体设计服务/WWW.ZTSGC.COM/</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lastModifiedBy>kan</cp:lastModifiedBy>
  <dcterms:modified xsi:type="dcterms:W3CDTF">2021-08-20T10:55:21Z</dcterms:modified>
  <cp:revision>631</cp:revision>
  <dc:title>PowerPoint 演示文稿</dc:title>
</cp:coreProperties>
</file>