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60" r:id="rId2"/>
  </p:sldMasterIdLst>
  <p:notesMasterIdLst>
    <p:notesMasterId r:id="rId3"/>
  </p:notesMasterIdLst>
  <p:sldIdLst>
    <p:sldId id="289" r:id="rId4"/>
    <p:sldId id="261" r:id="rId5"/>
    <p:sldId id="258" r:id="rId6"/>
    <p:sldId id="266" r:id="rId7"/>
    <p:sldId id="267" r:id="rId8"/>
    <p:sldId id="268" r:id="rId9"/>
    <p:sldId id="272" r:id="rId10"/>
    <p:sldId id="270" r:id="rId11"/>
    <p:sldId id="262" r:id="rId12"/>
    <p:sldId id="273" r:id="rId13"/>
    <p:sldId id="269" r:id="rId14"/>
    <p:sldId id="271" r:id="rId15"/>
    <p:sldId id="276" r:id="rId16"/>
    <p:sldId id="263" r:id="rId17"/>
    <p:sldId id="274" r:id="rId18"/>
    <p:sldId id="275" r:id="rId19"/>
    <p:sldId id="277" r:id="rId20"/>
    <p:sldId id="278" r:id="rId21"/>
    <p:sldId id="264" r:id="rId22"/>
    <p:sldId id="280" r:id="rId23"/>
    <p:sldId id="281" r:id="rId24"/>
    <p:sldId id="282" r:id="rId25"/>
    <p:sldId id="283" r:id="rId26"/>
    <p:sldId id="265"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63" autoAdjust="0"/>
    <p:restoredTop sz="94660"/>
  </p:normalViewPr>
  <p:slideViewPr>
    <p:cSldViewPr snapToGrid="0">
      <p:cViewPr varScale="1">
        <p:scale>
          <a:sx n="88" d="100"/>
          <a:sy n="88" d="100"/>
        </p:scale>
        <p:origin x="318" y="9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4.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5"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dPt>
            <c:idx val="0"/>
            <c:invertIfNegative val="1"/>
            <c:spPr>
              <a:solidFill>
                <a:srgbClr val="0070C0"/>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1-B0AB-455D-A107-E45D9285EF68}"/>
              </c:ext>
            </c:extLst>
          </c:dPt>
          <c:dPt>
            <c:idx val="1"/>
            <c:invertIfNegative val="1"/>
            <c:spPr>
              <a:solidFill>
                <a:srgbClr val="53BDFF"/>
              </a:solidFill>
              <a:ln w="19050">
                <a:solidFill>
                  <a:schemeClr val="lt1"/>
                </a:solidFill>
              </a:ln>
            </c:spPr>
            <c:extLst>
              <c:ext xmlns:c16="http://schemas.microsoft.com/office/drawing/2014/chart" uri="{C3380CC4-5D6E-409C-BE32-E72D297353CC}">
                <c16:uniqueId val="{00000003-B0AB-455D-A107-E45D9285EF68}"/>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5-B0AB-455D-A107-E45D9285EF68}"/>
              </c:ext>
            </c:extLst>
          </c:dPt>
          <c:dPt>
            <c:idx val="3"/>
            <c:invertIfNegative val="1"/>
            <c:spPr>
              <a:solidFill>
                <a:srgbClr val="0DA3FF"/>
              </a:solidFill>
              <a:ln w="19050">
                <a:solidFill>
                  <a:schemeClr val="lt1"/>
                </a:solidFill>
              </a:ln>
            </c:spPr>
            <c:extLst>
              <c:ext xmlns:c16="http://schemas.microsoft.com/office/drawing/2014/chart" uri="{C3380CC4-5D6E-409C-BE32-E72D297353CC}">
                <c16:uniqueId val="{00000007-B0AB-455D-A107-E45D9285EF68}"/>
              </c:ext>
            </c:extLst>
          </c:dPt>
          <c:dLbls>
            <c:delete val="1"/>
            <c:extLst/>
          </c:dLbls>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B0AB-455D-A107-E45D9285EF68}"/>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手机</c:v>
                      </c:pt>
                      <c:pt idx="1">
                        <c:v>电视</c:v>
                      </c:pt>
                      <c:pt idx="2">
                        <c:v>PC</c:v>
                      </c:pt>
                      <c:pt idx="3">
                        <c:v>纸媒</c:v>
                      </c:pt>
                    </c:strCache>
                  </c:strRef>
                </c15:cat>
              </c15:filteredCategoryTitle>
            </c:ext>
          </c:extLst>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rtl="0">
            <a:defRPr sz="1197" b="0" i="0" u="none" strike="noStrike" kern="1200" baseline="0" smtId="4294967295">
              <a:solidFill>
                <a:schemeClr val="tx1">
                  <a:lumMod val="65000"/>
                  <a:lumOff val="35000"/>
                </a:schemeClr>
              </a:solidFill>
              <a:latin typeface="+mn-lt"/>
              <a:ea typeface="+mn-ea"/>
              <a:cs typeface="+mn-ea"/>
              <a:sym typeface="+mn-lt"/>
            </a:defRPr>
          </a:pPr>
          <a:endParaRPr sz="1197" b="0" i="0" u="none" strike="noStrike" kern="1200" baseline="0" smtId="4294967295">
            <a:solidFill>
              <a:schemeClr val="tx1">
                <a:lumMod val="65000"/>
                <a:lumOff val="35000"/>
              </a:schemeClr>
            </a:solidFill>
            <a:latin typeface="+mn-lt"/>
            <a:ea typeface="+mn-ea"/>
            <a:cs typeface="+mn-ea"/>
            <a:sym typeface="+mn-lt"/>
          </a:endParaRPr>
        </a:p>
      </c:txPr>
    </c:legend>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spPr>
            <a:solidFill>
              <a:srgbClr val="0070C0"/>
            </a:solidFill>
            <a:ln>
              <a:noFill/>
            </a:ln>
            <a:effectLst>
              <a:outerShdw blurRad="254000" dist="63500" dir="2700000" algn="tl" rotWithShape="0">
                <a:prstClr val="black">
                  <a:alpha val="30000"/>
                </a:prstClr>
              </a:outerShdw>
            </a:effectLst>
          </c:spPr>
          <c:invertIfNegative val="0"/>
          <c:val>
            <c:numRef>
              <c:f>Sheet1!$B$2:$B$5</c:f>
              <c:numCache>
                <c:formatCode>General</c:formatCode>
                <c:ptCount val="4"/>
                <c:pt idx="0">
                  <c:v>1.1</c:v>
                </c:pt>
                <c:pt idx="1">
                  <c:v>2.7</c:v>
                </c:pt>
                <c:pt idx="2">
                  <c:v>3.9</c:v>
                </c:pt>
                <c:pt idx="3">
                  <c:v>4.5</c:v>
                </c:pt>
              </c:numCache>
            </c:numRef>
          </c:val>
          <c:extLst>
            <c:ext xmlns:c16="http://schemas.microsoft.com/office/drawing/2014/chart" uri="{C3380CC4-5D6E-409C-BE32-E72D297353CC}">
              <c16:uniqueId val="{00000000-BCAC-4461-B036-422CB637C085}"/>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2013</c:v>
                      </c:pt>
                      <c:pt idx="1">
                        <c:v>2014</c:v>
                      </c:pt>
                      <c:pt idx="2">
                        <c:v>2015</c:v>
                      </c:pt>
                      <c:pt idx="3">
                        <c:v>2016预测</c:v>
                      </c:pt>
                    </c:strCache>
                  </c:strRef>
                </c15:cat>
              </c15:filteredCategoryTitle>
            </c:ext>
          </c:extLst>
        </c:ser>
        <c:ser>
          <c:idx val="1"/>
          <c:order val="1"/>
          <c:spPr>
            <a:solidFill>
              <a:srgbClr val="0DA3FF"/>
            </a:solidFill>
            <a:ln>
              <a:noFill/>
            </a:ln>
            <a:effectLst>
              <a:outerShdw blurRad="254000" dist="63500" dir="2700000" algn="tl" rotWithShape="0">
                <a:prstClr val="black">
                  <a:alpha val="30000"/>
                </a:prstClr>
              </a:outerShdw>
            </a:effectLst>
          </c:spPr>
          <c:invertIfNegative val="0"/>
          <c:val>
            <c:numRef>
              <c:f>Sheet1!$C$2:$C$5</c:f>
              <c:numCache>
                <c:formatCode>General</c:formatCode>
                <c:ptCount val="4"/>
                <c:pt idx="0">
                  <c:v>1.6</c:v>
                </c:pt>
                <c:pt idx="1">
                  <c:v>2.3</c:v>
                </c:pt>
                <c:pt idx="2">
                  <c:v>4.7</c:v>
                </c:pt>
                <c:pt idx="3">
                  <c:v>5</c:v>
                </c:pt>
              </c:numCache>
            </c:numRef>
          </c:val>
          <c:extLst>
            <c:ext xmlns:c16="http://schemas.microsoft.com/office/drawing/2014/chart" uri="{C3380CC4-5D6E-409C-BE32-E72D297353CC}">
              <c16:uniqueId val="{00000001-BCAC-4461-B036-422CB637C085}"/>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2013</c:v>
                      </c:pt>
                      <c:pt idx="1">
                        <c:v>2014</c:v>
                      </c:pt>
                      <c:pt idx="2">
                        <c:v>2015</c:v>
                      </c:pt>
                      <c:pt idx="3">
                        <c:v>2016预测</c:v>
                      </c:pt>
                    </c:strCache>
                  </c:strRef>
                </c15:cat>
              </c15:filteredCategoryTitle>
            </c:ext>
          </c:extLst>
        </c:ser>
        <c:ser>
          <c:idx val="2"/>
          <c:order val="2"/>
          <c:spPr>
            <a:solidFill>
              <a:schemeClr val="accent3"/>
            </a:solidFill>
            <a:ln>
              <a:noFill/>
            </a:ln>
            <a:effectLst>
              <a:outerShdw blurRad="254000" dist="63500" dir="2700000" algn="tl" rotWithShape="0">
                <a:prstClr val="black">
                  <a:alpha val="30000"/>
                </a:prstClr>
              </a:outerShdw>
            </a:effectLst>
          </c:spPr>
          <c:invertIfNegative val="0"/>
          <c:val>
            <c:numRef>
              <c:f>Sheet1!$D$2:$D$5</c:f>
              <c:numCache>
                <c:formatCode>General</c:formatCode>
                <c:ptCount val="4"/>
                <c:pt idx="0">
                  <c:v>0.6</c:v>
                </c:pt>
                <c:pt idx="1">
                  <c:v>3.2</c:v>
                </c:pt>
                <c:pt idx="2">
                  <c:v>3.6</c:v>
                </c:pt>
                <c:pt idx="3">
                  <c:v>5.6</c:v>
                </c:pt>
              </c:numCache>
            </c:numRef>
          </c:val>
          <c:extLst>
            <c:ext xmlns:c16="http://schemas.microsoft.com/office/drawing/2014/chart" uri="{C3380CC4-5D6E-409C-BE32-E72D297353CC}">
              <c16:uniqueId val="{00000002-BCAC-4461-B036-422CB637C085}"/>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2013</c:v>
                      </c:pt>
                      <c:pt idx="1">
                        <c:v>2014</c:v>
                      </c:pt>
                      <c:pt idx="2">
                        <c:v>2015</c:v>
                      </c:pt>
                      <c:pt idx="3">
                        <c:v>2016预测</c:v>
                      </c:pt>
                    </c:strCache>
                  </c:strRef>
                </c15:cat>
              </c15:filteredCategoryTitle>
            </c:ext>
          </c:extLst>
        </c:ser>
        <c:dLbls>
          <c:showLegendKey val="0"/>
          <c:showVal val="0"/>
          <c:showCatName val="0"/>
          <c:showSerName val="0"/>
          <c:showPercent val="0"/>
          <c:showBubbleSize val="0"/>
          <c:showLeaderLines val="0"/>
        </c:dLbls>
        <c:gapWidth val="219"/>
        <c:overlap val="-27"/>
        <c:axId val="728535712"/>
        <c:axId val="728536272"/>
      </c:barChart>
      <c:catAx>
        <c:axId val="72853571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ea"/>
                <a:sym typeface="+mn-lt"/>
              </a:defRPr>
            </a:pPr>
            <a:endParaRPr sz="1197" b="0" i="0" u="none" strike="noStrike" kern="1200" baseline="0" smtId="4294967295">
              <a:solidFill>
                <a:schemeClr val="tx1">
                  <a:lumMod val="65000"/>
                  <a:lumOff val="35000"/>
                </a:schemeClr>
              </a:solidFill>
              <a:latin typeface="+mn-lt"/>
              <a:ea typeface="+mn-ea"/>
              <a:cs typeface="+mn-ea"/>
              <a:sym typeface="+mn-lt"/>
            </a:endParaRPr>
          </a:p>
        </c:txPr>
        <c:crossAx val="728536272"/>
        <c:crosses val="autoZero"/>
        <c:auto val="0"/>
        <c:lblAlgn val="ctr"/>
        <c:lblOffset/>
        <c:noMultiLvlLbl val="0"/>
      </c:catAx>
      <c:valAx>
        <c:axId val="728536272"/>
        <c:scaling>
          <c:orientation/>
        </c:scaling>
        <c:delete val="1"/>
        <c:axPos val="l"/>
        <c:numFmt formatCode="General" sourceLinked="1"/>
        <c:majorTickMark val="none"/>
        <c:minorTickMark val="none"/>
        <c:crossAx val="728535712"/>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ea"/>
              <a:sym typeface="+mn-lt"/>
            </a:defRPr>
          </a:pPr>
          <a:endParaRPr sz="1197" b="0" i="0" u="none" strike="noStrike" kern="1200" baseline="0" smtId="4294967295">
            <a:solidFill>
              <a:schemeClr val="tx1">
                <a:lumMod val="65000"/>
                <a:lumOff val="35000"/>
              </a:schemeClr>
            </a:solidFill>
            <a:latin typeface="+mn-lt"/>
            <a:ea typeface="+mn-ea"/>
            <a:cs typeface="+mn-ea"/>
            <a:sym typeface="+mn-lt"/>
          </a:endParaRPr>
        </a:p>
      </c:txPr>
    </c:legend>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ln>
              <a:noFill/>
            </a:ln>
          </c:spPr>
          <c:dPt>
            <c:idx val="0"/>
            <c:invertIfNegative val="1"/>
            <c:spPr>
              <a:solidFill>
                <a:srgbClr val="0070C0"/>
              </a:solidFill>
              <a:ln w="19050">
                <a:noFill/>
              </a:ln>
            </c:spPr>
            <c:extLst>
              <c:ext xmlns:c16="http://schemas.microsoft.com/office/drawing/2014/chart" uri="{C3380CC4-5D6E-409C-BE32-E72D297353CC}">
                <c16:uniqueId val="{00000001-31B5-4C37-9E0D-5366AB24FF3A}"/>
              </c:ext>
            </c:extLst>
          </c:dPt>
          <c:dPt>
            <c:idx val="1"/>
            <c:invertIfNegative val="1"/>
            <c:spPr>
              <a:solidFill>
                <a:srgbClr val="0DA3FF"/>
              </a:solidFill>
              <a:ln w="19050">
                <a:noFill/>
              </a:ln>
            </c:spPr>
            <c:extLst>
              <c:ext xmlns:c16="http://schemas.microsoft.com/office/drawing/2014/chart" uri="{C3380CC4-5D6E-409C-BE32-E72D297353CC}">
                <c16:uniqueId val="{00000003-31B5-4C37-9E0D-5366AB24FF3A}"/>
              </c:ext>
            </c:extLst>
          </c:dPt>
          <c:dPt>
            <c:idx val="2"/>
            <c:invertIfNegative val="1"/>
            <c:spPr>
              <a:solidFill>
                <a:srgbClr val="13396C"/>
              </a:solidFill>
              <a:ln w="19050">
                <a:noFill/>
              </a:ln>
            </c:spPr>
            <c:extLst>
              <c:ext xmlns:c16="http://schemas.microsoft.com/office/drawing/2014/chart" uri="{C3380CC4-5D6E-409C-BE32-E72D297353CC}">
                <c16:uniqueId val="{00000005-31B5-4C37-9E0D-5366AB24FF3A}"/>
              </c:ext>
            </c:extLst>
          </c:dPt>
          <c:dPt>
            <c:idx val="3"/>
            <c:invertIfNegative val="1"/>
            <c:spPr>
              <a:solidFill>
                <a:srgbClr val="53BDFF"/>
              </a:solidFill>
              <a:ln w="19050">
                <a:noFill/>
              </a:ln>
            </c:spPr>
            <c:extLst>
              <c:ext xmlns:c16="http://schemas.microsoft.com/office/drawing/2014/chart" uri="{C3380CC4-5D6E-409C-BE32-E72D297353CC}">
                <c16:uniqueId val="{00000007-31B5-4C37-9E0D-5366AB24FF3A}"/>
              </c:ext>
            </c:extLst>
          </c:dPt>
          <c:dLbls>
            <c:delete val="1"/>
            <c:extLst>
              <c:ext xmlns:c15="http://schemas.microsoft.com/office/drawing/2012/chart" uri="{CE6537A1-D6FC-4f65-9D91-7224C49458BB}">
                <c15:showLeaderLines val="1"/>
              </c:ext>
            </c:extLst>
          </c:dLbls>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31B5-4C37-9E0D-5366AB24FF3A}"/>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技术开发</c:v>
                      </c:pt>
                      <c:pt idx="1">
                        <c:v>推广费用</c:v>
                      </c:pt>
                      <c:pt idx="2">
                        <c:v>设计费用</c:v>
                      </c:pt>
                      <c:pt idx="3">
                        <c:v>人力成本</c:v>
                      </c:pt>
                    </c:strCache>
                  </c:strRef>
                </c15:cat>
              </c15:filteredCategoryTitle>
            </c:ext>
          </c:extLst>
        </c:ser>
        <c:dLbls>
          <c:showLegendKey val="0"/>
          <c:showVal val="0"/>
          <c:showCatName val="0"/>
          <c:showSerName val="0"/>
          <c:showPercent val="0"/>
          <c:showBubbleSize val="0"/>
          <c:showLeaderLines val="0"/>
        </c:dLbls>
        <c:firstSliceAng/>
        <c:holeSize val="67"/>
      </c:doughnutChart>
      <c:spPr>
        <a:noFill/>
        <a:ln>
          <a:noFill/>
        </a:ln>
        <a:effectLst/>
      </c:spPr>
    </c:plotArea>
    <c:legend>
      <c:legendPos val="b"/>
      <c:overlay val="0"/>
      <c:spPr>
        <a:noFill/>
        <a:ln>
          <a:noFill/>
        </a:ln>
        <a:effectLst/>
      </c:spPr>
      <c:txPr>
        <a:bodyPr rot="0" spcFirstLastPara="1" vertOverflow="ellipsis" vert="horz" wrap="square" anchor="ctr" anchorCtr="1"/>
        <a:p>
          <a:pPr rtl="0">
            <a:defRPr sz="1197" b="0" i="0" u="none" strike="noStrike" kern="1200" baseline="0" smtId="4294967295">
              <a:solidFill>
                <a:schemeClr val="tx1">
                  <a:lumMod val="65000"/>
                  <a:lumOff val="35000"/>
                </a:schemeClr>
              </a:solidFill>
              <a:latin typeface="+mn-lt"/>
              <a:ea typeface="+mn-ea"/>
              <a:cs typeface="+mn-ea"/>
              <a:sym typeface="+mn-lt"/>
            </a:defRPr>
          </a:pPr>
          <a:endParaRPr sz="1197" b="0" i="0" u="none" strike="noStrike" kern="1200" baseline="0" smtId="4294967295">
            <a:solidFill>
              <a:schemeClr val="tx1">
                <a:lumMod val="65000"/>
                <a:lumOff val="35000"/>
              </a:schemeClr>
            </a:solidFill>
            <a:latin typeface="+mn-lt"/>
            <a:ea typeface="+mn-ea"/>
            <a:cs typeface="+mn-ea"/>
            <a:sym typeface="+mn-lt"/>
          </a:endParaRPr>
        </a:p>
      </c:txPr>
    </c:legend>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6FEEB-E1DF-4A27-84CE-FEAB69D6522A}" type="datetimeFigureOut">
              <a:rPr lang="zh-CN" altLang="en-US" smtClean="0"/>
              <a:t>2019/3/7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BE65E-D6A0-433A-9769-180C0D5DD83D}" type="slidenum">
              <a:rPr lang="zh-CN" altLang="en-US" smtClean="0"/>
              <a:t>‹#›</a:t>
            </a:fld>
            <a:endParaRPr lang="zh-CN" altLang="en-US"/>
          </a:p>
        </p:txBody>
      </p:sp>
    </p:spTree>
    <p:extLst>
      <p:ext uri="{BB962C8B-B14F-4D97-AF65-F5344CB8AC3E}">
        <p14:creationId val="362700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309076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145456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658802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681842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481078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394282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429330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986167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998165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078175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443278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395902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335782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28116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535102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136452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259225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709841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517488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379412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127839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523929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006020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368193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827845122"/>
      </p:ext>
    </p:extLst>
  </p:cSld>
  <p:clrMapOvr>
    <a:masterClrMapping/>
  </p:clrMapOvr>
  <mc:AlternateContent>
    <mc:Choice Requires="p14">
      <p:transition spd="slow" advClick="0" p14:dur="1600">
        <p:blinds dir="vert"/>
      </p:transition>
    </mc:Choice>
    <mc:Fallback>
      <p:transition spd="slow" advClick="0">
        <p:blinds dir="vert"/>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1288377468"/>
      </p:ext>
    </p:extLst>
  </p:cSld>
  <p:clrMapOvr>
    <a:masterClrMapping/>
  </p:clrMapOvr>
  <mc:AlternateContent>
    <mc:Choice Requires="p14">
      <p:transition spd="slow" advClick="0" p14:dur="1600">
        <p:blinds dir="vert"/>
      </p:transition>
    </mc:Choice>
    <mc:Fallback>
      <p:transition spd="slow" advClick="0">
        <p:blinds dir="vert"/>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1097904242"/>
      </p:ext>
    </p:extLst>
  </p:cSld>
  <p:clrMapOvr>
    <a:masterClrMapping/>
  </p:clrMapOvr>
  <mc:AlternateContent>
    <mc:Choice Requires="p14">
      <p:transition spd="slow" advClick="0" p14:dur="1600">
        <p:blinds dir="vert"/>
      </p:transition>
    </mc:Choice>
    <mc:Fallback>
      <p:transition spd="slow" advClick="0">
        <p:blinds dir="vert"/>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025175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618147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029336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290862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763559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811848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884968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153299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398859193"/>
      </p:ext>
    </p:extLst>
  </p:cSld>
  <p:clrMapOvr>
    <a:masterClrMapping/>
  </p:clrMapOvr>
  <mc:AlternateContent>
    <mc:Choice Requires="p14">
      <p:transition spd="slow" advClick="0" p14:dur="1600">
        <p:blinds dir="vert"/>
      </p:transition>
    </mc:Choice>
    <mc:Fallback>
      <p:transition spd="slow" advClick="0">
        <p:blinds dir="vert"/>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289078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503561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790728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2019/3/7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2920259231"/>
      </p:ext>
    </p:extLst>
  </p:cSld>
  <p:clrMapOvr>
    <a:masterClrMapping/>
  </p:clrMapOvr>
  <mc:AlternateContent>
    <mc:Choice Requires="p14">
      <p:transition spd="slow" advClick="0" p14:dur="1600">
        <p:blinds dir="vert"/>
      </p:transition>
    </mc:Choice>
    <mc:Fallback>
      <p:transition spd="slow" advClick="0">
        <p:blinds dir="vert"/>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2019/3/7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4233346241"/>
      </p:ext>
    </p:extLst>
  </p:cSld>
  <p:clrMapOvr>
    <a:masterClrMapping/>
  </p:clrMapOvr>
  <mc:AlternateContent>
    <mc:Choice Requires="p14">
      <p:transition spd="slow" advClick="0" p14:dur="1600">
        <p:blinds dir="vert"/>
      </p:transition>
    </mc:Choice>
    <mc:Fallback>
      <p:transition spd="slow" advClick="0">
        <p:blinds dir="vert"/>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66FB0D-3649-4659-A4EA-16B622D04D18}" type="datetimeFigureOut">
              <a:rPr lang="zh-CN" altLang="en-US" smtClean="0"/>
              <a:t>2019/3/7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847476638"/>
      </p:ext>
    </p:extLst>
  </p:cSld>
  <p:clrMapOvr>
    <a:masterClrMapping/>
  </p:clrMapOvr>
  <mc:AlternateContent>
    <mc:Choice Requires="p14">
      <p:transition spd="slow" advClick="0" p14:dur="1600">
        <p:blinds dir="vert"/>
      </p:transition>
    </mc:Choice>
    <mc:Fallback>
      <p:transition spd="slow" advClick="0">
        <p:blinds dir="vert"/>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66FB0D-3649-4659-A4EA-16B622D04D18}" type="datetimeFigureOut">
              <a:rPr lang="zh-CN" altLang="en-US" smtClean="0"/>
              <a:t>2019/3/7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3127600293"/>
      </p:ext>
    </p:extLst>
  </p:cSld>
  <p:clrMapOvr>
    <a:masterClrMapping/>
  </p:clrMapOvr>
  <mc:AlternateContent>
    <mc:Choice Requires="p14">
      <p:transition spd="slow" advClick="0" p14:dur="1600">
        <p:blinds dir="vert"/>
      </p:transition>
    </mc:Choice>
    <mc:Fallback>
      <p:transition spd="slow" advClick="0">
        <p:blinds dir="vert"/>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166FB0D-3649-4659-A4EA-16B622D04D18}" type="datetimeFigureOut">
              <a:rPr lang="zh-CN" altLang="en-US" smtClean="0"/>
              <a:t>2019/3/7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569710733"/>
      </p:ext>
    </p:extLst>
  </p:cSld>
  <p:clrMapOvr>
    <a:masterClrMapping/>
  </p:clrMapOvr>
  <mc:AlternateContent>
    <mc:Choice Requires="p14">
      <p:transition spd="slow" advClick="0" p14:dur="1600">
        <p:blinds dir="vert"/>
      </p:transition>
    </mc:Choice>
    <mc:Fallback>
      <p:transition spd="slow" advClick="0">
        <p:blinds dir="vert"/>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2019/3/7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2265033733"/>
      </p:ext>
    </p:extLst>
  </p:cSld>
  <p:clrMapOvr>
    <a:masterClrMapping/>
  </p:clrMapOvr>
  <mc:AlternateContent>
    <mc:Choice Requires="p14">
      <p:transition spd="slow" advClick="0" p14:dur="1600">
        <p:blinds dir="vert"/>
      </p:transition>
    </mc:Choice>
    <mc:Fallback>
      <p:transition spd="slow" advClick="0">
        <p:blinds dir="vert"/>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2019/3/7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620670891"/>
      </p:ext>
    </p:extLst>
  </p:cSld>
  <p:clrMapOvr>
    <a:masterClrMapping/>
  </p:clrMapOvr>
  <mc:AlternateContent>
    <mc:Choice Requires="p14">
      <p:transition spd="slow" advClick="0" p14:dur="1600">
        <p:blinds dir="vert"/>
      </p:transition>
    </mc:Choice>
    <mc:Fallback>
      <p:transition spd="slow" advClick="0">
        <p:blinds dir="vert"/>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9166FB0D-3649-4659-A4EA-16B622D04D18}" type="datetimeFigureOut">
              <a:rPr lang="zh-CN" altLang="en-US" smtClean="0"/>
              <a:t>2019/3/7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5BC0CA1-3571-4BD4-9253-723F5D1C3D94}" type="slidenum">
              <a:rPr lang="zh-CN" altLang="en-US" smtClean="0"/>
              <a:t>‹#›</a:t>
            </a:fld>
            <a:endParaRPr lang="zh-CN" altLang="en-US"/>
          </a:p>
        </p:txBody>
      </p:sp>
    </p:spTree>
    <p:extLst>
      <p:ext uri="{BB962C8B-B14F-4D97-AF65-F5344CB8AC3E}">
        <p14:creationId val="1621341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p14:dur="1600">
        <p:blinds dir="vert"/>
      </p:transition>
    </mc:Choice>
    <mc:Fallback>
      <p:transition spd="slow" advClick="0">
        <p:blinds dir="vert"/>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2019/3/7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2986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9.png" Type="http://schemas.openxmlformats.org/officeDocument/2006/relationships/image"/><Relationship Id="rId4"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1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xml" Type="http://schemas.openxmlformats.org/officeDocument/2006/relationships/themeOverride"/><Relationship Id="rId3" Target="../notesSlides/notesSlide19.xml" Type="http://schemas.openxmlformats.org/officeDocument/2006/relationships/notesSlide"/><Relationship Id="rId4"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media/image19.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20.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charts/chart3.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2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955079" y="610445"/>
            <a:ext cx="7516145" cy="5637108"/>
          </a:xfrm>
          <a:custGeom>
            <a:gdLst>
              <a:gd fmla="*/ 3819486 w 7516145" name="connsiteX0"/>
              <a:gd fmla="*/ 0 h 6857107" name="connsiteY0"/>
              <a:gd fmla="*/ 7516145 w 7516145" name="connsiteX1"/>
              <a:gd fmla="*/ 0 h 6857107" name="connsiteY1"/>
              <a:gd fmla="*/ 3732331 w 7516145" name="connsiteX2"/>
              <a:gd fmla="*/ 6857107 h 6857107" name="connsiteY2"/>
              <a:gd fmla="*/ 0 w 7516145" name="connsiteX3"/>
              <a:gd fmla="*/ 6857107 h 6857107" name="connsiteY3"/>
            </a:gdLst>
            <a:cxnLst>
              <a:cxn ang="0">
                <a:pos x="connsiteX0" y="connsiteY0"/>
              </a:cxn>
              <a:cxn ang="0">
                <a:pos x="connsiteX1" y="connsiteY1"/>
              </a:cxn>
              <a:cxn ang="0">
                <a:pos x="connsiteX2" y="connsiteY2"/>
              </a:cxn>
              <a:cxn ang="0">
                <a:pos x="connsiteX3" y="connsiteY3"/>
              </a:cxn>
            </a:cxnLst>
            <a:rect b="b" l="l" r="r" t="t"/>
            <a:pathLst>
              <a:path h="6857107" w="7516145">
                <a:moveTo>
                  <a:pt x="3819486" y="0"/>
                </a:moveTo>
                <a:lnTo>
                  <a:pt x="7516145" y="0"/>
                </a:lnTo>
                <a:lnTo>
                  <a:pt x="3732331" y="6857107"/>
                </a:lnTo>
                <a:lnTo>
                  <a:pt x="0" y="6857107"/>
                </a:lnTo>
                <a:close/>
              </a:path>
            </a:pathLst>
          </a:custGeom>
          <a:effectLst>
            <a:outerShdw algn="tl" blurRad="254000" dir="2700000" dist="63500" rotWithShape="0">
              <a:prstClr val="black">
                <a:alpha val="30000"/>
              </a:prstClr>
            </a:outerShdw>
          </a:effectLst>
        </p:spPr>
      </p:pic>
      <p:sp>
        <p:nvSpPr>
          <p:cNvPr id="5" name="矩形 4"/>
          <p:cNvSpPr/>
          <p:nvPr/>
        </p:nvSpPr>
        <p:spPr>
          <a:xfrm>
            <a:off x="7445456" y="4581128"/>
            <a:ext cx="3151529" cy="432048"/>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6" name="矩形 5"/>
          <p:cNvSpPr/>
          <p:nvPr/>
        </p:nvSpPr>
        <p:spPr>
          <a:xfrm>
            <a:off x="623392" y="836712"/>
            <a:ext cx="3528392" cy="3744416"/>
          </a:xfrm>
          <a:prstGeom prst="rect">
            <a:avLst/>
          </a:prstGeom>
          <a:noFill/>
          <a:ln w="76200">
            <a:solidFill>
              <a:srgbClr val="348ACA"/>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7" name="文本框 3"/>
          <p:cNvSpPr txBox="1"/>
          <p:nvPr/>
        </p:nvSpPr>
        <p:spPr>
          <a:xfrm>
            <a:off x="960603" y="1414518"/>
            <a:ext cx="2183069" cy="640080"/>
          </a:xfrm>
          <a:prstGeom prst="rect">
            <a:avLst/>
          </a:prstGeom>
          <a:noFill/>
          <a:effectLst/>
        </p:spPr>
        <p:txBody>
          <a:bodyPr rtlCol="0" wrap="square">
            <a:spAutoFit/>
          </a:bodyPr>
          <a:lstStyle/>
          <a:p>
            <a:r>
              <a:rPr altLang="en-US" b="1" kern="2200" lang="zh-CN" spc="300" sz="3600">
                <a:solidFill>
                  <a:srgbClr val="0070C0"/>
                </a:solidFill>
                <a:ea charset="-122" panose="020b0503020204020204" pitchFamily="34" typeface="微软雅黑"/>
                <a:cs typeface="+mn-ea"/>
                <a:sym typeface="+mn-lt"/>
              </a:rPr>
              <a:t>公司理念</a:t>
            </a:r>
          </a:p>
        </p:txBody>
      </p:sp>
      <p:sp>
        <p:nvSpPr>
          <p:cNvPr id="8" name="PA_矩形 29"/>
          <p:cNvSpPr/>
          <p:nvPr>
            <p:custDataLst>
              <p:tags r:id="rId4"/>
            </p:custDataLst>
          </p:nvPr>
        </p:nvSpPr>
        <p:spPr>
          <a:xfrm>
            <a:off x="7240388" y="2276873"/>
            <a:ext cx="3266797" cy="929640"/>
          </a:xfrm>
          <a:prstGeom prst="rect">
            <a:avLst/>
          </a:prstGeom>
          <a:ln>
            <a:noFill/>
          </a:ln>
        </p:spPr>
        <p:txBody>
          <a:bodyPr wrap="square">
            <a:spAutoFit/>
          </a:bodyPr>
          <a:lstStyle/>
          <a:p>
            <a:r>
              <a:rPr altLang="en-US" b="1" lang="zh-CN" smtClean="0" spc="300" sz="5500">
                <a:solidFill>
                  <a:schemeClr val="tx1">
                    <a:lumMod val="85000"/>
                    <a:lumOff val="15000"/>
                  </a:schemeClr>
                </a:solidFill>
                <a:ea charset="-122" panose="020b0503020204020204" pitchFamily="34" typeface="微软雅黑"/>
                <a:cs typeface="+mn-ea"/>
                <a:sym typeface="+mn-lt"/>
              </a:rPr>
              <a:t>创业融资</a:t>
            </a:r>
          </a:p>
        </p:txBody>
      </p:sp>
      <p:sp>
        <p:nvSpPr>
          <p:cNvPr id="9" name="PA_矩形 29"/>
          <p:cNvSpPr/>
          <p:nvPr>
            <p:custDataLst>
              <p:tags r:id="rId5"/>
            </p:custDataLst>
          </p:nvPr>
        </p:nvSpPr>
        <p:spPr>
          <a:xfrm>
            <a:off x="7240389" y="3068961"/>
            <a:ext cx="4824536" cy="929640"/>
          </a:xfrm>
          <a:prstGeom prst="rect">
            <a:avLst/>
          </a:prstGeom>
          <a:ln>
            <a:noFill/>
          </a:ln>
        </p:spPr>
        <p:txBody>
          <a:bodyPr wrap="square">
            <a:spAutoFit/>
          </a:bodyPr>
          <a:lstStyle/>
          <a:p>
            <a:r>
              <a:rPr altLang="en-US" b="1" lang="zh-CN" smtClean="0" spc="300" sz="5500">
                <a:solidFill>
                  <a:schemeClr val="tx1">
                    <a:lumMod val="85000"/>
                    <a:lumOff val="15000"/>
                  </a:schemeClr>
                </a:solidFill>
                <a:ea charset="-122" panose="020b0503020204020204" pitchFamily="34" typeface="微软雅黑"/>
                <a:cs typeface="+mn-ea"/>
                <a:sym typeface="+mn-lt"/>
              </a:rPr>
              <a:t>商业计划书</a:t>
            </a:r>
          </a:p>
        </p:txBody>
      </p:sp>
      <p:sp>
        <p:nvSpPr>
          <p:cNvPr id="10" name="PA_矩形 32"/>
          <p:cNvSpPr/>
          <p:nvPr>
            <p:custDataLst>
              <p:tags r:id="rId6"/>
            </p:custDataLst>
          </p:nvPr>
        </p:nvSpPr>
        <p:spPr>
          <a:xfrm>
            <a:off x="7536160" y="4653137"/>
            <a:ext cx="3283112" cy="304800"/>
          </a:xfrm>
          <a:prstGeom prst="rect">
            <a:avLst/>
          </a:prstGeom>
          <a:ln>
            <a:noFill/>
          </a:ln>
        </p:spPr>
        <p:txBody>
          <a:bodyPr wrap="square">
            <a:spAutoFit/>
          </a:bodyPr>
          <a:lstStyle/>
          <a:p>
            <a:r>
              <a:rPr altLang="en-US" lang="zh-CN" sz="1400">
                <a:solidFill>
                  <a:schemeClr val="bg1"/>
                </a:solidFill>
                <a:ea charset="-122" panose="020b0503020204020204" pitchFamily="34" typeface="微软雅黑"/>
                <a:cs typeface="+mn-ea"/>
                <a:sym typeface="+mn-lt"/>
              </a:rPr>
              <a:t>汇报人：优页PPT      部门：总经办</a:t>
            </a:r>
          </a:p>
        </p:txBody>
      </p:sp>
      <p:sp>
        <p:nvSpPr>
          <p:cNvPr id="11" name="文本框 3"/>
          <p:cNvSpPr txBox="1"/>
          <p:nvPr/>
        </p:nvSpPr>
        <p:spPr>
          <a:xfrm>
            <a:off x="7400743" y="4149080"/>
            <a:ext cx="4887945" cy="457200"/>
          </a:xfrm>
          <a:prstGeom prst="rect">
            <a:avLst/>
          </a:prstGeom>
          <a:noFill/>
          <a:effectLst/>
        </p:spPr>
        <p:txBody>
          <a:bodyPr rtlCol="0" wrap="square">
            <a:spAutoFit/>
          </a:bodyPr>
          <a:lstStyle/>
          <a:p>
            <a:r>
              <a:rPr altLang="zh-CN" kern="2200" lang="en-US" spc="600" sz="240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gradFill>
                <a:ea charset="-122" panose="020b0503020204020204" pitchFamily="34" typeface="微软雅黑"/>
                <a:cs typeface="+mn-ea"/>
                <a:sym typeface="+mn-lt"/>
              </a:rPr>
              <a:t>WHO ARE WE</a:t>
            </a:r>
          </a:p>
        </p:txBody>
      </p:sp>
      <p:sp>
        <p:nvSpPr>
          <p:cNvPr id="12" name="文本框 3"/>
          <p:cNvSpPr txBox="1"/>
          <p:nvPr/>
        </p:nvSpPr>
        <p:spPr>
          <a:xfrm>
            <a:off x="10336831" y="1628801"/>
            <a:ext cx="632816" cy="1188720"/>
          </a:xfrm>
          <a:prstGeom prst="rect">
            <a:avLst/>
          </a:prstGeom>
          <a:noFill/>
          <a:effectLst>
            <a:outerShdw algn="tl" blurRad="254000" dir="2700000" dist="63500" rotWithShape="0">
              <a:prstClr val="black">
                <a:alpha val="30000"/>
              </a:prstClr>
            </a:outerShdw>
          </a:effectLst>
        </p:spPr>
        <p:txBody>
          <a:bodyPr rtlCol="0" wrap="square">
            <a:spAutoFit/>
          </a:bodyPr>
          <a:lstStyle/>
          <a:p>
            <a:r>
              <a:rPr altLang="zh-CN" b="1" kern="2200" lang="en-US" sz="720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gradFill>
                <a:ea charset="-122" panose="020b0503020204020204" pitchFamily="34" typeface="微软雅黑"/>
                <a:cs typeface="+mn-ea"/>
                <a:sym typeface="+mn-lt"/>
              </a:rPr>
              <a:t>+</a:t>
            </a:r>
          </a:p>
        </p:txBody>
      </p:sp>
      <p:sp>
        <p:nvSpPr>
          <p:cNvPr id="13" name="文本框 3"/>
          <p:cNvSpPr txBox="1"/>
          <p:nvPr/>
        </p:nvSpPr>
        <p:spPr>
          <a:xfrm>
            <a:off x="2999655" y="1052737"/>
            <a:ext cx="632816" cy="822960"/>
          </a:xfrm>
          <a:prstGeom prst="rect">
            <a:avLst/>
          </a:prstGeom>
          <a:noFill/>
          <a:effectLst/>
        </p:spPr>
        <p:txBody>
          <a:bodyPr rtlCol="0" wrap="square">
            <a:spAutoFit/>
          </a:bodyPr>
          <a:lstStyle/>
          <a:p>
            <a:r>
              <a:rPr altLang="zh-CN" b="1" kern="2200" lang="en-US" sz="4800">
                <a:solidFill>
                  <a:srgbClr val="0070C0"/>
                </a:solidFill>
                <a:ea charset="-122" panose="020b0503020204020204" pitchFamily="34" typeface="微软雅黑"/>
                <a:cs typeface="+mn-ea"/>
                <a:sym typeface="+mn-lt"/>
              </a:rPr>
              <a:t>+</a:t>
            </a:r>
          </a:p>
        </p:txBody>
      </p:sp>
      <p:cxnSp>
        <p:nvCxnSpPr>
          <p:cNvPr id="14" name="直接连接符 13"/>
          <p:cNvCxnSpPr/>
          <p:nvPr/>
        </p:nvCxnSpPr>
        <p:spPr>
          <a:xfrm>
            <a:off x="1127448" y="2420888"/>
            <a:ext cx="64807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62018" y="2420888"/>
            <a:ext cx="2418080" cy="1920240"/>
          </a:xfrm>
          <a:prstGeom prst="rect">
            <a:avLst/>
          </a:prstGeom>
        </p:spPr>
        <p:txBody>
          <a:bodyPr wrap="none">
            <a:spAutoFit/>
          </a:bodyPr>
          <a:lstStyle/>
          <a:p>
            <a:pPr lvl="0">
              <a:lnSpc>
                <a:spcPct val="150000"/>
              </a:lnSpc>
            </a:pPr>
            <a:r>
              <a:rPr altLang="en-US" lang="zh-CN" sz="1600">
                <a:solidFill>
                  <a:schemeClr val="tx1">
                    <a:lumMod val="50000"/>
                    <a:lumOff val="50000"/>
                  </a:schemeClr>
                </a:solidFill>
                <a:ea charset="-122" panose="020b0503020204020204" pitchFamily="34" typeface="微软雅黑"/>
                <a:cs typeface="+mn-ea"/>
                <a:sym typeface="+mn-lt"/>
              </a:rPr>
              <a:t>以人为本，诚信经营</a:t>
            </a:r>
          </a:p>
          <a:p>
            <a:pPr lvl="0">
              <a:lnSpc>
                <a:spcPct val="150000"/>
              </a:lnSpc>
            </a:pPr>
            <a:r>
              <a:rPr altLang="en-US" lang="zh-CN" sz="1600">
                <a:solidFill>
                  <a:schemeClr val="tx1">
                    <a:lumMod val="50000"/>
                    <a:lumOff val="50000"/>
                  </a:schemeClr>
                </a:solidFill>
                <a:ea charset="-122" panose="020b0503020204020204" pitchFamily="34" typeface="微软雅黑"/>
                <a:cs typeface="+mn-ea"/>
                <a:sym typeface="+mn-lt"/>
              </a:rPr>
              <a:t>真求实，高效高质</a:t>
            </a:r>
          </a:p>
          <a:p>
            <a:pPr lvl="0">
              <a:lnSpc>
                <a:spcPct val="150000"/>
              </a:lnSpc>
            </a:pPr>
            <a:r>
              <a:rPr altLang="en-US" lang="zh-CN" sz="1600">
                <a:solidFill>
                  <a:schemeClr val="tx1">
                    <a:lumMod val="50000"/>
                    <a:lumOff val="50000"/>
                  </a:schemeClr>
                </a:solidFill>
                <a:ea charset="-122" panose="020b0503020204020204" pitchFamily="34" typeface="微软雅黑"/>
                <a:cs typeface="+mn-ea"/>
                <a:sym typeface="+mn-lt"/>
              </a:rPr>
              <a:t>人的差异化管理的标准化</a:t>
            </a:r>
          </a:p>
          <a:p>
            <a:pPr lvl="0">
              <a:lnSpc>
                <a:spcPct val="150000"/>
              </a:lnSpc>
            </a:pPr>
            <a:r>
              <a:rPr altLang="en-US" lang="zh-CN" sz="1600">
                <a:solidFill>
                  <a:schemeClr val="tx1">
                    <a:lumMod val="50000"/>
                    <a:lumOff val="50000"/>
                  </a:schemeClr>
                </a:solidFill>
                <a:ea charset="-122" panose="020b0503020204020204" pitchFamily="34" typeface="微软雅黑"/>
                <a:cs typeface="+mn-ea"/>
                <a:sym typeface="+mn-lt"/>
              </a:rPr>
              <a:t>同建和谐，实现共赢</a:t>
            </a:r>
          </a:p>
          <a:p>
            <a:pPr lvl="0">
              <a:lnSpc>
                <a:spcPct val="150000"/>
              </a:lnSpc>
            </a:pPr>
            <a:r>
              <a:rPr altLang="en-US" lang="zh-CN" sz="1600">
                <a:solidFill>
                  <a:schemeClr val="tx1">
                    <a:lumMod val="50000"/>
                    <a:lumOff val="50000"/>
                  </a:schemeClr>
                </a:solidFill>
                <a:ea charset="-122" panose="020b0503020204020204" pitchFamily="34" typeface="微软雅黑"/>
                <a:cs typeface="+mn-ea"/>
                <a:sym typeface="+mn-lt"/>
              </a:rPr>
              <a:t>立足产品，打造精品</a:t>
            </a:r>
          </a:p>
        </p:txBody>
      </p:sp>
      <p:grpSp>
        <p:nvGrpSpPr>
          <p:cNvPr id="16" name="组合 15"/>
          <p:cNvGrpSpPr/>
          <p:nvPr/>
        </p:nvGrpSpPr>
        <p:grpSpPr>
          <a:xfrm rot="20629894">
            <a:off x="3881982" y="611506"/>
            <a:ext cx="7621888" cy="5722197"/>
            <a:chOff x="2095500" y="197278"/>
            <a:chExt cx="9129819" cy="6854287"/>
          </a:xfrm>
        </p:grpSpPr>
        <p:cxnSp>
          <p:nvCxnSpPr>
            <p:cNvPr id="17" name="直接连接符 16"/>
            <p:cNvCxnSpPr/>
            <p:nvPr/>
          </p:nvCxnSpPr>
          <p:spPr>
            <a:xfrm flipV="1">
              <a:off x="2095500" y="5757511"/>
              <a:ext cx="1294055" cy="12940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rot="970106">
              <a:off x="4803349" y="5043872"/>
              <a:ext cx="557605" cy="10129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7501133" y="1824744"/>
              <a:ext cx="237724" cy="237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9505826" y="197278"/>
              <a:ext cx="1719493" cy="171949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1549583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6"/>
                                        </p:tgtEl>
                                        <p:attrNameLst>
                                          <p:attrName>style.visibility</p:attrName>
                                        </p:attrNameLst>
                                      </p:cBhvr>
                                      <p:to>
                                        <p:strVal val="visible"/>
                                      </p:to>
                                    </p:set>
                                    <p:animEffect filter="wheel(1)" transition="in">
                                      <p:cBhvr>
                                        <p:cTn dur="1250" id="10"/>
                                        <p:tgtEl>
                                          <p:spTgt spid="6"/>
                                        </p:tgtEl>
                                      </p:cBhvr>
                                    </p:animEffect>
                                  </p:childTnLst>
                                </p:cTn>
                              </p:par>
                            </p:childTnLst>
                          </p:cTn>
                        </p:par>
                        <p:par>
                          <p:cTn fill="hold" id="11" nodeType="afterGroup">
                            <p:stCondLst>
                              <p:cond delay="1250"/>
                            </p:stCondLst>
                            <p:childTnLst>
                              <p:par>
                                <p:cTn fill="hold" id="12" nodeType="afterEffect" presetClass="entr" presetID="22" presetSubtype="8">
                                  <p:stCondLst>
                                    <p:cond delay="0"/>
                                  </p:stCondLst>
                                  <p:childTnLst>
                                    <p:set>
                                      <p:cBhvr>
                                        <p:cTn dur="1" fill="hold" id="13">
                                          <p:stCondLst>
                                            <p:cond delay="0"/>
                                          </p:stCondLst>
                                        </p:cTn>
                                        <p:tgtEl>
                                          <p:spTgt spid="16"/>
                                        </p:tgtEl>
                                        <p:attrNameLst>
                                          <p:attrName>style.visibility</p:attrName>
                                        </p:attrNameLst>
                                      </p:cBhvr>
                                      <p:to>
                                        <p:strVal val="visible"/>
                                      </p:to>
                                    </p:set>
                                    <p:animEffect filter="wipe(left)" transition="in">
                                      <p:cBhvr>
                                        <p:cTn dur="500" id="14"/>
                                        <p:tgtEl>
                                          <p:spTgt spid="16"/>
                                        </p:tgtEl>
                                      </p:cBhvr>
                                    </p:animEffect>
                                  </p:childTnLst>
                                </p:cTn>
                              </p:par>
                            </p:childTnLst>
                          </p:cTn>
                        </p:par>
                        <p:par>
                          <p:cTn fill="hold" id="15" nodeType="afterGroup">
                            <p:stCondLst>
                              <p:cond delay="1750"/>
                            </p:stCondLst>
                            <p:childTnLst>
                              <p:par>
                                <p:cTn fill="hold" grpId="0" id="16" nodeType="afterEffect" presetClass="entr" presetID="42" presetSubtype="0">
                                  <p:stCondLst>
                                    <p:cond delay="0"/>
                                  </p:stCondLst>
                                  <p:childTnLst>
                                    <p:set>
                                      <p:cBhvr>
                                        <p:cTn dur="1" fill="hold" id="17">
                                          <p:stCondLst>
                                            <p:cond delay="0"/>
                                          </p:stCondLst>
                                        </p:cTn>
                                        <p:tgtEl>
                                          <p:spTgt spid="13"/>
                                        </p:tgtEl>
                                        <p:attrNameLst>
                                          <p:attrName>style.visibility</p:attrName>
                                        </p:attrNameLst>
                                      </p:cBhvr>
                                      <p:to>
                                        <p:strVal val="visible"/>
                                      </p:to>
                                    </p:set>
                                    <p:animEffect filter="fade" transition="in">
                                      <p:cBhvr>
                                        <p:cTn dur="1000" id="18"/>
                                        <p:tgtEl>
                                          <p:spTgt spid="13"/>
                                        </p:tgtEl>
                                      </p:cBhvr>
                                    </p:animEffect>
                                    <p:anim calcmode="lin" valueType="num">
                                      <p:cBhvr>
                                        <p:cTn dur="1000" fill="hold" id="19"/>
                                        <p:tgtEl>
                                          <p:spTgt spid="13"/>
                                        </p:tgtEl>
                                        <p:attrNameLst>
                                          <p:attrName>ppt_x</p:attrName>
                                        </p:attrNameLst>
                                      </p:cBhvr>
                                      <p:tavLst>
                                        <p:tav tm="0">
                                          <p:val>
                                            <p:strVal val="#ppt_x"/>
                                          </p:val>
                                        </p:tav>
                                        <p:tav tm="100000">
                                          <p:val>
                                            <p:strVal val="#ppt_x"/>
                                          </p:val>
                                        </p:tav>
                                      </p:tavLst>
                                    </p:anim>
                                    <p:anim calcmode="lin" valueType="num">
                                      <p:cBhvr>
                                        <p:cTn dur="1000" fill="hold" id="20"/>
                                        <p:tgtEl>
                                          <p:spTgt spid="13"/>
                                        </p:tgtEl>
                                        <p:attrNameLst>
                                          <p:attrName>ppt_y</p:attrName>
                                        </p:attrNameLst>
                                      </p:cBhvr>
                                      <p:tavLst>
                                        <p:tav tm="0">
                                          <p:val>
                                            <p:strVal val="#ppt_y+.1"/>
                                          </p:val>
                                        </p:tav>
                                        <p:tav tm="100000">
                                          <p:val>
                                            <p:strVal val="#ppt_y"/>
                                          </p:val>
                                        </p:tav>
                                      </p:tavLst>
                                    </p:anim>
                                  </p:childTnLst>
                                </p:cTn>
                              </p:par>
                              <p:par>
                                <p:cTn fill="hold" grpId="0" id="21" nodeType="withEffect" presetClass="entr" presetID="41" presetSubtype="0">
                                  <p:stCondLst>
                                    <p:cond delay="0"/>
                                  </p:stCondLst>
                                  <p:iterate type="lt">
                                    <p:tmPct val="10000"/>
                                  </p:iterate>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8"/>
                                        </p:tgtEl>
                                        <p:attrNameLst>
                                          <p:attrName>ppt_y</p:attrName>
                                        </p:attrNameLst>
                                      </p:cBhvr>
                                      <p:tavLst>
                                        <p:tav tm="0">
                                          <p:val>
                                            <p:strVal val="#ppt_y"/>
                                          </p:val>
                                        </p:tav>
                                        <p:tav tm="100000">
                                          <p:val>
                                            <p:strVal val="#ppt_y"/>
                                          </p:val>
                                        </p:tav>
                                      </p:tavLst>
                                    </p:anim>
                                    <p:anim calcmode="lin" valueType="num">
                                      <p:cBhvr>
                                        <p:cTn dur="500" fill="hold" id="25"/>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8"/>
                                        </p:tgtEl>
                                      </p:cBhvr>
                                    </p:animEffect>
                                  </p:childTnLst>
                                </p:cTn>
                              </p:par>
                            </p:childTnLst>
                          </p:cTn>
                        </p:par>
                        <p:par>
                          <p:cTn fill="hold" id="28" nodeType="afterGroup">
                            <p:stCondLst>
                              <p:cond delay="275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9"/>
                                        </p:tgtEl>
                                        <p:attrNameLst>
                                          <p:attrName>style.visibility</p:attrName>
                                        </p:attrNameLst>
                                      </p:cBhvr>
                                      <p:to>
                                        <p:strVal val="visible"/>
                                      </p:to>
                                    </p:set>
                                    <p:anim calcmode="lin" valueType="num">
                                      <p:cBhvr>
                                        <p:cTn dur="500" fill="hold" id="31"/>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9"/>
                                        </p:tgtEl>
                                        <p:attrNameLst>
                                          <p:attrName>ppt_y</p:attrName>
                                        </p:attrNameLst>
                                      </p:cBhvr>
                                      <p:tavLst>
                                        <p:tav tm="0">
                                          <p:val>
                                            <p:strVal val="#ppt_y"/>
                                          </p:val>
                                        </p:tav>
                                        <p:tav tm="100000">
                                          <p:val>
                                            <p:strVal val="#ppt_y"/>
                                          </p:val>
                                        </p:tav>
                                      </p:tavLst>
                                    </p:anim>
                                    <p:anim calcmode="lin" valueType="num">
                                      <p:cBhvr>
                                        <p:cTn dur="500" fill="hold" id="33"/>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9"/>
                                        </p:tgtEl>
                                      </p:cBhvr>
                                    </p:animEffect>
                                  </p:childTnLst>
                                </p:cTn>
                              </p:par>
                              <p:par>
                                <p:cTn fill="hold" grpId="0" id="36" nodeType="withEffect" presetClass="entr" presetID="42" presetSubtype="0">
                                  <p:stCondLst>
                                    <p:cond delay="0"/>
                                  </p:stCondLst>
                                  <p:childTnLst>
                                    <p:set>
                                      <p:cBhvr>
                                        <p:cTn dur="1" fill="hold" id="37">
                                          <p:stCondLst>
                                            <p:cond delay="0"/>
                                          </p:stCondLst>
                                        </p:cTn>
                                        <p:tgtEl>
                                          <p:spTgt spid="7"/>
                                        </p:tgtEl>
                                        <p:attrNameLst>
                                          <p:attrName>style.visibility</p:attrName>
                                        </p:attrNameLst>
                                      </p:cBhvr>
                                      <p:to>
                                        <p:strVal val="visible"/>
                                      </p:to>
                                    </p:set>
                                    <p:animEffect filter="fade" transition="in">
                                      <p:cBhvr>
                                        <p:cTn dur="1000" id="38"/>
                                        <p:tgtEl>
                                          <p:spTgt spid="7"/>
                                        </p:tgtEl>
                                      </p:cBhvr>
                                    </p:animEffect>
                                    <p:anim calcmode="lin" valueType="num">
                                      <p:cBhvr>
                                        <p:cTn dur="1000" fill="hold" id="39"/>
                                        <p:tgtEl>
                                          <p:spTgt spid="7"/>
                                        </p:tgtEl>
                                        <p:attrNameLst>
                                          <p:attrName>ppt_x</p:attrName>
                                        </p:attrNameLst>
                                      </p:cBhvr>
                                      <p:tavLst>
                                        <p:tav tm="0">
                                          <p:val>
                                            <p:strVal val="#ppt_x"/>
                                          </p:val>
                                        </p:tav>
                                        <p:tav tm="100000">
                                          <p:val>
                                            <p:strVal val="#ppt_x"/>
                                          </p:val>
                                        </p:tav>
                                      </p:tavLst>
                                    </p:anim>
                                    <p:anim calcmode="lin" valueType="num">
                                      <p:cBhvr>
                                        <p:cTn dur="1000" fill="hold" id="40"/>
                                        <p:tgtEl>
                                          <p:spTgt spid="7"/>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750"/>
                            </p:stCondLst>
                            <p:childTnLst>
                              <p:par>
                                <p:cTn fill="hold" id="42" nodeType="afterEffect" presetClass="entr" presetID="22" presetSubtype="8">
                                  <p:stCondLst>
                                    <p:cond delay="0"/>
                                  </p:stCondLst>
                                  <p:childTnLst>
                                    <p:set>
                                      <p:cBhvr>
                                        <p:cTn dur="1" fill="hold" id="43">
                                          <p:stCondLst>
                                            <p:cond delay="0"/>
                                          </p:stCondLst>
                                        </p:cTn>
                                        <p:tgtEl>
                                          <p:spTgt spid="14"/>
                                        </p:tgtEl>
                                        <p:attrNameLst>
                                          <p:attrName>style.visibility</p:attrName>
                                        </p:attrNameLst>
                                      </p:cBhvr>
                                      <p:to>
                                        <p:strVal val="visible"/>
                                      </p:to>
                                    </p:set>
                                    <p:animEffect filter="wipe(left)" transition="in">
                                      <p:cBhvr>
                                        <p:cTn dur="500" id="44"/>
                                        <p:tgtEl>
                                          <p:spTgt spid="14"/>
                                        </p:tgtEl>
                                      </p:cBhvr>
                                    </p:animEffect>
                                  </p:childTnLst>
                                </p:cTn>
                              </p:par>
                              <p:par>
                                <p:cTn fill="hold" grpId="0" id="45" nodeType="withEffect" presetClass="entr" presetID="2" presetSubtype="8">
                                  <p:stCondLst>
                                    <p:cond delay="0"/>
                                  </p:stCondLst>
                                  <p:iterate type="lt">
                                    <p:tmPct val="10000"/>
                                  </p:iterate>
                                  <p:childTnLst>
                                    <p:set>
                                      <p:cBhvr>
                                        <p:cTn dur="1" fill="hold" id="46">
                                          <p:stCondLst>
                                            <p:cond delay="0"/>
                                          </p:stCondLst>
                                        </p:cTn>
                                        <p:tgtEl>
                                          <p:spTgt spid="15"/>
                                        </p:tgtEl>
                                        <p:attrNameLst>
                                          <p:attrName>style.visibility</p:attrName>
                                        </p:attrNameLst>
                                      </p:cBhvr>
                                      <p:to>
                                        <p:strVal val="visible"/>
                                      </p:to>
                                    </p:set>
                                    <p:anim calcmode="lin" valueType="num">
                                      <p:cBhvr additive="base">
                                        <p:cTn dur="500" fill="hold" id="47"/>
                                        <p:tgtEl>
                                          <p:spTgt spid="15"/>
                                        </p:tgtEl>
                                        <p:attrNameLst>
                                          <p:attrName>ppt_x</p:attrName>
                                        </p:attrNameLst>
                                      </p:cBhvr>
                                      <p:tavLst>
                                        <p:tav tm="0">
                                          <p:val>
                                            <p:strVal val="0-#ppt_w/2"/>
                                          </p:val>
                                        </p:tav>
                                        <p:tav tm="100000">
                                          <p:val>
                                            <p:strVal val="#ppt_x"/>
                                          </p:val>
                                        </p:tav>
                                      </p:tavLst>
                                    </p:anim>
                                    <p:anim calcmode="lin" valueType="num">
                                      <p:cBhvr additive="base">
                                        <p:cTn dur="500" fill="hold" id="48"/>
                                        <p:tgtEl>
                                          <p:spTgt spid="15"/>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250"/>
                            </p:stCondLst>
                            <p:childTnLst>
                              <p:par>
                                <p:cTn fill="hold" grpId="0" id="50" nodeType="afterEffect" presetClass="entr" presetID="42" presetSubtype="0">
                                  <p:stCondLst>
                                    <p:cond delay="0"/>
                                  </p:stCondLst>
                                  <p:childTnLst>
                                    <p:set>
                                      <p:cBhvr>
                                        <p:cTn dur="1" fill="hold" id="51">
                                          <p:stCondLst>
                                            <p:cond delay="0"/>
                                          </p:stCondLst>
                                        </p:cTn>
                                        <p:tgtEl>
                                          <p:spTgt spid="11"/>
                                        </p:tgtEl>
                                        <p:attrNameLst>
                                          <p:attrName>style.visibility</p:attrName>
                                        </p:attrNameLst>
                                      </p:cBhvr>
                                      <p:to>
                                        <p:strVal val="visible"/>
                                      </p:to>
                                    </p:set>
                                    <p:animEffect filter="fade" transition="in">
                                      <p:cBhvr>
                                        <p:cTn dur="1000" id="52"/>
                                        <p:tgtEl>
                                          <p:spTgt spid="11"/>
                                        </p:tgtEl>
                                      </p:cBhvr>
                                    </p:animEffect>
                                    <p:anim calcmode="lin" valueType="num">
                                      <p:cBhvr>
                                        <p:cTn dur="1000" fill="hold" id="53"/>
                                        <p:tgtEl>
                                          <p:spTgt spid="11"/>
                                        </p:tgtEl>
                                        <p:attrNameLst>
                                          <p:attrName>ppt_x</p:attrName>
                                        </p:attrNameLst>
                                      </p:cBhvr>
                                      <p:tavLst>
                                        <p:tav tm="0">
                                          <p:val>
                                            <p:strVal val="#ppt_x"/>
                                          </p:val>
                                        </p:tav>
                                        <p:tav tm="100000">
                                          <p:val>
                                            <p:strVal val="#ppt_x"/>
                                          </p:val>
                                        </p:tav>
                                      </p:tavLst>
                                    </p:anim>
                                    <p:anim calcmode="lin" valueType="num">
                                      <p:cBhvr>
                                        <p:cTn dur="1000" fill="hold" id="54"/>
                                        <p:tgtEl>
                                          <p:spTgt spid="11"/>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5250"/>
                            </p:stCondLst>
                            <p:childTnLst>
                              <p:par>
                                <p:cTn fill="hold" grpId="0" id="56" nodeType="afterEffect" presetClass="entr" presetID="42" presetSubtype="0">
                                  <p:stCondLst>
                                    <p:cond delay="0"/>
                                  </p:stCondLst>
                                  <p:childTnLst>
                                    <p:set>
                                      <p:cBhvr>
                                        <p:cTn dur="1" fill="hold" id="57">
                                          <p:stCondLst>
                                            <p:cond delay="0"/>
                                          </p:stCondLst>
                                        </p:cTn>
                                        <p:tgtEl>
                                          <p:spTgt spid="5"/>
                                        </p:tgtEl>
                                        <p:attrNameLst>
                                          <p:attrName>style.visibility</p:attrName>
                                        </p:attrNameLst>
                                      </p:cBhvr>
                                      <p:to>
                                        <p:strVal val="visible"/>
                                      </p:to>
                                    </p:set>
                                    <p:animEffect filter="fade" transition="in">
                                      <p:cBhvr>
                                        <p:cTn dur="1000" id="58"/>
                                        <p:tgtEl>
                                          <p:spTgt spid="5"/>
                                        </p:tgtEl>
                                      </p:cBhvr>
                                    </p:animEffect>
                                    <p:anim calcmode="lin" valueType="num">
                                      <p:cBhvr>
                                        <p:cTn dur="1000" fill="hold" id="59"/>
                                        <p:tgtEl>
                                          <p:spTgt spid="5"/>
                                        </p:tgtEl>
                                        <p:attrNameLst>
                                          <p:attrName>ppt_x</p:attrName>
                                        </p:attrNameLst>
                                      </p:cBhvr>
                                      <p:tavLst>
                                        <p:tav tm="0">
                                          <p:val>
                                            <p:strVal val="#ppt_x"/>
                                          </p:val>
                                        </p:tav>
                                        <p:tav tm="100000">
                                          <p:val>
                                            <p:strVal val="#ppt_x"/>
                                          </p:val>
                                        </p:tav>
                                      </p:tavLst>
                                    </p:anim>
                                    <p:anim calcmode="lin" valueType="num">
                                      <p:cBhvr>
                                        <p:cTn dur="1000" fill="hold" id="60"/>
                                        <p:tgtEl>
                                          <p:spTgt spid="5"/>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0"/>
                                        </p:tgtEl>
                                        <p:attrNameLst>
                                          <p:attrName>style.visibility</p:attrName>
                                        </p:attrNameLst>
                                      </p:cBhvr>
                                      <p:to>
                                        <p:strVal val="visible"/>
                                      </p:to>
                                    </p:set>
                                    <p:animEffect filter="fade" transition="in">
                                      <p:cBhvr>
                                        <p:cTn dur="1000" id="63"/>
                                        <p:tgtEl>
                                          <p:spTgt spid="10"/>
                                        </p:tgtEl>
                                      </p:cBhvr>
                                    </p:animEffect>
                                    <p:anim calcmode="lin" valueType="num">
                                      <p:cBhvr>
                                        <p:cTn dur="1000" fill="hold" id="64"/>
                                        <p:tgtEl>
                                          <p:spTgt spid="10"/>
                                        </p:tgtEl>
                                        <p:attrNameLst>
                                          <p:attrName>ppt_x</p:attrName>
                                        </p:attrNameLst>
                                      </p:cBhvr>
                                      <p:tavLst>
                                        <p:tav tm="0">
                                          <p:val>
                                            <p:strVal val="#ppt_x"/>
                                          </p:val>
                                        </p:tav>
                                        <p:tav tm="100000">
                                          <p:val>
                                            <p:strVal val="#ppt_x"/>
                                          </p:val>
                                        </p:tav>
                                      </p:tavLst>
                                    </p:anim>
                                    <p:anim calcmode="lin" valueType="num">
                                      <p:cBhvr>
                                        <p:cTn dur="1000" fill="hold" id="65"/>
                                        <p:tgtEl>
                                          <p:spTgt spid="10"/>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6250"/>
                            </p:stCondLst>
                            <p:childTnLst>
                              <p:par>
                                <p:cTn fill="hold" grpId="0" id="67" nodeType="afterEffect" presetClass="entr" presetID="47" presetSubtype="0">
                                  <p:stCondLst>
                                    <p:cond delay="0"/>
                                  </p:stCondLst>
                                  <p:childTnLst>
                                    <p:set>
                                      <p:cBhvr>
                                        <p:cTn dur="1" fill="hold" id="68">
                                          <p:stCondLst>
                                            <p:cond delay="0"/>
                                          </p:stCondLst>
                                        </p:cTn>
                                        <p:tgtEl>
                                          <p:spTgt spid="12"/>
                                        </p:tgtEl>
                                        <p:attrNameLst>
                                          <p:attrName>style.visibility</p:attrName>
                                        </p:attrNameLst>
                                      </p:cBhvr>
                                      <p:to>
                                        <p:strVal val="visible"/>
                                      </p:to>
                                    </p:set>
                                    <p:animEffect filter="fade" transition="in">
                                      <p:cBhvr>
                                        <p:cTn dur="1000" id="69"/>
                                        <p:tgtEl>
                                          <p:spTgt spid="12"/>
                                        </p:tgtEl>
                                      </p:cBhvr>
                                    </p:animEffect>
                                    <p:anim calcmode="lin" valueType="num">
                                      <p:cBhvr>
                                        <p:cTn dur="1000" fill="hold" id="70"/>
                                        <p:tgtEl>
                                          <p:spTgt spid="12"/>
                                        </p:tgtEl>
                                        <p:attrNameLst>
                                          <p:attrName>ppt_x</p:attrName>
                                        </p:attrNameLst>
                                      </p:cBhvr>
                                      <p:tavLst>
                                        <p:tav tm="0">
                                          <p:val>
                                            <p:strVal val="#ppt_x"/>
                                          </p:val>
                                        </p:tav>
                                        <p:tav tm="100000">
                                          <p:val>
                                            <p:strVal val="#ppt_x"/>
                                          </p:val>
                                        </p:tav>
                                      </p:tavLst>
                                    </p:anim>
                                    <p:anim calcmode="lin" valueType="num">
                                      <p:cBhvr>
                                        <p:cTn dur="1000" fill="hold" id="71"/>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产品介绍</a:t>
              </a:r>
            </a:p>
          </p:txBody>
        </p:sp>
      </p:grpSp>
      <p:grpSp>
        <p:nvGrpSpPr>
          <p:cNvPr id="11" name="组合 10"/>
          <p:cNvGrpSpPr/>
          <p:nvPr/>
        </p:nvGrpSpPr>
        <p:grpSpPr>
          <a:xfrm>
            <a:off x="4422555" y="1864251"/>
            <a:ext cx="6872363" cy="972348"/>
            <a:chOff x="4422555" y="1864251"/>
            <a:chExt cx="6872363" cy="972348"/>
          </a:xfrm>
        </p:grpSpPr>
        <p:grpSp>
          <p:nvGrpSpPr>
            <p:cNvPr id="8" name="组合 7"/>
            <p:cNvGrpSpPr/>
            <p:nvPr/>
          </p:nvGrpSpPr>
          <p:grpSpPr>
            <a:xfrm rot="10800000">
              <a:off x="5827775" y="1864251"/>
              <a:ext cx="1192838" cy="972348"/>
              <a:chOff x="3456897" y="3211271"/>
              <a:chExt cx="1232193" cy="1004428"/>
            </a:xfrm>
          </p:grpSpPr>
          <p:sp>
            <p:nvSpPr>
              <p:cNvPr id="9"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 name="椭圆 9"/>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cxnSp>
          <p:nvCxnSpPr>
            <p:cNvPr id="13" name="直接连接符 12"/>
            <p:cNvCxnSpPr/>
            <p:nvPr/>
          </p:nvCxnSpPr>
          <p:spPr>
            <a:xfrm>
              <a:off x="4422555" y="2335911"/>
              <a:ext cx="1419734" cy="0"/>
            </a:xfrm>
            <a:prstGeom prst="line">
              <a:avLst/>
            </a:prstGeom>
            <a:ln w="127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131740" y="2027091"/>
              <a:ext cx="759529" cy="640080"/>
            </a:xfrm>
            <a:prstGeom prst="rect">
              <a:avLst/>
            </a:prstGeom>
            <a:noFill/>
          </p:spPr>
          <p:txBody>
            <a:bodyPr rtlCol="0" wrap="square">
              <a:spAutoFit/>
            </a:bodyPr>
            <a:lstStyle/>
            <a:p>
              <a:pPr algn="ctr"/>
              <a:r>
                <a:rPr altLang="en-US" lang="zh-CN">
                  <a:solidFill>
                    <a:schemeClr val="bg1"/>
                  </a:solidFill>
                  <a:ea charset="-122" panose="020b0503020204020204" pitchFamily="34" typeface="微软雅黑"/>
                  <a:cs typeface="+mn-ea"/>
                  <a:sym typeface="+mn-lt"/>
                </a:rPr>
                <a:t>移动</a:t>
              </a:r>
            </a:p>
            <a:p>
              <a:pPr algn="ctr"/>
              <a:r>
                <a:rPr altLang="en-US" lang="zh-CN">
                  <a:solidFill>
                    <a:schemeClr val="bg1"/>
                  </a:solidFill>
                  <a:ea charset="-122" panose="020b0503020204020204" pitchFamily="34" typeface="微软雅黑"/>
                  <a:cs typeface="+mn-ea"/>
                  <a:sym typeface="+mn-lt"/>
                </a:rPr>
                <a:t>下载</a:t>
              </a:r>
            </a:p>
          </p:txBody>
        </p:sp>
        <p:sp>
          <p:nvSpPr>
            <p:cNvPr id="29" name="矩形 28"/>
            <p:cNvSpPr/>
            <p:nvPr/>
          </p:nvSpPr>
          <p:spPr>
            <a:xfrm>
              <a:off x="7180719" y="1864251"/>
              <a:ext cx="4114198"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完美的手机购物流程，从购买到支付轻松搞定!手机商城和PC商城的会员资料，商品信息，订单管理等所有数据同步!</a:t>
              </a:r>
            </a:p>
          </p:txBody>
        </p:sp>
      </p:grpSp>
      <p:grpSp>
        <p:nvGrpSpPr>
          <p:cNvPr id="12" name="组合 11"/>
          <p:cNvGrpSpPr/>
          <p:nvPr/>
        </p:nvGrpSpPr>
        <p:grpSpPr>
          <a:xfrm>
            <a:off x="3970769" y="3490810"/>
            <a:ext cx="7660617" cy="972348"/>
            <a:chOff x="3970769" y="3490810"/>
            <a:chExt cx="7660617" cy="972348"/>
          </a:xfrm>
        </p:grpSpPr>
        <p:grpSp>
          <p:nvGrpSpPr>
            <p:cNvPr id="15" name="组合 14"/>
            <p:cNvGrpSpPr/>
            <p:nvPr/>
          </p:nvGrpSpPr>
          <p:grpSpPr>
            <a:xfrm rot="10800000">
              <a:off x="6271724" y="3490810"/>
              <a:ext cx="1192838" cy="972348"/>
              <a:chOff x="3456897" y="3211271"/>
              <a:chExt cx="1232193" cy="1004428"/>
            </a:xfrm>
          </p:grpSpPr>
          <p:sp>
            <p:nvSpPr>
              <p:cNvPr id="16"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7" name="椭圆 16"/>
              <p:cNvSpPr/>
              <p:nvPr/>
            </p:nvSpPr>
            <p:spPr>
              <a:xfrm>
                <a:off x="3561365" y="3313435"/>
                <a:ext cx="800100" cy="8001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cxnSp>
          <p:nvCxnSpPr>
            <p:cNvPr id="18" name="直接连接符 17"/>
            <p:cNvCxnSpPr/>
            <p:nvPr/>
          </p:nvCxnSpPr>
          <p:spPr>
            <a:xfrm>
              <a:off x="3970769" y="3983281"/>
              <a:ext cx="2300955" cy="0"/>
            </a:xfrm>
            <a:prstGeom prst="line">
              <a:avLst/>
            </a:prstGeom>
            <a:ln w="127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592144" y="3662507"/>
              <a:ext cx="759529" cy="640080"/>
            </a:xfrm>
            <a:prstGeom prst="rect">
              <a:avLst/>
            </a:prstGeom>
            <a:noFill/>
          </p:spPr>
          <p:txBody>
            <a:bodyPr rtlCol="0" wrap="square">
              <a:spAutoFit/>
            </a:bodyPr>
            <a:lstStyle/>
            <a:p>
              <a:pPr algn="ctr"/>
              <a:r>
                <a:rPr altLang="en-US" lang="zh-CN">
                  <a:solidFill>
                    <a:schemeClr val="bg1"/>
                  </a:solidFill>
                  <a:ea charset="-122" panose="020b0503020204020204" pitchFamily="34" typeface="微软雅黑"/>
                  <a:cs typeface="+mn-ea"/>
                  <a:sym typeface="+mn-lt"/>
                </a:rPr>
                <a:t>类目</a:t>
              </a:r>
            </a:p>
            <a:p>
              <a:pPr algn="ctr"/>
              <a:r>
                <a:rPr altLang="en-US" lang="zh-CN">
                  <a:solidFill>
                    <a:schemeClr val="bg1"/>
                  </a:solidFill>
                  <a:ea charset="-122" panose="020b0503020204020204" pitchFamily="34" typeface="微软雅黑"/>
                  <a:cs typeface="+mn-ea"/>
                  <a:sym typeface="+mn-lt"/>
                </a:rPr>
                <a:t>丰富</a:t>
              </a:r>
            </a:p>
          </p:txBody>
        </p:sp>
        <p:sp>
          <p:nvSpPr>
            <p:cNvPr id="30" name="矩形 29"/>
            <p:cNvSpPr/>
            <p:nvPr/>
          </p:nvSpPr>
          <p:spPr>
            <a:xfrm>
              <a:off x="7550969" y="3490810"/>
              <a:ext cx="4080416"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集结网络最丰富的强势类目，精选最优质的卖家和商品，达到最广泛的买家覆盖率，几乎98%。商品都有返利,多元化的满足用户不同面的购物需求。</a:t>
              </a:r>
            </a:p>
          </p:txBody>
        </p:sp>
      </p:grpSp>
      <p:grpSp>
        <p:nvGrpSpPr>
          <p:cNvPr id="14" name="组合 13"/>
          <p:cNvGrpSpPr/>
          <p:nvPr/>
        </p:nvGrpSpPr>
        <p:grpSpPr>
          <a:xfrm>
            <a:off x="2298700" y="4943034"/>
            <a:ext cx="8764886" cy="972348"/>
            <a:chOff x="2298700" y="4943034"/>
            <a:chExt cx="8764886" cy="972348"/>
          </a:xfrm>
        </p:grpSpPr>
        <p:grpSp>
          <p:nvGrpSpPr>
            <p:cNvPr id="20" name="组合 19"/>
            <p:cNvGrpSpPr/>
            <p:nvPr/>
          </p:nvGrpSpPr>
          <p:grpSpPr>
            <a:xfrm rot="10800000">
              <a:off x="5204431" y="4943034"/>
              <a:ext cx="1192838" cy="972348"/>
              <a:chOff x="3456897" y="3211271"/>
              <a:chExt cx="1232193" cy="1004428"/>
            </a:xfrm>
          </p:grpSpPr>
          <p:sp>
            <p:nvSpPr>
              <p:cNvPr id="21"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22" name="椭圆 21"/>
              <p:cNvSpPr/>
              <p:nvPr/>
            </p:nvSpPr>
            <p:spPr>
              <a:xfrm>
                <a:off x="3561365" y="3313435"/>
                <a:ext cx="800100" cy="800100"/>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cxnSp>
          <p:nvCxnSpPr>
            <p:cNvPr id="23" name="直接连接符 22"/>
            <p:cNvCxnSpPr/>
            <p:nvPr/>
          </p:nvCxnSpPr>
          <p:spPr>
            <a:xfrm>
              <a:off x="2298700" y="5429208"/>
              <a:ext cx="2920245" cy="0"/>
            </a:xfrm>
            <a:prstGeom prst="line">
              <a:avLst/>
            </a:prstGeom>
            <a:ln w="127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512195" y="5094534"/>
              <a:ext cx="759529" cy="640080"/>
            </a:xfrm>
            <a:prstGeom prst="rect">
              <a:avLst/>
            </a:prstGeom>
            <a:noFill/>
          </p:spPr>
          <p:txBody>
            <a:bodyPr rtlCol="0" wrap="square">
              <a:spAutoFit/>
            </a:bodyPr>
            <a:lstStyle/>
            <a:p>
              <a:pPr algn="ctr"/>
              <a:r>
                <a:rPr altLang="en-US" lang="zh-CN">
                  <a:solidFill>
                    <a:schemeClr val="bg1"/>
                  </a:solidFill>
                  <a:ea charset="-122" panose="020b0503020204020204" pitchFamily="34" typeface="微软雅黑"/>
                  <a:cs typeface="+mn-ea"/>
                  <a:sym typeface="+mn-lt"/>
                </a:rPr>
                <a:t>在线</a:t>
              </a:r>
            </a:p>
            <a:p>
              <a:pPr algn="ctr"/>
              <a:r>
                <a:rPr altLang="en-US" lang="zh-CN">
                  <a:solidFill>
                    <a:schemeClr val="bg1"/>
                  </a:solidFill>
                  <a:ea charset="-122" panose="020b0503020204020204" pitchFamily="34" typeface="微软雅黑"/>
                  <a:cs typeface="+mn-ea"/>
                  <a:sym typeface="+mn-lt"/>
                </a:rPr>
                <a:t>支付</a:t>
              </a:r>
            </a:p>
          </p:txBody>
        </p:sp>
        <p:sp>
          <p:nvSpPr>
            <p:cNvPr id="31" name="矩形 30"/>
            <p:cNvSpPr/>
            <p:nvPr/>
          </p:nvSpPr>
          <p:spPr>
            <a:xfrm>
              <a:off x="6511505" y="4956034"/>
              <a:ext cx="4552082"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在线支付是指卖方与买方网络进行交易时,银行为其提供网上资金结算服务的一种业务，为企业和个人提供了一个安全、快捷、方便的交易方式。</a:t>
              </a:r>
            </a:p>
          </p:txBody>
        </p:sp>
      </p:grpSp>
      <p:pic>
        <p:nvPicPr>
          <p:cNvPr id="6" name="图片 5"/>
          <p:cNvPicPr>
            <a:picLocks noChangeAspect="1"/>
          </p:cNvPicPr>
          <p:nvPr/>
        </p:nvPicPr>
        <p:blipFill>
          <a:blip r:embed="rId3">
            <a:extLst>
              <a:ext uri="{28A0092B-C50C-407E-A947-70E740481C1C}">
                <a14:useLocalDpi/>
              </a:ext>
            </a:extLst>
          </a:blip>
          <a:stretch>
            <a:fillRect/>
          </a:stretch>
        </p:blipFill>
        <p:spPr>
          <a:xfrm>
            <a:off x="899951" y="1150587"/>
            <a:ext cx="3909634" cy="6858000"/>
          </a:xfrm>
          <a:prstGeom prst="rect">
            <a:avLst/>
          </a:prstGeom>
        </p:spPr>
      </p:pic>
      <p:sp>
        <p:nvSpPr>
          <p:cNvPr id="19" name="矩形 18"/>
          <p:cNvSpPr/>
          <p:nvPr/>
        </p:nvSpPr>
        <p:spPr>
          <a:xfrm>
            <a:off x="1520138" y="2350256"/>
            <a:ext cx="2699657" cy="4311801"/>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Tree>
    <p:extLst>
      <p:ext uri="{BB962C8B-B14F-4D97-AF65-F5344CB8AC3E}">
        <p14:creationId val="2934576446"/>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500" id="11"/>
                                        <p:tgtEl>
                                          <p:spTgt spid="11"/>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2"/>
                                        </p:tgtEl>
                                        <p:attrNameLst>
                                          <p:attrName>style.visibility</p:attrName>
                                        </p:attrNameLst>
                                      </p:cBhvr>
                                      <p:to>
                                        <p:strVal val="visible"/>
                                      </p:to>
                                    </p:set>
                                    <p:animEffect filter="wipe(left)" transition="in">
                                      <p:cBhvr>
                                        <p:cTn dur="500" id="15"/>
                                        <p:tgtEl>
                                          <p:spTgt spid="12"/>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4"/>
                                        </p:tgtEl>
                                        <p:attrNameLst>
                                          <p:attrName>style.visibility</p:attrName>
                                        </p:attrNameLst>
                                      </p:cBhvr>
                                      <p:to>
                                        <p:strVal val="visible"/>
                                      </p:to>
                                    </p:set>
                                    <p:animEffect filter="wipe(left)" transition="in">
                                      <p:cBhvr>
                                        <p:cTn dur="500" id="1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销售渠道</a:t>
              </a:r>
            </a:p>
          </p:txBody>
        </p:sp>
      </p:grpSp>
      <p:grpSp>
        <p:nvGrpSpPr>
          <p:cNvPr id="2" name="组合 1"/>
          <p:cNvGrpSpPr/>
          <p:nvPr/>
        </p:nvGrpSpPr>
        <p:grpSpPr>
          <a:xfrm>
            <a:off x="747510" y="1218773"/>
            <a:ext cx="4846594" cy="4914802"/>
            <a:chOff x="6076725" y="1604721"/>
            <a:chExt cx="4151991" cy="4210424"/>
          </a:xfrm>
          <a:effectLst>
            <a:outerShdw algn="tl" blurRad="254000" dir="2700000" dist="63500" rotWithShape="0">
              <a:prstClr val="black">
                <a:alpha val="30000"/>
              </a:prstClr>
            </a:outerShdw>
          </a:effectLst>
        </p:grpSpPr>
        <p:sp>
          <p:nvSpPr>
            <p:cNvPr id="7" name="Freeform 14"/>
            <p:cNvSpPr/>
            <p:nvPr/>
          </p:nvSpPr>
          <p:spPr bwMode="auto">
            <a:xfrm>
              <a:off x="7428367" y="2310365"/>
              <a:ext cx="2800349" cy="2799136"/>
            </a:xfrm>
            <a:custGeom>
              <a:gdLst>
                <a:gd fmla="*/ 2311 w 4619" name="T0"/>
                <a:gd fmla="*/ 0 h 4617" name="T1"/>
                <a:gd fmla="*/ 4619 w 4619" name="T2"/>
                <a:gd fmla="*/ 2308 h 4617" name="T3"/>
                <a:gd fmla="*/ 2311 w 4619" name="T4"/>
                <a:gd fmla="*/ 4617 h 4617" name="T5"/>
                <a:gd fmla="*/ 2041 w 4619" name="T6"/>
                <a:gd fmla="*/ 4347 h 4617" name="T7"/>
                <a:gd fmla="*/ 2394 w 4619" name="T8"/>
                <a:gd fmla="*/ 3995 h 4617" name="T9"/>
                <a:gd fmla="*/ 2394 w 4619" name="T10"/>
                <a:gd fmla="*/ 4288 h 4617" name="T11"/>
                <a:gd fmla="*/ 2606 w 4619" name="T12"/>
                <a:gd fmla="*/ 4288 h 4617" name="T13"/>
                <a:gd fmla="*/ 2606 w 4619" name="T14"/>
                <a:gd fmla="*/ 3633 h 4617" name="T15"/>
                <a:gd fmla="*/ 1951 w 4619" name="T16"/>
                <a:gd fmla="*/ 3633 h 4617" name="T17"/>
                <a:gd fmla="*/ 1951 w 4619" name="T18"/>
                <a:gd fmla="*/ 3846 h 4617" name="T19"/>
                <a:gd fmla="*/ 2245 w 4619" name="T20"/>
                <a:gd fmla="*/ 3846 h 4617" name="T21"/>
                <a:gd fmla="*/ 1892 w 4619" name="T22"/>
                <a:gd fmla="*/ 4196 h 4617" name="T23"/>
                <a:gd fmla="*/ 1623 w 4619" name="T24"/>
                <a:gd fmla="*/ 3926 h 4617" name="T25"/>
                <a:gd fmla="*/ 2753 w 4619" name="T26"/>
                <a:gd fmla="*/ 2796 h 4617" name="T27"/>
                <a:gd fmla="*/ 0 w 4619" name="T28"/>
                <a:gd fmla="*/ 2796 h 4617" name="T29"/>
                <a:gd fmla="*/ 0 w 4619" name="T30"/>
                <a:gd fmla="*/ 2415 h 4617" name="T31"/>
                <a:gd fmla="*/ 499 w 4619" name="T32"/>
                <a:gd fmla="*/ 2415 h 4617" name="T33"/>
                <a:gd fmla="*/ 291 w 4619" name="T34"/>
                <a:gd fmla="*/ 2621 h 4617" name="T35"/>
                <a:gd fmla="*/ 440 w 4619" name="T36"/>
                <a:gd fmla="*/ 2772 h 4617" name="T37"/>
                <a:gd fmla="*/ 903 w 4619" name="T38"/>
                <a:gd fmla="*/ 2308 h 4617" name="T39"/>
                <a:gd fmla="*/ 440 w 4619" name="T40"/>
                <a:gd fmla="*/ 1845 h 4617" name="T41"/>
                <a:gd fmla="*/ 291 w 4619" name="T42"/>
                <a:gd fmla="*/ 1996 h 4617" name="T43"/>
                <a:gd fmla="*/ 499 w 4619" name="T44"/>
                <a:gd fmla="*/ 2202 h 4617" name="T45"/>
                <a:gd fmla="*/ 0 w 4619" name="T46"/>
                <a:gd fmla="*/ 2202 h 4617" name="T47"/>
                <a:gd fmla="*/ 0 w 4619" name="T48"/>
                <a:gd fmla="*/ 1821 h 4617" name="T49"/>
                <a:gd fmla="*/ 2753 w 4619" name="T50"/>
                <a:gd fmla="*/ 1821 h 4617" name="T51"/>
                <a:gd fmla="*/ 1623 w 4619" name="T52"/>
                <a:gd fmla="*/ 691 h 4617" name="T53"/>
                <a:gd fmla="*/ 1892 w 4619" name="T54"/>
                <a:gd fmla="*/ 421 h 4617" name="T55"/>
                <a:gd fmla="*/ 2245 w 4619" name="T56"/>
                <a:gd fmla="*/ 771 h 4617" name="T57"/>
                <a:gd fmla="*/ 1951 w 4619" name="T58"/>
                <a:gd fmla="*/ 771 h 4617" name="T59"/>
                <a:gd fmla="*/ 1951 w 4619" name="T60"/>
                <a:gd fmla="*/ 984 h 4617" name="T61"/>
                <a:gd fmla="*/ 2606 w 4619" name="T62"/>
                <a:gd fmla="*/ 984 h 4617" name="T63"/>
                <a:gd fmla="*/ 2606 w 4619" name="T64"/>
                <a:gd fmla="*/ 329 h 4617" name="T65"/>
                <a:gd fmla="*/ 2394 w 4619" name="T66"/>
                <a:gd fmla="*/ 329 h 4617" name="T67"/>
                <a:gd fmla="*/ 2394 w 4619" name="T68"/>
                <a:gd fmla="*/ 622 h 4617" name="T69"/>
                <a:gd fmla="*/ 2041 w 4619" name="T70"/>
                <a:gd fmla="*/ 270 h 4617" name="T71"/>
                <a:gd fmla="*/ 2311 w 4619" name="T72"/>
                <a:gd fmla="*/ 0 h 46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617" w="4619">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nvGrpSpPr>
            <p:cNvPr id="1055" name="组合 1054"/>
            <p:cNvGrpSpPr/>
            <p:nvPr/>
          </p:nvGrpSpPr>
          <p:grpSpPr>
            <a:xfrm>
              <a:off x="7308918" y="1604721"/>
              <a:ext cx="1153297" cy="1004887"/>
              <a:chOff x="4650990" y="1574006"/>
              <a:chExt cx="1153297" cy="1004887"/>
            </a:xfrm>
          </p:grpSpPr>
          <p:sp>
            <p:nvSpPr>
              <p:cNvPr id="1053" name="Freeform 62"/>
              <p:cNvSpPr/>
              <p:nvPr/>
            </p:nvSpPr>
            <p:spPr bwMode="auto">
              <a:xfrm>
                <a:off x="4650990" y="1574006"/>
                <a:ext cx="1153297" cy="1004887"/>
              </a:xfrm>
              <a:custGeom>
                <a:gdLst>
                  <a:gd fmla="*/ 1133 w 1133" name="T0"/>
                  <a:gd fmla="*/ 835 h 987" name="T1"/>
                  <a:gd fmla="*/ 937 w 1133" name="T2"/>
                  <a:gd fmla="*/ 710 h 987" name="T3"/>
                  <a:gd fmla="*/ 987 w 1133" name="T4"/>
                  <a:gd fmla="*/ 494 h 987" name="T5"/>
                  <a:gd fmla="*/ 493 w 1133" name="T6"/>
                  <a:gd fmla="*/ 0 h 987" name="T7"/>
                  <a:gd fmla="*/ 0 w 1133" name="T8"/>
                  <a:gd fmla="*/ 494 h 987" name="T9"/>
                  <a:gd fmla="*/ 493 w 1133" name="T10"/>
                  <a:gd fmla="*/ 987 h 987" name="T11"/>
                  <a:gd fmla="*/ 849 w 1133" name="T12"/>
                  <a:gd fmla="*/ 835 h 987" name="T13"/>
                  <a:gd fmla="*/ 1133 w 1133" name="T14"/>
                  <a:gd fmla="*/ 835 h 98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6" w="1133">
                    <a:moveTo>
                      <a:pt x="1133" y="835"/>
                    </a:moveTo>
                    <a:cubicBezTo>
                      <a:pt x="937" y="710"/>
                      <a:pt x="937" y="710"/>
                      <a:pt x="937" y="710"/>
                    </a:cubicBezTo>
                    <a:cubicBezTo>
                      <a:pt x="969" y="645"/>
                      <a:pt x="987" y="571"/>
                      <a:pt x="987" y="494"/>
                    </a:cubicBezTo>
                    <a:cubicBezTo>
                      <a:pt x="987" y="221"/>
                      <a:pt x="766" y="0"/>
                      <a:pt x="493" y="0"/>
                    </a:cubicBezTo>
                    <a:cubicBezTo>
                      <a:pt x="221" y="0"/>
                      <a:pt x="0" y="221"/>
                      <a:pt x="0" y="494"/>
                    </a:cubicBezTo>
                    <a:cubicBezTo>
                      <a:pt x="0" y="766"/>
                      <a:pt x="221" y="987"/>
                      <a:pt x="493" y="987"/>
                    </a:cubicBezTo>
                    <a:cubicBezTo>
                      <a:pt x="633" y="987"/>
                      <a:pt x="759" y="929"/>
                      <a:pt x="849" y="835"/>
                    </a:cubicBezTo>
                    <a:lnTo>
                      <a:pt x="1133" y="835"/>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54" name="椭圆 1053"/>
              <p:cNvSpPr/>
              <p:nvPr/>
            </p:nvSpPr>
            <p:spPr>
              <a:xfrm>
                <a:off x="4752590" y="1676399"/>
                <a:ext cx="800100" cy="8001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grpSp>
          <p:nvGrpSpPr>
            <p:cNvPr id="75" name="组合 74"/>
            <p:cNvGrpSpPr/>
            <p:nvPr/>
          </p:nvGrpSpPr>
          <p:grpSpPr>
            <a:xfrm>
              <a:off x="6076725" y="3241986"/>
              <a:ext cx="1232193" cy="1004428"/>
              <a:chOff x="3456897" y="3211271"/>
              <a:chExt cx="1232193" cy="1004428"/>
            </a:xfrm>
          </p:grpSpPr>
          <p:sp>
            <p:nvSpPr>
              <p:cNvPr id="67"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9" name="椭圆 78"/>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grpSp>
          <p:nvGrpSpPr>
            <p:cNvPr id="76" name="组合 75"/>
            <p:cNvGrpSpPr/>
            <p:nvPr/>
          </p:nvGrpSpPr>
          <p:grpSpPr>
            <a:xfrm>
              <a:off x="7396618" y="4810745"/>
              <a:ext cx="1153726" cy="1004400"/>
              <a:chOff x="4776790" y="4780030"/>
              <a:chExt cx="1153726" cy="1004400"/>
            </a:xfrm>
          </p:grpSpPr>
          <p:sp>
            <p:nvSpPr>
              <p:cNvPr id="74" name="Freeform 78"/>
              <p:cNvSpPr>
                <a:spLocks noChangeAspect="1"/>
              </p:cNvSpPr>
              <p:nvPr/>
            </p:nvSpPr>
            <p:spPr bwMode="auto">
              <a:xfrm>
                <a:off x="4776790" y="4780030"/>
                <a:ext cx="1153726" cy="1004400"/>
              </a:xfrm>
              <a:custGeom>
                <a:gdLst>
                  <a:gd fmla="*/ 1133 w 1133" name="T0"/>
                  <a:gd fmla="*/ 151 h 986" name="T1"/>
                  <a:gd fmla="*/ 849 w 1133" name="T2"/>
                  <a:gd fmla="*/ 151 h 986" name="T3"/>
                  <a:gd fmla="*/ 493 w 1133" name="T4"/>
                  <a:gd fmla="*/ 0 h 986" name="T5"/>
                  <a:gd fmla="*/ 0 w 1133" name="T6"/>
                  <a:gd fmla="*/ 493 h 986" name="T7"/>
                  <a:gd fmla="*/ 493 w 1133" name="T8"/>
                  <a:gd fmla="*/ 986 h 986" name="T9"/>
                  <a:gd fmla="*/ 987 w 1133" name="T10"/>
                  <a:gd fmla="*/ 493 h 986" name="T11"/>
                  <a:gd fmla="*/ 937 w 1133" name="T12"/>
                  <a:gd fmla="*/ 277 h 986" name="T13"/>
                  <a:gd fmla="*/ 1133 w 1133" name="T14"/>
                  <a:gd fmla="*/ 151 h 9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5" w="1133">
                    <a:moveTo>
                      <a:pt x="1133" y="151"/>
                    </a:moveTo>
                    <a:cubicBezTo>
                      <a:pt x="849" y="151"/>
                      <a:pt x="849" y="151"/>
                      <a:pt x="849" y="151"/>
                    </a:cubicBezTo>
                    <a:cubicBezTo>
                      <a:pt x="759" y="58"/>
                      <a:pt x="633" y="0"/>
                      <a:pt x="493" y="0"/>
                    </a:cubicBezTo>
                    <a:cubicBezTo>
                      <a:pt x="221" y="0"/>
                      <a:pt x="0" y="220"/>
                      <a:pt x="0" y="493"/>
                    </a:cubicBezTo>
                    <a:cubicBezTo>
                      <a:pt x="0" y="765"/>
                      <a:pt x="221" y="986"/>
                      <a:pt x="493" y="986"/>
                    </a:cubicBezTo>
                    <a:cubicBezTo>
                      <a:pt x="766" y="986"/>
                      <a:pt x="987" y="765"/>
                      <a:pt x="987" y="493"/>
                    </a:cubicBezTo>
                    <a:cubicBezTo>
                      <a:pt x="987" y="415"/>
                      <a:pt x="969" y="342"/>
                      <a:pt x="937" y="277"/>
                    </a:cubicBezTo>
                    <a:lnTo>
                      <a:pt x="1133" y="15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88" name="椭圆 87"/>
              <p:cNvSpPr/>
              <p:nvPr/>
            </p:nvSpPr>
            <p:spPr>
              <a:xfrm>
                <a:off x="4878388" y="4875168"/>
                <a:ext cx="800100" cy="800100"/>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mn-ea"/>
                  <a:cs typeface="+mn-ea"/>
                  <a:sym typeface="+mn-lt"/>
                </a:endParaRPr>
              </a:p>
            </p:txBody>
          </p:sp>
        </p:grpSp>
        <p:grpSp>
          <p:nvGrpSpPr>
            <p:cNvPr id="3" name="Group 4"/>
            <p:cNvGrpSpPr>
              <a:grpSpLocks noChangeAspect="1"/>
            </p:cNvGrpSpPr>
            <p:nvPr/>
          </p:nvGrpSpPr>
          <p:grpSpPr>
            <a:xfrm>
              <a:off x="7689228" y="2160526"/>
              <a:ext cx="265257" cy="265257"/>
              <a:chOff x="3634" y="1954"/>
              <a:chExt cx="412" cy="412"/>
            </a:xfrm>
          </p:grpSpPr>
          <p:sp>
            <p:nvSpPr>
              <p:cNvPr id="6" name="AutoShape 3"/>
              <p:cNvSpPr>
                <a:spLocks noChangeArrowheads="1" noChangeAspect="1" noTextEdit="1"/>
              </p:cNvSpPr>
              <p:nvPr/>
            </p:nvSpPr>
            <p:spPr bwMode="auto">
              <a:xfrm>
                <a:off x="3634" y="1954"/>
                <a:ext cx="412" cy="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8" name="Freeform 5"/>
              <p:cNvSpPr>
                <a:spLocks noEditPoints="1"/>
              </p:cNvSpPr>
              <p:nvPr/>
            </p:nvSpPr>
            <p:spPr bwMode="auto">
              <a:xfrm>
                <a:off x="3632" y="1952"/>
                <a:ext cx="414" cy="414"/>
              </a:xfrm>
              <a:custGeom>
                <a:gdLst>
                  <a:gd fmla="*/ 86 w 172" name="T0"/>
                  <a:gd fmla="*/ 21 h 172" name="T1"/>
                  <a:gd fmla="*/ 151 w 172" name="T2"/>
                  <a:gd fmla="*/ 86 h 172" name="T3"/>
                  <a:gd fmla="*/ 86 w 172" name="T4"/>
                  <a:gd fmla="*/ 151 h 172" name="T5"/>
                  <a:gd fmla="*/ 21 w 172" name="T6"/>
                  <a:gd fmla="*/ 86 h 172" name="T7"/>
                  <a:gd fmla="*/ 86 w 172" name="T8"/>
                  <a:gd fmla="*/ 21 h 172" name="T9"/>
                  <a:gd fmla="*/ 86 w 172" name="T10"/>
                  <a:gd fmla="*/ 0 h 172" name="T11"/>
                  <a:gd fmla="*/ 0 w 172" name="T12"/>
                  <a:gd fmla="*/ 86 h 172" name="T13"/>
                  <a:gd fmla="*/ 86 w 172" name="T14"/>
                  <a:gd fmla="*/ 172 h 172" name="T15"/>
                  <a:gd fmla="*/ 172 w 172" name="T16"/>
                  <a:gd fmla="*/ 86 h 172" name="T17"/>
                  <a:gd fmla="*/ 86 w 172" name="T18"/>
                  <a:gd fmla="*/ 0 h 1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2" w="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9" name="Freeform 6"/>
              <p:cNvSpPr/>
              <p:nvPr/>
            </p:nvSpPr>
            <p:spPr bwMode="auto">
              <a:xfrm>
                <a:off x="3812" y="2029"/>
                <a:ext cx="106" cy="207"/>
              </a:xfrm>
              <a:custGeom>
                <a:gdLst>
                  <a:gd fmla="*/ 33 w 44" name="T0"/>
                  <a:gd fmla="*/ 86 h 86" name="T1"/>
                  <a:gd fmla="*/ 25 w 44" name="T2"/>
                  <a:gd fmla="*/ 83 h 86" name="T3"/>
                  <a:gd fmla="*/ 3 w 44" name="T4"/>
                  <a:gd fmla="*/ 62 h 86" name="T5"/>
                  <a:gd fmla="*/ 0 w 44" name="T6"/>
                  <a:gd fmla="*/ 54 h 86" name="T7"/>
                  <a:gd fmla="*/ 0 w 44" name="T8"/>
                  <a:gd fmla="*/ 54 h 86" name="T9"/>
                  <a:gd fmla="*/ 0 w 44" name="T10"/>
                  <a:gd fmla="*/ 54 h 86" name="T11"/>
                  <a:gd fmla="*/ 0 w 44" name="T12"/>
                  <a:gd fmla="*/ 11 h 86" name="T13"/>
                  <a:gd fmla="*/ 11 w 44" name="T14"/>
                  <a:gd fmla="*/ 0 h 86" name="T15"/>
                  <a:gd fmla="*/ 22 w 44" name="T16"/>
                  <a:gd fmla="*/ 11 h 86" name="T17"/>
                  <a:gd fmla="*/ 22 w 44" name="T18"/>
                  <a:gd fmla="*/ 50 h 86" name="T19"/>
                  <a:gd fmla="*/ 40 w 44" name="T20"/>
                  <a:gd fmla="*/ 68 h 86" name="T21"/>
                  <a:gd fmla="*/ 40 w 44" name="T22"/>
                  <a:gd fmla="*/ 83 h 86" name="T23"/>
                  <a:gd fmla="*/ 33 w 44" name="T24"/>
                  <a:gd fmla="*/ 86 h 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44">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grpSp>
          <p:nvGrpSpPr>
            <p:cNvPr id="12" name="Group 9"/>
            <p:cNvGrpSpPr>
              <a:grpSpLocks noChangeAspect="1"/>
            </p:cNvGrpSpPr>
            <p:nvPr/>
          </p:nvGrpSpPr>
          <p:grpSpPr>
            <a:xfrm>
              <a:off x="6441966" y="3766378"/>
              <a:ext cx="239310" cy="324434"/>
              <a:chOff x="3691" y="1958"/>
              <a:chExt cx="298" cy="404"/>
            </a:xfrm>
          </p:grpSpPr>
          <p:sp>
            <p:nvSpPr>
              <p:cNvPr id="13" name="AutoShape 8"/>
              <p:cNvSpPr>
                <a:spLocks noChangeArrowheads="1" noChangeAspect="1" noTextEdit="1"/>
              </p:cNvSpPr>
              <p:nvPr/>
            </p:nvSpPr>
            <p:spPr bwMode="auto">
              <a:xfrm>
                <a:off x="3691" y="1958"/>
                <a:ext cx="298" cy="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4" name="Freeform 10"/>
              <p:cNvSpPr>
                <a:spLocks noEditPoints="1"/>
              </p:cNvSpPr>
              <p:nvPr/>
            </p:nvSpPr>
            <p:spPr bwMode="auto">
              <a:xfrm>
                <a:off x="3749" y="2011"/>
                <a:ext cx="114" cy="113"/>
              </a:xfrm>
              <a:custGeom>
                <a:gdLst>
                  <a:gd fmla="*/ 24 w 47" name="T0"/>
                  <a:gd fmla="*/ 0 h 47" name="T1"/>
                  <a:gd fmla="*/ 0 w 47" name="T2"/>
                  <a:gd fmla="*/ 24 h 47" name="T3"/>
                  <a:gd fmla="*/ 24 w 47" name="T4"/>
                  <a:gd fmla="*/ 47 h 47" name="T5"/>
                  <a:gd fmla="*/ 47 w 47" name="T6"/>
                  <a:gd fmla="*/ 24 h 47" name="T7"/>
                  <a:gd fmla="*/ 24 w 47" name="T8"/>
                  <a:gd fmla="*/ 0 h 47" name="T9"/>
                  <a:gd fmla="*/ 24 w 47" name="T10"/>
                  <a:gd fmla="*/ 43 h 47" name="T11"/>
                  <a:gd fmla="*/ 5 w 47" name="T12"/>
                  <a:gd fmla="*/ 24 h 47" name="T13"/>
                  <a:gd fmla="*/ 24 w 47" name="T14"/>
                  <a:gd fmla="*/ 5 h 47" name="T15"/>
                  <a:gd fmla="*/ 43 w 47" name="T16"/>
                  <a:gd fmla="*/ 24 h 47" name="T17"/>
                  <a:gd fmla="*/ 24 w 47" name="T18"/>
                  <a:gd fmla="*/ 4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5" name="Freeform 11"/>
              <p:cNvSpPr>
                <a:spLocks noEditPoints="1"/>
              </p:cNvSpPr>
              <p:nvPr/>
            </p:nvSpPr>
            <p:spPr bwMode="auto">
              <a:xfrm>
                <a:off x="3693" y="1956"/>
                <a:ext cx="228" cy="226"/>
              </a:xfrm>
              <a:custGeom>
                <a:gdLst>
                  <a:gd fmla="*/ 47 w 94" name="T0"/>
                  <a:gd fmla="*/ 0 h 94" name="T1"/>
                  <a:gd fmla="*/ 0 w 94" name="T2"/>
                  <a:gd fmla="*/ 47 h 94" name="T3"/>
                  <a:gd fmla="*/ 47 w 94" name="T4"/>
                  <a:gd fmla="*/ 94 h 94" name="T5"/>
                  <a:gd fmla="*/ 94 w 94" name="T6"/>
                  <a:gd fmla="*/ 47 h 94" name="T7"/>
                  <a:gd fmla="*/ 47 w 94" name="T8"/>
                  <a:gd fmla="*/ 0 h 94" name="T9"/>
                  <a:gd fmla="*/ 47 w 94" name="T10"/>
                  <a:gd fmla="*/ 89 h 94" name="T11"/>
                  <a:gd fmla="*/ 5 w 94" name="T12"/>
                  <a:gd fmla="*/ 47 h 94" name="T13"/>
                  <a:gd fmla="*/ 47 w 94" name="T14"/>
                  <a:gd fmla="*/ 4 h 94" name="T15"/>
                  <a:gd fmla="*/ 89 w 94" name="T16"/>
                  <a:gd fmla="*/ 47 h 94" name="T17"/>
                  <a:gd fmla="*/ 47 w 94" name="T18"/>
                  <a:gd fmla="*/ 89 h 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4" w="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6" name="Freeform 12"/>
              <p:cNvSpPr/>
              <p:nvPr/>
            </p:nvSpPr>
            <p:spPr bwMode="auto">
              <a:xfrm>
                <a:off x="3785" y="2054"/>
                <a:ext cx="204" cy="306"/>
              </a:xfrm>
              <a:custGeom>
                <a:gdLst>
                  <a:gd fmla="*/ 70 w 84" name="T0"/>
                  <a:gd fmla="*/ 127 h 127" name="T1"/>
                  <a:gd fmla="*/ 84 w 84" name="T2"/>
                  <a:gd fmla="*/ 108 h 127" name="T3"/>
                  <a:gd fmla="*/ 84 w 84" name="T4"/>
                  <a:gd fmla="*/ 87 h 127" name="T5"/>
                  <a:gd fmla="*/ 84 w 84" name="T6"/>
                  <a:gd fmla="*/ 86 h 127" name="T7"/>
                  <a:gd fmla="*/ 84 w 84" name="T8"/>
                  <a:gd fmla="*/ 49 h 127" name="T9"/>
                  <a:gd fmla="*/ 75 w 84" name="T10"/>
                  <a:gd fmla="*/ 40 h 127" name="T11"/>
                  <a:gd fmla="*/ 66 w 84" name="T12"/>
                  <a:gd fmla="*/ 49 h 127" name="T13"/>
                  <a:gd fmla="*/ 66 w 84" name="T14"/>
                  <a:gd fmla="*/ 68 h 127" name="T15"/>
                  <a:gd fmla="*/ 62 w 84" name="T16"/>
                  <a:gd fmla="*/ 68 h 127" name="T17"/>
                  <a:gd fmla="*/ 62 w 84" name="T18"/>
                  <a:gd fmla="*/ 49 h 127" name="T19"/>
                  <a:gd fmla="*/ 53 w 84" name="T20"/>
                  <a:gd fmla="*/ 40 h 127" name="T21"/>
                  <a:gd fmla="*/ 44 w 84" name="T22"/>
                  <a:gd fmla="*/ 49 h 127" name="T23"/>
                  <a:gd fmla="*/ 44 w 84" name="T24"/>
                  <a:gd fmla="*/ 68 h 127" name="T25"/>
                  <a:gd fmla="*/ 40 w 84" name="T26"/>
                  <a:gd fmla="*/ 68 h 127" name="T27"/>
                  <a:gd fmla="*/ 40 w 84" name="T28"/>
                  <a:gd fmla="*/ 49 h 127" name="T29"/>
                  <a:gd fmla="*/ 31 w 84" name="T30"/>
                  <a:gd fmla="*/ 40 h 127" name="T31"/>
                  <a:gd fmla="*/ 22 w 84" name="T32"/>
                  <a:gd fmla="*/ 49 h 127" name="T33"/>
                  <a:gd fmla="*/ 22 w 84" name="T34"/>
                  <a:gd fmla="*/ 68 h 127" name="T35"/>
                  <a:gd fmla="*/ 18 w 84" name="T36"/>
                  <a:gd fmla="*/ 68 h 127" name="T37"/>
                  <a:gd fmla="*/ 18 w 84" name="T38"/>
                  <a:gd fmla="*/ 9 h 127" name="T39"/>
                  <a:gd fmla="*/ 9 w 84" name="T40"/>
                  <a:gd fmla="*/ 0 h 127" name="T41"/>
                  <a:gd fmla="*/ 0 w 84" name="T42"/>
                  <a:gd fmla="*/ 9 h 127" name="T43"/>
                  <a:gd fmla="*/ 0 w 84" name="T44"/>
                  <a:gd fmla="*/ 87 h 127" name="T45"/>
                  <a:gd fmla="*/ 0 w 84" name="T46"/>
                  <a:gd fmla="*/ 88 h 127" name="T47"/>
                  <a:gd fmla="*/ 0 w 84" name="T48"/>
                  <a:gd fmla="*/ 108 h 127" name="T49"/>
                  <a:gd fmla="*/ 14 w 84" name="T50"/>
                  <a:gd fmla="*/ 127 h 12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7" w="84">
                    <a:moveTo>
                      <a:pt x="70" y="127"/>
                    </a:moveTo>
                    <a:cubicBezTo>
                      <a:pt x="78" y="127"/>
                      <a:pt x="84" y="119"/>
                      <a:pt x="84" y="108"/>
                    </a:cubicBezTo>
                    <a:cubicBezTo>
                      <a:pt x="84" y="87"/>
                      <a:pt x="84" y="87"/>
                      <a:pt x="84" y="87"/>
                    </a:cubicBezTo>
                    <a:cubicBezTo>
                      <a:pt x="84" y="86"/>
                      <a:pt x="84" y="86"/>
                      <a:pt x="84" y="86"/>
                    </a:cubicBez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grpSp>
          <p:nvGrpSpPr>
            <p:cNvPr id="18" name="Group 15"/>
            <p:cNvGrpSpPr>
              <a:grpSpLocks noChangeAspect="1"/>
            </p:cNvGrpSpPr>
            <p:nvPr/>
          </p:nvGrpSpPr>
          <p:grpSpPr>
            <a:xfrm>
              <a:off x="7766690" y="5304482"/>
              <a:ext cx="255702" cy="299041"/>
              <a:chOff x="5220" y="1367"/>
              <a:chExt cx="649" cy="759"/>
            </a:xfrm>
          </p:grpSpPr>
          <p:sp>
            <p:nvSpPr>
              <p:cNvPr id="19" name="AutoShape 14"/>
              <p:cNvSpPr>
                <a:spLocks noChangeArrowheads="1" noChangeAspect="1" noTextEdit="1"/>
              </p:cNvSpPr>
              <p:nvPr/>
            </p:nvSpPr>
            <p:spPr bwMode="auto">
              <a:xfrm>
                <a:off x="5220" y="1367"/>
                <a:ext cx="649" cy="7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20" name="Freeform 16"/>
              <p:cNvSpPr>
                <a:spLocks noEditPoints="1"/>
              </p:cNvSpPr>
              <p:nvPr/>
            </p:nvSpPr>
            <p:spPr bwMode="auto">
              <a:xfrm>
                <a:off x="5224" y="1362"/>
                <a:ext cx="650" cy="769"/>
              </a:xfrm>
              <a:custGeom>
                <a:gdLst>
                  <a:gd fmla="*/ 78 w 138" name="T0"/>
                  <a:gd fmla="*/ 53 h 164" name="T1"/>
                  <a:gd fmla="*/ 116 w 138" name="T2"/>
                  <a:gd fmla="*/ 6 h 164" name="T3"/>
                  <a:gd fmla="*/ 109 w 138" name="T4"/>
                  <a:gd fmla="*/ 0 h 164" name="T5"/>
                  <a:gd fmla="*/ 67 w 138" name="T6"/>
                  <a:gd fmla="*/ 53 h 164" name="T7"/>
                  <a:gd fmla="*/ 66 w 138" name="T8"/>
                  <a:gd fmla="*/ 53 h 164" name="T9"/>
                  <a:gd fmla="*/ 36 w 138" name="T10"/>
                  <a:gd fmla="*/ 29 h 164" name="T11"/>
                  <a:gd fmla="*/ 31 w 138" name="T12"/>
                  <a:gd fmla="*/ 35 h 164" name="T13"/>
                  <a:gd fmla="*/ 54 w 138" name="T14"/>
                  <a:gd fmla="*/ 53 h 164" name="T15"/>
                  <a:gd fmla="*/ 0 w 138" name="T16"/>
                  <a:gd fmla="*/ 53 h 164" name="T17"/>
                  <a:gd fmla="*/ 0 w 138" name="T18"/>
                  <a:gd fmla="*/ 164 h 164" name="T19"/>
                  <a:gd fmla="*/ 138 w 138" name="T20"/>
                  <a:gd fmla="*/ 164 h 164" name="T21"/>
                  <a:gd fmla="*/ 138 w 138" name="T22"/>
                  <a:gd fmla="*/ 53 h 164" name="T23"/>
                  <a:gd fmla="*/ 78 w 138" name="T24"/>
                  <a:gd fmla="*/ 53 h 164" name="T25"/>
                  <a:gd fmla="*/ 92 w 138" name="T26"/>
                  <a:gd fmla="*/ 153 h 164" name="T27"/>
                  <a:gd fmla="*/ 84 w 138" name="T28"/>
                  <a:gd fmla="*/ 145 h 164" name="T29"/>
                  <a:gd fmla="*/ 92 w 138" name="T30"/>
                  <a:gd fmla="*/ 137 h 164" name="T31"/>
                  <a:gd fmla="*/ 100 w 138" name="T32"/>
                  <a:gd fmla="*/ 145 h 164" name="T33"/>
                  <a:gd fmla="*/ 92 w 138" name="T34"/>
                  <a:gd fmla="*/ 153 h 164" name="T35"/>
                  <a:gd fmla="*/ 113 w 138" name="T36"/>
                  <a:gd fmla="*/ 153 h 164" name="T37"/>
                  <a:gd fmla="*/ 104 w 138" name="T38"/>
                  <a:gd fmla="*/ 145 h 164" name="T39"/>
                  <a:gd fmla="*/ 113 w 138" name="T40"/>
                  <a:gd fmla="*/ 137 h 164" name="T41"/>
                  <a:gd fmla="*/ 121 w 138" name="T42"/>
                  <a:gd fmla="*/ 145 h 164" name="T43"/>
                  <a:gd fmla="*/ 113 w 138" name="T44"/>
                  <a:gd fmla="*/ 153 h 164" name="T45"/>
                  <a:gd fmla="*/ 125 w 138" name="T46"/>
                  <a:gd fmla="*/ 129 h 164" name="T47"/>
                  <a:gd fmla="*/ 13 w 138" name="T48"/>
                  <a:gd fmla="*/ 129 h 164" name="T49"/>
                  <a:gd fmla="*/ 13 w 138" name="T50"/>
                  <a:gd fmla="*/ 65 h 164" name="T51"/>
                  <a:gd fmla="*/ 125 w 138" name="T52"/>
                  <a:gd fmla="*/ 65 h 164" name="T53"/>
                  <a:gd fmla="*/ 125 w 138" name="T54"/>
                  <a:gd fmla="*/ 129 h 16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4" w="138">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grpSp>
      <p:sp>
        <p:nvSpPr>
          <p:cNvPr id="28" name="文本框 27"/>
          <p:cNvSpPr txBox="1"/>
          <p:nvPr/>
        </p:nvSpPr>
        <p:spPr>
          <a:xfrm>
            <a:off x="2391649" y="1374156"/>
            <a:ext cx="759529" cy="518160"/>
          </a:xfrm>
          <a:prstGeom prst="rect">
            <a:avLst/>
          </a:prstGeom>
          <a:noFill/>
        </p:spPr>
        <p:txBody>
          <a:bodyPr rtlCol="0" wrap="square">
            <a:spAutoFit/>
          </a:bodyPr>
          <a:lstStyle/>
          <a:p>
            <a:pPr algn="ctr"/>
            <a:r>
              <a:rPr altLang="en-US" lang="zh-CN" sz="1400">
                <a:solidFill>
                  <a:schemeClr val="bg1"/>
                </a:solidFill>
                <a:ea charset="-122" panose="020b0503020204020204" pitchFamily="34" typeface="微软雅黑"/>
                <a:cs typeface="+mn-ea"/>
                <a:sym typeface="+mn-lt"/>
              </a:rPr>
              <a:t>手机</a:t>
            </a:r>
          </a:p>
          <a:p>
            <a:pPr algn="ctr"/>
            <a:r>
              <a:rPr altLang="en-US" lang="zh-CN" sz="1400">
                <a:solidFill>
                  <a:schemeClr val="bg1"/>
                </a:solidFill>
                <a:ea charset="-122" panose="020b0503020204020204" pitchFamily="34" typeface="微软雅黑"/>
                <a:cs typeface="+mn-ea"/>
                <a:sym typeface="+mn-lt"/>
              </a:rPr>
              <a:t>用户</a:t>
            </a:r>
          </a:p>
        </p:txBody>
      </p:sp>
      <p:sp>
        <p:nvSpPr>
          <p:cNvPr id="29" name="文本框 28"/>
          <p:cNvSpPr txBox="1"/>
          <p:nvPr/>
        </p:nvSpPr>
        <p:spPr>
          <a:xfrm>
            <a:off x="933761" y="3283991"/>
            <a:ext cx="759529" cy="518160"/>
          </a:xfrm>
          <a:prstGeom prst="rect">
            <a:avLst/>
          </a:prstGeom>
          <a:noFill/>
        </p:spPr>
        <p:txBody>
          <a:bodyPr rtlCol="0" wrap="square">
            <a:spAutoFit/>
          </a:bodyPr>
          <a:lstStyle/>
          <a:p>
            <a:pPr algn="ctr"/>
            <a:r>
              <a:rPr altLang="en-US" lang="zh-CN" sz="1400">
                <a:solidFill>
                  <a:schemeClr val="bg1"/>
                </a:solidFill>
                <a:ea charset="-122" panose="020b0503020204020204" pitchFamily="34" typeface="微软雅黑"/>
                <a:cs typeface="+mn-ea"/>
                <a:sym typeface="+mn-lt"/>
              </a:rPr>
              <a:t>游戏</a:t>
            </a:r>
          </a:p>
          <a:p>
            <a:pPr algn="ctr"/>
            <a:r>
              <a:rPr altLang="en-US" lang="zh-CN" sz="1400">
                <a:solidFill>
                  <a:schemeClr val="bg1"/>
                </a:solidFill>
                <a:ea charset="-122" panose="020b0503020204020204" pitchFamily="34" typeface="微软雅黑"/>
                <a:cs typeface="+mn-ea"/>
                <a:sym typeface="+mn-lt"/>
              </a:rPr>
              <a:t>用户</a:t>
            </a:r>
          </a:p>
        </p:txBody>
      </p:sp>
      <p:sp>
        <p:nvSpPr>
          <p:cNvPr id="30" name="文本框 29"/>
          <p:cNvSpPr txBox="1"/>
          <p:nvPr/>
        </p:nvSpPr>
        <p:spPr>
          <a:xfrm>
            <a:off x="2486263" y="5085623"/>
            <a:ext cx="759529" cy="518160"/>
          </a:xfrm>
          <a:prstGeom prst="rect">
            <a:avLst/>
          </a:prstGeom>
          <a:noFill/>
        </p:spPr>
        <p:txBody>
          <a:bodyPr rtlCol="0" wrap="square">
            <a:spAutoFit/>
          </a:bodyPr>
          <a:lstStyle/>
          <a:p>
            <a:pPr algn="ctr"/>
            <a:r>
              <a:rPr altLang="en-US" lang="zh-CN" sz="1400">
                <a:solidFill>
                  <a:schemeClr val="bg1"/>
                </a:solidFill>
                <a:ea charset="-122" panose="020b0503020204020204" pitchFamily="34" typeface="微软雅黑"/>
                <a:cs typeface="+mn-ea"/>
                <a:sym typeface="+mn-lt"/>
              </a:rPr>
              <a:t>电视</a:t>
            </a:r>
          </a:p>
          <a:p>
            <a:pPr algn="ctr"/>
            <a:r>
              <a:rPr altLang="en-US" lang="zh-CN" sz="1400">
                <a:solidFill>
                  <a:schemeClr val="bg1"/>
                </a:solidFill>
                <a:ea charset="-122" panose="020b0503020204020204" pitchFamily="34" typeface="微软雅黑"/>
                <a:cs typeface="+mn-ea"/>
                <a:sym typeface="+mn-lt"/>
              </a:rPr>
              <a:t>观众</a:t>
            </a:r>
          </a:p>
        </p:txBody>
      </p:sp>
      <p:grpSp>
        <p:nvGrpSpPr>
          <p:cNvPr id="17" name="组合 16"/>
          <p:cNvGrpSpPr/>
          <p:nvPr/>
        </p:nvGrpSpPr>
        <p:grpSpPr>
          <a:xfrm>
            <a:off x="5753312" y="2999957"/>
            <a:ext cx="1472082" cy="1291771"/>
            <a:chOff x="5753312" y="2999957"/>
            <a:chExt cx="1472082" cy="1291771"/>
          </a:xfrm>
          <a:effectLst>
            <a:outerShdw algn="tl" blurRad="254000" dir="2700000" dist="63500" rotWithShape="0">
              <a:prstClr val="black">
                <a:alpha val="30000"/>
              </a:prstClr>
            </a:outerShdw>
          </a:effectLst>
        </p:grpSpPr>
        <p:grpSp>
          <p:nvGrpSpPr>
            <p:cNvPr id="21" name="组合 20"/>
            <p:cNvGrpSpPr/>
            <p:nvPr/>
          </p:nvGrpSpPr>
          <p:grpSpPr>
            <a:xfrm>
              <a:off x="5753312" y="2999957"/>
              <a:ext cx="1472082" cy="1291771"/>
              <a:chOff x="6031804" y="3124235"/>
              <a:chExt cx="1472082" cy="1291771"/>
            </a:xfrm>
          </p:grpSpPr>
          <p:sp>
            <p:nvSpPr>
              <p:cNvPr id="10" name="椭圆 9"/>
              <p:cNvSpPr/>
              <p:nvPr/>
            </p:nvSpPr>
            <p:spPr>
              <a:xfrm>
                <a:off x="6212115" y="3124235"/>
                <a:ext cx="1291771" cy="12917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5" name="任意多边形 34"/>
              <p:cNvSpPr/>
              <p:nvPr/>
            </p:nvSpPr>
            <p:spPr>
              <a:xfrm rot="16200000">
                <a:off x="6201564" y="3113685"/>
                <a:ext cx="973354" cy="1312873"/>
              </a:xfrm>
              <a:custGeom>
                <a:gdLst>
                  <a:gd fmla="*/ 973354 w 973354" name="connsiteX0"/>
                  <a:gd fmla="*/ 826196 h 1312873" name="connsiteY0"/>
                  <a:gd fmla="*/ 486677 w 973354" name="connsiteX1"/>
                  <a:gd fmla="*/ 1312873 h 1312873" name="connsiteY1"/>
                  <a:gd fmla="*/ 0 w 973354" name="connsiteX2"/>
                  <a:gd fmla="*/ 826196 h 1312873" name="connsiteY2"/>
                  <a:gd fmla="*/ 297240 w 973354" name="connsiteX3"/>
                  <a:gd fmla="*/ 377765 h 1312873" name="connsiteY3"/>
                  <a:gd fmla="*/ 349513 w 973354" name="connsiteX4"/>
                  <a:gd fmla="*/ 361539 h 1312873" name="connsiteY4"/>
                  <a:gd fmla="*/ 464302 w 973354" name="connsiteX5"/>
                  <a:gd fmla="*/ 0 h 1312873" name="connsiteY5"/>
                  <a:gd fmla="*/ 574924 w 973354" name="connsiteX6"/>
                  <a:gd fmla="*/ 348415 h 1312873" name="connsiteY6"/>
                  <a:gd fmla="*/ 584759 w 973354" name="connsiteX7"/>
                  <a:gd fmla="*/ 349407 h 1312873" name="connsiteY7"/>
                  <a:gd fmla="*/ 973354 w 973354" name="connsiteX8"/>
                  <a:gd fmla="*/ 826196 h 131287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12873" w="973354">
                    <a:moveTo>
                      <a:pt x="973354" y="826196"/>
                    </a:moveTo>
                    <a:cubicBezTo>
                      <a:pt x="973354" y="1094980"/>
                      <a:pt x="755461" y="1312873"/>
                      <a:pt x="486677" y="1312873"/>
                    </a:cubicBezTo>
                    <a:cubicBezTo>
                      <a:pt x="217893" y="1312873"/>
                      <a:pt x="0" y="1094980"/>
                      <a:pt x="0" y="826196"/>
                    </a:cubicBezTo>
                    <a:cubicBezTo>
                      <a:pt x="0" y="624608"/>
                      <a:pt x="122565" y="451646"/>
                      <a:pt x="297240" y="377765"/>
                    </a:cubicBezTo>
                    <a:lnTo>
                      <a:pt x="349513" y="361539"/>
                    </a:lnTo>
                    <a:lnTo>
                      <a:pt x="464302" y="0"/>
                    </a:lnTo>
                    <a:lnTo>
                      <a:pt x="574924" y="348415"/>
                    </a:lnTo>
                    <a:lnTo>
                      <a:pt x="584759" y="349407"/>
                    </a:lnTo>
                    <a:cubicBezTo>
                      <a:pt x="806530" y="394788"/>
                      <a:pt x="973354" y="591010"/>
                      <a:pt x="973354" y="826196"/>
                    </a:cubicBezTo>
                    <a:close/>
                  </a:path>
                </a:pathLst>
              </a:cu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sp>
          <p:nvSpPr>
            <p:cNvPr id="37" name="文本框 36"/>
            <p:cNvSpPr txBox="1"/>
            <p:nvPr/>
          </p:nvSpPr>
          <p:spPr>
            <a:xfrm>
              <a:off x="6122164" y="3460860"/>
              <a:ext cx="900481" cy="365760"/>
            </a:xfrm>
            <a:prstGeom prst="rect">
              <a:avLst/>
            </a:prstGeom>
            <a:noFill/>
          </p:spPr>
          <p:txBody>
            <a:bodyPr rtlCol="0" wrap="square">
              <a:spAutoFit/>
            </a:bodyPr>
            <a:lstStyle/>
            <a:p>
              <a:pPr algn="ctr"/>
              <a:r>
                <a:rPr altLang="en-US" b="1" lang="zh-CN">
                  <a:solidFill>
                    <a:schemeClr val="bg1"/>
                  </a:solidFill>
                  <a:ea charset="-122" panose="020b0503020204020204" pitchFamily="34" typeface="微软雅黑"/>
                  <a:cs typeface="+mn-ea"/>
                  <a:sym typeface="+mn-lt"/>
                </a:rPr>
                <a:t>本产品</a:t>
              </a:r>
            </a:p>
          </p:txBody>
        </p:sp>
      </p:grpSp>
      <p:sp>
        <p:nvSpPr>
          <p:cNvPr id="24" name="矩形 23"/>
          <p:cNvSpPr/>
          <p:nvPr/>
        </p:nvSpPr>
        <p:spPr>
          <a:xfrm>
            <a:off x="5741528" y="5263995"/>
            <a:ext cx="5144763"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不对产品本身进行增值，而是通过服务，增加产品的附加价值；对本产品来说，销售渠道起到物流、资金流、信息流、商流的作用，完成厂家很难完成的任务。</a:t>
            </a:r>
          </a:p>
        </p:txBody>
      </p:sp>
      <p:grpSp>
        <p:nvGrpSpPr>
          <p:cNvPr id="22" name="组合 21"/>
          <p:cNvGrpSpPr/>
          <p:nvPr/>
        </p:nvGrpSpPr>
        <p:grpSpPr>
          <a:xfrm>
            <a:off x="7718189" y="2199156"/>
            <a:ext cx="2268596" cy="2920324"/>
            <a:chOff x="7718189" y="2199156"/>
            <a:chExt cx="2268596" cy="2920324"/>
          </a:xfrm>
          <a:effectLst>
            <a:outerShdw algn="tl" blurRad="254000" dir="2700000" dist="63500" rotWithShape="0">
              <a:prstClr val="black">
                <a:alpha val="30000"/>
              </a:prstClr>
            </a:outerShdw>
          </a:effectLst>
        </p:grpSpPr>
        <p:sp>
          <p:nvSpPr>
            <p:cNvPr id="42" name="Freeform 14"/>
            <p:cNvSpPr/>
            <p:nvPr/>
          </p:nvSpPr>
          <p:spPr bwMode="auto">
            <a:xfrm>
              <a:off x="7726583" y="2546599"/>
              <a:ext cx="2260202" cy="2259223"/>
            </a:xfrm>
            <a:custGeom>
              <a:gdLst>
                <a:gd fmla="*/ 2311 w 4619" name="T0"/>
                <a:gd fmla="*/ 0 h 4617" name="T1"/>
                <a:gd fmla="*/ 4619 w 4619" name="T2"/>
                <a:gd fmla="*/ 2308 h 4617" name="T3"/>
                <a:gd fmla="*/ 2311 w 4619" name="T4"/>
                <a:gd fmla="*/ 4617 h 4617" name="T5"/>
                <a:gd fmla="*/ 2041 w 4619" name="T6"/>
                <a:gd fmla="*/ 4347 h 4617" name="T7"/>
                <a:gd fmla="*/ 2394 w 4619" name="T8"/>
                <a:gd fmla="*/ 3995 h 4617" name="T9"/>
                <a:gd fmla="*/ 2394 w 4619" name="T10"/>
                <a:gd fmla="*/ 4288 h 4617" name="T11"/>
                <a:gd fmla="*/ 2606 w 4619" name="T12"/>
                <a:gd fmla="*/ 4288 h 4617" name="T13"/>
                <a:gd fmla="*/ 2606 w 4619" name="T14"/>
                <a:gd fmla="*/ 3633 h 4617" name="T15"/>
                <a:gd fmla="*/ 1951 w 4619" name="T16"/>
                <a:gd fmla="*/ 3633 h 4617" name="T17"/>
                <a:gd fmla="*/ 1951 w 4619" name="T18"/>
                <a:gd fmla="*/ 3846 h 4617" name="T19"/>
                <a:gd fmla="*/ 2245 w 4619" name="T20"/>
                <a:gd fmla="*/ 3846 h 4617" name="T21"/>
                <a:gd fmla="*/ 1892 w 4619" name="T22"/>
                <a:gd fmla="*/ 4196 h 4617" name="T23"/>
                <a:gd fmla="*/ 1623 w 4619" name="T24"/>
                <a:gd fmla="*/ 3926 h 4617" name="T25"/>
                <a:gd fmla="*/ 2753 w 4619" name="T26"/>
                <a:gd fmla="*/ 2796 h 4617" name="T27"/>
                <a:gd fmla="*/ 0 w 4619" name="T28"/>
                <a:gd fmla="*/ 2796 h 4617" name="T29"/>
                <a:gd fmla="*/ 0 w 4619" name="T30"/>
                <a:gd fmla="*/ 2415 h 4617" name="T31"/>
                <a:gd fmla="*/ 499 w 4619" name="T32"/>
                <a:gd fmla="*/ 2415 h 4617" name="T33"/>
                <a:gd fmla="*/ 291 w 4619" name="T34"/>
                <a:gd fmla="*/ 2621 h 4617" name="T35"/>
                <a:gd fmla="*/ 440 w 4619" name="T36"/>
                <a:gd fmla="*/ 2772 h 4617" name="T37"/>
                <a:gd fmla="*/ 903 w 4619" name="T38"/>
                <a:gd fmla="*/ 2308 h 4617" name="T39"/>
                <a:gd fmla="*/ 440 w 4619" name="T40"/>
                <a:gd fmla="*/ 1845 h 4617" name="T41"/>
                <a:gd fmla="*/ 291 w 4619" name="T42"/>
                <a:gd fmla="*/ 1996 h 4617" name="T43"/>
                <a:gd fmla="*/ 499 w 4619" name="T44"/>
                <a:gd fmla="*/ 2202 h 4617" name="T45"/>
                <a:gd fmla="*/ 0 w 4619" name="T46"/>
                <a:gd fmla="*/ 2202 h 4617" name="T47"/>
                <a:gd fmla="*/ 0 w 4619" name="T48"/>
                <a:gd fmla="*/ 1821 h 4617" name="T49"/>
                <a:gd fmla="*/ 2753 w 4619" name="T50"/>
                <a:gd fmla="*/ 1821 h 4617" name="T51"/>
                <a:gd fmla="*/ 1623 w 4619" name="T52"/>
                <a:gd fmla="*/ 691 h 4617" name="T53"/>
                <a:gd fmla="*/ 1892 w 4619" name="T54"/>
                <a:gd fmla="*/ 421 h 4617" name="T55"/>
                <a:gd fmla="*/ 2245 w 4619" name="T56"/>
                <a:gd fmla="*/ 771 h 4617" name="T57"/>
                <a:gd fmla="*/ 1951 w 4619" name="T58"/>
                <a:gd fmla="*/ 771 h 4617" name="T59"/>
                <a:gd fmla="*/ 1951 w 4619" name="T60"/>
                <a:gd fmla="*/ 984 h 4617" name="T61"/>
                <a:gd fmla="*/ 2606 w 4619" name="T62"/>
                <a:gd fmla="*/ 984 h 4617" name="T63"/>
                <a:gd fmla="*/ 2606 w 4619" name="T64"/>
                <a:gd fmla="*/ 329 h 4617" name="T65"/>
                <a:gd fmla="*/ 2394 w 4619" name="T66"/>
                <a:gd fmla="*/ 329 h 4617" name="T67"/>
                <a:gd fmla="*/ 2394 w 4619" name="T68"/>
                <a:gd fmla="*/ 622 h 4617" name="T69"/>
                <a:gd fmla="*/ 2041 w 4619" name="T70"/>
                <a:gd fmla="*/ 270 h 4617" name="T71"/>
                <a:gd fmla="*/ 2311 w 4619" name="T72"/>
                <a:gd fmla="*/ 0 h 46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617" w="4619">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3" name="椭圆 42"/>
            <p:cNvSpPr/>
            <p:nvPr/>
          </p:nvSpPr>
          <p:spPr>
            <a:xfrm>
              <a:off x="7792345" y="4492164"/>
              <a:ext cx="627317" cy="627316"/>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4" name="椭圆 43"/>
            <p:cNvSpPr/>
            <p:nvPr/>
          </p:nvSpPr>
          <p:spPr>
            <a:xfrm>
              <a:off x="7792345" y="2199156"/>
              <a:ext cx="627317" cy="627316"/>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6" name="文本框 45"/>
            <p:cNvSpPr txBox="1"/>
            <p:nvPr/>
          </p:nvSpPr>
          <p:spPr>
            <a:xfrm>
              <a:off x="7726237" y="2247455"/>
              <a:ext cx="759529" cy="518160"/>
            </a:xfrm>
            <a:prstGeom prst="rect">
              <a:avLst/>
            </a:prstGeom>
            <a:noFill/>
          </p:spPr>
          <p:txBody>
            <a:bodyPr rtlCol="0" wrap="square">
              <a:spAutoFit/>
            </a:bodyPr>
            <a:lstStyle/>
            <a:p>
              <a:pPr algn="ctr"/>
              <a:r>
                <a:rPr altLang="en-US" lang="zh-CN" sz="1400">
                  <a:solidFill>
                    <a:schemeClr val="bg1"/>
                  </a:solidFill>
                  <a:ea charset="-122" panose="020b0503020204020204" pitchFamily="34" typeface="微软雅黑"/>
                  <a:cs typeface="+mn-ea"/>
                  <a:sym typeface="+mn-lt"/>
                </a:rPr>
                <a:t>增值</a:t>
              </a:r>
            </a:p>
            <a:p>
              <a:pPr algn="ctr"/>
              <a:r>
                <a:rPr altLang="en-US" lang="zh-CN" sz="1400">
                  <a:solidFill>
                    <a:schemeClr val="bg1"/>
                  </a:solidFill>
                  <a:ea charset="-122" panose="020b0503020204020204" pitchFamily="34" typeface="微软雅黑"/>
                  <a:cs typeface="+mn-ea"/>
                  <a:sym typeface="+mn-lt"/>
                </a:rPr>
                <a:t>服务</a:t>
              </a:r>
            </a:p>
          </p:txBody>
        </p:sp>
        <p:sp>
          <p:nvSpPr>
            <p:cNvPr id="47" name="文本框 46"/>
            <p:cNvSpPr txBox="1"/>
            <p:nvPr/>
          </p:nvSpPr>
          <p:spPr>
            <a:xfrm>
              <a:off x="7718190" y="4548979"/>
              <a:ext cx="759529" cy="518160"/>
            </a:xfrm>
            <a:prstGeom prst="rect">
              <a:avLst/>
            </a:prstGeom>
            <a:noFill/>
          </p:spPr>
          <p:txBody>
            <a:bodyPr rtlCol="0" wrap="square">
              <a:spAutoFit/>
            </a:bodyPr>
            <a:lstStyle/>
            <a:p>
              <a:pPr algn="ctr"/>
              <a:r>
                <a:rPr altLang="en-US" lang="zh-CN" sz="1400">
                  <a:solidFill>
                    <a:schemeClr val="bg1"/>
                  </a:solidFill>
                  <a:ea charset="-122" panose="020b0503020204020204" pitchFamily="34" typeface="微软雅黑"/>
                  <a:cs typeface="+mn-ea"/>
                  <a:sym typeface="+mn-lt"/>
                </a:rPr>
                <a:t>会员</a:t>
              </a:r>
            </a:p>
            <a:p>
              <a:pPr algn="ctr"/>
              <a:r>
                <a:rPr altLang="en-US" lang="zh-CN" sz="1400">
                  <a:solidFill>
                    <a:schemeClr val="bg1"/>
                  </a:solidFill>
                  <a:ea charset="-122" panose="020b0503020204020204" pitchFamily="34" typeface="微软雅黑"/>
                  <a:cs typeface="+mn-ea"/>
                  <a:sym typeface="+mn-lt"/>
                </a:rPr>
                <a:t>付费</a:t>
              </a:r>
            </a:p>
          </p:txBody>
        </p:sp>
      </p:grpSp>
      <p:grpSp>
        <p:nvGrpSpPr>
          <p:cNvPr id="23" name="组合 22"/>
          <p:cNvGrpSpPr/>
          <p:nvPr/>
        </p:nvGrpSpPr>
        <p:grpSpPr>
          <a:xfrm>
            <a:off x="10299288" y="3228902"/>
            <a:ext cx="954249" cy="954247"/>
            <a:chOff x="10299288" y="3228902"/>
            <a:chExt cx="954249" cy="954247"/>
          </a:xfrm>
          <a:effectLst>
            <a:outerShdw algn="tl" blurRad="254000" dir="2700000" dist="63500" rotWithShape="0">
              <a:prstClr val="black">
                <a:alpha val="30000"/>
              </a:prstClr>
            </a:outerShdw>
          </a:effectLst>
        </p:grpSpPr>
        <p:sp>
          <p:nvSpPr>
            <p:cNvPr id="45" name="椭圆 44"/>
            <p:cNvSpPr/>
            <p:nvPr/>
          </p:nvSpPr>
          <p:spPr>
            <a:xfrm>
              <a:off x="10299288" y="3228902"/>
              <a:ext cx="954249" cy="95424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8" name="文本框 47"/>
            <p:cNvSpPr txBox="1"/>
            <p:nvPr/>
          </p:nvSpPr>
          <p:spPr>
            <a:xfrm>
              <a:off x="10396645" y="3352082"/>
              <a:ext cx="759529" cy="701040"/>
            </a:xfrm>
            <a:prstGeom prst="rect">
              <a:avLst/>
            </a:prstGeom>
            <a:noFill/>
          </p:spPr>
          <p:txBody>
            <a:bodyPr rtlCol="0" wrap="square">
              <a:spAutoFit/>
            </a:bodyPr>
            <a:lstStyle/>
            <a:p>
              <a:pPr algn="ctr"/>
              <a:r>
                <a:rPr altLang="en-US" lang="zh-CN" sz="2000">
                  <a:solidFill>
                    <a:schemeClr val="bg1"/>
                  </a:solidFill>
                  <a:ea charset="-122" panose="020b0503020204020204" pitchFamily="34" typeface="微软雅黑"/>
                  <a:cs typeface="+mn-ea"/>
                  <a:sym typeface="+mn-lt"/>
                </a:rPr>
                <a:t>入驻</a:t>
              </a:r>
            </a:p>
            <a:p>
              <a:pPr algn="ctr"/>
              <a:r>
                <a:rPr altLang="en-US" lang="zh-CN" sz="2000">
                  <a:solidFill>
                    <a:schemeClr val="bg1"/>
                  </a:solidFill>
                  <a:ea charset="-122" panose="020b0503020204020204" pitchFamily="34" typeface="微软雅黑"/>
                  <a:cs typeface="+mn-ea"/>
                  <a:sym typeface="+mn-lt"/>
                </a:rPr>
                <a:t>商家</a:t>
              </a:r>
            </a:p>
          </p:txBody>
        </p:sp>
      </p:grpSp>
    </p:spTree>
    <p:extLst>
      <p:ext uri="{BB962C8B-B14F-4D97-AF65-F5344CB8AC3E}">
        <p14:creationId val="859666956"/>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500" fill="hold" id="15"/>
                                        <p:tgtEl>
                                          <p:spTgt spid="28"/>
                                        </p:tgtEl>
                                        <p:attrNameLst>
                                          <p:attrName>ppt_w</p:attrName>
                                        </p:attrNameLst>
                                      </p:cBhvr>
                                      <p:tavLst>
                                        <p:tav tm="0">
                                          <p:val>
                                            <p:fltVal val="0"/>
                                          </p:val>
                                        </p:tav>
                                        <p:tav tm="100000">
                                          <p:val>
                                            <p:strVal val="#ppt_w"/>
                                          </p:val>
                                        </p:tav>
                                      </p:tavLst>
                                    </p:anim>
                                    <p:anim calcmode="lin" valueType="num">
                                      <p:cBhvr>
                                        <p:cTn dur="500" fill="hold" id="16"/>
                                        <p:tgtEl>
                                          <p:spTgt spid="28"/>
                                        </p:tgtEl>
                                        <p:attrNameLst>
                                          <p:attrName>ppt_h</p:attrName>
                                        </p:attrNameLst>
                                      </p:cBhvr>
                                      <p:tavLst>
                                        <p:tav tm="0">
                                          <p:val>
                                            <p:fltVal val="0"/>
                                          </p:val>
                                        </p:tav>
                                        <p:tav tm="100000">
                                          <p:val>
                                            <p:strVal val="#ppt_h"/>
                                          </p:val>
                                        </p:tav>
                                      </p:tavLst>
                                    </p:anim>
                                    <p:animEffect filter="fade" transition="in">
                                      <p:cBhvr>
                                        <p:cTn dur="500" id="17"/>
                                        <p:tgtEl>
                                          <p:spTgt spid="28"/>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p:cTn dur="500" fill="hold" id="21"/>
                                        <p:tgtEl>
                                          <p:spTgt spid="29"/>
                                        </p:tgtEl>
                                        <p:attrNameLst>
                                          <p:attrName>ppt_w</p:attrName>
                                        </p:attrNameLst>
                                      </p:cBhvr>
                                      <p:tavLst>
                                        <p:tav tm="0">
                                          <p:val>
                                            <p:fltVal val="0"/>
                                          </p:val>
                                        </p:tav>
                                        <p:tav tm="100000">
                                          <p:val>
                                            <p:strVal val="#ppt_w"/>
                                          </p:val>
                                        </p:tav>
                                      </p:tavLst>
                                    </p:anim>
                                    <p:anim calcmode="lin" valueType="num">
                                      <p:cBhvr>
                                        <p:cTn dur="500" fill="hold" id="22"/>
                                        <p:tgtEl>
                                          <p:spTgt spid="29"/>
                                        </p:tgtEl>
                                        <p:attrNameLst>
                                          <p:attrName>ppt_h</p:attrName>
                                        </p:attrNameLst>
                                      </p:cBhvr>
                                      <p:tavLst>
                                        <p:tav tm="0">
                                          <p:val>
                                            <p:fltVal val="0"/>
                                          </p:val>
                                        </p:tav>
                                        <p:tav tm="100000">
                                          <p:val>
                                            <p:strVal val="#ppt_h"/>
                                          </p:val>
                                        </p:tav>
                                      </p:tavLst>
                                    </p:anim>
                                    <p:animEffect filter="fade" transition="in">
                                      <p:cBhvr>
                                        <p:cTn dur="500" id="23"/>
                                        <p:tgtEl>
                                          <p:spTgt spid="29"/>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30"/>
                                        </p:tgtEl>
                                        <p:attrNameLst>
                                          <p:attrName>style.visibility</p:attrName>
                                        </p:attrNameLst>
                                      </p:cBhvr>
                                      <p:to>
                                        <p:strVal val="visible"/>
                                      </p:to>
                                    </p:set>
                                    <p:anim calcmode="lin" valueType="num">
                                      <p:cBhvr>
                                        <p:cTn dur="500" fill="hold" id="27"/>
                                        <p:tgtEl>
                                          <p:spTgt spid="30"/>
                                        </p:tgtEl>
                                        <p:attrNameLst>
                                          <p:attrName>ppt_w</p:attrName>
                                        </p:attrNameLst>
                                      </p:cBhvr>
                                      <p:tavLst>
                                        <p:tav tm="0">
                                          <p:val>
                                            <p:fltVal val="0"/>
                                          </p:val>
                                        </p:tav>
                                        <p:tav tm="100000">
                                          <p:val>
                                            <p:strVal val="#ppt_w"/>
                                          </p:val>
                                        </p:tav>
                                      </p:tavLst>
                                    </p:anim>
                                    <p:anim calcmode="lin" valueType="num">
                                      <p:cBhvr>
                                        <p:cTn dur="500" fill="hold" id="28"/>
                                        <p:tgtEl>
                                          <p:spTgt spid="30"/>
                                        </p:tgtEl>
                                        <p:attrNameLst>
                                          <p:attrName>ppt_h</p:attrName>
                                        </p:attrNameLst>
                                      </p:cBhvr>
                                      <p:tavLst>
                                        <p:tav tm="0">
                                          <p:val>
                                            <p:fltVal val="0"/>
                                          </p:val>
                                        </p:tav>
                                        <p:tav tm="100000">
                                          <p:val>
                                            <p:strVal val="#ppt_h"/>
                                          </p:val>
                                        </p:tav>
                                      </p:tavLst>
                                    </p:anim>
                                    <p:animEffect filter="fade" transition="in">
                                      <p:cBhvr>
                                        <p:cTn dur="500" id="29"/>
                                        <p:tgtEl>
                                          <p:spTgt spid="30"/>
                                        </p:tgtEl>
                                      </p:cBhvr>
                                    </p:animEffect>
                                  </p:childTnLst>
                                </p:cTn>
                              </p:par>
                            </p:childTnLst>
                          </p:cTn>
                        </p:par>
                        <p:par>
                          <p:cTn fill="hold" id="30" nodeType="afterGroup">
                            <p:stCondLst>
                              <p:cond delay="2500"/>
                            </p:stCondLst>
                            <p:childTnLst>
                              <p:par>
                                <p:cTn fill="hold" id="31" nodeType="afterEffect" presetClass="entr" presetID="53" presetSubtype="0">
                                  <p:stCondLst>
                                    <p:cond delay="0"/>
                                  </p:stCondLst>
                                  <p:childTnLst>
                                    <p:set>
                                      <p:cBhvr>
                                        <p:cTn dur="1" fill="hold" id="32">
                                          <p:stCondLst>
                                            <p:cond delay="0"/>
                                          </p:stCondLst>
                                        </p:cTn>
                                        <p:tgtEl>
                                          <p:spTgt spid="17"/>
                                        </p:tgtEl>
                                        <p:attrNameLst>
                                          <p:attrName>style.visibility</p:attrName>
                                        </p:attrNameLst>
                                      </p:cBhvr>
                                      <p:to>
                                        <p:strVal val="visible"/>
                                      </p:to>
                                    </p:set>
                                    <p:anim calcmode="lin" valueType="num">
                                      <p:cBhvr>
                                        <p:cTn dur="500" fill="hold" id="33"/>
                                        <p:tgtEl>
                                          <p:spTgt spid="17"/>
                                        </p:tgtEl>
                                        <p:attrNameLst>
                                          <p:attrName>ppt_w</p:attrName>
                                        </p:attrNameLst>
                                      </p:cBhvr>
                                      <p:tavLst>
                                        <p:tav tm="0">
                                          <p:val>
                                            <p:fltVal val="0"/>
                                          </p:val>
                                        </p:tav>
                                        <p:tav tm="100000">
                                          <p:val>
                                            <p:strVal val="#ppt_w"/>
                                          </p:val>
                                        </p:tav>
                                      </p:tavLst>
                                    </p:anim>
                                    <p:anim calcmode="lin" valueType="num">
                                      <p:cBhvr>
                                        <p:cTn dur="500" fill="hold" id="34"/>
                                        <p:tgtEl>
                                          <p:spTgt spid="17"/>
                                        </p:tgtEl>
                                        <p:attrNameLst>
                                          <p:attrName>ppt_h</p:attrName>
                                        </p:attrNameLst>
                                      </p:cBhvr>
                                      <p:tavLst>
                                        <p:tav tm="0">
                                          <p:val>
                                            <p:fltVal val="0"/>
                                          </p:val>
                                        </p:tav>
                                        <p:tav tm="100000">
                                          <p:val>
                                            <p:strVal val="#ppt_h"/>
                                          </p:val>
                                        </p:tav>
                                      </p:tavLst>
                                    </p:anim>
                                    <p:animEffect filter="fade" transition="in">
                                      <p:cBhvr>
                                        <p:cTn dur="500" id="35"/>
                                        <p:tgtEl>
                                          <p:spTgt spid="17"/>
                                        </p:tgtEl>
                                      </p:cBhvr>
                                    </p:animEffect>
                                  </p:childTnLst>
                                </p:cTn>
                              </p:par>
                            </p:childTnLst>
                          </p:cTn>
                        </p:par>
                        <p:par>
                          <p:cTn fill="hold" id="36" nodeType="afterGroup">
                            <p:stCondLst>
                              <p:cond delay="3000"/>
                            </p:stCondLst>
                            <p:childTnLst>
                              <p:par>
                                <p:cTn fill="hold" id="37" nodeType="afterEffect" presetClass="entr" presetID="22" presetSubtype="8">
                                  <p:stCondLst>
                                    <p:cond delay="0"/>
                                  </p:stCondLst>
                                  <p:childTnLst>
                                    <p:set>
                                      <p:cBhvr>
                                        <p:cTn dur="1" fill="hold" id="38">
                                          <p:stCondLst>
                                            <p:cond delay="0"/>
                                          </p:stCondLst>
                                        </p:cTn>
                                        <p:tgtEl>
                                          <p:spTgt spid="22"/>
                                        </p:tgtEl>
                                        <p:attrNameLst>
                                          <p:attrName>style.visibility</p:attrName>
                                        </p:attrNameLst>
                                      </p:cBhvr>
                                      <p:to>
                                        <p:strVal val="visible"/>
                                      </p:to>
                                    </p:set>
                                    <p:animEffect filter="wipe(left)" transition="in">
                                      <p:cBhvr>
                                        <p:cTn dur="500" id="39"/>
                                        <p:tgtEl>
                                          <p:spTgt spid="22"/>
                                        </p:tgtEl>
                                      </p:cBhvr>
                                    </p:animEffect>
                                  </p:childTnLst>
                                </p:cTn>
                              </p:par>
                            </p:childTnLst>
                          </p:cTn>
                        </p:par>
                        <p:par>
                          <p:cTn fill="hold" id="40" nodeType="afterGroup">
                            <p:stCondLst>
                              <p:cond delay="3500"/>
                            </p:stCondLst>
                            <p:childTnLst>
                              <p:par>
                                <p:cTn fill="hold" id="41" nodeType="afterEffect" presetClass="entr" presetID="53" presetSubtype="0">
                                  <p:stCondLst>
                                    <p:cond delay="0"/>
                                  </p:stCondLst>
                                  <p:childTnLst>
                                    <p:set>
                                      <p:cBhvr>
                                        <p:cTn dur="1" fill="hold" id="42">
                                          <p:stCondLst>
                                            <p:cond delay="0"/>
                                          </p:stCondLst>
                                        </p:cTn>
                                        <p:tgtEl>
                                          <p:spTgt spid="23"/>
                                        </p:tgtEl>
                                        <p:attrNameLst>
                                          <p:attrName>style.visibility</p:attrName>
                                        </p:attrNameLst>
                                      </p:cBhvr>
                                      <p:to>
                                        <p:strVal val="visible"/>
                                      </p:to>
                                    </p:set>
                                    <p:anim calcmode="lin" valueType="num">
                                      <p:cBhvr>
                                        <p:cTn dur="500" fill="hold" id="43"/>
                                        <p:tgtEl>
                                          <p:spTgt spid="23"/>
                                        </p:tgtEl>
                                        <p:attrNameLst>
                                          <p:attrName>ppt_w</p:attrName>
                                        </p:attrNameLst>
                                      </p:cBhvr>
                                      <p:tavLst>
                                        <p:tav tm="0">
                                          <p:val>
                                            <p:fltVal val="0"/>
                                          </p:val>
                                        </p:tav>
                                        <p:tav tm="100000">
                                          <p:val>
                                            <p:strVal val="#ppt_w"/>
                                          </p:val>
                                        </p:tav>
                                      </p:tavLst>
                                    </p:anim>
                                    <p:anim calcmode="lin" valueType="num">
                                      <p:cBhvr>
                                        <p:cTn dur="500" fill="hold" id="44"/>
                                        <p:tgtEl>
                                          <p:spTgt spid="23"/>
                                        </p:tgtEl>
                                        <p:attrNameLst>
                                          <p:attrName>ppt_h</p:attrName>
                                        </p:attrNameLst>
                                      </p:cBhvr>
                                      <p:tavLst>
                                        <p:tav tm="0">
                                          <p:val>
                                            <p:fltVal val="0"/>
                                          </p:val>
                                        </p:tav>
                                        <p:tav tm="100000">
                                          <p:val>
                                            <p:strVal val="#ppt_h"/>
                                          </p:val>
                                        </p:tav>
                                      </p:tavLst>
                                    </p:anim>
                                    <p:animEffect filter="fade" transition="in">
                                      <p:cBhvr>
                                        <p:cTn dur="500" id="45"/>
                                        <p:tgtEl>
                                          <p:spTgt spid="23"/>
                                        </p:tgtEl>
                                      </p:cBhvr>
                                    </p:animEffect>
                                  </p:childTnLst>
                                </p:cTn>
                              </p:par>
                            </p:childTnLst>
                          </p:cTn>
                        </p:par>
                        <p:par>
                          <p:cTn fill="hold" id="46" nodeType="afterGroup">
                            <p:stCondLst>
                              <p:cond delay="4000"/>
                            </p:stCondLst>
                            <p:childTnLst>
                              <p:par>
                                <p:cTn fill="hold" grpId="0" id="47" nodeType="afterEffect" presetClass="entr" presetID="22" presetSubtype="8">
                                  <p:stCondLst>
                                    <p:cond delay="0"/>
                                  </p:stCondLst>
                                  <p:childTnLst>
                                    <p:set>
                                      <p:cBhvr>
                                        <p:cTn dur="1" fill="hold" id="48">
                                          <p:stCondLst>
                                            <p:cond delay="0"/>
                                          </p:stCondLst>
                                        </p:cTn>
                                        <p:tgtEl>
                                          <p:spTgt spid="24"/>
                                        </p:tgtEl>
                                        <p:attrNameLst>
                                          <p:attrName>style.visibility</p:attrName>
                                        </p:attrNameLst>
                                      </p:cBhvr>
                                      <p:to>
                                        <p:strVal val="visible"/>
                                      </p:to>
                                    </p:set>
                                    <p:animEffect filter="wipe(left)" transition="in">
                                      <p:cBhvr>
                                        <p:cTn dur="500" id="4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2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302093" y="-14514"/>
            <a:ext cx="6889907" cy="6872514"/>
          </a:xfrm>
          <a:custGeom>
            <a:gdLst>
              <a:gd fmla="*/ 0 w 6889907" name="connsiteX0"/>
              <a:gd fmla="*/ 6872514 h 6872514" name="connsiteY0"/>
              <a:gd fmla="*/ 3000078 w 6889907" name="connsiteX1"/>
              <a:gd fmla="*/ 0 h 6872514" name="connsiteY1"/>
              <a:gd fmla="*/ 6889907 w 6889907" name="connsiteX2"/>
              <a:gd fmla="*/ 14514 h 6872514" name="connsiteY2"/>
              <a:gd fmla="*/ 6889907 w 6889907" name="connsiteX3"/>
              <a:gd fmla="*/ 6872514 h 6872514" name="connsiteY3"/>
              <a:gd fmla="*/ 0 w 6889907" name="connsiteX4"/>
              <a:gd fmla="*/ 6872514 h 6872514" name="connsiteY4"/>
              <a:gd fmla="*/ 0 w 6889907" name="connsiteX5"/>
              <a:gd fmla="*/ 14514 h 6872514"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72514" w="6889906">
                <a:moveTo>
                  <a:pt x="0" y="6872514"/>
                </a:moveTo>
                <a:lnTo>
                  <a:pt x="3000078" y="0"/>
                </a:lnTo>
                <a:lnTo>
                  <a:pt x="6889907" y="14514"/>
                </a:lnTo>
                <a:lnTo>
                  <a:pt x="6889907" y="6872514"/>
                </a:lnTo>
                <a:lnTo>
                  <a:pt x="0" y="6872514"/>
                </a:lnTo>
                <a:close/>
              </a:path>
            </a:pathLst>
          </a:custGeom>
          <a:blipFill dpi="0" rotWithShape="1">
            <a:blip r:embed="rId3">
              <a:extLst>
                <a:ext uri="{28A0092B-C50C-407E-A947-70E740481C1C}">
                  <a14:useLocalDpi val="0"/>
                </a:ext>
              </a:extLst>
            </a:blip>
            <a:stretch>
              <a:fillRect/>
            </a:stretch>
          </a:blipFill>
          <a:ln>
            <a:noFill/>
          </a:ln>
          <a:effectLst>
            <a:outerShdw algn="tr" blurRad="254000" dir="81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19" name="组合 18"/>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3" name="矩形 2"/>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 name="文本框 3"/>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技术核心</a:t>
              </a:r>
            </a:p>
          </p:txBody>
        </p:sp>
      </p:grpSp>
      <p:cxnSp>
        <p:nvCxnSpPr>
          <p:cNvPr id="5" name="直接连接符 4"/>
          <p:cNvCxnSpPr/>
          <p:nvPr/>
        </p:nvCxnSpPr>
        <p:spPr>
          <a:xfrm flipH="1">
            <a:off x="5399315" y="3018970"/>
            <a:ext cx="1944914" cy="4688115"/>
          </a:xfrm>
          <a:prstGeom prst="line">
            <a:avLst/>
          </a:prstGeom>
          <a:ln w="12700">
            <a:solidFill>
              <a:srgbClr val="0070C0">
                <a:alpha val="76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213600" y="-554681"/>
            <a:ext cx="856341" cy="2064166"/>
          </a:xfrm>
          <a:prstGeom prst="line">
            <a:avLst/>
          </a:prstGeom>
          <a:ln w="12700">
            <a:solidFill>
              <a:srgbClr val="0070C0">
                <a:alpha val="76000"/>
              </a:srgbClr>
            </a:solidFill>
          </a:ln>
        </p:spPr>
        <p:style>
          <a:lnRef idx="1">
            <a:schemeClr val="accent1"/>
          </a:lnRef>
          <a:fillRef idx="0">
            <a:schemeClr val="accent1"/>
          </a:fillRef>
          <a:effectRef idx="0">
            <a:schemeClr val="accent1"/>
          </a:effectRef>
          <a:fontRef idx="minor">
            <a:schemeClr val="tx1"/>
          </a:fontRef>
        </p:style>
      </p:cxnSp>
      <p:grpSp>
        <p:nvGrpSpPr>
          <p:cNvPr id="118" name="组合 117"/>
          <p:cNvGrpSpPr/>
          <p:nvPr/>
        </p:nvGrpSpPr>
        <p:grpSpPr>
          <a:xfrm>
            <a:off x="696678" y="1055466"/>
            <a:ext cx="4644579" cy="3899847"/>
            <a:chOff x="696678" y="981996"/>
            <a:chExt cx="4644579" cy="3899847"/>
          </a:xfrm>
          <a:effectLst>
            <a:outerShdw algn="tl" blurRad="254000" dir="2700000" dist="63500" rotWithShape="0">
              <a:prstClr val="black">
                <a:alpha val="30000"/>
              </a:prstClr>
            </a:outerShdw>
          </a:effectLst>
        </p:grpSpPr>
        <p:grpSp>
          <p:nvGrpSpPr>
            <p:cNvPr id="41" name="组合 40"/>
            <p:cNvGrpSpPr/>
            <p:nvPr/>
          </p:nvGrpSpPr>
          <p:grpSpPr>
            <a:xfrm>
              <a:off x="3232810" y="981996"/>
              <a:ext cx="1337824" cy="1112117"/>
              <a:chOff x="3812202" y="1906853"/>
              <a:chExt cx="1337824" cy="1112117"/>
            </a:xfrm>
          </p:grpSpPr>
          <p:grpSp>
            <p:nvGrpSpPr>
              <p:cNvPr id="39" name="组合 38"/>
              <p:cNvGrpSpPr/>
              <p:nvPr/>
            </p:nvGrpSpPr>
            <p:grpSpPr>
              <a:xfrm>
                <a:off x="3904735" y="1906853"/>
                <a:ext cx="1112117" cy="1112117"/>
                <a:chOff x="3904735" y="1906853"/>
                <a:chExt cx="1112117" cy="1112117"/>
              </a:xfrm>
            </p:grpSpPr>
            <p:sp>
              <p:nvSpPr>
                <p:cNvPr id="8" name="椭圆 7"/>
                <p:cNvSpPr/>
                <p:nvPr/>
              </p:nvSpPr>
              <p:spPr>
                <a:xfrm>
                  <a:off x="3904735" y="1906853"/>
                  <a:ext cx="1112117" cy="1112117"/>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25" name="Group 8"/>
                <p:cNvGrpSpPr>
                  <a:grpSpLocks noChangeAspect="1"/>
                </p:cNvGrpSpPr>
                <p:nvPr/>
              </p:nvGrpSpPr>
              <p:grpSpPr>
                <a:xfrm>
                  <a:off x="4294359" y="2017365"/>
                  <a:ext cx="350932" cy="488885"/>
                  <a:chOff x="3695" y="1958"/>
                  <a:chExt cx="290" cy="404"/>
                </a:xfrm>
              </p:grpSpPr>
              <p:sp>
                <p:nvSpPr>
                  <p:cNvPr id="26" name="AutoShape 7"/>
                  <p:cNvSpPr>
                    <a:spLocks noChangeArrowheads="1" noChangeAspect="1" noTextEdit="1"/>
                  </p:cNvSpPr>
                  <p:nvPr/>
                </p:nvSpPr>
                <p:spPr bwMode="auto">
                  <a:xfrm>
                    <a:off x="3695" y="1958"/>
                    <a:ext cx="290" cy="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27" name="Freeform 9"/>
                  <p:cNvSpPr/>
                  <p:nvPr/>
                </p:nvSpPr>
                <p:spPr bwMode="auto">
                  <a:xfrm>
                    <a:off x="3693" y="1958"/>
                    <a:ext cx="294" cy="404"/>
                  </a:xfrm>
                  <a:custGeom>
                    <a:gdLst>
                      <a:gd fmla="*/ 0 w 122" name="T0"/>
                      <a:gd fmla="*/ 21 h 168" name="T1"/>
                      <a:gd fmla="*/ 61 w 122" name="T2"/>
                      <a:gd fmla="*/ 0 h 168" name="T3"/>
                      <a:gd fmla="*/ 122 w 122" name="T4"/>
                      <a:gd fmla="*/ 21 h 168" name="T5"/>
                      <a:gd fmla="*/ 122 w 122" name="T6"/>
                      <a:gd fmla="*/ 107 h 168" name="T7"/>
                      <a:gd fmla="*/ 61 w 122" name="T8"/>
                      <a:gd fmla="*/ 168 h 168" name="T9"/>
                      <a:gd fmla="*/ 0 w 122" name="T10"/>
                      <a:gd fmla="*/ 107 h 168" name="T11"/>
                      <a:gd fmla="*/ 0 w 122" name="T12"/>
                      <a:gd fmla="*/ 21 h 168" name="T13"/>
                    </a:gdLst>
                    <a:cxnLst>
                      <a:cxn ang="0">
                        <a:pos x="T0" y="T1"/>
                      </a:cxn>
                      <a:cxn ang="0">
                        <a:pos x="T2" y="T3"/>
                      </a:cxn>
                      <a:cxn ang="0">
                        <a:pos x="T4" y="T5"/>
                      </a:cxn>
                      <a:cxn ang="0">
                        <a:pos x="T6" y="T7"/>
                      </a:cxn>
                      <a:cxn ang="0">
                        <a:pos x="T8" y="T9"/>
                      </a:cxn>
                      <a:cxn ang="0">
                        <a:pos x="T10" y="T11"/>
                      </a:cxn>
                      <a:cxn ang="0">
                        <a:pos x="T12" y="T13"/>
                      </a:cxn>
                    </a:cxnLst>
                    <a:rect b="b" l="0" r="r" t="0"/>
                    <a:pathLst>
                      <a:path h="168" w="122">
                        <a:moveTo>
                          <a:pt x="0" y="21"/>
                        </a:moveTo>
                        <a:cubicBezTo>
                          <a:pt x="53" y="21"/>
                          <a:pt x="61" y="0"/>
                          <a:pt x="61" y="0"/>
                        </a:cubicBezTo>
                        <a:cubicBezTo>
                          <a:pt x="61" y="0"/>
                          <a:pt x="69" y="21"/>
                          <a:pt x="122" y="21"/>
                        </a:cubicBezTo>
                        <a:cubicBezTo>
                          <a:pt x="122" y="107"/>
                          <a:pt x="122" y="107"/>
                          <a:pt x="122" y="107"/>
                        </a:cubicBezTo>
                        <a:cubicBezTo>
                          <a:pt x="122" y="141"/>
                          <a:pt x="61" y="168"/>
                          <a:pt x="61" y="168"/>
                        </a:cubicBezTo>
                        <a:cubicBezTo>
                          <a:pt x="61" y="168"/>
                          <a:pt x="0" y="141"/>
                          <a:pt x="0" y="107"/>
                        </a:cubicBezTo>
                        <a:lnTo>
                          <a:pt x="0" y="2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grpSp>
          <p:sp>
            <p:nvSpPr>
              <p:cNvPr id="11" name="文本框 10"/>
              <p:cNvSpPr txBox="1"/>
              <p:nvPr/>
            </p:nvSpPr>
            <p:spPr>
              <a:xfrm>
                <a:off x="3812202" y="2496836"/>
                <a:ext cx="1337824"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隐私保护</a:t>
                </a:r>
              </a:p>
            </p:txBody>
          </p:sp>
        </p:grpSp>
        <p:grpSp>
          <p:nvGrpSpPr>
            <p:cNvPr id="93" name="组合 92"/>
            <p:cNvGrpSpPr/>
            <p:nvPr/>
          </p:nvGrpSpPr>
          <p:grpSpPr>
            <a:xfrm>
              <a:off x="1319333" y="1426102"/>
              <a:ext cx="1337824" cy="754673"/>
              <a:chOff x="3638290" y="4726093"/>
              <a:chExt cx="1337824" cy="754673"/>
            </a:xfrm>
          </p:grpSpPr>
          <p:grpSp>
            <p:nvGrpSpPr>
              <p:cNvPr id="92" name="组合 91"/>
              <p:cNvGrpSpPr/>
              <p:nvPr/>
            </p:nvGrpSpPr>
            <p:grpSpPr>
              <a:xfrm>
                <a:off x="3929866" y="4726093"/>
                <a:ext cx="754673" cy="754673"/>
                <a:chOff x="3929866" y="4726093"/>
                <a:chExt cx="754673" cy="754673"/>
              </a:xfrm>
            </p:grpSpPr>
            <p:sp>
              <p:nvSpPr>
                <p:cNvPr id="12" name="椭圆 11"/>
                <p:cNvSpPr/>
                <p:nvPr/>
              </p:nvSpPr>
              <p:spPr>
                <a:xfrm>
                  <a:off x="3929866" y="4726093"/>
                  <a:ext cx="754673" cy="754673"/>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85" name="组合 84"/>
                <p:cNvGrpSpPr/>
                <p:nvPr/>
              </p:nvGrpSpPr>
              <p:grpSpPr>
                <a:xfrm>
                  <a:off x="4118670" y="4832773"/>
                  <a:ext cx="375998" cy="361666"/>
                  <a:chOff x="5741988" y="3090863"/>
                  <a:chExt cx="708025" cy="681038"/>
                </a:xfrm>
              </p:grpSpPr>
              <p:sp>
                <p:nvSpPr>
                  <p:cNvPr id="45" name="AutoShape 20"/>
                  <p:cNvSpPr>
                    <a:spLocks noChangeArrowheads="1" noChangeAspect="1" noTextEdit="1"/>
                  </p:cNvSpPr>
                  <p:nvPr/>
                </p:nvSpPr>
                <p:spPr bwMode="auto">
                  <a:xfrm>
                    <a:off x="5741988" y="3090863"/>
                    <a:ext cx="708025" cy="676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9" name="Freeform 35"/>
                  <p:cNvSpPr>
                    <a:spLocks noEditPoints="1"/>
                  </p:cNvSpPr>
                  <p:nvPr/>
                </p:nvSpPr>
                <p:spPr bwMode="auto">
                  <a:xfrm>
                    <a:off x="5745163" y="3403601"/>
                    <a:ext cx="350838" cy="290513"/>
                  </a:xfrm>
                  <a:custGeom>
                    <a:gdLst>
                      <a:gd fmla="*/ 89 w 92" name="T0"/>
                      <a:gd fmla="*/ 66 h 76" name="T1"/>
                      <a:gd fmla="*/ 85 w 92" name="T2"/>
                      <a:gd fmla="*/ 61 h 76" name="T3"/>
                      <a:gd fmla="*/ 82 w 92" name="T4"/>
                      <a:gd fmla="*/ 61 h 76" name="T5"/>
                      <a:gd fmla="*/ 79 w 92" name="T6"/>
                      <a:gd fmla="*/ 55 h 76" name="T7"/>
                      <a:gd fmla="*/ 69 w 92" name="T8"/>
                      <a:gd fmla="*/ 55 h 76" name="T9"/>
                      <a:gd fmla="*/ 69 w 92" name="T10"/>
                      <a:gd fmla="*/ 52 h 76" name="T11"/>
                      <a:gd fmla="*/ 75 w 92" name="T12"/>
                      <a:gd fmla="*/ 52 h 76" name="T13"/>
                      <a:gd fmla="*/ 80 w 92" name="T14"/>
                      <a:gd fmla="*/ 48 h 76" name="T15"/>
                      <a:gd fmla="*/ 80 w 92" name="T16"/>
                      <a:gd fmla="*/ 4 h 76" name="T17"/>
                      <a:gd fmla="*/ 75 w 92" name="T18"/>
                      <a:gd fmla="*/ 0 h 76" name="T19"/>
                      <a:gd fmla="*/ 17 w 92" name="T20"/>
                      <a:gd fmla="*/ 0 h 76" name="T21"/>
                      <a:gd fmla="*/ 12 w 92" name="T22"/>
                      <a:gd fmla="*/ 4 h 76" name="T23"/>
                      <a:gd fmla="*/ 12 w 92" name="T24"/>
                      <a:gd fmla="*/ 48 h 76" name="T25"/>
                      <a:gd fmla="*/ 17 w 92" name="T26"/>
                      <a:gd fmla="*/ 52 h 76" name="T27"/>
                      <a:gd fmla="*/ 23 w 92" name="T28"/>
                      <a:gd fmla="*/ 52 h 76" name="T29"/>
                      <a:gd fmla="*/ 23 w 92" name="T30"/>
                      <a:gd fmla="*/ 55 h 76" name="T31"/>
                      <a:gd fmla="*/ 13 w 92" name="T32"/>
                      <a:gd fmla="*/ 55 h 76" name="T33"/>
                      <a:gd fmla="*/ 10 w 92" name="T34"/>
                      <a:gd fmla="*/ 61 h 76" name="T35"/>
                      <a:gd fmla="*/ 7 w 92" name="T36"/>
                      <a:gd fmla="*/ 61 h 76" name="T37"/>
                      <a:gd fmla="*/ 3 w 92" name="T38"/>
                      <a:gd fmla="*/ 66 h 76" name="T39"/>
                      <a:gd fmla="*/ 0 w 92" name="T40"/>
                      <a:gd fmla="*/ 72 h 76" name="T41"/>
                      <a:gd fmla="*/ 4 w 92" name="T42"/>
                      <a:gd fmla="*/ 76 h 76" name="T43"/>
                      <a:gd fmla="*/ 88 w 92" name="T44"/>
                      <a:gd fmla="*/ 76 h 76" name="T45"/>
                      <a:gd fmla="*/ 92 w 92" name="T46"/>
                      <a:gd fmla="*/ 72 h 76" name="T47"/>
                      <a:gd fmla="*/ 89 w 92" name="T48"/>
                      <a:gd fmla="*/ 66 h 76" name="T49"/>
                      <a:gd fmla="*/ 17 w 92" name="T50"/>
                      <a:gd fmla="*/ 49 h 76" name="T51"/>
                      <a:gd fmla="*/ 15 w 92" name="T52"/>
                      <a:gd fmla="*/ 48 h 76" name="T53"/>
                      <a:gd fmla="*/ 15 w 92" name="T54"/>
                      <a:gd fmla="*/ 4 h 76" name="T55"/>
                      <a:gd fmla="*/ 17 w 92" name="T56"/>
                      <a:gd fmla="*/ 2 h 76" name="T57"/>
                      <a:gd fmla="*/ 75 w 92" name="T58"/>
                      <a:gd fmla="*/ 2 h 76" name="T59"/>
                      <a:gd fmla="*/ 77 w 92" name="T60"/>
                      <a:gd fmla="*/ 4 h 76" name="T61"/>
                      <a:gd fmla="*/ 77 w 92" name="T62"/>
                      <a:gd fmla="*/ 48 h 76" name="T63"/>
                      <a:gd fmla="*/ 75 w 92" name="T64"/>
                      <a:gd fmla="*/ 49 h 76" name="T65"/>
                      <a:gd fmla="*/ 17 w 92" name="T66"/>
                      <a:gd fmla="*/ 49 h 76" name="T67"/>
                      <a:gd fmla="*/ 77 w 92" name="T68"/>
                      <a:gd fmla="*/ 58 h 76" name="T69"/>
                      <a:gd fmla="*/ 80 w 92" name="T70"/>
                      <a:gd fmla="*/ 64 h 76" name="T71"/>
                      <a:gd fmla="*/ 85 w 92" name="T72"/>
                      <a:gd fmla="*/ 64 h 76" name="T73"/>
                      <a:gd fmla="*/ 87 w 92" name="T74"/>
                      <a:gd fmla="*/ 66 h 76" name="T75"/>
                      <a:gd fmla="*/ 87 w 92" name="T76"/>
                      <a:gd fmla="*/ 66 h 76" name="T77"/>
                      <a:gd fmla="*/ 90 w 92" name="T78"/>
                      <a:gd fmla="*/ 72 h 76" name="T79"/>
                      <a:gd fmla="*/ 88 w 92" name="T80"/>
                      <a:gd fmla="*/ 74 h 76" name="T81"/>
                      <a:gd fmla="*/ 4 w 92" name="T82"/>
                      <a:gd fmla="*/ 74 h 76" name="T83"/>
                      <a:gd fmla="*/ 2 w 92" name="T84"/>
                      <a:gd fmla="*/ 72 h 76" name="T85"/>
                      <a:gd fmla="*/ 5 w 92" name="T86"/>
                      <a:gd fmla="*/ 66 h 76" name="T87"/>
                      <a:gd fmla="*/ 5 w 92" name="T88"/>
                      <a:gd fmla="*/ 66 h 76" name="T89"/>
                      <a:gd fmla="*/ 7 w 92" name="T90"/>
                      <a:gd fmla="*/ 64 h 76" name="T91"/>
                      <a:gd fmla="*/ 12 w 92" name="T92"/>
                      <a:gd fmla="*/ 64 h 76" name="T93"/>
                      <a:gd fmla="*/ 15 w 92" name="T94"/>
                      <a:gd fmla="*/ 58 h 76" name="T95"/>
                      <a:gd fmla="*/ 26 w 92" name="T96"/>
                      <a:gd fmla="*/ 58 h 76" name="T97"/>
                      <a:gd fmla="*/ 26 w 92" name="T98"/>
                      <a:gd fmla="*/ 54 h 76" name="T99"/>
                      <a:gd fmla="*/ 66 w 92" name="T100"/>
                      <a:gd fmla="*/ 54 h 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6" w="92">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nvGrpSpPr>
                  <p:cNvPr id="84" name="组合 83"/>
                  <p:cNvGrpSpPr/>
                  <p:nvPr/>
                </p:nvGrpSpPr>
                <p:grpSpPr>
                  <a:xfrm>
                    <a:off x="5791201" y="3090863"/>
                    <a:ext cx="655637" cy="681038"/>
                    <a:chOff x="5791201" y="3090863"/>
                    <a:chExt cx="655637" cy="681038"/>
                  </a:xfrm>
                </p:grpSpPr>
                <p:sp>
                  <p:nvSpPr>
                    <p:cNvPr id="46" name="Freeform 22"/>
                    <p:cNvSpPr/>
                    <p:nvPr/>
                  </p:nvSpPr>
                  <p:spPr bwMode="auto">
                    <a:xfrm>
                      <a:off x="6008688" y="3113088"/>
                      <a:ext cx="212725" cy="157163"/>
                    </a:xfrm>
                    <a:custGeom>
                      <a:gdLst>
                        <a:gd fmla="*/ 51 w 56" name="T0"/>
                        <a:gd fmla="*/ 0 h 41" name="T1"/>
                        <a:gd fmla="*/ 4 w 56" name="T2"/>
                        <a:gd fmla="*/ 0 h 41" name="T3"/>
                        <a:gd fmla="*/ 0 w 56" name="T4"/>
                        <a:gd fmla="*/ 5 h 41" name="T5"/>
                        <a:gd fmla="*/ 0 w 56" name="T6"/>
                        <a:gd fmla="*/ 36 h 41" name="T7"/>
                        <a:gd fmla="*/ 4 w 56" name="T8"/>
                        <a:gd fmla="*/ 41 h 41" name="T9"/>
                        <a:gd fmla="*/ 51 w 56" name="T10"/>
                        <a:gd fmla="*/ 41 h 41" name="T11"/>
                        <a:gd fmla="*/ 56 w 56" name="T12"/>
                        <a:gd fmla="*/ 36 h 41" name="T13"/>
                        <a:gd fmla="*/ 56 w 56" name="T14"/>
                        <a:gd fmla="*/ 5 h 41" name="T15"/>
                        <a:gd fmla="*/ 51 w 56"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56">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7" name="Freeform 23"/>
                    <p:cNvSpPr/>
                    <p:nvPr/>
                  </p:nvSpPr>
                  <p:spPr bwMode="auto">
                    <a:xfrm>
                      <a:off x="5984876" y="3351213"/>
                      <a:ext cx="31750" cy="11113"/>
                    </a:xfrm>
                    <a:custGeom>
                      <a:gdLst>
                        <a:gd fmla="*/ 6 w 8" name="T0"/>
                        <a:gd fmla="*/ 0 h 3" name="T1"/>
                        <a:gd fmla="*/ 1 w 8" name="T2"/>
                        <a:gd fmla="*/ 0 h 3" name="T3"/>
                        <a:gd fmla="*/ 0 w 8" name="T4"/>
                        <a:gd fmla="*/ 1 h 3" name="T5"/>
                        <a:gd fmla="*/ 1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8" name="Freeform 24"/>
                    <p:cNvSpPr/>
                    <p:nvPr/>
                  </p:nvSpPr>
                  <p:spPr bwMode="auto">
                    <a:xfrm>
                      <a:off x="6030913" y="3351213"/>
                      <a:ext cx="30163" cy="11113"/>
                    </a:xfrm>
                    <a:custGeom>
                      <a:gdLst>
                        <a:gd fmla="*/ 6 w 8" name="T0"/>
                        <a:gd fmla="*/ 0 h 3" name="T1"/>
                        <a:gd fmla="*/ 1 w 8" name="T2"/>
                        <a:gd fmla="*/ 0 h 3" name="T3"/>
                        <a:gd fmla="*/ 0 w 8" name="T4"/>
                        <a:gd fmla="*/ 1 h 3" name="T5"/>
                        <a:gd fmla="*/ 1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9" name="Freeform 25"/>
                    <p:cNvSpPr/>
                    <p:nvPr/>
                  </p:nvSpPr>
                  <p:spPr bwMode="auto">
                    <a:xfrm>
                      <a:off x="6076951" y="3351213"/>
                      <a:ext cx="30163" cy="11113"/>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0" name="Freeform 26"/>
                    <p:cNvSpPr/>
                    <p:nvPr/>
                  </p:nvSpPr>
                  <p:spPr bwMode="auto">
                    <a:xfrm>
                      <a:off x="6122988" y="3351213"/>
                      <a:ext cx="30163" cy="11113"/>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1" name="Freeform 27"/>
                    <p:cNvSpPr/>
                    <p:nvPr/>
                  </p:nvSpPr>
                  <p:spPr bwMode="auto">
                    <a:xfrm>
                      <a:off x="6169026" y="3351213"/>
                      <a:ext cx="30163" cy="11113"/>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2" name="Freeform 28"/>
                    <p:cNvSpPr/>
                    <p:nvPr/>
                  </p:nvSpPr>
                  <p:spPr bwMode="auto">
                    <a:xfrm>
                      <a:off x="6213476" y="3351213"/>
                      <a:ext cx="30163" cy="11113"/>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3" name="Freeform 29"/>
                    <p:cNvSpPr/>
                    <p:nvPr/>
                  </p:nvSpPr>
                  <p:spPr bwMode="auto">
                    <a:xfrm>
                      <a:off x="6008688" y="3335338"/>
                      <a:ext cx="30163" cy="7938"/>
                    </a:xfrm>
                    <a:custGeom>
                      <a:gdLst>
                        <a:gd fmla="*/ 1 w 8" name="T0"/>
                        <a:gd fmla="*/ 2 h 2" name="T1"/>
                        <a:gd fmla="*/ 6 w 8" name="T2"/>
                        <a:gd fmla="*/ 2 h 2" name="T3"/>
                        <a:gd fmla="*/ 8 w 8" name="T4"/>
                        <a:gd fmla="*/ 1 h 2" name="T5"/>
                        <a:gd fmla="*/ 6 w 8" name="T6"/>
                        <a:gd fmla="*/ 0 h 2" name="T7"/>
                        <a:gd fmla="*/ 1 w 8" name="T8"/>
                        <a:gd fmla="*/ 0 h 2" name="T9"/>
                        <a:gd fmla="*/ 0 w 8" name="T10"/>
                        <a:gd fmla="*/ 1 h 2" name="T11"/>
                        <a:gd fmla="*/ 1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4" name="Freeform 30"/>
                    <p:cNvSpPr/>
                    <p:nvPr/>
                  </p:nvSpPr>
                  <p:spPr bwMode="auto">
                    <a:xfrm>
                      <a:off x="6054726" y="3335338"/>
                      <a:ext cx="30163" cy="7938"/>
                    </a:xfrm>
                    <a:custGeom>
                      <a:gdLst>
                        <a:gd fmla="*/ 1 w 8" name="T0"/>
                        <a:gd fmla="*/ 2 h 2" name="T1"/>
                        <a:gd fmla="*/ 6 w 8" name="T2"/>
                        <a:gd fmla="*/ 2 h 2" name="T3"/>
                        <a:gd fmla="*/ 8 w 8" name="T4"/>
                        <a:gd fmla="*/ 1 h 2" name="T5"/>
                        <a:gd fmla="*/ 6 w 8" name="T6"/>
                        <a:gd fmla="*/ 0 h 2" name="T7"/>
                        <a:gd fmla="*/ 1 w 8" name="T8"/>
                        <a:gd fmla="*/ 0 h 2" name="T9"/>
                        <a:gd fmla="*/ 0 w 8" name="T10"/>
                        <a:gd fmla="*/ 1 h 2" name="T11"/>
                        <a:gd fmla="*/ 1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5" name="Freeform 31"/>
                    <p:cNvSpPr/>
                    <p:nvPr/>
                  </p:nvSpPr>
                  <p:spPr bwMode="auto">
                    <a:xfrm>
                      <a:off x="6099176" y="3335338"/>
                      <a:ext cx="31750"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6" name="Freeform 32"/>
                    <p:cNvSpPr/>
                    <p:nvPr/>
                  </p:nvSpPr>
                  <p:spPr bwMode="auto">
                    <a:xfrm>
                      <a:off x="6145213" y="3335338"/>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7" name="Freeform 33"/>
                    <p:cNvSpPr/>
                    <p:nvPr/>
                  </p:nvSpPr>
                  <p:spPr bwMode="auto">
                    <a:xfrm>
                      <a:off x="6191251" y="3335338"/>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8" name="Freeform 34"/>
                    <p:cNvSpPr/>
                    <p:nvPr/>
                  </p:nvSpPr>
                  <p:spPr bwMode="auto">
                    <a:xfrm>
                      <a:off x="5815013" y="3427413"/>
                      <a:ext cx="212725" cy="152400"/>
                    </a:xfrm>
                    <a:custGeom>
                      <a:gdLst>
                        <a:gd fmla="*/ 52 w 56" name="T0"/>
                        <a:gd fmla="*/ 0 h 40" name="T1"/>
                        <a:gd fmla="*/ 4 w 56" name="T2"/>
                        <a:gd fmla="*/ 0 h 40" name="T3"/>
                        <a:gd fmla="*/ 0 w 56" name="T4"/>
                        <a:gd fmla="*/ 4 h 40" name="T5"/>
                        <a:gd fmla="*/ 0 w 56" name="T6"/>
                        <a:gd fmla="*/ 36 h 40" name="T7"/>
                        <a:gd fmla="*/ 4 w 56" name="T8"/>
                        <a:gd fmla="*/ 40 h 40" name="T9"/>
                        <a:gd fmla="*/ 52 w 56" name="T10"/>
                        <a:gd fmla="*/ 40 h 40" name="T11"/>
                        <a:gd fmla="*/ 56 w 56" name="T12"/>
                        <a:gd fmla="*/ 36 h 40" name="T13"/>
                        <a:gd fmla="*/ 56 w 56" name="T14"/>
                        <a:gd fmla="*/ 4 h 40" name="T15"/>
                        <a:gd fmla="*/ 52 w 56" name="T16"/>
                        <a:gd fmla="*/ 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6">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0" name="Freeform 36"/>
                    <p:cNvSpPr/>
                    <p:nvPr/>
                  </p:nvSpPr>
                  <p:spPr bwMode="auto">
                    <a:xfrm>
                      <a:off x="5791201"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1" name="Freeform 37"/>
                    <p:cNvSpPr/>
                    <p:nvPr/>
                  </p:nvSpPr>
                  <p:spPr bwMode="auto">
                    <a:xfrm>
                      <a:off x="5837238"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2" name="Freeform 38"/>
                    <p:cNvSpPr/>
                    <p:nvPr/>
                  </p:nvSpPr>
                  <p:spPr bwMode="auto">
                    <a:xfrm>
                      <a:off x="5883276"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3" name="Freeform 39"/>
                    <p:cNvSpPr/>
                    <p:nvPr/>
                  </p:nvSpPr>
                  <p:spPr bwMode="auto">
                    <a:xfrm>
                      <a:off x="5929313"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4" name="Freeform 40"/>
                    <p:cNvSpPr/>
                    <p:nvPr/>
                  </p:nvSpPr>
                  <p:spPr bwMode="auto">
                    <a:xfrm>
                      <a:off x="5973763"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5" name="Freeform 41"/>
                    <p:cNvSpPr/>
                    <p:nvPr/>
                  </p:nvSpPr>
                  <p:spPr bwMode="auto">
                    <a:xfrm>
                      <a:off x="6019801" y="3660776"/>
                      <a:ext cx="30163" cy="11113"/>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6" name="Freeform 42"/>
                    <p:cNvSpPr/>
                    <p:nvPr/>
                  </p:nvSpPr>
                  <p:spPr bwMode="auto">
                    <a:xfrm>
                      <a:off x="5815013" y="3644901"/>
                      <a:ext cx="30163" cy="11113"/>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7" name="Freeform 43"/>
                    <p:cNvSpPr/>
                    <p:nvPr/>
                  </p:nvSpPr>
                  <p:spPr bwMode="auto">
                    <a:xfrm>
                      <a:off x="5859463" y="3644901"/>
                      <a:ext cx="31750" cy="11113"/>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8" name="Freeform 44"/>
                    <p:cNvSpPr/>
                    <p:nvPr/>
                  </p:nvSpPr>
                  <p:spPr bwMode="auto">
                    <a:xfrm>
                      <a:off x="5905501" y="3644901"/>
                      <a:ext cx="30163" cy="11113"/>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9" name="Freeform 45"/>
                    <p:cNvSpPr/>
                    <p:nvPr/>
                  </p:nvSpPr>
                  <p:spPr bwMode="auto">
                    <a:xfrm>
                      <a:off x="5951538" y="3644901"/>
                      <a:ext cx="30163" cy="11113"/>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0" name="Freeform 46"/>
                    <p:cNvSpPr/>
                    <p:nvPr/>
                  </p:nvSpPr>
                  <p:spPr bwMode="auto">
                    <a:xfrm>
                      <a:off x="5997576" y="3644901"/>
                      <a:ext cx="30163" cy="11113"/>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1" name="Freeform 47"/>
                    <p:cNvSpPr/>
                    <p:nvPr/>
                  </p:nvSpPr>
                  <p:spPr bwMode="auto">
                    <a:xfrm>
                      <a:off x="6164263" y="3500438"/>
                      <a:ext cx="212725" cy="152400"/>
                    </a:xfrm>
                    <a:custGeom>
                      <a:gdLst>
                        <a:gd fmla="*/ 52 w 56" name="T0"/>
                        <a:gd fmla="*/ 0 h 40" name="T1"/>
                        <a:gd fmla="*/ 4 w 56" name="T2"/>
                        <a:gd fmla="*/ 0 h 40" name="T3"/>
                        <a:gd fmla="*/ 0 w 56" name="T4"/>
                        <a:gd fmla="*/ 5 h 40" name="T5"/>
                        <a:gd fmla="*/ 0 w 56" name="T6"/>
                        <a:gd fmla="*/ 36 h 40" name="T7"/>
                        <a:gd fmla="*/ 4 w 56" name="T8"/>
                        <a:gd fmla="*/ 40 h 40" name="T9"/>
                        <a:gd fmla="*/ 52 w 56" name="T10"/>
                        <a:gd fmla="*/ 40 h 40" name="T11"/>
                        <a:gd fmla="*/ 56 w 56" name="T12"/>
                        <a:gd fmla="*/ 36 h 40" name="T13"/>
                        <a:gd fmla="*/ 56 w 56" name="T14"/>
                        <a:gd fmla="*/ 5 h 40" name="T15"/>
                        <a:gd fmla="*/ 52 w 56" name="T16"/>
                        <a:gd fmla="*/ 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6">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2" name="Freeform 48"/>
                    <p:cNvSpPr>
                      <a:spLocks noEditPoints="1"/>
                    </p:cNvSpPr>
                    <p:nvPr/>
                  </p:nvSpPr>
                  <p:spPr bwMode="auto">
                    <a:xfrm>
                      <a:off x="5935663" y="3090863"/>
                      <a:ext cx="511175" cy="681038"/>
                    </a:xfrm>
                    <a:custGeom>
                      <a:gdLst>
                        <a:gd fmla="*/ 127 w 134" name="T0"/>
                        <a:gd fmla="*/ 163 h 178" name="T1"/>
                        <a:gd fmla="*/ 121 w 134" name="T2"/>
                        <a:gd fmla="*/ 156 h 178" name="T3"/>
                        <a:gd fmla="*/ 111 w 134" name="T4"/>
                        <a:gd fmla="*/ 153 h 178" name="T5"/>
                        <a:gd fmla="*/ 122 w 134" name="T6"/>
                        <a:gd fmla="*/ 149 h 178" name="T7"/>
                        <a:gd fmla="*/ 117 w 134" name="T8"/>
                        <a:gd fmla="*/ 101 h 178" name="T9"/>
                        <a:gd fmla="*/ 54 w 134" name="T10"/>
                        <a:gd fmla="*/ 105 h 178" name="T11"/>
                        <a:gd fmla="*/ 46 w 134" name="T12"/>
                        <a:gd fmla="*/ 112 h 178" name="T13"/>
                        <a:gd fmla="*/ 89 w 134" name="T14"/>
                        <a:gd fmla="*/ 77 h 178" name="T15"/>
                        <a:gd fmla="*/ 90 w 134" name="T16"/>
                        <a:gd fmla="*/ 66 h 178" name="T17"/>
                        <a:gd fmla="*/ 83 w 134" name="T18"/>
                        <a:gd fmla="*/ 62 h 178" name="T19"/>
                        <a:gd fmla="*/ 70 w 134" name="T20"/>
                        <a:gd fmla="*/ 55 h 178" name="T21"/>
                        <a:gd fmla="*/ 76 w 134" name="T22"/>
                        <a:gd fmla="*/ 53 h 178" name="T23"/>
                        <a:gd fmla="*/ 81 w 134" name="T24"/>
                        <a:gd fmla="*/ 4 h 178" name="T25"/>
                        <a:gd fmla="*/ 17 w 134" name="T26"/>
                        <a:gd fmla="*/ 0 h 178" name="T27"/>
                        <a:gd fmla="*/ 13 w 134" name="T28"/>
                        <a:gd fmla="*/ 49 h 178" name="T29"/>
                        <a:gd fmla="*/ 24 w 134" name="T30"/>
                        <a:gd fmla="*/ 53 h 178" name="T31"/>
                        <a:gd fmla="*/ 14 w 134" name="T32"/>
                        <a:gd fmla="*/ 55 h 178" name="T33"/>
                        <a:gd fmla="*/ 8 w 134" name="T34"/>
                        <a:gd fmla="*/ 62 h 178" name="T35"/>
                        <a:gd fmla="*/ 0 w 134" name="T36"/>
                        <a:gd fmla="*/ 73 h 178" name="T37"/>
                        <a:gd fmla="*/ 41 w 134" name="T38"/>
                        <a:gd fmla="*/ 77 h 178" name="T39"/>
                        <a:gd fmla="*/ 30 w 134" name="T40"/>
                        <a:gd fmla="*/ 112 h 178" name="T41"/>
                        <a:gd fmla="*/ 54 w 134" name="T42"/>
                        <a:gd fmla="*/ 116 h 178" name="T43"/>
                        <a:gd fmla="*/ 59 w 134" name="T44"/>
                        <a:gd fmla="*/ 153 h 178" name="T45"/>
                        <a:gd fmla="*/ 65 w 134" name="T46"/>
                        <a:gd fmla="*/ 156 h 178" name="T47"/>
                        <a:gd fmla="*/ 52 w 134" name="T48"/>
                        <a:gd fmla="*/ 163 h 178" name="T49"/>
                        <a:gd fmla="*/ 45 w 134" name="T50"/>
                        <a:gd fmla="*/ 167 h 178" name="T51"/>
                        <a:gd fmla="*/ 46 w 134" name="T52"/>
                        <a:gd fmla="*/ 178 h 178" name="T53"/>
                        <a:gd fmla="*/ 134 w 134" name="T54"/>
                        <a:gd fmla="*/ 173 h 178" name="T55"/>
                        <a:gd fmla="*/ 17 w 134" name="T56"/>
                        <a:gd fmla="*/ 50 h 178" name="T57"/>
                        <a:gd fmla="*/ 15 w 134" name="T58"/>
                        <a:gd fmla="*/ 4 h 178" name="T59"/>
                        <a:gd fmla="*/ 76 w 134" name="T60"/>
                        <a:gd fmla="*/ 3 h 178" name="T61"/>
                        <a:gd fmla="*/ 78 w 134" name="T62"/>
                        <a:gd fmla="*/ 49 h 178" name="T63"/>
                        <a:gd fmla="*/ 17 w 134" name="T64"/>
                        <a:gd fmla="*/ 50 h 178" name="T65"/>
                        <a:gd fmla="*/ 6 w 134" name="T66"/>
                        <a:gd fmla="*/ 67 h 178" name="T67"/>
                        <a:gd fmla="*/ 8 w 134" name="T68"/>
                        <a:gd fmla="*/ 64 h 178" name="T69"/>
                        <a:gd fmla="*/ 15 w 134" name="T70"/>
                        <a:gd fmla="*/ 58 h 178" name="T71"/>
                        <a:gd fmla="*/ 26 w 134" name="T72"/>
                        <a:gd fmla="*/ 54 h 178" name="T73"/>
                        <a:gd fmla="*/ 67 w 134" name="T74"/>
                        <a:gd fmla="*/ 58 h 178" name="T75"/>
                        <a:gd fmla="*/ 81 w 134" name="T76"/>
                        <a:gd fmla="*/ 64 h 178" name="T77"/>
                        <a:gd fmla="*/ 88 w 134" name="T78"/>
                        <a:gd fmla="*/ 66 h 178" name="T79"/>
                        <a:gd fmla="*/ 91 w 134" name="T80"/>
                        <a:gd fmla="*/ 73 h 178" name="T81"/>
                        <a:gd fmla="*/ 5 w 134" name="T82"/>
                        <a:gd fmla="*/ 74 h 178" name="T83"/>
                        <a:gd fmla="*/ 59 w 134" name="T84"/>
                        <a:gd fmla="*/ 151 h 178" name="T85"/>
                        <a:gd fmla="*/ 57 w 134" name="T86"/>
                        <a:gd fmla="*/ 105 h 178" name="T87"/>
                        <a:gd fmla="*/ 117 w 134" name="T88"/>
                        <a:gd fmla="*/ 104 h 178" name="T89"/>
                        <a:gd fmla="*/ 119 w 134" name="T90"/>
                        <a:gd fmla="*/ 149 h 178" name="T91"/>
                        <a:gd fmla="*/ 59 w 134" name="T92"/>
                        <a:gd fmla="*/ 151 h 178" name="T93"/>
                        <a:gd fmla="*/ 46 w 134" name="T94"/>
                        <a:gd fmla="*/ 175 h 178" name="T95"/>
                        <a:gd fmla="*/ 47 w 134" name="T96"/>
                        <a:gd fmla="*/ 167 h 178" name="T97"/>
                        <a:gd fmla="*/ 49 w 134" name="T98"/>
                        <a:gd fmla="*/ 165 h 178" name="T99"/>
                        <a:gd fmla="*/ 57 w 134" name="T100"/>
                        <a:gd fmla="*/ 159 h 178" name="T101"/>
                        <a:gd fmla="*/ 68 w 134" name="T102"/>
                        <a:gd fmla="*/ 155 h 178" name="T103"/>
                        <a:gd fmla="*/ 108 w 134" name="T104"/>
                        <a:gd fmla="*/ 159 h 178" name="T105"/>
                        <a:gd fmla="*/ 122 w 134" name="T106"/>
                        <a:gd fmla="*/ 165 h 178" name="T107"/>
                        <a:gd fmla="*/ 129 w 134" name="T108"/>
                        <a:gd fmla="*/ 167 h 178" name="T109"/>
                        <a:gd fmla="*/ 132 w 134" name="T110"/>
                        <a:gd fmla="*/ 174 h 1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8" w="134">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3" name="Freeform 49"/>
                    <p:cNvSpPr/>
                    <p:nvPr/>
                  </p:nvSpPr>
                  <p:spPr bwMode="auto">
                    <a:xfrm>
                      <a:off x="6142038"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4" name="Freeform 50"/>
                    <p:cNvSpPr/>
                    <p:nvPr/>
                  </p:nvSpPr>
                  <p:spPr bwMode="auto">
                    <a:xfrm>
                      <a:off x="6188076"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5" name="Freeform 51"/>
                    <p:cNvSpPr/>
                    <p:nvPr/>
                  </p:nvSpPr>
                  <p:spPr bwMode="auto">
                    <a:xfrm>
                      <a:off x="6232526"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6" name="Freeform 52"/>
                    <p:cNvSpPr/>
                    <p:nvPr/>
                  </p:nvSpPr>
                  <p:spPr bwMode="auto">
                    <a:xfrm>
                      <a:off x="6278563"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7" name="Freeform 53"/>
                    <p:cNvSpPr/>
                    <p:nvPr/>
                  </p:nvSpPr>
                  <p:spPr bwMode="auto">
                    <a:xfrm>
                      <a:off x="6324601"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8" name="Freeform 54"/>
                    <p:cNvSpPr/>
                    <p:nvPr/>
                  </p:nvSpPr>
                  <p:spPr bwMode="auto">
                    <a:xfrm>
                      <a:off x="6370638" y="3736976"/>
                      <a:ext cx="30163" cy="7938"/>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9" name="Freeform 55"/>
                    <p:cNvSpPr/>
                    <p:nvPr/>
                  </p:nvSpPr>
                  <p:spPr bwMode="auto">
                    <a:xfrm>
                      <a:off x="6164263" y="3721101"/>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80" name="Freeform 56"/>
                    <p:cNvSpPr/>
                    <p:nvPr/>
                  </p:nvSpPr>
                  <p:spPr bwMode="auto">
                    <a:xfrm>
                      <a:off x="6210301" y="3721101"/>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81" name="Freeform 57"/>
                    <p:cNvSpPr/>
                    <p:nvPr/>
                  </p:nvSpPr>
                  <p:spPr bwMode="auto">
                    <a:xfrm>
                      <a:off x="6256338" y="3721101"/>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82" name="Freeform 58"/>
                    <p:cNvSpPr/>
                    <p:nvPr/>
                  </p:nvSpPr>
                  <p:spPr bwMode="auto">
                    <a:xfrm>
                      <a:off x="6300788" y="3721101"/>
                      <a:ext cx="31750"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83" name="Freeform 59"/>
                    <p:cNvSpPr/>
                    <p:nvPr/>
                  </p:nvSpPr>
                  <p:spPr bwMode="auto">
                    <a:xfrm>
                      <a:off x="6346826" y="3721101"/>
                      <a:ext cx="30163" cy="7938"/>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grpSp>
          </p:grpSp>
          <p:sp>
            <p:nvSpPr>
              <p:cNvPr id="13" name="文本框 12"/>
              <p:cNvSpPr txBox="1"/>
              <p:nvPr/>
            </p:nvSpPr>
            <p:spPr>
              <a:xfrm>
                <a:off x="3638290" y="5171222"/>
                <a:ext cx="1337824" cy="274320"/>
              </a:xfrm>
              <a:prstGeom prst="rect">
                <a:avLst/>
              </a:prstGeom>
              <a:noFill/>
            </p:spPr>
            <p:txBody>
              <a:bodyPr rtlCol="0" wrap="square">
                <a:spAutoFit/>
              </a:bodyPr>
              <a:lstStyle/>
              <a:p>
                <a:pPr algn="ctr"/>
                <a:r>
                  <a:rPr altLang="en-US" lang="zh-CN" sz="1200">
                    <a:solidFill>
                      <a:schemeClr val="bg1"/>
                    </a:solidFill>
                    <a:ea charset="-122" panose="020b0503020204020204" pitchFamily="34" typeface="微软雅黑"/>
                    <a:cs typeface="+mn-ea"/>
                    <a:sym typeface="+mn-lt"/>
                  </a:rPr>
                  <a:t>大数据</a:t>
                </a:r>
              </a:p>
            </p:txBody>
          </p:sp>
        </p:grpSp>
        <p:grpSp>
          <p:nvGrpSpPr>
            <p:cNvPr id="42" name="组合 41"/>
            <p:cNvGrpSpPr/>
            <p:nvPr/>
          </p:nvGrpSpPr>
          <p:grpSpPr>
            <a:xfrm>
              <a:off x="3232810" y="3734259"/>
              <a:ext cx="1337824" cy="940001"/>
              <a:chOff x="3851410" y="3786091"/>
              <a:chExt cx="1337824" cy="940001"/>
            </a:xfrm>
          </p:grpSpPr>
          <p:grpSp>
            <p:nvGrpSpPr>
              <p:cNvPr id="38" name="组合 37"/>
              <p:cNvGrpSpPr/>
              <p:nvPr/>
            </p:nvGrpSpPr>
            <p:grpSpPr>
              <a:xfrm>
                <a:off x="4048703" y="3786091"/>
                <a:ext cx="940001" cy="940001"/>
                <a:chOff x="4048703" y="3786091"/>
                <a:chExt cx="940001" cy="940001"/>
              </a:xfrm>
            </p:grpSpPr>
            <p:sp>
              <p:nvSpPr>
                <p:cNvPr id="17" name="椭圆 16"/>
                <p:cNvSpPr/>
                <p:nvPr/>
              </p:nvSpPr>
              <p:spPr>
                <a:xfrm>
                  <a:off x="4048703" y="3786091"/>
                  <a:ext cx="940001" cy="940001"/>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7" name="Freeform 18"/>
                <p:cNvSpPr/>
                <p:nvPr/>
              </p:nvSpPr>
              <p:spPr bwMode="auto">
                <a:xfrm>
                  <a:off x="4327758" y="3872570"/>
                  <a:ext cx="381890" cy="365445"/>
                </a:xfrm>
                <a:custGeom>
                  <a:gdLst>
                    <a:gd fmla="*/ 174 w 174" name="T0"/>
                    <a:gd fmla="*/ 139 h 166" name="T1"/>
                    <a:gd fmla="*/ 153 w 174" name="T2"/>
                    <a:gd fmla="*/ 126 h 166" name="T3"/>
                    <a:gd fmla="*/ 126 w 174" name="T4"/>
                    <a:gd fmla="*/ 115 h 166" name="T5"/>
                    <a:gd fmla="*/ 118 w 174" name="T6"/>
                    <a:gd fmla="*/ 112 h 166" name="T7"/>
                    <a:gd fmla="*/ 111 w 174" name="T8"/>
                    <a:gd fmla="*/ 100 h 166" name="T9"/>
                    <a:gd fmla="*/ 106 w 174" name="T10"/>
                    <a:gd fmla="*/ 100 h 166" name="T11"/>
                    <a:gd fmla="*/ 111 w 174" name="T12"/>
                    <a:gd fmla="*/ 90 h 166" name="T13"/>
                    <a:gd fmla="*/ 113 w 174" name="T14"/>
                    <a:gd fmla="*/ 79 h 166" name="T15"/>
                    <a:gd fmla="*/ 118 w 174" name="T16"/>
                    <a:gd fmla="*/ 74 h 166" name="T17"/>
                    <a:gd fmla="*/ 121 w 174" name="T18"/>
                    <a:gd fmla="*/ 67 h 166" name="T19"/>
                    <a:gd fmla="*/ 120 w 174" name="T20"/>
                    <a:gd fmla="*/ 54 h 166" name="T21"/>
                    <a:gd fmla="*/ 118 w 174" name="T22"/>
                    <a:gd fmla="*/ 49 h 166" name="T23"/>
                    <a:gd fmla="*/ 119 w 174" name="T24"/>
                    <a:gd fmla="*/ 32 h 166" name="T25"/>
                    <a:gd fmla="*/ 118 w 174" name="T26"/>
                    <a:gd fmla="*/ 20 h 166" name="T27"/>
                    <a:gd fmla="*/ 113 w 174" name="T28"/>
                    <a:gd fmla="*/ 13 h 166" name="T29"/>
                    <a:gd fmla="*/ 108 w 174" name="T30"/>
                    <a:gd fmla="*/ 12 h 166" name="T31"/>
                    <a:gd fmla="*/ 104 w 174" name="T32"/>
                    <a:gd fmla="*/ 9 h 166" name="T33"/>
                    <a:gd fmla="*/ 67 w 174" name="T34"/>
                    <a:gd fmla="*/ 9 h 166" name="T35"/>
                    <a:gd fmla="*/ 54 w 174" name="T36"/>
                    <a:gd fmla="*/ 48 h 166" name="T37"/>
                    <a:gd fmla="*/ 52 w 174" name="T38"/>
                    <a:gd fmla="*/ 57 h 166" name="T39"/>
                    <a:gd fmla="*/ 57 w 174" name="T40"/>
                    <a:gd fmla="*/ 76 h 166" name="T41"/>
                    <a:gd fmla="*/ 60 w 174" name="T42"/>
                    <a:gd fmla="*/ 77 h 166" name="T43"/>
                    <a:gd fmla="*/ 62 w 174" name="T44"/>
                    <a:gd fmla="*/ 91 h 166" name="T45"/>
                    <a:gd fmla="*/ 67 w 174" name="T46"/>
                    <a:gd fmla="*/ 99 h 166" name="T47"/>
                    <a:gd fmla="*/ 63 w 174" name="T48"/>
                    <a:gd fmla="*/ 100 h 166" name="T49"/>
                    <a:gd fmla="*/ 56 w 174" name="T50"/>
                    <a:gd fmla="*/ 112 h 166" name="T51"/>
                    <a:gd fmla="*/ 48 w 174" name="T52"/>
                    <a:gd fmla="*/ 115 h 166" name="T53"/>
                    <a:gd fmla="*/ 21 w 174" name="T54"/>
                    <a:gd fmla="*/ 126 h 166" name="T55"/>
                    <a:gd fmla="*/ 0 w 174" name="T56"/>
                    <a:gd fmla="*/ 139 h 166" name="T57"/>
                    <a:gd fmla="*/ 0 w 174" name="T58"/>
                    <a:gd fmla="*/ 166 h 166" name="T59"/>
                    <a:gd fmla="*/ 76 w 174" name="T60"/>
                    <a:gd fmla="*/ 166 h 166" name="T61"/>
                    <a:gd fmla="*/ 82 w 174" name="T62"/>
                    <a:gd fmla="*/ 127 h 166" name="T63"/>
                    <a:gd fmla="*/ 77 w 174" name="T64"/>
                    <a:gd fmla="*/ 117 h 166" name="T65"/>
                    <a:gd fmla="*/ 88 w 174" name="T66"/>
                    <a:gd fmla="*/ 112 h 166" name="T67"/>
                    <a:gd fmla="*/ 97 w 174" name="T68"/>
                    <a:gd fmla="*/ 117 h 166" name="T69"/>
                    <a:gd fmla="*/ 92 w 174" name="T70"/>
                    <a:gd fmla="*/ 128 h 166" name="T71"/>
                    <a:gd fmla="*/ 101 w 174" name="T72"/>
                    <a:gd fmla="*/ 166 h 166" name="T73"/>
                    <a:gd fmla="*/ 174 w 174" name="T74"/>
                    <a:gd fmla="*/ 166 h 166" name="T75"/>
                    <a:gd fmla="*/ 174 w 174" name="T76"/>
                    <a:gd fmla="*/ 139 h 1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6" w="174">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sp>
            <p:nvSpPr>
              <p:cNvPr id="18" name="文本框 17"/>
              <p:cNvSpPr txBox="1"/>
              <p:nvPr/>
            </p:nvSpPr>
            <p:spPr>
              <a:xfrm>
                <a:off x="3851410" y="4244859"/>
                <a:ext cx="1337824" cy="304800"/>
              </a:xfrm>
              <a:prstGeom prst="rect">
                <a:avLst/>
              </a:prstGeom>
              <a:noFill/>
            </p:spPr>
            <p:txBody>
              <a:bodyPr rtlCol="0" wrap="square">
                <a:spAutoFit/>
              </a:bodyPr>
              <a:lstStyle/>
              <a:p>
                <a:pPr algn="ctr"/>
                <a:r>
                  <a:rPr altLang="en-US" lang="zh-CN" sz="1400">
                    <a:solidFill>
                      <a:schemeClr val="bg1"/>
                    </a:solidFill>
                    <a:ea charset="-122" panose="020b0503020204020204" pitchFamily="34" typeface="微软雅黑"/>
                    <a:cs typeface="+mn-ea"/>
                    <a:sym typeface="+mn-lt"/>
                  </a:rPr>
                  <a:t>实名认证</a:t>
                </a:r>
              </a:p>
            </p:txBody>
          </p:sp>
        </p:grpSp>
        <p:grpSp>
          <p:nvGrpSpPr>
            <p:cNvPr id="23" name="组合 22"/>
            <p:cNvGrpSpPr/>
            <p:nvPr/>
          </p:nvGrpSpPr>
          <p:grpSpPr>
            <a:xfrm>
              <a:off x="2161100" y="1977800"/>
              <a:ext cx="1655673" cy="1655673"/>
              <a:chOff x="1693338" y="1856194"/>
              <a:chExt cx="1655673" cy="1655673"/>
            </a:xfrm>
          </p:grpSpPr>
          <p:sp>
            <p:nvSpPr>
              <p:cNvPr id="6" name="椭圆 5"/>
              <p:cNvSpPr/>
              <p:nvPr/>
            </p:nvSpPr>
            <p:spPr>
              <a:xfrm>
                <a:off x="1693338" y="1856194"/>
                <a:ext cx="1655673" cy="165567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 name="文本框 8"/>
              <p:cNvSpPr txBox="1"/>
              <p:nvPr/>
            </p:nvSpPr>
            <p:spPr>
              <a:xfrm>
                <a:off x="1839941" y="2935057"/>
                <a:ext cx="1337824" cy="365760"/>
              </a:xfrm>
              <a:prstGeom prst="rect">
                <a:avLst/>
              </a:prstGeom>
              <a:noFill/>
            </p:spPr>
            <p:txBody>
              <a:bodyPr rtlCol="0" wrap="square">
                <a:spAutoFit/>
              </a:bodyPr>
              <a:lstStyle/>
              <a:p>
                <a:pPr algn="ctr"/>
                <a:r>
                  <a:rPr altLang="en-US" lang="zh-CN">
                    <a:solidFill>
                      <a:schemeClr val="bg1"/>
                    </a:solidFill>
                    <a:ea charset="-122" panose="020b0503020204020204" pitchFamily="34" typeface="微软雅黑"/>
                    <a:cs typeface="+mn-ea"/>
                    <a:sym typeface="+mn-lt"/>
                  </a:rPr>
                  <a:t>云计算</a:t>
                </a:r>
              </a:p>
            </p:txBody>
          </p:sp>
          <p:sp>
            <p:nvSpPr>
              <p:cNvPr id="22" name="Freeform 5"/>
              <p:cNvSpPr>
                <a:spLocks noEditPoints="1"/>
              </p:cNvSpPr>
              <p:nvPr/>
            </p:nvSpPr>
            <p:spPr bwMode="auto">
              <a:xfrm>
                <a:off x="2038466" y="2092803"/>
                <a:ext cx="965415" cy="862840"/>
              </a:xfrm>
              <a:custGeom>
                <a:gdLst>
                  <a:gd fmla="*/ 200 w 200" name="T0"/>
                  <a:gd fmla="*/ 62 h 178" name="T1"/>
                  <a:gd fmla="*/ 176 w 200" name="T2"/>
                  <a:gd fmla="*/ 39 h 178" name="T3"/>
                  <a:gd fmla="*/ 171 w 200" name="T4"/>
                  <a:gd fmla="*/ 39 h 178" name="T5"/>
                  <a:gd fmla="*/ 171 w 200" name="T6"/>
                  <a:gd fmla="*/ 38 h 178" name="T7"/>
                  <a:gd fmla="*/ 135 w 200" name="T8"/>
                  <a:gd fmla="*/ 3 h 178" name="T9"/>
                  <a:gd fmla="*/ 106 w 200" name="T10"/>
                  <a:gd fmla="*/ 16 h 178" name="T11"/>
                  <a:gd fmla="*/ 70 w 200" name="T12"/>
                  <a:gd fmla="*/ 0 h 178" name="T13"/>
                  <a:gd fmla="*/ 24 w 200" name="T14"/>
                  <a:gd fmla="*/ 45 h 178" name="T15"/>
                  <a:gd fmla="*/ 26 w 200" name="T16"/>
                  <a:gd fmla="*/ 59 h 178" name="T17"/>
                  <a:gd fmla="*/ 0 w 200" name="T18"/>
                  <a:gd fmla="*/ 89 h 178" name="T19"/>
                  <a:gd fmla="*/ 31 w 200" name="T20"/>
                  <a:gd fmla="*/ 119 h 178" name="T21"/>
                  <a:gd fmla="*/ 43 w 200" name="T22"/>
                  <a:gd fmla="*/ 117 h 178" name="T23"/>
                  <a:gd fmla="*/ 60 w 200" name="T24"/>
                  <a:gd fmla="*/ 133 h 178" name="T25"/>
                  <a:gd fmla="*/ 61 w 200" name="T26"/>
                  <a:gd fmla="*/ 133 h 178" name="T27"/>
                  <a:gd fmla="*/ 73 w 200" name="T28"/>
                  <a:gd fmla="*/ 143 h 178" name="T29"/>
                  <a:gd fmla="*/ 84 w 200" name="T30"/>
                  <a:gd fmla="*/ 131 h 178" name="T31"/>
                  <a:gd fmla="*/ 77 w 200" name="T32"/>
                  <a:gd fmla="*/ 122 h 178" name="T33"/>
                  <a:gd fmla="*/ 78 w 200" name="T34"/>
                  <a:gd fmla="*/ 116 h 178" name="T35"/>
                  <a:gd fmla="*/ 78 w 200" name="T36"/>
                  <a:gd fmla="*/ 115 h 178" name="T37"/>
                  <a:gd fmla="*/ 88 w 200" name="T38"/>
                  <a:gd fmla="*/ 117 h 178" name="T39"/>
                  <a:gd fmla="*/ 92 w 200" name="T40"/>
                  <a:gd fmla="*/ 117 h 178" name="T41"/>
                  <a:gd fmla="*/ 97 w 200" name="T42"/>
                  <a:gd fmla="*/ 131 h 178" name="T43"/>
                  <a:gd fmla="*/ 89 w 200" name="T44"/>
                  <a:gd fmla="*/ 141 h 178" name="T45"/>
                  <a:gd fmla="*/ 99 w 200" name="T46"/>
                  <a:gd fmla="*/ 151 h 178" name="T47"/>
                  <a:gd fmla="*/ 109 w 200" name="T48"/>
                  <a:gd fmla="*/ 140 h 178" name="T49"/>
                  <a:gd fmla="*/ 109 w 200" name="T50"/>
                  <a:gd fmla="*/ 139 h 178" name="T51"/>
                  <a:gd fmla="*/ 117 w 200" name="T52"/>
                  <a:gd fmla="*/ 140 h 178" name="T53"/>
                  <a:gd fmla="*/ 142 w 200" name="T54"/>
                  <a:gd fmla="*/ 116 h 178" name="T55"/>
                  <a:gd fmla="*/ 152 w 200" name="T56"/>
                  <a:gd fmla="*/ 117 h 178" name="T57"/>
                  <a:gd fmla="*/ 177 w 200" name="T58"/>
                  <a:gd fmla="*/ 93 h 178" name="T59"/>
                  <a:gd fmla="*/ 175 w 200" name="T60"/>
                  <a:gd fmla="*/ 84 h 178" name="T61"/>
                  <a:gd fmla="*/ 176 w 200" name="T62"/>
                  <a:gd fmla="*/ 84 h 178" name="T63"/>
                  <a:gd fmla="*/ 200 w 200" name="T64"/>
                  <a:gd fmla="*/ 62 h 178" name="T65"/>
                  <a:gd fmla="*/ 117 w 200" name="T66"/>
                  <a:gd fmla="*/ 147 h 178" name="T67"/>
                  <a:gd fmla="*/ 120 w 200" name="T68"/>
                  <a:gd fmla="*/ 145 h 178" name="T69"/>
                  <a:gd fmla="*/ 117 w 200" name="T70"/>
                  <a:gd fmla="*/ 143 h 178" name="T71"/>
                  <a:gd fmla="*/ 114 w 200" name="T72"/>
                  <a:gd fmla="*/ 145 h 178" name="T73"/>
                  <a:gd fmla="*/ 117 w 200" name="T74"/>
                  <a:gd fmla="*/ 147 h 178" name="T75"/>
                  <a:gd fmla="*/ 116 w 200" name="T76"/>
                  <a:gd fmla="*/ 168 h 178" name="T77"/>
                  <a:gd fmla="*/ 111 w 200" name="T78"/>
                  <a:gd fmla="*/ 173 h 178" name="T79"/>
                  <a:gd fmla="*/ 117 w 200" name="T80"/>
                  <a:gd fmla="*/ 178 h 178" name="T81"/>
                  <a:gd fmla="*/ 122 w 200" name="T82"/>
                  <a:gd fmla="*/ 173 h 178" name="T83"/>
                  <a:gd fmla="*/ 116 w 200" name="T84"/>
                  <a:gd fmla="*/ 168 h 178" name="T85"/>
                  <a:gd fmla="*/ 116 w 200" name="T86"/>
                  <a:gd fmla="*/ 155 h 178" name="T87"/>
                  <a:gd fmla="*/ 111 w 200" name="T88"/>
                  <a:gd fmla="*/ 150 h 178" name="T89"/>
                  <a:gd fmla="*/ 106 w 200" name="T90"/>
                  <a:gd fmla="*/ 155 h 178" name="T91"/>
                  <a:gd fmla="*/ 111 w 200" name="T92"/>
                  <a:gd fmla="*/ 160 h 178" name="T93"/>
                  <a:gd fmla="*/ 116 w 200" name="T94"/>
                  <a:gd fmla="*/ 155 h 178" name="T95"/>
                  <a:gd fmla="*/ 97 w 200" name="T96"/>
                  <a:gd fmla="*/ 156 h 178" name="T97"/>
                  <a:gd fmla="*/ 89 w 200" name="T98"/>
                  <a:gd fmla="*/ 164 h 178" name="T99"/>
                  <a:gd fmla="*/ 98 w 200" name="T100"/>
                  <a:gd fmla="*/ 172 h 178" name="T101"/>
                  <a:gd fmla="*/ 106 w 200" name="T102"/>
                  <a:gd fmla="*/ 163 h 178" name="T103"/>
                  <a:gd fmla="*/ 97 w 200" name="T104"/>
                  <a:gd fmla="*/ 156 h 17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8" w="200">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grpSp>
          <p:nvGrpSpPr>
            <p:cNvPr id="40" name="组合 39"/>
            <p:cNvGrpSpPr/>
            <p:nvPr/>
          </p:nvGrpSpPr>
          <p:grpSpPr>
            <a:xfrm>
              <a:off x="4344596" y="2481320"/>
              <a:ext cx="996661" cy="996661"/>
              <a:chOff x="5323937" y="1118720"/>
              <a:chExt cx="996661" cy="996661"/>
            </a:xfrm>
          </p:grpSpPr>
          <p:sp>
            <p:nvSpPr>
              <p:cNvPr id="14" name="椭圆 13"/>
              <p:cNvSpPr/>
              <p:nvPr/>
            </p:nvSpPr>
            <p:spPr>
              <a:xfrm>
                <a:off x="5323937" y="1118720"/>
                <a:ext cx="996661" cy="996661"/>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7" name="矩形 6"/>
              <p:cNvSpPr/>
              <p:nvPr/>
            </p:nvSpPr>
            <p:spPr>
              <a:xfrm>
                <a:off x="5382988" y="1669454"/>
                <a:ext cx="894080" cy="304800"/>
              </a:xfrm>
              <a:prstGeom prst="rect">
                <a:avLst/>
              </a:prstGeom>
            </p:spPr>
            <p:txBody>
              <a:bodyPr wrap="none">
                <a:spAutoFit/>
              </a:bodyPr>
              <a:lstStyle/>
              <a:p>
                <a:pPr algn="ctr"/>
                <a:r>
                  <a:rPr altLang="en-US" lang="zh-CN" sz="1400">
                    <a:solidFill>
                      <a:schemeClr val="bg1"/>
                    </a:solidFill>
                    <a:ea charset="-122" panose="020b0503020204020204" pitchFamily="34" typeface="微软雅黑"/>
                    <a:cs typeface="+mn-ea"/>
                    <a:sym typeface="+mn-lt"/>
                  </a:rPr>
                  <a:t>智能推荐</a:t>
                </a:r>
              </a:p>
            </p:txBody>
          </p:sp>
          <p:grpSp>
            <p:nvGrpSpPr>
              <p:cNvPr id="33" name="组合 32"/>
              <p:cNvGrpSpPr/>
              <p:nvPr/>
            </p:nvGrpSpPr>
            <p:grpSpPr>
              <a:xfrm>
                <a:off x="5585865" y="1222053"/>
                <a:ext cx="499202" cy="469980"/>
                <a:chOff x="5772150" y="3122613"/>
                <a:chExt cx="650876" cy="612775"/>
              </a:xfrm>
            </p:grpSpPr>
            <p:sp>
              <p:nvSpPr>
                <p:cNvPr id="31" name="Freeform 13"/>
                <p:cNvSpPr>
                  <a:spLocks noEditPoints="1"/>
                </p:cNvSpPr>
                <p:nvPr/>
              </p:nvSpPr>
              <p:spPr bwMode="auto">
                <a:xfrm>
                  <a:off x="5772150" y="3195638"/>
                  <a:ext cx="536575" cy="539750"/>
                </a:xfrm>
                <a:custGeom>
                  <a:gdLst>
                    <a:gd fmla="*/ 0 w 140" name="T0"/>
                    <a:gd fmla="*/ 115 h 141" name="T1"/>
                    <a:gd fmla="*/ 25 w 140" name="T2"/>
                    <a:gd fmla="*/ 130 h 141" name="T3"/>
                    <a:gd fmla="*/ 10 w 140" name="T4"/>
                    <a:gd fmla="*/ 60 h 141" name="T5"/>
                    <a:gd fmla="*/ 0 w 140" name="T6"/>
                    <a:gd fmla="*/ 81 h 141" name="T7"/>
                    <a:gd fmla="*/ 10 w 140" name="T8"/>
                    <a:gd fmla="*/ 60 h 141" name="T9"/>
                    <a:gd fmla="*/ 10 w 140" name="T10"/>
                    <a:gd fmla="*/ 26 h 141" name="T11"/>
                    <a:gd fmla="*/ 25 w 140" name="T12"/>
                    <a:gd fmla="*/ 0 h 141" name="T13"/>
                    <a:gd fmla="*/ 10 w 140" name="T14"/>
                    <a:gd fmla="*/ 87 h 141" name="T15"/>
                    <a:gd fmla="*/ 0 w 140" name="T16"/>
                    <a:gd fmla="*/ 108 h 141" name="T17"/>
                    <a:gd fmla="*/ 10 w 140" name="T18"/>
                    <a:gd fmla="*/ 87 h 141" name="T19"/>
                    <a:gd fmla="*/ 0 w 140" name="T20"/>
                    <a:gd fmla="*/ 33 h 141" name="T21"/>
                    <a:gd fmla="*/ 10 w 140" name="T22"/>
                    <a:gd fmla="*/ 54 h 141" name="T23"/>
                    <a:gd fmla="*/ 140 w 140" name="T24"/>
                    <a:gd fmla="*/ 42 h 141" name="T25"/>
                    <a:gd fmla="*/ 140 w 140" name="T26"/>
                    <a:gd fmla="*/ 54 h 141" name="T27"/>
                    <a:gd fmla="*/ 107 w 140" name="T28"/>
                    <a:gd fmla="*/ 9 h 141" name="T29"/>
                    <a:gd fmla="*/ 87 w 140" name="T30"/>
                    <a:gd fmla="*/ 0 h 141" name="T31"/>
                    <a:gd fmla="*/ 105 w 140" name="T32"/>
                    <a:gd fmla="*/ 10 h 141" name="T33"/>
                    <a:gd fmla="*/ 32 w 140" name="T34"/>
                    <a:gd fmla="*/ 141 h 141" name="T35"/>
                    <a:gd fmla="*/ 53 w 140" name="T36"/>
                    <a:gd fmla="*/ 131 h 141" name="T37"/>
                    <a:gd fmla="*/ 32 w 140" name="T38"/>
                    <a:gd fmla="*/ 141 h 141" name="T39"/>
                    <a:gd fmla="*/ 140 w 140" name="T40"/>
                    <a:gd fmla="*/ 108 h 141" name="T41"/>
                    <a:gd fmla="*/ 130 w 140" name="T42"/>
                    <a:gd fmla="*/ 87 h 141" name="T43"/>
                    <a:gd fmla="*/ 115 w 140" name="T44"/>
                    <a:gd fmla="*/ 130 h 141" name="T45"/>
                    <a:gd fmla="*/ 140 w 140" name="T46"/>
                    <a:gd fmla="*/ 115 h 141" name="T47"/>
                    <a:gd fmla="*/ 115 w 140" name="T48"/>
                    <a:gd fmla="*/ 130 h 141" name="T49"/>
                    <a:gd fmla="*/ 130 w 140" name="T50"/>
                    <a:gd fmla="*/ 81 h 141" name="T51"/>
                    <a:gd fmla="*/ 140 w 140" name="T52"/>
                    <a:gd fmla="*/ 60 h 141" name="T53"/>
                    <a:gd fmla="*/ 32 w 140" name="T54"/>
                    <a:gd fmla="*/ 10 h 141" name="T55"/>
                    <a:gd fmla="*/ 53 w 140" name="T56"/>
                    <a:gd fmla="*/ 0 h 141" name="T57"/>
                    <a:gd fmla="*/ 32 w 140" name="T58"/>
                    <a:gd fmla="*/ 10 h 141" name="T59"/>
                    <a:gd fmla="*/ 80 w 140" name="T60"/>
                    <a:gd fmla="*/ 10 h 141" name="T61"/>
                    <a:gd fmla="*/ 60 w 140" name="T62"/>
                    <a:gd fmla="*/ 0 h 141" name="T63"/>
                    <a:gd fmla="*/ 60 w 140" name="T64"/>
                    <a:gd fmla="*/ 141 h 141" name="T65"/>
                    <a:gd fmla="*/ 80 w 140" name="T66"/>
                    <a:gd fmla="*/ 131 h 141" name="T67"/>
                    <a:gd fmla="*/ 60 w 140" name="T68"/>
                    <a:gd fmla="*/ 141 h 141" name="T69"/>
                    <a:gd fmla="*/ 107 w 140" name="T70"/>
                    <a:gd fmla="*/ 141 h 141" name="T71"/>
                    <a:gd fmla="*/ 87 w 140" name="T72"/>
                    <a:gd fmla="*/ 131 h 14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1" w="140">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32" name="Freeform 14"/>
                <p:cNvSpPr/>
                <p:nvPr/>
              </p:nvSpPr>
              <p:spPr bwMode="auto">
                <a:xfrm>
                  <a:off x="5834063" y="3122613"/>
                  <a:ext cx="588963" cy="509588"/>
                </a:xfrm>
                <a:custGeom>
                  <a:gdLst>
                    <a:gd fmla="*/ 150 w 154" name="T0"/>
                    <a:gd fmla="*/ 0 h 133" name="T1"/>
                    <a:gd fmla="*/ 54 w 154" name="T2"/>
                    <a:gd fmla="*/ 84 h 133" name="T3"/>
                    <a:gd fmla="*/ 17 w 154" name="T4"/>
                    <a:gd fmla="*/ 54 h 133" name="T5"/>
                    <a:gd fmla="*/ 0 w 154" name="T6"/>
                    <a:gd fmla="*/ 68 h 133" name="T7"/>
                    <a:gd fmla="*/ 65 w 154" name="T8"/>
                    <a:gd fmla="*/ 133 h 133" name="T9"/>
                    <a:gd fmla="*/ 154 w 154" name="T10"/>
                    <a:gd fmla="*/ 9 h 133" name="T11"/>
                    <a:gd fmla="*/ 150 w 154"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4">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grpSp>
        <p:grpSp>
          <p:nvGrpSpPr>
            <p:cNvPr id="91" name="组合 90"/>
            <p:cNvGrpSpPr/>
            <p:nvPr/>
          </p:nvGrpSpPr>
          <p:grpSpPr>
            <a:xfrm>
              <a:off x="696678" y="2685493"/>
              <a:ext cx="1337824" cy="940001"/>
              <a:chOff x="2207802" y="3912247"/>
              <a:chExt cx="1337824" cy="940001"/>
            </a:xfrm>
          </p:grpSpPr>
          <p:sp>
            <p:nvSpPr>
              <p:cNvPr id="15" name="椭圆 14"/>
              <p:cNvSpPr/>
              <p:nvPr/>
            </p:nvSpPr>
            <p:spPr>
              <a:xfrm>
                <a:off x="2406714" y="3912247"/>
                <a:ext cx="940001" cy="940001"/>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6" name="文本框 15"/>
              <p:cNvSpPr txBox="1"/>
              <p:nvPr/>
            </p:nvSpPr>
            <p:spPr>
              <a:xfrm>
                <a:off x="2207802" y="4393594"/>
                <a:ext cx="1337824" cy="304800"/>
              </a:xfrm>
              <a:prstGeom prst="rect">
                <a:avLst/>
              </a:prstGeom>
              <a:noFill/>
            </p:spPr>
            <p:txBody>
              <a:bodyPr rtlCol="0" wrap="square">
                <a:spAutoFit/>
              </a:bodyPr>
              <a:lstStyle/>
              <a:p>
                <a:pPr algn="ctr"/>
                <a:r>
                  <a:rPr altLang="en-US" lang="zh-CN" sz="1400">
                    <a:solidFill>
                      <a:schemeClr val="bg1"/>
                    </a:solidFill>
                    <a:ea charset="-122" panose="020b0503020204020204" pitchFamily="34" typeface="微软雅黑"/>
                    <a:cs typeface="+mn-ea"/>
                    <a:sym typeface="+mn-lt"/>
                  </a:rPr>
                  <a:t>手机防盗</a:t>
                </a:r>
              </a:p>
            </p:txBody>
          </p:sp>
          <p:grpSp>
            <p:nvGrpSpPr>
              <p:cNvPr id="87" name="Group 62"/>
              <p:cNvGrpSpPr>
                <a:grpSpLocks noChangeAspect="1"/>
              </p:cNvGrpSpPr>
              <p:nvPr/>
            </p:nvGrpSpPr>
            <p:grpSpPr>
              <a:xfrm>
                <a:off x="2704946" y="4007758"/>
                <a:ext cx="374015" cy="403388"/>
                <a:chOff x="3649" y="1954"/>
                <a:chExt cx="382" cy="412"/>
              </a:xfrm>
            </p:grpSpPr>
            <p:sp>
              <p:nvSpPr>
                <p:cNvPr id="88" name="AutoShape 61"/>
                <p:cNvSpPr>
                  <a:spLocks noChangeArrowheads="1" noChangeAspect="1" noTextEdit="1"/>
                </p:cNvSpPr>
                <p:nvPr/>
              </p:nvSpPr>
              <p:spPr bwMode="auto">
                <a:xfrm>
                  <a:off x="3649" y="1954"/>
                  <a:ext cx="382" cy="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89" name="Freeform 63"/>
                <p:cNvSpPr/>
                <p:nvPr/>
              </p:nvSpPr>
              <p:spPr bwMode="auto">
                <a:xfrm>
                  <a:off x="3779" y="1956"/>
                  <a:ext cx="252" cy="285"/>
                </a:xfrm>
                <a:custGeom>
                  <a:gdLst>
                    <a:gd fmla="*/ 32 w 105" name="T0"/>
                    <a:gd fmla="*/ 118 h 118" name="T1"/>
                    <a:gd fmla="*/ 1 w 105" name="T2"/>
                    <a:gd fmla="*/ 105 h 118" name="T3"/>
                    <a:gd fmla="*/ 1 w 105" name="T4"/>
                    <a:gd fmla="*/ 105 h 118" name="T5"/>
                    <a:gd fmla="*/ 0 w 105" name="T6"/>
                    <a:gd fmla="*/ 104 h 118" name="T7"/>
                    <a:gd fmla="*/ 19 w 105" name="T8"/>
                    <a:gd fmla="*/ 85 h 118" name="T9"/>
                    <a:gd fmla="*/ 20 w 105" name="T10"/>
                    <a:gd fmla="*/ 86 h 118" name="T11"/>
                    <a:gd fmla="*/ 32 w 105" name="T12"/>
                    <a:gd fmla="*/ 91 h 118" name="T13"/>
                    <a:gd fmla="*/ 32 w 105" name="T14"/>
                    <a:gd fmla="*/ 91 h 118" name="T15"/>
                    <a:gd fmla="*/ 43 w 105" name="T16"/>
                    <a:gd fmla="*/ 86 h 118" name="T17"/>
                    <a:gd fmla="*/ 43 w 105" name="T18"/>
                    <a:gd fmla="*/ 86 h 118" name="T19"/>
                    <a:gd fmla="*/ 74 w 105" name="T20"/>
                    <a:gd fmla="*/ 56 h 118" name="T21"/>
                    <a:gd fmla="*/ 79 w 105" name="T22"/>
                    <a:gd fmla="*/ 44 h 118" name="T23"/>
                    <a:gd fmla="*/ 79 w 105" name="T24"/>
                    <a:gd fmla="*/ 44 h 118" name="T25"/>
                    <a:gd fmla="*/ 74 w 105" name="T26"/>
                    <a:gd fmla="*/ 33 h 118" name="T27"/>
                    <a:gd fmla="*/ 74 w 105" name="T28"/>
                    <a:gd fmla="*/ 33 h 118" name="T29"/>
                    <a:gd fmla="*/ 73 w 105" name="T30"/>
                    <a:gd fmla="*/ 31 h 118" name="T31"/>
                    <a:gd fmla="*/ 61 w 105" name="T32"/>
                    <a:gd fmla="*/ 27 h 118" name="T33"/>
                    <a:gd fmla="*/ 61 w 105" name="T34"/>
                    <a:gd fmla="*/ 27 h 118" name="T35"/>
                    <a:gd fmla="*/ 49 w 105" name="T36"/>
                    <a:gd fmla="*/ 31 h 118" name="T37"/>
                    <a:gd fmla="*/ 49 w 105" name="T38"/>
                    <a:gd fmla="*/ 31 h 118" name="T39"/>
                    <a:gd fmla="*/ 37 w 105" name="T40"/>
                    <a:gd fmla="*/ 44 h 118" name="T41"/>
                    <a:gd fmla="*/ 18 w 105" name="T42"/>
                    <a:gd fmla="*/ 44 h 118" name="T43"/>
                    <a:gd fmla="*/ 18 w 105" name="T44"/>
                    <a:gd fmla="*/ 44 h 118" name="T45"/>
                    <a:gd fmla="*/ 18 w 105" name="T46"/>
                    <a:gd fmla="*/ 25 h 118" name="T47"/>
                    <a:gd fmla="*/ 18 w 105" name="T48"/>
                    <a:gd fmla="*/ 25 h 118" name="T49"/>
                    <a:gd fmla="*/ 31 w 105" name="T50"/>
                    <a:gd fmla="*/ 13 h 118" name="T51"/>
                    <a:gd fmla="*/ 61 w 105" name="T52"/>
                    <a:gd fmla="*/ 0 h 118" name="T53"/>
                    <a:gd fmla="*/ 61 w 105" name="T54"/>
                    <a:gd fmla="*/ 0 h 118" name="T55"/>
                    <a:gd fmla="*/ 91 w 105" name="T56"/>
                    <a:gd fmla="*/ 13 h 118" name="T57"/>
                    <a:gd fmla="*/ 91 w 105" name="T58"/>
                    <a:gd fmla="*/ 13 h 118" name="T59"/>
                    <a:gd fmla="*/ 93 w 105" name="T60"/>
                    <a:gd fmla="*/ 14 h 118" name="T61"/>
                    <a:gd fmla="*/ 105 w 105" name="T62"/>
                    <a:gd fmla="*/ 44 h 118" name="T63"/>
                    <a:gd fmla="*/ 105 w 105" name="T64"/>
                    <a:gd fmla="*/ 44 h 118" name="T65"/>
                    <a:gd fmla="*/ 93 w 105" name="T66"/>
                    <a:gd fmla="*/ 74 h 118" name="T67"/>
                    <a:gd fmla="*/ 93 w 105" name="T68"/>
                    <a:gd fmla="*/ 74 h 118" name="T69"/>
                    <a:gd fmla="*/ 62 w 105" name="T70"/>
                    <a:gd fmla="*/ 105 h 118" name="T71"/>
                    <a:gd fmla="*/ 32 w 105" name="T72"/>
                    <a:gd fmla="*/ 118 h 118" name="T73"/>
                    <a:gd fmla="*/ 32 w 105" name="T74"/>
                    <a:gd fmla="*/ 118 h 118" name="T75"/>
                    <a:gd fmla="*/ 32 w 105" name="T76"/>
                    <a:gd fmla="*/ 118 h 11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8" w="105">
                      <a:moveTo>
                        <a:pt x="32" y="118"/>
                      </a:moveTo>
                      <a:cubicBezTo>
                        <a:pt x="21" y="118"/>
                        <a:pt x="10" y="113"/>
                        <a:pt x="1" y="105"/>
                      </a:cubicBezTo>
                      <a:cubicBezTo>
                        <a:pt x="1" y="105"/>
                        <a:pt x="1" y="105"/>
                        <a:pt x="1" y="105"/>
                      </a:cubicBezTo>
                      <a:cubicBezTo>
                        <a:pt x="0" y="104"/>
                        <a:pt x="0" y="104"/>
                        <a:pt x="0" y="104"/>
                      </a:cubicBezTo>
                      <a:cubicBezTo>
                        <a:pt x="19" y="85"/>
                        <a:pt x="19" y="85"/>
                        <a:pt x="19" y="85"/>
                      </a:cubicBezTo>
                      <a:cubicBezTo>
                        <a:pt x="20" y="86"/>
                        <a:pt x="20" y="86"/>
                        <a:pt x="20" y="86"/>
                      </a:cubicBezTo>
                      <a:cubicBezTo>
                        <a:pt x="23" y="90"/>
                        <a:pt x="27" y="91"/>
                        <a:pt x="32" y="91"/>
                      </a:cubicBezTo>
                      <a:cubicBezTo>
                        <a:pt x="32" y="91"/>
                        <a:pt x="32" y="91"/>
                        <a:pt x="32" y="91"/>
                      </a:cubicBezTo>
                      <a:cubicBezTo>
                        <a:pt x="36" y="91"/>
                        <a:pt x="40" y="90"/>
                        <a:pt x="43" y="86"/>
                      </a:cubicBezTo>
                      <a:cubicBezTo>
                        <a:pt x="43" y="86"/>
                        <a:pt x="43" y="86"/>
                        <a:pt x="43" y="86"/>
                      </a:cubicBezTo>
                      <a:cubicBezTo>
                        <a:pt x="74" y="56"/>
                        <a:pt x="74" y="56"/>
                        <a:pt x="74" y="56"/>
                      </a:cubicBezTo>
                      <a:cubicBezTo>
                        <a:pt x="77" y="53"/>
                        <a:pt x="79" y="48"/>
                        <a:pt x="79" y="44"/>
                      </a:cubicBezTo>
                      <a:cubicBezTo>
                        <a:pt x="79" y="44"/>
                        <a:pt x="79" y="44"/>
                        <a:pt x="79" y="44"/>
                      </a:cubicBezTo>
                      <a:cubicBezTo>
                        <a:pt x="79" y="40"/>
                        <a:pt x="77" y="36"/>
                        <a:pt x="74" y="33"/>
                      </a:cubicBezTo>
                      <a:cubicBezTo>
                        <a:pt x="74" y="33"/>
                        <a:pt x="74" y="33"/>
                        <a:pt x="74" y="33"/>
                      </a:cubicBezTo>
                      <a:cubicBezTo>
                        <a:pt x="73" y="31"/>
                        <a:pt x="73" y="31"/>
                        <a:pt x="73" y="31"/>
                      </a:cubicBezTo>
                      <a:cubicBezTo>
                        <a:pt x="69" y="28"/>
                        <a:pt x="65" y="27"/>
                        <a:pt x="61" y="27"/>
                      </a:cubicBezTo>
                      <a:cubicBezTo>
                        <a:pt x="61" y="27"/>
                        <a:pt x="61" y="27"/>
                        <a:pt x="61" y="27"/>
                      </a:cubicBezTo>
                      <a:cubicBezTo>
                        <a:pt x="57" y="27"/>
                        <a:pt x="53" y="28"/>
                        <a:pt x="49" y="31"/>
                      </a:cubicBezTo>
                      <a:cubicBezTo>
                        <a:pt x="49" y="31"/>
                        <a:pt x="49" y="31"/>
                        <a:pt x="49" y="31"/>
                      </a:cubicBezTo>
                      <a:cubicBezTo>
                        <a:pt x="37" y="44"/>
                        <a:pt x="37" y="44"/>
                        <a:pt x="37" y="44"/>
                      </a:cubicBezTo>
                      <a:cubicBezTo>
                        <a:pt x="32" y="49"/>
                        <a:pt x="23" y="49"/>
                        <a:pt x="18" y="44"/>
                      </a:cubicBezTo>
                      <a:cubicBezTo>
                        <a:pt x="18" y="44"/>
                        <a:pt x="18" y="44"/>
                        <a:pt x="18" y="44"/>
                      </a:cubicBezTo>
                      <a:cubicBezTo>
                        <a:pt x="13" y="39"/>
                        <a:pt x="13" y="30"/>
                        <a:pt x="18" y="25"/>
                      </a:cubicBezTo>
                      <a:cubicBezTo>
                        <a:pt x="18" y="25"/>
                        <a:pt x="18" y="25"/>
                        <a:pt x="18" y="25"/>
                      </a:cubicBezTo>
                      <a:cubicBezTo>
                        <a:pt x="31" y="13"/>
                        <a:pt x="31" y="13"/>
                        <a:pt x="31" y="13"/>
                      </a:cubicBezTo>
                      <a:cubicBezTo>
                        <a:pt x="39" y="4"/>
                        <a:pt x="50" y="0"/>
                        <a:pt x="61" y="0"/>
                      </a:cubicBezTo>
                      <a:cubicBezTo>
                        <a:pt x="61" y="0"/>
                        <a:pt x="61" y="0"/>
                        <a:pt x="61" y="0"/>
                      </a:cubicBezTo>
                      <a:cubicBezTo>
                        <a:pt x="72" y="0"/>
                        <a:pt x="83" y="4"/>
                        <a:pt x="91" y="13"/>
                      </a:cubicBezTo>
                      <a:cubicBezTo>
                        <a:pt x="91" y="13"/>
                        <a:pt x="91" y="13"/>
                        <a:pt x="91" y="13"/>
                      </a:cubicBezTo>
                      <a:cubicBezTo>
                        <a:pt x="93" y="14"/>
                        <a:pt x="93" y="14"/>
                        <a:pt x="93" y="14"/>
                      </a:cubicBezTo>
                      <a:cubicBezTo>
                        <a:pt x="101" y="22"/>
                        <a:pt x="105" y="33"/>
                        <a:pt x="105" y="44"/>
                      </a:cubicBezTo>
                      <a:cubicBezTo>
                        <a:pt x="105" y="44"/>
                        <a:pt x="105" y="44"/>
                        <a:pt x="105" y="44"/>
                      </a:cubicBezTo>
                      <a:cubicBezTo>
                        <a:pt x="105" y="55"/>
                        <a:pt x="101" y="66"/>
                        <a:pt x="93" y="74"/>
                      </a:cubicBezTo>
                      <a:cubicBezTo>
                        <a:pt x="93" y="74"/>
                        <a:pt x="93" y="74"/>
                        <a:pt x="93" y="74"/>
                      </a:cubicBezTo>
                      <a:cubicBezTo>
                        <a:pt x="62" y="105"/>
                        <a:pt x="62" y="105"/>
                        <a:pt x="62" y="105"/>
                      </a:cubicBezTo>
                      <a:cubicBezTo>
                        <a:pt x="54" y="114"/>
                        <a:pt x="42" y="118"/>
                        <a:pt x="32" y="118"/>
                      </a:cubicBezTo>
                      <a:cubicBezTo>
                        <a:pt x="32" y="118"/>
                        <a:pt x="32" y="118"/>
                        <a:pt x="32" y="118"/>
                      </a:cubicBezTo>
                      <a:cubicBezTo>
                        <a:pt x="32" y="118"/>
                        <a:pt x="32" y="118"/>
                        <a:pt x="32" y="11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90" name="Freeform 64"/>
                <p:cNvSpPr/>
                <p:nvPr/>
              </p:nvSpPr>
              <p:spPr bwMode="auto">
                <a:xfrm>
                  <a:off x="3647" y="2082"/>
                  <a:ext cx="252" cy="284"/>
                </a:xfrm>
                <a:custGeom>
                  <a:gdLst>
                    <a:gd fmla="*/ 44 w 105" name="T0"/>
                    <a:gd fmla="*/ 118 h 118" name="T1"/>
                    <a:gd fmla="*/ 14 w 105" name="T2"/>
                    <a:gd fmla="*/ 105 h 118" name="T3"/>
                    <a:gd fmla="*/ 14 w 105" name="T4"/>
                    <a:gd fmla="*/ 105 h 118" name="T5"/>
                    <a:gd fmla="*/ 12 w 105" name="T6"/>
                    <a:gd fmla="*/ 104 h 118" name="T7"/>
                    <a:gd fmla="*/ 0 w 105" name="T8"/>
                    <a:gd fmla="*/ 74 h 118" name="T9"/>
                    <a:gd fmla="*/ 0 w 105" name="T10"/>
                    <a:gd fmla="*/ 74 h 118" name="T11"/>
                    <a:gd fmla="*/ 12 w 105" name="T12"/>
                    <a:gd fmla="*/ 44 h 118" name="T13"/>
                    <a:gd fmla="*/ 12 w 105" name="T14"/>
                    <a:gd fmla="*/ 44 h 118" name="T15"/>
                    <a:gd fmla="*/ 43 w 105" name="T16"/>
                    <a:gd fmla="*/ 13 h 118" name="T17"/>
                    <a:gd fmla="*/ 73 w 105" name="T18"/>
                    <a:gd fmla="*/ 0 h 118" name="T19"/>
                    <a:gd fmla="*/ 73 w 105" name="T20"/>
                    <a:gd fmla="*/ 0 h 118" name="T21"/>
                    <a:gd fmla="*/ 98 w 105" name="T22"/>
                    <a:gd fmla="*/ 8 h 118" name="T23"/>
                    <a:gd fmla="*/ 98 w 105" name="T24"/>
                    <a:gd fmla="*/ 8 h 118" name="T25"/>
                    <a:gd fmla="*/ 101 w 105" name="T26"/>
                    <a:gd fmla="*/ 10 h 118" name="T27"/>
                    <a:gd fmla="*/ 101 w 105" name="T28"/>
                    <a:gd fmla="*/ 10 h 118" name="T29"/>
                    <a:gd fmla="*/ 104 w 105" name="T30"/>
                    <a:gd fmla="*/ 13 h 118" name="T31"/>
                    <a:gd fmla="*/ 105 w 105" name="T32"/>
                    <a:gd fmla="*/ 14 h 118" name="T33"/>
                    <a:gd fmla="*/ 105 w 105" name="T34"/>
                    <a:gd fmla="*/ 14 h 118" name="T35"/>
                    <a:gd fmla="*/ 105 w 105" name="T36"/>
                    <a:gd fmla="*/ 14 h 118" name="T37"/>
                    <a:gd fmla="*/ 86 w 105" name="T38"/>
                    <a:gd fmla="*/ 33 h 118" name="T39"/>
                    <a:gd fmla="*/ 86 w 105" name="T40"/>
                    <a:gd fmla="*/ 33 h 118" name="T41"/>
                    <a:gd fmla="*/ 85 w 105" name="T42"/>
                    <a:gd fmla="*/ 32 h 118" name="T43"/>
                    <a:gd fmla="*/ 73 w 105" name="T44"/>
                    <a:gd fmla="*/ 27 h 118" name="T45"/>
                    <a:gd fmla="*/ 73 w 105" name="T46"/>
                    <a:gd fmla="*/ 27 h 118" name="T47"/>
                    <a:gd fmla="*/ 62 w 105" name="T48"/>
                    <a:gd fmla="*/ 32 h 118" name="T49"/>
                    <a:gd fmla="*/ 62 w 105" name="T50"/>
                    <a:gd fmla="*/ 32 h 118" name="T51"/>
                    <a:gd fmla="*/ 31 w 105" name="T52"/>
                    <a:gd fmla="*/ 62 h 118" name="T53"/>
                    <a:gd fmla="*/ 26 w 105" name="T54"/>
                    <a:gd fmla="*/ 74 h 118" name="T55"/>
                    <a:gd fmla="*/ 26 w 105" name="T56"/>
                    <a:gd fmla="*/ 74 h 118" name="T57"/>
                    <a:gd fmla="*/ 31 w 105" name="T58"/>
                    <a:gd fmla="*/ 85 h 118" name="T59"/>
                    <a:gd fmla="*/ 31 w 105" name="T60"/>
                    <a:gd fmla="*/ 85 h 118" name="T61"/>
                    <a:gd fmla="*/ 32 w 105" name="T62"/>
                    <a:gd fmla="*/ 87 h 118" name="T63"/>
                    <a:gd fmla="*/ 44 w 105" name="T64"/>
                    <a:gd fmla="*/ 91 h 118" name="T65"/>
                    <a:gd fmla="*/ 44 w 105" name="T66"/>
                    <a:gd fmla="*/ 91 h 118" name="T67"/>
                    <a:gd fmla="*/ 56 w 105" name="T68"/>
                    <a:gd fmla="*/ 87 h 118" name="T69"/>
                    <a:gd fmla="*/ 56 w 105" name="T70"/>
                    <a:gd fmla="*/ 87 h 118" name="T71"/>
                    <a:gd fmla="*/ 69 w 105" name="T72"/>
                    <a:gd fmla="*/ 73 h 118" name="T73"/>
                    <a:gd fmla="*/ 87 w 105" name="T74"/>
                    <a:gd fmla="*/ 73 h 118" name="T75"/>
                    <a:gd fmla="*/ 87 w 105" name="T76"/>
                    <a:gd fmla="*/ 73 h 118" name="T77"/>
                    <a:gd fmla="*/ 87 w 105" name="T78"/>
                    <a:gd fmla="*/ 92 h 118" name="T79"/>
                    <a:gd fmla="*/ 87 w 105" name="T80"/>
                    <a:gd fmla="*/ 92 h 118" name="T81"/>
                    <a:gd fmla="*/ 74 w 105" name="T82"/>
                    <a:gd fmla="*/ 105 h 118" name="T83"/>
                    <a:gd fmla="*/ 44 w 105" name="T84"/>
                    <a:gd fmla="*/ 118 h 118" name="T85"/>
                    <a:gd fmla="*/ 44 w 105" name="T86"/>
                    <a:gd fmla="*/ 118 h 118" name="T87"/>
                    <a:gd fmla="*/ 44 w 105" name="T88"/>
                    <a:gd fmla="*/ 118 h 11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8" w="105">
                      <a:moveTo>
                        <a:pt x="44" y="118"/>
                      </a:moveTo>
                      <a:cubicBezTo>
                        <a:pt x="33" y="118"/>
                        <a:pt x="22" y="114"/>
                        <a:pt x="14" y="105"/>
                      </a:cubicBezTo>
                      <a:cubicBezTo>
                        <a:pt x="14" y="105"/>
                        <a:pt x="14" y="105"/>
                        <a:pt x="14" y="105"/>
                      </a:cubicBezTo>
                      <a:cubicBezTo>
                        <a:pt x="12" y="104"/>
                        <a:pt x="12" y="104"/>
                        <a:pt x="12" y="104"/>
                      </a:cubicBezTo>
                      <a:cubicBezTo>
                        <a:pt x="4" y="96"/>
                        <a:pt x="0" y="85"/>
                        <a:pt x="0" y="74"/>
                      </a:cubicBezTo>
                      <a:cubicBezTo>
                        <a:pt x="0" y="74"/>
                        <a:pt x="0" y="74"/>
                        <a:pt x="0" y="74"/>
                      </a:cubicBezTo>
                      <a:cubicBezTo>
                        <a:pt x="0" y="63"/>
                        <a:pt x="4" y="52"/>
                        <a:pt x="12" y="44"/>
                      </a:cubicBezTo>
                      <a:cubicBezTo>
                        <a:pt x="12" y="44"/>
                        <a:pt x="12" y="44"/>
                        <a:pt x="12" y="44"/>
                      </a:cubicBezTo>
                      <a:cubicBezTo>
                        <a:pt x="43" y="13"/>
                        <a:pt x="43" y="13"/>
                        <a:pt x="43" y="13"/>
                      </a:cubicBezTo>
                      <a:cubicBezTo>
                        <a:pt x="51" y="5"/>
                        <a:pt x="62" y="0"/>
                        <a:pt x="73" y="0"/>
                      </a:cubicBezTo>
                      <a:cubicBezTo>
                        <a:pt x="73" y="0"/>
                        <a:pt x="73" y="0"/>
                        <a:pt x="73" y="0"/>
                      </a:cubicBezTo>
                      <a:cubicBezTo>
                        <a:pt x="82" y="0"/>
                        <a:pt x="91" y="3"/>
                        <a:pt x="98" y="8"/>
                      </a:cubicBezTo>
                      <a:cubicBezTo>
                        <a:pt x="98" y="8"/>
                        <a:pt x="98" y="8"/>
                        <a:pt x="98" y="8"/>
                      </a:cubicBezTo>
                      <a:cubicBezTo>
                        <a:pt x="99" y="9"/>
                        <a:pt x="100" y="9"/>
                        <a:pt x="101" y="10"/>
                      </a:cubicBezTo>
                      <a:cubicBezTo>
                        <a:pt x="101" y="10"/>
                        <a:pt x="101" y="10"/>
                        <a:pt x="101" y="10"/>
                      </a:cubicBezTo>
                      <a:cubicBezTo>
                        <a:pt x="104" y="13"/>
                        <a:pt x="104" y="13"/>
                        <a:pt x="104" y="13"/>
                      </a:cubicBezTo>
                      <a:cubicBezTo>
                        <a:pt x="105" y="14"/>
                        <a:pt x="105" y="14"/>
                        <a:pt x="105" y="14"/>
                      </a:cubicBezTo>
                      <a:cubicBezTo>
                        <a:pt x="105" y="14"/>
                        <a:pt x="105" y="14"/>
                        <a:pt x="105" y="14"/>
                      </a:cubicBezTo>
                      <a:cubicBezTo>
                        <a:pt x="105" y="14"/>
                        <a:pt x="105" y="14"/>
                        <a:pt x="105" y="14"/>
                      </a:cubicBezTo>
                      <a:cubicBezTo>
                        <a:pt x="86" y="33"/>
                        <a:pt x="86" y="33"/>
                        <a:pt x="86" y="33"/>
                      </a:cubicBezTo>
                      <a:cubicBezTo>
                        <a:pt x="86" y="33"/>
                        <a:pt x="86" y="33"/>
                        <a:pt x="86" y="33"/>
                      </a:cubicBezTo>
                      <a:cubicBezTo>
                        <a:pt x="85" y="32"/>
                        <a:pt x="85" y="32"/>
                        <a:pt x="85" y="32"/>
                      </a:cubicBezTo>
                      <a:cubicBezTo>
                        <a:pt x="82" y="28"/>
                        <a:pt x="78" y="27"/>
                        <a:pt x="73" y="27"/>
                      </a:cubicBezTo>
                      <a:cubicBezTo>
                        <a:pt x="73" y="27"/>
                        <a:pt x="73" y="27"/>
                        <a:pt x="73" y="27"/>
                      </a:cubicBezTo>
                      <a:cubicBezTo>
                        <a:pt x="69" y="27"/>
                        <a:pt x="65" y="28"/>
                        <a:pt x="62" y="32"/>
                      </a:cubicBezTo>
                      <a:cubicBezTo>
                        <a:pt x="62" y="32"/>
                        <a:pt x="62" y="32"/>
                        <a:pt x="62" y="32"/>
                      </a:cubicBezTo>
                      <a:cubicBezTo>
                        <a:pt x="31" y="62"/>
                        <a:pt x="31" y="62"/>
                        <a:pt x="31" y="62"/>
                      </a:cubicBezTo>
                      <a:cubicBezTo>
                        <a:pt x="28" y="65"/>
                        <a:pt x="26" y="70"/>
                        <a:pt x="26" y="74"/>
                      </a:cubicBezTo>
                      <a:cubicBezTo>
                        <a:pt x="26" y="74"/>
                        <a:pt x="26" y="74"/>
                        <a:pt x="26" y="74"/>
                      </a:cubicBezTo>
                      <a:cubicBezTo>
                        <a:pt x="26" y="78"/>
                        <a:pt x="28" y="82"/>
                        <a:pt x="31" y="85"/>
                      </a:cubicBezTo>
                      <a:cubicBezTo>
                        <a:pt x="31" y="85"/>
                        <a:pt x="31" y="85"/>
                        <a:pt x="31" y="85"/>
                      </a:cubicBezTo>
                      <a:cubicBezTo>
                        <a:pt x="32" y="87"/>
                        <a:pt x="32" y="87"/>
                        <a:pt x="32" y="87"/>
                      </a:cubicBezTo>
                      <a:cubicBezTo>
                        <a:pt x="36" y="90"/>
                        <a:pt x="40" y="91"/>
                        <a:pt x="44" y="91"/>
                      </a:cubicBezTo>
                      <a:cubicBezTo>
                        <a:pt x="44" y="91"/>
                        <a:pt x="44" y="91"/>
                        <a:pt x="44" y="91"/>
                      </a:cubicBezTo>
                      <a:cubicBezTo>
                        <a:pt x="48" y="91"/>
                        <a:pt x="52" y="90"/>
                        <a:pt x="56" y="87"/>
                      </a:cubicBezTo>
                      <a:cubicBezTo>
                        <a:pt x="56" y="87"/>
                        <a:pt x="56" y="87"/>
                        <a:pt x="56" y="87"/>
                      </a:cubicBezTo>
                      <a:cubicBezTo>
                        <a:pt x="69" y="73"/>
                        <a:pt x="69" y="73"/>
                        <a:pt x="69" y="73"/>
                      </a:cubicBezTo>
                      <a:cubicBezTo>
                        <a:pt x="74" y="68"/>
                        <a:pt x="82" y="68"/>
                        <a:pt x="87" y="73"/>
                      </a:cubicBezTo>
                      <a:cubicBezTo>
                        <a:pt x="87" y="73"/>
                        <a:pt x="87" y="73"/>
                        <a:pt x="87" y="73"/>
                      </a:cubicBezTo>
                      <a:cubicBezTo>
                        <a:pt x="93" y="79"/>
                        <a:pt x="93" y="87"/>
                        <a:pt x="87" y="92"/>
                      </a:cubicBezTo>
                      <a:cubicBezTo>
                        <a:pt x="87" y="92"/>
                        <a:pt x="87" y="92"/>
                        <a:pt x="87" y="92"/>
                      </a:cubicBezTo>
                      <a:cubicBezTo>
                        <a:pt x="74" y="105"/>
                        <a:pt x="74" y="105"/>
                        <a:pt x="74" y="105"/>
                      </a:cubicBezTo>
                      <a:cubicBezTo>
                        <a:pt x="66" y="114"/>
                        <a:pt x="55" y="118"/>
                        <a:pt x="44" y="118"/>
                      </a:cubicBezTo>
                      <a:cubicBezTo>
                        <a:pt x="44" y="118"/>
                        <a:pt x="44" y="118"/>
                        <a:pt x="44" y="118"/>
                      </a:cubicBezTo>
                      <a:cubicBezTo>
                        <a:pt x="44" y="118"/>
                        <a:pt x="44" y="118"/>
                        <a:pt x="44" y="11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grpSp>
        <p:sp>
          <p:nvSpPr>
            <p:cNvPr id="94" name="椭圆 93"/>
            <p:cNvSpPr/>
            <p:nvPr/>
          </p:nvSpPr>
          <p:spPr>
            <a:xfrm>
              <a:off x="1760548" y="3734259"/>
              <a:ext cx="1147584" cy="1147584"/>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5" name="文本框 94"/>
            <p:cNvSpPr txBox="1"/>
            <p:nvPr/>
          </p:nvSpPr>
          <p:spPr>
            <a:xfrm>
              <a:off x="1676511" y="4355355"/>
              <a:ext cx="1337824"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智能仓储</a:t>
              </a:r>
            </a:p>
          </p:txBody>
        </p:sp>
        <p:grpSp>
          <p:nvGrpSpPr>
            <p:cNvPr id="115" name="组合 114"/>
            <p:cNvGrpSpPr/>
            <p:nvPr/>
          </p:nvGrpSpPr>
          <p:grpSpPr>
            <a:xfrm>
              <a:off x="2092387" y="3886119"/>
              <a:ext cx="492532" cy="473497"/>
              <a:chOff x="5768975" y="3114675"/>
              <a:chExt cx="657225" cy="631825"/>
            </a:xfrm>
          </p:grpSpPr>
          <p:sp>
            <p:nvSpPr>
              <p:cNvPr id="99" name="Freeform 68"/>
              <p:cNvSpPr/>
              <p:nvPr/>
            </p:nvSpPr>
            <p:spPr bwMode="auto">
              <a:xfrm>
                <a:off x="5768975" y="3114675"/>
                <a:ext cx="657225" cy="174625"/>
              </a:xfrm>
              <a:custGeom>
                <a:gdLst>
                  <a:gd fmla="*/ 207 w 414" name="T0"/>
                  <a:gd fmla="*/ 0 h 110" name="T1"/>
                  <a:gd fmla="*/ 311 w 414" name="T2"/>
                  <a:gd fmla="*/ 55 h 110" name="T3"/>
                  <a:gd fmla="*/ 414 w 414" name="T4"/>
                  <a:gd fmla="*/ 110 h 110" name="T5"/>
                  <a:gd fmla="*/ 207 w 414" name="T6"/>
                  <a:gd fmla="*/ 110 h 110" name="T7"/>
                  <a:gd fmla="*/ 0 w 414" name="T8"/>
                  <a:gd fmla="*/ 110 h 110" name="T9"/>
                  <a:gd fmla="*/ 103 w 414" name="T10"/>
                  <a:gd fmla="*/ 55 h 110" name="T11"/>
                  <a:gd fmla="*/ 207 w 414" name="T12"/>
                  <a:gd fmla="*/ 0 h 110" name="T13"/>
                </a:gdLst>
                <a:cxnLst>
                  <a:cxn ang="0">
                    <a:pos x="T0" y="T1"/>
                  </a:cxn>
                  <a:cxn ang="0">
                    <a:pos x="T2" y="T3"/>
                  </a:cxn>
                  <a:cxn ang="0">
                    <a:pos x="T4" y="T5"/>
                  </a:cxn>
                  <a:cxn ang="0">
                    <a:pos x="T6" y="T7"/>
                  </a:cxn>
                  <a:cxn ang="0">
                    <a:pos x="T8" y="T9"/>
                  </a:cxn>
                  <a:cxn ang="0">
                    <a:pos x="T10" y="T11"/>
                  </a:cxn>
                  <a:cxn ang="0">
                    <a:pos x="T12" y="T13"/>
                  </a:cxn>
                </a:cxnLst>
                <a:rect b="b" l="0" r="r" t="0"/>
                <a:pathLst>
                  <a:path h="110" w="413">
                    <a:moveTo>
                      <a:pt x="207" y="0"/>
                    </a:moveTo>
                    <a:lnTo>
                      <a:pt x="311" y="55"/>
                    </a:lnTo>
                    <a:lnTo>
                      <a:pt x="414" y="110"/>
                    </a:lnTo>
                    <a:lnTo>
                      <a:pt x="207" y="110"/>
                    </a:lnTo>
                    <a:lnTo>
                      <a:pt x="0" y="110"/>
                    </a:lnTo>
                    <a:lnTo>
                      <a:pt x="103" y="55"/>
                    </a:lnTo>
                    <a:lnTo>
                      <a:pt x="207"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0" name="Freeform 69"/>
              <p:cNvSpPr/>
              <p:nvPr/>
            </p:nvSpPr>
            <p:spPr bwMode="auto">
              <a:xfrm>
                <a:off x="5848350" y="3313113"/>
                <a:ext cx="65088" cy="334963"/>
              </a:xfrm>
              <a:custGeom>
                <a:gdLst>
                  <a:gd fmla="*/ 17 w 17" name="T0"/>
                  <a:gd fmla="*/ 84 h 88" name="T1"/>
                  <a:gd fmla="*/ 14 w 17" name="T2"/>
                  <a:gd fmla="*/ 88 h 88" name="T3"/>
                  <a:gd fmla="*/ 3 w 17" name="T4"/>
                  <a:gd fmla="*/ 88 h 88" name="T5"/>
                  <a:gd fmla="*/ 0 w 17" name="T6"/>
                  <a:gd fmla="*/ 84 h 88" name="T7"/>
                  <a:gd fmla="*/ 0 w 17" name="T8"/>
                  <a:gd fmla="*/ 4 h 88" name="T9"/>
                  <a:gd fmla="*/ 3 w 17" name="T10"/>
                  <a:gd fmla="*/ 0 h 88" name="T11"/>
                  <a:gd fmla="*/ 14 w 17" name="T12"/>
                  <a:gd fmla="*/ 0 h 88" name="T13"/>
                  <a:gd fmla="*/ 17 w 17" name="T14"/>
                  <a:gd fmla="*/ 4 h 88" name="T15"/>
                  <a:gd fmla="*/ 17 w 17" name="T16"/>
                  <a:gd fmla="*/ 84 h 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 w="17">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1" name="Freeform 70"/>
              <p:cNvSpPr/>
              <p:nvPr/>
            </p:nvSpPr>
            <p:spPr bwMode="auto">
              <a:xfrm>
                <a:off x="5818188" y="3302000"/>
                <a:ext cx="127000" cy="33338"/>
              </a:xfrm>
              <a:custGeom>
                <a:gdLst>
                  <a:gd fmla="*/ 33 w 33" name="T0"/>
                  <a:gd fmla="*/ 7 h 9" name="T1"/>
                  <a:gd fmla="*/ 31 w 33" name="T2"/>
                  <a:gd fmla="*/ 9 h 9" name="T3"/>
                  <a:gd fmla="*/ 2 w 33" name="T4"/>
                  <a:gd fmla="*/ 9 h 9" name="T5"/>
                  <a:gd fmla="*/ 0 w 33" name="T6"/>
                  <a:gd fmla="*/ 7 h 9" name="T7"/>
                  <a:gd fmla="*/ 0 w 33" name="T8"/>
                  <a:gd fmla="*/ 3 h 9" name="T9"/>
                  <a:gd fmla="*/ 2 w 33" name="T10"/>
                  <a:gd fmla="*/ 0 h 9" name="T11"/>
                  <a:gd fmla="*/ 31 w 33" name="T12"/>
                  <a:gd fmla="*/ 0 h 9" name="T13"/>
                  <a:gd fmla="*/ 33 w 33" name="T14"/>
                  <a:gd fmla="*/ 3 h 9" name="T15"/>
                  <a:gd fmla="*/ 33 w 33" name="T16"/>
                  <a:gd fmla="*/ 7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33">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2" name="Oval 71"/>
              <p:cNvSpPr>
                <a:spLocks noChangeArrowheads="1"/>
              </p:cNvSpPr>
              <p:nvPr/>
            </p:nvSpPr>
            <p:spPr bwMode="auto">
              <a:xfrm>
                <a:off x="5799138" y="3302000"/>
                <a:ext cx="57150"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3" name="Oval 72"/>
              <p:cNvSpPr>
                <a:spLocks noChangeArrowheads="1"/>
              </p:cNvSpPr>
              <p:nvPr/>
            </p:nvSpPr>
            <p:spPr bwMode="auto">
              <a:xfrm>
                <a:off x="5907088" y="3302000"/>
                <a:ext cx="57150"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4" name="Freeform 73"/>
              <p:cNvSpPr/>
              <p:nvPr/>
            </p:nvSpPr>
            <p:spPr bwMode="auto">
              <a:xfrm>
                <a:off x="6062663" y="3313113"/>
                <a:ext cx="69850" cy="334963"/>
              </a:xfrm>
              <a:custGeom>
                <a:gdLst>
                  <a:gd fmla="*/ 18 w 18" name="T0"/>
                  <a:gd fmla="*/ 84 h 88" name="T1"/>
                  <a:gd fmla="*/ 14 w 18" name="T2"/>
                  <a:gd fmla="*/ 88 h 88" name="T3"/>
                  <a:gd fmla="*/ 4 w 18" name="T4"/>
                  <a:gd fmla="*/ 88 h 88" name="T5"/>
                  <a:gd fmla="*/ 0 w 18" name="T6"/>
                  <a:gd fmla="*/ 84 h 88" name="T7"/>
                  <a:gd fmla="*/ 0 w 18" name="T8"/>
                  <a:gd fmla="*/ 4 h 88" name="T9"/>
                  <a:gd fmla="*/ 4 w 18" name="T10"/>
                  <a:gd fmla="*/ 0 h 88" name="T11"/>
                  <a:gd fmla="*/ 14 w 18" name="T12"/>
                  <a:gd fmla="*/ 0 h 88" name="T13"/>
                  <a:gd fmla="*/ 18 w 18" name="T14"/>
                  <a:gd fmla="*/ 4 h 88" name="T15"/>
                  <a:gd fmla="*/ 18 w 18" name="T16"/>
                  <a:gd fmla="*/ 84 h 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 w="1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5" name="Freeform 74"/>
              <p:cNvSpPr/>
              <p:nvPr/>
            </p:nvSpPr>
            <p:spPr bwMode="auto">
              <a:xfrm>
                <a:off x="6037263" y="3302000"/>
                <a:ext cx="122238" cy="33338"/>
              </a:xfrm>
              <a:custGeom>
                <a:gdLst>
                  <a:gd fmla="*/ 32 w 32" name="T0"/>
                  <a:gd fmla="*/ 7 h 9" name="T1"/>
                  <a:gd fmla="*/ 30 w 32" name="T2"/>
                  <a:gd fmla="*/ 9 h 9" name="T3"/>
                  <a:gd fmla="*/ 2 w 32" name="T4"/>
                  <a:gd fmla="*/ 9 h 9" name="T5"/>
                  <a:gd fmla="*/ 0 w 32" name="T6"/>
                  <a:gd fmla="*/ 7 h 9" name="T7"/>
                  <a:gd fmla="*/ 0 w 32" name="T8"/>
                  <a:gd fmla="*/ 3 h 9" name="T9"/>
                  <a:gd fmla="*/ 2 w 32" name="T10"/>
                  <a:gd fmla="*/ 0 h 9" name="T11"/>
                  <a:gd fmla="*/ 30 w 32" name="T12"/>
                  <a:gd fmla="*/ 0 h 9" name="T13"/>
                  <a:gd fmla="*/ 32 w 32" name="T14"/>
                  <a:gd fmla="*/ 3 h 9" name="T15"/>
                  <a:gd fmla="*/ 32 w 32" name="T16"/>
                  <a:gd fmla="*/ 7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32">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6" name="Oval 75"/>
              <p:cNvSpPr>
                <a:spLocks noChangeArrowheads="1"/>
              </p:cNvSpPr>
              <p:nvPr/>
            </p:nvSpPr>
            <p:spPr bwMode="auto">
              <a:xfrm>
                <a:off x="6016625" y="3302000"/>
                <a:ext cx="53975"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7" name="Oval 76"/>
              <p:cNvSpPr>
                <a:spLocks noChangeArrowheads="1"/>
              </p:cNvSpPr>
              <p:nvPr/>
            </p:nvSpPr>
            <p:spPr bwMode="auto">
              <a:xfrm>
                <a:off x="6124575" y="3302000"/>
                <a:ext cx="53975"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8" name="Freeform 77"/>
              <p:cNvSpPr/>
              <p:nvPr/>
            </p:nvSpPr>
            <p:spPr bwMode="auto">
              <a:xfrm>
                <a:off x="6281738" y="3313113"/>
                <a:ext cx="65088" cy="334963"/>
              </a:xfrm>
              <a:custGeom>
                <a:gdLst>
                  <a:gd fmla="*/ 17 w 17" name="T0"/>
                  <a:gd fmla="*/ 84 h 88" name="T1"/>
                  <a:gd fmla="*/ 14 w 17" name="T2"/>
                  <a:gd fmla="*/ 88 h 88" name="T3"/>
                  <a:gd fmla="*/ 3 w 17" name="T4"/>
                  <a:gd fmla="*/ 88 h 88" name="T5"/>
                  <a:gd fmla="*/ 0 w 17" name="T6"/>
                  <a:gd fmla="*/ 84 h 88" name="T7"/>
                  <a:gd fmla="*/ 0 w 17" name="T8"/>
                  <a:gd fmla="*/ 4 h 88" name="T9"/>
                  <a:gd fmla="*/ 3 w 17" name="T10"/>
                  <a:gd fmla="*/ 0 h 88" name="T11"/>
                  <a:gd fmla="*/ 14 w 17" name="T12"/>
                  <a:gd fmla="*/ 0 h 88" name="T13"/>
                  <a:gd fmla="*/ 17 w 17" name="T14"/>
                  <a:gd fmla="*/ 4 h 88" name="T15"/>
                  <a:gd fmla="*/ 17 w 17" name="T16"/>
                  <a:gd fmla="*/ 84 h 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 w="17">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9" name="Freeform 78"/>
              <p:cNvSpPr/>
              <p:nvPr/>
            </p:nvSpPr>
            <p:spPr bwMode="auto">
              <a:xfrm>
                <a:off x="6249988" y="3302000"/>
                <a:ext cx="127000" cy="33338"/>
              </a:xfrm>
              <a:custGeom>
                <a:gdLst>
                  <a:gd fmla="*/ 33 w 33" name="T0"/>
                  <a:gd fmla="*/ 7 h 9" name="T1"/>
                  <a:gd fmla="*/ 31 w 33" name="T2"/>
                  <a:gd fmla="*/ 9 h 9" name="T3"/>
                  <a:gd fmla="*/ 2 w 33" name="T4"/>
                  <a:gd fmla="*/ 9 h 9" name="T5"/>
                  <a:gd fmla="*/ 0 w 33" name="T6"/>
                  <a:gd fmla="*/ 7 h 9" name="T7"/>
                  <a:gd fmla="*/ 0 w 33" name="T8"/>
                  <a:gd fmla="*/ 3 h 9" name="T9"/>
                  <a:gd fmla="*/ 2 w 33" name="T10"/>
                  <a:gd fmla="*/ 0 h 9" name="T11"/>
                  <a:gd fmla="*/ 31 w 33" name="T12"/>
                  <a:gd fmla="*/ 0 h 9" name="T13"/>
                  <a:gd fmla="*/ 33 w 33" name="T14"/>
                  <a:gd fmla="*/ 3 h 9" name="T15"/>
                  <a:gd fmla="*/ 33 w 33" name="T16"/>
                  <a:gd fmla="*/ 7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33">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0" name="Oval 79"/>
              <p:cNvSpPr>
                <a:spLocks noChangeArrowheads="1"/>
              </p:cNvSpPr>
              <p:nvPr/>
            </p:nvSpPr>
            <p:spPr bwMode="auto">
              <a:xfrm>
                <a:off x="6230938" y="3302000"/>
                <a:ext cx="58738"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1" name="Oval 80"/>
              <p:cNvSpPr>
                <a:spLocks noChangeArrowheads="1"/>
              </p:cNvSpPr>
              <p:nvPr/>
            </p:nvSpPr>
            <p:spPr bwMode="auto">
              <a:xfrm>
                <a:off x="6338888" y="3302000"/>
                <a:ext cx="57150" cy="6032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2" name="Freeform 81"/>
              <p:cNvSpPr/>
              <p:nvPr/>
            </p:nvSpPr>
            <p:spPr bwMode="auto">
              <a:xfrm>
                <a:off x="5834063" y="3663950"/>
                <a:ext cx="527050" cy="22225"/>
              </a:xfrm>
              <a:custGeom>
                <a:gdLst>
                  <a:gd fmla="*/ 138 w 138" name="T0"/>
                  <a:gd fmla="*/ 3 h 6" name="T1"/>
                  <a:gd fmla="*/ 135 w 138" name="T2"/>
                  <a:gd fmla="*/ 6 h 6" name="T3"/>
                  <a:gd fmla="*/ 3 w 138" name="T4"/>
                  <a:gd fmla="*/ 6 h 6" name="T5"/>
                  <a:gd fmla="*/ 0 w 138" name="T6"/>
                  <a:gd fmla="*/ 3 h 6" name="T7"/>
                  <a:gd fmla="*/ 0 w 138" name="T8"/>
                  <a:gd fmla="*/ 3 h 6" name="T9"/>
                  <a:gd fmla="*/ 3 w 138" name="T10"/>
                  <a:gd fmla="*/ 0 h 6" name="T11"/>
                  <a:gd fmla="*/ 135 w 138" name="T12"/>
                  <a:gd fmla="*/ 0 h 6" name="T13"/>
                  <a:gd fmla="*/ 138 w 138" name="T14"/>
                  <a:gd fmla="*/ 3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138">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3" name="Freeform 82"/>
              <p:cNvSpPr/>
              <p:nvPr/>
            </p:nvSpPr>
            <p:spPr bwMode="auto">
              <a:xfrm>
                <a:off x="5834063" y="3694113"/>
                <a:ext cx="527050" cy="22225"/>
              </a:xfrm>
              <a:custGeom>
                <a:gdLst>
                  <a:gd fmla="*/ 138 w 138" name="T0"/>
                  <a:gd fmla="*/ 3 h 6" name="T1"/>
                  <a:gd fmla="*/ 135 w 138" name="T2"/>
                  <a:gd fmla="*/ 6 h 6" name="T3"/>
                  <a:gd fmla="*/ 3 w 138" name="T4"/>
                  <a:gd fmla="*/ 6 h 6" name="T5"/>
                  <a:gd fmla="*/ 0 w 138" name="T6"/>
                  <a:gd fmla="*/ 3 h 6" name="T7"/>
                  <a:gd fmla="*/ 0 w 138" name="T8"/>
                  <a:gd fmla="*/ 3 h 6" name="T9"/>
                  <a:gd fmla="*/ 3 w 138" name="T10"/>
                  <a:gd fmla="*/ 0 h 6" name="T11"/>
                  <a:gd fmla="*/ 135 w 138" name="T12"/>
                  <a:gd fmla="*/ 0 h 6" name="T13"/>
                  <a:gd fmla="*/ 138 w 138" name="T14"/>
                  <a:gd fmla="*/ 3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138">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4" name="Freeform 83"/>
              <p:cNvSpPr/>
              <p:nvPr/>
            </p:nvSpPr>
            <p:spPr bwMode="auto">
              <a:xfrm>
                <a:off x="5834063" y="3724275"/>
                <a:ext cx="527050" cy="22225"/>
              </a:xfrm>
              <a:custGeom>
                <a:gdLst>
                  <a:gd fmla="*/ 138 w 138" name="T0"/>
                  <a:gd fmla="*/ 3 h 6" name="T1"/>
                  <a:gd fmla="*/ 135 w 138" name="T2"/>
                  <a:gd fmla="*/ 6 h 6" name="T3"/>
                  <a:gd fmla="*/ 3 w 138" name="T4"/>
                  <a:gd fmla="*/ 6 h 6" name="T5"/>
                  <a:gd fmla="*/ 0 w 138" name="T6"/>
                  <a:gd fmla="*/ 3 h 6" name="T7"/>
                  <a:gd fmla="*/ 0 w 138" name="T8"/>
                  <a:gd fmla="*/ 3 h 6" name="T9"/>
                  <a:gd fmla="*/ 3 w 138" name="T10"/>
                  <a:gd fmla="*/ 0 h 6" name="T11"/>
                  <a:gd fmla="*/ 135 w 138" name="T12"/>
                  <a:gd fmla="*/ 0 h 6" name="T13"/>
                  <a:gd fmla="*/ 138 w 138" name="T14"/>
                  <a:gd fmla="*/ 3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138">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grpSp>
      <p:sp>
        <p:nvSpPr>
          <p:cNvPr id="117" name="矩形 116"/>
          <p:cNvSpPr/>
          <p:nvPr/>
        </p:nvSpPr>
        <p:spPr>
          <a:xfrm>
            <a:off x="642430" y="5389307"/>
            <a:ext cx="450820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电子商务（Electronic Commerce）是利用计算机技术、网络技术和远程通信技术，实现整个商务（买卖）过程中的电子化、数字化和网络化。</a:t>
            </a:r>
          </a:p>
        </p:txBody>
      </p:sp>
    </p:spTree>
    <p:extLst>
      <p:ext uri="{BB962C8B-B14F-4D97-AF65-F5344CB8AC3E}">
        <p14:creationId val="240231872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9"/>
                                        </p:tgtEl>
                                        <p:attrNameLst>
                                          <p:attrName>style.visibility</p:attrName>
                                        </p:attrNameLst>
                                      </p:cBhvr>
                                      <p:to>
                                        <p:strVal val="visible"/>
                                      </p:to>
                                    </p:set>
                                    <p:animEffect filter="wipe(left)"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18"/>
                                        </p:tgtEl>
                                        <p:attrNameLst>
                                          <p:attrName>style.visibility</p:attrName>
                                        </p:attrNameLst>
                                      </p:cBhvr>
                                      <p:to>
                                        <p:strVal val="visible"/>
                                      </p:to>
                                    </p:set>
                                    <p:anim calcmode="lin" valueType="num">
                                      <p:cBhvr>
                                        <p:cTn dur="500" fill="hold" id="11"/>
                                        <p:tgtEl>
                                          <p:spTgt spid="118"/>
                                        </p:tgtEl>
                                        <p:attrNameLst>
                                          <p:attrName>ppt_w</p:attrName>
                                        </p:attrNameLst>
                                      </p:cBhvr>
                                      <p:tavLst>
                                        <p:tav tm="0">
                                          <p:val>
                                            <p:fltVal val="0"/>
                                          </p:val>
                                        </p:tav>
                                        <p:tav tm="100000">
                                          <p:val>
                                            <p:strVal val="#ppt_w"/>
                                          </p:val>
                                        </p:tav>
                                      </p:tavLst>
                                    </p:anim>
                                    <p:anim calcmode="lin" valueType="num">
                                      <p:cBhvr>
                                        <p:cTn dur="500" fill="hold" id="12"/>
                                        <p:tgtEl>
                                          <p:spTgt spid="118"/>
                                        </p:tgtEl>
                                        <p:attrNameLst>
                                          <p:attrName>ppt_h</p:attrName>
                                        </p:attrNameLst>
                                      </p:cBhvr>
                                      <p:tavLst>
                                        <p:tav tm="0">
                                          <p:val>
                                            <p:fltVal val="0"/>
                                          </p:val>
                                        </p:tav>
                                        <p:tav tm="100000">
                                          <p:val>
                                            <p:strVal val="#ppt_h"/>
                                          </p:val>
                                        </p:tav>
                                      </p:tavLst>
                                    </p:anim>
                                    <p:animEffect filter="fade" transition="in">
                                      <p:cBhvr>
                                        <p:cTn dur="500" id="13"/>
                                        <p:tgtEl>
                                          <p:spTgt spid="118"/>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17"/>
                                        </p:tgtEl>
                                        <p:attrNameLst>
                                          <p:attrName>style.visibility</p:attrName>
                                        </p:attrNameLst>
                                      </p:cBhvr>
                                      <p:to>
                                        <p:strVal val="visible"/>
                                      </p:to>
                                    </p:set>
                                    <p:animEffect filter="wipe(left)" transition="in">
                                      <p:cBhvr>
                                        <p:cTn dur="500" id="17"/>
                                        <p:tgtEl>
                                          <p:spTgt spid="117"/>
                                        </p:tgtEl>
                                      </p:cBhvr>
                                    </p:animEffect>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1+#ppt_w/2"/>
                                          </p:val>
                                        </p:tav>
                                        <p:tav tm="100000">
                                          <p:val>
                                            <p:strVal val="#ppt_x"/>
                                          </p:val>
                                        </p:tav>
                                      </p:tavLst>
                                    </p:anim>
                                    <p:anim calcmode="lin" valueType="num">
                                      <p:cBhvr additive="base">
                                        <p:cTn dur="500" fill="hold" id="22"/>
                                        <p:tgtEl>
                                          <p:spTgt spid="10"/>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additive="base">
                                        <p:cTn dur="500" fill="hold" id="26"/>
                                        <p:tgtEl>
                                          <p:spTgt spid="5"/>
                                        </p:tgtEl>
                                        <p:attrNameLst>
                                          <p:attrName>ppt_x</p:attrName>
                                        </p:attrNameLst>
                                      </p:cBhvr>
                                      <p:tavLst>
                                        <p:tav tm="0">
                                          <p:val>
                                            <p:strVal val="1+#ppt_w/2"/>
                                          </p:val>
                                        </p:tav>
                                        <p:tav tm="100000">
                                          <p:val>
                                            <p:strVal val="#ppt_x"/>
                                          </p:val>
                                        </p:tav>
                                      </p:tavLst>
                                    </p:anim>
                                    <p:anim calcmode="lin" valueType="num">
                                      <p:cBhvr additive="base">
                                        <p:cTn dur="500" fill="hold" id="27"/>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0" y="2070100"/>
            <a:ext cx="12192000" cy="2019300"/>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2" name="组合 1"/>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6" name="文本框 5"/>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推广渠道</a:t>
              </a:r>
            </a:p>
          </p:txBody>
        </p:sp>
      </p:grpSp>
      <p:grpSp>
        <p:nvGrpSpPr>
          <p:cNvPr id="15" name="组合 14"/>
          <p:cNvGrpSpPr/>
          <p:nvPr/>
        </p:nvGrpSpPr>
        <p:grpSpPr>
          <a:xfrm>
            <a:off x="1203325" y="1708150"/>
            <a:ext cx="9785350" cy="3994150"/>
            <a:chOff x="1206500" y="1708150"/>
            <a:chExt cx="9785350" cy="3994150"/>
          </a:xfrm>
          <a:effectLst>
            <a:outerShdw algn="tl" blurRad="254000" dir="2700000" dist="63500" rotWithShape="0">
              <a:prstClr val="black">
                <a:alpha val="30000"/>
              </a:prstClr>
            </a:outerShdw>
          </a:effectLst>
        </p:grpSpPr>
        <p:sp>
          <p:nvSpPr>
            <p:cNvPr id="7" name="矩形 6"/>
            <p:cNvSpPr/>
            <p:nvPr/>
          </p:nvSpPr>
          <p:spPr>
            <a:xfrm>
              <a:off x="1206500"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2" name="矩形 11"/>
            <p:cNvSpPr/>
            <p:nvPr/>
          </p:nvSpPr>
          <p:spPr>
            <a:xfrm>
              <a:off x="3761317"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3" name="矩形 12"/>
            <p:cNvSpPr/>
            <p:nvPr/>
          </p:nvSpPr>
          <p:spPr>
            <a:xfrm>
              <a:off x="6316134"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4" name="矩形 13"/>
            <p:cNvSpPr/>
            <p:nvPr/>
          </p:nvSpPr>
          <p:spPr>
            <a:xfrm>
              <a:off x="8870950"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grpSp>
        <p:nvGrpSpPr>
          <p:cNvPr id="3" name="组合 2"/>
          <p:cNvGrpSpPr/>
          <p:nvPr/>
        </p:nvGrpSpPr>
        <p:grpSpPr>
          <a:xfrm>
            <a:off x="1250155" y="4138196"/>
            <a:ext cx="2052639" cy="1402042"/>
            <a:chOff x="1250155" y="4138196"/>
            <a:chExt cx="2052639" cy="1402042"/>
          </a:xfrm>
        </p:grpSpPr>
        <p:sp>
          <p:nvSpPr>
            <p:cNvPr id="24" name="文本框 23"/>
            <p:cNvSpPr txBox="1"/>
            <p:nvPr/>
          </p:nvSpPr>
          <p:spPr>
            <a:xfrm>
              <a:off x="1623347" y="4138196"/>
              <a:ext cx="1337824" cy="396240"/>
            </a:xfrm>
            <a:prstGeom prst="rect">
              <a:avLst/>
            </a:prstGeom>
            <a:noFill/>
          </p:spPr>
          <p:txBody>
            <a:bodyPr rtlCol="0" wrap="square">
              <a:spAutoFit/>
            </a:bodyPr>
            <a:lstStyle/>
            <a:p>
              <a:pPr algn="ctr"/>
              <a:r>
                <a:rPr altLang="en-US" b="1" lang="zh-CN" sz="2000">
                  <a:solidFill>
                    <a:schemeClr val="bg1"/>
                  </a:solidFill>
                  <a:ea charset="-122" panose="020b0503020204020204" pitchFamily="34" typeface="微软雅黑"/>
                  <a:cs typeface="+mn-ea"/>
                  <a:sym typeface="+mn-lt"/>
                </a:rPr>
                <a:t>会员拉人</a:t>
              </a:r>
            </a:p>
          </p:txBody>
        </p:sp>
        <p:cxnSp>
          <p:nvCxnSpPr>
            <p:cNvPr id="26" name="直接连接符 25"/>
            <p:cNvCxnSpPr/>
            <p:nvPr/>
          </p:nvCxnSpPr>
          <p:spPr>
            <a:xfrm>
              <a:off x="1428750"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250155" y="4616907"/>
              <a:ext cx="2052639"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通过建立会员系统，把产品打造成客流量稳定，建立完善的日常运作平台。</a:t>
              </a:r>
            </a:p>
          </p:txBody>
        </p:sp>
      </p:grpSp>
      <p:grpSp>
        <p:nvGrpSpPr>
          <p:cNvPr id="4" name="组合 3"/>
          <p:cNvGrpSpPr/>
          <p:nvPr/>
        </p:nvGrpSpPr>
        <p:grpSpPr>
          <a:xfrm>
            <a:off x="3789624" y="4138196"/>
            <a:ext cx="2052639" cy="1402042"/>
            <a:chOff x="3789624" y="4138196"/>
            <a:chExt cx="2052639" cy="1402042"/>
          </a:xfrm>
        </p:grpSpPr>
        <p:sp>
          <p:nvSpPr>
            <p:cNvPr id="29" name="文本框 28"/>
            <p:cNvSpPr txBox="1"/>
            <p:nvPr/>
          </p:nvSpPr>
          <p:spPr>
            <a:xfrm>
              <a:off x="4162816" y="4138196"/>
              <a:ext cx="1337824" cy="396240"/>
            </a:xfrm>
            <a:prstGeom prst="rect">
              <a:avLst/>
            </a:prstGeom>
            <a:noFill/>
          </p:spPr>
          <p:txBody>
            <a:bodyPr rtlCol="0" wrap="square">
              <a:spAutoFit/>
            </a:bodyPr>
            <a:lstStyle/>
            <a:p>
              <a:pPr algn="ctr"/>
              <a:r>
                <a:rPr altLang="en-US" b="1" lang="zh-CN" sz="2000">
                  <a:solidFill>
                    <a:schemeClr val="bg1"/>
                  </a:solidFill>
                  <a:ea charset="-122" panose="020b0503020204020204" pitchFamily="34" typeface="微软雅黑"/>
                  <a:cs typeface="+mn-ea"/>
                  <a:sym typeface="+mn-lt"/>
                </a:rPr>
                <a:t>手机下载</a:t>
              </a:r>
            </a:p>
          </p:txBody>
        </p:sp>
        <p:cxnSp>
          <p:nvCxnSpPr>
            <p:cNvPr id="30" name="直接连接符 29"/>
            <p:cNvCxnSpPr/>
            <p:nvPr/>
          </p:nvCxnSpPr>
          <p:spPr>
            <a:xfrm>
              <a:off x="3968219"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789624" y="4616907"/>
              <a:ext cx="2052639"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通过建立会员系统，把产品打造成客流量稳定，建立完善的日常运作平台。</a:t>
              </a:r>
            </a:p>
          </p:txBody>
        </p:sp>
      </p:grpSp>
      <p:grpSp>
        <p:nvGrpSpPr>
          <p:cNvPr id="8" name="组合 7"/>
          <p:cNvGrpSpPr/>
          <p:nvPr/>
        </p:nvGrpSpPr>
        <p:grpSpPr>
          <a:xfrm>
            <a:off x="6368520" y="4138196"/>
            <a:ext cx="2052639" cy="1402042"/>
            <a:chOff x="6368520" y="4138196"/>
            <a:chExt cx="2052639" cy="1402042"/>
          </a:xfrm>
        </p:grpSpPr>
        <p:sp>
          <p:nvSpPr>
            <p:cNvPr id="32" name="文本框 31"/>
            <p:cNvSpPr txBox="1"/>
            <p:nvPr/>
          </p:nvSpPr>
          <p:spPr>
            <a:xfrm>
              <a:off x="6741712" y="4138196"/>
              <a:ext cx="1337824" cy="396240"/>
            </a:xfrm>
            <a:prstGeom prst="rect">
              <a:avLst/>
            </a:prstGeom>
            <a:noFill/>
          </p:spPr>
          <p:txBody>
            <a:bodyPr rtlCol="0" wrap="square">
              <a:spAutoFit/>
            </a:bodyPr>
            <a:lstStyle/>
            <a:p>
              <a:pPr algn="ctr"/>
              <a:r>
                <a:rPr altLang="en-US" b="1" lang="zh-CN" sz="2000">
                  <a:solidFill>
                    <a:schemeClr val="bg1"/>
                  </a:solidFill>
                  <a:ea charset="-122" panose="020b0503020204020204" pitchFamily="34" typeface="微软雅黑"/>
                  <a:cs typeface="+mn-ea"/>
                  <a:sym typeface="+mn-lt"/>
                </a:rPr>
                <a:t>软文推广</a:t>
              </a:r>
            </a:p>
          </p:txBody>
        </p:sp>
        <p:cxnSp>
          <p:nvCxnSpPr>
            <p:cNvPr id="33" name="直接连接符 32"/>
            <p:cNvCxnSpPr/>
            <p:nvPr/>
          </p:nvCxnSpPr>
          <p:spPr>
            <a:xfrm>
              <a:off x="6547115"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368521" y="4616907"/>
              <a:ext cx="2052639"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通过建立会员系统，把产品打造成客流量稳定，建立完善的日常运作平台。</a:t>
              </a:r>
            </a:p>
          </p:txBody>
        </p:sp>
      </p:grpSp>
      <p:grpSp>
        <p:nvGrpSpPr>
          <p:cNvPr id="9" name="组合 8"/>
          <p:cNvGrpSpPr/>
          <p:nvPr/>
        </p:nvGrpSpPr>
        <p:grpSpPr>
          <a:xfrm>
            <a:off x="8900712" y="4138196"/>
            <a:ext cx="2052639" cy="1402042"/>
            <a:chOff x="8900712" y="4138196"/>
            <a:chExt cx="2052639" cy="1402042"/>
          </a:xfrm>
        </p:grpSpPr>
        <p:cxnSp>
          <p:nvCxnSpPr>
            <p:cNvPr id="36" name="直接连接符 35"/>
            <p:cNvCxnSpPr/>
            <p:nvPr/>
          </p:nvCxnSpPr>
          <p:spPr>
            <a:xfrm>
              <a:off x="9079307"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900713" y="4616907"/>
              <a:ext cx="2052639"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通过建立会员系统，把产品打造成客流量稳定，建立完善的日常运作平台。</a:t>
              </a:r>
            </a:p>
          </p:txBody>
        </p:sp>
        <p:sp>
          <p:nvSpPr>
            <p:cNvPr id="38" name="文本框 37"/>
            <p:cNvSpPr txBox="1"/>
            <p:nvPr/>
          </p:nvSpPr>
          <p:spPr>
            <a:xfrm>
              <a:off x="9273904" y="4138196"/>
              <a:ext cx="1337824" cy="396240"/>
            </a:xfrm>
            <a:prstGeom prst="rect">
              <a:avLst/>
            </a:prstGeom>
            <a:noFill/>
          </p:spPr>
          <p:txBody>
            <a:bodyPr rtlCol="0" wrap="square">
              <a:spAutoFit/>
            </a:bodyPr>
            <a:lstStyle/>
            <a:p>
              <a:pPr algn="ctr"/>
              <a:r>
                <a:rPr altLang="en-US" b="1" lang="zh-CN" sz="2000">
                  <a:solidFill>
                    <a:schemeClr val="bg1"/>
                  </a:solidFill>
                  <a:ea charset="-122" panose="020b0503020204020204" pitchFamily="34" typeface="微软雅黑"/>
                  <a:cs typeface="+mn-ea"/>
                  <a:sym typeface="+mn-lt"/>
                </a:rPr>
                <a:t>搜索推广</a:t>
              </a:r>
            </a:p>
          </p:txBody>
        </p:sp>
      </p:grpSp>
      <p:pic>
        <p:nvPicPr>
          <p:cNvPr id="23" name="图片 22">
            <a:extLst>
              <a:ext uri="{FF2B5EF4-FFF2-40B4-BE49-F238E27FC236}">
                <a16:creationId xmlns:a16="http://schemas.microsoft.com/office/drawing/2014/main" id="{433AE24E-C0B7-4998-AA1C-B9CE4A81C35D}"/>
              </a:ext>
            </a:extLst>
          </p:cNvPr>
          <p:cNvPicPr>
            <a:picLocks noChangeAspect="1"/>
          </p:cNvPicPr>
          <p:nvPr/>
        </p:nvPicPr>
        <p:blipFill>
          <a:blip r:embed="rId3">
            <a:extLst>
              <a:ext uri="{28A0092B-C50C-407E-A947-70E740481C1C}">
                <a14:useLocalDpi val="0"/>
              </a:ext>
            </a:extLst>
          </a:blip>
          <a:stretch>
            <a:fillRect/>
          </a:stretch>
        </p:blipFill>
        <p:spPr>
          <a:xfrm>
            <a:off x="1203325" y="2334481"/>
            <a:ext cx="2099469" cy="1563952"/>
          </a:xfrm>
          <a:prstGeom prst="rect">
            <a:avLst/>
          </a:prstGeom>
        </p:spPr>
      </p:pic>
      <p:pic>
        <p:nvPicPr>
          <p:cNvPr id="39" name="图片 38">
            <a:extLst>
              <a:ext uri="{FF2B5EF4-FFF2-40B4-BE49-F238E27FC236}">
                <a16:creationId xmlns:a16="http://schemas.microsoft.com/office/drawing/2014/main" id="{5959A406-7F86-4800-B237-A4CC843DCE4B}"/>
              </a:ext>
            </a:extLst>
          </p:cNvPr>
          <p:cNvPicPr>
            <a:picLocks noChangeAspect="1"/>
          </p:cNvPicPr>
          <p:nvPr/>
        </p:nvPicPr>
        <p:blipFill>
          <a:blip r:embed="rId3">
            <a:extLst>
              <a:ext uri="{28A0092B-C50C-407E-A947-70E740481C1C}">
                <a14:useLocalDpi val="0"/>
              </a:ext>
            </a:extLst>
          </a:blip>
          <a:stretch>
            <a:fillRect/>
          </a:stretch>
        </p:blipFill>
        <p:spPr>
          <a:xfrm>
            <a:off x="3767982" y="2333829"/>
            <a:ext cx="2101219" cy="1565256"/>
          </a:xfrm>
          <a:prstGeom prst="rect">
            <a:avLst/>
          </a:prstGeom>
        </p:spPr>
      </p:pic>
      <p:pic>
        <p:nvPicPr>
          <p:cNvPr id="40" name="图片 39">
            <a:extLst>
              <a:ext uri="{FF2B5EF4-FFF2-40B4-BE49-F238E27FC236}">
                <a16:creationId xmlns:a16="http://schemas.microsoft.com/office/drawing/2014/main" id="{B67FDED6-44F3-48E0-8FBA-64336BB90355}"/>
              </a:ext>
            </a:extLst>
          </p:cNvPr>
          <p:cNvPicPr>
            <a:picLocks noChangeAspect="1"/>
          </p:cNvPicPr>
          <p:nvPr/>
        </p:nvPicPr>
        <p:blipFill>
          <a:blip r:embed="rId3">
            <a:extLst>
              <a:ext uri="{28A0092B-C50C-407E-A947-70E740481C1C}">
                <a14:useLocalDpi val="0"/>
              </a:ext>
            </a:extLst>
          </a:blip>
          <a:stretch>
            <a:fillRect/>
          </a:stretch>
        </p:blipFill>
        <p:spPr>
          <a:xfrm>
            <a:off x="6322799" y="2333829"/>
            <a:ext cx="2101219" cy="1565256"/>
          </a:xfrm>
          <a:prstGeom prst="rect">
            <a:avLst/>
          </a:prstGeom>
        </p:spPr>
      </p:pic>
      <p:pic>
        <p:nvPicPr>
          <p:cNvPr id="41" name="图片 40">
            <a:extLst>
              <a:ext uri="{FF2B5EF4-FFF2-40B4-BE49-F238E27FC236}">
                <a16:creationId xmlns:a16="http://schemas.microsoft.com/office/drawing/2014/main" id="{684E14E7-EB56-447A-8F3A-D57353319921}"/>
              </a:ext>
            </a:extLst>
          </p:cNvPr>
          <p:cNvPicPr>
            <a:picLocks noChangeAspect="1"/>
          </p:cNvPicPr>
          <p:nvPr/>
        </p:nvPicPr>
        <p:blipFill>
          <a:blip r:embed="rId3">
            <a:extLst>
              <a:ext uri="{28A0092B-C50C-407E-A947-70E740481C1C}">
                <a14:useLocalDpi val="0"/>
              </a:ext>
            </a:extLst>
          </a:blip>
          <a:stretch>
            <a:fillRect/>
          </a:stretch>
        </p:blipFill>
        <p:spPr>
          <a:xfrm>
            <a:off x="8877615" y="2333829"/>
            <a:ext cx="2101219" cy="1565256"/>
          </a:xfrm>
          <a:prstGeom prst="rect">
            <a:avLst/>
          </a:prstGeom>
        </p:spPr>
      </p:pic>
    </p:spTree>
    <p:extLst>
      <p:ext uri="{BB962C8B-B14F-4D97-AF65-F5344CB8AC3E}">
        <p14:creationId val="4201896985"/>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11"/>
                                        </p:tgtEl>
                                        <p:attrNameLst>
                                          <p:attrName>style.visibility</p:attrName>
                                        </p:attrNameLst>
                                      </p:cBhvr>
                                      <p:to>
                                        <p:strVal val="visible"/>
                                      </p:to>
                                    </p:set>
                                    <p:animEffect filter="barn(inVertical)" transition="in">
                                      <p:cBhvr>
                                        <p:cTn dur="500" id="11"/>
                                        <p:tgtEl>
                                          <p:spTgt spid="11"/>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1000" id="15"/>
                                        <p:tgtEl>
                                          <p:spTgt spid="3"/>
                                        </p:tgtEl>
                                      </p:cBhvr>
                                    </p:animEffect>
                                    <p:anim calcmode="lin" valueType="num">
                                      <p:cBhvr>
                                        <p:cTn dur="1000" fill="hold" id="16"/>
                                        <p:tgtEl>
                                          <p:spTgt spid="3"/>
                                        </p:tgtEl>
                                        <p:attrNameLst>
                                          <p:attrName>ppt_x</p:attrName>
                                        </p:attrNameLst>
                                      </p:cBhvr>
                                      <p:tavLst>
                                        <p:tav tm="0">
                                          <p:val>
                                            <p:strVal val="#ppt_x"/>
                                          </p:val>
                                        </p:tav>
                                        <p:tav tm="100000">
                                          <p:val>
                                            <p:strVal val="#ppt_x"/>
                                          </p:val>
                                        </p:tav>
                                      </p:tavLst>
                                    </p:anim>
                                    <p:anim calcmode="lin" valueType="num">
                                      <p:cBhvr>
                                        <p:cTn dur="1000" fill="hold" id="17"/>
                                        <p:tgtEl>
                                          <p:spTgt spid="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1000" id="21"/>
                                        <p:tgtEl>
                                          <p:spTgt spid="4"/>
                                        </p:tgtEl>
                                      </p:cBhvr>
                                    </p:animEffect>
                                    <p:anim calcmode="lin" valueType="num">
                                      <p:cBhvr>
                                        <p:cTn dur="1000" fill="hold" id="22"/>
                                        <p:tgtEl>
                                          <p:spTgt spid="4"/>
                                        </p:tgtEl>
                                        <p:attrNameLst>
                                          <p:attrName>ppt_x</p:attrName>
                                        </p:attrNameLst>
                                      </p:cBhvr>
                                      <p:tavLst>
                                        <p:tav tm="0">
                                          <p:val>
                                            <p:strVal val="#ppt_x"/>
                                          </p:val>
                                        </p:tav>
                                        <p:tav tm="100000">
                                          <p:val>
                                            <p:strVal val="#ppt_x"/>
                                          </p:val>
                                        </p:tav>
                                      </p:tavLst>
                                    </p:anim>
                                    <p:anim calcmode="lin" valueType="num">
                                      <p:cBhvr>
                                        <p:cTn dur="1000" fill="hold" id="23"/>
                                        <p:tgtEl>
                                          <p:spTgt spid="4"/>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1000" id="27"/>
                                        <p:tgtEl>
                                          <p:spTgt spid="8"/>
                                        </p:tgtEl>
                                      </p:cBhvr>
                                    </p:animEffect>
                                    <p:anim calcmode="lin" valueType="num">
                                      <p:cBhvr>
                                        <p:cTn dur="1000" fill="hold" id="28"/>
                                        <p:tgtEl>
                                          <p:spTgt spid="8"/>
                                        </p:tgtEl>
                                        <p:attrNameLst>
                                          <p:attrName>ppt_x</p:attrName>
                                        </p:attrNameLst>
                                      </p:cBhvr>
                                      <p:tavLst>
                                        <p:tav tm="0">
                                          <p:val>
                                            <p:strVal val="#ppt_x"/>
                                          </p:val>
                                        </p:tav>
                                        <p:tav tm="100000">
                                          <p:val>
                                            <p:strVal val="#ppt_x"/>
                                          </p:val>
                                        </p:tav>
                                      </p:tavLst>
                                    </p:anim>
                                    <p:anim calcmode="lin" valueType="num">
                                      <p:cBhvr>
                                        <p:cTn dur="1000" fill="hold" id="29"/>
                                        <p:tgtEl>
                                          <p:spTgt spid="8"/>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4000"/>
                            </p:stCondLst>
                            <p:childTnLst>
                              <p:par>
                                <p:cTn fill="hold" id="31" nodeType="afterEffect" presetClass="entr" presetID="42"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1000" id="33"/>
                                        <p:tgtEl>
                                          <p:spTgt spid="9"/>
                                        </p:tgtEl>
                                      </p:cBhvr>
                                    </p:animEffect>
                                    <p:anim calcmode="lin" valueType="num">
                                      <p:cBhvr>
                                        <p:cTn dur="1000" fill="hold" id="34"/>
                                        <p:tgtEl>
                                          <p:spTgt spid="9"/>
                                        </p:tgtEl>
                                        <p:attrNameLst>
                                          <p:attrName>ppt_x</p:attrName>
                                        </p:attrNameLst>
                                      </p:cBhvr>
                                      <p:tavLst>
                                        <p:tav tm="0">
                                          <p:val>
                                            <p:strVal val="#ppt_x"/>
                                          </p:val>
                                        </p:tav>
                                        <p:tav tm="100000">
                                          <p:val>
                                            <p:strVal val="#ppt_x"/>
                                          </p:val>
                                        </p:tav>
                                      </p:tavLst>
                                    </p:anim>
                                    <p:anim calcmode="lin" valueType="num">
                                      <p:cBhvr>
                                        <p:cTn dur="1000" fill="hold" id="35"/>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2428401"/>
            <a:ext cx="4038398" cy="1930401"/>
          </a:xfrm>
          <a:prstGeom prst="rect">
            <a:avLst/>
          </a:prstGeom>
          <a:effectLst>
            <a:outerShdw algn="tl" blurRad="254000" dir="2700000" dist="63500" rotWithShape="0">
              <a:prstClr val="black">
                <a:alpha val="30000"/>
              </a:prstClr>
            </a:outerShdw>
          </a:effectLst>
        </p:spPr>
      </p:pic>
      <p:sp>
        <p:nvSpPr>
          <p:cNvPr id="5" name="矩形 4"/>
          <p:cNvSpPr/>
          <p:nvPr/>
        </p:nvSpPr>
        <p:spPr>
          <a:xfrm rot="2700000">
            <a:off x="3365391" y="2707247"/>
            <a:ext cx="1368193" cy="1368193"/>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6" name="矩形 5"/>
          <p:cNvSpPr/>
          <p:nvPr/>
        </p:nvSpPr>
        <p:spPr>
          <a:xfrm rot="2700000">
            <a:off x="4286965" y="2185362"/>
            <a:ext cx="370728" cy="370728"/>
          </a:xfrm>
          <a:prstGeom prst="rect">
            <a:avLst/>
          </a:prstGeom>
          <a:solidFill>
            <a:srgbClr val="0DA3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7" name="矩形 6"/>
          <p:cNvSpPr/>
          <p:nvPr/>
        </p:nvSpPr>
        <p:spPr>
          <a:xfrm rot="2700000">
            <a:off x="3958715" y="2000942"/>
            <a:ext cx="181545" cy="181545"/>
          </a:xfrm>
          <a:prstGeom prst="rect">
            <a:avLst/>
          </a:prstGeom>
          <a:solidFill>
            <a:srgbClr val="53BD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 name="文本框 7"/>
          <p:cNvSpPr txBox="1"/>
          <p:nvPr/>
        </p:nvSpPr>
        <p:spPr>
          <a:xfrm>
            <a:off x="3070710" y="3060992"/>
            <a:ext cx="1963492" cy="822960"/>
          </a:xfrm>
          <a:prstGeom prst="rect">
            <a:avLst/>
          </a:prstGeom>
          <a:noFill/>
          <a:effectLst>
            <a:outerShdw algn="tl" blurRad="254000" dir="2700000" dist="63500" rotWithShape="0">
              <a:prstClr val="black">
                <a:alpha val="30000"/>
              </a:prstClr>
            </a:outerShdw>
          </a:effectLst>
        </p:spPr>
        <p:txBody>
          <a:bodyPr rtlCol="0" wrap="square">
            <a:spAutoFit/>
          </a:bodyPr>
          <a:lstStyle/>
          <a:p>
            <a:pPr algn="ctr"/>
            <a:r>
              <a:rPr altLang="zh-CN" lang="en-US" sz="2400">
                <a:solidFill>
                  <a:schemeClr val="bg1"/>
                </a:solidFill>
                <a:ea charset="-122" panose="020b0503020204020204" pitchFamily="34" typeface="微软雅黑"/>
                <a:cs typeface="+mn-ea"/>
                <a:sym typeface="+mn-lt"/>
              </a:rPr>
              <a:t>PART</a:t>
            </a:r>
          </a:p>
          <a:p>
            <a:pPr algn="ctr"/>
            <a:r>
              <a:rPr altLang="zh-CN" lang="en-US" sz="2400">
                <a:solidFill>
                  <a:schemeClr val="bg1"/>
                </a:solidFill>
                <a:ea charset="-122" panose="020b0503020204020204" pitchFamily="34" typeface="微软雅黑"/>
                <a:cs typeface="+mn-ea"/>
                <a:sym typeface="+mn-lt"/>
              </a:rPr>
              <a:t>03</a:t>
            </a:r>
          </a:p>
        </p:txBody>
      </p:sp>
      <p:grpSp>
        <p:nvGrpSpPr>
          <p:cNvPr id="2" name="组合 1"/>
          <p:cNvGrpSpPr/>
          <p:nvPr/>
        </p:nvGrpSpPr>
        <p:grpSpPr>
          <a:xfrm>
            <a:off x="4734473" y="2465536"/>
            <a:ext cx="7536601" cy="1378542"/>
            <a:chOff x="4734473" y="2465536"/>
            <a:chExt cx="7536601" cy="1378542"/>
          </a:xfrm>
        </p:grpSpPr>
        <p:sp>
          <p:nvSpPr>
            <p:cNvPr id="9" name="文本框 8"/>
            <p:cNvSpPr txBox="1"/>
            <p:nvPr/>
          </p:nvSpPr>
          <p:spPr>
            <a:xfrm>
              <a:off x="4734474" y="2465536"/>
              <a:ext cx="3208562" cy="822960"/>
            </a:xfrm>
            <a:prstGeom prst="rect">
              <a:avLst/>
            </a:prstGeom>
            <a:noFill/>
          </p:spPr>
          <p:txBody>
            <a:bodyPr rtlCol="0" wrap="square">
              <a:spAutoFit/>
            </a:bodyPr>
            <a:lstStyle/>
            <a:p>
              <a:pPr algn="ctr"/>
              <a:r>
                <a:rPr altLang="en-US" b="1" lang="zh-CN" sz="4800">
                  <a:solidFill>
                    <a:srgbClr val="0070C0"/>
                  </a:solidFill>
                  <a:ea charset="-122" panose="020b0503020204020204" pitchFamily="34" typeface="微软雅黑"/>
                  <a:cs typeface="+mn-ea"/>
                  <a:sym typeface="+mn-lt"/>
                </a:rPr>
                <a:t>团队介绍</a:t>
              </a:r>
            </a:p>
          </p:txBody>
        </p:sp>
        <p:cxnSp>
          <p:nvCxnSpPr>
            <p:cNvPr id="10" name="直接连接符 9"/>
            <p:cNvCxnSpPr/>
            <p:nvPr/>
          </p:nvCxnSpPr>
          <p:spPr>
            <a:xfrm>
              <a:off x="5016947" y="3391343"/>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22481" y="3505524"/>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发展历程</a:t>
              </a:r>
            </a:p>
          </p:txBody>
        </p:sp>
        <p:sp>
          <p:nvSpPr>
            <p:cNvPr id="12" name="文本框 11"/>
            <p:cNvSpPr txBox="1"/>
            <p:nvPr/>
          </p:nvSpPr>
          <p:spPr>
            <a:xfrm>
              <a:off x="8611815" y="3505524"/>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组织架构</a:t>
              </a:r>
            </a:p>
          </p:txBody>
        </p:sp>
        <p:sp>
          <p:nvSpPr>
            <p:cNvPr id="13" name="文本框 12"/>
            <p:cNvSpPr txBox="1"/>
            <p:nvPr/>
          </p:nvSpPr>
          <p:spPr>
            <a:xfrm>
              <a:off x="9783550" y="3505524"/>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团队成员</a:t>
              </a:r>
            </a:p>
          </p:txBody>
        </p:sp>
        <p:sp>
          <p:nvSpPr>
            <p:cNvPr id="14" name="文本框 13"/>
            <p:cNvSpPr txBox="1"/>
            <p:nvPr/>
          </p:nvSpPr>
          <p:spPr>
            <a:xfrm>
              <a:off x="10930720" y="3505524"/>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企业荣誉</a:t>
              </a:r>
            </a:p>
          </p:txBody>
        </p:sp>
      </p:grpSp>
      <p:cxnSp>
        <p:nvCxnSpPr>
          <p:cNvPr id="15" name="直接连接符 14"/>
          <p:cNvCxnSpPr/>
          <p:nvPr/>
        </p:nvCxnSpPr>
        <p:spPr>
          <a:xfrm>
            <a:off x="8002520" y="5276850"/>
            <a:ext cx="1949650" cy="228483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729104" y="-1291071"/>
            <a:ext cx="6010738" cy="732740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3987484"/>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12">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0-#ppt_w/2"/>
                                          </p:val>
                                        </p:tav>
                                        <p:tav tm="100000">
                                          <p:val>
                                            <p:strVal val="#ppt_x"/>
                                          </p:val>
                                        </p:tav>
                                      </p:tavLst>
                                    </p:anim>
                                    <p:anim calcmode="lin" valueType="num">
                                      <p:cBhvr additive="base">
                                        <p:cTn dur="500" fill="hold" id="12"/>
                                        <p:tgtEl>
                                          <p:spTgt spid="16"/>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12">
                                  <p:stCondLst>
                                    <p:cond delay="0"/>
                                  </p:stCondLst>
                                  <p:childTnLst>
                                    <p:set>
                                      <p:cBhvr>
                                        <p:cTn dur="1" fill="hold" id="15">
                                          <p:stCondLst>
                                            <p:cond delay="0"/>
                                          </p:stCondLst>
                                        </p:cTn>
                                        <p:tgtEl>
                                          <p:spTgt spid="15"/>
                                        </p:tgtEl>
                                        <p:attrNameLst>
                                          <p:attrName>style.visibility</p:attrName>
                                        </p:attrNameLst>
                                      </p:cBhvr>
                                      <p:to>
                                        <p:strVal val="visible"/>
                                      </p:to>
                                    </p:set>
                                    <p:anim calcmode="lin" valueType="num">
                                      <p:cBhvr additive="base">
                                        <p:cTn dur="500" fill="hold" id="16"/>
                                        <p:tgtEl>
                                          <p:spTgt spid="15"/>
                                        </p:tgtEl>
                                        <p:attrNameLst>
                                          <p:attrName>ppt_x</p:attrName>
                                        </p:attrNameLst>
                                      </p:cBhvr>
                                      <p:tavLst>
                                        <p:tav tm="0">
                                          <p:val>
                                            <p:strVal val="0-#ppt_w/2"/>
                                          </p:val>
                                        </p:tav>
                                        <p:tav tm="100000">
                                          <p:val>
                                            <p:strVal val="#ppt_x"/>
                                          </p:val>
                                        </p:tav>
                                      </p:tavLst>
                                    </p:anim>
                                    <p:anim calcmode="lin" valueType="num">
                                      <p:cBhvr additive="base">
                                        <p:cTn dur="500" fill="hold" id="17"/>
                                        <p:tgtEl>
                                          <p:spTgt spid="15"/>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p:cTn dur="500" fill="hold" id="21"/>
                                        <p:tgtEl>
                                          <p:spTgt spid="5"/>
                                        </p:tgtEl>
                                        <p:attrNameLst>
                                          <p:attrName>ppt_w</p:attrName>
                                        </p:attrNameLst>
                                      </p:cBhvr>
                                      <p:tavLst>
                                        <p:tav tm="0">
                                          <p:val>
                                            <p:fltVal val="0"/>
                                          </p:val>
                                        </p:tav>
                                        <p:tav tm="100000">
                                          <p:val>
                                            <p:strVal val="#ppt_w"/>
                                          </p:val>
                                        </p:tav>
                                      </p:tavLst>
                                    </p:anim>
                                    <p:anim calcmode="lin" valueType="num">
                                      <p:cBhvr>
                                        <p:cTn dur="500" fill="hold" id="22"/>
                                        <p:tgtEl>
                                          <p:spTgt spid="5"/>
                                        </p:tgtEl>
                                        <p:attrNameLst>
                                          <p:attrName>ppt_h</p:attrName>
                                        </p:attrNameLst>
                                      </p:cBhvr>
                                      <p:tavLst>
                                        <p:tav tm="0">
                                          <p:val>
                                            <p:fltVal val="0"/>
                                          </p:val>
                                        </p:tav>
                                        <p:tav tm="100000">
                                          <p:val>
                                            <p:strVal val="#ppt_h"/>
                                          </p:val>
                                        </p:tav>
                                      </p:tavLst>
                                    </p:anim>
                                    <p:animEffect filter="fade" transition="in">
                                      <p:cBhvr>
                                        <p:cTn dur="500" id="23"/>
                                        <p:tgtEl>
                                          <p:spTgt spid="5"/>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animEffect filter="fade" transition="in">
                                      <p:cBhvr>
                                        <p:cTn dur="500" id="29"/>
                                        <p:tgtEl>
                                          <p:spTgt spid="6"/>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p:cTn dur="500" fill="hold" id="33"/>
                                        <p:tgtEl>
                                          <p:spTgt spid="7"/>
                                        </p:tgtEl>
                                        <p:attrNameLst>
                                          <p:attrName>ppt_w</p:attrName>
                                        </p:attrNameLst>
                                      </p:cBhvr>
                                      <p:tavLst>
                                        <p:tav tm="0">
                                          <p:val>
                                            <p:fltVal val="0"/>
                                          </p:val>
                                        </p:tav>
                                        <p:tav tm="100000">
                                          <p:val>
                                            <p:strVal val="#ppt_w"/>
                                          </p:val>
                                        </p:tav>
                                      </p:tavLst>
                                    </p:anim>
                                    <p:anim calcmode="lin" valueType="num">
                                      <p:cBhvr>
                                        <p:cTn dur="500" fill="hold" id="34"/>
                                        <p:tgtEl>
                                          <p:spTgt spid="7"/>
                                        </p:tgtEl>
                                        <p:attrNameLst>
                                          <p:attrName>ppt_h</p:attrName>
                                        </p:attrNameLst>
                                      </p:cBhvr>
                                      <p:tavLst>
                                        <p:tav tm="0">
                                          <p:val>
                                            <p:fltVal val="0"/>
                                          </p:val>
                                        </p:tav>
                                        <p:tav tm="100000">
                                          <p:val>
                                            <p:strVal val="#ppt_h"/>
                                          </p:val>
                                        </p:tav>
                                      </p:tavLst>
                                    </p:anim>
                                    <p:animEffect filter="fade" transition="in">
                                      <p:cBhvr>
                                        <p:cTn dur="500" id="35"/>
                                        <p:tgtEl>
                                          <p:spTgt spid="7"/>
                                        </p:tgtEl>
                                      </p:cBhvr>
                                    </p:animEffect>
                                  </p:childTnLst>
                                </p:cTn>
                              </p:par>
                            </p:childTnLst>
                          </p:cTn>
                        </p:par>
                        <p:par>
                          <p:cTn fill="hold" id="36" nodeType="afterGroup">
                            <p:stCondLst>
                              <p:cond delay="3000"/>
                            </p:stCondLst>
                            <p:childTnLst>
                              <p:par>
                                <p:cTn fill="hold" grpId="0" id="37" nodeType="afterEffect" presetClass="entr" presetID="53" presetSubtype="0">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p:cTn dur="500" fill="hold" id="39"/>
                                        <p:tgtEl>
                                          <p:spTgt spid="8"/>
                                        </p:tgtEl>
                                        <p:attrNameLst>
                                          <p:attrName>ppt_w</p:attrName>
                                        </p:attrNameLst>
                                      </p:cBhvr>
                                      <p:tavLst>
                                        <p:tav tm="0">
                                          <p:val>
                                            <p:fltVal val="0"/>
                                          </p:val>
                                        </p:tav>
                                        <p:tav tm="100000">
                                          <p:val>
                                            <p:strVal val="#ppt_w"/>
                                          </p:val>
                                        </p:tav>
                                      </p:tavLst>
                                    </p:anim>
                                    <p:anim calcmode="lin" valueType="num">
                                      <p:cBhvr>
                                        <p:cTn dur="500" fill="hold" id="40"/>
                                        <p:tgtEl>
                                          <p:spTgt spid="8"/>
                                        </p:tgtEl>
                                        <p:attrNameLst>
                                          <p:attrName>ppt_h</p:attrName>
                                        </p:attrNameLst>
                                      </p:cBhvr>
                                      <p:tavLst>
                                        <p:tav tm="0">
                                          <p:val>
                                            <p:fltVal val="0"/>
                                          </p:val>
                                        </p:tav>
                                        <p:tav tm="100000">
                                          <p:val>
                                            <p:strVal val="#ppt_h"/>
                                          </p:val>
                                        </p:tav>
                                      </p:tavLst>
                                    </p:anim>
                                    <p:animEffect filter="fade" transition="in">
                                      <p:cBhvr>
                                        <p:cTn dur="500" id="41"/>
                                        <p:tgtEl>
                                          <p:spTgt spid="8"/>
                                        </p:tgtEl>
                                      </p:cBhvr>
                                    </p:animEffect>
                                  </p:childTnLst>
                                </p:cTn>
                              </p:par>
                            </p:childTnLst>
                          </p:cTn>
                        </p:par>
                        <p:par>
                          <p:cTn fill="hold" id="42" nodeType="afterGroup">
                            <p:stCondLst>
                              <p:cond delay="3500"/>
                            </p:stCondLst>
                            <p:childTnLst>
                              <p:par>
                                <p:cTn fill="hold" id="43" nodeType="afterEffect" presetClass="entr" presetID="22" presetSubtype="8">
                                  <p:stCondLst>
                                    <p:cond delay="0"/>
                                  </p:stCondLst>
                                  <p:childTnLst>
                                    <p:set>
                                      <p:cBhvr>
                                        <p:cTn dur="1" fill="hold" id="44">
                                          <p:stCondLst>
                                            <p:cond delay="0"/>
                                          </p:stCondLst>
                                        </p:cTn>
                                        <p:tgtEl>
                                          <p:spTgt spid="2"/>
                                        </p:tgtEl>
                                        <p:attrNameLst>
                                          <p:attrName>style.visibility</p:attrName>
                                        </p:attrNameLst>
                                      </p:cBhvr>
                                      <p:to>
                                        <p:strVal val="visible"/>
                                      </p:to>
                                    </p:set>
                                    <p:animEffect filter="wipe(left)" transition="in">
                                      <p:cBhvr>
                                        <p:cTn dur="500" id="4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等腰三角形 12"/>
          <p:cNvSpPr/>
          <p:nvPr/>
        </p:nvSpPr>
        <p:spPr>
          <a:xfrm>
            <a:off x="2283326" y="2039685"/>
            <a:ext cx="9908674" cy="4818315"/>
          </a:xfrm>
          <a:prstGeom prst="triangle">
            <a:avLst>
              <a:gd fmla="val 100000" name="adj"/>
            </a:avLst>
          </a:prstGeom>
          <a:blipFill dpi="0" rotWithShape="1">
            <a:blip r:embed="rId3">
              <a:extLst>
                <a:ext uri="{28A0092B-C50C-407E-A947-70E740481C1C}">
                  <a14:useLocalDpi val="0"/>
                </a:ext>
              </a:extLst>
            </a:blip>
            <a:stretch>
              <a:fillRect b="0" t="-41428"/>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2" name="组合 1"/>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发展历程</a:t>
              </a:r>
            </a:p>
          </p:txBody>
        </p:sp>
      </p:grpSp>
      <p:grpSp>
        <p:nvGrpSpPr>
          <p:cNvPr id="3" name="组合 2"/>
          <p:cNvGrpSpPr/>
          <p:nvPr/>
        </p:nvGrpSpPr>
        <p:grpSpPr>
          <a:xfrm>
            <a:off x="1966712" y="1961070"/>
            <a:ext cx="10376622" cy="5051858"/>
            <a:chOff x="1966712" y="1961070"/>
            <a:chExt cx="10376622" cy="5051858"/>
          </a:xfrm>
        </p:grpSpPr>
        <p:cxnSp>
          <p:nvCxnSpPr>
            <p:cNvPr id="6" name="直接连接符 5"/>
            <p:cNvCxnSpPr/>
            <p:nvPr/>
          </p:nvCxnSpPr>
          <p:spPr>
            <a:xfrm flipV="1">
              <a:off x="1966712" y="6027312"/>
              <a:ext cx="1974224" cy="9856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991726" y="5231312"/>
              <a:ext cx="597705" cy="2984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677576" y="4409532"/>
              <a:ext cx="597705" cy="2984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8316946" y="3599378"/>
              <a:ext cx="597705" cy="2984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0059287" y="1961070"/>
              <a:ext cx="2284047" cy="109122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8894978" y="2397172"/>
            <a:ext cx="1119541" cy="1119541"/>
            <a:chOff x="8894978" y="2397172"/>
            <a:chExt cx="1119541" cy="1119541"/>
          </a:xfrm>
          <a:effectLst>
            <a:outerShdw algn="tl" blurRad="254000" dir="2700000" dist="63500" rotWithShape="0">
              <a:prstClr val="black">
                <a:alpha val="30000"/>
              </a:prstClr>
            </a:outerShdw>
          </a:effectLst>
        </p:grpSpPr>
        <p:sp>
          <p:nvSpPr>
            <p:cNvPr id="15" name="矩形 14"/>
            <p:cNvSpPr/>
            <p:nvPr/>
          </p:nvSpPr>
          <p:spPr>
            <a:xfrm rot="2700000">
              <a:off x="8894978" y="2397172"/>
              <a:ext cx="1119541" cy="1119541"/>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8" name="文本框 17"/>
            <p:cNvSpPr txBox="1"/>
            <p:nvPr/>
          </p:nvSpPr>
          <p:spPr>
            <a:xfrm>
              <a:off x="8900796" y="2681477"/>
              <a:ext cx="1108449" cy="518160"/>
            </a:xfrm>
            <a:prstGeom prst="rect">
              <a:avLst/>
            </a:prstGeom>
            <a:noFill/>
          </p:spPr>
          <p:txBody>
            <a:bodyPr rtlCol="0" wrap="square">
              <a:spAutoFit/>
            </a:bodyPr>
            <a:lstStyle/>
            <a:p>
              <a:pPr algn="ctr"/>
              <a:r>
                <a:rPr altLang="en-US" lang="zh-CN" sz="2800">
                  <a:solidFill>
                    <a:schemeClr val="bg1"/>
                  </a:solidFill>
                  <a:ea charset="-122" panose="020b0503020204020204" pitchFamily="34" typeface="微软雅黑"/>
                  <a:cs typeface="+mn-ea"/>
                  <a:sym typeface="+mn-lt"/>
                </a:rPr>
                <a:t>爆发</a:t>
              </a:r>
            </a:p>
          </p:txBody>
        </p:sp>
      </p:grpSp>
      <p:grpSp>
        <p:nvGrpSpPr>
          <p:cNvPr id="41" name="组合 40"/>
          <p:cNvGrpSpPr/>
          <p:nvPr/>
        </p:nvGrpSpPr>
        <p:grpSpPr>
          <a:xfrm>
            <a:off x="7252683" y="3749303"/>
            <a:ext cx="1108449" cy="723900"/>
            <a:chOff x="7252683" y="3749303"/>
            <a:chExt cx="1108449" cy="723900"/>
          </a:xfrm>
          <a:effectLst>
            <a:outerShdw algn="tl" blurRad="254000" dir="2700000" dist="63500" rotWithShape="0">
              <a:prstClr val="black">
                <a:alpha val="30000"/>
              </a:prstClr>
            </a:outerShdw>
          </a:effectLst>
        </p:grpSpPr>
        <p:sp>
          <p:nvSpPr>
            <p:cNvPr id="12" name="矩形 11"/>
            <p:cNvSpPr/>
            <p:nvPr/>
          </p:nvSpPr>
          <p:spPr>
            <a:xfrm rot="2700000">
              <a:off x="7454124" y="3749303"/>
              <a:ext cx="723900" cy="723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9" name="文本框 18"/>
            <p:cNvSpPr txBox="1"/>
            <p:nvPr/>
          </p:nvSpPr>
          <p:spPr>
            <a:xfrm>
              <a:off x="7252683" y="3926917"/>
              <a:ext cx="1108449" cy="396240"/>
            </a:xfrm>
            <a:prstGeom prst="rect">
              <a:avLst/>
            </a:prstGeom>
            <a:noFill/>
          </p:spPr>
          <p:txBody>
            <a:bodyPr rtlCol="0" wrap="square">
              <a:spAutoFit/>
            </a:bodyPr>
            <a:lstStyle/>
            <a:p>
              <a:pPr algn="ctr"/>
              <a:r>
                <a:rPr altLang="en-US" lang="zh-CN" sz="2000">
                  <a:solidFill>
                    <a:schemeClr val="bg1"/>
                  </a:solidFill>
                  <a:ea charset="-122" panose="020b0503020204020204" pitchFamily="34" typeface="微软雅黑"/>
                  <a:cs typeface="+mn-ea"/>
                  <a:sym typeface="+mn-lt"/>
                </a:rPr>
                <a:t>壮大</a:t>
              </a:r>
            </a:p>
          </p:txBody>
        </p:sp>
      </p:grpSp>
      <p:grpSp>
        <p:nvGrpSpPr>
          <p:cNvPr id="22" name="组合 21"/>
          <p:cNvGrpSpPr/>
          <p:nvPr/>
        </p:nvGrpSpPr>
        <p:grpSpPr>
          <a:xfrm>
            <a:off x="5592079" y="4559457"/>
            <a:ext cx="1108449" cy="723900"/>
            <a:chOff x="5592079" y="4559457"/>
            <a:chExt cx="1108449" cy="723900"/>
          </a:xfrm>
          <a:effectLst>
            <a:outerShdw algn="tl" blurRad="254000" dir="2700000" dist="63500" rotWithShape="0">
              <a:prstClr val="black">
                <a:alpha val="30000"/>
              </a:prstClr>
            </a:outerShdw>
          </a:effectLst>
        </p:grpSpPr>
        <p:sp>
          <p:nvSpPr>
            <p:cNvPr id="10" name="矩形 9"/>
            <p:cNvSpPr/>
            <p:nvPr/>
          </p:nvSpPr>
          <p:spPr>
            <a:xfrm rot="2700000">
              <a:off x="5790872" y="4559457"/>
              <a:ext cx="723900" cy="723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0" name="文本框 19"/>
            <p:cNvSpPr txBox="1"/>
            <p:nvPr/>
          </p:nvSpPr>
          <p:spPr>
            <a:xfrm>
              <a:off x="5592078" y="4736582"/>
              <a:ext cx="1108449" cy="396240"/>
            </a:xfrm>
            <a:prstGeom prst="rect">
              <a:avLst/>
            </a:prstGeom>
            <a:noFill/>
          </p:spPr>
          <p:txBody>
            <a:bodyPr rtlCol="0" wrap="square">
              <a:spAutoFit/>
            </a:bodyPr>
            <a:lstStyle/>
            <a:p>
              <a:pPr algn="ctr"/>
              <a:r>
                <a:rPr altLang="en-US" lang="zh-CN" sz="2000">
                  <a:solidFill>
                    <a:schemeClr val="bg1"/>
                  </a:solidFill>
                  <a:ea charset="-122" panose="020b0503020204020204" pitchFamily="34" typeface="微软雅黑"/>
                  <a:cs typeface="+mn-ea"/>
                  <a:sym typeface="+mn-lt"/>
                </a:rPr>
                <a:t>发展</a:t>
              </a:r>
            </a:p>
          </p:txBody>
        </p:sp>
      </p:grpSp>
      <p:grpSp>
        <p:nvGrpSpPr>
          <p:cNvPr id="9" name="组合 8"/>
          <p:cNvGrpSpPr/>
          <p:nvPr/>
        </p:nvGrpSpPr>
        <p:grpSpPr>
          <a:xfrm>
            <a:off x="3883277" y="5378622"/>
            <a:ext cx="1108449" cy="723900"/>
            <a:chOff x="3883277" y="5378622"/>
            <a:chExt cx="1108449" cy="723900"/>
          </a:xfrm>
          <a:effectLst>
            <a:outerShdw algn="tl" blurRad="254000" dir="2700000" dist="63500" rotWithShape="0">
              <a:prstClr val="black">
                <a:alpha val="30000"/>
              </a:prstClr>
            </a:outerShdw>
          </a:effectLst>
        </p:grpSpPr>
        <p:sp>
          <p:nvSpPr>
            <p:cNvPr id="7" name="矩形 6"/>
            <p:cNvSpPr/>
            <p:nvPr/>
          </p:nvSpPr>
          <p:spPr>
            <a:xfrm rot="2700000">
              <a:off x="4090861" y="5378622"/>
              <a:ext cx="723900" cy="723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1" name="文本框 20"/>
            <p:cNvSpPr txBox="1"/>
            <p:nvPr/>
          </p:nvSpPr>
          <p:spPr>
            <a:xfrm>
              <a:off x="3883277" y="5540516"/>
              <a:ext cx="1108449" cy="396240"/>
            </a:xfrm>
            <a:prstGeom prst="rect">
              <a:avLst/>
            </a:prstGeom>
            <a:noFill/>
          </p:spPr>
          <p:txBody>
            <a:bodyPr rtlCol="0" wrap="square">
              <a:spAutoFit/>
            </a:bodyPr>
            <a:lstStyle/>
            <a:p>
              <a:pPr algn="ctr"/>
              <a:r>
                <a:rPr altLang="en-US" lang="zh-CN" sz="2000">
                  <a:solidFill>
                    <a:schemeClr val="bg1"/>
                  </a:solidFill>
                  <a:ea charset="-122" panose="020b0503020204020204" pitchFamily="34" typeface="微软雅黑"/>
                  <a:cs typeface="+mn-ea"/>
                  <a:sym typeface="+mn-lt"/>
                </a:rPr>
                <a:t>成立</a:t>
              </a:r>
            </a:p>
          </p:txBody>
        </p:sp>
      </p:grpSp>
      <p:grpSp>
        <p:nvGrpSpPr>
          <p:cNvPr id="44" name="组合 43"/>
          <p:cNvGrpSpPr/>
          <p:nvPr/>
        </p:nvGrpSpPr>
        <p:grpSpPr>
          <a:xfrm>
            <a:off x="5397961" y="1151634"/>
            <a:ext cx="3676490" cy="1377898"/>
            <a:chOff x="5397961" y="1151634"/>
            <a:chExt cx="3676490" cy="1377898"/>
          </a:xfrm>
          <a:effectLst>
            <a:outerShdw algn="tl" blurRad="254000" dir="2700000" dist="63500" rotWithShape="0">
              <a:prstClr val="black">
                <a:alpha val="30000"/>
              </a:prstClr>
            </a:outerShdw>
          </a:effectLst>
        </p:grpSpPr>
        <p:cxnSp>
          <p:nvCxnSpPr>
            <p:cNvPr id="26" name="直接连接符 25"/>
            <p:cNvCxnSpPr/>
            <p:nvPr/>
          </p:nvCxnSpPr>
          <p:spPr>
            <a:xfrm>
              <a:off x="6147840" y="2249464"/>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397960" y="1606202"/>
              <a:ext cx="3676490"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公司变更为XXXXX网络科技有限公司，搭建XX平台，目前注册用户200万，逐步建立品牌影响力！</a:t>
              </a:r>
            </a:p>
          </p:txBody>
        </p:sp>
        <p:sp>
          <p:nvSpPr>
            <p:cNvPr id="32" name="矩形 31"/>
            <p:cNvSpPr/>
            <p:nvPr/>
          </p:nvSpPr>
          <p:spPr>
            <a:xfrm>
              <a:off x="5437031" y="1185617"/>
              <a:ext cx="1254714" cy="394203"/>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6" name="文本框 35"/>
            <p:cNvSpPr txBox="1"/>
            <p:nvPr/>
          </p:nvSpPr>
          <p:spPr>
            <a:xfrm>
              <a:off x="5499658" y="1151634"/>
              <a:ext cx="1108449" cy="457200"/>
            </a:xfrm>
            <a:prstGeom prst="rect">
              <a:avLst/>
            </a:prstGeom>
            <a:noFill/>
          </p:spPr>
          <p:txBody>
            <a:bodyPr rtlCol="0" wrap="square">
              <a:spAutoFit/>
            </a:bodyPr>
            <a:lstStyle/>
            <a:p>
              <a:pPr algn="ctr"/>
              <a:r>
                <a:rPr altLang="zh-CN" lang="en-US" smtClean="0" sz="2400">
                  <a:solidFill>
                    <a:srgbClr val="0070C0"/>
                  </a:solidFill>
                  <a:ea charset="-122" panose="020b0503020204020204" pitchFamily="34" typeface="微软雅黑"/>
                  <a:cs typeface="+mn-ea"/>
                  <a:sym typeface="+mn-lt"/>
                </a:rPr>
                <a:t>2018</a:t>
              </a:r>
            </a:p>
          </p:txBody>
        </p:sp>
      </p:grpSp>
      <p:grpSp>
        <p:nvGrpSpPr>
          <p:cNvPr id="42" name="组合 41"/>
          <p:cNvGrpSpPr/>
          <p:nvPr/>
        </p:nvGrpSpPr>
        <p:grpSpPr>
          <a:xfrm>
            <a:off x="4211969" y="2329215"/>
            <a:ext cx="3304543" cy="1046769"/>
            <a:chOff x="4211969" y="2329215"/>
            <a:chExt cx="3304543" cy="1046769"/>
          </a:xfrm>
        </p:grpSpPr>
        <p:cxnSp>
          <p:nvCxnSpPr>
            <p:cNvPr id="25" name="直接连接符 24"/>
            <p:cNvCxnSpPr/>
            <p:nvPr/>
          </p:nvCxnSpPr>
          <p:spPr>
            <a:xfrm>
              <a:off x="4702936" y="3371682"/>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627504" y="2729653"/>
              <a:ext cx="2889009"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新官网上线，各项目顺利完成交付，</a:t>
              </a:r>
            </a:p>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经典案例在业界赢得良好口碑。</a:t>
              </a:r>
            </a:p>
          </p:txBody>
        </p:sp>
        <p:sp>
          <p:nvSpPr>
            <p:cNvPr id="33" name="矩形 32"/>
            <p:cNvSpPr/>
            <p:nvPr/>
          </p:nvSpPr>
          <p:spPr>
            <a:xfrm>
              <a:off x="4211969" y="2350582"/>
              <a:ext cx="1254714" cy="394203"/>
            </a:xfrm>
            <a:prstGeom prst="rect">
              <a:avLst/>
            </a:prstGeom>
            <a:solidFill>
              <a:srgbClr val="53BD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7" name="文本框 36"/>
            <p:cNvSpPr txBox="1"/>
            <p:nvPr/>
          </p:nvSpPr>
          <p:spPr>
            <a:xfrm>
              <a:off x="4285771" y="2329215"/>
              <a:ext cx="1108449" cy="457200"/>
            </a:xfrm>
            <a:prstGeom prst="rect">
              <a:avLst/>
            </a:prstGeom>
            <a:noFill/>
          </p:spPr>
          <p:txBody>
            <a:bodyPr rtlCol="0" wrap="square">
              <a:spAutoFit/>
            </a:bodyPr>
            <a:lstStyle/>
            <a:p>
              <a:pPr algn="ctr"/>
              <a:r>
                <a:rPr altLang="zh-CN" lang="en-US" smtClean="0" sz="2400">
                  <a:solidFill>
                    <a:srgbClr val="0070C0"/>
                  </a:solidFill>
                  <a:ea charset="-122" panose="020b0503020204020204" pitchFamily="34" typeface="微软雅黑"/>
                  <a:cs typeface="+mn-ea"/>
                  <a:sym typeface="+mn-lt"/>
                </a:rPr>
                <a:t>2017</a:t>
              </a:r>
            </a:p>
          </p:txBody>
        </p:sp>
      </p:grpSp>
      <p:grpSp>
        <p:nvGrpSpPr>
          <p:cNvPr id="40" name="组合 39"/>
          <p:cNvGrpSpPr/>
          <p:nvPr/>
        </p:nvGrpSpPr>
        <p:grpSpPr>
          <a:xfrm>
            <a:off x="2203123" y="3299054"/>
            <a:ext cx="3581486" cy="1686272"/>
            <a:chOff x="2203123" y="3299054"/>
            <a:chExt cx="3581486" cy="1686272"/>
          </a:xfrm>
        </p:grpSpPr>
        <p:sp>
          <p:nvSpPr>
            <p:cNvPr id="29" name="矩形 28"/>
            <p:cNvSpPr/>
            <p:nvPr/>
          </p:nvSpPr>
          <p:spPr>
            <a:xfrm>
              <a:off x="2203123" y="3507998"/>
              <a:ext cx="3581486" cy="146304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a:t>
              </a:r>
            </a:p>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扩展业务领域，创建运营新格局，先后承接盛典分期，乐享购，快生活，奢小二等多个项目。</a:t>
              </a:r>
            </a:p>
            <a:p>
              <a:pPr>
                <a:lnSpc>
                  <a:spcPct val="150000"/>
                </a:lnSpc>
              </a:pPr>
              <a:br>
                <a:rPr altLang="en-US" lang="zh-CN" sz="1200">
                  <a:solidFill>
                    <a:schemeClr val="tx1">
                      <a:lumMod val="65000"/>
                      <a:lumOff val="35000"/>
                    </a:schemeClr>
                  </a:solidFill>
                  <a:ea charset="-122" panose="020b0503020204020204" pitchFamily="34" typeface="微软雅黑"/>
                  <a:cs typeface="+mn-ea"/>
                  <a:sym typeface="+mn-lt"/>
                </a:rPr>
              </a:br>
            </a:p>
          </p:txBody>
        </p:sp>
        <p:grpSp>
          <p:nvGrpSpPr>
            <p:cNvPr id="27" name="组合 26"/>
            <p:cNvGrpSpPr/>
            <p:nvPr/>
          </p:nvGrpSpPr>
          <p:grpSpPr>
            <a:xfrm>
              <a:off x="2577850" y="3299054"/>
              <a:ext cx="2910697" cy="1114524"/>
              <a:chOff x="2577850" y="3299054"/>
              <a:chExt cx="2910697" cy="1114524"/>
            </a:xfrm>
          </p:grpSpPr>
          <p:cxnSp>
            <p:nvCxnSpPr>
              <p:cNvPr id="24" name="直接连接符 23"/>
              <p:cNvCxnSpPr/>
              <p:nvPr/>
            </p:nvCxnSpPr>
            <p:spPr>
              <a:xfrm>
                <a:off x="2874136" y="4413578"/>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577850" y="3321646"/>
                <a:ext cx="1254714" cy="394203"/>
              </a:xfrm>
              <a:prstGeom prst="rect">
                <a:avLst/>
              </a:prstGeom>
              <a:solidFill>
                <a:srgbClr val="53BD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8" name="文本框 37"/>
              <p:cNvSpPr txBox="1"/>
              <p:nvPr/>
            </p:nvSpPr>
            <p:spPr>
              <a:xfrm>
                <a:off x="2650982" y="3299054"/>
                <a:ext cx="1108449" cy="457200"/>
              </a:xfrm>
              <a:prstGeom prst="rect">
                <a:avLst/>
              </a:prstGeom>
              <a:noFill/>
            </p:spPr>
            <p:txBody>
              <a:bodyPr rtlCol="0" wrap="square">
                <a:spAutoFit/>
              </a:bodyPr>
              <a:lstStyle/>
              <a:p>
                <a:pPr algn="ctr"/>
                <a:r>
                  <a:rPr altLang="zh-CN" lang="en-US" smtClean="0" sz="2400">
                    <a:solidFill>
                      <a:srgbClr val="0070C0"/>
                    </a:solidFill>
                    <a:ea charset="-122" panose="020b0503020204020204" pitchFamily="34" typeface="微软雅黑"/>
                    <a:cs typeface="+mn-ea"/>
                    <a:sym typeface="+mn-lt"/>
                  </a:rPr>
                  <a:t>2016</a:t>
                </a:r>
              </a:p>
            </p:txBody>
          </p:sp>
        </p:grpSp>
      </p:grpSp>
      <p:grpSp>
        <p:nvGrpSpPr>
          <p:cNvPr id="17" name="组合 16"/>
          <p:cNvGrpSpPr/>
          <p:nvPr/>
        </p:nvGrpSpPr>
        <p:grpSpPr>
          <a:xfrm>
            <a:off x="449677" y="4487737"/>
            <a:ext cx="3581486" cy="1079710"/>
            <a:chOff x="449677" y="4487737"/>
            <a:chExt cx="3581486" cy="1079710"/>
          </a:xfrm>
        </p:grpSpPr>
        <p:cxnSp>
          <p:nvCxnSpPr>
            <p:cNvPr id="23" name="直接连接符 22"/>
            <p:cNvCxnSpPr/>
            <p:nvPr/>
          </p:nvCxnSpPr>
          <p:spPr>
            <a:xfrm>
              <a:off x="936162" y="5560185"/>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49677" y="4921116"/>
              <a:ext cx="3581486" cy="640080"/>
            </a:xfrm>
            <a:prstGeom prst="rect">
              <a:avLst/>
            </a:prstGeom>
            <a:noFill/>
          </p:spPr>
          <p:txBody>
            <a:bodyPr rtlCol="0" wrap="square">
              <a:spAutoFit/>
            </a:bodyPr>
            <a:lstStyle/>
            <a:p>
              <a:pPr>
                <a:lnSpc>
                  <a:spcPct val="150000"/>
                </a:lnSpc>
              </a:pPr>
              <a:r>
                <a:rPr altLang="zh-CN" lang="en-US" sz="1200">
                  <a:solidFill>
                    <a:schemeClr val="tx1">
                      <a:lumMod val="65000"/>
                      <a:lumOff val="35000"/>
                    </a:schemeClr>
                  </a:solidFill>
                  <a:ea charset="-122" panose="020b0503020204020204" pitchFamily="34" typeface="微软雅黑"/>
                  <a:cs typeface="+mn-ea"/>
                  <a:sym typeface="+mn-lt"/>
                </a:rPr>
                <a:t>  2015年3月正式注册，经过团队一年多的发展，现已发展为注册资金1000万的省级正规企业。</a:t>
              </a:r>
            </a:p>
          </p:txBody>
        </p:sp>
        <p:sp>
          <p:nvSpPr>
            <p:cNvPr id="35" name="矩形 34"/>
            <p:cNvSpPr/>
            <p:nvPr/>
          </p:nvSpPr>
          <p:spPr>
            <a:xfrm>
              <a:off x="912578" y="4514755"/>
              <a:ext cx="1254714" cy="394203"/>
            </a:xfrm>
            <a:prstGeom prst="rect">
              <a:avLst/>
            </a:prstGeom>
            <a:solidFill>
              <a:srgbClr val="53BD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9" name="文本框 38"/>
            <p:cNvSpPr txBox="1"/>
            <p:nvPr/>
          </p:nvSpPr>
          <p:spPr>
            <a:xfrm>
              <a:off x="978640" y="4487737"/>
              <a:ext cx="1108449" cy="457200"/>
            </a:xfrm>
            <a:prstGeom prst="rect">
              <a:avLst/>
            </a:prstGeom>
            <a:noFill/>
          </p:spPr>
          <p:txBody>
            <a:bodyPr rtlCol="0" wrap="square">
              <a:spAutoFit/>
            </a:bodyPr>
            <a:lstStyle/>
            <a:p>
              <a:pPr algn="ctr"/>
              <a:r>
                <a:rPr altLang="zh-CN" lang="en-US" smtClean="0" sz="2400">
                  <a:solidFill>
                    <a:srgbClr val="0070C0"/>
                  </a:solidFill>
                  <a:ea charset="-122" panose="020b0503020204020204" pitchFamily="34" typeface="微软雅黑"/>
                  <a:cs typeface="+mn-ea"/>
                  <a:sym typeface="+mn-lt"/>
                </a:rPr>
                <a:t>2015</a:t>
              </a:r>
            </a:p>
          </p:txBody>
        </p:sp>
      </p:grpSp>
    </p:spTree>
    <p:extLst>
      <p:ext uri="{BB962C8B-B14F-4D97-AF65-F5344CB8AC3E}">
        <p14:creationId val="4072618182"/>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53" presetSubtype="0">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p:cTn dur="500" fill="hold" id="16"/>
                                        <p:tgtEl>
                                          <p:spTgt spid="9"/>
                                        </p:tgtEl>
                                        <p:attrNameLst>
                                          <p:attrName>ppt_w</p:attrName>
                                        </p:attrNameLst>
                                      </p:cBhvr>
                                      <p:tavLst>
                                        <p:tav tm="0">
                                          <p:val>
                                            <p:fltVal val="0"/>
                                          </p:val>
                                        </p:tav>
                                        <p:tav tm="100000">
                                          <p:val>
                                            <p:strVal val="#ppt_w"/>
                                          </p:val>
                                        </p:tav>
                                      </p:tavLst>
                                    </p:anim>
                                    <p:anim calcmode="lin" valueType="num">
                                      <p:cBhvr>
                                        <p:cTn dur="500" fill="hold" id="17"/>
                                        <p:tgtEl>
                                          <p:spTgt spid="9"/>
                                        </p:tgtEl>
                                        <p:attrNameLst>
                                          <p:attrName>ppt_h</p:attrName>
                                        </p:attrNameLst>
                                      </p:cBhvr>
                                      <p:tavLst>
                                        <p:tav tm="0">
                                          <p:val>
                                            <p:fltVal val="0"/>
                                          </p:val>
                                        </p:tav>
                                        <p:tav tm="100000">
                                          <p:val>
                                            <p:strVal val="#ppt_h"/>
                                          </p:val>
                                        </p:tav>
                                      </p:tavLst>
                                    </p:anim>
                                    <p:animEffect filter="fade" transition="in">
                                      <p:cBhvr>
                                        <p:cTn dur="500" id="18"/>
                                        <p:tgtEl>
                                          <p:spTgt spid="9"/>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7"/>
                                        </p:tgtEl>
                                        <p:attrNameLst>
                                          <p:attrName>style.visibility</p:attrName>
                                        </p:attrNameLst>
                                      </p:cBhvr>
                                      <p:to>
                                        <p:strVal val="visible"/>
                                      </p:to>
                                    </p:set>
                                    <p:animEffect filter="wipe(left)" transition="in">
                                      <p:cBhvr>
                                        <p:cTn dur="500" id="22"/>
                                        <p:tgtEl>
                                          <p:spTgt spid="17"/>
                                        </p:tgtEl>
                                      </p:cBhvr>
                                    </p:animEffect>
                                  </p:childTnLst>
                                </p:cTn>
                              </p:par>
                            </p:childTnLst>
                          </p:cTn>
                        </p:par>
                        <p:par>
                          <p:cTn fill="hold" id="23" nodeType="afterGroup">
                            <p:stCondLst>
                              <p:cond delay="2000"/>
                            </p:stCondLst>
                            <p:childTnLst>
                              <p:par>
                                <p:cTn fill="hold" id="24" nodeType="afterEffect" presetClass="entr" presetID="53" presetSubtype="0">
                                  <p:stCondLst>
                                    <p:cond delay="0"/>
                                  </p:stCondLst>
                                  <p:childTnLst>
                                    <p:set>
                                      <p:cBhvr>
                                        <p:cTn dur="1" fill="hold" id="25">
                                          <p:stCondLst>
                                            <p:cond delay="0"/>
                                          </p:stCondLst>
                                        </p:cTn>
                                        <p:tgtEl>
                                          <p:spTgt spid="22"/>
                                        </p:tgtEl>
                                        <p:attrNameLst>
                                          <p:attrName>style.visibility</p:attrName>
                                        </p:attrNameLst>
                                      </p:cBhvr>
                                      <p:to>
                                        <p:strVal val="visible"/>
                                      </p:to>
                                    </p:set>
                                    <p:anim calcmode="lin" valueType="num">
                                      <p:cBhvr>
                                        <p:cTn dur="500" fill="hold" id="26"/>
                                        <p:tgtEl>
                                          <p:spTgt spid="22"/>
                                        </p:tgtEl>
                                        <p:attrNameLst>
                                          <p:attrName>ppt_w</p:attrName>
                                        </p:attrNameLst>
                                      </p:cBhvr>
                                      <p:tavLst>
                                        <p:tav tm="0">
                                          <p:val>
                                            <p:fltVal val="0"/>
                                          </p:val>
                                        </p:tav>
                                        <p:tav tm="100000">
                                          <p:val>
                                            <p:strVal val="#ppt_w"/>
                                          </p:val>
                                        </p:tav>
                                      </p:tavLst>
                                    </p:anim>
                                    <p:anim calcmode="lin" valueType="num">
                                      <p:cBhvr>
                                        <p:cTn dur="500" fill="hold" id="27"/>
                                        <p:tgtEl>
                                          <p:spTgt spid="22"/>
                                        </p:tgtEl>
                                        <p:attrNameLst>
                                          <p:attrName>ppt_h</p:attrName>
                                        </p:attrNameLst>
                                      </p:cBhvr>
                                      <p:tavLst>
                                        <p:tav tm="0">
                                          <p:val>
                                            <p:fltVal val="0"/>
                                          </p:val>
                                        </p:tav>
                                        <p:tav tm="100000">
                                          <p:val>
                                            <p:strVal val="#ppt_h"/>
                                          </p:val>
                                        </p:tav>
                                      </p:tavLst>
                                    </p:anim>
                                    <p:animEffect filter="fade" transition="in">
                                      <p:cBhvr>
                                        <p:cTn dur="500" id="28"/>
                                        <p:tgtEl>
                                          <p:spTgt spid="22"/>
                                        </p:tgtEl>
                                      </p:cBhvr>
                                    </p:animEffect>
                                  </p:childTnLst>
                                </p:cTn>
                              </p:par>
                            </p:childTnLst>
                          </p:cTn>
                        </p:par>
                        <p:par>
                          <p:cTn fill="hold" id="29" nodeType="afterGroup">
                            <p:stCondLst>
                              <p:cond delay="2500"/>
                            </p:stCondLst>
                            <p:childTnLst>
                              <p:par>
                                <p:cTn fill="hold" id="30" nodeType="afterEffect" presetClass="entr" presetID="22" presetSubtype="8">
                                  <p:stCondLst>
                                    <p:cond delay="0"/>
                                  </p:stCondLst>
                                  <p:childTnLst>
                                    <p:set>
                                      <p:cBhvr>
                                        <p:cTn dur="1" fill="hold" id="31">
                                          <p:stCondLst>
                                            <p:cond delay="0"/>
                                          </p:stCondLst>
                                        </p:cTn>
                                        <p:tgtEl>
                                          <p:spTgt spid="40"/>
                                        </p:tgtEl>
                                        <p:attrNameLst>
                                          <p:attrName>style.visibility</p:attrName>
                                        </p:attrNameLst>
                                      </p:cBhvr>
                                      <p:to>
                                        <p:strVal val="visible"/>
                                      </p:to>
                                    </p:set>
                                    <p:animEffect filter="wipe(left)" transition="in">
                                      <p:cBhvr>
                                        <p:cTn dur="500" id="32"/>
                                        <p:tgtEl>
                                          <p:spTgt spid="40"/>
                                        </p:tgtEl>
                                      </p:cBhvr>
                                    </p:animEffect>
                                  </p:childTnLst>
                                </p:cTn>
                              </p:par>
                            </p:childTnLst>
                          </p:cTn>
                        </p:par>
                        <p:par>
                          <p:cTn fill="hold" id="33" nodeType="afterGroup">
                            <p:stCondLst>
                              <p:cond delay="3000"/>
                            </p:stCondLst>
                            <p:childTnLst>
                              <p:par>
                                <p:cTn fill="hold" id="34" nodeType="afterEffect" presetClass="entr" presetID="53" presetSubtype="0">
                                  <p:stCondLst>
                                    <p:cond delay="0"/>
                                  </p:stCondLst>
                                  <p:childTnLst>
                                    <p:set>
                                      <p:cBhvr>
                                        <p:cTn dur="1" fill="hold" id="35">
                                          <p:stCondLst>
                                            <p:cond delay="0"/>
                                          </p:stCondLst>
                                        </p:cTn>
                                        <p:tgtEl>
                                          <p:spTgt spid="41"/>
                                        </p:tgtEl>
                                        <p:attrNameLst>
                                          <p:attrName>style.visibility</p:attrName>
                                        </p:attrNameLst>
                                      </p:cBhvr>
                                      <p:to>
                                        <p:strVal val="visible"/>
                                      </p:to>
                                    </p:set>
                                    <p:anim calcmode="lin" valueType="num">
                                      <p:cBhvr>
                                        <p:cTn dur="500" fill="hold" id="36"/>
                                        <p:tgtEl>
                                          <p:spTgt spid="41"/>
                                        </p:tgtEl>
                                        <p:attrNameLst>
                                          <p:attrName>ppt_w</p:attrName>
                                        </p:attrNameLst>
                                      </p:cBhvr>
                                      <p:tavLst>
                                        <p:tav tm="0">
                                          <p:val>
                                            <p:fltVal val="0"/>
                                          </p:val>
                                        </p:tav>
                                        <p:tav tm="100000">
                                          <p:val>
                                            <p:strVal val="#ppt_w"/>
                                          </p:val>
                                        </p:tav>
                                      </p:tavLst>
                                    </p:anim>
                                    <p:anim calcmode="lin" valueType="num">
                                      <p:cBhvr>
                                        <p:cTn dur="500" fill="hold" id="37"/>
                                        <p:tgtEl>
                                          <p:spTgt spid="41"/>
                                        </p:tgtEl>
                                        <p:attrNameLst>
                                          <p:attrName>ppt_h</p:attrName>
                                        </p:attrNameLst>
                                      </p:cBhvr>
                                      <p:tavLst>
                                        <p:tav tm="0">
                                          <p:val>
                                            <p:fltVal val="0"/>
                                          </p:val>
                                        </p:tav>
                                        <p:tav tm="100000">
                                          <p:val>
                                            <p:strVal val="#ppt_h"/>
                                          </p:val>
                                        </p:tav>
                                      </p:tavLst>
                                    </p:anim>
                                    <p:animEffect filter="fade" transition="in">
                                      <p:cBhvr>
                                        <p:cTn dur="500" id="38"/>
                                        <p:tgtEl>
                                          <p:spTgt spid="41"/>
                                        </p:tgtEl>
                                      </p:cBhvr>
                                    </p:animEffect>
                                  </p:childTnLst>
                                </p:cTn>
                              </p:par>
                            </p:childTnLst>
                          </p:cTn>
                        </p:par>
                        <p:par>
                          <p:cTn fill="hold" id="39" nodeType="afterGroup">
                            <p:stCondLst>
                              <p:cond delay="3500"/>
                            </p:stCondLst>
                            <p:childTnLst>
                              <p:par>
                                <p:cTn fill="hold" id="40" nodeType="afterEffect" presetClass="entr" presetID="22" presetSubtype="8">
                                  <p:stCondLst>
                                    <p:cond delay="0"/>
                                  </p:stCondLst>
                                  <p:childTnLst>
                                    <p:set>
                                      <p:cBhvr>
                                        <p:cTn dur="1" fill="hold" id="41">
                                          <p:stCondLst>
                                            <p:cond delay="0"/>
                                          </p:stCondLst>
                                        </p:cTn>
                                        <p:tgtEl>
                                          <p:spTgt spid="42"/>
                                        </p:tgtEl>
                                        <p:attrNameLst>
                                          <p:attrName>style.visibility</p:attrName>
                                        </p:attrNameLst>
                                      </p:cBhvr>
                                      <p:to>
                                        <p:strVal val="visible"/>
                                      </p:to>
                                    </p:set>
                                    <p:animEffect filter="wipe(left)" transition="in">
                                      <p:cBhvr>
                                        <p:cTn dur="500" id="42"/>
                                        <p:tgtEl>
                                          <p:spTgt spid="42"/>
                                        </p:tgtEl>
                                      </p:cBhvr>
                                    </p:animEffect>
                                  </p:childTnLst>
                                </p:cTn>
                              </p:par>
                            </p:childTnLst>
                          </p:cTn>
                        </p:par>
                        <p:par>
                          <p:cTn fill="hold" id="43" nodeType="afterGroup">
                            <p:stCondLst>
                              <p:cond delay="4000"/>
                            </p:stCondLst>
                            <p:childTnLst>
                              <p:par>
                                <p:cTn fill="hold" id="44" nodeType="afterEffect" presetClass="entr" presetID="53" presetSubtype="0">
                                  <p:stCondLst>
                                    <p:cond delay="0"/>
                                  </p:stCondLst>
                                  <p:childTnLst>
                                    <p:set>
                                      <p:cBhvr>
                                        <p:cTn dur="1" fill="hold" id="45">
                                          <p:stCondLst>
                                            <p:cond delay="0"/>
                                          </p:stCondLst>
                                        </p:cTn>
                                        <p:tgtEl>
                                          <p:spTgt spid="43"/>
                                        </p:tgtEl>
                                        <p:attrNameLst>
                                          <p:attrName>style.visibility</p:attrName>
                                        </p:attrNameLst>
                                      </p:cBhvr>
                                      <p:to>
                                        <p:strVal val="visible"/>
                                      </p:to>
                                    </p:set>
                                    <p:anim calcmode="lin" valueType="num">
                                      <p:cBhvr>
                                        <p:cTn dur="500" fill="hold" id="46"/>
                                        <p:tgtEl>
                                          <p:spTgt spid="43"/>
                                        </p:tgtEl>
                                        <p:attrNameLst>
                                          <p:attrName>ppt_w</p:attrName>
                                        </p:attrNameLst>
                                      </p:cBhvr>
                                      <p:tavLst>
                                        <p:tav tm="0">
                                          <p:val>
                                            <p:fltVal val="0"/>
                                          </p:val>
                                        </p:tav>
                                        <p:tav tm="100000">
                                          <p:val>
                                            <p:strVal val="#ppt_w"/>
                                          </p:val>
                                        </p:tav>
                                      </p:tavLst>
                                    </p:anim>
                                    <p:anim calcmode="lin" valueType="num">
                                      <p:cBhvr>
                                        <p:cTn dur="500" fill="hold" id="47"/>
                                        <p:tgtEl>
                                          <p:spTgt spid="43"/>
                                        </p:tgtEl>
                                        <p:attrNameLst>
                                          <p:attrName>ppt_h</p:attrName>
                                        </p:attrNameLst>
                                      </p:cBhvr>
                                      <p:tavLst>
                                        <p:tav tm="0">
                                          <p:val>
                                            <p:fltVal val="0"/>
                                          </p:val>
                                        </p:tav>
                                        <p:tav tm="100000">
                                          <p:val>
                                            <p:strVal val="#ppt_h"/>
                                          </p:val>
                                        </p:tav>
                                      </p:tavLst>
                                    </p:anim>
                                    <p:animEffect filter="fade" transition="in">
                                      <p:cBhvr>
                                        <p:cTn dur="500" id="48"/>
                                        <p:tgtEl>
                                          <p:spTgt spid="43"/>
                                        </p:tgtEl>
                                      </p:cBhvr>
                                    </p:animEffect>
                                  </p:childTnLst>
                                </p:cTn>
                              </p:par>
                            </p:childTnLst>
                          </p:cTn>
                        </p:par>
                        <p:par>
                          <p:cTn fill="hold" id="49" nodeType="afterGroup">
                            <p:stCondLst>
                              <p:cond delay="4500"/>
                            </p:stCondLst>
                            <p:childTnLst>
                              <p:par>
                                <p:cTn fill="hold" id="50" nodeType="afterEffect" presetClass="entr" presetID="22" presetSubtype="8">
                                  <p:stCondLst>
                                    <p:cond delay="0"/>
                                  </p:stCondLst>
                                  <p:childTnLst>
                                    <p:set>
                                      <p:cBhvr>
                                        <p:cTn dur="1" fill="hold" id="51">
                                          <p:stCondLst>
                                            <p:cond delay="0"/>
                                          </p:stCondLst>
                                        </p:cTn>
                                        <p:tgtEl>
                                          <p:spTgt spid="44"/>
                                        </p:tgtEl>
                                        <p:attrNameLst>
                                          <p:attrName>style.visibility</p:attrName>
                                        </p:attrNameLst>
                                      </p:cBhvr>
                                      <p:to>
                                        <p:strVal val="visible"/>
                                      </p:to>
                                    </p:set>
                                    <p:animEffect filter="wipe(left)" transition="in">
                                      <p:cBhvr>
                                        <p:cTn dur="500" id="52"/>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组织架构</a:t>
              </a:r>
            </a:p>
          </p:txBody>
        </p:sp>
      </p:grpSp>
      <p:grpSp>
        <p:nvGrpSpPr>
          <p:cNvPr id="270" name="组合 269"/>
          <p:cNvGrpSpPr/>
          <p:nvPr/>
        </p:nvGrpSpPr>
        <p:grpSpPr>
          <a:xfrm>
            <a:off x="2266950" y="1109561"/>
            <a:ext cx="7783513" cy="4587122"/>
            <a:chOff x="2266950" y="1306513"/>
            <a:chExt cx="7783513" cy="4587122"/>
          </a:xfrm>
          <a:effectLst>
            <a:outerShdw algn="tl" blurRad="254000" dir="2700000" dist="63500" rotWithShape="0">
              <a:prstClr val="black">
                <a:alpha val="30000"/>
              </a:prstClr>
            </a:outerShdw>
          </a:effectLst>
        </p:grpSpPr>
        <p:sp>
          <p:nvSpPr>
            <p:cNvPr id="38" name="Freeform 5"/>
            <p:cNvSpPr/>
            <p:nvPr/>
          </p:nvSpPr>
          <p:spPr bwMode="auto">
            <a:xfrm>
              <a:off x="2278063" y="3032125"/>
              <a:ext cx="1374775" cy="450850"/>
            </a:xfrm>
            <a:custGeom>
              <a:gdLst>
                <a:gd fmla="*/ 728 w 866" name="T0"/>
                <a:gd fmla="*/ 284 h 284" name="T1"/>
                <a:gd fmla="*/ 0 w 866" name="T2"/>
                <a:gd fmla="*/ 284 h 284" name="T3"/>
                <a:gd fmla="*/ 137 w 866" name="T4"/>
                <a:gd fmla="*/ 0 h 284" name="T5"/>
                <a:gd fmla="*/ 866 w 866" name="T6"/>
                <a:gd fmla="*/ 0 h 284" name="T7"/>
                <a:gd fmla="*/ 728 w 866" name="T8"/>
                <a:gd fmla="*/ 284 h 284" name="T9"/>
              </a:gdLst>
              <a:cxnLst>
                <a:cxn ang="0">
                  <a:pos x="T0" y="T1"/>
                </a:cxn>
                <a:cxn ang="0">
                  <a:pos x="T2" y="T3"/>
                </a:cxn>
                <a:cxn ang="0">
                  <a:pos x="T4" y="T5"/>
                </a:cxn>
                <a:cxn ang="0">
                  <a:pos x="T6" y="T7"/>
                </a:cxn>
                <a:cxn ang="0">
                  <a:pos x="T8" y="T9"/>
                </a:cxn>
              </a:cxnLst>
              <a:rect b="b" l="0" r="r" t="0"/>
              <a:pathLst>
                <a:path h="284" w="865">
                  <a:moveTo>
                    <a:pt x="728" y="284"/>
                  </a:moveTo>
                  <a:lnTo>
                    <a:pt x="0" y="284"/>
                  </a:lnTo>
                  <a:lnTo>
                    <a:pt x="137" y="0"/>
                  </a:lnTo>
                  <a:lnTo>
                    <a:pt x="866" y="0"/>
                  </a:lnTo>
                  <a:lnTo>
                    <a:pt x="728" y="284"/>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39" name="Freeform 6"/>
            <p:cNvSpPr/>
            <p:nvPr/>
          </p:nvSpPr>
          <p:spPr bwMode="auto">
            <a:xfrm>
              <a:off x="3879850" y="2892425"/>
              <a:ext cx="1458913" cy="450850"/>
            </a:xfrm>
            <a:custGeom>
              <a:gdLst>
                <a:gd fmla="*/ 782 w 919" name="T0"/>
                <a:gd fmla="*/ 284 h 284" name="T1"/>
                <a:gd fmla="*/ 0 w 919" name="T2"/>
                <a:gd fmla="*/ 284 h 284" name="T3"/>
                <a:gd fmla="*/ 137 w 919" name="T4"/>
                <a:gd fmla="*/ 0 h 284" name="T5"/>
                <a:gd fmla="*/ 919 w 919" name="T6"/>
                <a:gd fmla="*/ 0 h 284" name="T7"/>
                <a:gd fmla="*/ 782 w 919" name="T8"/>
                <a:gd fmla="*/ 284 h 284" name="T9"/>
              </a:gdLst>
              <a:cxnLst>
                <a:cxn ang="0">
                  <a:pos x="T0" y="T1"/>
                </a:cxn>
                <a:cxn ang="0">
                  <a:pos x="T2" y="T3"/>
                </a:cxn>
                <a:cxn ang="0">
                  <a:pos x="T4" y="T5"/>
                </a:cxn>
                <a:cxn ang="0">
                  <a:pos x="T6" y="T7"/>
                </a:cxn>
                <a:cxn ang="0">
                  <a:pos x="T8" y="T9"/>
                </a:cxn>
              </a:cxnLst>
              <a:rect b="b" l="0" r="r" t="0"/>
              <a:pathLst>
                <a:path h="284" w="919">
                  <a:moveTo>
                    <a:pt x="782" y="284"/>
                  </a:moveTo>
                  <a:lnTo>
                    <a:pt x="0" y="284"/>
                  </a:lnTo>
                  <a:lnTo>
                    <a:pt x="137" y="0"/>
                  </a:lnTo>
                  <a:lnTo>
                    <a:pt x="919" y="0"/>
                  </a:lnTo>
                  <a:lnTo>
                    <a:pt x="782" y="284"/>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0" name="Freeform 7"/>
            <p:cNvSpPr/>
            <p:nvPr/>
          </p:nvSpPr>
          <p:spPr bwMode="auto">
            <a:xfrm>
              <a:off x="2878138" y="5132388"/>
              <a:ext cx="1460500" cy="450850"/>
            </a:xfrm>
            <a:custGeom>
              <a:gdLst>
                <a:gd fmla="*/ 782 w 920" name="T0"/>
                <a:gd fmla="*/ 284 h 284" name="T1"/>
                <a:gd fmla="*/ 0 w 920" name="T2"/>
                <a:gd fmla="*/ 284 h 284" name="T3"/>
                <a:gd fmla="*/ 137 w 920" name="T4"/>
                <a:gd fmla="*/ 0 h 284" name="T5"/>
                <a:gd fmla="*/ 920 w 920" name="T6"/>
                <a:gd fmla="*/ 0 h 284" name="T7"/>
                <a:gd fmla="*/ 782 w 920" name="T8"/>
                <a:gd fmla="*/ 284 h 284" name="T9"/>
              </a:gdLst>
              <a:cxnLst>
                <a:cxn ang="0">
                  <a:pos x="T0" y="T1"/>
                </a:cxn>
                <a:cxn ang="0">
                  <a:pos x="T2" y="T3"/>
                </a:cxn>
                <a:cxn ang="0">
                  <a:pos x="T4" y="T5"/>
                </a:cxn>
                <a:cxn ang="0">
                  <a:pos x="T6" y="T7"/>
                </a:cxn>
                <a:cxn ang="0">
                  <a:pos x="T8" y="T9"/>
                </a:cxn>
              </a:cxnLst>
              <a:rect b="b" l="0" r="r" t="0"/>
              <a:pathLst>
                <a:path h="284" w="920">
                  <a:moveTo>
                    <a:pt x="782" y="284"/>
                  </a:moveTo>
                  <a:lnTo>
                    <a:pt x="0" y="284"/>
                  </a:lnTo>
                  <a:lnTo>
                    <a:pt x="137" y="0"/>
                  </a:lnTo>
                  <a:lnTo>
                    <a:pt x="920" y="0"/>
                  </a:lnTo>
                  <a:lnTo>
                    <a:pt x="782" y="284"/>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1" name="Freeform 8"/>
            <p:cNvSpPr/>
            <p:nvPr/>
          </p:nvSpPr>
          <p:spPr bwMode="auto">
            <a:xfrm>
              <a:off x="3203575" y="4379913"/>
              <a:ext cx="1458913" cy="450850"/>
            </a:xfrm>
            <a:custGeom>
              <a:gdLst>
                <a:gd fmla="*/ 782 w 919" name="T0"/>
                <a:gd fmla="*/ 284 h 284" name="T1"/>
                <a:gd fmla="*/ 0 w 919" name="T2"/>
                <a:gd fmla="*/ 284 h 284" name="T3"/>
                <a:gd fmla="*/ 137 w 919" name="T4"/>
                <a:gd fmla="*/ 0 h 284" name="T5"/>
                <a:gd fmla="*/ 919 w 919" name="T6"/>
                <a:gd fmla="*/ 0 h 284" name="T7"/>
                <a:gd fmla="*/ 782 w 919" name="T8"/>
                <a:gd fmla="*/ 284 h 284" name="T9"/>
              </a:gdLst>
              <a:cxnLst>
                <a:cxn ang="0">
                  <a:pos x="T0" y="T1"/>
                </a:cxn>
                <a:cxn ang="0">
                  <a:pos x="T2" y="T3"/>
                </a:cxn>
                <a:cxn ang="0">
                  <a:pos x="T4" y="T5"/>
                </a:cxn>
                <a:cxn ang="0">
                  <a:pos x="T6" y="T7"/>
                </a:cxn>
                <a:cxn ang="0">
                  <a:pos x="T8" y="T9"/>
                </a:cxn>
              </a:cxnLst>
              <a:rect b="b" l="0" r="r" t="0"/>
              <a:pathLst>
                <a:path h="284" w="919">
                  <a:moveTo>
                    <a:pt x="782" y="284"/>
                  </a:moveTo>
                  <a:lnTo>
                    <a:pt x="0" y="284"/>
                  </a:lnTo>
                  <a:lnTo>
                    <a:pt x="137" y="0"/>
                  </a:lnTo>
                  <a:lnTo>
                    <a:pt x="919" y="0"/>
                  </a:lnTo>
                  <a:lnTo>
                    <a:pt x="782" y="284"/>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2" name="Freeform 9"/>
            <p:cNvSpPr/>
            <p:nvPr/>
          </p:nvSpPr>
          <p:spPr bwMode="auto">
            <a:xfrm>
              <a:off x="4395788" y="1716088"/>
              <a:ext cx="1460500" cy="450850"/>
            </a:xfrm>
            <a:custGeom>
              <a:gdLst>
                <a:gd fmla="*/ 783 w 920" name="T0"/>
                <a:gd fmla="*/ 284 h 284" name="T1"/>
                <a:gd fmla="*/ 0 w 920" name="T2"/>
                <a:gd fmla="*/ 284 h 284" name="T3"/>
                <a:gd fmla="*/ 138 w 920" name="T4"/>
                <a:gd fmla="*/ 0 h 284" name="T5"/>
                <a:gd fmla="*/ 920 w 920" name="T6"/>
                <a:gd fmla="*/ 0 h 284" name="T7"/>
                <a:gd fmla="*/ 783 w 920" name="T8"/>
                <a:gd fmla="*/ 284 h 284" name="T9"/>
              </a:gdLst>
              <a:cxnLst>
                <a:cxn ang="0">
                  <a:pos x="T0" y="T1"/>
                </a:cxn>
                <a:cxn ang="0">
                  <a:pos x="T2" y="T3"/>
                </a:cxn>
                <a:cxn ang="0">
                  <a:pos x="T4" y="T5"/>
                </a:cxn>
                <a:cxn ang="0">
                  <a:pos x="T6" y="T7"/>
                </a:cxn>
                <a:cxn ang="0">
                  <a:pos x="T8" y="T9"/>
                </a:cxn>
              </a:cxnLst>
              <a:rect b="b" l="0" r="r" t="0"/>
              <a:pathLst>
                <a:path h="284" w="920">
                  <a:moveTo>
                    <a:pt x="783" y="284"/>
                  </a:moveTo>
                  <a:lnTo>
                    <a:pt x="0" y="284"/>
                  </a:lnTo>
                  <a:lnTo>
                    <a:pt x="138" y="0"/>
                  </a:lnTo>
                  <a:lnTo>
                    <a:pt x="920" y="0"/>
                  </a:lnTo>
                  <a:lnTo>
                    <a:pt x="783" y="284"/>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3" name="Freeform 10"/>
            <p:cNvSpPr/>
            <p:nvPr/>
          </p:nvSpPr>
          <p:spPr bwMode="auto">
            <a:xfrm>
              <a:off x="6276975" y="1325563"/>
              <a:ext cx="984250" cy="303212"/>
            </a:xfrm>
            <a:custGeom>
              <a:gdLst>
                <a:gd fmla="*/ 528 w 620" name="T0"/>
                <a:gd fmla="*/ 191 h 191" name="T1"/>
                <a:gd fmla="*/ 0 w 620" name="T2"/>
                <a:gd fmla="*/ 191 h 191" name="T3"/>
                <a:gd fmla="*/ 93 w 620" name="T4"/>
                <a:gd fmla="*/ 0 h 191" name="T5"/>
                <a:gd fmla="*/ 620 w 620" name="T6"/>
                <a:gd fmla="*/ 0 h 191" name="T7"/>
                <a:gd fmla="*/ 528 w 620" name="T8"/>
                <a:gd fmla="*/ 191 h 191" name="T9"/>
              </a:gdLst>
              <a:cxnLst>
                <a:cxn ang="0">
                  <a:pos x="T0" y="T1"/>
                </a:cxn>
                <a:cxn ang="0">
                  <a:pos x="T2" y="T3"/>
                </a:cxn>
                <a:cxn ang="0">
                  <a:pos x="T4" y="T5"/>
                </a:cxn>
                <a:cxn ang="0">
                  <a:pos x="T6" y="T7"/>
                </a:cxn>
                <a:cxn ang="0">
                  <a:pos x="T8" y="T9"/>
                </a:cxn>
              </a:cxnLst>
              <a:rect b="b" l="0" r="r" t="0"/>
              <a:pathLst>
                <a:path h="191" w="620">
                  <a:moveTo>
                    <a:pt x="528" y="191"/>
                  </a:moveTo>
                  <a:lnTo>
                    <a:pt x="0" y="191"/>
                  </a:lnTo>
                  <a:lnTo>
                    <a:pt x="93" y="0"/>
                  </a:lnTo>
                  <a:lnTo>
                    <a:pt x="620" y="0"/>
                  </a:lnTo>
                  <a:lnTo>
                    <a:pt x="528" y="1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4" name="Freeform 11"/>
            <p:cNvSpPr/>
            <p:nvPr/>
          </p:nvSpPr>
          <p:spPr bwMode="auto">
            <a:xfrm>
              <a:off x="5922963" y="2068513"/>
              <a:ext cx="984250" cy="303212"/>
            </a:xfrm>
            <a:custGeom>
              <a:gdLst>
                <a:gd fmla="*/ 528 w 620" name="T0"/>
                <a:gd fmla="*/ 191 h 191" name="T1"/>
                <a:gd fmla="*/ 0 w 620" name="T2"/>
                <a:gd fmla="*/ 191 h 191" name="T3"/>
                <a:gd fmla="*/ 93 w 620" name="T4"/>
                <a:gd fmla="*/ 0 h 191" name="T5"/>
                <a:gd fmla="*/ 620 w 620" name="T6"/>
                <a:gd fmla="*/ 0 h 191" name="T7"/>
                <a:gd fmla="*/ 528 w 620" name="T8"/>
                <a:gd fmla="*/ 191 h 191" name="T9"/>
              </a:gdLst>
              <a:cxnLst>
                <a:cxn ang="0">
                  <a:pos x="T0" y="T1"/>
                </a:cxn>
                <a:cxn ang="0">
                  <a:pos x="T2" y="T3"/>
                </a:cxn>
                <a:cxn ang="0">
                  <a:pos x="T4" y="T5"/>
                </a:cxn>
                <a:cxn ang="0">
                  <a:pos x="T6" y="T7"/>
                </a:cxn>
                <a:cxn ang="0">
                  <a:pos x="T8" y="T9"/>
                </a:cxn>
              </a:cxnLst>
              <a:rect b="b" l="0" r="r" t="0"/>
              <a:pathLst>
                <a:path h="191" w="620">
                  <a:moveTo>
                    <a:pt x="528" y="191"/>
                  </a:moveTo>
                  <a:lnTo>
                    <a:pt x="0" y="191"/>
                  </a:lnTo>
                  <a:lnTo>
                    <a:pt x="93" y="0"/>
                  </a:lnTo>
                  <a:lnTo>
                    <a:pt x="620" y="0"/>
                  </a:lnTo>
                  <a:lnTo>
                    <a:pt x="528" y="1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5" name="Freeform 12"/>
            <p:cNvSpPr/>
            <p:nvPr/>
          </p:nvSpPr>
          <p:spPr bwMode="auto">
            <a:xfrm>
              <a:off x="5570538" y="2811463"/>
              <a:ext cx="985838" cy="304800"/>
            </a:xfrm>
            <a:custGeom>
              <a:gdLst>
                <a:gd fmla="*/ 528 w 621" name="T0"/>
                <a:gd fmla="*/ 192 h 192" name="T1"/>
                <a:gd fmla="*/ 0 w 621" name="T2"/>
                <a:gd fmla="*/ 192 h 192" name="T3"/>
                <a:gd fmla="*/ 93 w 621" name="T4"/>
                <a:gd fmla="*/ 0 h 192" name="T5"/>
                <a:gd fmla="*/ 621 w 621" name="T6"/>
                <a:gd fmla="*/ 0 h 192" name="T7"/>
                <a:gd fmla="*/ 528 w 621" name="T8"/>
                <a:gd fmla="*/ 192 h 192" name="T9"/>
              </a:gdLst>
              <a:cxnLst>
                <a:cxn ang="0">
                  <a:pos x="T0" y="T1"/>
                </a:cxn>
                <a:cxn ang="0">
                  <a:pos x="T2" y="T3"/>
                </a:cxn>
                <a:cxn ang="0">
                  <a:pos x="T4" y="T5"/>
                </a:cxn>
                <a:cxn ang="0">
                  <a:pos x="T6" y="T7"/>
                </a:cxn>
                <a:cxn ang="0">
                  <a:pos x="T8" y="T9"/>
                </a:cxn>
              </a:cxnLst>
              <a:rect b="b" l="0" r="r" t="0"/>
              <a:pathLst>
                <a:path h="192" w="621">
                  <a:moveTo>
                    <a:pt x="528" y="192"/>
                  </a:moveTo>
                  <a:lnTo>
                    <a:pt x="0" y="192"/>
                  </a:lnTo>
                  <a:lnTo>
                    <a:pt x="93" y="0"/>
                  </a:lnTo>
                  <a:lnTo>
                    <a:pt x="621" y="0"/>
                  </a:lnTo>
                  <a:lnTo>
                    <a:pt x="528" y="192"/>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6" name="Freeform 13"/>
            <p:cNvSpPr/>
            <p:nvPr/>
          </p:nvSpPr>
          <p:spPr bwMode="auto">
            <a:xfrm>
              <a:off x="5216525" y="3556000"/>
              <a:ext cx="985838" cy="303212"/>
            </a:xfrm>
            <a:custGeom>
              <a:gdLst>
                <a:gd fmla="*/ 528 w 621" name="T0"/>
                <a:gd fmla="*/ 191 h 191" name="T1"/>
                <a:gd fmla="*/ 0 w 621" name="T2"/>
                <a:gd fmla="*/ 191 h 191" name="T3"/>
                <a:gd fmla="*/ 93 w 621" name="T4"/>
                <a:gd fmla="*/ 0 h 191" name="T5"/>
                <a:gd fmla="*/ 621 w 621" name="T6"/>
                <a:gd fmla="*/ 0 h 191" name="T7"/>
                <a:gd fmla="*/ 528 w 621" name="T8"/>
                <a:gd fmla="*/ 191 h 191" name="T9"/>
              </a:gdLst>
              <a:cxnLst>
                <a:cxn ang="0">
                  <a:pos x="T0" y="T1"/>
                </a:cxn>
                <a:cxn ang="0">
                  <a:pos x="T2" y="T3"/>
                </a:cxn>
                <a:cxn ang="0">
                  <a:pos x="T4" y="T5"/>
                </a:cxn>
                <a:cxn ang="0">
                  <a:pos x="T6" y="T7"/>
                </a:cxn>
                <a:cxn ang="0">
                  <a:pos x="T8" y="T9"/>
                </a:cxn>
              </a:cxnLst>
              <a:rect b="b" l="0" r="r" t="0"/>
              <a:pathLst>
                <a:path h="191" w="621">
                  <a:moveTo>
                    <a:pt x="528" y="191"/>
                  </a:moveTo>
                  <a:lnTo>
                    <a:pt x="0" y="191"/>
                  </a:lnTo>
                  <a:lnTo>
                    <a:pt x="93" y="0"/>
                  </a:lnTo>
                  <a:lnTo>
                    <a:pt x="621" y="0"/>
                  </a:lnTo>
                  <a:lnTo>
                    <a:pt x="528" y="1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7" name="Freeform 14"/>
            <p:cNvSpPr/>
            <p:nvPr/>
          </p:nvSpPr>
          <p:spPr bwMode="auto">
            <a:xfrm>
              <a:off x="4378325" y="5413375"/>
              <a:ext cx="985838" cy="304800"/>
            </a:xfrm>
            <a:custGeom>
              <a:gdLst>
                <a:gd fmla="*/ 528 w 621" name="T0"/>
                <a:gd fmla="*/ 192 h 192" name="T1"/>
                <a:gd fmla="*/ 0 w 621" name="T2"/>
                <a:gd fmla="*/ 192 h 192" name="T3"/>
                <a:gd fmla="*/ 93 w 621" name="T4"/>
                <a:gd fmla="*/ 0 h 192" name="T5"/>
                <a:gd fmla="*/ 621 w 621" name="T6"/>
                <a:gd fmla="*/ 0 h 192" name="T7"/>
                <a:gd fmla="*/ 528 w 621" name="T8"/>
                <a:gd fmla="*/ 192 h 192" name="T9"/>
              </a:gdLst>
              <a:cxnLst>
                <a:cxn ang="0">
                  <a:pos x="T0" y="T1"/>
                </a:cxn>
                <a:cxn ang="0">
                  <a:pos x="T2" y="T3"/>
                </a:cxn>
                <a:cxn ang="0">
                  <a:pos x="T4" y="T5"/>
                </a:cxn>
                <a:cxn ang="0">
                  <a:pos x="T6" y="T7"/>
                </a:cxn>
                <a:cxn ang="0">
                  <a:pos x="T8" y="T9"/>
                </a:cxn>
              </a:cxnLst>
              <a:rect b="b" l="0" r="r" t="0"/>
              <a:pathLst>
                <a:path h="192" w="621">
                  <a:moveTo>
                    <a:pt x="528" y="192"/>
                  </a:moveTo>
                  <a:lnTo>
                    <a:pt x="0" y="192"/>
                  </a:lnTo>
                  <a:lnTo>
                    <a:pt x="93" y="0"/>
                  </a:lnTo>
                  <a:lnTo>
                    <a:pt x="621" y="0"/>
                  </a:lnTo>
                  <a:lnTo>
                    <a:pt x="528" y="192"/>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8" name="Freeform 15"/>
            <p:cNvSpPr/>
            <p:nvPr/>
          </p:nvSpPr>
          <p:spPr bwMode="auto">
            <a:xfrm>
              <a:off x="4745038" y="4670425"/>
              <a:ext cx="985838" cy="304800"/>
            </a:xfrm>
            <a:custGeom>
              <a:gdLst>
                <a:gd fmla="*/ 528 w 621" name="T0"/>
                <a:gd fmla="*/ 192 h 192" name="T1"/>
                <a:gd fmla="*/ 0 w 621" name="T2"/>
                <a:gd fmla="*/ 192 h 192" name="T3"/>
                <a:gd fmla="*/ 93 w 621" name="T4"/>
                <a:gd fmla="*/ 0 h 192" name="T5"/>
                <a:gd fmla="*/ 621 w 621" name="T6"/>
                <a:gd fmla="*/ 0 h 192" name="T7"/>
                <a:gd fmla="*/ 528 w 621" name="T8"/>
                <a:gd fmla="*/ 192 h 192" name="T9"/>
              </a:gdLst>
              <a:cxnLst>
                <a:cxn ang="0">
                  <a:pos x="T0" y="T1"/>
                </a:cxn>
                <a:cxn ang="0">
                  <a:pos x="T2" y="T3"/>
                </a:cxn>
                <a:cxn ang="0">
                  <a:pos x="T4" y="T5"/>
                </a:cxn>
                <a:cxn ang="0">
                  <a:pos x="T6" y="T7"/>
                </a:cxn>
                <a:cxn ang="0">
                  <a:pos x="T8" y="T9"/>
                </a:cxn>
              </a:cxnLst>
              <a:rect b="b" l="0" r="r" t="0"/>
              <a:pathLst>
                <a:path h="192" w="621">
                  <a:moveTo>
                    <a:pt x="528" y="192"/>
                  </a:moveTo>
                  <a:lnTo>
                    <a:pt x="0" y="192"/>
                  </a:lnTo>
                  <a:lnTo>
                    <a:pt x="93" y="0"/>
                  </a:lnTo>
                  <a:lnTo>
                    <a:pt x="621" y="0"/>
                  </a:lnTo>
                  <a:lnTo>
                    <a:pt x="528" y="192"/>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9" name="Freeform 16"/>
            <p:cNvSpPr/>
            <p:nvPr/>
          </p:nvSpPr>
          <p:spPr bwMode="auto">
            <a:xfrm>
              <a:off x="7410450" y="13303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0" name="Freeform 17"/>
            <p:cNvSpPr/>
            <p:nvPr/>
          </p:nvSpPr>
          <p:spPr bwMode="auto">
            <a:xfrm>
              <a:off x="7410450" y="13303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1" name="Freeform 18"/>
            <p:cNvSpPr/>
            <p:nvPr/>
          </p:nvSpPr>
          <p:spPr bwMode="auto">
            <a:xfrm>
              <a:off x="7237413" y="1703388"/>
              <a:ext cx="2640013" cy="303212"/>
            </a:xfrm>
            <a:custGeom>
              <a:gdLst>
                <a:gd fmla="*/ 1663 w 1663" name="T0"/>
                <a:gd fmla="*/ 0 h 191" name="T1"/>
                <a:gd fmla="*/ 1647 w 1663" name="T2"/>
                <a:gd fmla="*/ 0 h 191" name="T3"/>
                <a:gd fmla="*/ 1563 w 1663" name="T4"/>
                <a:gd fmla="*/ 176 h 191" name="T5"/>
                <a:gd fmla="*/ 8 w 1663" name="T6"/>
                <a:gd fmla="*/ 176 h 191" name="T7"/>
                <a:gd fmla="*/ 0 w 1663" name="T8"/>
                <a:gd fmla="*/ 191 h 191" name="T9"/>
                <a:gd fmla="*/ 1570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7" y="0"/>
                  </a:lnTo>
                  <a:lnTo>
                    <a:pt x="1563" y="176"/>
                  </a:lnTo>
                  <a:lnTo>
                    <a:pt x="8" y="176"/>
                  </a:lnTo>
                  <a:lnTo>
                    <a:pt x="0" y="191"/>
                  </a:lnTo>
                  <a:lnTo>
                    <a:pt x="1570" y="191"/>
                  </a:lnTo>
                  <a:lnTo>
                    <a:pt x="1663"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2" name="Freeform 19"/>
            <p:cNvSpPr/>
            <p:nvPr/>
          </p:nvSpPr>
          <p:spPr bwMode="auto">
            <a:xfrm>
              <a:off x="7237413" y="1703388"/>
              <a:ext cx="2640013" cy="303212"/>
            </a:xfrm>
            <a:custGeom>
              <a:gdLst>
                <a:gd fmla="*/ 1663 w 1663" name="T0"/>
                <a:gd fmla="*/ 0 h 191" name="T1"/>
                <a:gd fmla="*/ 1647 w 1663" name="T2"/>
                <a:gd fmla="*/ 0 h 191" name="T3"/>
                <a:gd fmla="*/ 1563 w 1663" name="T4"/>
                <a:gd fmla="*/ 176 h 191" name="T5"/>
                <a:gd fmla="*/ 8 w 1663" name="T6"/>
                <a:gd fmla="*/ 176 h 191" name="T7"/>
                <a:gd fmla="*/ 0 w 1663" name="T8"/>
                <a:gd fmla="*/ 191 h 191" name="T9"/>
                <a:gd fmla="*/ 1570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3" name="Freeform 20"/>
            <p:cNvSpPr/>
            <p:nvPr/>
          </p:nvSpPr>
          <p:spPr bwMode="auto">
            <a:xfrm>
              <a:off x="7073900" y="2074863"/>
              <a:ext cx="2640013" cy="303212"/>
            </a:xfrm>
            <a:custGeom>
              <a:gdLst>
                <a:gd fmla="*/ 1663 w 1663" name="T0"/>
                <a:gd fmla="*/ 0 h 191" name="T1"/>
                <a:gd fmla="*/ 1648 w 1663" name="T2"/>
                <a:gd fmla="*/ 0 h 191" name="T3"/>
                <a:gd fmla="*/ 1563 w 1663" name="T4"/>
                <a:gd fmla="*/ 176 h 191" name="T5"/>
                <a:gd fmla="*/ 8 w 1663" name="T6"/>
                <a:gd fmla="*/ 176 h 191" name="T7"/>
                <a:gd fmla="*/ 0 w 1663" name="T8"/>
                <a:gd fmla="*/ 191 h 191" name="T9"/>
                <a:gd fmla="*/ 1571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8" y="0"/>
                  </a:lnTo>
                  <a:lnTo>
                    <a:pt x="1563" y="176"/>
                  </a:lnTo>
                  <a:lnTo>
                    <a:pt x="8" y="176"/>
                  </a:lnTo>
                  <a:lnTo>
                    <a:pt x="0" y="191"/>
                  </a:lnTo>
                  <a:lnTo>
                    <a:pt x="1571" y="191"/>
                  </a:lnTo>
                  <a:lnTo>
                    <a:pt x="1663"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4" name="Freeform 21"/>
            <p:cNvSpPr/>
            <p:nvPr/>
          </p:nvSpPr>
          <p:spPr bwMode="auto">
            <a:xfrm>
              <a:off x="7073900" y="2074863"/>
              <a:ext cx="2640013" cy="303212"/>
            </a:xfrm>
            <a:custGeom>
              <a:gdLst>
                <a:gd fmla="*/ 1663 w 1663" name="T0"/>
                <a:gd fmla="*/ 0 h 191" name="T1"/>
                <a:gd fmla="*/ 1648 w 1663" name="T2"/>
                <a:gd fmla="*/ 0 h 191" name="T3"/>
                <a:gd fmla="*/ 1563 w 1663" name="T4"/>
                <a:gd fmla="*/ 176 h 191" name="T5"/>
                <a:gd fmla="*/ 8 w 1663" name="T6"/>
                <a:gd fmla="*/ 176 h 191" name="T7"/>
                <a:gd fmla="*/ 0 w 1663" name="T8"/>
                <a:gd fmla="*/ 191 h 191" name="T9"/>
                <a:gd fmla="*/ 1571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5" name="Freeform 22"/>
            <p:cNvSpPr/>
            <p:nvPr/>
          </p:nvSpPr>
          <p:spPr bwMode="auto">
            <a:xfrm>
              <a:off x="6886575" y="24479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6" name="Freeform 23"/>
            <p:cNvSpPr/>
            <p:nvPr/>
          </p:nvSpPr>
          <p:spPr bwMode="auto">
            <a:xfrm>
              <a:off x="6886575" y="24479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7" name="Freeform 24"/>
            <p:cNvSpPr/>
            <p:nvPr/>
          </p:nvSpPr>
          <p:spPr bwMode="auto">
            <a:xfrm>
              <a:off x="6713538" y="2820988"/>
              <a:ext cx="2640013" cy="303212"/>
            </a:xfrm>
            <a:custGeom>
              <a:gdLst>
                <a:gd fmla="*/ 1663 w 1663" name="T0"/>
                <a:gd fmla="*/ 0 h 191" name="T1"/>
                <a:gd fmla="*/ 1647 w 1663" name="T2"/>
                <a:gd fmla="*/ 0 h 191" name="T3"/>
                <a:gd fmla="*/ 1563 w 1663" name="T4"/>
                <a:gd fmla="*/ 176 h 191" name="T5"/>
                <a:gd fmla="*/ 8 w 1663" name="T6"/>
                <a:gd fmla="*/ 176 h 191" name="T7"/>
                <a:gd fmla="*/ 0 w 1663" name="T8"/>
                <a:gd fmla="*/ 191 h 191" name="T9"/>
                <a:gd fmla="*/ 1570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7" y="0"/>
                  </a:lnTo>
                  <a:lnTo>
                    <a:pt x="1563" y="176"/>
                  </a:lnTo>
                  <a:lnTo>
                    <a:pt x="8" y="176"/>
                  </a:lnTo>
                  <a:lnTo>
                    <a:pt x="0" y="191"/>
                  </a:lnTo>
                  <a:lnTo>
                    <a:pt x="1570" y="191"/>
                  </a:lnTo>
                  <a:lnTo>
                    <a:pt x="1663"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8" name="Freeform 25"/>
            <p:cNvSpPr/>
            <p:nvPr/>
          </p:nvSpPr>
          <p:spPr bwMode="auto">
            <a:xfrm>
              <a:off x="6713538" y="2820988"/>
              <a:ext cx="2640013" cy="303212"/>
            </a:xfrm>
            <a:custGeom>
              <a:gdLst>
                <a:gd fmla="*/ 1663 w 1663" name="T0"/>
                <a:gd fmla="*/ 0 h 191" name="T1"/>
                <a:gd fmla="*/ 1647 w 1663" name="T2"/>
                <a:gd fmla="*/ 0 h 191" name="T3"/>
                <a:gd fmla="*/ 1563 w 1663" name="T4"/>
                <a:gd fmla="*/ 176 h 191" name="T5"/>
                <a:gd fmla="*/ 8 w 1663" name="T6"/>
                <a:gd fmla="*/ 176 h 191" name="T7"/>
                <a:gd fmla="*/ 0 w 1663" name="T8"/>
                <a:gd fmla="*/ 191 h 191" name="T9"/>
                <a:gd fmla="*/ 1570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9" name="Freeform 26"/>
            <p:cNvSpPr/>
            <p:nvPr/>
          </p:nvSpPr>
          <p:spPr bwMode="auto">
            <a:xfrm>
              <a:off x="6550025" y="3192463"/>
              <a:ext cx="2640013" cy="303212"/>
            </a:xfrm>
            <a:custGeom>
              <a:gdLst>
                <a:gd fmla="*/ 1663 w 1663" name="T0"/>
                <a:gd fmla="*/ 0 h 191" name="T1"/>
                <a:gd fmla="*/ 1648 w 1663" name="T2"/>
                <a:gd fmla="*/ 0 h 191" name="T3"/>
                <a:gd fmla="*/ 1563 w 1663" name="T4"/>
                <a:gd fmla="*/ 176 h 191" name="T5"/>
                <a:gd fmla="*/ 8 w 1663" name="T6"/>
                <a:gd fmla="*/ 176 h 191" name="T7"/>
                <a:gd fmla="*/ 0 w 1663" name="T8"/>
                <a:gd fmla="*/ 191 h 191" name="T9"/>
                <a:gd fmla="*/ 1571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8" y="0"/>
                  </a:lnTo>
                  <a:lnTo>
                    <a:pt x="1563" y="176"/>
                  </a:lnTo>
                  <a:lnTo>
                    <a:pt x="8" y="176"/>
                  </a:lnTo>
                  <a:lnTo>
                    <a:pt x="0" y="191"/>
                  </a:lnTo>
                  <a:lnTo>
                    <a:pt x="1571" y="191"/>
                  </a:lnTo>
                  <a:lnTo>
                    <a:pt x="1663"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0" name="Freeform 27"/>
            <p:cNvSpPr/>
            <p:nvPr/>
          </p:nvSpPr>
          <p:spPr bwMode="auto">
            <a:xfrm>
              <a:off x="6550025" y="3192463"/>
              <a:ext cx="2640013" cy="303212"/>
            </a:xfrm>
            <a:custGeom>
              <a:gdLst>
                <a:gd fmla="*/ 1663 w 1663" name="T0"/>
                <a:gd fmla="*/ 0 h 191" name="T1"/>
                <a:gd fmla="*/ 1648 w 1663" name="T2"/>
                <a:gd fmla="*/ 0 h 191" name="T3"/>
                <a:gd fmla="*/ 1563 w 1663" name="T4"/>
                <a:gd fmla="*/ 176 h 191" name="T5"/>
                <a:gd fmla="*/ 8 w 1663" name="T6"/>
                <a:gd fmla="*/ 176 h 191" name="T7"/>
                <a:gd fmla="*/ 0 w 1663" name="T8"/>
                <a:gd fmla="*/ 191 h 191" name="T9"/>
                <a:gd fmla="*/ 1571 w 1663" name="T10"/>
                <a:gd fmla="*/ 191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1" name="Freeform 28"/>
            <p:cNvSpPr/>
            <p:nvPr/>
          </p:nvSpPr>
          <p:spPr bwMode="auto">
            <a:xfrm>
              <a:off x="6359525" y="3562350"/>
              <a:ext cx="2638425" cy="303212"/>
            </a:xfrm>
            <a:custGeom>
              <a:gdLst>
                <a:gd fmla="*/ 1662 w 1662" name="T0"/>
                <a:gd fmla="*/ 0 h 191" name="T1"/>
                <a:gd fmla="*/ 1647 w 1662" name="T2"/>
                <a:gd fmla="*/ 0 h 191" name="T3"/>
                <a:gd fmla="*/ 1562 w 1662" name="T4"/>
                <a:gd fmla="*/ 176 h 191" name="T5"/>
                <a:gd fmla="*/ 7 w 1662" name="T6"/>
                <a:gd fmla="*/ 176 h 191" name="T7"/>
                <a:gd fmla="*/ 0 w 1662" name="T8"/>
                <a:gd fmla="*/ 191 h 191" name="T9"/>
                <a:gd fmla="*/ 1570 w 1662" name="T10"/>
                <a:gd fmla="*/ 191 h 191" name="T11"/>
                <a:gd fmla="*/ 1662 w 1662"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2">
                  <a:moveTo>
                    <a:pt x="1662" y="0"/>
                  </a:moveTo>
                  <a:lnTo>
                    <a:pt x="1647" y="0"/>
                  </a:lnTo>
                  <a:lnTo>
                    <a:pt x="1562" y="176"/>
                  </a:lnTo>
                  <a:lnTo>
                    <a:pt x="7" y="176"/>
                  </a:lnTo>
                  <a:lnTo>
                    <a:pt x="0" y="191"/>
                  </a:lnTo>
                  <a:lnTo>
                    <a:pt x="1570" y="191"/>
                  </a:lnTo>
                  <a:lnTo>
                    <a:pt x="1662"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2" name="Freeform 29"/>
            <p:cNvSpPr/>
            <p:nvPr/>
          </p:nvSpPr>
          <p:spPr bwMode="auto">
            <a:xfrm>
              <a:off x="6359525" y="3562350"/>
              <a:ext cx="2638425" cy="303212"/>
            </a:xfrm>
            <a:custGeom>
              <a:gdLst>
                <a:gd fmla="*/ 1662 w 1662" name="T0"/>
                <a:gd fmla="*/ 0 h 191" name="T1"/>
                <a:gd fmla="*/ 1647 w 1662" name="T2"/>
                <a:gd fmla="*/ 0 h 191" name="T3"/>
                <a:gd fmla="*/ 1562 w 1662" name="T4"/>
                <a:gd fmla="*/ 176 h 191" name="T5"/>
                <a:gd fmla="*/ 7 w 1662" name="T6"/>
                <a:gd fmla="*/ 176 h 191" name="T7"/>
                <a:gd fmla="*/ 0 w 1662" name="T8"/>
                <a:gd fmla="*/ 191 h 191" name="T9"/>
                <a:gd fmla="*/ 1570 w 1662" name="T10"/>
                <a:gd fmla="*/ 191 h 191" name="T11"/>
                <a:gd fmla="*/ 1662 w 1662"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2">
                  <a:moveTo>
                    <a:pt x="1662" y="0"/>
                  </a:moveTo>
                  <a:lnTo>
                    <a:pt x="1647" y="0"/>
                  </a:lnTo>
                  <a:lnTo>
                    <a:pt x="1562" y="176"/>
                  </a:lnTo>
                  <a:lnTo>
                    <a:pt x="7" y="176"/>
                  </a:lnTo>
                  <a:lnTo>
                    <a:pt x="0" y="191"/>
                  </a:lnTo>
                  <a:lnTo>
                    <a:pt x="1570" y="191"/>
                  </a:lnTo>
                  <a:lnTo>
                    <a:pt x="166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3" name="Freeform 30"/>
            <p:cNvSpPr/>
            <p:nvPr/>
          </p:nvSpPr>
          <p:spPr bwMode="auto">
            <a:xfrm>
              <a:off x="6186488" y="39338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4" name="Freeform 31"/>
            <p:cNvSpPr/>
            <p:nvPr/>
          </p:nvSpPr>
          <p:spPr bwMode="auto">
            <a:xfrm>
              <a:off x="6186488" y="3933825"/>
              <a:ext cx="2640013" cy="304800"/>
            </a:xfrm>
            <a:custGeom>
              <a:gdLst>
                <a:gd fmla="*/ 1663 w 1663" name="T0"/>
                <a:gd fmla="*/ 0 h 192" name="T1"/>
                <a:gd fmla="*/ 1647 w 1663" name="T2"/>
                <a:gd fmla="*/ 0 h 192" name="T3"/>
                <a:gd fmla="*/ 1562 w 1663" name="T4"/>
                <a:gd fmla="*/ 176 h 192" name="T5"/>
                <a:gd fmla="*/ 7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5" name="Freeform 32"/>
            <p:cNvSpPr/>
            <p:nvPr/>
          </p:nvSpPr>
          <p:spPr bwMode="auto">
            <a:xfrm>
              <a:off x="6022975" y="4305300"/>
              <a:ext cx="2640013" cy="304800"/>
            </a:xfrm>
            <a:custGeom>
              <a:gdLst>
                <a:gd fmla="*/ 1663 w 1663" name="T0"/>
                <a:gd fmla="*/ 0 h 192" name="T1"/>
                <a:gd fmla="*/ 1648 w 1663" name="T2"/>
                <a:gd fmla="*/ 0 h 192" name="T3"/>
                <a:gd fmla="*/ 1562 w 1663" name="T4"/>
                <a:gd fmla="*/ 176 h 192" name="T5"/>
                <a:gd fmla="*/ 8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8" y="0"/>
                  </a:lnTo>
                  <a:lnTo>
                    <a:pt x="1562" y="176"/>
                  </a:lnTo>
                  <a:lnTo>
                    <a:pt x="8" y="176"/>
                  </a:lnTo>
                  <a:lnTo>
                    <a:pt x="0" y="192"/>
                  </a:lnTo>
                  <a:lnTo>
                    <a:pt x="1570" y="192"/>
                  </a:lnTo>
                  <a:lnTo>
                    <a:pt x="1663"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7" name="Freeform 34"/>
            <p:cNvSpPr/>
            <p:nvPr/>
          </p:nvSpPr>
          <p:spPr bwMode="auto">
            <a:xfrm>
              <a:off x="5830888" y="4676775"/>
              <a:ext cx="2640013" cy="304800"/>
            </a:xfrm>
            <a:custGeom>
              <a:gdLst>
                <a:gd fmla="*/ 1663 w 1663" name="T0"/>
                <a:gd fmla="*/ 0 h 192" name="T1"/>
                <a:gd fmla="*/ 1648 w 1663" name="T2"/>
                <a:gd fmla="*/ 0 h 192" name="T3"/>
                <a:gd fmla="*/ 1562 w 1663" name="T4"/>
                <a:gd fmla="*/ 176 h 192" name="T5"/>
                <a:gd fmla="*/ 8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8" y="0"/>
                  </a:lnTo>
                  <a:lnTo>
                    <a:pt x="1562" y="176"/>
                  </a:lnTo>
                  <a:lnTo>
                    <a:pt x="8" y="176"/>
                  </a:lnTo>
                  <a:lnTo>
                    <a:pt x="0" y="192"/>
                  </a:lnTo>
                  <a:lnTo>
                    <a:pt x="1570" y="192"/>
                  </a:lnTo>
                  <a:lnTo>
                    <a:pt x="1663"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8" name="Freeform 35"/>
            <p:cNvSpPr/>
            <p:nvPr/>
          </p:nvSpPr>
          <p:spPr bwMode="auto">
            <a:xfrm>
              <a:off x="5830888" y="4676775"/>
              <a:ext cx="2640013" cy="304800"/>
            </a:xfrm>
            <a:custGeom>
              <a:gdLst>
                <a:gd fmla="*/ 1663 w 1663" name="T0"/>
                <a:gd fmla="*/ 0 h 192" name="T1"/>
                <a:gd fmla="*/ 1648 w 1663" name="T2"/>
                <a:gd fmla="*/ 0 h 192" name="T3"/>
                <a:gd fmla="*/ 1562 w 1663" name="T4"/>
                <a:gd fmla="*/ 176 h 192" name="T5"/>
                <a:gd fmla="*/ 8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8" y="0"/>
                  </a:lnTo>
                  <a:lnTo>
                    <a:pt x="1562" y="176"/>
                  </a:lnTo>
                  <a:lnTo>
                    <a:pt x="8" y="176"/>
                  </a:lnTo>
                  <a:lnTo>
                    <a:pt x="0" y="192"/>
                  </a:lnTo>
                  <a:lnTo>
                    <a:pt x="1570" y="192"/>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9" name="Freeform 36"/>
            <p:cNvSpPr/>
            <p:nvPr/>
          </p:nvSpPr>
          <p:spPr bwMode="auto">
            <a:xfrm>
              <a:off x="5657850" y="5048250"/>
              <a:ext cx="2640013" cy="304800"/>
            </a:xfrm>
            <a:custGeom>
              <a:gdLst>
                <a:gd fmla="*/ 1663 w 1663" name="T0"/>
                <a:gd fmla="*/ 0 h 192" name="T1"/>
                <a:gd fmla="*/ 1648 w 1663" name="T2"/>
                <a:gd fmla="*/ 0 h 192" name="T3"/>
                <a:gd fmla="*/ 1563 w 1663" name="T4"/>
                <a:gd fmla="*/ 176 h 192" name="T5"/>
                <a:gd fmla="*/ 8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8" y="0"/>
                  </a:lnTo>
                  <a:lnTo>
                    <a:pt x="1563" y="176"/>
                  </a:lnTo>
                  <a:lnTo>
                    <a:pt x="8" y="176"/>
                  </a:lnTo>
                  <a:lnTo>
                    <a:pt x="0" y="192"/>
                  </a:lnTo>
                  <a:lnTo>
                    <a:pt x="1570" y="192"/>
                  </a:lnTo>
                  <a:lnTo>
                    <a:pt x="1663"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0" name="Freeform 37"/>
            <p:cNvSpPr/>
            <p:nvPr/>
          </p:nvSpPr>
          <p:spPr bwMode="auto">
            <a:xfrm>
              <a:off x="5657850" y="5048250"/>
              <a:ext cx="2640013" cy="304800"/>
            </a:xfrm>
            <a:custGeom>
              <a:gdLst>
                <a:gd fmla="*/ 1663 w 1663" name="T0"/>
                <a:gd fmla="*/ 0 h 192" name="T1"/>
                <a:gd fmla="*/ 1648 w 1663" name="T2"/>
                <a:gd fmla="*/ 0 h 192" name="T3"/>
                <a:gd fmla="*/ 1563 w 1663" name="T4"/>
                <a:gd fmla="*/ 176 h 192" name="T5"/>
                <a:gd fmla="*/ 8 w 1663" name="T6"/>
                <a:gd fmla="*/ 176 h 192" name="T7"/>
                <a:gd fmla="*/ 0 w 1663" name="T8"/>
                <a:gd fmla="*/ 192 h 192" name="T9"/>
                <a:gd fmla="*/ 1570 w 1663" name="T10"/>
                <a:gd fmla="*/ 192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1648" y="0"/>
                  </a:lnTo>
                  <a:lnTo>
                    <a:pt x="1563" y="176"/>
                  </a:lnTo>
                  <a:lnTo>
                    <a:pt x="8" y="176"/>
                  </a:lnTo>
                  <a:lnTo>
                    <a:pt x="0" y="192"/>
                  </a:lnTo>
                  <a:lnTo>
                    <a:pt x="1570" y="192"/>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1" name="Freeform 38"/>
            <p:cNvSpPr/>
            <p:nvPr/>
          </p:nvSpPr>
          <p:spPr bwMode="auto">
            <a:xfrm>
              <a:off x="5494338" y="5419725"/>
              <a:ext cx="2641600" cy="304800"/>
            </a:xfrm>
            <a:custGeom>
              <a:gdLst>
                <a:gd fmla="*/ 1664 w 1664" name="T0"/>
                <a:gd fmla="*/ 0 h 192" name="T1"/>
                <a:gd fmla="*/ 1648 w 1664" name="T2"/>
                <a:gd fmla="*/ 0 h 192" name="T3"/>
                <a:gd fmla="*/ 1563 w 1664" name="T4"/>
                <a:gd fmla="*/ 176 h 192" name="T5"/>
                <a:gd fmla="*/ 8 w 1664" name="T6"/>
                <a:gd fmla="*/ 176 h 192" name="T7"/>
                <a:gd fmla="*/ 0 w 1664" name="T8"/>
                <a:gd fmla="*/ 192 h 192" name="T9"/>
                <a:gd fmla="*/ 1571 w 1664" name="T10"/>
                <a:gd fmla="*/ 192 h 192" name="T11"/>
                <a:gd fmla="*/ 1664 w 1664"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4">
                  <a:moveTo>
                    <a:pt x="1664" y="0"/>
                  </a:moveTo>
                  <a:lnTo>
                    <a:pt x="1648" y="0"/>
                  </a:lnTo>
                  <a:lnTo>
                    <a:pt x="1563" y="176"/>
                  </a:lnTo>
                  <a:lnTo>
                    <a:pt x="8" y="176"/>
                  </a:lnTo>
                  <a:lnTo>
                    <a:pt x="0" y="192"/>
                  </a:lnTo>
                  <a:lnTo>
                    <a:pt x="1571" y="192"/>
                  </a:lnTo>
                  <a:lnTo>
                    <a:pt x="1664"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2" name="Freeform 39"/>
            <p:cNvSpPr/>
            <p:nvPr/>
          </p:nvSpPr>
          <p:spPr bwMode="auto">
            <a:xfrm>
              <a:off x="5494338" y="5419725"/>
              <a:ext cx="2641600" cy="304800"/>
            </a:xfrm>
            <a:custGeom>
              <a:gdLst>
                <a:gd fmla="*/ 1664 w 1664" name="T0"/>
                <a:gd fmla="*/ 0 h 192" name="T1"/>
                <a:gd fmla="*/ 1648 w 1664" name="T2"/>
                <a:gd fmla="*/ 0 h 192" name="T3"/>
                <a:gd fmla="*/ 1563 w 1664" name="T4"/>
                <a:gd fmla="*/ 176 h 192" name="T5"/>
                <a:gd fmla="*/ 8 w 1664" name="T6"/>
                <a:gd fmla="*/ 176 h 192" name="T7"/>
                <a:gd fmla="*/ 0 w 1664" name="T8"/>
                <a:gd fmla="*/ 192 h 192" name="T9"/>
                <a:gd fmla="*/ 1571 w 1664" name="T10"/>
                <a:gd fmla="*/ 192 h 192" name="T11"/>
                <a:gd fmla="*/ 1664 w 1664"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4">
                  <a:moveTo>
                    <a:pt x="1664" y="0"/>
                  </a:moveTo>
                  <a:lnTo>
                    <a:pt x="1648" y="0"/>
                  </a:lnTo>
                  <a:lnTo>
                    <a:pt x="1563" y="176"/>
                  </a:lnTo>
                  <a:lnTo>
                    <a:pt x="8" y="176"/>
                  </a:lnTo>
                  <a:lnTo>
                    <a:pt x="0" y="192"/>
                  </a:lnTo>
                  <a:lnTo>
                    <a:pt x="1571" y="192"/>
                  </a:lnTo>
                  <a:lnTo>
                    <a:pt x="166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3" name="Freeform 40"/>
            <p:cNvSpPr/>
            <p:nvPr/>
          </p:nvSpPr>
          <p:spPr bwMode="auto">
            <a:xfrm>
              <a:off x="2266950" y="3006725"/>
              <a:ext cx="1374775" cy="450850"/>
            </a:xfrm>
            <a:custGeom>
              <a:gdLst>
                <a:gd fmla="*/ 729 w 866" name="T0"/>
                <a:gd fmla="*/ 284 h 284" name="T1"/>
                <a:gd fmla="*/ 0 w 866" name="T2"/>
                <a:gd fmla="*/ 284 h 284" name="T3"/>
                <a:gd fmla="*/ 137 w 866" name="T4"/>
                <a:gd fmla="*/ 0 h 284" name="T5"/>
                <a:gd fmla="*/ 866 w 866" name="T6"/>
                <a:gd fmla="*/ 0 h 284" name="T7"/>
                <a:gd fmla="*/ 729 w 866" name="T8"/>
                <a:gd fmla="*/ 284 h 284" name="T9"/>
              </a:gdLst>
              <a:cxnLst>
                <a:cxn ang="0">
                  <a:pos x="T0" y="T1"/>
                </a:cxn>
                <a:cxn ang="0">
                  <a:pos x="T2" y="T3"/>
                </a:cxn>
                <a:cxn ang="0">
                  <a:pos x="T4" y="T5"/>
                </a:cxn>
                <a:cxn ang="0">
                  <a:pos x="T6" y="T7"/>
                </a:cxn>
                <a:cxn ang="0">
                  <a:pos x="T8" y="T9"/>
                </a:cxn>
              </a:cxnLst>
              <a:rect b="b" l="0" r="r" t="0"/>
              <a:pathLst>
                <a:path h="284" w="865">
                  <a:moveTo>
                    <a:pt x="729" y="284"/>
                  </a:moveTo>
                  <a:lnTo>
                    <a:pt x="0" y="284"/>
                  </a:lnTo>
                  <a:lnTo>
                    <a:pt x="137" y="0"/>
                  </a:lnTo>
                  <a:lnTo>
                    <a:pt x="866" y="0"/>
                  </a:lnTo>
                  <a:lnTo>
                    <a:pt x="729" y="284"/>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4" name="Freeform 41"/>
            <p:cNvSpPr/>
            <p:nvPr/>
          </p:nvSpPr>
          <p:spPr bwMode="auto">
            <a:xfrm>
              <a:off x="3856038" y="2871788"/>
              <a:ext cx="1460500" cy="450850"/>
            </a:xfrm>
            <a:custGeom>
              <a:gdLst>
                <a:gd fmla="*/ 782 w 920" name="T0"/>
                <a:gd fmla="*/ 284 h 284" name="T1"/>
                <a:gd fmla="*/ 0 w 920" name="T2"/>
                <a:gd fmla="*/ 284 h 284" name="T3"/>
                <a:gd fmla="*/ 138 w 920" name="T4"/>
                <a:gd fmla="*/ 0 h 284" name="T5"/>
                <a:gd fmla="*/ 920 w 920" name="T6"/>
                <a:gd fmla="*/ 0 h 284" name="T7"/>
                <a:gd fmla="*/ 782 w 920" name="T8"/>
                <a:gd fmla="*/ 284 h 284" name="T9"/>
              </a:gdLst>
              <a:cxnLst>
                <a:cxn ang="0">
                  <a:pos x="T0" y="T1"/>
                </a:cxn>
                <a:cxn ang="0">
                  <a:pos x="T2" y="T3"/>
                </a:cxn>
                <a:cxn ang="0">
                  <a:pos x="T4" y="T5"/>
                </a:cxn>
                <a:cxn ang="0">
                  <a:pos x="T6" y="T7"/>
                </a:cxn>
                <a:cxn ang="0">
                  <a:pos x="T8" y="T9"/>
                </a:cxn>
              </a:cxnLst>
              <a:rect b="b" l="0" r="r" t="0"/>
              <a:pathLst>
                <a:path h="284" w="920">
                  <a:moveTo>
                    <a:pt x="782" y="284"/>
                  </a:moveTo>
                  <a:lnTo>
                    <a:pt x="0" y="284"/>
                  </a:lnTo>
                  <a:lnTo>
                    <a:pt x="138" y="0"/>
                  </a:lnTo>
                  <a:lnTo>
                    <a:pt x="920" y="0"/>
                  </a:lnTo>
                  <a:lnTo>
                    <a:pt x="782" y="284"/>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8" name="Freeform 45"/>
            <p:cNvSpPr/>
            <p:nvPr/>
          </p:nvSpPr>
          <p:spPr bwMode="auto">
            <a:xfrm>
              <a:off x="2855913" y="5111750"/>
              <a:ext cx="1458913" cy="450850"/>
            </a:xfrm>
            <a:custGeom>
              <a:gdLst>
                <a:gd fmla="*/ 782 w 919" name="T0"/>
                <a:gd fmla="*/ 284 h 284" name="T1"/>
                <a:gd fmla="*/ 0 w 919" name="T2"/>
                <a:gd fmla="*/ 284 h 284" name="T3"/>
                <a:gd fmla="*/ 137 w 919" name="T4"/>
                <a:gd fmla="*/ 0 h 284" name="T5"/>
                <a:gd fmla="*/ 919 w 919" name="T6"/>
                <a:gd fmla="*/ 0 h 284" name="T7"/>
                <a:gd fmla="*/ 782 w 919" name="T8"/>
                <a:gd fmla="*/ 284 h 284" name="T9"/>
              </a:gdLst>
              <a:cxnLst>
                <a:cxn ang="0">
                  <a:pos x="T0" y="T1"/>
                </a:cxn>
                <a:cxn ang="0">
                  <a:pos x="T2" y="T3"/>
                </a:cxn>
                <a:cxn ang="0">
                  <a:pos x="T4" y="T5"/>
                </a:cxn>
                <a:cxn ang="0">
                  <a:pos x="T6" y="T7"/>
                </a:cxn>
                <a:cxn ang="0">
                  <a:pos x="T8" y="T9"/>
                </a:cxn>
              </a:cxnLst>
              <a:rect b="b" l="0" r="r" t="0"/>
              <a:pathLst>
                <a:path h="284" w="919">
                  <a:moveTo>
                    <a:pt x="782" y="284"/>
                  </a:moveTo>
                  <a:lnTo>
                    <a:pt x="0" y="284"/>
                  </a:lnTo>
                  <a:lnTo>
                    <a:pt x="137" y="0"/>
                  </a:lnTo>
                  <a:lnTo>
                    <a:pt x="919" y="0"/>
                  </a:lnTo>
                  <a:lnTo>
                    <a:pt x="782" y="284"/>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87" name="Freeform 54"/>
            <p:cNvSpPr/>
            <p:nvPr/>
          </p:nvSpPr>
          <p:spPr bwMode="auto">
            <a:xfrm>
              <a:off x="3179763" y="4359275"/>
              <a:ext cx="1460500" cy="450850"/>
            </a:xfrm>
            <a:custGeom>
              <a:gdLst>
                <a:gd fmla="*/ 782 w 920" name="T0"/>
                <a:gd fmla="*/ 284 h 284" name="T1"/>
                <a:gd fmla="*/ 0 w 920" name="T2"/>
                <a:gd fmla="*/ 284 h 284" name="T3"/>
                <a:gd fmla="*/ 138 w 920" name="T4"/>
                <a:gd fmla="*/ 0 h 284" name="T5"/>
                <a:gd fmla="*/ 920 w 920" name="T6"/>
                <a:gd fmla="*/ 0 h 284" name="T7"/>
                <a:gd fmla="*/ 782 w 920" name="T8"/>
                <a:gd fmla="*/ 284 h 284" name="T9"/>
              </a:gdLst>
              <a:cxnLst>
                <a:cxn ang="0">
                  <a:pos x="T0" y="T1"/>
                </a:cxn>
                <a:cxn ang="0">
                  <a:pos x="T2" y="T3"/>
                </a:cxn>
                <a:cxn ang="0">
                  <a:pos x="T4" y="T5"/>
                </a:cxn>
                <a:cxn ang="0">
                  <a:pos x="T6" y="T7"/>
                </a:cxn>
                <a:cxn ang="0">
                  <a:pos x="T8" y="T9"/>
                </a:cxn>
              </a:cxnLst>
              <a:rect b="b" l="0" r="r" t="0"/>
              <a:pathLst>
                <a:path h="284" w="920">
                  <a:moveTo>
                    <a:pt x="782" y="284"/>
                  </a:moveTo>
                  <a:lnTo>
                    <a:pt x="0" y="284"/>
                  </a:lnTo>
                  <a:lnTo>
                    <a:pt x="138" y="0"/>
                  </a:lnTo>
                  <a:lnTo>
                    <a:pt x="920" y="0"/>
                  </a:lnTo>
                  <a:lnTo>
                    <a:pt x="782" y="284"/>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05" name="Freeform 72"/>
            <p:cNvSpPr/>
            <p:nvPr/>
          </p:nvSpPr>
          <p:spPr bwMode="auto">
            <a:xfrm>
              <a:off x="4373563" y="1695450"/>
              <a:ext cx="1460500" cy="450850"/>
            </a:xfrm>
            <a:custGeom>
              <a:gdLst>
                <a:gd fmla="*/ 782 w 920" name="T0"/>
                <a:gd fmla="*/ 284 h 284" name="T1"/>
                <a:gd fmla="*/ 0 w 920" name="T2"/>
                <a:gd fmla="*/ 284 h 284" name="T3"/>
                <a:gd fmla="*/ 138 w 920" name="T4"/>
                <a:gd fmla="*/ 0 h 284" name="T5"/>
                <a:gd fmla="*/ 920 w 920" name="T6"/>
                <a:gd fmla="*/ 0 h 284" name="T7"/>
                <a:gd fmla="*/ 782 w 920" name="T8"/>
                <a:gd fmla="*/ 284 h 284" name="T9"/>
              </a:gdLst>
              <a:cxnLst>
                <a:cxn ang="0">
                  <a:pos x="T0" y="T1"/>
                </a:cxn>
                <a:cxn ang="0">
                  <a:pos x="T2" y="T3"/>
                </a:cxn>
                <a:cxn ang="0">
                  <a:pos x="T4" y="T5"/>
                </a:cxn>
                <a:cxn ang="0">
                  <a:pos x="T6" y="T7"/>
                </a:cxn>
                <a:cxn ang="0">
                  <a:pos x="T8" y="T9"/>
                </a:cxn>
              </a:cxnLst>
              <a:rect b="b" l="0" r="r" t="0"/>
              <a:pathLst>
                <a:path h="284" w="920">
                  <a:moveTo>
                    <a:pt x="782" y="284"/>
                  </a:moveTo>
                  <a:lnTo>
                    <a:pt x="0" y="284"/>
                  </a:lnTo>
                  <a:lnTo>
                    <a:pt x="138" y="0"/>
                  </a:lnTo>
                  <a:lnTo>
                    <a:pt x="920" y="0"/>
                  </a:lnTo>
                  <a:lnTo>
                    <a:pt x="782" y="284"/>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0" name="Freeform 77"/>
            <p:cNvSpPr/>
            <p:nvPr/>
          </p:nvSpPr>
          <p:spPr bwMode="auto">
            <a:xfrm>
              <a:off x="6265863" y="1306513"/>
              <a:ext cx="985838" cy="303212"/>
            </a:xfrm>
            <a:custGeom>
              <a:gdLst>
                <a:gd fmla="*/ 528 w 621" name="T0"/>
                <a:gd fmla="*/ 191 h 191" name="T1"/>
                <a:gd fmla="*/ 0 w 621" name="T2"/>
                <a:gd fmla="*/ 191 h 191" name="T3"/>
                <a:gd fmla="*/ 93 w 621" name="T4"/>
                <a:gd fmla="*/ 0 h 191" name="T5"/>
                <a:gd fmla="*/ 621 w 621" name="T6"/>
                <a:gd fmla="*/ 0 h 191" name="T7"/>
                <a:gd fmla="*/ 528 w 621" name="T8"/>
                <a:gd fmla="*/ 191 h 191" name="T9"/>
              </a:gdLst>
              <a:cxnLst>
                <a:cxn ang="0">
                  <a:pos x="T0" y="T1"/>
                </a:cxn>
                <a:cxn ang="0">
                  <a:pos x="T2" y="T3"/>
                </a:cxn>
                <a:cxn ang="0">
                  <a:pos x="T4" y="T5"/>
                </a:cxn>
                <a:cxn ang="0">
                  <a:pos x="T6" y="T7"/>
                </a:cxn>
                <a:cxn ang="0">
                  <a:pos x="T8" y="T9"/>
                </a:cxn>
              </a:cxnLst>
              <a:rect b="b" l="0" r="r" t="0"/>
              <a:pathLst>
                <a:path h="191" w="621">
                  <a:moveTo>
                    <a:pt x="528" y="191"/>
                  </a:moveTo>
                  <a:lnTo>
                    <a:pt x="0" y="191"/>
                  </a:lnTo>
                  <a:lnTo>
                    <a:pt x="93" y="0"/>
                  </a:lnTo>
                  <a:lnTo>
                    <a:pt x="621" y="0"/>
                  </a:lnTo>
                  <a:lnTo>
                    <a:pt x="528" y="191"/>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1" name="Freeform 78"/>
            <p:cNvSpPr/>
            <p:nvPr/>
          </p:nvSpPr>
          <p:spPr bwMode="auto">
            <a:xfrm>
              <a:off x="7397750" y="1306513"/>
              <a:ext cx="2640013" cy="303212"/>
            </a:xfrm>
            <a:custGeom>
              <a:gdLst>
                <a:gd fmla="*/ 1663 w 1663" name="T0"/>
                <a:gd fmla="*/ 0 h 191" name="T1"/>
                <a:gd fmla="*/ 93 w 1663" name="T2"/>
                <a:gd fmla="*/ 0 h 191" name="T3"/>
                <a:gd fmla="*/ 0 w 1663" name="T4"/>
                <a:gd fmla="*/ 191 h 191" name="T5"/>
                <a:gd fmla="*/ 15 w 1663" name="T6"/>
                <a:gd fmla="*/ 191 h 191" name="T7"/>
                <a:gd fmla="*/ 101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5" y="191"/>
                  </a:lnTo>
                  <a:lnTo>
                    <a:pt x="101" y="15"/>
                  </a:lnTo>
                  <a:lnTo>
                    <a:pt x="1655" y="15"/>
                  </a:lnTo>
                  <a:lnTo>
                    <a:pt x="1663"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2" name="Freeform 79"/>
            <p:cNvSpPr/>
            <p:nvPr/>
          </p:nvSpPr>
          <p:spPr bwMode="auto">
            <a:xfrm>
              <a:off x="7397750" y="1306513"/>
              <a:ext cx="2640013" cy="303212"/>
            </a:xfrm>
            <a:custGeom>
              <a:gdLst>
                <a:gd fmla="*/ 1663 w 1663" name="T0"/>
                <a:gd fmla="*/ 0 h 191" name="T1"/>
                <a:gd fmla="*/ 93 w 1663" name="T2"/>
                <a:gd fmla="*/ 0 h 191" name="T3"/>
                <a:gd fmla="*/ 0 w 1663" name="T4"/>
                <a:gd fmla="*/ 191 h 191" name="T5"/>
                <a:gd fmla="*/ 15 w 1663" name="T6"/>
                <a:gd fmla="*/ 191 h 191" name="T7"/>
                <a:gd fmla="*/ 101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3" name="Freeform 80"/>
            <p:cNvSpPr/>
            <p:nvPr/>
          </p:nvSpPr>
          <p:spPr bwMode="auto">
            <a:xfrm>
              <a:off x="7421563" y="1330325"/>
              <a:ext cx="2603500" cy="279400"/>
            </a:xfrm>
            <a:custGeom>
              <a:gdLst>
                <a:gd fmla="*/ 1640 w 1640" name="T0"/>
                <a:gd fmla="*/ 0 h 176" name="T1"/>
                <a:gd fmla="*/ 86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6" y="0"/>
                  </a:lnTo>
                  <a:lnTo>
                    <a:pt x="0" y="176"/>
                  </a:lnTo>
                  <a:lnTo>
                    <a:pt x="1555" y="176"/>
                  </a:lnTo>
                  <a:lnTo>
                    <a:pt x="1640"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4" name="Freeform 81"/>
            <p:cNvSpPr/>
            <p:nvPr/>
          </p:nvSpPr>
          <p:spPr bwMode="auto">
            <a:xfrm>
              <a:off x="7421563" y="1330325"/>
              <a:ext cx="2603500" cy="279400"/>
            </a:xfrm>
            <a:custGeom>
              <a:gdLst>
                <a:gd fmla="*/ 1640 w 1640" name="T0"/>
                <a:gd fmla="*/ 0 h 176" name="T1"/>
                <a:gd fmla="*/ 86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6"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5" name="Freeform 82"/>
            <p:cNvSpPr/>
            <p:nvPr/>
          </p:nvSpPr>
          <p:spPr bwMode="auto">
            <a:xfrm>
              <a:off x="7224713" y="1677988"/>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5" y="16"/>
                  </a:lnTo>
                  <a:lnTo>
                    <a:pt x="1663"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6" name="Freeform 83"/>
            <p:cNvSpPr/>
            <p:nvPr/>
          </p:nvSpPr>
          <p:spPr bwMode="auto">
            <a:xfrm>
              <a:off x="7224713" y="1677988"/>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7" name="Freeform 84"/>
            <p:cNvSpPr/>
            <p:nvPr/>
          </p:nvSpPr>
          <p:spPr bwMode="auto">
            <a:xfrm>
              <a:off x="7250113" y="1703388"/>
              <a:ext cx="2601913" cy="279400"/>
            </a:xfrm>
            <a:custGeom>
              <a:gdLst>
                <a:gd fmla="*/ 1639 w 1639" name="T0"/>
                <a:gd fmla="*/ 0 h 176" name="T1"/>
                <a:gd fmla="*/ 85 w 1639" name="T2"/>
                <a:gd fmla="*/ 0 h 176" name="T3"/>
                <a:gd fmla="*/ 0 w 1639" name="T4"/>
                <a:gd fmla="*/ 176 h 176" name="T5"/>
                <a:gd fmla="*/ 1555 w 1639" name="T6"/>
                <a:gd fmla="*/ 176 h 176" name="T7"/>
                <a:gd fmla="*/ 1639 w 1639" name="T8"/>
                <a:gd fmla="*/ 0 h 176" name="T9"/>
              </a:gdLst>
              <a:cxnLst>
                <a:cxn ang="0">
                  <a:pos x="T0" y="T1"/>
                </a:cxn>
                <a:cxn ang="0">
                  <a:pos x="T2" y="T3"/>
                </a:cxn>
                <a:cxn ang="0">
                  <a:pos x="T4" y="T5"/>
                </a:cxn>
                <a:cxn ang="0">
                  <a:pos x="T6" y="T7"/>
                </a:cxn>
                <a:cxn ang="0">
                  <a:pos x="T8" y="T9"/>
                </a:cxn>
              </a:cxnLst>
              <a:rect b="b" l="0" r="r" t="0"/>
              <a:pathLst>
                <a:path h="176" w="1639">
                  <a:moveTo>
                    <a:pt x="1639" y="0"/>
                  </a:moveTo>
                  <a:lnTo>
                    <a:pt x="85" y="0"/>
                  </a:lnTo>
                  <a:lnTo>
                    <a:pt x="0" y="176"/>
                  </a:lnTo>
                  <a:lnTo>
                    <a:pt x="1555" y="176"/>
                  </a:lnTo>
                  <a:lnTo>
                    <a:pt x="1639"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8" name="Freeform 85"/>
            <p:cNvSpPr/>
            <p:nvPr/>
          </p:nvSpPr>
          <p:spPr bwMode="auto">
            <a:xfrm>
              <a:off x="7250113" y="1703388"/>
              <a:ext cx="2601913" cy="279400"/>
            </a:xfrm>
            <a:custGeom>
              <a:gdLst>
                <a:gd fmla="*/ 1639 w 1639" name="T0"/>
                <a:gd fmla="*/ 0 h 176" name="T1"/>
                <a:gd fmla="*/ 85 w 1639" name="T2"/>
                <a:gd fmla="*/ 0 h 176" name="T3"/>
                <a:gd fmla="*/ 0 w 1639" name="T4"/>
                <a:gd fmla="*/ 176 h 176" name="T5"/>
                <a:gd fmla="*/ 1555 w 1639" name="T6"/>
                <a:gd fmla="*/ 176 h 176" name="T7"/>
                <a:gd fmla="*/ 1639 w 1639" name="T8"/>
                <a:gd fmla="*/ 0 h 176" name="T9"/>
              </a:gdLst>
              <a:cxnLst>
                <a:cxn ang="0">
                  <a:pos x="T0" y="T1"/>
                </a:cxn>
                <a:cxn ang="0">
                  <a:pos x="T2" y="T3"/>
                </a:cxn>
                <a:cxn ang="0">
                  <a:pos x="T4" y="T5"/>
                </a:cxn>
                <a:cxn ang="0">
                  <a:pos x="T6" y="T7"/>
                </a:cxn>
                <a:cxn ang="0">
                  <a:pos x="T8" y="T9"/>
                </a:cxn>
              </a:cxnLst>
              <a:rect b="b" l="0" r="r" t="0"/>
              <a:pathLst>
                <a:path h="176" w="1639">
                  <a:moveTo>
                    <a:pt x="1639" y="0"/>
                  </a:moveTo>
                  <a:lnTo>
                    <a:pt x="85" y="0"/>
                  </a:lnTo>
                  <a:lnTo>
                    <a:pt x="0" y="176"/>
                  </a:lnTo>
                  <a:lnTo>
                    <a:pt x="1555" y="176"/>
                  </a:lnTo>
                  <a:lnTo>
                    <a:pt x="163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19" name="Freeform 86"/>
            <p:cNvSpPr/>
            <p:nvPr/>
          </p:nvSpPr>
          <p:spPr bwMode="auto">
            <a:xfrm>
              <a:off x="7061200" y="2049463"/>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20" name="Freeform 87"/>
            <p:cNvSpPr/>
            <p:nvPr/>
          </p:nvSpPr>
          <p:spPr bwMode="auto">
            <a:xfrm>
              <a:off x="7061200" y="2049463"/>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21" name="Freeform 88"/>
            <p:cNvSpPr/>
            <p:nvPr/>
          </p:nvSpPr>
          <p:spPr bwMode="auto">
            <a:xfrm>
              <a:off x="7086600" y="2074863"/>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22" name="Freeform 89"/>
            <p:cNvSpPr/>
            <p:nvPr/>
          </p:nvSpPr>
          <p:spPr bwMode="auto">
            <a:xfrm>
              <a:off x="7086600" y="2074863"/>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23" name="Freeform 90"/>
            <p:cNvSpPr/>
            <p:nvPr/>
          </p:nvSpPr>
          <p:spPr bwMode="auto">
            <a:xfrm>
              <a:off x="6873875" y="2424113"/>
              <a:ext cx="2640013" cy="303212"/>
            </a:xfrm>
            <a:custGeom>
              <a:gdLst>
                <a:gd fmla="*/ 1663 w 1663" name="T0"/>
                <a:gd fmla="*/ 0 h 191" name="T1"/>
                <a:gd fmla="*/ 93 w 1663" name="T2"/>
                <a:gd fmla="*/ 0 h 191" name="T3"/>
                <a:gd fmla="*/ 0 w 1663" name="T4"/>
                <a:gd fmla="*/ 191 h 191" name="T5"/>
                <a:gd fmla="*/ 15 w 1663" name="T6"/>
                <a:gd fmla="*/ 191 h 191" name="T7"/>
                <a:gd fmla="*/ 101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5" y="191"/>
                  </a:lnTo>
                  <a:lnTo>
                    <a:pt x="101" y="15"/>
                  </a:lnTo>
                  <a:lnTo>
                    <a:pt x="1655" y="15"/>
                  </a:lnTo>
                  <a:lnTo>
                    <a:pt x="1663"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24" name="Freeform 91"/>
            <p:cNvSpPr/>
            <p:nvPr/>
          </p:nvSpPr>
          <p:spPr bwMode="auto">
            <a:xfrm>
              <a:off x="6873875" y="2424113"/>
              <a:ext cx="2640013" cy="303212"/>
            </a:xfrm>
            <a:custGeom>
              <a:gdLst>
                <a:gd fmla="*/ 1663 w 1663" name="T0"/>
                <a:gd fmla="*/ 0 h 191" name="T1"/>
                <a:gd fmla="*/ 93 w 1663" name="T2"/>
                <a:gd fmla="*/ 0 h 191" name="T3"/>
                <a:gd fmla="*/ 0 w 1663" name="T4"/>
                <a:gd fmla="*/ 191 h 191" name="T5"/>
                <a:gd fmla="*/ 15 w 1663" name="T6"/>
                <a:gd fmla="*/ 191 h 191" name="T7"/>
                <a:gd fmla="*/ 101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25" name="Freeform 92"/>
            <p:cNvSpPr/>
            <p:nvPr/>
          </p:nvSpPr>
          <p:spPr bwMode="auto">
            <a:xfrm>
              <a:off x="6897688" y="2447925"/>
              <a:ext cx="2603500" cy="279400"/>
            </a:xfrm>
            <a:custGeom>
              <a:gdLst>
                <a:gd fmla="*/ 1640 w 1640" name="T0"/>
                <a:gd fmla="*/ 0 h 176" name="T1"/>
                <a:gd fmla="*/ 86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6" y="0"/>
                  </a:lnTo>
                  <a:lnTo>
                    <a:pt x="0" y="176"/>
                  </a:lnTo>
                  <a:lnTo>
                    <a:pt x="1555" y="176"/>
                  </a:lnTo>
                  <a:lnTo>
                    <a:pt x="1640"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26" name="Freeform 93"/>
            <p:cNvSpPr/>
            <p:nvPr/>
          </p:nvSpPr>
          <p:spPr bwMode="auto">
            <a:xfrm>
              <a:off x="6897688" y="2447925"/>
              <a:ext cx="2603500" cy="279400"/>
            </a:xfrm>
            <a:custGeom>
              <a:gdLst>
                <a:gd fmla="*/ 1640 w 1640" name="T0"/>
                <a:gd fmla="*/ 0 h 176" name="T1"/>
                <a:gd fmla="*/ 86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6"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27" name="Freeform 94"/>
            <p:cNvSpPr/>
            <p:nvPr/>
          </p:nvSpPr>
          <p:spPr bwMode="auto">
            <a:xfrm>
              <a:off x="6700838" y="2795588"/>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5" y="16"/>
                  </a:lnTo>
                  <a:lnTo>
                    <a:pt x="1663"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28" name="Freeform 95"/>
            <p:cNvSpPr/>
            <p:nvPr/>
          </p:nvSpPr>
          <p:spPr bwMode="auto">
            <a:xfrm>
              <a:off x="6700838" y="2795588"/>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29" name="Freeform 96"/>
            <p:cNvSpPr/>
            <p:nvPr/>
          </p:nvSpPr>
          <p:spPr bwMode="auto">
            <a:xfrm>
              <a:off x="6726238" y="2820988"/>
              <a:ext cx="2601913" cy="279400"/>
            </a:xfrm>
            <a:custGeom>
              <a:gdLst>
                <a:gd fmla="*/ 1639 w 1639" name="T0"/>
                <a:gd fmla="*/ 0 h 176" name="T1"/>
                <a:gd fmla="*/ 85 w 1639" name="T2"/>
                <a:gd fmla="*/ 0 h 176" name="T3"/>
                <a:gd fmla="*/ 0 w 1639" name="T4"/>
                <a:gd fmla="*/ 176 h 176" name="T5"/>
                <a:gd fmla="*/ 1555 w 1639" name="T6"/>
                <a:gd fmla="*/ 176 h 176" name="T7"/>
                <a:gd fmla="*/ 1639 w 1639" name="T8"/>
                <a:gd fmla="*/ 0 h 176" name="T9"/>
              </a:gdLst>
              <a:cxnLst>
                <a:cxn ang="0">
                  <a:pos x="T0" y="T1"/>
                </a:cxn>
                <a:cxn ang="0">
                  <a:pos x="T2" y="T3"/>
                </a:cxn>
                <a:cxn ang="0">
                  <a:pos x="T4" y="T5"/>
                </a:cxn>
                <a:cxn ang="0">
                  <a:pos x="T6" y="T7"/>
                </a:cxn>
                <a:cxn ang="0">
                  <a:pos x="T8" y="T9"/>
                </a:cxn>
              </a:cxnLst>
              <a:rect b="b" l="0" r="r" t="0"/>
              <a:pathLst>
                <a:path h="176" w="1639">
                  <a:moveTo>
                    <a:pt x="1639" y="0"/>
                  </a:moveTo>
                  <a:lnTo>
                    <a:pt x="85" y="0"/>
                  </a:lnTo>
                  <a:lnTo>
                    <a:pt x="0" y="176"/>
                  </a:lnTo>
                  <a:lnTo>
                    <a:pt x="1555" y="176"/>
                  </a:lnTo>
                  <a:lnTo>
                    <a:pt x="1639"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30" name="Freeform 97"/>
            <p:cNvSpPr/>
            <p:nvPr/>
          </p:nvSpPr>
          <p:spPr bwMode="auto">
            <a:xfrm>
              <a:off x="6726238" y="2820988"/>
              <a:ext cx="2601913" cy="279400"/>
            </a:xfrm>
            <a:custGeom>
              <a:gdLst>
                <a:gd fmla="*/ 1639 w 1639" name="T0"/>
                <a:gd fmla="*/ 0 h 176" name="T1"/>
                <a:gd fmla="*/ 85 w 1639" name="T2"/>
                <a:gd fmla="*/ 0 h 176" name="T3"/>
                <a:gd fmla="*/ 0 w 1639" name="T4"/>
                <a:gd fmla="*/ 176 h 176" name="T5"/>
                <a:gd fmla="*/ 1555 w 1639" name="T6"/>
                <a:gd fmla="*/ 176 h 176" name="T7"/>
                <a:gd fmla="*/ 1639 w 1639" name="T8"/>
                <a:gd fmla="*/ 0 h 176" name="T9"/>
              </a:gdLst>
              <a:cxnLst>
                <a:cxn ang="0">
                  <a:pos x="T0" y="T1"/>
                </a:cxn>
                <a:cxn ang="0">
                  <a:pos x="T2" y="T3"/>
                </a:cxn>
                <a:cxn ang="0">
                  <a:pos x="T4" y="T5"/>
                </a:cxn>
                <a:cxn ang="0">
                  <a:pos x="T6" y="T7"/>
                </a:cxn>
                <a:cxn ang="0">
                  <a:pos x="T8" y="T9"/>
                </a:cxn>
              </a:cxnLst>
              <a:rect b="b" l="0" r="r" t="0"/>
              <a:pathLst>
                <a:path h="176" w="1639">
                  <a:moveTo>
                    <a:pt x="1639" y="0"/>
                  </a:moveTo>
                  <a:lnTo>
                    <a:pt x="85" y="0"/>
                  </a:lnTo>
                  <a:lnTo>
                    <a:pt x="0" y="176"/>
                  </a:lnTo>
                  <a:lnTo>
                    <a:pt x="1555" y="176"/>
                  </a:lnTo>
                  <a:lnTo>
                    <a:pt x="163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31" name="Freeform 98"/>
            <p:cNvSpPr/>
            <p:nvPr/>
          </p:nvSpPr>
          <p:spPr bwMode="auto">
            <a:xfrm>
              <a:off x="6538913" y="3167063"/>
              <a:ext cx="2638425" cy="304800"/>
            </a:xfrm>
            <a:custGeom>
              <a:gdLst>
                <a:gd fmla="*/ 1662 w 1662" name="T0"/>
                <a:gd fmla="*/ 0 h 192" name="T1"/>
                <a:gd fmla="*/ 92 w 1662" name="T2"/>
                <a:gd fmla="*/ 0 h 192" name="T3"/>
                <a:gd fmla="*/ 0 w 1662" name="T4"/>
                <a:gd fmla="*/ 192 h 192" name="T5"/>
                <a:gd fmla="*/ 15 w 1662" name="T6"/>
                <a:gd fmla="*/ 192 h 192" name="T7"/>
                <a:gd fmla="*/ 100 w 1662" name="T8"/>
                <a:gd fmla="*/ 16 h 192" name="T9"/>
                <a:gd fmla="*/ 1655 w 1662" name="T10"/>
                <a:gd fmla="*/ 16 h 192" name="T11"/>
                <a:gd fmla="*/ 1662 w 1662"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2">
                  <a:moveTo>
                    <a:pt x="1662" y="0"/>
                  </a:moveTo>
                  <a:lnTo>
                    <a:pt x="92" y="0"/>
                  </a:lnTo>
                  <a:lnTo>
                    <a:pt x="0" y="192"/>
                  </a:lnTo>
                  <a:lnTo>
                    <a:pt x="15" y="192"/>
                  </a:lnTo>
                  <a:lnTo>
                    <a:pt x="100" y="16"/>
                  </a:lnTo>
                  <a:lnTo>
                    <a:pt x="1655" y="16"/>
                  </a:lnTo>
                  <a:lnTo>
                    <a:pt x="1662"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32" name="Freeform 99"/>
            <p:cNvSpPr/>
            <p:nvPr/>
          </p:nvSpPr>
          <p:spPr bwMode="auto">
            <a:xfrm>
              <a:off x="6538913" y="3167063"/>
              <a:ext cx="2638425" cy="304800"/>
            </a:xfrm>
            <a:custGeom>
              <a:gdLst>
                <a:gd fmla="*/ 1662 w 1662" name="T0"/>
                <a:gd fmla="*/ 0 h 192" name="T1"/>
                <a:gd fmla="*/ 92 w 1662" name="T2"/>
                <a:gd fmla="*/ 0 h 192" name="T3"/>
                <a:gd fmla="*/ 0 w 1662" name="T4"/>
                <a:gd fmla="*/ 192 h 192" name="T5"/>
                <a:gd fmla="*/ 15 w 1662" name="T6"/>
                <a:gd fmla="*/ 192 h 192" name="T7"/>
                <a:gd fmla="*/ 100 w 1662" name="T8"/>
                <a:gd fmla="*/ 16 h 192" name="T9"/>
                <a:gd fmla="*/ 1655 w 1662" name="T10"/>
                <a:gd fmla="*/ 16 h 192" name="T11"/>
                <a:gd fmla="*/ 1662 w 1662"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33" name="Freeform 100"/>
            <p:cNvSpPr/>
            <p:nvPr/>
          </p:nvSpPr>
          <p:spPr bwMode="auto">
            <a:xfrm>
              <a:off x="6562725" y="3192463"/>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34" name="Freeform 101"/>
            <p:cNvSpPr/>
            <p:nvPr/>
          </p:nvSpPr>
          <p:spPr bwMode="auto">
            <a:xfrm>
              <a:off x="6562725" y="3192463"/>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35" name="Freeform 102"/>
            <p:cNvSpPr/>
            <p:nvPr/>
          </p:nvSpPr>
          <p:spPr bwMode="auto">
            <a:xfrm>
              <a:off x="6346825" y="3536950"/>
              <a:ext cx="2638425" cy="304800"/>
            </a:xfrm>
            <a:custGeom>
              <a:gdLst>
                <a:gd fmla="*/ 1662 w 1662" name="T0"/>
                <a:gd fmla="*/ 0 h 192" name="T1"/>
                <a:gd fmla="*/ 92 w 1662" name="T2"/>
                <a:gd fmla="*/ 0 h 192" name="T3"/>
                <a:gd fmla="*/ 0 w 1662" name="T4"/>
                <a:gd fmla="*/ 192 h 192" name="T5"/>
                <a:gd fmla="*/ 15 w 1662" name="T6"/>
                <a:gd fmla="*/ 192 h 192" name="T7"/>
                <a:gd fmla="*/ 100 w 1662" name="T8"/>
                <a:gd fmla="*/ 16 h 192" name="T9"/>
                <a:gd fmla="*/ 1655 w 1662" name="T10"/>
                <a:gd fmla="*/ 16 h 192" name="T11"/>
                <a:gd fmla="*/ 1662 w 1662"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2">
                  <a:moveTo>
                    <a:pt x="1662" y="0"/>
                  </a:moveTo>
                  <a:lnTo>
                    <a:pt x="92" y="0"/>
                  </a:lnTo>
                  <a:lnTo>
                    <a:pt x="0" y="192"/>
                  </a:lnTo>
                  <a:lnTo>
                    <a:pt x="15" y="192"/>
                  </a:lnTo>
                  <a:lnTo>
                    <a:pt x="100" y="16"/>
                  </a:lnTo>
                  <a:lnTo>
                    <a:pt x="1655" y="16"/>
                  </a:lnTo>
                  <a:lnTo>
                    <a:pt x="1662"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36" name="Freeform 103"/>
            <p:cNvSpPr/>
            <p:nvPr/>
          </p:nvSpPr>
          <p:spPr bwMode="auto">
            <a:xfrm>
              <a:off x="6346825" y="3536950"/>
              <a:ext cx="2638425" cy="304800"/>
            </a:xfrm>
            <a:custGeom>
              <a:gdLst>
                <a:gd fmla="*/ 1662 w 1662" name="T0"/>
                <a:gd fmla="*/ 0 h 192" name="T1"/>
                <a:gd fmla="*/ 92 w 1662" name="T2"/>
                <a:gd fmla="*/ 0 h 192" name="T3"/>
                <a:gd fmla="*/ 0 w 1662" name="T4"/>
                <a:gd fmla="*/ 192 h 192" name="T5"/>
                <a:gd fmla="*/ 15 w 1662" name="T6"/>
                <a:gd fmla="*/ 192 h 192" name="T7"/>
                <a:gd fmla="*/ 100 w 1662" name="T8"/>
                <a:gd fmla="*/ 16 h 192" name="T9"/>
                <a:gd fmla="*/ 1655 w 1662" name="T10"/>
                <a:gd fmla="*/ 16 h 192" name="T11"/>
                <a:gd fmla="*/ 1662 w 1662"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37" name="Freeform 104"/>
            <p:cNvSpPr/>
            <p:nvPr/>
          </p:nvSpPr>
          <p:spPr bwMode="auto">
            <a:xfrm>
              <a:off x="6370638" y="3562350"/>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38" name="Freeform 105"/>
            <p:cNvSpPr/>
            <p:nvPr/>
          </p:nvSpPr>
          <p:spPr bwMode="auto">
            <a:xfrm>
              <a:off x="6370638" y="3562350"/>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39" name="Freeform 106"/>
            <p:cNvSpPr/>
            <p:nvPr/>
          </p:nvSpPr>
          <p:spPr bwMode="auto">
            <a:xfrm>
              <a:off x="6173788" y="3908425"/>
              <a:ext cx="2640013" cy="304800"/>
            </a:xfrm>
            <a:custGeom>
              <a:gdLst>
                <a:gd fmla="*/ 1663 w 1663" name="T0"/>
                <a:gd fmla="*/ 0 h 192" name="T1"/>
                <a:gd fmla="*/ 93 w 1663" name="T2"/>
                <a:gd fmla="*/ 0 h 192" name="T3"/>
                <a:gd fmla="*/ 0 w 1663" name="T4"/>
                <a:gd fmla="*/ 192 h 192" name="T5"/>
                <a:gd fmla="*/ 15 w 1663" name="T6"/>
                <a:gd fmla="*/ 192 h 192" name="T7"/>
                <a:gd fmla="*/ 100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5" y="192"/>
                  </a:lnTo>
                  <a:lnTo>
                    <a:pt x="100" y="16"/>
                  </a:lnTo>
                  <a:lnTo>
                    <a:pt x="1655" y="16"/>
                  </a:lnTo>
                  <a:lnTo>
                    <a:pt x="1663"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40" name="Freeform 107"/>
            <p:cNvSpPr/>
            <p:nvPr/>
          </p:nvSpPr>
          <p:spPr bwMode="auto">
            <a:xfrm>
              <a:off x="6173788" y="3908425"/>
              <a:ext cx="2640013" cy="304800"/>
            </a:xfrm>
            <a:custGeom>
              <a:gdLst>
                <a:gd fmla="*/ 1663 w 1663" name="T0"/>
                <a:gd fmla="*/ 0 h 192" name="T1"/>
                <a:gd fmla="*/ 93 w 1663" name="T2"/>
                <a:gd fmla="*/ 0 h 192" name="T3"/>
                <a:gd fmla="*/ 0 w 1663" name="T4"/>
                <a:gd fmla="*/ 192 h 192" name="T5"/>
                <a:gd fmla="*/ 15 w 1663" name="T6"/>
                <a:gd fmla="*/ 192 h 192" name="T7"/>
                <a:gd fmla="*/ 100 w 1663" name="T8"/>
                <a:gd fmla="*/ 16 h 192" name="T9"/>
                <a:gd fmla="*/ 1655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5" y="192"/>
                  </a:lnTo>
                  <a:lnTo>
                    <a:pt x="100" y="16"/>
                  </a:lnTo>
                  <a:lnTo>
                    <a:pt x="1655"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41" name="Freeform 108"/>
            <p:cNvSpPr/>
            <p:nvPr/>
          </p:nvSpPr>
          <p:spPr bwMode="auto">
            <a:xfrm>
              <a:off x="6197600" y="3933825"/>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42" name="Freeform 109"/>
            <p:cNvSpPr/>
            <p:nvPr/>
          </p:nvSpPr>
          <p:spPr bwMode="auto">
            <a:xfrm>
              <a:off x="6197600" y="3933825"/>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43" name="Freeform 110"/>
            <p:cNvSpPr/>
            <p:nvPr/>
          </p:nvSpPr>
          <p:spPr bwMode="auto">
            <a:xfrm>
              <a:off x="6010275" y="4279900"/>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44" name="Freeform 111"/>
            <p:cNvSpPr/>
            <p:nvPr/>
          </p:nvSpPr>
          <p:spPr bwMode="auto">
            <a:xfrm>
              <a:off x="6010275" y="4279900"/>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45" name="Freeform 112"/>
            <p:cNvSpPr/>
            <p:nvPr/>
          </p:nvSpPr>
          <p:spPr bwMode="auto">
            <a:xfrm>
              <a:off x="6038850" y="4303713"/>
              <a:ext cx="2603500" cy="279400"/>
            </a:xfrm>
            <a:custGeom>
              <a:gdLst>
                <a:gd fmla="*/ 1640 w 1640" name="T0"/>
                <a:gd fmla="*/ 0 h 176" name="T1"/>
                <a:gd fmla="*/ 85 w 1640" name="T2"/>
                <a:gd fmla="*/ 0 h 176" name="T3"/>
                <a:gd fmla="*/ 0 w 1640" name="T4"/>
                <a:gd fmla="*/ 176 h 176" name="T5"/>
                <a:gd fmla="*/ 1554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4" y="176"/>
                  </a:lnTo>
                  <a:lnTo>
                    <a:pt x="1640"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46" name="Freeform 113"/>
            <p:cNvSpPr/>
            <p:nvPr/>
          </p:nvSpPr>
          <p:spPr bwMode="auto">
            <a:xfrm>
              <a:off x="6035675" y="4305300"/>
              <a:ext cx="2603500" cy="279400"/>
            </a:xfrm>
            <a:custGeom>
              <a:gdLst>
                <a:gd fmla="*/ 1640 w 1640" name="T0"/>
                <a:gd fmla="*/ 0 h 176" name="T1"/>
                <a:gd fmla="*/ 85 w 1640" name="T2"/>
                <a:gd fmla="*/ 0 h 176" name="T3"/>
                <a:gd fmla="*/ 0 w 1640" name="T4"/>
                <a:gd fmla="*/ 176 h 176" name="T5"/>
                <a:gd fmla="*/ 1554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4"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47" name="Freeform 114"/>
            <p:cNvSpPr/>
            <p:nvPr/>
          </p:nvSpPr>
          <p:spPr bwMode="auto">
            <a:xfrm>
              <a:off x="5818188" y="4651375"/>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48" name="Freeform 115"/>
            <p:cNvSpPr/>
            <p:nvPr/>
          </p:nvSpPr>
          <p:spPr bwMode="auto">
            <a:xfrm>
              <a:off x="5818188" y="4651375"/>
              <a:ext cx="2640013" cy="304800"/>
            </a:xfrm>
            <a:custGeom>
              <a:gdLst>
                <a:gd fmla="*/ 1663 w 1663" name="T0"/>
                <a:gd fmla="*/ 0 h 192" name="T1"/>
                <a:gd fmla="*/ 93 w 1663" name="T2"/>
                <a:gd fmla="*/ 0 h 192" name="T3"/>
                <a:gd fmla="*/ 0 w 1663" name="T4"/>
                <a:gd fmla="*/ 192 h 192" name="T5"/>
                <a:gd fmla="*/ 16 w 1663" name="T6"/>
                <a:gd fmla="*/ 192 h 192" name="T7"/>
                <a:gd fmla="*/ 101 w 1663" name="T8"/>
                <a:gd fmla="*/ 16 h 192" name="T9"/>
                <a:gd fmla="*/ 1656 w 1663" name="T10"/>
                <a:gd fmla="*/ 16 h 192" name="T11"/>
                <a:gd fmla="*/ 1663 w 1663" name="T12"/>
                <a:gd fmla="*/ 0 h 192" name="T13"/>
              </a:gdLst>
              <a:cxnLst>
                <a:cxn ang="0">
                  <a:pos x="T0" y="T1"/>
                </a:cxn>
                <a:cxn ang="0">
                  <a:pos x="T2" y="T3"/>
                </a:cxn>
                <a:cxn ang="0">
                  <a:pos x="T4" y="T5"/>
                </a:cxn>
                <a:cxn ang="0">
                  <a:pos x="T6" y="T7"/>
                </a:cxn>
                <a:cxn ang="0">
                  <a:pos x="T8" y="T9"/>
                </a:cxn>
                <a:cxn ang="0">
                  <a:pos x="T10" y="T11"/>
                </a:cxn>
                <a:cxn ang="0">
                  <a:pos x="T12" y="T13"/>
                </a:cxn>
              </a:cxnLst>
              <a:rect b="b" l="0" r="r" t="0"/>
              <a:pathLst>
                <a:path h="192" w="1663">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49" name="Freeform 116"/>
            <p:cNvSpPr/>
            <p:nvPr/>
          </p:nvSpPr>
          <p:spPr bwMode="auto">
            <a:xfrm>
              <a:off x="5843588" y="4676775"/>
              <a:ext cx="2603500" cy="279400"/>
            </a:xfrm>
            <a:custGeom>
              <a:gdLst>
                <a:gd fmla="*/ 1640 w 1640" name="T0"/>
                <a:gd fmla="*/ 0 h 176" name="T1"/>
                <a:gd fmla="*/ 85 w 1640" name="T2"/>
                <a:gd fmla="*/ 0 h 176" name="T3"/>
                <a:gd fmla="*/ 0 w 1640" name="T4"/>
                <a:gd fmla="*/ 176 h 176" name="T5"/>
                <a:gd fmla="*/ 1554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4" y="176"/>
                  </a:lnTo>
                  <a:lnTo>
                    <a:pt x="1640"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50" name="Freeform 117"/>
            <p:cNvSpPr/>
            <p:nvPr/>
          </p:nvSpPr>
          <p:spPr bwMode="auto">
            <a:xfrm>
              <a:off x="5843588" y="4676775"/>
              <a:ext cx="2603500" cy="279400"/>
            </a:xfrm>
            <a:custGeom>
              <a:gdLst>
                <a:gd fmla="*/ 1640 w 1640" name="T0"/>
                <a:gd fmla="*/ 0 h 176" name="T1"/>
                <a:gd fmla="*/ 85 w 1640" name="T2"/>
                <a:gd fmla="*/ 0 h 176" name="T3"/>
                <a:gd fmla="*/ 0 w 1640" name="T4"/>
                <a:gd fmla="*/ 176 h 176" name="T5"/>
                <a:gd fmla="*/ 1554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4"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51" name="Freeform 118"/>
            <p:cNvSpPr/>
            <p:nvPr/>
          </p:nvSpPr>
          <p:spPr bwMode="auto">
            <a:xfrm>
              <a:off x="5645150" y="5024438"/>
              <a:ext cx="2640013" cy="303212"/>
            </a:xfrm>
            <a:custGeom>
              <a:gdLst>
                <a:gd fmla="*/ 1663 w 1663" name="T0"/>
                <a:gd fmla="*/ 0 h 191" name="T1"/>
                <a:gd fmla="*/ 93 w 1663" name="T2"/>
                <a:gd fmla="*/ 0 h 191" name="T3"/>
                <a:gd fmla="*/ 0 w 1663" name="T4"/>
                <a:gd fmla="*/ 191 h 191" name="T5"/>
                <a:gd fmla="*/ 16 w 1663" name="T6"/>
                <a:gd fmla="*/ 191 h 191" name="T7"/>
                <a:gd fmla="*/ 101 w 1663" name="T8"/>
                <a:gd fmla="*/ 15 h 191" name="T9"/>
                <a:gd fmla="*/ 1656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6" y="191"/>
                  </a:lnTo>
                  <a:lnTo>
                    <a:pt x="101" y="15"/>
                  </a:lnTo>
                  <a:lnTo>
                    <a:pt x="1656" y="15"/>
                  </a:lnTo>
                  <a:lnTo>
                    <a:pt x="1663"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52" name="Freeform 119"/>
            <p:cNvSpPr/>
            <p:nvPr/>
          </p:nvSpPr>
          <p:spPr bwMode="auto">
            <a:xfrm>
              <a:off x="5645150" y="5024438"/>
              <a:ext cx="2640013" cy="303212"/>
            </a:xfrm>
            <a:custGeom>
              <a:gdLst>
                <a:gd fmla="*/ 1663 w 1663" name="T0"/>
                <a:gd fmla="*/ 0 h 191" name="T1"/>
                <a:gd fmla="*/ 93 w 1663" name="T2"/>
                <a:gd fmla="*/ 0 h 191" name="T3"/>
                <a:gd fmla="*/ 0 w 1663" name="T4"/>
                <a:gd fmla="*/ 191 h 191" name="T5"/>
                <a:gd fmla="*/ 16 w 1663" name="T6"/>
                <a:gd fmla="*/ 191 h 191" name="T7"/>
                <a:gd fmla="*/ 101 w 1663" name="T8"/>
                <a:gd fmla="*/ 15 h 191" name="T9"/>
                <a:gd fmla="*/ 1656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3" y="0"/>
                  </a:lnTo>
                  <a:lnTo>
                    <a:pt x="0" y="191"/>
                  </a:lnTo>
                  <a:lnTo>
                    <a:pt x="16" y="191"/>
                  </a:lnTo>
                  <a:lnTo>
                    <a:pt x="101" y="15"/>
                  </a:lnTo>
                  <a:lnTo>
                    <a:pt x="1656" y="15"/>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53" name="Freeform 120"/>
            <p:cNvSpPr/>
            <p:nvPr/>
          </p:nvSpPr>
          <p:spPr bwMode="auto">
            <a:xfrm>
              <a:off x="5670550" y="5048250"/>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54" name="Freeform 121"/>
            <p:cNvSpPr/>
            <p:nvPr/>
          </p:nvSpPr>
          <p:spPr bwMode="auto">
            <a:xfrm>
              <a:off x="5670550" y="5048250"/>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55" name="Freeform 122"/>
            <p:cNvSpPr/>
            <p:nvPr/>
          </p:nvSpPr>
          <p:spPr bwMode="auto">
            <a:xfrm>
              <a:off x="5483225" y="5395913"/>
              <a:ext cx="2640013" cy="303212"/>
            </a:xfrm>
            <a:custGeom>
              <a:gdLst>
                <a:gd fmla="*/ 1663 w 1663" name="T0"/>
                <a:gd fmla="*/ 0 h 191" name="T1"/>
                <a:gd fmla="*/ 92 w 1663" name="T2"/>
                <a:gd fmla="*/ 0 h 191" name="T3"/>
                <a:gd fmla="*/ 0 w 1663" name="T4"/>
                <a:gd fmla="*/ 191 h 191" name="T5"/>
                <a:gd fmla="*/ 15 w 1663" name="T6"/>
                <a:gd fmla="*/ 191 h 191" name="T7"/>
                <a:gd fmla="*/ 100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2" y="0"/>
                  </a:lnTo>
                  <a:lnTo>
                    <a:pt x="0" y="191"/>
                  </a:lnTo>
                  <a:lnTo>
                    <a:pt x="15" y="191"/>
                  </a:lnTo>
                  <a:lnTo>
                    <a:pt x="100" y="15"/>
                  </a:lnTo>
                  <a:lnTo>
                    <a:pt x="1655" y="15"/>
                  </a:lnTo>
                  <a:lnTo>
                    <a:pt x="1663" y="0"/>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56" name="Freeform 123"/>
            <p:cNvSpPr/>
            <p:nvPr/>
          </p:nvSpPr>
          <p:spPr bwMode="auto">
            <a:xfrm>
              <a:off x="5483225" y="5395913"/>
              <a:ext cx="2640013" cy="303212"/>
            </a:xfrm>
            <a:custGeom>
              <a:gdLst>
                <a:gd fmla="*/ 1663 w 1663" name="T0"/>
                <a:gd fmla="*/ 0 h 191" name="T1"/>
                <a:gd fmla="*/ 92 w 1663" name="T2"/>
                <a:gd fmla="*/ 0 h 191" name="T3"/>
                <a:gd fmla="*/ 0 w 1663" name="T4"/>
                <a:gd fmla="*/ 191 h 191" name="T5"/>
                <a:gd fmla="*/ 15 w 1663" name="T6"/>
                <a:gd fmla="*/ 191 h 191" name="T7"/>
                <a:gd fmla="*/ 100 w 1663" name="T8"/>
                <a:gd fmla="*/ 15 h 191" name="T9"/>
                <a:gd fmla="*/ 1655 w 1663" name="T10"/>
                <a:gd fmla="*/ 15 h 191" name="T11"/>
                <a:gd fmla="*/ 1663 w 1663" name="T12"/>
                <a:gd fmla="*/ 0 h 191" name="T13"/>
              </a:gdLst>
              <a:cxnLst>
                <a:cxn ang="0">
                  <a:pos x="T0" y="T1"/>
                </a:cxn>
                <a:cxn ang="0">
                  <a:pos x="T2" y="T3"/>
                </a:cxn>
                <a:cxn ang="0">
                  <a:pos x="T4" y="T5"/>
                </a:cxn>
                <a:cxn ang="0">
                  <a:pos x="T6" y="T7"/>
                </a:cxn>
                <a:cxn ang="0">
                  <a:pos x="T8" y="T9"/>
                </a:cxn>
                <a:cxn ang="0">
                  <a:pos x="T10" y="T11"/>
                </a:cxn>
                <a:cxn ang="0">
                  <a:pos x="T12" y="T13"/>
                </a:cxn>
              </a:cxnLst>
              <a:rect b="b" l="0" r="r" t="0"/>
              <a:pathLst>
                <a:path h="191" w="1663">
                  <a:moveTo>
                    <a:pt x="1663" y="0"/>
                  </a:moveTo>
                  <a:lnTo>
                    <a:pt x="92" y="0"/>
                  </a:lnTo>
                  <a:lnTo>
                    <a:pt x="0" y="191"/>
                  </a:lnTo>
                  <a:lnTo>
                    <a:pt x="15" y="191"/>
                  </a:lnTo>
                  <a:lnTo>
                    <a:pt x="100" y="15"/>
                  </a:lnTo>
                  <a:lnTo>
                    <a:pt x="1655" y="15"/>
                  </a:lnTo>
                  <a:lnTo>
                    <a:pt x="166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57" name="Freeform 124"/>
            <p:cNvSpPr/>
            <p:nvPr/>
          </p:nvSpPr>
          <p:spPr bwMode="auto">
            <a:xfrm>
              <a:off x="5507038" y="5419725"/>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close/>
                </a:path>
              </a:pathLst>
            </a:custGeom>
            <a:solidFill>
              <a:srgbClr val="0DA3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58" name="Freeform 125"/>
            <p:cNvSpPr/>
            <p:nvPr/>
          </p:nvSpPr>
          <p:spPr bwMode="auto">
            <a:xfrm>
              <a:off x="5507038" y="5419725"/>
              <a:ext cx="2603500" cy="279400"/>
            </a:xfrm>
            <a:custGeom>
              <a:gdLst>
                <a:gd fmla="*/ 1640 w 1640" name="T0"/>
                <a:gd fmla="*/ 0 h 176" name="T1"/>
                <a:gd fmla="*/ 85 w 1640" name="T2"/>
                <a:gd fmla="*/ 0 h 176" name="T3"/>
                <a:gd fmla="*/ 0 w 1640" name="T4"/>
                <a:gd fmla="*/ 176 h 176" name="T5"/>
                <a:gd fmla="*/ 1555 w 1640" name="T6"/>
                <a:gd fmla="*/ 176 h 176" name="T7"/>
                <a:gd fmla="*/ 1640 w 1640" name="T8"/>
                <a:gd fmla="*/ 0 h 176" name="T9"/>
              </a:gdLst>
              <a:cxnLst>
                <a:cxn ang="0">
                  <a:pos x="T0" y="T1"/>
                </a:cxn>
                <a:cxn ang="0">
                  <a:pos x="T2" y="T3"/>
                </a:cxn>
                <a:cxn ang="0">
                  <a:pos x="T4" y="T5"/>
                </a:cxn>
                <a:cxn ang="0">
                  <a:pos x="T6" y="T7"/>
                </a:cxn>
                <a:cxn ang="0">
                  <a:pos x="T8" y="T9"/>
                </a:cxn>
              </a:cxnLst>
              <a:rect b="b" l="0" r="r" t="0"/>
              <a:pathLst>
                <a:path h="176" w="1640">
                  <a:moveTo>
                    <a:pt x="1640" y="0"/>
                  </a:moveTo>
                  <a:lnTo>
                    <a:pt x="85" y="0"/>
                  </a:lnTo>
                  <a:lnTo>
                    <a:pt x="0" y="176"/>
                  </a:lnTo>
                  <a:lnTo>
                    <a:pt x="1555" y="176"/>
                  </a:lnTo>
                  <a:lnTo>
                    <a:pt x="16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59" name="Freeform 126"/>
            <p:cNvSpPr/>
            <p:nvPr/>
          </p:nvSpPr>
          <p:spPr bwMode="auto">
            <a:xfrm>
              <a:off x="5911850" y="2049463"/>
              <a:ext cx="985838" cy="304800"/>
            </a:xfrm>
            <a:custGeom>
              <a:gdLst>
                <a:gd fmla="*/ 528 w 621" name="T0"/>
                <a:gd fmla="*/ 192 h 192" name="T1"/>
                <a:gd fmla="*/ 0 w 621" name="T2"/>
                <a:gd fmla="*/ 192 h 192" name="T3"/>
                <a:gd fmla="*/ 93 w 621" name="T4"/>
                <a:gd fmla="*/ 0 h 192" name="T5"/>
                <a:gd fmla="*/ 621 w 621" name="T6"/>
                <a:gd fmla="*/ 0 h 192" name="T7"/>
                <a:gd fmla="*/ 528 w 621" name="T8"/>
                <a:gd fmla="*/ 192 h 192" name="T9"/>
              </a:gdLst>
              <a:cxnLst>
                <a:cxn ang="0">
                  <a:pos x="T0" y="T1"/>
                </a:cxn>
                <a:cxn ang="0">
                  <a:pos x="T2" y="T3"/>
                </a:cxn>
                <a:cxn ang="0">
                  <a:pos x="T4" y="T5"/>
                </a:cxn>
                <a:cxn ang="0">
                  <a:pos x="T6" y="T7"/>
                </a:cxn>
                <a:cxn ang="0">
                  <a:pos x="T8" y="T9"/>
                </a:cxn>
              </a:cxnLst>
              <a:rect b="b" l="0" r="r" t="0"/>
              <a:pathLst>
                <a:path h="192" w="621">
                  <a:moveTo>
                    <a:pt x="528" y="192"/>
                  </a:moveTo>
                  <a:lnTo>
                    <a:pt x="0" y="192"/>
                  </a:lnTo>
                  <a:lnTo>
                    <a:pt x="93" y="0"/>
                  </a:lnTo>
                  <a:lnTo>
                    <a:pt x="621" y="0"/>
                  </a:lnTo>
                  <a:lnTo>
                    <a:pt x="528" y="192"/>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64" name="Rectangle 131"/>
            <p:cNvSpPr>
              <a:spLocks noChangeArrowheads="1"/>
            </p:cNvSpPr>
            <p:nvPr/>
          </p:nvSpPr>
          <p:spPr bwMode="auto">
            <a:xfrm>
              <a:off x="4283075" y="2347913"/>
              <a:ext cx="5272088" cy="11112"/>
            </a:xfrm>
            <a:prstGeom prst="rect">
              <a:avLst/>
            </a:prstGeom>
            <a:solidFill>
              <a:srgbClr val="D76739"/>
            </a:solidFill>
            <a:ln>
              <a:solidFill>
                <a:srgbClr val="0070C0"/>
              </a:solid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65" name="Rectangle 132"/>
            <p:cNvSpPr>
              <a:spLocks noChangeArrowheads="1"/>
            </p:cNvSpPr>
            <p:nvPr/>
          </p:nvSpPr>
          <p:spPr bwMode="auto">
            <a:xfrm>
              <a:off x="3613150" y="3835400"/>
              <a:ext cx="5216525" cy="11112"/>
            </a:xfrm>
            <a:prstGeom prst="rect">
              <a:avLst/>
            </a:prstGeom>
            <a:solidFill>
              <a:srgbClr val="D76739"/>
            </a:solidFill>
            <a:ln>
              <a:solidFill>
                <a:srgbClr val="0070C0"/>
              </a:solid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66" name="Rectangle 133"/>
            <p:cNvSpPr>
              <a:spLocks noChangeArrowheads="1"/>
            </p:cNvSpPr>
            <p:nvPr/>
          </p:nvSpPr>
          <p:spPr bwMode="auto">
            <a:xfrm>
              <a:off x="3438525" y="4208463"/>
              <a:ext cx="5224463" cy="9525"/>
            </a:xfrm>
            <a:prstGeom prst="rect">
              <a:avLst/>
            </a:prstGeom>
            <a:solidFill>
              <a:srgbClr val="D76739"/>
            </a:solidFill>
            <a:ln>
              <a:solidFill>
                <a:srgbClr val="0070C0"/>
              </a:solid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67" name="Rectangle 134"/>
            <p:cNvSpPr>
              <a:spLocks noChangeArrowheads="1"/>
            </p:cNvSpPr>
            <p:nvPr/>
          </p:nvSpPr>
          <p:spPr bwMode="auto">
            <a:xfrm>
              <a:off x="3108325" y="4953319"/>
              <a:ext cx="5203825" cy="7200"/>
            </a:xfrm>
            <a:prstGeom prst="rect">
              <a:avLst/>
            </a:prstGeom>
            <a:solidFill>
              <a:srgbClr val="D76739"/>
            </a:solidFill>
            <a:ln>
              <a:solidFill>
                <a:srgbClr val="0070C0"/>
              </a:solid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68" name="Freeform 135"/>
            <p:cNvSpPr/>
            <p:nvPr/>
          </p:nvSpPr>
          <p:spPr bwMode="auto">
            <a:xfrm>
              <a:off x="5559425" y="2794000"/>
              <a:ext cx="985838" cy="303212"/>
            </a:xfrm>
            <a:custGeom>
              <a:gdLst>
                <a:gd fmla="*/ 528 w 621" name="T0"/>
                <a:gd fmla="*/ 191 h 191" name="T1"/>
                <a:gd fmla="*/ 0 w 621" name="T2"/>
                <a:gd fmla="*/ 191 h 191" name="T3"/>
                <a:gd fmla="*/ 93 w 621" name="T4"/>
                <a:gd fmla="*/ 0 h 191" name="T5"/>
                <a:gd fmla="*/ 621 w 621" name="T6"/>
                <a:gd fmla="*/ 0 h 191" name="T7"/>
                <a:gd fmla="*/ 528 w 621" name="T8"/>
                <a:gd fmla="*/ 191 h 191" name="T9"/>
              </a:gdLst>
              <a:cxnLst>
                <a:cxn ang="0">
                  <a:pos x="T0" y="T1"/>
                </a:cxn>
                <a:cxn ang="0">
                  <a:pos x="T2" y="T3"/>
                </a:cxn>
                <a:cxn ang="0">
                  <a:pos x="T4" y="T5"/>
                </a:cxn>
                <a:cxn ang="0">
                  <a:pos x="T6" y="T7"/>
                </a:cxn>
                <a:cxn ang="0">
                  <a:pos x="T8" y="T9"/>
                </a:cxn>
              </a:cxnLst>
              <a:rect b="b" l="0" r="r" t="0"/>
              <a:pathLst>
                <a:path h="191" w="621">
                  <a:moveTo>
                    <a:pt x="528" y="191"/>
                  </a:moveTo>
                  <a:lnTo>
                    <a:pt x="0" y="191"/>
                  </a:lnTo>
                  <a:lnTo>
                    <a:pt x="93" y="0"/>
                  </a:lnTo>
                  <a:lnTo>
                    <a:pt x="621" y="0"/>
                  </a:lnTo>
                  <a:lnTo>
                    <a:pt x="528" y="191"/>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77" name="Freeform 144"/>
            <p:cNvSpPr/>
            <p:nvPr/>
          </p:nvSpPr>
          <p:spPr bwMode="auto">
            <a:xfrm>
              <a:off x="5207000" y="3536950"/>
              <a:ext cx="984250" cy="304800"/>
            </a:xfrm>
            <a:custGeom>
              <a:gdLst>
                <a:gd fmla="*/ 528 w 620" name="T0"/>
                <a:gd fmla="*/ 192 h 192" name="T1"/>
                <a:gd fmla="*/ 0 w 620" name="T2"/>
                <a:gd fmla="*/ 192 h 192" name="T3"/>
                <a:gd fmla="*/ 93 w 620" name="T4"/>
                <a:gd fmla="*/ 0 h 192" name="T5"/>
                <a:gd fmla="*/ 620 w 620" name="T6"/>
                <a:gd fmla="*/ 0 h 192" name="T7"/>
                <a:gd fmla="*/ 528 w 620" name="T8"/>
                <a:gd fmla="*/ 192 h 192" name="T9"/>
              </a:gdLst>
              <a:cxnLst>
                <a:cxn ang="0">
                  <a:pos x="T0" y="T1"/>
                </a:cxn>
                <a:cxn ang="0">
                  <a:pos x="T2" y="T3"/>
                </a:cxn>
                <a:cxn ang="0">
                  <a:pos x="T4" y="T5"/>
                </a:cxn>
                <a:cxn ang="0">
                  <a:pos x="T6" y="T7"/>
                </a:cxn>
                <a:cxn ang="0">
                  <a:pos x="T8" y="T9"/>
                </a:cxn>
              </a:cxnLst>
              <a:rect b="b" l="0" r="r" t="0"/>
              <a:pathLst>
                <a:path h="192" w="620">
                  <a:moveTo>
                    <a:pt x="528" y="192"/>
                  </a:moveTo>
                  <a:lnTo>
                    <a:pt x="0" y="192"/>
                  </a:lnTo>
                  <a:lnTo>
                    <a:pt x="93" y="0"/>
                  </a:lnTo>
                  <a:lnTo>
                    <a:pt x="620" y="0"/>
                  </a:lnTo>
                  <a:lnTo>
                    <a:pt x="528" y="192"/>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82" name="Freeform 149"/>
            <p:cNvSpPr/>
            <p:nvPr/>
          </p:nvSpPr>
          <p:spPr bwMode="auto">
            <a:xfrm>
              <a:off x="4368800" y="5395913"/>
              <a:ext cx="984250" cy="303212"/>
            </a:xfrm>
            <a:custGeom>
              <a:gdLst>
                <a:gd fmla="*/ 528 w 620" name="T0"/>
                <a:gd fmla="*/ 191 h 191" name="T1"/>
                <a:gd fmla="*/ 0 w 620" name="T2"/>
                <a:gd fmla="*/ 191 h 191" name="T3"/>
                <a:gd fmla="*/ 92 w 620" name="T4"/>
                <a:gd fmla="*/ 0 h 191" name="T5"/>
                <a:gd fmla="*/ 620 w 620" name="T6"/>
                <a:gd fmla="*/ 0 h 191" name="T7"/>
                <a:gd fmla="*/ 528 w 620" name="T8"/>
                <a:gd fmla="*/ 191 h 191" name="T9"/>
              </a:gdLst>
              <a:cxnLst>
                <a:cxn ang="0">
                  <a:pos x="T0" y="T1"/>
                </a:cxn>
                <a:cxn ang="0">
                  <a:pos x="T2" y="T3"/>
                </a:cxn>
                <a:cxn ang="0">
                  <a:pos x="T4" y="T5"/>
                </a:cxn>
                <a:cxn ang="0">
                  <a:pos x="T6" y="T7"/>
                </a:cxn>
                <a:cxn ang="0">
                  <a:pos x="T8" y="T9"/>
                </a:cxn>
              </a:cxnLst>
              <a:rect b="b" l="0" r="r" t="0"/>
              <a:pathLst>
                <a:path h="191" w="620">
                  <a:moveTo>
                    <a:pt x="528" y="191"/>
                  </a:moveTo>
                  <a:lnTo>
                    <a:pt x="0" y="191"/>
                  </a:lnTo>
                  <a:lnTo>
                    <a:pt x="92" y="0"/>
                  </a:lnTo>
                  <a:lnTo>
                    <a:pt x="620" y="0"/>
                  </a:lnTo>
                  <a:lnTo>
                    <a:pt x="528" y="191"/>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185" name="Freeform 152"/>
            <p:cNvSpPr/>
            <p:nvPr/>
          </p:nvSpPr>
          <p:spPr bwMode="auto">
            <a:xfrm>
              <a:off x="4735513" y="4651375"/>
              <a:ext cx="984250" cy="304800"/>
            </a:xfrm>
            <a:custGeom>
              <a:gdLst>
                <a:gd fmla="*/ 528 w 620" name="T0"/>
                <a:gd fmla="*/ 192 h 192" name="T1"/>
                <a:gd fmla="*/ 0 w 620" name="T2"/>
                <a:gd fmla="*/ 192 h 192" name="T3"/>
                <a:gd fmla="*/ 92 w 620" name="T4"/>
                <a:gd fmla="*/ 0 h 192" name="T5"/>
                <a:gd fmla="*/ 620 w 620" name="T6"/>
                <a:gd fmla="*/ 0 h 192" name="T7"/>
                <a:gd fmla="*/ 528 w 620" name="T8"/>
                <a:gd fmla="*/ 192 h 192" name="T9"/>
              </a:gdLst>
              <a:cxnLst>
                <a:cxn ang="0">
                  <a:pos x="T0" y="T1"/>
                </a:cxn>
                <a:cxn ang="0">
                  <a:pos x="T2" y="T3"/>
                </a:cxn>
                <a:cxn ang="0">
                  <a:pos x="T4" y="T5"/>
                </a:cxn>
                <a:cxn ang="0">
                  <a:pos x="T6" y="T7"/>
                </a:cxn>
                <a:cxn ang="0">
                  <a:pos x="T8" y="T9"/>
                </a:cxn>
              </a:cxnLst>
              <a:rect b="b" l="0" r="r" t="0"/>
              <a:pathLst>
                <a:path h="192" w="620">
                  <a:moveTo>
                    <a:pt x="528" y="192"/>
                  </a:moveTo>
                  <a:lnTo>
                    <a:pt x="0" y="192"/>
                  </a:lnTo>
                  <a:lnTo>
                    <a:pt x="92" y="0"/>
                  </a:lnTo>
                  <a:lnTo>
                    <a:pt x="620" y="0"/>
                  </a:lnTo>
                  <a:lnTo>
                    <a:pt x="528" y="192"/>
                  </a:lnTo>
                  <a:close/>
                </a:path>
              </a:pathLst>
            </a:custGeom>
            <a:solidFill>
              <a:srgbClr val="53BDFF"/>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238" name="文本框 237"/>
            <p:cNvSpPr txBox="1"/>
            <p:nvPr/>
          </p:nvSpPr>
          <p:spPr>
            <a:xfrm>
              <a:off x="4528577" y="1746421"/>
              <a:ext cx="1108449"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运营部</a:t>
              </a:r>
            </a:p>
          </p:txBody>
        </p:sp>
        <p:sp>
          <p:nvSpPr>
            <p:cNvPr id="240" name="文本框 239"/>
            <p:cNvSpPr txBox="1"/>
            <p:nvPr/>
          </p:nvSpPr>
          <p:spPr>
            <a:xfrm>
              <a:off x="4004889" y="2925079"/>
              <a:ext cx="1108449"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技术部</a:t>
              </a:r>
            </a:p>
          </p:txBody>
        </p:sp>
        <p:sp>
          <p:nvSpPr>
            <p:cNvPr id="242" name="文本框 241"/>
            <p:cNvSpPr txBox="1"/>
            <p:nvPr/>
          </p:nvSpPr>
          <p:spPr>
            <a:xfrm>
              <a:off x="3585370" y="3859590"/>
              <a:ext cx="1108449" cy="335280"/>
            </a:xfrm>
            <a:prstGeom prst="rect">
              <a:avLst/>
            </a:prstGeom>
            <a:noFill/>
          </p:spPr>
          <p:txBody>
            <a:bodyPr rtlCol="0" wrap="square">
              <a:spAutoFit/>
            </a:bodyPr>
            <a:lstStyle/>
            <a:p>
              <a:pPr algn="ctr"/>
              <a:r>
                <a:rPr altLang="en-US" lang="zh-CN" sz="1600">
                  <a:solidFill>
                    <a:schemeClr val="tx1">
                      <a:lumMod val="50000"/>
                      <a:lumOff val="50000"/>
                    </a:schemeClr>
                  </a:solidFill>
                  <a:ea charset="-122" panose="020b0503020204020204" pitchFamily="34" typeface="微软雅黑"/>
                  <a:cs typeface="+mn-ea"/>
                  <a:sym typeface="+mn-lt"/>
                </a:rPr>
                <a:t>设计部</a:t>
              </a:r>
            </a:p>
          </p:txBody>
        </p:sp>
        <p:sp>
          <p:nvSpPr>
            <p:cNvPr id="243" name="文本框 242"/>
            <p:cNvSpPr txBox="1"/>
            <p:nvPr/>
          </p:nvSpPr>
          <p:spPr>
            <a:xfrm>
              <a:off x="3325625" y="4422091"/>
              <a:ext cx="1108449"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推广部</a:t>
              </a:r>
            </a:p>
          </p:txBody>
        </p:sp>
        <p:sp>
          <p:nvSpPr>
            <p:cNvPr id="244" name="文本框 243"/>
            <p:cNvSpPr txBox="1"/>
            <p:nvPr/>
          </p:nvSpPr>
          <p:spPr>
            <a:xfrm>
              <a:off x="3011486" y="5156994"/>
              <a:ext cx="1108449"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客服部</a:t>
              </a:r>
            </a:p>
          </p:txBody>
        </p:sp>
        <p:sp>
          <p:nvSpPr>
            <p:cNvPr id="245" name="文本框 244"/>
            <p:cNvSpPr txBox="1"/>
            <p:nvPr/>
          </p:nvSpPr>
          <p:spPr>
            <a:xfrm>
              <a:off x="6205538" y="1317626"/>
              <a:ext cx="1108449" cy="274320"/>
            </a:xfrm>
            <a:prstGeom prst="rect">
              <a:avLst/>
            </a:prstGeom>
            <a:noFill/>
          </p:spPr>
          <p:txBody>
            <a:bodyPr rtlCol="0" wrap="square">
              <a:spAutoFit/>
            </a:bodyPr>
            <a:lstStyle/>
            <a:p>
              <a:pPr algn="ctr"/>
              <a:r>
                <a:rPr altLang="en-US" lang="zh-CN" sz="1200">
                  <a:solidFill>
                    <a:schemeClr val="bg1"/>
                  </a:solidFill>
                  <a:ea charset="-122" panose="020b0503020204020204" pitchFamily="34" typeface="微软雅黑"/>
                  <a:cs typeface="+mn-ea"/>
                  <a:sym typeface="+mn-lt"/>
                </a:rPr>
                <a:t>产品运营</a:t>
              </a:r>
            </a:p>
          </p:txBody>
        </p:sp>
        <p:sp>
          <p:nvSpPr>
            <p:cNvPr id="246" name="文本框 245"/>
            <p:cNvSpPr txBox="1"/>
            <p:nvPr/>
          </p:nvSpPr>
          <p:spPr>
            <a:xfrm>
              <a:off x="5992626" y="1707763"/>
              <a:ext cx="1108449" cy="274320"/>
            </a:xfrm>
            <a:prstGeom prst="rect">
              <a:avLst/>
            </a:prstGeom>
            <a:noFill/>
          </p:spPr>
          <p:txBody>
            <a:bodyPr rtlCol="0" wrap="square">
              <a:spAutoFit/>
            </a:bodyPr>
            <a:lstStyle/>
            <a:p>
              <a:pPr algn="ctr"/>
              <a:r>
                <a:rPr altLang="en-US" lang="zh-CN" sz="1200">
                  <a:solidFill>
                    <a:schemeClr val="tx1">
                      <a:lumMod val="50000"/>
                      <a:lumOff val="50000"/>
                    </a:schemeClr>
                  </a:solidFill>
                  <a:ea charset="-122" panose="020b0503020204020204" pitchFamily="34" typeface="微软雅黑"/>
                  <a:cs typeface="+mn-ea"/>
                  <a:sym typeface="+mn-lt"/>
                </a:rPr>
                <a:t>类目运营</a:t>
              </a:r>
            </a:p>
          </p:txBody>
        </p:sp>
        <p:sp>
          <p:nvSpPr>
            <p:cNvPr id="247" name="文本框 246"/>
            <p:cNvSpPr txBox="1"/>
            <p:nvPr/>
          </p:nvSpPr>
          <p:spPr>
            <a:xfrm>
              <a:off x="5840413" y="2059395"/>
              <a:ext cx="1108449" cy="274320"/>
            </a:xfrm>
            <a:prstGeom prst="rect">
              <a:avLst/>
            </a:prstGeom>
            <a:noFill/>
          </p:spPr>
          <p:txBody>
            <a:bodyPr rtlCol="0" wrap="square">
              <a:spAutoFit/>
            </a:bodyPr>
            <a:lstStyle/>
            <a:p>
              <a:pPr algn="ctr"/>
              <a:r>
                <a:rPr altLang="en-US" lang="zh-CN" sz="1200">
                  <a:solidFill>
                    <a:schemeClr val="bg1"/>
                  </a:solidFill>
                  <a:ea charset="-122" panose="020b0503020204020204" pitchFamily="34" typeface="微软雅黑"/>
                  <a:cs typeface="+mn-ea"/>
                  <a:sym typeface="+mn-lt"/>
                </a:rPr>
                <a:t>商品运营</a:t>
              </a:r>
            </a:p>
          </p:txBody>
        </p:sp>
        <p:sp>
          <p:nvSpPr>
            <p:cNvPr id="248" name="文本框 247"/>
            <p:cNvSpPr txBox="1"/>
            <p:nvPr/>
          </p:nvSpPr>
          <p:spPr>
            <a:xfrm>
              <a:off x="5595750" y="2478109"/>
              <a:ext cx="1108449" cy="274320"/>
            </a:xfrm>
            <a:prstGeom prst="rect">
              <a:avLst/>
            </a:prstGeom>
            <a:noFill/>
          </p:spPr>
          <p:txBody>
            <a:bodyPr rtlCol="0" wrap="square">
              <a:spAutoFit/>
            </a:bodyPr>
            <a:lstStyle/>
            <a:p>
              <a:pPr algn="ctr"/>
              <a:r>
                <a:rPr altLang="en-US" lang="zh-CN" sz="1200">
                  <a:solidFill>
                    <a:schemeClr val="tx1">
                      <a:lumMod val="50000"/>
                      <a:lumOff val="50000"/>
                    </a:schemeClr>
                  </a:solidFill>
                  <a:ea charset="-122" panose="020b0503020204020204" pitchFamily="34" typeface="微软雅黑"/>
                  <a:cs typeface="+mn-ea"/>
                  <a:sym typeface="+mn-lt"/>
                </a:rPr>
                <a:t>开发组</a:t>
              </a:r>
            </a:p>
          </p:txBody>
        </p:sp>
        <p:sp>
          <p:nvSpPr>
            <p:cNvPr id="249" name="文本框 248"/>
            <p:cNvSpPr txBox="1"/>
            <p:nvPr/>
          </p:nvSpPr>
          <p:spPr>
            <a:xfrm>
              <a:off x="5481265" y="2799974"/>
              <a:ext cx="1108449" cy="274320"/>
            </a:xfrm>
            <a:prstGeom prst="rect">
              <a:avLst/>
            </a:prstGeom>
            <a:noFill/>
          </p:spPr>
          <p:txBody>
            <a:bodyPr rtlCol="0" wrap="square">
              <a:spAutoFit/>
            </a:bodyPr>
            <a:lstStyle/>
            <a:p>
              <a:pPr algn="ctr"/>
              <a:r>
                <a:rPr altLang="en-US" lang="zh-CN" sz="1200">
                  <a:solidFill>
                    <a:schemeClr val="bg1"/>
                  </a:solidFill>
                  <a:ea charset="-122" panose="020b0503020204020204" pitchFamily="34" typeface="微软雅黑"/>
                  <a:cs typeface="+mn-ea"/>
                  <a:sym typeface="+mn-lt"/>
                </a:rPr>
                <a:t>测试组</a:t>
              </a:r>
            </a:p>
          </p:txBody>
        </p:sp>
        <p:sp>
          <p:nvSpPr>
            <p:cNvPr id="250" name="文本框 249"/>
            <p:cNvSpPr txBox="1"/>
            <p:nvPr/>
          </p:nvSpPr>
          <p:spPr>
            <a:xfrm>
              <a:off x="5276663" y="3190114"/>
              <a:ext cx="1108449" cy="274320"/>
            </a:xfrm>
            <a:prstGeom prst="rect">
              <a:avLst/>
            </a:prstGeom>
            <a:noFill/>
          </p:spPr>
          <p:txBody>
            <a:bodyPr rtlCol="0" wrap="square">
              <a:spAutoFit/>
            </a:bodyPr>
            <a:lstStyle/>
            <a:p>
              <a:pPr algn="ctr"/>
              <a:r>
                <a:rPr altLang="en-US" lang="zh-CN" sz="1200">
                  <a:solidFill>
                    <a:schemeClr val="tx1">
                      <a:lumMod val="50000"/>
                      <a:lumOff val="50000"/>
                    </a:schemeClr>
                  </a:solidFill>
                  <a:ea charset="-122" panose="020b0503020204020204" pitchFamily="34" typeface="微软雅黑"/>
                  <a:cs typeface="+mn-ea"/>
                  <a:sym typeface="+mn-lt"/>
                </a:rPr>
                <a:t>前端组</a:t>
              </a:r>
            </a:p>
          </p:txBody>
        </p:sp>
        <p:sp>
          <p:nvSpPr>
            <p:cNvPr id="251" name="文本框 250"/>
            <p:cNvSpPr txBox="1"/>
            <p:nvPr/>
          </p:nvSpPr>
          <p:spPr>
            <a:xfrm>
              <a:off x="5116513" y="3552825"/>
              <a:ext cx="1108449" cy="274320"/>
            </a:xfrm>
            <a:prstGeom prst="rect">
              <a:avLst/>
            </a:prstGeom>
            <a:noFill/>
          </p:spPr>
          <p:txBody>
            <a:bodyPr rtlCol="0" wrap="square">
              <a:spAutoFit/>
            </a:bodyPr>
            <a:lstStyle/>
            <a:p>
              <a:pPr algn="ctr"/>
              <a:r>
                <a:rPr altLang="en-US" lang="zh-CN" sz="1200">
                  <a:solidFill>
                    <a:schemeClr val="bg1"/>
                  </a:solidFill>
                  <a:ea charset="-122" panose="020b0503020204020204" pitchFamily="34" typeface="微软雅黑"/>
                  <a:cs typeface="+mn-ea"/>
                  <a:sym typeface="+mn-lt"/>
                </a:rPr>
                <a:t>接口组</a:t>
              </a:r>
            </a:p>
          </p:txBody>
        </p:sp>
        <p:sp>
          <p:nvSpPr>
            <p:cNvPr id="252" name="文本框 251"/>
            <p:cNvSpPr txBox="1"/>
            <p:nvPr/>
          </p:nvSpPr>
          <p:spPr>
            <a:xfrm>
              <a:off x="4981388" y="3896870"/>
              <a:ext cx="1108449" cy="274320"/>
            </a:xfrm>
            <a:prstGeom prst="rect">
              <a:avLst/>
            </a:prstGeom>
            <a:noFill/>
          </p:spPr>
          <p:txBody>
            <a:bodyPr rtlCol="0" wrap="square">
              <a:spAutoFit/>
            </a:bodyPr>
            <a:lstStyle/>
            <a:p>
              <a:pPr algn="ctr"/>
              <a:r>
                <a:rPr altLang="en-US" lang="zh-CN" sz="1200">
                  <a:solidFill>
                    <a:schemeClr val="tx1">
                      <a:lumMod val="50000"/>
                      <a:lumOff val="50000"/>
                    </a:schemeClr>
                  </a:solidFill>
                  <a:ea charset="-122" panose="020b0503020204020204" pitchFamily="34" typeface="微软雅黑"/>
                  <a:cs typeface="+mn-ea"/>
                  <a:sym typeface="+mn-lt"/>
                </a:rPr>
                <a:t>设计中心</a:t>
              </a:r>
            </a:p>
          </p:txBody>
        </p:sp>
        <p:sp>
          <p:nvSpPr>
            <p:cNvPr id="253" name="文本框 252"/>
            <p:cNvSpPr txBox="1"/>
            <p:nvPr/>
          </p:nvSpPr>
          <p:spPr>
            <a:xfrm>
              <a:off x="4819463" y="4296335"/>
              <a:ext cx="1108449" cy="274320"/>
            </a:xfrm>
            <a:prstGeom prst="rect">
              <a:avLst/>
            </a:prstGeom>
            <a:noFill/>
          </p:spPr>
          <p:txBody>
            <a:bodyPr rtlCol="0" wrap="square">
              <a:spAutoFit/>
            </a:bodyPr>
            <a:lstStyle/>
            <a:p>
              <a:pPr algn="ctr"/>
              <a:r>
                <a:rPr altLang="en-US" lang="zh-CN" sz="1200">
                  <a:solidFill>
                    <a:schemeClr val="tx1">
                      <a:lumMod val="50000"/>
                      <a:lumOff val="50000"/>
                    </a:schemeClr>
                  </a:solidFill>
                  <a:ea charset="-122" panose="020b0503020204020204" pitchFamily="34" typeface="微软雅黑"/>
                  <a:cs typeface="+mn-ea"/>
                  <a:sym typeface="+mn-lt"/>
                </a:rPr>
                <a:t>线上推广</a:t>
              </a:r>
            </a:p>
          </p:txBody>
        </p:sp>
        <p:sp>
          <p:nvSpPr>
            <p:cNvPr id="254" name="文本框 253"/>
            <p:cNvSpPr txBox="1"/>
            <p:nvPr/>
          </p:nvSpPr>
          <p:spPr>
            <a:xfrm>
              <a:off x="4705163" y="4657861"/>
              <a:ext cx="1108449" cy="274320"/>
            </a:xfrm>
            <a:prstGeom prst="rect">
              <a:avLst/>
            </a:prstGeom>
            <a:noFill/>
          </p:spPr>
          <p:txBody>
            <a:bodyPr rtlCol="0" wrap="square">
              <a:spAutoFit/>
            </a:bodyPr>
            <a:lstStyle/>
            <a:p>
              <a:pPr algn="ctr"/>
              <a:r>
                <a:rPr altLang="en-US" lang="zh-CN" sz="1200">
                  <a:solidFill>
                    <a:schemeClr val="bg1"/>
                  </a:solidFill>
                  <a:ea charset="-122" panose="020b0503020204020204" pitchFamily="34" typeface="微软雅黑"/>
                  <a:cs typeface="+mn-ea"/>
                  <a:sym typeface="+mn-lt"/>
                </a:rPr>
                <a:t>地面推广</a:t>
              </a:r>
            </a:p>
          </p:txBody>
        </p:sp>
        <p:sp>
          <p:nvSpPr>
            <p:cNvPr id="255" name="文本框 254"/>
            <p:cNvSpPr txBox="1"/>
            <p:nvPr/>
          </p:nvSpPr>
          <p:spPr>
            <a:xfrm>
              <a:off x="4449201" y="5057596"/>
              <a:ext cx="1108449" cy="274320"/>
            </a:xfrm>
            <a:prstGeom prst="rect">
              <a:avLst/>
            </a:prstGeom>
            <a:noFill/>
          </p:spPr>
          <p:txBody>
            <a:bodyPr rtlCol="0" wrap="square">
              <a:spAutoFit/>
            </a:bodyPr>
            <a:lstStyle/>
            <a:p>
              <a:pPr algn="ctr"/>
              <a:r>
                <a:rPr altLang="en-US" lang="zh-CN" sz="1200">
                  <a:solidFill>
                    <a:schemeClr val="tx1">
                      <a:lumMod val="50000"/>
                      <a:lumOff val="50000"/>
                    </a:schemeClr>
                  </a:solidFill>
                  <a:ea charset="-122" panose="020b0503020204020204" pitchFamily="34" typeface="微软雅黑"/>
                  <a:cs typeface="+mn-ea"/>
                  <a:sym typeface="+mn-lt"/>
                </a:rPr>
                <a:t>售前服务</a:t>
              </a:r>
            </a:p>
          </p:txBody>
        </p:sp>
        <p:sp>
          <p:nvSpPr>
            <p:cNvPr id="256" name="文本框 255"/>
            <p:cNvSpPr txBox="1"/>
            <p:nvPr/>
          </p:nvSpPr>
          <p:spPr>
            <a:xfrm>
              <a:off x="4332288" y="5410200"/>
              <a:ext cx="1108449" cy="274320"/>
            </a:xfrm>
            <a:prstGeom prst="rect">
              <a:avLst/>
            </a:prstGeom>
            <a:noFill/>
          </p:spPr>
          <p:txBody>
            <a:bodyPr rtlCol="0" wrap="square">
              <a:spAutoFit/>
            </a:bodyPr>
            <a:lstStyle/>
            <a:p>
              <a:pPr algn="ctr"/>
              <a:r>
                <a:rPr altLang="en-US" lang="zh-CN" sz="1200">
                  <a:solidFill>
                    <a:schemeClr val="bg1"/>
                  </a:solidFill>
                  <a:ea charset="-122" panose="020b0503020204020204" pitchFamily="34" typeface="微软雅黑"/>
                  <a:cs typeface="+mn-ea"/>
                  <a:sym typeface="+mn-lt"/>
                </a:rPr>
                <a:t>售后服务</a:t>
              </a:r>
            </a:p>
          </p:txBody>
        </p:sp>
        <p:sp>
          <p:nvSpPr>
            <p:cNvPr id="257" name="文本框 256"/>
            <p:cNvSpPr txBox="1"/>
            <p:nvPr/>
          </p:nvSpPr>
          <p:spPr>
            <a:xfrm>
              <a:off x="7935633" y="1348195"/>
              <a:ext cx="1416237" cy="274320"/>
            </a:xfrm>
            <a:prstGeom prst="rect">
              <a:avLst/>
            </a:prstGeom>
            <a:noFill/>
          </p:spPr>
          <p:txBody>
            <a:bodyPr rtlCol="0" wrap="square">
              <a:spAutoFit/>
            </a:bodyPr>
            <a:lstStyle/>
            <a:p>
              <a:pPr algn="ctr"/>
              <a:r>
                <a:rPr altLang="zh-CN" lang="en-US" sz="1200">
                  <a:solidFill>
                    <a:schemeClr val="bg1"/>
                  </a:solidFill>
                  <a:ea charset="-122" panose="020b0503020204020204" pitchFamily="34" typeface="微软雅黑"/>
                  <a:cs typeface="+mn-ea"/>
                  <a:sym typeface="+mn-lt"/>
                </a:rPr>
                <a:t>XX经理 / XX专员</a:t>
              </a:r>
            </a:p>
          </p:txBody>
        </p:sp>
        <p:sp>
          <p:nvSpPr>
            <p:cNvPr id="258" name="文本框 257"/>
            <p:cNvSpPr txBox="1"/>
            <p:nvPr/>
          </p:nvSpPr>
          <p:spPr>
            <a:xfrm>
              <a:off x="7812181" y="1720711"/>
              <a:ext cx="1416237" cy="274320"/>
            </a:xfrm>
            <a:prstGeom prst="rect">
              <a:avLst/>
            </a:prstGeom>
            <a:noFill/>
          </p:spPr>
          <p:txBody>
            <a:bodyPr rtlCol="0" wrap="square">
              <a:spAutoFit/>
            </a:bodyPr>
            <a:lstStyle/>
            <a:p>
              <a:pPr algn="ctr"/>
              <a:r>
                <a:rPr altLang="zh-CN" lang="en-US" sz="1200">
                  <a:solidFill>
                    <a:schemeClr val="bg1"/>
                  </a:solidFill>
                  <a:ea charset="-122" panose="020b0503020204020204" pitchFamily="34" typeface="微软雅黑"/>
                  <a:cs typeface="+mn-ea"/>
                  <a:sym typeface="+mn-lt"/>
                </a:rPr>
                <a:t>XX经理 / XX专员</a:t>
              </a:r>
            </a:p>
          </p:txBody>
        </p:sp>
        <p:sp>
          <p:nvSpPr>
            <p:cNvPr id="259" name="文本框 258"/>
            <p:cNvSpPr txBox="1"/>
            <p:nvPr/>
          </p:nvSpPr>
          <p:spPr>
            <a:xfrm>
              <a:off x="7689756" y="2092344"/>
              <a:ext cx="1416237" cy="274320"/>
            </a:xfrm>
            <a:prstGeom prst="rect">
              <a:avLst/>
            </a:prstGeom>
            <a:noFill/>
          </p:spPr>
          <p:txBody>
            <a:bodyPr rtlCol="0" wrap="square">
              <a:spAutoFit/>
            </a:bodyPr>
            <a:lstStyle/>
            <a:p>
              <a:pPr algn="ctr"/>
              <a:r>
                <a:rPr altLang="zh-CN" lang="en-US" sz="1200">
                  <a:solidFill>
                    <a:schemeClr val="bg1"/>
                  </a:solidFill>
                  <a:ea charset="-122" panose="020b0503020204020204" pitchFamily="34" typeface="微软雅黑"/>
                  <a:cs typeface="+mn-ea"/>
                  <a:sym typeface="+mn-lt"/>
                </a:rPr>
                <a:t>XX经理 / XX专员</a:t>
              </a:r>
            </a:p>
          </p:txBody>
        </p:sp>
        <p:sp>
          <p:nvSpPr>
            <p:cNvPr id="260" name="文本框 259"/>
            <p:cNvSpPr txBox="1"/>
            <p:nvPr/>
          </p:nvSpPr>
          <p:spPr>
            <a:xfrm>
              <a:off x="7498463" y="2453501"/>
              <a:ext cx="1416237" cy="274320"/>
            </a:xfrm>
            <a:prstGeom prst="rect">
              <a:avLst/>
            </a:prstGeom>
            <a:noFill/>
          </p:spPr>
          <p:txBody>
            <a:bodyPr rtlCol="0" wrap="square">
              <a:spAutoFit/>
            </a:bodyPr>
            <a:lstStyle/>
            <a:p>
              <a:pPr algn="ctr"/>
              <a:r>
                <a:rPr altLang="zh-CN" lang="en-US" sz="1200">
                  <a:solidFill>
                    <a:schemeClr val="bg1"/>
                  </a:solidFill>
                  <a:ea charset="-122" panose="020b0503020204020204" pitchFamily="34" typeface="微软雅黑"/>
                  <a:cs typeface="+mn-ea"/>
                  <a:sym typeface="+mn-lt"/>
                </a:rPr>
                <a:t>XX经理 / XX专员</a:t>
              </a:r>
            </a:p>
          </p:txBody>
        </p:sp>
        <p:sp>
          <p:nvSpPr>
            <p:cNvPr id="261" name="文本框 260"/>
            <p:cNvSpPr txBox="1"/>
            <p:nvPr/>
          </p:nvSpPr>
          <p:spPr>
            <a:xfrm>
              <a:off x="7300027" y="2815452"/>
              <a:ext cx="1416237" cy="274320"/>
            </a:xfrm>
            <a:prstGeom prst="rect">
              <a:avLst/>
            </a:prstGeom>
            <a:noFill/>
          </p:spPr>
          <p:txBody>
            <a:bodyPr rtlCol="0" wrap="square">
              <a:spAutoFit/>
            </a:bodyPr>
            <a:lstStyle/>
            <a:p>
              <a:pPr algn="ctr"/>
              <a:r>
                <a:rPr altLang="zh-CN" lang="en-US" sz="1200">
                  <a:solidFill>
                    <a:schemeClr val="bg1"/>
                  </a:solidFill>
                  <a:ea charset="-122" panose="020b0503020204020204" pitchFamily="34" typeface="微软雅黑"/>
                  <a:cs typeface="+mn-ea"/>
                  <a:sym typeface="+mn-lt"/>
                </a:rPr>
                <a:t>XX经理 / XX专员</a:t>
              </a:r>
            </a:p>
          </p:txBody>
        </p:sp>
        <p:sp>
          <p:nvSpPr>
            <p:cNvPr id="262" name="文本框 261"/>
            <p:cNvSpPr txBox="1"/>
            <p:nvPr/>
          </p:nvSpPr>
          <p:spPr>
            <a:xfrm>
              <a:off x="7079552" y="3196064"/>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latin typeface="+mn-lt"/>
                  <a:cs typeface="+mn-ea"/>
                  <a:sym typeface="+mn-lt"/>
                </a:rPr>
                <a:t>XX经理 / XX专员</a:t>
              </a:r>
            </a:p>
          </p:txBody>
        </p:sp>
        <p:sp>
          <p:nvSpPr>
            <p:cNvPr id="263" name="文本框 262"/>
            <p:cNvSpPr txBox="1"/>
            <p:nvPr/>
          </p:nvSpPr>
          <p:spPr>
            <a:xfrm>
              <a:off x="6920099" y="3577064"/>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latin typeface="+mn-lt"/>
                  <a:cs typeface="+mn-ea"/>
                  <a:sym typeface="+mn-lt"/>
                </a:rPr>
                <a:t>XX经理 / XX专员</a:t>
              </a:r>
            </a:p>
          </p:txBody>
        </p:sp>
        <p:sp>
          <p:nvSpPr>
            <p:cNvPr id="264" name="文本框 263"/>
            <p:cNvSpPr txBox="1"/>
            <p:nvPr/>
          </p:nvSpPr>
          <p:spPr>
            <a:xfrm>
              <a:off x="6729413" y="3948749"/>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latin typeface="+mn-lt"/>
                  <a:cs typeface="+mn-ea"/>
                  <a:sym typeface="+mn-lt"/>
                </a:rPr>
                <a:t>XX经理 / XX专员</a:t>
              </a:r>
            </a:p>
          </p:txBody>
        </p:sp>
        <p:sp>
          <p:nvSpPr>
            <p:cNvPr id="265" name="文本框 264"/>
            <p:cNvSpPr txBox="1"/>
            <p:nvPr/>
          </p:nvSpPr>
          <p:spPr>
            <a:xfrm>
              <a:off x="6580280" y="4319397"/>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latin typeface="+mn-lt"/>
                  <a:cs typeface="+mn-ea"/>
                  <a:sym typeface="+mn-lt"/>
                </a:rPr>
                <a:t>XX经理 / XX专员</a:t>
              </a:r>
            </a:p>
          </p:txBody>
        </p:sp>
        <p:sp>
          <p:nvSpPr>
            <p:cNvPr id="266" name="文本框 265"/>
            <p:cNvSpPr txBox="1"/>
            <p:nvPr/>
          </p:nvSpPr>
          <p:spPr>
            <a:xfrm>
              <a:off x="6437219" y="4690467"/>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latin typeface="+mn-lt"/>
                  <a:cs typeface="+mn-ea"/>
                  <a:sym typeface="+mn-lt"/>
                </a:rPr>
                <a:t>XX经理 / XX专员</a:t>
              </a:r>
            </a:p>
          </p:txBody>
        </p:sp>
        <p:sp>
          <p:nvSpPr>
            <p:cNvPr id="267" name="文本框 266"/>
            <p:cNvSpPr txBox="1"/>
            <p:nvPr/>
          </p:nvSpPr>
          <p:spPr>
            <a:xfrm>
              <a:off x="6279264" y="5061178"/>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latin typeface="+mn-lt"/>
                  <a:cs typeface="+mn-ea"/>
                  <a:sym typeface="+mn-lt"/>
                </a:rPr>
                <a:t>XX经理 / XX专员</a:t>
              </a:r>
            </a:p>
          </p:txBody>
        </p:sp>
        <p:sp>
          <p:nvSpPr>
            <p:cNvPr id="268" name="文本框 267"/>
            <p:cNvSpPr txBox="1"/>
            <p:nvPr/>
          </p:nvSpPr>
          <p:spPr>
            <a:xfrm>
              <a:off x="6095112" y="5431970"/>
              <a:ext cx="1416237" cy="274320"/>
            </a:xfrm>
            <a:prstGeom prst="rect">
              <a:avLst/>
            </a:prstGeom>
            <a:noFill/>
          </p:spPr>
          <p:txBody>
            <a:bodyPr rtlCol="0" wrap="square">
              <a:spAutoFit/>
            </a:bodyPr>
            <a:lstStyle>
              <a:defPPr>
                <a:defRPr lang="zh-CN"/>
              </a:defPPr>
              <a:lvl1pPr algn="ctr">
                <a:defRPr sz="1200">
                  <a:solidFill>
                    <a:schemeClr val="bg1"/>
                  </a:solidFill>
                  <a:latin charset="-122" panose="020b0503020204020204" pitchFamily="34" typeface="微软雅黑"/>
                  <a:ea charset="-122" panose="020b0503020204020204" pitchFamily="34" typeface="微软雅黑"/>
                </a:defRPr>
              </a:lvl1pPr>
            </a:lstStyle>
            <a:p>
              <a:r>
                <a:rPr altLang="zh-CN" lang="en-US">
                  <a:latin typeface="+mn-lt"/>
                  <a:cs typeface="+mn-ea"/>
                  <a:sym typeface="+mn-lt"/>
                </a:rPr>
                <a:t>XX经理 / XX专员</a:t>
              </a:r>
            </a:p>
          </p:txBody>
        </p:sp>
        <p:sp>
          <p:nvSpPr>
            <p:cNvPr id="269" name="文本框 268"/>
            <p:cNvSpPr txBox="1"/>
            <p:nvPr/>
          </p:nvSpPr>
          <p:spPr>
            <a:xfrm>
              <a:off x="2408471" y="3051573"/>
              <a:ext cx="1108449" cy="365760"/>
            </a:xfrm>
            <a:prstGeom prst="rect">
              <a:avLst/>
            </a:prstGeom>
            <a:noFill/>
          </p:spPr>
          <p:txBody>
            <a:bodyPr rtlCol="0" wrap="square">
              <a:spAutoFit/>
            </a:bodyPr>
            <a:lstStyle/>
            <a:p>
              <a:pPr algn="ctr"/>
              <a:r>
                <a:rPr altLang="zh-CN" b="1" lang="en-US">
                  <a:solidFill>
                    <a:schemeClr val="bg1"/>
                  </a:solidFill>
                  <a:ea charset="-122" panose="020b0503020204020204" pitchFamily="34" typeface="微软雅黑"/>
                  <a:cs typeface="+mn-ea"/>
                  <a:sym typeface="+mn-lt"/>
                </a:rPr>
                <a:t>XX公司</a:t>
              </a:r>
            </a:p>
          </p:txBody>
        </p:sp>
      </p:grpSp>
      <p:sp>
        <p:nvSpPr>
          <p:cNvPr id="271" name="矩形 270"/>
          <p:cNvSpPr/>
          <p:nvPr/>
        </p:nvSpPr>
        <p:spPr>
          <a:xfrm>
            <a:off x="1937940" y="5768060"/>
            <a:ext cx="8316120"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组织结构是企业的流程运转、部门设置及职能规划等最基本的结构依据，常见的组织结构形式包括直线制、职能制、直线职能制、矩阵制、事业部制等。</a:t>
            </a:r>
          </a:p>
        </p:txBody>
      </p:sp>
    </p:spTree>
    <p:extLst>
      <p:ext uri="{BB962C8B-B14F-4D97-AF65-F5344CB8AC3E}">
        <p14:creationId val="1148066636"/>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70"/>
                                        </p:tgtEl>
                                        <p:attrNameLst>
                                          <p:attrName>style.visibility</p:attrName>
                                        </p:attrNameLst>
                                      </p:cBhvr>
                                      <p:to>
                                        <p:strVal val="visible"/>
                                      </p:to>
                                    </p:set>
                                    <p:animEffect filter="wipe(left)" transition="in">
                                      <p:cBhvr>
                                        <p:cTn dur="500" id="11"/>
                                        <p:tgtEl>
                                          <p:spTgt spid="270"/>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271"/>
                                        </p:tgtEl>
                                        <p:attrNameLst>
                                          <p:attrName>style.visibility</p:attrName>
                                        </p:attrNameLst>
                                      </p:cBhvr>
                                      <p:to>
                                        <p:strVal val="visible"/>
                                      </p:to>
                                    </p:set>
                                    <p:animEffect filter="wipe(up)" transition="in">
                                      <p:cBhvr>
                                        <p:cTn dur="500" id="15"/>
                                        <p:tgtEl>
                                          <p:spTgt spid="2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团队成员</a:t>
              </a:r>
            </a:p>
          </p:txBody>
        </p:sp>
      </p:grpSp>
      <p:sp>
        <p:nvSpPr>
          <p:cNvPr id="2" name="矩形 1"/>
          <p:cNvSpPr/>
          <p:nvPr/>
        </p:nvSpPr>
        <p:spPr>
          <a:xfrm>
            <a:off x="0" y="3231574"/>
            <a:ext cx="12192000" cy="36264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23" name="组合 22"/>
          <p:cNvGrpSpPr/>
          <p:nvPr/>
        </p:nvGrpSpPr>
        <p:grpSpPr>
          <a:xfrm>
            <a:off x="1407408" y="1688123"/>
            <a:ext cx="2133600" cy="4085798"/>
            <a:chOff x="1407408" y="1688123"/>
            <a:chExt cx="2133600" cy="4085798"/>
          </a:xfrm>
          <a:effectLst>
            <a:outerShdw algn="tl" blurRad="254000" dir="2700000" dist="63500" rotWithShape="0">
              <a:prstClr val="black">
                <a:alpha val="30000"/>
              </a:prstClr>
            </a:outerShdw>
          </a:effectLst>
        </p:grpSpPr>
        <p:sp>
          <p:nvSpPr>
            <p:cNvPr id="3" name="矩形 2"/>
            <p:cNvSpPr/>
            <p:nvPr/>
          </p:nvSpPr>
          <p:spPr>
            <a:xfrm>
              <a:off x="1407408" y="1887414"/>
              <a:ext cx="2133600" cy="21336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0" name="矩形 9"/>
            <p:cNvSpPr/>
            <p:nvPr/>
          </p:nvSpPr>
          <p:spPr>
            <a:xfrm>
              <a:off x="1407408" y="1688123"/>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4" name="文本框 13"/>
            <p:cNvSpPr txBox="1"/>
            <p:nvPr/>
          </p:nvSpPr>
          <p:spPr>
            <a:xfrm>
              <a:off x="1805296" y="4126521"/>
              <a:ext cx="1337824" cy="579120"/>
            </a:xfrm>
            <a:prstGeom prst="rect">
              <a:avLst/>
            </a:prstGeom>
            <a:noFill/>
          </p:spPr>
          <p:txBody>
            <a:bodyPr rtlCol="0" wrap="square">
              <a:spAutoFit/>
            </a:bodyPr>
            <a:lstStyle/>
            <a:p>
              <a:pPr algn="ctr"/>
              <a:r>
                <a:rPr altLang="en-US" b="1" lang="zh-CN" sz="1600">
                  <a:solidFill>
                    <a:schemeClr val="bg1"/>
                  </a:solidFill>
                  <a:ea charset="-122" panose="020b0503020204020204" pitchFamily="34" typeface="微软雅黑"/>
                  <a:cs typeface="+mn-ea"/>
                  <a:sym typeface="+mn-lt"/>
                </a:rPr>
                <a:t>运营总监 XXX</a:t>
              </a:r>
            </a:p>
          </p:txBody>
        </p:sp>
        <p:sp>
          <p:nvSpPr>
            <p:cNvPr id="18" name="矩形 17"/>
            <p:cNvSpPr/>
            <p:nvPr/>
          </p:nvSpPr>
          <p:spPr>
            <a:xfrm>
              <a:off x="1492016" y="4850592"/>
              <a:ext cx="1964384"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曾任职国内某上市互联网公司运营中心经理,成功运营XX项目。</a:t>
              </a:r>
            </a:p>
          </p:txBody>
        </p:sp>
      </p:grpSp>
      <p:grpSp>
        <p:nvGrpSpPr>
          <p:cNvPr id="24" name="组合 23"/>
          <p:cNvGrpSpPr/>
          <p:nvPr/>
        </p:nvGrpSpPr>
        <p:grpSpPr>
          <a:xfrm>
            <a:off x="3673206" y="1688123"/>
            <a:ext cx="2271729" cy="4085798"/>
            <a:chOff x="3673206" y="1688123"/>
            <a:chExt cx="2271729" cy="4085798"/>
          </a:xfrm>
          <a:effectLst>
            <a:outerShdw algn="tl" blurRad="254000" dir="2700000" dist="63500" rotWithShape="0">
              <a:prstClr val="black">
                <a:alpha val="30000"/>
              </a:prstClr>
            </a:outerShdw>
          </a:effectLst>
        </p:grpSpPr>
        <p:sp>
          <p:nvSpPr>
            <p:cNvPr id="6" name="矩形 5"/>
            <p:cNvSpPr/>
            <p:nvPr/>
          </p:nvSpPr>
          <p:spPr>
            <a:xfrm>
              <a:off x="3798915" y="1887414"/>
              <a:ext cx="2133600" cy="21336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1" name="矩形 10"/>
            <p:cNvSpPr/>
            <p:nvPr/>
          </p:nvSpPr>
          <p:spPr>
            <a:xfrm>
              <a:off x="3798915" y="1688123"/>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5" name="文本框 14"/>
            <p:cNvSpPr txBox="1"/>
            <p:nvPr/>
          </p:nvSpPr>
          <p:spPr>
            <a:xfrm>
              <a:off x="4196803" y="4126521"/>
              <a:ext cx="1337824" cy="579120"/>
            </a:xfrm>
            <a:prstGeom prst="rect">
              <a:avLst/>
            </a:prstGeom>
            <a:noFill/>
          </p:spPr>
          <p:txBody>
            <a:bodyPr rtlCol="0" wrap="square">
              <a:spAutoFit/>
            </a:bodyPr>
            <a:lstStyle/>
            <a:p>
              <a:pPr algn="ctr"/>
              <a:r>
                <a:rPr altLang="en-US" b="1" lang="zh-CN" sz="1600">
                  <a:solidFill>
                    <a:schemeClr val="bg1"/>
                  </a:solidFill>
                  <a:ea charset="-122" panose="020b0503020204020204" pitchFamily="34" typeface="微软雅黑"/>
                  <a:cs typeface="+mn-ea"/>
                  <a:sym typeface="+mn-lt"/>
                </a:rPr>
                <a:t>技术总监 XXX</a:t>
              </a:r>
            </a:p>
          </p:txBody>
        </p:sp>
        <p:sp>
          <p:nvSpPr>
            <p:cNvPr id="19" name="矩形 18"/>
            <p:cNvSpPr/>
            <p:nvPr/>
          </p:nvSpPr>
          <p:spPr>
            <a:xfrm>
              <a:off x="3673206" y="4850592"/>
              <a:ext cx="2271729"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曾任职国内某上市互联网公司开发中心经理,成功开发XX项目，保证项目稳定上线。</a:t>
              </a:r>
            </a:p>
          </p:txBody>
        </p:sp>
      </p:grpSp>
      <p:grpSp>
        <p:nvGrpSpPr>
          <p:cNvPr id="25" name="组合 24"/>
          <p:cNvGrpSpPr/>
          <p:nvPr/>
        </p:nvGrpSpPr>
        <p:grpSpPr>
          <a:xfrm>
            <a:off x="6161741" y="1699845"/>
            <a:ext cx="2271729" cy="4074076"/>
            <a:chOff x="6161741" y="1699845"/>
            <a:chExt cx="2271729" cy="4074076"/>
          </a:xfrm>
          <a:effectLst>
            <a:outerShdw algn="tl" blurRad="254000" dir="2700000" dist="63500" rotWithShape="0">
              <a:prstClr val="black">
                <a:alpha val="30000"/>
              </a:prstClr>
            </a:outerShdw>
          </a:effectLst>
        </p:grpSpPr>
        <p:sp>
          <p:nvSpPr>
            <p:cNvPr id="7" name="矩形 6"/>
            <p:cNvSpPr/>
            <p:nvPr/>
          </p:nvSpPr>
          <p:spPr>
            <a:xfrm>
              <a:off x="6190422" y="1887414"/>
              <a:ext cx="2133600" cy="21336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2" name="矩形 11"/>
            <p:cNvSpPr/>
            <p:nvPr/>
          </p:nvSpPr>
          <p:spPr>
            <a:xfrm>
              <a:off x="6190422" y="1699845"/>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6" name="文本框 15"/>
            <p:cNvSpPr txBox="1"/>
            <p:nvPr/>
          </p:nvSpPr>
          <p:spPr>
            <a:xfrm>
              <a:off x="6588310" y="4126521"/>
              <a:ext cx="1337824" cy="579120"/>
            </a:xfrm>
            <a:prstGeom prst="rect">
              <a:avLst/>
            </a:prstGeom>
            <a:noFill/>
          </p:spPr>
          <p:txBody>
            <a:bodyPr rtlCol="0" wrap="square">
              <a:spAutoFit/>
            </a:bodyPr>
            <a:lstStyle/>
            <a:p>
              <a:pPr algn="ctr"/>
              <a:r>
                <a:rPr altLang="en-US" b="1" lang="zh-CN" sz="1600">
                  <a:solidFill>
                    <a:schemeClr val="bg1"/>
                  </a:solidFill>
                  <a:ea charset="-122" panose="020b0503020204020204" pitchFamily="34" typeface="微软雅黑"/>
                  <a:cs typeface="+mn-ea"/>
                  <a:sym typeface="+mn-lt"/>
                </a:rPr>
                <a:t>市场总监 XXX</a:t>
              </a:r>
            </a:p>
          </p:txBody>
        </p:sp>
        <p:sp>
          <p:nvSpPr>
            <p:cNvPr id="20" name="矩形 19"/>
            <p:cNvSpPr/>
            <p:nvPr/>
          </p:nvSpPr>
          <p:spPr>
            <a:xfrm>
              <a:off x="6161742" y="4850591"/>
              <a:ext cx="2271729"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曾任职国内某上市互联网公司市场推广总监，成功推广XX项目，开拓用户XX万人。</a:t>
              </a:r>
            </a:p>
          </p:txBody>
        </p:sp>
      </p:grpSp>
      <p:grpSp>
        <p:nvGrpSpPr>
          <p:cNvPr id="26" name="组合 25"/>
          <p:cNvGrpSpPr/>
          <p:nvPr/>
        </p:nvGrpSpPr>
        <p:grpSpPr>
          <a:xfrm>
            <a:off x="8512864" y="1688121"/>
            <a:ext cx="2271729" cy="4081334"/>
            <a:chOff x="8512864" y="1688121"/>
            <a:chExt cx="2271729" cy="4081334"/>
          </a:xfrm>
          <a:effectLst>
            <a:outerShdw algn="tl" blurRad="254000" dir="2700000" dist="63500" rotWithShape="0">
              <a:prstClr val="black">
                <a:alpha val="30000"/>
              </a:prstClr>
            </a:outerShdw>
          </a:effectLst>
        </p:grpSpPr>
        <p:sp>
          <p:nvSpPr>
            <p:cNvPr id="8" name="矩形 7"/>
            <p:cNvSpPr/>
            <p:nvPr/>
          </p:nvSpPr>
          <p:spPr>
            <a:xfrm>
              <a:off x="8581929" y="1887414"/>
              <a:ext cx="2133600" cy="21336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3" name="矩形 12"/>
            <p:cNvSpPr/>
            <p:nvPr/>
          </p:nvSpPr>
          <p:spPr>
            <a:xfrm>
              <a:off x="8581929" y="1688121"/>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7" name="文本框 16"/>
            <p:cNvSpPr txBox="1"/>
            <p:nvPr/>
          </p:nvSpPr>
          <p:spPr>
            <a:xfrm>
              <a:off x="8979816" y="4099078"/>
              <a:ext cx="1337824" cy="579120"/>
            </a:xfrm>
            <a:prstGeom prst="rect">
              <a:avLst/>
            </a:prstGeom>
            <a:noFill/>
          </p:spPr>
          <p:txBody>
            <a:bodyPr rtlCol="0" wrap="square">
              <a:spAutoFit/>
            </a:bodyPr>
            <a:lstStyle/>
            <a:p>
              <a:pPr algn="ctr"/>
              <a:r>
                <a:rPr altLang="en-US" b="1" lang="zh-CN" sz="1600">
                  <a:solidFill>
                    <a:schemeClr val="bg1"/>
                  </a:solidFill>
                  <a:ea charset="-122" panose="020b0503020204020204" pitchFamily="34" typeface="微软雅黑"/>
                  <a:cs typeface="+mn-ea"/>
                  <a:sym typeface="+mn-lt"/>
                </a:rPr>
                <a:t>客服经理 XXX</a:t>
              </a:r>
            </a:p>
          </p:txBody>
        </p:sp>
        <p:sp>
          <p:nvSpPr>
            <p:cNvPr id="21" name="矩形 20"/>
            <p:cNvSpPr/>
            <p:nvPr/>
          </p:nvSpPr>
          <p:spPr>
            <a:xfrm>
              <a:off x="8512865" y="4846125"/>
              <a:ext cx="2271729"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曾任职国内某上市互联网公司金牌售后中心督导，接待售后人次XX万。</a:t>
              </a:r>
            </a:p>
          </p:txBody>
        </p:sp>
      </p:grpSp>
    </p:spTree>
    <p:extLst>
      <p:ext uri="{BB962C8B-B14F-4D97-AF65-F5344CB8AC3E}">
        <p14:creationId val="4046874221"/>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1000" id="17"/>
                                        <p:tgtEl>
                                          <p:spTgt spid="23"/>
                                        </p:tgtEl>
                                      </p:cBhvr>
                                    </p:animEffect>
                                    <p:anim calcmode="lin" valueType="num">
                                      <p:cBhvr>
                                        <p:cTn dur="1000" fill="hold" id="18"/>
                                        <p:tgtEl>
                                          <p:spTgt spid="23"/>
                                        </p:tgtEl>
                                        <p:attrNameLst>
                                          <p:attrName>ppt_x</p:attrName>
                                        </p:attrNameLst>
                                      </p:cBhvr>
                                      <p:tavLst>
                                        <p:tav tm="0">
                                          <p:val>
                                            <p:strVal val="#ppt_x"/>
                                          </p:val>
                                        </p:tav>
                                        <p:tav tm="100000">
                                          <p:val>
                                            <p:strVal val="#ppt_x"/>
                                          </p:val>
                                        </p:tav>
                                      </p:tavLst>
                                    </p:anim>
                                    <p:anim calcmode="lin" valueType="num">
                                      <p:cBhvr>
                                        <p:cTn dur="1000" fill="hold" id="19"/>
                                        <p:tgtEl>
                                          <p:spTgt spid="2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fade" transition="in">
                                      <p:cBhvr>
                                        <p:cTn dur="1000" id="23"/>
                                        <p:tgtEl>
                                          <p:spTgt spid="24"/>
                                        </p:tgtEl>
                                      </p:cBhvr>
                                    </p:animEffect>
                                    <p:anim calcmode="lin" valueType="num">
                                      <p:cBhvr>
                                        <p:cTn dur="1000" fill="hold" id="24"/>
                                        <p:tgtEl>
                                          <p:spTgt spid="24"/>
                                        </p:tgtEl>
                                        <p:attrNameLst>
                                          <p:attrName>ppt_x</p:attrName>
                                        </p:attrNameLst>
                                      </p:cBhvr>
                                      <p:tavLst>
                                        <p:tav tm="0">
                                          <p:val>
                                            <p:strVal val="#ppt_x"/>
                                          </p:val>
                                        </p:tav>
                                        <p:tav tm="100000">
                                          <p:val>
                                            <p:strVal val="#ppt_x"/>
                                          </p:val>
                                        </p:tav>
                                      </p:tavLst>
                                    </p:anim>
                                    <p:anim calcmode="lin" valueType="num">
                                      <p:cBhvr>
                                        <p:cTn dur="1000" fill="hold" id="25"/>
                                        <p:tgtEl>
                                          <p:spTgt spid="2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id="27" nodeType="afterEffect" presetClass="entr" presetID="42" presetSubtype="0">
                                  <p:stCondLst>
                                    <p:cond delay="0"/>
                                  </p:stCondLst>
                                  <p:childTnLst>
                                    <p:set>
                                      <p:cBhvr>
                                        <p:cTn dur="1" fill="hold" id="28">
                                          <p:stCondLst>
                                            <p:cond delay="0"/>
                                          </p:stCondLst>
                                        </p:cTn>
                                        <p:tgtEl>
                                          <p:spTgt spid="25"/>
                                        </p:tgtEl>
                                        <p:attrNameLst>
                                          <p:attrName>style.visibility</p:attrName>
                                        </p:attrNameLst>
                                      </p:cBhvr>
                                      <p:to>
                                        <p:strVal val="visible"/>
                                      </p:to>
                                    </p:set>
                                    <p:animEffect filter="fade" transition="in">
                                      <p:cBhvr>
                                        <p:cTn dur="1000" id="29"/>
                                        <p:tgtEl>
                                          <p:spTgt spid="25"/>
                                        </p:tgtEl>
                                      </p:cBhvr>
                                    </p:animEffect>
                                    <p:anim calcmode="lin" valueType="num">
                                      <p:cBhvr>
                                        <p:cTn dur="1000" fill="hold" id="30"/>
                                        <p:tgtEl>
                                          <p:spTgt spid="25"/>
                                        </p:tgtEl>
                                        <p:attrNameLst>
                                          <p:attrName>ppt_x</p:attrName>
                                        </p:attrNameLst>
                                      </p:cBhvr>
                                      <p:tavLst>
                                        <p:tav tm="0">
                                          <p:val>
                                            <p:strVal val="#ppt_x"/>
                                          </p:val>
                                        </p:tav>
                                        <p:tav tm="100000">
                                          <p:val>
                                            <p:strVal val="#ppt_x"/>
                                          </p:val>
                                        </p:tav>
                                      </p:tavLst>
                                    </p:anim>
                                    <p:anim calcmode="lin" valueType="num">
                                      <p:cBhvr>
                                        <p:cTn dur="1000" fill="hold" id="31"/>
                                        <p:tgtEl>
                                          <p:spTgt spid="2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id="33" nodeType="afterEffect" presetClass="entr" presetID="42" presetSubtype="0">
                                  <p:stCondLst>
                                    <p:cond delay="0"/>
                                  </p:stCondLst>
                                  <p:childTnLst>
                                    <p:set>
                                      <p:cBhvr>
                                        <p:cTn dur="1" fill="hold" id="34">
                                          <p:stCondLst>
                                            <p:cond delay="0"/>
                                          </p:stCondLst>
                                        </p:cTn>
                                        <p:tgtEl>
                                          <p:spTgt spid="26"/>
                                        </p:tgtEl>
                                        <p:attrNameLst>
                                          <p:attrName>style.visibility</p:attrName>
                                        </p:attrNameLst>
                                      </p:cBhvr>
                                      <p:to>
                                        <p:strVal val="visible"/>
                                      </p:to>
                                    </p:set>
                                    <p:animEffect filter="fade" transition="in">
                                      <p:cBhvr>
                                        <p:cTn dur="1000" id="35"/>
                                        <p:tgtEl>
                                          <p:spTgt spid="26"/>
                                        </p:tgtEl>
                                      </p:cBhvr>
                                    </p:animEffect>
                                    <p:anim calcmode="lin" valueType="num">
                                      <p:cBhvr>
                                        <p:cTn dur="1000" fill="hold" id="36"/>
                                        <p:tgtEl>
                                          <p:spTgt spid="26"/>
                                        </p:tgtEl>
                                        <p:attrNameLst>
                                          <p:attrName>ppt_x</p:attrName>
                                        </p:attrNameLst>
                                      </p:cBhvr>
                                      <p:tavLst>
                                        <p:tav tm="0">
                                          <p:val>
                                            <p:strVal val="#ppt_x"/>
                                          </p:val>
                                        </p:tav>
                                        <p:tav tm="100000">
                                          <p:val>
                                            <p:strVal val="#ppt_x"/>
                                          </p:val>
                                        </p:tav>
                                      </p:tavLst>
                                    </p:anim>
                                    <p:anim calcmode="lin" valueType="num">
                                      <p:cBhvr>
                                        <p:cTn dur="1000" fill="hold" id="37"/>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48082" y="314980"/>
            <a:ext cx="2315032" cy="599420"/>
            <a:chOff x="-48082" y="314980"/>
            <a:chExt cx="2315032" cy="599420"/>
          </a:xfrm>
          <a:effectLst>
            <a:outerShdw algn="tl" blurRad="254000" dir="2700000" dist="63500" rotWithShape="0">
              <a:prstClr val="black">
                <a:alpha val="30000"/>
              </a:prstClr>
            </a:outerShdw>
          </a:effectLst>
        </p:grpSpPr>
        <p:sp>
          <p:nvSpPr>
            <p:cNvPr id="2" name="矩形 1"/>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企业荣誉</a:t>
              </a:r>
            </a:p>
          </p:txBody>
        </p:sp>
      </p:grpSp>
      <p:grpSp>
        <p:nvGrpSpPr>
          <p:cNvPr id="7" name="组合 6"/>
          <p:cNvGrpSpPr/>
          <p:nvPr/>
        </p:nvGrpSpPr>
        <p:grpSpPr>
          <a:xfrm>
            <a:off x="2031146" y="1767238"/>
            <a:ext cx="1947870" cy="3702589"/>
            <a:chOff x="2031146" y="1767238"/>
            <a:chExt cx="1947870" cy="3702589"/>
          </a:xfrm>
          <a:effectLst>
            <a:outerShdw algn="tl" blurRad="254000" dir="2700000" dist="63500" rotWithShape="0">
              <a:prstClr val="black">
                <a:alpha val="30000"/>
              </a:prstClr>
            </a:outerShdw>
          </a:effectLst>
        </p:grpSpPr>
        <p:sp>
          <p:nvSpPr>
            <p:cNvPr id="73" name="椭圆 72"/>
            <p:cNvSpPr/>
            <p:nvPr/>
          </p:nvSpPr>
          <p:spPr>
            <a:xfrm>
              <a:off x="2120050" y="1767238"/>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67" name="Group 44"/>
            <p:cNvGrpSpPr>
              <a:grpSpLocks noChangeAspect="1"/>
            </p:cNvGrpSpPr>
            <p:nvPr/>
          </p:nvGrpSpPr>
          <p:grpSpPr>
            <a:xfrm>
              <a:off x="2216321" y="1863170"/>
              <a:ext cx="1597025" cy="1597025"/>
              <a:chOff x="763" y="1656"/>
              <a:chExt cx="1006" cy="1006"/>
            </a:xfrm>
          </p:grpSpPr>
          <p:sp>
            <p:nvSpPr>
              <p:cNvPr id="69" name="Oval 45"/>
              <p:cNvSpPr>
                <a:spLocks noChangeArrowheads="1"/>
              </p:cNvSpPr>
              <p:nvPr/>
            </p:nvSpPr>
            <p:spPr bwMode="auto">
              <a:xfrm>
                <a:off x="763" y="1656"/>
                <a:ext cx="1006" cy="1006"/>
              </a:xfrm>
              <a:prstGeom prst="ellipse">
                <a:avLst/>
              </a:prstGeom>
              <a:solidFill>
                <a:srgbClr val="0070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0" name="Freeform 46"/>
              <p:cNvSpPr/>
              <p:nvPr/>
            </p:nvSpPr>
            <p:spPr bwMode="auto">
              <a:xfrm>
                <a:off x="1170" y="2179"/>
                <a:ext cx="195" cy="300"/>
              </a:xfrm>
              <a:custGeom>
                <a:gdLst>
                  <a:gd fmla="*/ 76 w 82" name="T0"/>
                  <a:gd fmla="*/ 105 h 126" name="T1"/>
                  <a:gd fmla="*/ 61 w 82" name="T2"/>
                  <a:gd fmla="*/ 105 h 126" name="T3"/>
                  <a:gd fmla="*/ 63 w 82" name="T4"/>
                  <a:gd fmla="*/ 53 h 126" name="T5"/>
                  <a:gd fmla="*/ 64 w 82" name="T6"/>
                  <a:gd fmla="*/ 53 h 126" name="T7"/>
                  <a:gd fmla="*/ 68 w 82" name="T8"/>
                  <a:gd fmla="*/ 49 h 126" name="T9"/>
                  <a:gd fmla="*/ 68 w 82" name="T10"/>
                  <a:gd fmla="*/ 40 h 126" name="T11"/>
                  <a:gd fmla="*/ 64 w 82" name="T12"/>
                  <a:gd fmla="*/ 36 h 126" name="T13"/>
                  <a:gd fmla="*/ 62 w 82" name="T14"/>
                  <a:gd fmla="*/ 36 h 126" name="T15"/>
                  <a:gd fmla="*/ 57 w 82" name="T16"/>
                  <a:gd fmla="*/ 9 h 126" name="T17"/>
                  <a:gd fmla="*/ 41 w 82" name="T18"/>
                  <a:gd fmla="*/ 0 h 126" name="T19"/>
                  <a:gd fmla="*/ 25 w 82" name="T20"/>
                  <a:gd fmla="*/ 8 h 126" name="T21"/>
                  <a:gd fmla="*/ 20 w 82" name="T22"/>
                  <a:gd fmla="*/ 36 h 126" name="T23"/>
                  <a:gd fmla="*/ 18 w 82" name="T24"/>
                  <a:gd fmla="*/ 36 h 126" name="T25"/>
                  <a:gd fmla="*/ 14 w 82" name="T26"/>
                  <a:gd fmla="*/ 40 h 126" name="T27"/>
                  <a:gd fmla="*/ 14 w 82" name="T28"/>
                  <a:gd fmla="*/ 49 h 126" name="T29"/>
                  <a:gd fmla="*/ 18 w 82" name="T30"/>
                  <a:gd fmla="*/ 53 h 126" name="T31"/>
                  <a:gd fmla="*/ 19 w 82" name="T32"/>
                  <a:gd fmla="*/ 53 h 126" name="T33"/>
                  <a:gd fmla="*/ 21 w 82" name="T34"/>
                  <a:gd fmla="*/ 105 h 126" name="T35"/>
                  <a:gd fmla="*/ 5 w 82" name="T36"/>
                  <a:gd fmla="*/ 105 h 126" name="T37"/>
                  <a:gd fmla="*/ 0 w 82" name="T38"/>
                  <a:gd fmla="*/ 114 h 126" name="T39"/>
                  <a:gd fmla="*/ 0 w 82" name="T40"/>
                  <a:gd fmla="*/ 126 h 126" name="T41"/>
                  <a:gd fmla="*/ 82 w 82" name="T42"/>
                  <a:gd fmla="*/ 126 h 126" name="T43"/>
                  <a:gd fmla="*/ 82 w 82" name="T44"/>
                  <a:gd fmla="*/ 114 h 126" name="T45"/>
                  <a:gd fmla="*/ 76 w 82" name="T46"/>
                  <a:gd fmla="*/ 105 h 1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5" w="82">
                    <a:moveTo>
                      <a:pt x="76" y="105"/>
                    </a:moveTo>
                    <a:cubicBezTo>
                      <a:pt x="61" y="105"/>
                      <a:pt x="61" y="105"/>
                      <a:pt x="61" y="105"/>
                    </a:cubicBezTo>
                    <a:cubicBezTo>
                      <a:pt x="54" y="88"/>
                      <a:pt x="55" y="70"/>
                      <a:pt x="63" y="53"/>
                    </a:cubicBezTo>
                    <a:cubicBezTo>
                      <a:pt x="64" y="53"/>
                      <a:pt x="64" y="53"/>
                      <a:pt x="64" y="53"/>
                    </a:cubicBezTo>
                    <a:cubicBezTo>
                      <a:pt x="66" y="53"/>
                      <a:pt x="68" y="51"/>
                      <a:pt x="68" y="49"/>
                    </a:cubicBezTo>
                    <a:cubicBezTo>
                      <a:pt x="68" y="40"/>
                      <a:pt x="68" y="40"/>
                      <a:pt x="68" y="40"/>
                    </a:cubicBezTo>
                    <a:cubicBezTo>
                      <a:pt x="68" y="37"/>
                      <a:pt x="66" y="36"/>
                      <a:pt x="64" y="36"/>
                    </a:cubicBezTo>
                    <a:cubicBezTo>
                      <a:pt x="62" y="36"/>
                      <a:pt x="62" y="36"/>
                      <a:pt x="62" y="36"/>
                    </a:cubicBezTo>
                    <a:cubicBezTo>
                      <a:pt x="57" y="27"/>
                      <a:pt x="55" y="18"/>
                      <a:pt x="57" y="9"/>
                    </a:cubicBezTo>
                    <a:cubicBezTo>
                      <a:pt x="41" y="0"/>
                      <a:pt x="41" y="0"/>
                      <a:pt x="41" y="0"/>
                    </a:cubicBezTo>
                    <a:cubicBezTo>
                      <a:pt x="25" y="8"/>
                      <a:pt x="25" y="8"/>
                      <a:pt x="25" y="8"/>
                    </a:cubicBezTo>
                    <a:cubicBezTo>
                      <a:pt x="27" y="17"/>
                      <a:pt x="25" y="27"/>
                      <a:pt x="20" y="36"/>
                    </a:cubicBezTo>
                    <a:cubicBezTo>
                      <a:pt x="18" y="36"/>
                      <a:pt x="18" y="36"/>
                      <a:pt x="18" y="36"/>
                    </a:cubicBezTo>
                    <a:cubicBezTo>
                      <a:pt x="16" y="36"/>
                      <a:pt x="14" y="37"/>
                      <a:pt x="14" y="40"/>
                    </a:cubicBezTo>
                    <a:cubicBezTo>
                      <a:pt x="14" y="49"/>
                      <a:pt x="14" y="49"/>
                      <a:pt x="14" y="49"/>
                    </a:cubicBezTo>
                    <a:cubicBezTo>
                      <a:pt x="14" y="51"/>
                      <a:pt x="16" y="53"/>
                      <a:pt x="18" y="53"/>
                    </a:cubicBezTo>
                    <a:cubicBezTo>
                      <a:pt x="19" y="53"/>
                      <a:pt x="19" y="53"/>
                      <a:pt x="19" y="53"/>
                    </a:cubicBezTo>
                    <a:cubicBezTo>
                      <a:pt x="27" y="70"/>
                      <a:pt x="28" y="88"/>
                      <a:pt x="21" y="105"/>
                    </a:cubicBezTo>
                    <a:cubicBezTo>
                      <a:pt x="5" y="105"/>
                      <a:pt x="5" y="105"/>
                      <a:pt x="5" y="105"/>
                    </a:cubicBezTo>
                    <a:cubicBezTo>
                      <a:pt x="2" y="105"/>
                      <a:pt x="0" y="109"/>
                      <a:pt x="0" y="114"/>
                    </a:cubicBezTo>
                    <a:cubicBezTo>
                      <a:pt x="0" y="126"/>
                      <a:pt x="0" y="126"/>
                      <a:pt x="0" y="126"/>
                    </a:cubicBezTo>
                    <a:cubicBezTo>
                      <a:pt x="82" y="126"/>
                      <a:pt x="82" y="126"/>
                      <a:pt x="82" y="126"/>
                    </a:cubicBezTo>
                    <a:cubicBezTo>
                      <a:pt x="82" y="114"/>
                      <a:pt x="82" y="114"/>
                      <a:pt x="82" y="114"/>
                    </a:cubicBezTo>
                    <a:cubicBezTo>
                      <a:pt x="82" y="109"/>
                      <a:pt x="79" y="105"/>
                      <a:pt x="76" y="10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71" name="Freeform 47"/>
              <p:cNvSpPr>
                <a:spLocks noEditPoints="1"/>
              </p:cNvSpPr>
              <p:nvPr/>
            </p:nvSpPr>
            <p:spPr bwMode="auto">
              <a:xfrm>
                <a:off x="1063" y="1839"/>
                <a:ext cx="406" cy="385"/>
              </a:xfrm>
              <a:custGeom>
                <a:gdLst>
                  <a:gd fmla="*/ 170 w 171" name="T0"/>
                  <a:gd fmla="*/ 61 h 162" name="T1"/>
                  <a:gd fmla="*/ 163 w 171" name="T2"/>
                  <a:gd fmla="*/ 55 h 162" name="T3"/>
                  <a:gd fmla="*/ 115 w 171" name="T4"/>
                  <a:gd fmla="*/ 48 h 162" name="T5"/>
                  <a:gd fmla="*/ 93 w 171" name="T6"/>
                  <a:gd fmla="*/ 5 h 162" name="T7"/>
                  <a:gd fmla="*/ 86 w 171" name="T8"/>
                  <a:gd fmla="*/ 0 h 162" name="T9"/>
                  <a:gd fmla="*/ 78 w 171" name="T10"/>
                  <a:gd fmla="*/ 5 h 162" name="T11"/>
                  <a:gd fmla="*/ 56 w 171" name="T12"/>
                  <a:gd fmla="*/ 48 h 162" name="T13"/>
                  <a:gd fmla="*/ 8 w 171" name="T14"/>
                  <a:gd fmla="*/ 55 h 162" name="T15"/>
                  <a:gd fmla="*/ 1 w 171" name="T16"/>
                  <a:gd fmla="*/ 61 h 162" name="T17"/>
                  <a:gd fmla="*/ 4 w 171" name="T18"/>
                  <a:gd fmla="*/ 70 h 162" name="T19"/>
                  <a:gd fmla="*/ 38 w 171" name="T20"/>
                  <a:gd fmla="*/ 104 h 162" name="T21"/>
                  <a:gd fmla="*/ 30 w 171" name="T22"/>
                  <a:gd fmla="*/ 151 h 162" name="T23"/>
                  <a:gd fmla="*/ 34 w 171" name="T24"/>
                  <a:gd fmla="*/ 160 h 162" name="T25"/>
                  <a:gd fmla="*/ 43 w 171" name="T26"/>
                  <a:gd fmla="*/ 161 h 162" name="T27"/>
                  <a:gd fmla="*/ 86 w 171" name="T28"/>
                  <a:gd fmla="*/ 138 h 162" name="T29"/>
                  <a:gd fmla="*/ 129 w 171" name="T30"/>
                  <a:gd fmla="*/ 160 h 162" name="T31"/>
                  <a:gd fmla="*/ 133 w 171" name="T32"/>
                  <a:gd fmla="*/ 161 h 162" name="T33"/>
                  <a:gd fmla="*/ 133 w 171" name="T34"/>
                  <a:gd fmla="*/ 161 h 162" name="T35"/>
                  <a:gd fmla="*/ 141 w 171" name="T36"/>
                  <a:gd fmla="*/ 153 h 162" name="T37"/>
                  <a:gd fmla="*/ 141 w 171" name="T38"/>
                  <a:gd fmla="*/ 151 h 162" name="T39"/>
                  <a:gd fmla="*/ 133 w 171" name="T40"/>
                  <a:gd fmla="*/ 104 h 162" name="T41"/>
                  <a:gd fmla="*/ 168 w 171" name="T42"/>
                  <a:gd fmla="*/ 70 h 162" name="T43"/>
                  <a:gd fmla="*/ 170 w 171" name="T44"/>
                  <a:gd fmla="*/ 61 h 162" name="T45"/>
                  <a:gd fmla="*/ 118 w 171" name="T46"/>
                  <a:gd fmla="*/ 94 h 162" name="T47"/>
                  <a:gd fmla="*/ 115 w 171" name="T48"/>
                  <a:gd fmla="*/ 102 h 162" name="T49"/>
                  <a:gd fmla="*/ 121 w 171" name="T50"/>
                  <a:gd fmla="*/ 137 h 162" name="T51"/>
                  <a:gd fmla="*/ 90 w 171" name="T52"/>
                  <a:gd fmla="*/ 121 h 162" name="T53"/>
                  <a:gd fmla="*/ 82 w 171" name="T54"/>
                  <a:gd fmla="*/ 121 h 162" name="T55"/>
                  <a:gd fmla="*/ 50 w 171" name="T56"/>
                  <a:gd fmla="*/ 137 h 162" name="T57"/>
                  <a:gd fmla="*/ 56 w 171" name="T58"/>
                  <a:gd fmla="*/ 102 h 162" name="T59"/>
                  <a:gd fmla="*/ 54 w 171" name="T60"/>
                  <a:gd fmla="*/ 94 h 162" name="T61"/>
                  <a:gd fmla="*/ 28 w 171" name="T62"/>
                  <a:gd fmla="*/ 70 h 162" name="T63"/>
                  <a:gd fmla="*/ 63 w 171" name="T64"/>
                  <a:gd fmla="*/ 65 h 162" name="T65"/>
                  <a:gd fmla="*/ 70 w 171" name="T66"/>
                  <a:gd fmla="*/ 60 h 162" name="T67"/>
                  <a:gd fmla="*/ 86 w 171" name="T68"/>
                  <a:gd fmla="*/ 28 h 162" name="T69"/>
                  <a:gd fmla="*/ 101 w 171" name="T70"/>
                  <a:gd fmla="*/ 60 h 162" name="T71"/>
                  <a:gd fmla="*/ 108 w 171" name="T72"/>
                  <a:gd fmla="*/ 65 h 162" name="T73"/>
                  <a:gd fmla="*/ 143 w 171" name="T74"/>
                  <a:gd fmla="*/ 70 h 162" name="T75"/>
                  <a:gd fmla="*/ 118 w 171" name="T76"/>
                  <a:gd fmla="*/ 94 h 1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2" w="171">
                    <a:moveTo>
                      <a:pt x="170" y="61"/>
                    </a:moveTo>
                    <a:cubicBezTo>
                      <a:pt x="169" y="58"/>
                      <a:pt x="166" y="56"/>
                      <a:pt x="163" y="55"/>
                    </a:cubicBezTo>
                    <a:cubicBezTo>
                      <a:pt x="115" y="48"/>
                      <a:pt x="115" y="48"/>
                      <a:pt x="115" y="48"/>
                    </a:cubicBezTo>
                    <a:cubicBezTo>
                      <a:pt x="93" y="5"/>
                      <a:pt x="93" y="5"/>
                      <a:pt x="93" y="5"/>
                    </a:cubicBezTo>
                    <a:cubicBezTo>
                      <a:pt x="92" y="2"/>
                      <a:pt x="89" y="0"/>
                      <a:pt x="86" y="0"/>
                    </a:cubicBezTo>
                    <a:cubicBezTo>
                      <a:pt x="82" y="0"/>
                      <a:pt x="79" y="2"/>
                      <a:pt x="78" y="5"/>
                    </a:cubicBezTo>
                    <a:cubicBezTo>
                      <a:pt x="56" y="48"/>
                      <a:pt x="56" y="48"/>
                      <a:pt x="56" y="48"/>
                    </a:cubicBezTo>
                    <a:cubicBezTo>
                      <a:pt x="8" y="55"/>
                      <a:pt x="8" y="55"/>
                      <a:pt x="8" y="55"/>
                    </a:cubicBezTo>
                    <a:cubicBezTo>
                      <a:pt x="5" y="56"/>
                      <a:pt x="3" y="58"/>
                      <a:pt x="1" y="61"/>
                    </a:cubicBezTo>
                    <a:cubicBezTo>
                      <a:pt x="0" y="64"/>
                      <a:pt x="1" y="68"/>
                      <a:pt x="4" y="70"/>
                    </a:cubicBezTo>
                    <a:cubicBezTo>
                      <a:pt x="38" y="104"/>
                      <a:pt x="38" y="104"/>
                      <a:pt x="38" y="104"/>
                    </a:cubicBezTo>
                    <a:cubicBezTo>
                      <a:pt x="30" y="151"/>
                      <a:pt x="30" y="151"/>
                      <a:pt x="30" y="151"/>
                    </a:cubicBezTo>
                    <a:cubicBezTo>
                      <a:pt x="30" y="155"/>
                      <a:pt x="31" y="158"/>
                      <a:pt x="34" y="160"/>
                    </a:cubicBezTo>
                    <a:cubicBezTo>
                      <a:pt x="36" y="162"/>
                      <a:pt x="40" y="162"/>
                      <a:pt x="43" y="161"/>
                    </a:cubicBezTo>
                    <a:cubicBezTo>
                      <a:pt x="86" y="138"/>
                      <a:pt x="86" y="138"/>
                      <a:pt x="86" y="138"/>
                    </a:cubicBezTo>
                    <a:cubicBezTo>
                      <a:pt x="129" y="160"/>
                      <a:pt x="129" y="160"/>
                      <a:pt x="129" y="160"/>
                    </a:cubicBezTo>
                    <a:cubicBezTo>
                      <a:pt x="130" y="161"/>
                      <a:pt x="131" y="161"/>
                      <a:pt x="133" y="161"/>
                    </a:cubicBezTo>
                    <a:cubicBezTo>
                      <a:pt x="133" y="161"/>
                      <a:pt x="133" y="161"/>
                      <a:pt x="133" y="161"/>
                    </a:cubicBezTo>
                    <a:cubicBezTo>
                      <a:pt x="137" y="161"/>
                      <a:pt x="141" y="158"/>
                      <a:pt x="141" y="153"/>
                    </a:cubicBezTo>
                    <a:cubicBezTo>
                      <a:pt x="141" y="152"/>
                      <a:pt x="141" y="152"/>
                      <a:pt x="141" y="151"/>
                    </a:cubicBezTo>
                    <a:cubicBezTo>
                      <a:pt x="133" y="104"/>
                      <a:pt x="133" y="104"/>
                      <a:pt x="133" y="104"/>
                    </a:cubicBezTo>
                    <a:cubicBezTo>
                      <a:pt x="168" y="70"/>
                      <a:pt x="168" y="70"/>
                      <a:pt x="168" y="70"/>
                    </a:cubicBezTo>
                    <a:cubicBezTo>
                      <a:pt x="170" y="68"/>
                      <a:pt x="171" y="64"/>
                      <a:pt x="170" y="61"/>
                    </a:cubicBezTo>
                    <a:close/>
                    <a:moveTo>
                      <a:pt x="118" y="94"/>
                    </a:moveTo>
                    <a:cubicBezTo>
                      <a:pt x="116" y="96"/>
                      <a:pt x="115" y="99"/>
                      <a:pt x="115" y="102"/>
                    </a:cubicBezTo>
                    <a:cubicBezTo>
                      <a:pt x="121" y="137"/>
                      <a:pt x="121" y="137"/>
                      <a:pt x="121" y="137"/>
                    </a:cubicBezTo>
                    <a:cubicBezTo>
                      <a:pt x="90" y="121"/>
                      <a:pt x="90" y="121"/>
                      <a:pt x="90" y="121"/>
                    </a:cubicBezTo>
                    <a:cubicBezTo>
                      <a:pt x="87" y="119"/>
                      <a:pt x="84" y="119"/>
                      <a:pt x="82" y="121"/>
                    </a:cubicBezTo>
                    <a:cubicBezTo>
                      <a:pt x="50" y="137"/>
                      <a:pt x="50" y="137"/>
                      <a:pt x="50" y="137"/>
                    </a:cubicBezTo>
                    <a:cubicBezTo>
                      <a:pt x="56" y="102"/>
                      <a:pt x="56" y="102"/>
                      <a:pt x="56" y="102"/>
                    </a:cubicBezTo>
                    <a:cubicBezTo>
                      <a:pt x="57" y="99"/>
                      <a:pt x="56" y="96"/>
                      <a:pt x="54" y="94"/>
                    </a:cubicBezTo>
                    <a:cubicBezTo>
                      <a:pt x="28" y="70"/>
                      <a:pt x="28" y="70"/>
                      <a:pt x="28" y="70"/>
                    </a:cubicBezTo>
                    <a:cubicBezTo>
                      <a:pt x="63" y="65"/>
                      <a:pt x="63" y="65"/>
                      <a:pt x="63" y="65"/>
                    </a:cubicBezTo>
                    <a:cubicBezTo>
                      <a:pt x="66" y="64"/>
                      <a:pt x="69" y="62"/>
                      <a:pt x="70" y="60"/>
                    </a:cubicBezTo>
                    <a:cubicBezTo>
                      <a:pt x="86" y="28"/>
                      <a:pt x="86" y="28"/>
                      <a:pt x="86" y="28"/>
                    </a:cubicBezTo>
                    <a:cubicBezTo>
                      <a:pt x="101" y="60"/>
                      <a:pt x="101" y="60"/>
                      <a:pt x="101" y="60"/>
                    </a:cubicBezTo>
                    <a:cubicBezTo>
                      <a:pt x="103" y="62"/>
                      <a:pt x="105" y="64"/>
                      <a:pt x="108" y="65"/>
                    </a:cubicBezTo>
                    <a:cubicBezTo>
                      <a:pt x="143" y="70"/>
                      <a:pt x="143" y="70"/>
                      <a:pt x="143" y="70"/>
                    </a:cubicBezTo>
                    <a:lnTo>
                      <a:pt x="118" y="9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cxnSp>
          <p:nvCxnSpPr>
            <p:cNvPr id="78" name="直接连接符 77"/>
            <p:cNvCxnSpPr>
              <a:stCxn id="73" idx="4"/>
            </p:cNvCxnSpPr>
            <p:nvPr/>
          </p:nvCxnSpPr>
          <p:spPr>
            <a:xfrm flipH="1">
              <a:off x="3011091" y="3549320"/>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324271" y="3997222"/>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3" name="矩形 82"/>
            <p:cNvSpPr/>
            <p:nvPr/>
          </p:nvSpPr>
          <p:spPr>
            <a:xfrm>
              <a:off x="2324271" y="4098595"/>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0" name="矩形 89"/>
            <p:cNvSpPr/>
            <p:nvPr/>
          </p:nvSpPr>
          <p:spPr>
            <a:xfrm>
              <a:off x="2031146" y="4546496"/>
              <a:ext cx="194787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2018年8月XX平台获得XXX奖项，获得百万消费者一致好评。</a:t>
              </a:r>
            </a:p>
          </p:txBody>
        </p:sp>
      </p:grpSp>
      <p:grpSp>
        <p:nvGrpSpPr>
          <p:cNvPr id="8" name="组合 7"/>
          <p:cNvGrpSpPr/>
          <p:nvPr/>
        </p:nvGrpSpPr>
        <p:grpSpPr>
          <a:xfrm>
            <a:off x="4074143" y="1767014"/>
            <a:ext cx="1947870" cy="3698505"/>
            <a:chOff x="4074143" y="1767014"/>
            <a:chExt cx="1947870" cy="3698505"/>
          </a:xfrm>
          <a:effectLst>
            <a:outerShdw algn="tl" blurRad="254000" dir="2700000" dist="63500" rotWithShape="0">
              <a:prstClr val="black">
                <a:alpha val="30000"/>
              </a:prstClr>
            </a:outerShdw>
          </a:effectLst>
        </p:grpSpPr>
        <p:sp>
          <p:nvSpPr>
            <p:cNvPr id="74" name="椭圆 73"/>
            <p:cNvSpPr/>
            <p:nvPr/>
          </p:nvSpPr>
          <p:spPr>
            <a:xfrm>
              <a:off x="4145249" y="1767014"/>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48" name="Group 30"/>
            <p:cNvGrpSpPr>
              <a:grpSpLocks noChangeAspect="1"/>
            </p:cNvGrpSpPr>
            <p:nvPr/>
          </p:nvGrpSpPr>
          <p:grpSpPr>
            <a:xfrm>
              <a:off x="4234940" y="1864758"/>
              <a:ext cx="1597025" cy="1597025"/>
              <a:chOff x="2126" y="1657"/>
              <a:chExt cx="1006" cy="1006"/>
            </a:xfrm>
          </p:grpSpPr>
          <p:sp>
            <p:nvSpPr>
              <p:cNvPr id="49" name="AutoShape 29"/>
              <p:cNvSpPr>
                <a:spLocks noChangeArrowheads="1" noChangeAspect="1" noTextEdit="1"/>
              </p:cNvSpPr>
              <p:nvPr/>
            </p:nvSpPr>
            <p:spPr bwMode="auto">
              <a:xfrm>
                <a:off x="2126" y="1657"/>
                <a:ext cx="1006" cy="1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0" name="Oval 31"/>
              <p:cNvSpPr>
                <a:spLocks noChangeArrowheads="1"/>
              </p:cNvSpPr>
              <p:nvPr/>
            </p:nvSpPr>
            <p:spPr bwMode="auto">
              <a:xfrm>
                <a:off x="2128" y="1657"/>
                <a:ext cx="1006" cy="1006"/>
              </a:xfrm>
              <a:prstGeom prst="ellipse">
                <a:avLst/>
              </a:prstGeom>
              <a:solidFill>
                <a:srgbClr val="53BD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1" name="Freeform 32"/>
              <p:cNvSpPr>
                <a:spLocks noEditPoints="1"/>
              </p:cNvSpPr>
              <p:nvPr/>
            </p:nvSpPr>
            <p:spPr bwMode="auto">
              <a:xfrm>
                <a:off x="2490" y="1866"/>
                <a:ext cx="285" cy="83"/>
              </a:xfrm>
              <a:custGeom>
                <a:gdLst>
                  <a:gd fmla="*/ 60 w 120" name="T0"/>
                  <a:gd fmla="*/ 35 h 35" name="T1"/>
                  <a:gd fmla="*/ 119 w 120" name="T2"/>
                  <a:gd fmla="*/ 19 h 35" name="T3"/>
                  <a:gd fmla="*/ 120 w 120" name="T4"/>
                  <a:gd fmla="*/ 18 h 35" name="T5"/>
                  <a:gd fmla="*/ 60 w 120" name="T6"/>
                  <a:gd fmla="*/ 0 h 35" name="T7"/>
                  <a:gd fmla="*/ 0 w 120" name="T8"/>
                  <a:gd fmla="*/ 18 h 35" name="T9"/>
                  <a:gd fmla="*/ 1 w 120" name="T10"/>
                  <a:gd fmla="*/ 19 h 35" name="T11"/>
                  <a:gd fmla="*/ 60 w 120" name="T12"/>
                  <a:gd fmla="*/ 35 h 35" name="T13"/>
                  <a:gd fmla="*/ 10 w 120" name="T14"/>
                  <a:gd fmla="*/ 15 h 35" name="T15"/>
                  <a:gd fmla="*/ 22 w 120" name="T16"/>
                  <a:gd fmla="*/ 11 h 35" name="T17"/>
                  <a:gd fmla="*/ 60 w 120" name="T18"/>
                  <a:gd fmla="*/ 7 h 35" name="T19"/>
                  <a:gd fmla="*/ 98 w 120" name="T20"/>
                  <a:gd fmla="*/ 11 h 35" name="T21"/>
                  <a:gd fmla="*/ 109 w 120" name="T22"/>
                  <a:gd fmla="*/ 15 h 35" name="T23"/>
                  <a:gd fmla="*/ 113 w 120" name="T24"/>
                  <a:gd fmla="*/ 18 h 35" name="T25"/>
                  <a:gd fmla="*/ 109 w 120" name="T26"/>
                  <a:gd fmla="*/ 20 h 35" name="T27"/>
                  <a:gd fmla="*/ 98 w 120" name="T28"/>
                  <a:gd fmla="*/ 24 h 35" name="T29"/>
                  <a:gd fmla="*/ 60 w 120" name="T30"/>
                  <a:gd fmla="*/ 28 h 35" name="T31"/>
                  <a:gd fmla="*/ 22 w 120" name="T32"/>
                  <a:gd fmla="*/ 24 h 35" name="T33"/>
                  <a:gd fmla="*/ 10 w 120" name="T34"/>
                  <a:gd fmla="*/ 20 h 35" name="T35"/>
                  <a:gd fmla="*/ 7 w 120" name="T36"/>
                  <a:gd fmla="*/ 18 h 35" name="T37"/>
                  <a:gd fmla="*/ 10 w 120" name="T38"/>
                  <a:gd fmla="*/ 15 h 3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5" w="120">
                    <a:moveTo>
                      <a:pt x="60" y="35"/>
                    </a:moveTo>
                    <a:cubicBezTo>
                      <a:pt x="91" y="35"/>
                      <a:pt x="116" y="28"/>
                      <a:pt x="119" y="19"/>
                    </a:cubicBezTo>
                    <a:cubicBezTo>
                      <a:pt x="120" y="19"/>
                      <a:pt x="120" y="18"/>
                      <a:pt x="120" y="18"/>
                    </a:cubicBezTo>
                    <a:cubicBezTo>
                      <a:pt x="120" y="8"/>
                      <a:pt x="93" y="0"/>
                      <a:pt x="60" y="0"/>
                    </a:cubicBezTo>
                    <a:cubicBezTo>
                      <a:pt x="27" y="0"/>
                      <a:pt x="0" y="8"/>
                      <a:pt x="0" y="18"/>
                    </a:cubicBezTo>
                    <a:cubicBezTo>
                      <a:pt x="0" y="18"/>
                      <a:pt x="0" y="19"/>
                      <a:pt x="1" y="19"/>
                    </a:cubicBezTo>
                    <a:cubicBezTo>
                      <a:pt x="4" y="28"/>
                      <a:pt x="29" y="35"/>
                      <a:pt x="60" y="35"/>
                    </a:cubicBezTo>
                    <a:close/>
                    <a:moveTo>
                      <a:pt x="10" y="15"/>
                    </a:moveTo>
                    <a:cubicBezTo>
                      <a:pt x="13" y="14"/>
                      <a:pt x="17" y="12"/>
                      <a:pt x="22" y="11"/>
                    </a:cubicBezTo>
                    <a:cubicBezTo>
                      <a:pt x="33" y="9"/>
                      <a:pt x="46" y="7"/>
                      <a:pt x="60" y="7"/>
                    </a:cubicBezTo>
                    <a:cubicBezTo>
                      <a:pt x="74" y="7"/>
                      <a:pt x="87" y="9"/>
                      <a:pt x="98" y="11"/>
                    </a:cubicBezTo>
                    <a:cubicBezTo>
                      <a:pt x="102" y="12"/>
                      <a:pt x="106" y="14"/>
                      <a:pt x="109" y="15"/>
                    </a:cubicBezTo>
                    <a:cubicBezTo>
                      <a:pt x="111" y="16"/>
                      <a:pt x="112" y="17"/>
                      <a:pt x="113" y="18"/>
                    </a:cubicBezTo>
                    <a:cubicBezTo>
                      <a:pt x="112" y="18"/>
                      <a:pt x="111" y="19"/>
                      <a:pt x="109" y="20"/>
                    </a:cubicBezTo>
                    <a:cubicBezTo>
                      <a:pt x="106" y="22"/>
                      <a:pt x="102" y="23"/>
                      <a:pt x="98" y="24"/>
                    </a:cubicBezTo>
                    <a:cubicBezTo>
                      <a:pt x="87" y="27"/>
                      <a:pt x="74" y="28"/>
                      <a:pt x="60" y="28"/>
                    </a:cubicBezTo>
                    <a:cubicBezTo>
                      <a:pt x="46" y="28"/>
                      <a:pt x="33" y="27"/>
                      <a:pt x="22" y="24"/>
                    </a:cubicBezTo>
                    <a:cubicBezTo>
                      <a:pt x="17" y="23"/>
                      <a:pt x="13" y="22"/>
                      <a:pt x="10" y="20"/>
                    </a:cubicBezTo>
                    <a:cubicBezTo>
                      <a:pt x="9" y="19"/>
                      <a:pt x="8" y="18"/>
                      <a:pt x="7" y="18"/>
                    </a:cubicBezTo>
                    <a:cubicBezTo>
                      <a:pt x="8" y="17"/>
                      <a:pt x="9" y="16"/>
                      <a:pt x="10"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52" name="Freeform 33"/>
              <p:cNvSpPr>
                <a:spLocks noEditPoints="1"/>
              </p:cNvSpPr>
              <p:nvPr/>
            </p:nvSpPr>
            <p:spPr bwMode="auto">
              <a:xfrm>
                <a:off x="2395" y="1926"/>
                <a:ext cx="473" cy="566"/>
              </a:xfrm>
              <a:custGeom>
                <a:gdLst>
                  <a:gd fmla="*/ 198 w 199" name="T0"/>
                  <a:gd fmla="*/ 11 h 238" name="T1"/>
                  <a:gd fmla="*/ 191 w 199" name="T2"/>
                  <a:gd fmla="*/ 5 h 238" name="T3"/>
                  <a:gd fmla="*/ 160 w 199" name="T4"/>
                  <a:gd fmla="*/ 5 h 238" name="T5"/>
                  <a:gd fmla="*/ 160 w 199" name="T6"/>
                  <a:gd fmla="*/ 0 h 238" name="T7"/>
                  <a:gd fmla="*/ 141 w 199" name="T8"/>
                  <a:gd fmla="*/ 9 h 238" name="T9"/>
                  <a:gd fmla="*/ 100 w 199" name="T10"/>
                  <a:gd fmla="*/ 14 h 238" name="T11"/>
                  <a:gd fmla="*/ 59 w 199" name="T12"/>
                  <a:gd fmla="*/ 9 h 238" name="T13"/>
                  <a:gd fmla="*/ 40 w 199" name="T14"/>
                  <a:gd fmla="*/ 0 h 238" name="T15"/>
                  <a:gd fmla="*/ 40 w 199" name="T16"/>
                  <a:gd fmla="*/ 5 h 238" name="T17"/>
                  <a:gd fmla="*/ 8 w 199" name="T18"/>
                  <a:gd fmla="*/ 5 h 238" name="T19"/>
                  <a:gd fmla="*/ 1 w 199" name="T20"/>
                  <a:gd fmla="*/ 11 h 238" name="T21"/>
                  <a:gd fmla="*/ 1 w 199" name="T22"/>
                  <a:gd fmla="*/ 38 h 238" name="T23"/>
                  <a:gd fmla="*/ 7 w 199" name="T24"/>
                  <a:gd fmla="*/ 62 h 238" name="T25"/>
                  <a:gd fmla="*/ 20 w 199" name="T26"/>
                  <a:gd fmla="*/ 85 h 238" name="T27"/>
                  <a:gd fmla="*/ 60 w 199" name="T28"/>
                  <a:gd fmla="*/ 102 h 238" name="T29"/>
                  <a:gd fmla="*/ 90 w 199" name="T30"/>
                  <a:gd fmla="*/ 125 h 238" name="T31"/>
                  <a:gd fmla="*/ 90 w 199" name="T32"/>
                  <a:gd fmla="*/ 150 h 238" name="T33"/>
                  <a:gd fmla="*/ 68 w 199" name="T34"/>
                  <a:gd fmla="*/ 150 h 238" name="T35"/>
                  <a:gd fmla="*/ 59 w 199" name="T36"/>
                  <a:gd fmla="*/ 158 h 238" name="T37"/>
                  <a:gd fmla="*/ 56 w 199" name="T38"/>
                  <a:gd fmla="*/ 161 h 238" name="T39"/>
                  <a:gd fmla="*/ 49 w 199" name="T40"/>
                  <a:gd fmla="*/ 161 h 238" name="T41"/>
                  <a:gd fmla="*/ 41 w 199" name="T42"/>
                  <a:gd fmla="*/ 169 h 238" name="T43"/>
                  <a:gd fmla="*/ 41 w 199" name="T44"/>
                  <a:gd fmla="*/ 230 h 238" name="T45"/>
                  <a:gd fmla="*/ 49 w 199" name="T46"/>
                  <a:gd fmla="*/ 238 h 238" name="T47"/>
                  <a:gd fmla="*/ 149 w 199" name="T48"/>
                  <a:gd fmla="*/ 238 h 238" name="T49"/>
                  <a:gd fmla="*/ 157 w 199" name="T50"/>
                  <a:gd fmla="*/ 230 h 238" name="T51"/>
                  <a:gd fmla="*/ 157 w 199" name="T52"/>
                  <a:gd fmla="*/ 169 h 238" name="T53"/>
                  <a:gd fmla="*/ 149 w 199" name="T54"/>
                  <a:gd fmla="*/ 161 h 238" name="T55"/>
                  <a:gd fmla="*/ 144 w 199" name="T56"/>
                  <a:gd fmla="*/ 161 h 238" name="T57"/>
                  <a:gd fmla="*/ 139 w 199" name="T58"/>
                  <a:gd fmla="*/ 158 h 238" name="T59"/>
                  <a:gd fmla="*/ 131 w 199" name="T60"/>
                  <a:gd fmla="*/ 150 h 238" name="T61"/>
                  <a:gd fmla="*/ 110 w 199" name="T62"/>
                  <a:gd fmla="*/ 150 h 238" name="T63"/>
                  <a:gd fmla="*/ 110 w 199" name="T64"/>
                  <a:gd fmla="*/ 125 h 238" name="T65"/>
                  <a:gd fmla="*/ 140 w 199" name="T66"/>
                  <a:gd fmla="*/ 102 h 238" name="T67"/>
                  <a:gd fmla="*/ 178 w 199" name="T68"/>
                  <a:gd fmla="*/ 85 h 238" name="T69"/>
                  <a:gd fmla="*/ 192 w 199" name="T70"/>
                  <a:gd fmla="*/ 62 h 238" name="T71"/>
                  <a:gd fmla="*/ 197 w 199" name="T72"/>
                  <a:gd fmla="*/ 38 h 238" name="T73"/>
                  <a:gd fmla="*/ 198 w 199" name="T74"/>
                  <a:gd fmla="*/ 11 h 238" name="T75"/>
                  <a:gd fmla="*/ 43 w 199" name="T76"/>
                  <a:gd fmla="*/ 84 h 238" name="T77"/>
                  <a:gd fmla="*/ 31 w 199" name="T78"/>
                  <a:gd fmla="*/ 76 h 238" name="T79"/>
                  <a:gd fmla="*/ 15 w 199" name="T80"/>
                  <a:gd fmla="*/ 19 h 238" name="T81"/>
                  <a:gd fmla="*/ 40 w 199" name="T82"/>
                  <a:gd fmla="*/ 19 h 238" name="T83"/>
                  <a:gd fmla="*/ 52 w 199" name="T84"/>
                  <a:gd fmla="*/ 87 h 238" name="T85"/>
                  <a:gd fmla="*/ 43 w 199" name="T86"/>
                  <a:gd fmla="*/ 84 h 238" name="T87"/>
                  <a:gd fmla="*/ 135 w 199" name="T88"/>
                  <a:gd fmla="*/ 177 h 238" name="T89"/>
                  <a:gd fmla="*/ 135 w 199" name="T90"/>
                  <a:gd fmla="*/ 219 h 238" name="T91"/>
                  <a:gd fmla="*/ 64 w 199" name="T92"/>
                  <a:gd fmla="*/ 219 h 238" name="T93"/>
                  <a:gd fmla="*/ 64 w 199" name="T94"/>
                  <a:gd fmla="*/ 177 h 238" name="T95"/>
                  <a:gd fmla="*/ 135 w 199" name="T96"/>
                  <a:gd fmla="*/ 177 h 238" name="T97"/>
                  <a:gd fmla="*/ 168 w 199" name="T98"/>
                  <a:gd fmla="*/ 76 h 238" name="T99"/>
                  <a:gd fmla="*/ 156 w 199" name="T100"/>
                  <a:gd fmla="*/ 84 h 238" name="T101"/>
                  <a:gd fmla="*/ 148 w 199" name="T102"/>
                  <a:gd fmla="*/ 87 h 238" name="T103"/>
                  <a:gd fmla="*/ 159 w 199" name="T104"/>
                  <a:gd fmla="*/ 19 h 238" name="T105"/>
                  <a:gd fmla="*/ 184 w 199" name="T106"/>
                  <a:gd fmla="*/ 19 h 238" name="T107"/>
                  <a:gd fmla="*/ 168 w 199" name="T108"/>
                  <a:gd fmla="*/ 76 h 23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38" w="199">
                    <a:moveTo>
                      <a:pt x="198" y="11"/>
                    </a:moveTo>
                    <a:cubicBezTo>
                      <a:pt x="198" y="8"/>
                      <a:pt x="194" y="5"/>
                      <a:pt x="191" y="5"/>
                    </a:cubicBezTo>
                    <a:cubicBezTo>
                      <a:pt x="160" y="5"/>
                      <a:pt x="160" y="5"/>
                      <a:pt x="160" y="5"/>
                    </a:cubicBezTo>
                    <a:cubicBezTo>
                      <a:pt x="160" y="3"/>
                      <a:pt x="160" y="1"/>
                      <a:pt x="160" y="0"/>
                    </a:cubicBezTo>
                    <a:cubicBezTo>
                      <a:pt x="156" y="3"/>
                      <a:pt x="150" y="6"/>
                      <a:pt x="141" y="9"/>
                    </a:cubicBezTo>
                    <a:cubicBezTo>
                      <a:pt x="130" y="12"/>
                      <a:pt x="115" y="14"/>
                      <a:pt x="100" y="14"/>
                    </a:cubicBezTo>
                    <a:cubicBezTo>
                      <a:pt x="85" y="14"/>
                      <a:pt x="70" y="12"/>
                      <a:pt x="59" y="9"/>
                    </a:cubicBezTo>
                    <a:cubicBezTo>
                      <a:pt x="50" y="6"/>
                      <a:pt x="44" y="3"/>
                      <a:pt x="40" y="0"/>
                    </a:cubicBezTo>
                    <a:cubicBezTo>
                      <a:pt x="40" y="1"/>
                      <a:pt x="40" y="3"/>
                      <a:pt x="40" y="5"/>
                    </a:cubicBezTo>
                    <a:cubicBezTo>
                      <a:pt x="8" y="5"/>
                      <a:pt x="8" y="5"/>
                      <a:pt x="8" y="5"/>
                    </a:cubicBezTo>
                    <a:cubicBezTo>
                      <a:pt x="4" y="5"/>
                      <a:pt x="1" y="8"/>
                      <a:pt x="1" y="11"/>
                    </a:cubicBezTo>
                    <a:cubicBezTo>
                      <a:pt x="1" y="12"/>
                      <a:pt x="0" y="23"/>
                      <a:pt x="1" y="38"/>
                    </a:cubicBezTo>
                    <a:cubicBezTo>
                      <a:pt x="3" y="47"/>
                      <a:pt x="4" y="55"/>
                      <a:pt x="7" y="62"/>
                    </a:cubicBezTo>
                    <a:cubicBezTo>
                      <a:pt x="10" y="71"/>
                      <a:pt x="15" y="79"/>
                      <a:pt x="20" y="85"/>
                    </a:cubicBezTo>
                    <a:cubicBezTo>
                      <a:pt x="30" y="96"/>
                      <a:pt x="43" y="102"/>
                      <a:pt x="60" y="102"/>
                    </a:cubicBezTo>
                    <a:cubicBezTo>
                      <a:pt x="67" y="113"/>
                      <a:pt x="77" y="122"/>
                      <a:pt x="90" y="125"/>
                    </a:cubicBezTo>
                    <a:cubicBezTo>
                      <a:pt x="91" y="133"/>
                      <a:pt x="91" y="142"/>
                      <a:pt x="90" y="150"/>
                    </a:cubicBezTo>
                    <a:cubicBezTo>
                      <a:pt x="68" y="150"/>
                      <a:pt x="68" y="150"/>
                      <a:pt x="68" y="150"/>
                    </a:cubicBezTo>
                    <a:cubicBezTo>
                      <a:pt x="63" y="150"/>
                      <a:pt x="60" y="154"/>
                      <a:pt x="59" y="158"/>
                    </a:cubicBezTo>
                    <a:cubicBezTo>
                      <a:pt x="58" y="159"/>
                      <a:pt x="57" y="160"/>
                      <a:pt x="56" y="161"/>
                    </a:cubicBezTo>
                    <a:cubicBezTo>
                      <a:pt x="49" y="161"/>
                      <a:pt x="49" y="161"/>
                      <a:pt x="49" y="161"/>
                    </a:cubicBezTo>
                    <a:cubicBezTo>
                      <a:pt x="45" y="161"/>
                      <a:pt x="41" y="165"/>
                      <a:pt x="41" y="169"/>
                    </a:cubicBezTo>
                    <a:cubicBezTo>
                      <a:pt x="41" y="230"/>
                      <a:pt x="41" y="230"/>
                      <a:pt x="41" y="230"/>
                    </a:cubicBezTo>
                    <a:cubicBezTo>
                      <a:pt x="41" y="234"/>
                      <a:pt x="45" y="238"/>
                      <a:pt x="49" y="238"/>
                    </a:cubicBezTo>
                    <a:cubicBezTo>
                      <a:pt x="149" y="238"/>
                      <a:pt x="149" y="238"/>
                      <a:pt x="149" y="238"/>
                    </a:cubicBezTo>
                    <a:cubicBezTo>
                      <a:pt x="154" y="238"/>
                      <a:pt x="157" y="234"/>
                      <a:pt x="157" y="230"/>
                    </a:cubicBezTo>
                    <a:cubicBezTo>
                      <a:pt x="157" y="169"/>
                      <a:pt x="157" y="169"/>
                      <a:pt x="157" y="169"/>
                    </a:cubicBezTo>
                    <a:cubicBezTo>
                      <a:pt x="157" y="165"/>
                      <a:pt x="154" y="161"/>
                      <a:pt x="149" y="161"/>
                    </a:cubicBezTo>
                    <a:cubicBezTo>
                      <a:pt x="144" y="161"/>
                      <a:pt x="144" y="161"/>
                      <a:pt x="144" y="161"/>
                    </a:cubicBezTo>
                    <a:cubicBezTo>
                      <a:pt x="143" y="160"/>
                      <a:pt x="141" y="159"/>
                      <a:pt x="139" y="158"/>
                    </a:cubicBezTo>
                    <a:cubicBezTo>
                      <a:pt x="138" y="154"/>
                      <a:pt x="135" y="150"/>
                      <a:pt x="131" y="150"/>
                    </a:cubicBezTo>
                    <a:cubicBezTo>
                      <a:pt x="110" y="150"/>
                      <a:pt x="110" y="150"/>
                      <a:pt x="110" y="150"/>
                    </a:cubicBezTo>
                    <a:cubicBezTo>
                      <a:pt x="109" y="142"/>
                      <a:pt x="109" y="133"/>
                      <a:pt x="110" y="125"/>
                    </a:cubicBezTo>
                    <a:cubicBezTo>
                      <a:pt x="123" y="122"/>
                      <a:pt x="133" y="113"/>
                      <a:pt x="140" y="102"/>
                    </a:cubicBezTo>
                    <a:cubicBezTo>
                      <a:pt x="156" y="101"/>
                      <a:pt x="169" y="96"/>
                      <a:pt x="178" y="85"/>
                    </a:cubicBezTo>
                    <a:cubicBezTo>
                      <a:pt x="184" y="79"/>
                      <a:pt x="189" y="71"/>
                      <a:pt x="192" y="62"/>
                    </a:cubicBezTo>
                    <a:cubicBezTo>
                      <a:pt x="194" y="55"/>
                      <a:pt x="196" y="47"/>
                      <a:pt x="197" y="38"/>
                    </a:cubicBezTo>
                    <a:cubicBezTo>
                      <a:pt x="199" y="23"/>
                      <a:pt x="198" y="12"/>
                      <a:pt x="198" y="11"/>
                    </a:cubicBezTo>
                    <a:close/>
                    <a:moveTo>
                      <a:pt x="43" y="84"/>
                    </a:moveTo>
                    <a:cubicBezTo>
                      <a:pt x="38" y="82"/>
                      <a:pt x="34" y="79"/>
                      <a:pt x="31" y="76"/>
                    </a:cubicBezTo>
                    <a:cubicBezTo>
                      <a:pt x="16" y="60"/>
                      <a:pt x="15" y="32"/>
                      <a:pt x="15" y="19"/>
                    </a:cubicBezTo>
                    <a:cubicBezTo>
                      <a:pt x="40" y="19"/>
                      <a:pt x="40" y="19"/>
                      <a:pt x="40" y="19"/>
                    </a:cubicBezTo>
                    <a:cubicBezTo>
                      <a:pt x="41" y="39"/>
                      <a:pt x="44" y="65"/>
                      <a:pt x="52" y="87"/>
                    </a:cubicBezTo>
                    <a:cubicBezTo>
                      <a:pt x="49" y="86"/>
                      <a:pt x="46" y="85"/>
                      <a:pt x="43" y="84"/>
                    </a:cubicBezTo>
                    <a:close/>
                    <a:moveTo>
                      <a:pt x="135" y="177"/>
                    </a:moveTo>
                    <a:cubicBezTo>
                      <a:pt x="135" y="219"/>
                      <a:pt x="135" y="219"/>
                      <a:pt x="135" y="219"/>
                    </a:cubicBezTo>
                    <a:cubicBezTo>
                      <a:pt x="64" y="219"/>
                      <a:pt x="64" y="219"/>
                      <a:pt x="64" y="219"/>
                    </a:cubicBezTo>
                    <a:cubicBezTo>
                      <a:pt x="64" y="177"/>
                      <a:pt x="64" y="177"/>
                      <a:pt x="64" y="177"/>
                    </a:cubicBezTo>
                    <a:lnTo>
                      <a:pt x="135" y="177"/>
                    </a:lnTo>
                    <a:close/>
                    <a:moveTo>
                      <a:pt x="168" y="76"/>
                    </a:moveTo>
                    <a:cubicBezTo>
                      <a:pt x="164" y="79"/>
                      <a:pt x="160" y="82"/>
                      <a:pt x="156" y="84"/>
                    </a:cubicBezTo>
                    <a:cubicBezTo>
                      <a:pt x="153" y="85"/>
                      <a:pt x="151" y="86"/>
                      <a:pt x="148" y="87"/>
                    </a:cubicBezTo>
                    <a:cubicBezTo>
                      <a:pt x="156" y="65"/>
                      <a:pt x="159" y="39"/>
                      <a:pt x="159" y="19"/>
                    </a:cubicBezTo>
                    <a:cubicBezTo>
                      <a:pt x="184" y="19"/>
                      <a:pt x="184" y="19"/>
                      <a:pt x="184" y="19"/>
                    </a:cubicBezTo>
                    <a:cubicBezTo>
                      <a:pt x="184" y="32"/>
                      <a:pt x="182" y="60"/>
                      <a:pt x="168" y="7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cxnSp>
          <p:nvCxnSpPr>
            <p:cNvPr id="79" name="直接连接符 78"/>
            <p:cNvCxnSpPr/>
            <p:nvPr/>
          </p:nvCxnSpPr>
          <p:spPr>
            <a:xfrm flipH="1">
              <a:off x="5048079" y="3532765"/>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4367268"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5" name="矩形 84"/>
            <p:cNvSpPr/>
            <p:nvPr/>
          </p:nvSpPr>
          <p:spPr>
            <a:xfrm>
              <a:off x="4367268"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1" name="矩形 90"/>
            <p:cNvSpPr/>
            <p:nvPr/>
          </p:nvSpPr>
          <p:spPr>
            <a:xfrm>
              <a:off x="4074144" y="4542189"/>
              <a:ext cx="194787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2018年8月XX平台获得XXX奖项，获得百万消费者一致好评。</a:t>
              </a:r>
            </a:p>
          </p:txBody>
        </p:sp>
      </p:grpSp>
      <p:grpSp>
        <p:nvGrpSpPr>
          <p:cNvPr id="9" name="组合 8"/>
          <p:cNvGrpSpPr/>
          <p:nvPr/>
        </p:nvGrpSpPr>
        <p:grpSpPr>
          <a:xfrm>
            <a:off x="6124741" y="1765541"/>
            <a:ext cx="1947870" cy="3699978"/>
            <a:chOff x="6124741" y="1765541"/>
            <a:chExt cx="1947870" cy="3699978"/>
          </a:xfrm>
          <a:effectLst>
            <a:outerShdw algn="tl" blurRad="254000" dir="2700000" dist="63500" rotWithShape="0">
              <a:prstClr val="black">
                <a:alpha val="30000"/>
              </a:prstClr>
            </a:outerShdw>
          </a:effectLst>
        </p:grpSpPr>
        <p:sp>
          <p:nvSpPr>
            <p:cNvPr id="75" name="椭圆 74"/>
            <p:cNvSpPr/>
            <p:nvPr/>
          </p:nvSpPr>
          <p:spPr>
            <a:xfrm>
              <a:off x="6199928" y="1765541"/>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37" name="Group 24"/>
            <p:cNvGrpSpPr>
              <a:grpSpLocks noChangeAspect="1"/>
            </p:cNvGrpSpPr>
            <p:nvPr/>
          </p:nvGrpSpPr>
          <p:grpSpPr>
            <a:xfrm>
              <a:off x="6302546" y="1864758"/>
              <a:ext cx="1597025" cy="1597025"/>
              <a:chOff x="3337" y="1657"/>
              <a:chExt cx="1006" cy="1006"/>
            </a:xfrm>
          </p:grpSpPr>
          <p:sp>
            <p:nvSpPr>
              <p:cNvPr id="38" name="AutoShape 23"/>
              <p:cNvSpPr>
                <a:spLocks noChangeArrowheads="1" noChangeAspect="1" noTextEdit="1"/>
              </p:cNvSpPr>
              <p:nvPr/>
            </p:nvSpPr>
            <p:spPr bwMode="auto">
              <a:xfrm>
                <a:off x="3337" y="1657"/>
                <a:ext cx="1006" cy="1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39" name="Oval 25"/>
              <p:cNvSpPr>
                <a:spLocks noChangeArrowheads="1"/>
              </p:cNvSpPr>
              <p:nvPr/>
            </p:nvSpPr>
            <p:spPr bwMode="auto">
              <a:xfrm>
                <a:off x="3337" y="1657"/>
                <a:ext cx="1006" cy="1006"/>
              </a:xfrm>
              <a:prstGeom prst="ellipse">
                <a:avLst/>
              </a:prstGeom>
              <a:solidFill>
                <a:srgbClr val="0DA3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0" name="Freeform 26"/>
              <p:cNvSpPr>
                <a:spLocks noEditPoints="1"/>
              </p:cNvSpPr>
              <p:nvPr/>
            </p:nvSpPr>
            <p:spPr bwMode="auto">
              <a:xfrm>
                <a:off x="3675" y="1876"/>
                <a:ext cx="328" cy="95"/>
              </a:xfrm>
              <a:custGeom>
                <a:gdLst>
                  <a:gd fmla="*/ 69 w 138" name="T0"/>
                  <a:gd fmla="*/ 40 h 40" name="T1"/>
                  <a:gd fmla="*/ 138 w 138" name="T2"/>
                  <a:gd fmla="*/ 22 h 40" name="T3"/>
                  <a:gd fmla="*/ 138 w 138" name="T4"/>
                  <a:gd fmla="*/ 20 h 40" name="T5"/>
                  <a:gd fmla="*/ 69 w 138" name="T6"/>
                  <a:gd fmla="*/ 0 h 40" name="T7"/>
                  <a:gd fmla="*/ 0 w 138" name="T8"/>
                  <a:gd fmla="*/ 20 h 40" name="T9"/>
                  <a:gd fmla="*/ 1 w 138" name="T10"/>
                  <a:gd fmla="*/ 22 h 40" name="T11"/>
                  <a:gd fmla="*/ 69 w 138" name="T12"/>
                  <a:gd fmla="*/ 40 h 40" name="T13"/>
                  <a:gd fmla="*/ 12 w 138" name="T14"/>
                  <a:gd fmla="*/ 17 h 40" name="T15"/>
                  <a:gd fmla="*/ 26 w 138" name="T16"/>
                  <a:gd fmla="*/ 13 h 40" name="T17"/>
                  <a:gd fmla="*/ 69 w 138" name="T18"/>
                  <a:gd fmla="*/ 8 h 40" name="T19"/>
                  <a:gd fmla="*/ 113 w 138" name="T20"/>
                  <a:gd fmla="*/ 13 h 40" name="T21"/>
                  <a:gd fmla="*/ 126 w 138" name="T22"/>
                  <a:gd fmla="*/ 17 h 40" name="T23"/>
                  <a:gd fmla="*/ 130 w 138" name="T24"/>
                  <a:gd fmla="*/ 20 h 40" name="T25"/>
                  <a:gd fmla="*/ 126 w 138" name="T26"/>
                  <a:gd fmla="*/ 23 h 40" name="T27"/>
                  <a:gd fmla="*/ 113 w 138" name="T28"/>
                  <a:gd fmla="*/ 28 h 40" name="T29"/>
                  <a:gd fmla="*/ 69 w 138" name="T30"/>
                  <a:gd fmla="*/ 32 h 40" name="T31"/>
                  <a:gd fmla="*/ 26 w 138" name="T32"/>
                  <a:gd fmla="*/ 28 h 40" name="T33"/>
                  <a:gd fmla="*/ 12 w 138" name="T34"/>
                  <a:gd fmla="*/ 23 h 40" name="T35"/>
                  <a:gd fmla="*/ 8 w 138" name="T36"/>
                  <a:gd fmla="*/ 20 h 40" name="T37"/>
                  <a:gd fmla="*/ 12 w 138" name="T38"/>
                  <a:gd fmla="*/ 17 h 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 w="138">
                    <a:moveTo>
                      <a:pt x="69" y="40"/>
                    </a:moveTo>
                    <a:cubicBezTo>
                      <a:pt x="105" y="40"/>
                      <a:pt x="134" y="32"/>
                      <a:pt x="138" y="22"/>
                    </a:cubicBezTo>
                    <a:cubicBezTo>
                      <a:pt x="138" y="21"/>
                      <a:pt x="138" y="21"/>
                      <a:pt x="138" y="20"/>
                    </a:cubicBezTo>
                    <a:cubicBezTo>
                      <a:pt x="138" y="9"/>
                      <a:pt x="107" y="0"/>
                      <a:pt x="69" y="0"/>
                    </a:cubicBezTo>
                    <a:cubicBezTo>
                      <a:pt x="31" y="0"/>
                      <a:pt x="0" y="9"/>
                      <a:pt x="0" y="20"/>
                    </a:cubicBezTo>
                    <a:cubicBezTo>
                      <a:pt x="0" y="21"/>
                      <a:pt x="0" y="21"/>
                      <a:pt x="1" y="22"/>
                    </a:cubicBezTo>
                    <a:cubicBezTo>
                      <a:pt x="4" y="32"/>
                      <a:pt x="33" y="40"/>
                      <a:pt x="69" y="40"/>
                    </a:cubicBezTo>
                    <a:close/>
                    <a:moveTo>
                      <a:pt x="12" y="17"/>
                    </a:moveTo>
                    <a:cubicBezTo>
                      <a:pt x="15" y="16"/>
                      <a:pt x="20" y="14"/>
                      <a:pt x="26" y="13"/>
                    </a:cubicBezTo>
                    <a:cubicBezTo>
                      <a:pt x="38" y="9"/>
                      <a:pt x="53" y="8"/>
                      <a:pt x="69" y="8"/>
                    </a:cubicBezTo>
                    <a:cubicBezTo>
                      <a:pt x="85" y="8"/>
                      <a:pt x="101" y="9"/>
                      <a:pt x="113" y="13"/>
                    </a:cubicBezTo>
                    <a:cubicBezTo>
                      <a:pt x="118" y="14"/>
                      <a:pt x="123" y="16"/>
                      <a:pt x="126" y="17"/>
                    </a:cubicBezTo>
                    <a:cubicBezTo>
                      <a:pt x="128" y="19"/>
                      <a:pt x="130" y="19"/>
                      <a:pt x="130" y="20"/>
                    </a:cubicBezTo>
                    <a:cubicBezTo>
                      <a:pt x="130" y="21"/>
                      <a:pt x="128" y="22"/>
                      <a:pt x="126" y="23"/>
                    </a:cubicBezTo>
                    <a:cubicBezTo>
                      <a:pt x="123" y="25"/>
                      <a:pt x="118" y="26"/>
                      <a:pt x="113" y="28"/>
                    </a:cubicBezTo>
                    <a:cubicBezTo>
                      <a:pt x="101" y="31"/>
                      <a:pt x="85" y="32"/>
                      <a:pt x="69" y="32"/>
                    </a:cubicBezTo>
                    <a:cubicBezTo>
                      <a:pt x="53" y="32"/>
                      <a:pt x="38" y="31"/>
                      <a:pt x="26" y="28"/>
                    </a:cubicBezTo>
                    <a:cubicBezTo>
                      <a:pt x="20" y="26"/>
                      <a:pt x="15" y="25"/>
                      <a:pt x="12" y="23"/>
                    </a:cubicBezTo>
                    <a:cubicBezTo>
                      <a:pt x="10" y="22"/>
                      <a:pt x="9" y="21"/>
                      <a:pt x="8" y="20"/>
                    </a:cubicBezTo>
                    <a:cubicBezTo>
                      <a:pt x="9" y="19"/>
                      <a:pt x="10" y="19"/>
                      <a:pt x="12" y="1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1" name="Freeform 27"/>
              <p:cNvSpPr>
                <a:spLocks noEditPoints="1"/>
              </p:cNvSpPr>
              <p:nvPr/>
            </p:nvSpPr>
            <p:spPr bwMode="auto">
              <a:xfrm>
                <a:off x="3539" y="1942"/>
                <a:ext cx="599" cy="502"/>
              </a:xfrm>
              <a:custGeom>
                <a:gdLst>
                  <a:gd fmla="*/ 236 w 252" name="T0"/>
                  <a:gd fmla="*/ 8 h 211" name="T1"/>
                  <a:gd fmla="*/ 220 w 252" name="T2"/>
                  <a:gd fmla="*/ 6 h 211" name="T3"/>
                  <a:gd fmla="*/ 195 w 252" name="T4"/>
                  <a:gd fmla="*/ 0 h 211" name="T5"/>
                  <a:gd fmla="*/ 126 w 252" name="T6"/>
                  <a:gd fmla="*/ 16 h 211" name="T7"/>
                  <a:gd fmla="*/ 57 w 252" name="T8"/>
                  <a:gd fmla="*/ 0 h 211" name="T9"/>
                  <a:gd fmla="*/ 32 w 252" name="T10"/>
                  <a:gd fmla="*/ 6 h 211" name="T11"/>
                  <a:gd fmla="*/ 16 w 252" name="T12"/>
                  <a:gd fmla="*/ 8 h 211" name="T13"/>
                  <a:gd fmla="*/ 1 w 252" name="T14"/>
                  <a:gd fmla="*/ 32 h 211" name="T15"/>
                  <a:gd fmla="*/ 23 w 252" name="T16"/>
                  <a:gd fmla="*/ 53 h 211" name="T17"/>
                  <a:gd fmla="*/ 58 w 252" name="T18"/>
                  <a:gd fmla="*/ 91 h 211" name="T19"/>
                  <a:gd fmla="*/ 46 w 252" name="T20"/>
                  <a:gd fmla="*/ 97 h 211" name="T21"/>
                  <a:gd fmla="*/ 40 w 252" name="T22"/>
                  <a:gd fmla="*/ 95 h 211" name="T23"/>
                  <a:gd fmla="*/ 28 w 252" name="T24"/>
                  <a:gd fmla="*/ 101 h 211" name="T25"/>
                  <a:gd fmla="*/ 42 w 252" name="T26"/>
                  <a:gd fmla="*/ 112 h 211" name="T27"/>
                  <a:gd fmla="*/ 59 w 252" name="T28"/>
                  <a:gd fmla="*/ 109 h 211" name="T29"/>
                  <a:gd fmla="*/ 112 w 252" name="T30"/>
                  <a:gd fmla="*/ 144 h 211" name="T31"/>
                  <a:gd fmla="*/ 96 w 252" name="T32"/>
                  <a:gd fmla="*/ 184 h 211" name="T33"/>
                  <a:gd fmla="*/ 86 w 252" name="T34"/>
                  <a:gd fmla="*/ 194 h 211" name="T35"/>
                  <a:gd fmla="*/ 75 w 252" name="T36"/>
                  <a:gd fmla="*/ 211 h 211" name="T37"/>
                  <a:gd fmla="*/ 177 w 252" name="T38"/>
                  <a:gd fmla="*/ 204 h 211" name="T39"/>
                  <a:gd fmla="*/ 167 w 252" name="T40"/>
                  <a:gd fmla="*/ 194 h 211" name="T41"/>
                  <a:gd fmla="*/ 144 w 252" name="T42"/>
                  <a:gd fmla="*/ 184 h 211" name="T43"/>
                  <a:gd fmla="*/ 182 w 252" name="T44"/>
                  <a:gd fmla="*/ 98 h 211" name="T45"/>
                  <a:gd fmla="*/ 206 w 252" name="T46"/>
                  <a:gd fmla="*/ 111 h 211" name="T47"/>
                  <a:gd fmla="*/ 222 w 252" name="T48"/>
                  <a:gd fmla="*/ 108 h 211" name="T49"/>
                  <a:gd fmla="*/ 222 w 252" name="T50"/>
                  <a:gd fmla="*/ 96 h 211" name="T51"/>
                  <a:gd fmla="*/ 210 w 252" name="T52"/>
                  <a:gd fmla="*/ 98 h 211" name="T53"/>
                  <a:gd fmla="*/ 199 w 252" name="T54"/>
                  <a:gd fmla="*/ 96 h 211" name="T55"/>
                  <a:gd fmla="*/ 205 w 252" name="T56"/>
                  <a:gd fmla="*/ 71 h 211" name="T57"/>
                  <a:gd fmla="*/ 245 w 252" name="T58"/>
                  <a:gd fmla="*/ 42 h 211" name="T59"/>
                  <a:gd fmla="*/ 250 w 252" name="T60"/>
                  <a:gd fmla="*/ 19 h 211" name="T61"/>
                  <a:gd fmla="*/ 29 w 252" name="T62"/>
                  <a:gd fmla="*/ 40 h 211" name="T63"/>
                  <a:gd fmla="*/ 15 w 252" name="T64"/>
                  <a:gd fmla="*/ 25 h 211" name="T65"/>
                  <a:gd fmla="*/ 32 w 252" name="T66"/>
                  <a:gd fmla="*/ 19 h 211" name="T67"/>
                  <a:gd fmla="*/ 49 w 252" name="T68"/>
                  <a:gd fmla="*/ 27 h 211" name="T69"/>
                  <a:gd fmla="*/ 58 w 252" name="T70"/>
                  <a:gd fmla="*/ 36 h 211" name="T71"/>
                  <a:gd fmla="*/ 58 w 252" name="T72"/>
                  <a:gd fmla="*/ 62 h 211" name="T73"/>
                  <a:gd fmla="*/ 223 w 252" name="T74"/>
                  <a:gd fmla="*/ 40 h 211" name="T75"/>
                  <a:gd fmla="*/ 190 w 252" name="T76"/>
                  <a:gd fmla="*/ 66 h 211" name="T77"/>
                  <a:gd fmla="*/ 199 w 252" name="T78"/>
                  <a:gd fmla="*/ 36 h 211" name="T79"/>
                  <a:gd fmla="*/ 204 w 252" name="T80"/>
                  <a:gd fmla="*/ 24 h 211" name="T81"/>
                  <a:gd fmla="*/ 220 w 252" name="T82"/>
                  <a:gd fmla="*/ 19 h 211" name="T83"/>
                  <a:gd fmla="*/ 235 w 252" name="T84"/>
                  <a:gd fmla="*/ 32 h 21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11" w="251">
                    <a:moveTo>
                      <a:pt x="250" y="19"/>
                    </a:moveTo>
                    <a:cubicBezTo>
                      <a:pt x="248" y="16"/>
                      <a:pt x="245" y="11"/>
                      <a:pt x="236" y="8"/>
                    </a:cubicBezTo>
                    <a:cubicBezTo>
                      <a:pt x="231" y="6"/>
                      <a:pt x="226" y="6"/>
                      <a:pt x="220" y="6"/>
                    </a:cubicBezTo>
                    <a:cubicBezTo>
                      <a:pt x="220" y="6"/>
                      <a:pt x="220" y="6"/>
                      <a:pt x="220" y="6"/>
                    </a:cubicBezTo>
                    <a:cubicBezTo>
                      <a:pt x="209" y="6"/>
                      <a:pt x="200" y="8"/>
                      <a:pt x="195" y="13"/>
                    </a:cubicBezTo>
                    <a:cubicBezTo>
                      <a:pt x="195" y="8"/>
                      <a:pt x="195" y="3"/>
                      <a:pt x="195" y="0"/>
                    </a:cubicBezTo>
                    <a:cubicBezTo>
                      <a:pt x="191" y="4"/>
                      <a:pt x="184" y="8"/>
                      <a:pt x="173" y="11"/>
                    </a:cubicBezTo>
                    <a:cubicBezTo>
                      <a:pt x="160" y="14"/>
                      <a:pt x="144" y="16"/>
                      <a:pt x="126" y="16"/>
                    </a:cubicBezTo>
                    <a:cubicBezTo>
                      <a:pt x="109" y="16"/>
                      <a:pt x="92" y="14"/>
                      <a:pt x="79" y="11"/>
                    </a:cubicBezTo>
                    <a:cubicBezTo>
                      <a:pt x="69" y="8"/>
                      <a:pt x="61" y="4"/>
                      <a:pt x="57" y="0"/>
                    </a:cubicBezTo>
                    <a:cubicBezTo>
                      <a:pt x="57" y="3"/>
                      <a:pt x="57" y="8"/>
                      <a:pt x="57" y="13"/>
                    </a:cubicBezTo>
                    <a:cubicBezTo>
                      <a:pt x="52" y="8"/>
                      <a:pt x="44" y="6"/>
                      <a:pt x="32" y="6"/>
                    </a:cubicBezTo>
                    <a:cubicBezTo>
                      <a:pt x="32" y="6"/>
                      <a:pt x="32" y="6"/>
                      <a:pt x="32" y="6"/>
                    </a:cubicBezTo>
                    <a:cubicBezTo>
                      <a:pt x="26" y="6"/>
                      <a:pt x="21" y="6"/>
                      <a:pt x="16" y="8"/>
                    </a:cubicBezTo>
                    <a:cubicBezTo>
                      <a:pt x="8" y="11"/>
                      <a:pt x="4" y="16"/>
                      <a:pt x="2" y="20"/>
                    </a:cubicBezTo>
                    <a:cubicBezTo>
                      <a:pt x="0" y="24"/>
                      <a:pt x="0" y="28"/>
                      <a:pt x="1" y="32"/>
                    </a:cubicBezTo>
                    <a:cubicBezTo>
                      <a:pt x="2" y="36"/>
                      <a:pt x="5" y="39"/>
                      <a:pt x="7" y="42"/>
                    </a:cubicBezTo>
                    <a:cubicBezTo>
                      <a:pt x="12" y="47"/>
                      <a:pt x="18" y="50"/>
                      <a:pt x="23" y="53"/>
                    </a:cubicBezTo>
                    <a:cubicBezTo>
                      <a:pt x="33" y="58"/>
                      <a:pt x="41" y="64"/>
                      <a:pt x="48" y="71"/>
                    </a:cubicBezTo>
                    <a:cubicBezTo>
                      <a:pt x="54" y="78"/>
                      <a:pt x="58" y="86"/>
                      <a:pt x="58" y="91"/>
                    </a:cubicBezTo>
                    <a:cubicBezTo>
                      <a:pt x="57" y="92"/>
                      <a:pt x="57" y="94"/>
                      <a:pt x="53" y="96"/>
                    </a:cubicBezTo>
                    <a:cubicBezTo>
                      <a:pt x="52" y="96"/>
                      <a:pt x="50" y="97"/>
                      <a:pt x="46" y="97"/>
                    </a:cubicBezTo>
                    <a:cubicBezTo>
                      <a:pt x="44" y="98"/>
                      <a:pt x="43" y="98"/>
                      <a:pt x="42" y="98"/>
                    </a:cubicBezTo>
                    <a:cubicBezTo>
                      <a:pt x="41" y="97"/>
                      <a:pt x="41" y="96"/>
                      <a:pt x="40" y="95"/>
                    </a:cubicBezTo>
                    <a:cubicBezTo>
                      <a:pt x="37" y="92"/>
                      <a:pt x="32" y="93"/>
                      <a:pt x="30" y="96"/>
                    </a:cubicBezTo>
                    <a:cubicBezTo>
                      <a:pt x="29" y="98"/>
                      <a:pt x="28" y="99"/>
                      <a:pt x="28" y="101"/>
                    </a:cubicBezTo>
                    <a:cubicBezTo>
                      <a:pt x="28" y="104"/>
                      <a:pt x="28" y="106"/>
                      <a:pt x="30" y="108"/>
                    </a:cubicBezTo>
                    <a:cubicBezTo>
                      <a:pt x="32" y="110"/>
                      <a:pt x="36" y="112"/>
                      <a:pt x="42" y="112"/>
                    </a:cubicBezTo>
                    <a:cubicBezTo>
                      <a:pt x="43" y="112"/>
                      <a:pt x="45" y="112"/>
                      <a:pt x="46" y="111"/>
                    </a:cubicBezTo>
                    <a:cubicBezTo>
                      <a:pt x="50" y="111"/>
                      <a:pt x="56" y="110"/>
                      <a:pt x="59" y="109"/>
                    </a:cubicBezTo>
                    <a:cubicBezTo>
                      <a:pt x="65" y="106"/>
                      <a:pt x="69" y="101"/>
                      <a:pt x="70" y="98"/>
                    </a:cubicBezTo>
                    <a:cubicBezTo>
                      <a:pt x="78" y="120"/>
                      <a:pt x="91" y="138"/>
                      <a:pt x="112" y="144"/>
                    </a:cubicBezTo>
                    <a:cubicBezTo>
                      <a:pt x="113" y="147"/>
                      <a:pt x="116" y="174"/>
                      <a:pt x="108" y="184"/>
                    </a:cubicBezTo>
                    <a:cubicBezTo>
                      <a:pt x="96" y="184"/>
                      <a:pt x="96" y="184"/>
                      <a:pt x="96" y="184"/>
                    </a:cubicBezTo>
                    <a:cubicBezTo>
                      <a:pt x="90" y="184"/>
                      <a:pt x="86" y="188"/>
                      <a:pt x="86" y="194"/>
                    </a:cubicBezTo>
                    <a:cubicBezTo>
                      <a:pt x="86" y="194"/>
                      <a:pt x="86" y="194"/>
                      <a:pt x="86" y="194"/>
                    </a:cubicBezTo>
                    <a:cubicBezTo>
                      <a:pt x="80" y="194"/>
                      <a:pt x="75" y="199"/>
                      <a:pt x="75" y="204"/>
                    </a:cubicBezTo>
                    <a:cubicBezTo>
                      <a:pt x="75" y="211"/>
                      <a:pt x="75" y="211"/>
                      <a:pt x="75" y="211"/>
                    </a:cubicBezTo>
                    <a:cubicBezTo>
                      <a:pt x="177" y="211"/>
                      <a:pt x="177" y="211"/>
                      <a:pt x="177" y="211"/>
                    </a:cubicBezTo>
                    <a:cubicBezTo>
                      <a:pt x="177" y="204"/>
                      <a:pt x="177" y="204"/>
                      <a:pt x="177" y="204"/>
                    </a:cubicBezTo>
                    <a:cubicBezTo>
                      <a:pt x="177" y="199"/>
                      <a:pt x="173" y="195"/>
                      <a:pt x="167" y="194"/>
                    </a:cubicBezTo>
                    <a:cubicBezTo>
                      <a:pt x="167" y="194"/>
                      <a:pt x="167" y="194"/>
                      <a:pt x="167" y="194"/>
                    </a:cubicBezTo>
                    <a:cubicBezTo>
                      <a:pt x="167" y="188"/>
                      <a:pt x="162" y="184"/>
                      <a:pt x="157" y="184"/>
                    </a:cubicBezTo>
                    <a:cubicBezTo>
                      <a:pt x="144" y="184"/>
                      <a:pt x="144" y="184"/>
                      <a:pt x="144" y="184"/>
                    </a:cubicBezTo>
                    <a:cubicBezTo>
                      <a:pt x="136" y="174"/>
                      <a:pt x="140" y="147"/>
                      <a:pt x="140" y="144"/>
                    </a:cubicBezTo>
                    <a:cubicBezTo>
                      <a:pt x="161" y="138"/>
                      <a:pt x="174" y="120"/>
                      <a:pt x="182" y="98"/>
                    </a:cubicBezTo>
                    <a:cubicBezTo>
                      <a:pt x="184" y="101"/>
                      <a:pt x="187" y="106"/>
                      <a:pt x="193" y="109"/>
                    </a:cubicBezTo>
                    <a:cubicBezTo>
                      <a:pt x="196" y="110"/>
                      <a:pt x="203" y="111"/>
                      <a:pt x="206" y="111"/>
                    </a:cubicBezTo>
                    <a:cubicBezTo>
                      <a:pt x="208" y="112"/>
                      <a:pt x="209" y="112"/>
                      <a:pt x="210" y="112"/>
                    </a:cubicBezTo>
                    <a:cubicBezTo>
                      <a:pt x="216" y="112"/>
                      <a:pt x="220" y="110"/>
                      <a:pt x="222" y="108"/>
                    </a:cubicBezTo>
                    <a:cubicBezTo>
                      <a:pt x="224" y="106"/>
                      <a:pt x="225" y="104"/>
                      <a:pt x="224" y="101"/>
                    </a:cubicBezTo>
                    <a:cubicBezTo>
                      <a:pt x="224" y="99"/>
                      <a:pt x="223" y="98"/>
                      <a:pt x="222" y="96"/>
                    </a:cubicBezTo>
                    <a:cubicBezTo>
                      <a:pt x="220" y="93"/>
                      <a:pt x="216" y="92"/>
                      <a:pt x="213" y="95"/>
                    </a:cubicBezTo>
                    <a:cubicBezTo>
                      <a:pt x="212" y="96"/>
                      <a:pt x="211" y="97"/>
                      <a:pt x="210" y="98"/>
                    </a:cubicBezTo>
                    <a:cubicBezTo>
                      <a:pt x="209" y="98"/>
                      <a:pt x="208" y="98"/>
                      <a:pt x="206" y="97"/>
                    </a:cubicBezTo>
                    <a:cubicBezTo>
                      <a:pt x="203" y="97"/>
                      <a:pt x="200" y="96"/>
                      <a:pt x="199" y="96"/>
                    </a:cubicBezTo>
                    <a:cubicBezTo>
                      <a:pt x="196" y="94"/>
                      <a:pt x="195" y="92"/>
                      <a:pt x="195" y="91"/>
                    </a:cubicBezTo>
                    <a:cubicBezTo>
                      <a:pt x="194" y="86"/>
                      <a:pt x="198" y="78"/>
                      <a:pt x="205" y="71"/>
                    </a:cubicBezTo>
                    <a:cubicBezTo>
                      <a:pt x="212" y="64"/>
                      <a:pt x="219" y="58"/>
                      <a:pt x="229" y="53"/>
                    </a:cubicBezTo>
                    <a:cubicBezTo>
                      <a:pt x="234" y="50"/>
                      <a:pt x="240" y="47"/>
                      <a:pt x="245" y="42"/>
                    </a:cubicBezTo>
                    <a:cubicBezTo>
                      <a:pt x="248" y="39"/>
                      <a:pt x="250" y="36"/>
                      <a:pt x="251" y="32"/>
                    </a:cubicBezTo>
                    <a:cubicBezTo>
                      <a:pt x="252" y="28"/>
                      <a:pt x="252" y="24"/>
                      <a:pt x="250" y="19"/>
                    </a:cubicBezTo>
                    <a:close/>
                    <a:moveTo>
                      <a:pt x="58" y="62"/>
                    </a:moveTo>
                    <a:cubicBezTo>
                      <a:pt x="50" y="53"/>
                      <a:pt x="41" y="46"/>
                      <a:pt x="29" y="40"/>
                    </a:cubicBezTo>
                    <a:cubicBezTo>
                      <a:pt x="26" y="38"/>
                      <a:pt x="21" y="35"/>
                      <a:pt x="17" y="32"/>
                    </a:cubicBezTo>
                    <a:cubicBezTo>
                      <a:pt x="14" y="28"/>
                      <a:pt x="15" y="26"/>
                      <a:pt x="15" y="25"/>
                    </a:cubicBezTo>
                    <a:cubicBezTo>
                      <a:pt x="17" y="21"/>
                      <a:pt x="25" y="19"/>
                      <a:pt x="32" y="19"/>
                    </a:cubicBezTo>
                    <a:cubicBezTo>
                      <a:pt x="32" y="19"/>
                      <a:pt x="32" y="19"/>
                      <a:pt x="32" y="19"/>
                    </a:cubicBezTo>
                    <a:cubicBezTo>
                      <a:pt x="40" y="19"/>
                      <a:pt x="46" y="21"/>
                      <a:pt x="48" y="24"/>
                    </a:cubicBezTo>
                    <a:cubicBezTo>
                      <a:pt x="49" y="25"/>
                      <a:pt x="49" y="27"/>
                      <a:pt x="49" y="27"/>
                    </a:cubicBezTo>
                    <a:cubicBezTo>
                      <a:pt x="48" y="31"/>
                      <a:pt x="50" y="35"/>
                      <a:pt x="53" y="36"/>
                    </a:cubicBezTo>
                    <a:cubicBezTo>
                      <a:pt x="55" y="37"/>
                      <a:pt x="57" y="36"/>
                      <a:pt x="58" y="36"/>
                    </a:cubicBezTo>
                    <a:cubicBezTo>
                      <a:pt x="59" y="45"/>
                      <a:pt x="60" y="56"/>
                      <a:pt x="62" y="67"/>
                    </a:cubicBezTo>
                    <a:cubicBezTo>
                      <a:pt x="61" y="65"/>
                      <a:pt x="59" y="63"/>
                      <a:pt x="58" y="62"/>
                    </a:cubicBezTo>
                    <a:close/>
                    <a:moveTo>
                      <a:pt x="235" y="32"/>
                    </a:moveTo>
                    <a:cubicBezTo>
                      <a:pt x="232" y="35"/>
                      <a:pt x="227" y="38"/>
                      <a:pt x="223" y="40"/>
                    </a:cubicBezTo>
                    <a:cubicBezTo>
                      <a:pt x="211" y="46"/>
                      <a:pt x="203" y="53"/>
                      <a:pt x="194" y="62"/>
                    </a:cubicBezTo>
                    <a:cubicBezTo>
                      <a:pt x="193" y="63"/>
                      <a:pt x="192" y="65"/>
                      <a:pt x="190" y="66"/>
                    </a:cubicBezTo>
                    <a:cubicBezTo>
                      <a:pt x="192" y="56"/>
                      <a:pt x="193" y="45"/>
                      <a:pt x="194" y="36"/>
                    </a:cubicBezTo>
                    <a:cubicBezTo>
                      <a:pt x="196" y="36"/>
                      <a:pt x="197" y="37"/>
                      <a:pt x="199" y="36"/>
                    </a:cubicBezTo>
                    <a:cubicBezTo>
                      <a:pt x="203" y="35"/>
                      <a:pt x="205" y="31"/>
                      <a:pt x="203" y="27"/>
                    </a:cubicBezTo>
                    <a:cubicBezTo>
                      <a:pt x="203" y="27"/>
                      <a:pt x="203" y="25"/>
                      <a:pt x="204" y="24"/>
                    </a:cubicBezTo>
                    <a:cubicBezTo>
                      <a:pt x="206" y="21"/>
                      <a:pt x="212" y="19"/>
                      <a:pt x="220" y="19"/>
                    </a:cubicBezTo>
                    <a:cubicBezTo>
                      <a:pt x="220" y="19"/>
                      <a:pt x="220" y="19"/>
                      <a:pt x="220" y="19"/>
                    </a:cubicBezTo>
                    <a:cubicBezTo>
                      <a:pt x="227" y="19"/>
                      <a:pt x="235" y="21"/>
                      <a:pt x="237" y="25"/>
                    </a:cubicBezTo>
                    <a:cubicBezTo>
                      <a:pt x="238" y="26"/>
                      <a:pt x="239" y="28"/>
                      <a:pt x="235" y="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cxnSp>
          <p:nvCxnSpPr>
            <p:cNvPr id="80" name="直接连接符 79"/>
            <p:cNvCxnSpPr/>
            <p:nvPr/>
          </p:nvCxnSpPr>
          <p:spPr>
            <a:xfrm flipH="1">
              <a:off x="7098677" y="3513147"/>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6417866" y="4008789"/>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7" name="矩形 86"/>
            <p:cNvSpPr/>
            <p:nvPr/>
          </p:nvSpPr>
          <p:spPr>
            <a:xfrm>
              <a:off x="6417866" y="4110162"/>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2" name="矩形 91"/>
            <p:cNvSpPr/>
            <p:nvPr/>
          </p:nvSpPr>
          <p:spPr>
            <a:xfrm>
              <a:off x="6124741" y="4542189"/>
              <a:ext cx="194787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2018年8月XX平台获得XXX奖项，获得百万消费者一致好评。</a:t>
              </a:r>
            </a:p>
          </p:txBody>
        </p:sp>
      </p:grpSp>
      <p:grpSp>
        <p:nvGrpSpPr>
          <p:cNvPr id="10" name="组合 9"/>
          <p:cNvGrpSpPr/>
          <p:nvPr/>
        </p:nvGrpSpPr>
        <p:grpSpPr>
          <a:xfrm>
            <a:off x="8212984" y="1780055"/>
            <a:ext cx="1947870" cy="3685464"/>
            <a:chOff x="8212984" y="1780055"/>
            <a:chExt cx="1947870" cy="3685464"/>
          </a:xfrm>
          <a:effectLst>
            <a:outerShdw algn="tl" blurRad="254000" dir="2700000" dist="63500" rotWithShape="0">
              <a:prstClr val="black">
                <a:alpha val="30000"/>
              </a:prstClr>
            </a:outerShdw>
          </a:effectLst>
        </p:grpSpPr>
        <p:sp>
          <p:nvSpPr>
            <p:cNvPr id="76" name="椭圆 75"/>
            <p:cNvSpPr/>
            <p:nvPr/>
          </p:nvSpPr>
          <p:spPr>
            <a:xfrm>
              <a:off x="8272179" y="1780055"/>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59" name="Group 36"/>
            <p:cNvGrpSpPr>
              <a:grpSpLocks noChangeAspect="1"/>
            </p:cNvGrpSpPr>
            <p:nvPr/>
          </p:nvGrpSpPr>
          <p:grpSpPr>
            <a:xfrm>
              <a:off x="8366296" y="1864758"/>
              <a:ext cx="1598612" cy="1597025"/>
              <a:chOff x="4637" y="1657"/>
              <a:chExt cx="1007" cy="1006"/>
            </a:xfrm>
          </p:grpSpPr>
          <p:sp>
            <p:nvSpPr>
              <p:cNvPr id="60" name="AutoShape 35"/>
              <p:cNvSpPr>
                <a:spLocks noChangeArrowheads="1" noChangeAspect="1" noTextEdit="1"/>
              </p:cNvSpPr>
              <p:nvPr/>
            </p:nvSpPr>
            <p:spPr bwMode="auto">
              <a:xfrm>
                <a:off x="4637" y="1657"/>
                <a:ext cx="1007" cy="1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1" name="Oval 37"/>
              <p:cNvSpPr>
                <a:spLocks noChangeArrowheads="1"/>
              </p:cNvSpPr>
              <p:nvPr/>
            </p:nvSpPr>
            <p:spPr bwMode="auto">
              <a:xfrm>
                <a:off x="4637" y="1659"/>
                <a:ext cx="1007" cy="1006"/>
              </a:xfrm>
              <a:prstGeom prst="ellipse">
                <a:avLst/>
              </a:pr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2" name="Freeform 38"/>
              <p:cNvSpPr/>
              <p:nvPr/>
            </p:nvSpPr>
            <p:spPr bwMode="auto">
              <a:xfrm>
                <a:off x="4932" y="1888"/>
                <a:ext cx="414" cy="325"/>
              </a:xfrm>
              <a:custGeom>
                <a:gdLst>
                  <a:gd fmla="*/ 16 w 174" name="T0"/>
                  <a:gd fmla="*/ 137 h 137" name="T1"/>
                  <a:gd fmla="*/ 24 w 174" name="T2"/>
                  <a:gd fmla="*/ 133 h 137" name="T3"/>
                  <a:gd fmla="*/ 28 w 174" name="T4"/>
                  <a:gd fmla="*/ 133 h 137" name="T5"/>
                  <a:gd fmla="*/ 12 w 174" name="T6"/>
                  <a:gd fmla="*/ 87 h 137" name="T7"/>
                  <a:gd fmla="*/ 34 w 174" name="T8"/>
                  <a:gd fmla="*/ 34 h 137" name="T9"/>
                  <a:gd fmla="*/ 87 w 174" name="T10"/>
                  <a:gd fmla="*/ 12 h 137" name="T11"/>
                  <a:gd fmla="*/ 140 w 174" name="T12"/>
                  <a:gd fmla="*/ 34 h 137" name="T13"/>
                  <a:gd fmla="*/ 162 w 174" name="T14"/>
                  <a:gd fmla="*/ 87 h 137" name="T15"/>
                  <a:gd fmla="*/ 146 w 174" name="T16"/>
                  <a:gd fmla="*/ 133 h 137" name="T17"/>
                  <a:gd fmla="*/ 151 w 174" name="T18"/>
                  <a:gd fmla="*/ 133 h 137" name="T19"/>
                  <a:gd fmla="*/ 159 w 174" name="T20"/>
                  <a:gd fmla="*/ 137 h 137" name="T21"/>
                  <a:gd fmla="*/ 168 w 174" name="T22"/>
                  <a:gd fmla="*/ 121 h 137" name="T23"/>
                  <a:gd fmla="*/ 174 w 174" name="T24"/>
                  <a:gd fmla="*/ 87 h 137" name="T25"/>
                  <a:gd fmla="*/ 168 w 174" name="T26"/>
                  <a:gd fmla="*/ 53 h 137" name="T27"/>
                  <a:gd fmla="*/ 149 w 174" name="T28"/>
                  <a:gd fmla="*/ 25 h 137" name="T29"/>
                  <a:gd fmla="*/ 121 w 174" name="T30"/>
                  <a:gd fmla="*/ 6 h 137" name="T31"/>
                  <a:gd fmla="*/ 87 w 174" name="T32"/>
                  <a:gd fmla="*/ 0 h 137" name="T33"/>
                  <a:gd fmla="*/ 53 w 174" name="T34"/>
                  <a:gd fmla="*/ 6 h 137" name="T35"/>
                  <a:gd fmla="*/ 26 w 174" name="T36"/>
                  <a:gd fmla="*/ 25 h 137" name="T37"/>
                  <a:gd fmla="*/ 7 w 174" name="T38"/>
                  <a:gd fmla="*/ 53 h 137" name="T39"/>
                  <a:gd fmla="*/ 0 w 174" name="T40"/>
                  <a:gd fmla="*/ 87 h 137" name="T41"/>
                  <a:gd fmla="*/ 7 w 174" name="T42"/>
                  <a:gd fmla="*/ 121 h 137" name="T43"/>
                  <a:gd fmla="*/ 16 w 174" name="T44"/>
                  <a:gd fmla="*/ 137 h 13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7" w="174">
                    <a:moveTo>
                      <a:pt x="16" y="137"/>
                    </a:moveTo>
                    <a:cubicBezTo>
                      <a:pt x="18" y="134"/>
                      <a:pt x="20" y="133"/>
                      <a:pt x="24" y="133"/>
                    </a:cubicBezTo>
                    <a:cubicBezTo>
                      <a:pt x="28" y="133"/>
                      <a:pt x="28" y="133"/>
                      <a:pt x="28" y="133"/>
                    </a:cubicBezTo>
                    <a:cubicBezTo>
                      <a:pt x="18" y="120"/>
                      <a:pt x="12" y="104"/>
                      <a:pt x="12" y="87"/>
                    </a:cubicBezTo>
                    <a:cubicBezTo>
                      <a:pt x="12" y="67"/>
                      <a:pt x="20" y="48"/>
                      <a:pt x="34" y="34"/>
                    </a:cubicBezTo>
                    <a:cubicBezTo>
                      <a:pt x="48" y="20"/>
                      <a:pt x="67" y="12"/>
                      <a:pt x="87" y="12"/>
                    </a:cubicBezTo>
                    <a:cubicBezTo>
                      <a:pt x="107" y="12"/>
                      <a:pt x="126" y="20"/>
                      <a:pt x="140" y="34"/>
                    </a:cubicBezTo>
                    <a:cubicBezTo>
                      <a:pt x="154" y="48"/>
                      <a:pt x="162" y="67"/>
                      <a:pt x="162" y="87"/>
                    </a:cubicBezTo>
                    <a:cubicBezTo>
                      <a:pt x="162" y="104"/>
                      <a:pt x="157" y="120"/>
                      <a:pt x="146" y="133"/>
                    </a:cubicBezTo>
                    <a:cubicBezTo>
                      <a:pt x="151" y="133"/>
                      <a:pt x="151" y="133"/>
                      <a:pt x="151" y="133"/>
                    </a:cubicBezTo>
                    <a:cubicBezTo>
                      <a:pt x="154" y="133"/>
                      <a:pt x="157" y="134"/>
                      <a:pt x="159" y="137"/>
                    </a:cubicBezTo>
                    <a:cubicBezTo>
                      <a:pt x="162" y="132"/>
                      <a:pt x="165" y="126"/>
                      <a:pt x="168" y="121"/>
                    </a:cubicBezTo>
                    <a:cubicBezTo>
                      <a:pt x="172" y="110"/>
                      <a:pt x="174" y="99"/>
                      <a:pt x="174" y="87"/>
                    </a:cubicBezTo>
                    <a:cubicBezTo>
                      <a:pt x="174" y="75"/>
                      <a:pt x="172" y="64"/>
                      <a:pt x="168" y="53"/>
                    </a:cubicBezTo>
                    <a:cubicBezTo>
                      <a:pt x="163" y="42"/>
                      <a:pt x="157" y="33"/>
                      <a:pt x="149" y="25"/>
                    </a:cubicBezTo>
                    <a:cubicBezTo>
                      <a:pt x="141" y="17"/>
                      <a:pt x="132" y="11"/>
                      <a:pt x="121" y="6"/>
                    </a:cubicBezTo>
                    <a:cubicBezTo>
                      <a:pt x="110" y="2"/>
                      <a:pt x="99" y="0"/>
                      <a:pt x="87" y="0"/>
                    </a:cubicBezTo>
                    <a:cubicBezTo>
                      <a:pt x="75" y="0"/>
                      <a:pt x="64" y="2"/>
                      <a:pt x="53" y="6"/>
                    </a:cubicBezTo>
                    <a:cubicBezTo>
                      <a:pt x="43" y="11"/>
                      <a:pt x="34" y="17"/>
                      <a:pt x="26" y="25"/>
                    </a:cubicBezTo>
                    <a:cubicBezTo>
                      <a:pt x="18" y="33"/>
                      <a:pt x="11" y="42"/>
                      <a:pt x="7" y="53"/>
                    </a:cubicBezTo>
                    <a:cubicBezTo>
                      <a:pt x="2" y="64"/>
                      <a:pt x="0" y="75"/>
                      <a:pt x="0" y="87"/>
                    </a:cubicBezTo>
                    <a:cubicBezTo>
                      <a:pt x="0" y="99"/>
                      <a:pt x="2" y="110"/>
                      <a:pt x="7" y="121"/>
                    </a:cubicBezTo>
                    <a:cubicBezTo>
                      <a:pt x="9" y="126"/>
                      <a:pt x="12" y="132"/>
                      <a:pt x="16" y="1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3" name="Freeform 39"/>
              <p:cNvSpPr/>
              <p:nvPr/>
            </p:nvSpPr>
            <p:spPr bwMode="auto">
              <a:xfrm>
                <a:off x="4975" y="1930"/>
                <a:ext cx="329" cy="274"/>
              </a:xfrm>
              <a:custGeom>
                <a:gdLst>
                  <a:gd fmla="*/ 110 w 138" name="T0"/>
                  <a:gd fmla="*/ 115 h 115" name="T1"/>
                  <a:gd fmla="*/ 121 w 138" name="T2"/>
                  <a:gd fmla="*/ 115 h 115" name="T3"/>
                  <a:gd fmla="*/ 138 w 138" name="T4"/>
                  <a:gd fmla="*/ 69 h 115" name="T5"/>
                  <a:gd fmla="*/ 118 w 138" name="T6"/>
                  <a:gd fmla="*/ 20 h 115" name="T7"/>
                  <a:gd fmla="*/ 69 w 138" name="T8"/>
                  <a:gd fmla="*/ 0 h 115" name="T9"/>
                  <a:gd fmla="*/ 20 w 138" name="T10"/>
                  <a:gd fmla="*/ 20 h 115" name="T11"/>
                  <a:gd fmla="*/ 0 w 138" name="T12"/>
                  <a:gd fmla="*/ 69 h 115" name="T13"/>
                  <a:gd fmla="*/ 18 w 138" name="T14"/>
                  <a:gd fmla="*/ 115 h 115" name="T15"/>
                  <a:gd fmla="*/ 28 w 138" name="T16"/>
                  <a:gd fmla="*/ 115 h 115" name="T17"/>
                  <a:gd fmla="*/ 26 w 138" name="T18"/>
                  <a:gd fmla="*/ 112 h 115" name="T19"/>
                  <a:gd fmla="*/ 8 w 138" name="T20"/>
                  <a:gd fmla="*/ 69 h 115" name="T21"/>
                  <a:gd fmla="*/ 26 w 138" name="T22"/>
                  <a:gd fmla="*/ 25 h 115" name="T23"/>
                  <a:gd fmla="*/ 69 w 138" name="T24"/>
                  <a:gd fmla="*/ 7 h 115" name="T25"/>
                  <a:gd fmla="*/ 113 w 138" name="T26"/>
                  <a:gd fmla="*/ 25 h 115" name="T27"/>
                  <a:gd fmla="*/ 131 w 138" name="T28"/>
                  <a:gd fmla="*/ 69 h 115" name="T29"/>
                  <a:gd fmla="*/ 113 w 138" name="T30"/>
                  <a:gd fmla="*/ 112 h 115" name="T31"/>
                  <a:gd fmla="*/ 110 w 138" name="T32"/>
                  <a:gd fmla="*/ 115 h 11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5" w="138">
                    <a:moveTo>
                      <a:pt x="110" y="115"/>
                    </a:moveTo>
                    <a:cubicBezTo>
                      <a:pt x="121" y="115"/>
                      <a:pt x="121" y="115"/>
                      <a:pt x="121" y="115"/>
                    </a:cubicBezTo>
                    <a:cubicBezTo>
                      <a:pt x="132" y="102"/>
                      <a:pt x="138" y="86"/>
                      <a:pt x="138" y="69"/>
                    </a:cubicBezTo>
                    <a:cubicBezTo>
                      <a:pt x="138" y="50"/>
                      <a:pt x="131" y="33"/>
                      <a:pt x="118" y="20"/>
                    </a:cubicBezTo>
                    <a:cubicBezTo>
                      <a:pt x="105" y="7"/>
                      <a:pt x="88" y="0"/>
                      <a:pt x="69" y="0"/>
                    </a:cubicBezTo>
                    <a:cubicBezTo>
                      <a:pt x="51" y="0"/>
                      <a:pt x="33" y="7"/>
                      <a:pt x="20" y="20"/>
                    </a:cubicBezTo>
                    <a:cubicBezTo>
                      <a:pt x="7" y="33"/>
                      <a:pt x="0" y="50"/>
                      <a:pt x="0" y="69"/>
                    </a:cubicBezTo>
                    <a:cubicBezTo>
                      <a:pt x="0" y="86"/>
                      <a:pt x="6" y="102"/>
                      <a:pt x="18" y="115"/>
                    </a:cubicBezTo>
                    <a:cubicBezTo>
                      <a:pt x="28" y="115"/>
                      <a:pt x="28" y="115"/>
                      <a:pt x="28" y="115"/>
                    </a:cubicBezTo>
                    <a:cubicBezTo>
                      <a:pt x="27" y="114"/>
                      <a:pt x="26" y="113"/>
                      <a:pt x="26" y="112"/>
                    </a:cubicBezTo>
                    <a:cubicBezTo>
                      <a:pt x="14" y="101"/>
                      <a:pt x="8" y="85"/>
                      <a:pt x="8" y="69"/>
                    </a:cubicBezTo>
                    <a:cubicBezTo>
                      <a:pt x="8" y="52"/>
                      <a:pt x="14" y="37"/>
                      <a:pt x="26" y="25"/>
                    </a:cubicBezTo>
                    <a:cubicBezTo>
                      <a:pt x="37" y="14"/>
                      <a:pt x="53" y="7"/>
                      <a:pt x="69" y="7"/>
                    </a:cubicBezTo>
                    <a:cubicBezTo>
                      <a:pt x="86" y="7"/>
                      <a:pt x="101" y="14"/>
                      <a:pt x="113" y="25"/>
                    </a:cubicBezTo>
                    <a:cubicBezTo>
                      <a:pt x="124" y="37"/>
                      <a:pt x="131" y="52"/>
                      <a:pt x="131" y="69"/>
                    </a:cubicBezTo>
                    <a:cubicBezTo>
                      <a:pt x="131" y="85"/>
                      <a:pt x="124" y="101"/>
                      <a:pt x="113" y="112"/>
                    </a:cubicBezTo>
                    <a:cubicBezTo>
                      <a:pt x="112" y="113"/>
                      <a:pt x="111" y="114"/>
                      <a:pt x="110" y="1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4" name="Freeform 40"/>
              <p:cNvSpPr>
                <a:spLocks noEditPoints="1"/>
              </p:cNvSpPr>
              <p:nvPr/>
            </p:nvSpPr>
            <p:spPr bwMode="auto">
              <a:xfrm>
                <a:off x="4827" y="2211"/>
                <a:ext cx="624" cy="226"/>
              </a:xfrm>
              <a:custGeom>
                <a:gdLst>
                  <a:gd fmla="*/ 259 w 262" name="T0"/>
                  <a:gd fmla="*/ 84 h 95" name="T1"/>
                  <a:gd fmla="*/ 224 w 262" name="T2"/>
                  <a:gd fmla="*/ 59 h 95" name="T3"/>
                  <a:gd fmla="*/ 259 w 262" name="T4"/>
                  <a:gd fmla="*/ 35 h 95" name="T5"/>
                  <a:gd fmla="*/ 261 w 262" name="T6"/>
                  <a:gd fmla="*/ 28 h 95" name="T7"/>
                  <a:gd fmla="*/ 256 w 262" name="T8"/>
                  <a:gd fmla="*/ 23 h 95" name="T9"/>
                  <a:gd fmla="*/ 201 w 262" name="T10"/>
                  <a:gd fmla="*/ 23 h 95" name="T11"/>
                  <a:gd fmla="*/ 201 w 262" name="T12"/>
                  <a:gd fmla="*/ 6 h 95" name="T13"/>
                  <a:gd fmla="*/ 195 w 262" name="T14"/>
                  <a:gd fmla="*/ 0 h 95" name="T15"/>
                  <a:gd fmla="*/ 68 w 262" name="T16"/>
                  <a:gd fmla="*/ 0 h 95" name="T17"/>
                  <a:gd fmla="*/ 62 w 262" name="T18"/>
                  <a:gd fmla="*/ 6 h 95" name="T19"/>
                  <a:gd fmla="*/ 62 w 262" name="T20"/>
                  <a:gd fmla="*/ 23 h 95" name="T21"/>
                  <a:gd fmla="*/ 7 w 262" name="T22"/>
                  <a:gd fmla="*/ 23 h 95" name="T23"/>
                  <a:gd fmla="*/ 1 w 262" name="T24"/>
                  <a:gd fmla="*/ 28 h 95" name="T25"/>
                  <a:gd fmla="*/ 3 w 262" name="T26"/>
                  <a:gd fmla="*/ 35 h 95" name="T27"/>
                  <a:gd fmla="*/ 39 w 262" name="T28"/>
                  <a:gd fmla="*/ 59 h 95" name="T29"/>
                  <a:gd fmla="*/ 4 w 262" name="T30"/>
                  <a:gd fmla="*/ 84 h 95" name="T31"/>
                  <a:gd fmla="*/ 1 w 262" name="T32"/>
                  <a:gd fmla="*/ 91 h 95" name="T33"/>
                  <a:gd fmla="*/ 7 w 262" name="T34"/>
                  <a:gd fmla="*/ 95 h 95" name="T35"/>
                  <a:gd fmla="*/ 84 w 262" name="T36"/>
                  <a:gd fmla="*/ 95 h 95" name="T37"/>
                  <a:gd fmla="*/ 90 w 262" name="T38"/>
                  <a:gd fmla="*/ 89 h 95" name="T39"/>
                  <a:gd fmla="*/ 90 w 262" name="T40"/>
                  <a:gd fmla="*/ 72 h 95" name="T41"/>
                  <a:gd fmla="*/ 172 w 262" name="T42"/>
                  <a:gd fmla="*/ 72 h 95" name="T43"/>
                  <a:gd fmla="*/ 172 w 262" name="T44"/>
                  <a:gd fmla="*/ 89 h 95" name="T45"/>
                  <a:gd fmla="*/ 179 w 262" name="T46"/>
                  <a:gd fmla="*/ 95 h 95" name="T47"/>
                  <a:gd fmla="*/ 255 w 262" name="T48"/>
                  <a:gd fmla="*/ 95 h 95" name="T49"/>
                  <a:gd fmla="*/ 261 w 262" name="T50"/>
                  <a:gd fmla="*/ 91 h 95" name="T51"/>
                  <a:gd fmla="*/ 259 w 262" name="T52"/>
                  <a:gd fmla="*/ 84 h 95" name="T53"/>
                  <a:gd fmla="*/ 78 w 262" name="T54"/>
                  <a:gd fmla="*/ 83 h 95" name="T55"/>
                  <a:gd fmla="*/ 27 w 262" name="T56"/>
                  <a:gd fmla="*/ 83 h 95" name="T57"/>
                  <a:gd fmla="*/ 53 w 262" name="T58"/>
                  <a:gd fmla="*/ 64 h 95" name="T59"/>
                  <a:gd fmla="*/ 56 w 262" name="T60"/>
                  <a:gd fmla="*/ 59 h 95" name="T61"/>
                  <a:gd fmla="*/ 53 w 262" name="T62"/>
                  <a:gd fmla="*/ 54 h 95" name="T63"/>
                  <a:gd fmla="*/ 27 w 262" name="T64"/>
                  <a:gd fmla="*/ 36 h 95" name="T65"/>
                  <a:gd fmla="*/ 62 w 262" name="T66"/>
                  <a:gd fmla="*/ 36 h 95" name="T67"/>
                  <a:gd fmla="*/ 62 w 262" name="T68"/>
                  <a:gd fmla="*/ 66 h 95" name="T69"/>
                  <a:gd fmla="*/ 68 w 262" name="T70"/>
                  <a:gd fmla="*/ 72 h 95" name="T71"/>
                  <a:gd fmla="*/ 78 w 262" name="T72"/>
                  <a:gd fmla="*/ 72 h 95" name="T73"/>
                  <a:gd fmla="*/ 78 w 262" name="T74"/>
                  <a:gd fmla="*/ 83 h 95" name="T75"/>
                  <a:gd fmla="*/ 74 w 262" name="T76"/>
                  <a:gd fmla="*/ 60 h 95" name="T77"/>
                  <a:gd fmla="*/ 74 w 262" name="T78"/>
                  <a:gd fmla="*/ 12 h 95" name="T79"/>
                  <a:gd fmla="*/ 188 w 262" name="T80"/>
                  <a:gd fmla="*/ 12 h 95" name="T81"/>
                  <a:gd fmla="*/ 188 w 262" name="T82"/>
                  <a:gd fmla="*/ 60 h 95" name="T83"/>
                  <a:gd fmla="*/ 74 w 262" name="T84"/>
                  <a:gd fmla="*/ 60 h 95" name="T85"/>
                  <a:gd fmla="*/ 185 w 262" name="T86"/>
                  <a:gd fmla="*/ 83 h 95" name="T87"/>
                  <a:gd fmla="*/ 185 w 262" name="T88"/>
                  <a:gd fmla="*/ 72 h 95" name="T89"/>
                  <a:gd fmla="*/ 195 w 262" name="T90"/>
                  <a:gd fmla="*/ 72 h 95" name="T91"/>
                  <a:gd fmla="*/ 201 w 262" name="T92"/>
                  <a:gd fmla="*/ 66 h 95" name="T93"/>
                  <a:gd fmla="*/ 201 w 262" name="T94"/>
                  <a:gd fmla="*/ 36 h 95" name="T95"/>
                  <a:gd fmla="*/ 236 w 262" name="T96"/>
                  <a:gd fmla="*/ 36 h 95" name="T97"/>
                  <a:gd fmla="*/ 209 w 262" name="T98"/>
                  <a:gd fmla="*/ 54 h 95" name="T99"/>
                  <a:gd fmla="*/ 207 w 262" name="T100"/>
                  <a:gd fmla="*/ 59 h 95" name="T101"/>
                  <a:gd fmla="*/ 209 w 262" name="T102"/>
                  <a:gd fmla="*/ 64 h 95" name="T103"/>
                  <a:gd fmla="*/ 236 w 262" name="T104"/>
                  <a:gd fmla="*/ 83 h 95" name="T105"/>
                  <a:gd fmla="*/ 185 w 262" name="T106"/>
                  <a:gd fmla="*/ 83 h 9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5" w="262">
                    <a:moveTo>
                      <a:pt x="259" y="84"/>
                    </a:moveTo>
                    <a:cubicBezTo>
                      <a:pt x="224" y="59"/>
                      <a:pt x="224" y="59"/>
                      <a:pt x="224" y="59"/>
                    </a:cubicBezTo>
                    <a:cubicBezTo>
                      <a:pt x="259" y="35"/>
                      <a:pt x="259" y="35"/>
                      <a:pt x="259" y="35"/>
                    </a:cubicBezTo>
                    <a:cubicBezTo>
                      <a:pt x="261" y="33"/>
                      <a:pt x="262" y="30"/>
                      <a:pt x="261" y="28"/>
                    </a:cubicBezTo>
                    <a:cubicBezTo>
                      <a:pt x="261" y="25"/>
                      <a:pt x="258" y="23"/>
                      <a:pt x="256" y="23"/>
                    </a:cubicBezTo>
                    <a:cubicBezTo>
                      <a:pt x="201" y="23"/>
                      <a:pt x="201" y="23"/>
                      <a:pt x="201" y="23"/>
                    </a:cubicBezTo>
                    <a:cubicBezTo>
                      <a:pt x="201" y="6"/>
                      <a:pt x="201" y="6"/>
                      <a:pt x="201" y="6"/>
                    </a:cubicBezTo>
                    <a:cubicBezTo>
                      <a:pt x="201" y="3"/>
                      <a:pt x="198" y="0"/>
                      <a:pt x="195" y="0"/>
                    </a:cubicBezTo>
                    <a:cubicBezTo>
                      <a:pt x="68" y="0"/>
                      <a:pt x="68" y="0"/>
                      <a:pt x="68" y="0"/>
                    </a:cubicBezTo>
                    <a:cubicBezTo>
                      <a:pt x="64" y="0"/>
                      <a:pt x="62" y="3"/>
                      <a:pt x="62" y="6"/>
                    </a:cubicBezTo>
                    <a:cubicBezTo>
                      <a:pt x="62" y="23"/>
                      <a:pt x="62" y="23"/>
                      <a:pt x="62" y="23"/>
                    </a:cubicBezTo>
                    <a:cubicBezTo>
                      <a:pt x="7" y="23"/>
                      <a:pt x="7" y="23"/>
                      <a:pt x="7" y="23"/>
                    </a:cubicBezTo>
                    <a:cubicBezTo>
                      <a:pt x="4" y="23"/>
                      <a:pt x="2" y="25"/>
                      <a:pt x="1" y="28"/>
                    </a:cubicBezTo>
                    <a:cubicBezTo>
                      <a:pt x="0" y="30"/>
                      <a:pt x="1" y="33"/>
                      <a:pt x="3" y="35"/>
                    </a:cubicBezTo>
                    <a:cubicBezTo>
                      <a:pt x="39" y="59"/>
                      <a:pt x="39" y="59"/>
                      <a:pt x="39" y="59"/>
                    </a:cubicBezTo>
                    <a:cubicBezTo>
                      <a:pt x="4" y="84"/>
                      <a:pt x="4" y="84"/>
                      <a:pt x="4" y="84"/>
                    </a:cubicBezTo>
                    <a:cubicBezTo>
                      <a:pt x="2" y="85"/>
                      <a:pt x="1" y="88"/>
                      <a:pt x="1" y="91"/>
                    </a:cubicBezTo>
                    <a:cubicBezTo>
                      <a:pt x="2" y="93"/>
                      <a:pt x="5" y="95"/>
                      <a:pt x="7" y="95"/>
                    </a:cubicBezTo>
                    <a:cubicBezTo>
                      <a:pt x="84" y="95"/>
                      <a:pt x="84" y="95"/>
                      <a:pt x="84" y="95"/>
                    </a:cubicBezTo>
                    <a:cubicBezTo>
                      <a:pt x="87" y="95"/>
                      <a:pt x="90" y="92"/>
                      <a:pt x="90" y="89"/>
                    </a:cubicBezTo>
                    <a:cubicBezTo>
                      <a:pt x="90" y="72"/>
                      <a:pt x="90" y="72"/>
                      <a:pt x="90" y="72"/>
                    </a:cubicBezTo>
                    <a:cubicBezTo>
                      <a:pt x="172" y="72"/>
                      <a:pt x="172" y="72"/>
                      <a:pt x="172" y="72"/>
                    </a:cubicBezTo>
                    <a:cubicBezTo>
                      <a:pt x="172" y="89"/>
                      <a:pt x="172" y="89"/>
                      <a:pt x="172" y="89"/>
                    </a:cubicBezTo>
                    <a:cubicBezTo>
                      <a:pt x="172" y="92"/>
                      <a:pt x="175" y="95"/>
                      <a:pt x="179" y="95"/>
                    </a:cubicBezTo>
                    <a:cubicBezTo>
                      <a:pt x="255" y="95"/>
                      <a:pt x="255" y="95"/>
                      <a:pt x="255" y="95"/>
                    </a:cubicBezTo>
                    <a:cubicBezTo>
                      <a:pt x="258" y="95"/>
                      <a:pt x="260" y="93"/>
                      <a:pt x="261" y="91"/>
                    </a:cubicBezTo>
                    <a:cubicBezTo>
                      <a:pt x="262" y="88"/>
                      <a:pt x="261" y="85"/>
                      <a:pt x="259" y="84"/>
                    </a:cubicBezTo>
                    <a:close/>
                    <a:moveTo>
                      <a:pt x="78" y="83"/>
                    </a:moveTo>
                    <a:cubicBezTo>
                      <a:pt x="27" y="83"/>
                      <a:pt x="27" y="83"/>
                      <a:pt x="27" y="83"/>
                    </a:cubicBezTo>
                    <a:cubicBezTo>
                      <a:pt x="53" y="64"/>
                      <a:pt x="53" y="64"/>
                      <a:pt x="53" y="64"/>
                    </a:cubicBezTo>
                    <a:cubicBezTo>
                      <a:pt x="55" y="63"/>
                      <a:pt x="56" y="61"/>
                      <a:pt x="56" y="59"/>
                    </a:cubicBezTo>
                    <a:cubicBezTo>
                      <a:pt x="56" y="57"/>
                      <a:pt x="55" y="56"/>
                      <a:pt x="53" y="54"/>
                    </a:cubicBezTo>
                    <a:cubicBezTo>
                      <a:pt x="27" y="36"/>
                      <a:pt x="27" y="36"/>
                      <a:pt x="27" y="36"/>
                    </a:cubicBezTo>
                    <a:cubicBezTo>
                      <a:pt x="62" y="36"/>
                      <a:pt x="62" y="36"/>
                      <a:pt x="62" y="36"/>
                    </a:cubicBezTo>
                    <a:cubicBezTo>
                      <a:pt x="62" y="66"/>
                      <a:pt x="62" y="66"/>
                      <a:pt x="62" y="66"/>
                    </a:cubicBezTo>
                    <a:cubicBezTo>
                      <a:pt x="62" y="69"/>
                      <a:pt x="64" y="72"/>
                      <a:pt x="68" y="72"/>
                    </a:cubicBezTo>
                    <a:cubicBezTo>
                      <a:pt x="78" y="72"/>
                      <a:pt x="78" y="72"/>
                      <a:pt x="78" y="72"/>
                    </a:cubicBezTo>
                    <a:lnTo>
                      <a:pt x="78" y="83"/>
                    </a:lnTo>
                    <a:close/>
                    <a:moveTo>
                      <a:pt x="74" y="60"/>
                    </a:moveTo>
                    <a:cubicBezTo>
                      <a:pt x="74" y="12"/>
                      <a:pt x="74" y="12"/>
                      <a:pt x="74" y="12"/>
                    </a:cubicBezTo>
                    <a:cubicBezTo>
                      <a:pt x="188" y="12"/>
                      <a:pt x="188" y="12"/>
                      <a:pt x="188" y="12"/>
                    </a:cubicBezTo>
                    <a:cubicBezTo>
                      <a:pt x="188" y="60"/>
                      <a:pt x="188" y="60"/>
                      <a:pt x="188" y="60"/>
                    </a:cubicBezTo>
                    <a:lnTo>
                      <a:pt x="74" y="60"/>
                    </a:lnTo>
                    <a:close/>
                    <a:moveTo>
                      <a:pt x="185" y="83"/>
                    </a:moveTo>
                    <a:cubicBezTo>
                      <a:pt x="185" y="72"/>
                      <a:pt x="185" y="72"/>
                      <a:pt x="185" y="72"/>
                    </a:cubicBezTo>
                    <a:cubicBezTo>
                      <a:pt x="195" y="72"/>
                      <a:pt x="195" y="72"/>
                      <a:pt x="195" y="72"/>
                    </a:cubicBezTo>
                    <a:cubicBezTo>
                      <a:pt x="198" y="72"/>
                      <a:pt x="201" y="69"/>
                      <a:pt x="201" y="66"/>
                    </a:cubicBezTo>
                    <a:cubicBezTo>
                      <a:pt x="201" y="36"/>
                      <a:pt x="201" y="36"/>
                      <a:pt x="201" y="36"/>
                    </a:cubicBezTo>
                    <a:cubicBezTo>
                      <a:pt x="236" y="36"/>
                      <a:pt x="236" y="36"/>
                      <a:pt x="236" y="36"/>
                    </a:cubicBezTo>
                    <a:cubicBezTo>
                      <a:pt x="209" y="54"/>
                      <a:pt x="209" y="54"/>
                      <a:pt x="209" y="54"/>
                    </a:cubicBezTo>
                    <a:cubicBezTo>
                      <a:pt x="208" y="56"/>
                      <a:pt x="207" y="57"/>
                      <a:pt x="207" y="59"/>
                    </a:cubicBezTo>
                    <a:cubicBezTo>
                      <a:pt x="207" y="61"/>
                      <a:pt x="208" y="63"/>
                      <a:pt x="209" y="64"/>
                    </a:cubicBezTo>
                    <a:cubicBezTo>
                      <a:pt x="236" y="83"/>
                      <a:pt x="236" y="83"/>
                      <a:pt x="236" y="83"/>
                    </a:cubicBezTo>
                    <a:lnTo>
                      <a:pt x="185" y="8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65" name="Freeform 41"/>
              <p:cNvSpPr/>
              <p:nvPr/>
            </p:nvSpPr>
            <p:spPr bwMode="auto">
              <a:xfrm>
                <a:off x="5077" y="2011"/>
                <a:ext cx="127" cy="164"/>
              </a:xfrm>
              <a:custGeom>
                <a:gdLst>
                  <a:gd fmla="*/ 0 w 53" name="T0"/>
                  <a:gd fmla="*/ 53 h 69" name="T1"/>
                  <a:gd fmla="*/ 0 w 53" name="T2"/>
                  <a:gd fmla="*/ 69 h 69" name="T3"/>
                  <a:gd fmla="*/ 53 w 53" name="T4"/>
                  <a:gd fmla="*/ 69 h 69" name="T5"/>
                  <a:gd fmla="*/ 53 w 53" name="T6"/>
                  <a:gd fmla="*/ 53 h 69" name="T7"/>
                  <a:gd fmla="*/ 39 w 53" name="T8"/>
                  <a:gd fmla="*/ 53 h 69" name="T9"/>
                  <a:gd fmla="*/ 39 w 53" name="T10"/>
                  <a:gd fmla="*/ 0 h 69" name="T11"/>
                  <a:gd fmla="*/ 16 w 53" name="T12"/>
                  <a:gd fmla="*/ 0 h 69" name="T13"/>
                  <a:gd fmla="*/ 13 w 53" name="T14"/>
                  <a:gd fmla="*/ 8 h 69" name="T15"/>
                  <a:gd fmla="*/ 0 w 53" name="T16"/>
                  <a:gd fmla="*/ 9 h 69" name="T17"/>
                  <a:gd fmla="*/ 0 w 53" name="T18"/>
                  <a:gd fmla="*/ 24 h 69" name="T19"/>
                  <a:gd fmla="*/ 14 w 53" name="T20"/>
                  <a:gd fmla="*/ 24 h 69" name="T21"/>
                  <a:gd fmla="*/ 14 w 53" name="T22"/>
                  <a:gd fmla="*/ 53 h 69" name="T23"/>
                  <a:gd fmla="*/ 0 w 53" name="T24"/>
                  <a:gd fmla="*/ 53 h 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9" w="52">
                    <a:moveTo>
                      <a:pt x="0" y="53"/>
                    </a:moveTo>
                    <a:cubicBezTo>
                      <a:pt x="0" y="69"/>
                      <a:pt x="0" y="69"/>
                      <a:pt x="0" y="69"/>
                    </a:cubicBezTo>
                    <a:cubicBezTo>
                      <a:pt x="53" y="69"/>
                      <a:pt x="53" y="69"/>
                      <a:pt x="53" y="69"/>
                    </a:cubicBezTo>
                    <a:cubicBezTo>
                      <a:pt x="53" y="53"/>
                      <a:pt x="53" y="53"/>
                      <a:pt x="53" y="53"/>
                    </a:cubicBezTo>
                    <a:cubicBezTo>
                      <a:pt x="39" y="53"/>
                      <a:pt x="39" y="53"/>
                      <a:pt x="39" y="53"/>
                    </a:cubicBezTo>
                    <a:cubicBezTo>
                      <a:pt x="39" y="0"/>
                      <a:pt x="39" y="0"/>
                      <a:pt x="39" y="0"/>
                    </a:cubicBezTo>
                    <a:cubicBezTo>
                      <a:pt x="16" y="0"/>
                      <a:pt x="16" y="0"/>
                      <a:pt x="16" y="0"/>
                    </a:cubicBezTo>
                    <a:cubicBezTo>
                      <a:pt x="15" y="4"/>
                      <a:pt x="15" y="7"/>
                      <a:pt x="13" y="8"/>
                    </a:cubicBezTo>
                    <a:cubicBezTo>
                      <a:pt x="11" y="9"/>
                      <a:pt x="5" y="9"/>
                      <a:pt x="0" y="9"/>
                    </a:cubicBezTo>
                    <a:cubicBezTo>
                      <a:pt x="0" y="24"/>
                      <a:pt x="0" y="24"/>
                      <a:pt x="0" y="24"/>
                    </a:cubicBezTo>
                    <a:cubicBezTo>
                      <a:pt x="14" y="24"/>
                      <a:pt x="14" y="24"/>
                      <a:pt x="14" y="24"/>
                    </a:cubicBezTo>
                    <a:cubicBezTo>
                      <a:pt x="14" y="53"/>
                      <a:pt x="14" y="53"/>
                      <a:pt x="14" y="53"/>
                    </a:cubicBezTo>
                    <a:lnTo>
                      <a:pt x="0" y="5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cxnSp>
          <p:nvCxnSpPr>
            <p:cNvPr id="81" name="直接连接符 80"/>
            <p:cNvCxnSpPr/>
            <p:nvPr/>
          </p:nvCxnSpPr>
          <p:spPr>
            <a:xfrm flipH="1">
              <a:off x="9186919" y="3537072"/>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8510420"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9" name="矩形 88"/>
            <p:cNvSpPr/>
            <p:nvPr/>
          </p:nvSpPr>
          <p:spPr>
            <a:xfrm>
              <a:off x="8510420"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3" name="矩形 92"/>
            <p:cNvSpPr/>
            <p:nvPr/>
          </p:nvSpPr>
          <p:spPr>
            <a:xfrm>
              <a:off x="8212983" y="4542189"/>
              <a:ext cx="194787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2018年8月XX平台获得XXX奖项，获得百万消费者一致好评。</a:t>
              </a:r>
            </a:p>
          </p:txBody>
        </p:sp>
      </p:grpSp>
    </p:spTree>
    <p:extLst>
      <p:ext uri="{BB962C8B-B14F-4D97-AF65-F5344CB8AC3E}">
        <p14:creationId val="4220227151"/>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1000" id="17"/>
                                        <p:tgtEl>
                                          <p:spTgt spid="8"/>
                                        </p:tgtEl>
                                      </p:cBhvr>
                                    </p:animEffect>
                                    <p:anim calcmode="lin" valueType="num">
                                      <p:cBhvr>
                                        <p:cTn dur="1000" fill="hold" id="18"/>
                                        <p:tgtEl>
                                          <p:spTgt spid="8"/>
                                        </p:tgtEl>
                                        <p:attrNameLst>
                                          <p:attrName>ppt_x</p:attrName>
                                        </p:attrNameLst>
                                      </p:cBhvr>
                                      <p:tavLst>
                                        <p:tav tm="0">
                                          <p:val>
                                            <p:strVal val="#ppt_x"/>
                                          </p:val>
                                        </p:tav>
                                        <p:tav tm="100000">
                                          <p:val>
                                            <p:strVal val="#ppt_x"/>
                                          </p:val>
                                        </p:tav>
                                      </p:tavLst>
                                    </p:anim>
                                    <p:anim calcmode="lin" valueType="num">
                                      <p:cBhvr>
                                        <p:cTn dur="1000" fill="hold" id="19"/>
                                        <p:tgtEl>
                                          <p:spTgt spid="8"/>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ur="1000" fill="hold" id="25"/>
                                        <p:tgtEl>
                                          <p:spTgt spid="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id="27" nodeType="afterEffect" presetClass="entr" presetID="42"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1000" id="29"/>
                                        <p:tgtEl>
                                          <p:spTgt spid="10"/>
                                        </p:tgtEl>
                                      </p:cBhvr>
                                    </p:animEffect>
                                    <p:anim calcmode="lin" valueType="num">
                                      <p:cBhvr>
                                        <p:cTn dur="1000" fill="hold" id="30"/>
                                        <p:tgtEl>
                                          <p:spTgt spid="10"/>
                                        </p:tgtEl>
                                        <p:attrNameLst>
                                          <p:attrName>ppt_x</p:attrName>
                                        </p:attrNameLst>
                                      </p:cBhvr>
                                      <p:tavLst>
                                        <p:tav tm="0">
                                          <p:val>
                                            <p:strVal val="#ppt_x"/>
                                          </p:val>
                                        </p:tav>
                                        <p:tav tm="100000">
                                          <p:val>
                                            <p:strVal val="#ppt_x"/>
                                          </p:val>
                                        </p:tav>
                                      </p:tavLst>
                                    </p:anim>
                                    <p:anim calcmode="lin" valueType="num">
                                      <p:cBhvr>
                                        <p:cTn dur="1000" fill="hold" id="31"/>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4" name="图片 3"/>
          <p:cNvPicPr>
            <a:picLocks noChangeAspect="1"/>
          </p:cNvPicPr>
          <p:nvPr/>
        </p:nvPicPr>
        <p:blipFill>
          <a:blip r:embed="rId4">
            <a:extLst>
              <a:ext uri="{28A0092B-C50C-407E-A947-70E740481C1C}">
                <a14:useLocalDpi val="0"/>
              </a:ext>
            </a:extLst>
          </a:blip>
          <a:stretch>
            <a:fillRect/>
          </a:stretch>
        </p:blipFill>
        <p:spPr>
          <a:xfrm>
            <a:off x="8133517" y="2639168"/>
            <a:ext cx="4057527" cy="1915885"/>
          </a:xfrm>
          <a:prstGeom prst="rect">
            <a:avLst/>
          </a:prstGeom>
          <a:effectLst>
            <a:outerShdw algn="tl" blurRad="254000" dir="2700000" dist="63500" rotWithShape="0">
              <a:prstClr val="black">
                <a:alpha val="30000"/>
              </a:prstClr>
            </a:outerShdw>
          </a:effectLst>
        </p:spPr>
      </p:pic>
      <p:sp>
        <p:nvSpPr>
          <p:cNvPr id="5" name="矩形 4"/>
          <p:cNvSpPr/>
          <p:nvPr/>
        </p:nvSpPr>
        <p:spPr>
          <a:xfrm rot="2700000">
            <a:off x="7458417" y="2915065"/>
            <a:ext cx="1368193" cy="1368193"/>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6" name="文本框 5"/>
          <p:cNvSpPr txBox="1"/>
          <p:nvPr/>
        </p:nvSpPr>
        <p:spPr>
          <a:xfrm>
            <a:off x="7163737" y="3268811"/>
            <a:ext cx="1963492" cy="822960"/>
          </a:xfrm>
          <a:prstGeom prst="rect">
            <a:avLst/>
          </a:prstGeom>
          <a:noFill/>
        </p:spPr>
        <p:txBody>
          <a:bodyPr rtlCol="0" wrap="square">
            <a:spAutoFit/>
          </a:bodyPr>
          <a:lstStyle/>
          <a:p>
            <a:pPr algn="ctr"/>
            <a:r>
              <a:rPr altLang="zh-CN" lang="en-US" sz="2400">
                <a:solidFill>
                  <a:schemeClr val="bg1"/>
                </a:solidFill>
                <a:ea charset="-122" panose="020b0503020204020204" pitchFamily="34" typeface="微软雅黑"/>
                <a:cs typeface="+mn-ea"/>
                <a:sym typeface="+mn-lt"/>
              </a:rPr>
              <a:t>PART</a:t>
            </a:r>
          </a:p>
          <a:p>
            <a:pPr algn="ctr"/>
            <a:r>
              <a:rPr altLang="zh-CN" lang="en-US" sz="2400">
                <a:solidFill>
                  <a:schemeClr val="bg1"/>
                </a:solidFill>
                <a:ea charset="-122" panose="020b0503020204020204" pitchFamily="34" typeface="微软雅黑"/>
                <a:cs typeface="+mn-ea"/>
                <a:sym typeface="+mn-lt"/>
              </a:rPr>
              <a:t>04</a:t>
            </a:r>
          </a:p>
        </p:txBody>
      </p:sp>
      <p:sp>
        <p:nvSpPr>
          <p:cNvPr id="8" name="矩形 7"/>
          <p:cNvSpPr/>
          <p:nvPr/>
        </p:nvSpPr>
        <p:spPr>
          <a:xfrm rot="2700000">
            <a:off x="7339648" y="4293575"/>
            <a:ext cx="370728" cy="370728"/>
          </a:xfrm>
          <a:prstGeom prst="rect">
            <a:avLst/>
          </a:prstGeom>
          <a:solidFill>
            <a:srgbClr val="0DA3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 name="矩形 8"/>
          <p:cNvSpPr/>
          <p:nvPr/>
        </p:nvSpPr>
        <p:spPr>
          <a:xfrm rot="2700000">
            <a:off x="7874063" y="4695522"/>
            <a:ext cx="181545" cy="181545"/>
          </a:xfrm>
          <a:prstGeom prst="rect">
            <a:avLst/>
          </a:prstGeom>
          <a:solidFill>
            <a:srgbClr val="53BD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3" name="组合 2"/>
          <p:cNvGrpSpPr/>
          <p:nvPr/>
        </p:nvGrpSpPr>
        <p:grpSpPr>
          <a:xfrm>
            <a:off x="1" y="2743643"/>
            <a:ext cx="7431800" cy="1234788"/>
            <a:chOff x="1" y="2743643"/>
            <a:chExt cx="7431800" cy="1234788"/>
          </a:xfrm>
        </p:grpSpPr>
        <p:cxnSp>
          <p:nvCxnSpPr>
            <p:cNvPr id="7" name="直接连接符 6"/>
            <p:cNvCxnSpPr/>
            <p:nvPr/>
          </p:nvCxnSpPr>
          <p:spPr>
            <a:xfrm>
              <a:off x="1" y="3585307"/>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23239" y="2743643"/>
              <a:ext cx="3208562" cy="822960"/>
            </a:xfrm>
            <a:prstGeom prst="rect">
              <a:avLst/>
            </a:prstGeom>
            <a:noFill/>
          </p:spPr>
          <p:txBody>
            <a:bodyPr rtlCol="0" wrap="square">
              <a:spAutoFit/>
            </a:bodyPr>
            <a:lstStyle/>
            <a:p>
              <a:pPr algn="ctr"/>
              <a:r>
                <a:rPr altLang="en-US" b="1" lang="zh-CN" sz="4800">
                  <a:solidFill>
                    <a:srgbClr val="0070C0"/>
                  </a:solidFill>
                  <a:ea charset="-122" panose="020b0503020204020204" pitchFamily="34" typeface="微软雅黑"/>
                  <a:cs typeface="+mn-ea"/>
                  <a:sym typeface="+mn-lt"/>
                </a:rPr>
                <a:t>风险管控</a:t>
              </a:r>
            </a:p>
          </p:txBody>
        </p:sp>
        <p:sp>
          <p:nvSpPr>
            <p:cNvPr id="11" name="文本框 10"/>
            <p:cNvSpPr txBox="1"/>
            <p:nvPr/>
          </p:nvSpPr>
          <p:spPr>
            <a:xfrm>
              <a:off x="53509" y="3639877"/>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危机预测</a:t>
              </a:r>
            </a:p>
          </p:txBody>
        </p:sp>
        <p:sp>
          <p:nvSpPr>
            <p:cNvPr id="12" name="文本框 11"/>
            <p:cNvSpPr txBox="1"/>
            <p:nvPr/>
          </p:nvSpPr>
          <p:spPr>
            <a:xfrm>
              <a:off x="1242844" y="3639877"/>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解决方案</a:t>
              </a:r>
            </a:p>
          </p:txBody>
        </p:sp>
        <p:sp>
          <p:nvSpPr>
            <p:cNvPr id="13" name="文本框 12"/>
            <p:cNvSpPr txBox="1"/>
            <p:nvPr/>
          </p:nvSpPr>
          <p:spPr>
            <a:xfrm>
              <a:off x="2414578" y="3639877"/>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财务计划</a:t>
              </a:r>
            </a:p>
          </p:txBody>
        </p:sp>
        <p:sp>
          <p:nvSpPr>
            <p:cNvPr id="14" name="文本框 13"/>
            <p:cNvSpPr txBox="1"/>
            <p:nvPr/>
          </p:nvSpPr>
          <p:spPr>
            <a:xfrm>
              <a:off x="3650648" y="3639877"/>
              <a:ext cx="1340355" cy="335280"/>
            </a:xfrm>
            <a:prstGeom prst="rect">
              <a:avLst/>
            </a:prstGeom>
            <a:noFill/>
          </p:spPr>
          <p:txBody>
            <a:bodyPr rtlCol="0" wrap="square">
              <a:spAutoFit/>
            </a:bodyPr>
            <a:lstStyle/>
            <a:p>
              <a:pPr algn="ctr"/>
              <a:r>
                <a:rPr altLang="zh-CN" lang="en-US" sz="1600">
                  <a:solidFill>
                    <a:srgbClr val="0070C0"/>
                  </a:solidFill>
                  <a:ea charset="-122" panose="020b0503020204020204" pitchFamily="34" typeface="微软雅黑"/>
                  <a:cs typeface="+mn-ea"/>
                  <a:sym typeface="+mn-lt"/>
                </a:rPr>
                <a:t>SWOT分析</a:t>
              </a:r>
            </a:p>
          </p:txBody>
        </p:sp>
      </p:grpSp>
      <p:cxnSp>
        <p:nvCxnSpPr>
          <p:cNvPr id="15" name="直接连接符 14"/>
          <p:cNvCxnSpPr/>
          <p:nvPr/>
        </p:nvCxnSpPr>
        <p:spPr>
          <a:xfrm>
            <a:off x="3100098" y="2491315"/>
            <a:ext cx="1110798" cy="13017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3466" y="-1302282"/>
            <a:ext cx="2995768" cy="35108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00877124"/>
      </p:ext>
    </p:extLst>
  </p:cSld>
  <p:clrMapOvr>
    <a:overrideClrMapping accent1="accent1" accent2="accent2" accent3="accent3" accent4="accent4" accent5="accent5" accent6="accent6" bg1="lt1" bg2="lt2" folHlink="folHlink" hlink="hlink" tx1="dk1" tx2="dk2"/>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4"/>
                                        </p:tgtEl>
                                        <p:attrNameLst>
                                          <p:attrName>style.visibility</p:attrName>
                                        </p:attrNameLst>
                                      </p:cBhvr>
                                      <p:to>
                                        <p:strVal val="visible"/>
                                      </p:to>
                                    </p:set>
                                    <p:animEffect filter="wipe(righ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ppt_w</p:attrName>
                                        </p:attrNameLst>
                                      </p:cBhvr>
                                      <p:tavLst>
                                        <p:tav tm="0">
                                          <p:val>
                                            <p:fltVal val="0"/>
                                          </p:val>
                                        </p:tav>
                                        <p:tav tm="100000">
                                          <p:val>
                                            <p:strVal val="#ppt_w"/>
                                          </p:val>
                                        </p:tav>
                                      </p:tavLst>
                                    </p:anim>
                                    <p:anim calcmode="lin" valueType="num">
                                      <p:cBhvr>
                                        <p:cTn dur="500" fill="hold" id="24"/>
                                        <p:tgtEl>
                                          <p:spTgt spid="9"/>
                                        </p:tgtEl>
                                        <p:attrNameLst>
                                          <p:attrName>ppt_h</p:attrName>
                                        </p:attrNameLst>
                                      </p:cBhvr>
                                      <p:tavLst>
                                        <p:tav tm="0">
                                          <p:val>
                                            <p:fltVal val="0"/>
                                          </p:val>
                                        </p:tav>
                                        <p:tav tm="100000">
                                          <p:val>
                                            <p:strVal val="#ppt_h"/>
                                          </p:val>
                                        </p:tav>
                                      </p:tavLst>
                                    </p:anim>
                                    <p:animEffect filter="fade" transition="in">
                                      <p:cBhvr>
                                        <p:cTn dur="500" id="25"/>
                                        <p:tgtEl>
                                          <p:spTgt spid="9"/>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p:cTn dur="500" fill="hold" id="29"/>
                                        <p:tgtEl>
                                          <p:spTgt spid="6"/>
                                        </p:tgtEl>
                                        <p:attrNameLst>
                                          <p:attrName>ppt_w</p:attrName>
                                        </p:attrNameLst>
                                      </p:cBhvr>
                                      <p:tavLst>
                                        <p:tav tm="0">
                                          <p:val>
                                            <p:fltVal val="0"/>
                                          </p:val>
                                        </p:tav>
                                        <p:tav tm="100000">
                                          <p:val>
                                            <p:strVal val="#ppt_w"/>
                                          </p:val>
                                        </p:tav>
                                      </p:tavLst>
                                    </p:anim>
                                    <p:anim calcmode="lin" valueType="num">
                                      <p:cBhvr>
                                        <p:cTn dur="500" fill="hold" id="30"/>
                                        <p:tgtEl>
                                          <p:spTgt spid="6"/>
                                        </p:tgtEl>
                                        <p:attrNameLst>
                                          <p:attrName>ppt_h</p:attrName>
                                        </p:attrNameLst>
                                      </p:cBhvr>
                                      <p:tavLst>
                                        <p:tav tm="0">
                                          <p:val>
                                            <p:fltVal val="0"/>
                                          </p:val>
                                        </p:tav>
                                        <p:tav tm="100000">
                                          <p:val>
                                            <p:strVal val="#ppt_h"/>
                                          </p:val>
                                        </p:tav>
                                      </p:tavLst>
                                    </p:anim>
                                    <p:animEffect filter="fade" transition="in">
                                      <p:cBhvr>
                                        <p:cTn dur="500" id="31"/>
                                        <p:tgtEl>
                                          <p:spTgt spid="6"/>
                                        </p:tgtEl>
                                      </p:cBhvr>
                                    </p:animEffect>
                                  </p:childTnLst>
                                </p:cTn>
                              </p:par>
                            </p:childTnLst>
                          </p:cTn>
                        </p:par>
                        <p:par>
                          <p:cTn fill="hold" id="32" nodeType="afterGroup">
                            <p:stCondLst>
                              <p:cond delay="2500"/>
                            </p:stCondLst>
                            <p:childTnLst>
                              <p:par>
                                <p:cTn fill="hold" id="33" nodeType="afterEffect" presetClass="entr" presetID="2" presetSubtype="4">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additive="base">
                                        <p:cTn dur="500" fill="hold" id="35"/>
                                        <p:tgtEl>
                                          <p:spTgt spid="15"/>
                                        </p:tgtEl>
                                        <p:attrNameLst>
                                          <p:attrName>ppt_x</p:attrName>
                                        </p:attrNameLst>
                                      </p:cBhvr>
                                      <p:tavLst>
                                        <p:tav tm="0">
                                          <p:val>
                                            <p:strVal val="#ppt_x"/>
                                          </p:val>
                                        </p:tav>
                                        <p:tav tm="100000">
                                          <p:val>
                                            <p:strVal val="#ppt_x"/>
                                          </p:val>
                                        </p:tav>
                                      </p:tavLst>
                                    </p:anim>
                                    <p:anim calcmode="lin" valueType="num">
                                      <p:cBhvr additive="base">
                                        <p:cTn dur="500" fill="hold" id="36"/>
                                        <p:tgtEl>
                                          <p:spTgt spid="15"/>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3000"/>
                            </p:stCondLst>
                            <p:childTnLst>
                              <p:par>
                                <p:cTn fill="hold" id="38" nodeType="afterEffect" presetClass="entr" presetID="2" presetSubtype="4">
                                  <p:stCondLst>
                                    <p:cond delay="0"/>
                                  </p:stCondLst>
                                  <p:childTnLst>
                                    <p:set>
                                      <p:cBhvr>
                                        <p:cTn dur="1" fill="hold" id="39">
                                          <p:stCondLst>
                                            <p:cond delay="0"/>
                                          </p:stCondLst>
                                        </p:cTn>
                                        <p:tgtEl>
                                          <p:spTgt spid="16"/>
                                        </p:tgtEl>
                                        <p:attrNameLst>
                                          <p:attrName>style.visibility</p:attrName>
                                        </p:attrNameLst>
                                      </p:cBhvr>
                                      <p:to>
                                        <p:strVal val="visible"/>
                                      </p:to>
                                    </p:set>
                                    <p:anim calcmode="lin" valueType="num">
                                      <p:cBhvr additive="base">
                                        <p:cTn dur="500" fill="hold" id="40"/>
                                        <p:tgtEl>
                                          <p:spTgt spid="16"/>
                                        </p:tgtEl>
                                        <p:attrNameLst>
                                          <p:attrName>ppt_x</p:attrName>
                                        </p:attrNameLst>
                                      </p:cBhvr>
                                      <p:tavLst>
                                        <p:tav tm="0">
                                          <p:val>
                                            <p:strVal val="#ppt_x"/>
                                          </p:val>
                                        </p:tav>
                                        <p:tav tm="100000">
                                          <p:val>
                                            <p:strVal val="#ppt_x"/>
                                          </p:val>
                                        </p:tav>
                                      </p:tavLst>
                                    </p:anim>
                                    <p:anim calcmode="lin" valueType="num">
                                      <p:cBhvr additive="base">
                                        <p:cTn dur="500" fill="hold" id="41"/>
                                        <p:tgtEl>
                                          <p:spTgt spid="16"/>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3500"/>
                            </p:stCondLst>
                            <p:childTnLst>
                              <p:par>
                                <p:cTn fill="hold" id="43" nodeType="afterEffect" presetClass="entr" presetID="22" presetSubtype="2">
                                  <p:stCondLst>
                                    <p:cond delay="0"/>
                                  </p:stCondLst>
                                  <p:childTnLst>
                                    <p:set>
                                      <p:cBhvr>
                                        <p:cTn dur="1" fill="hold" id="44">
                                          <p:stCondLst>
                                            <p:cond delay="0"/>
                                          </p:stCondLst>
                                        </p:cTn>
                                        <p:tgtEl>
                                          <p:spTgt spid="3"/>
                                        </p:tgtEl>
                                        <p:attrNameLst>
                                          <p:attrName>style.visibility</p:attrName>
                                        </p:attrNameLst>
                                      </p:cBhvr>
                                      <p:to>
                                        <p:strVal val="visible"/>
                                      </p:to>
                                    </p:set>
                                    <p:animEffect filter="wipe(right)" transition="in">
                                      <p:cBhvr>
                                        <p:cTn dur="500" id="4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3" name="图片 72"/>
          <p:cNvPicPr>
            <a:picLocks noChangeAspect="1"/>
          </p:cNvPicPr>
          <p:nvPr/>
        </p:nvPicPr>
        <p:blipFill>
          <a:blip r:embed="rId3">
            <a:extLst>
              <a:ext uri="{28A0092B-C50C-407E-A947-70E740481C1C}">
                <a14:useLocalDpi val="0"/>
              </a:ext>
            </a:extLst>
          </a:blip>
          <a:stretch>
            <a:fillRect/>
          </a:stretch>
        </p:blipFill>
        <p:spPr>
          <a:xfrm flipH="1">
            <a:off x="1" y="391006"/>
            <a:ext cx="9113982" cy="6075988"/>
          </a:xfrm>
          <a:custGeom>
            <a:gdLst>
              <a:gd fmla="*/ 9113982 w 9113982" name="connsiteX0"/>
              <a:gd fmla="*/ 0 h 6858000" name="connsiteY0"/>
              <a:gd fmla="*/ 0 w 9113982" name="connsiteX1"/>
              <a:gd fmla="*/ 13855 h 6858000" name="connsiteY1"/>
              <a:gd fmla="*/ 6830289 w 9113982" name="connsiteX2"/>
              <a:gd fmla="*/ 6857999 h 6858000" name="connsiteY2"/>
              <a:gd fmla="*/ 9113982 w 9113982"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9113982">
                <a:moveTo>
                  <a:pt x="9113982" y="0"/>
                </a:moveTo>
                <a:lnTo>
                  <a:pt x="0" y="13855"/>
                </a:lnTo>
                <a:lnTo>
                  <a:pt x="6830289" y="6857999"/>
                </a:lnTo>
                <a:lnTo>
                  <a:pt x="9113982" y="6858000"/>
                </a:lnTo>
                <a:close/>
              </a:path>
            </a:pathLst>
          </a:custGeom>
          <a:noFill/>
          <a:ln>
            <a:noFill/>
          </a:ln>
          <a:effectLst>
            <a:outerShdw algn="tl" blurRad="254000" dir="2700000" dist="63500" rotWithShape="0">
              <a:prstClr val="black">
                <a:alpha val="30000"/>
              </a:prstClr>
            </a:outerShdw>
          </a:effectLst>
        </p:spPr>
      </p:pic>
      <p:sp>
        <p:nvSpPr>
          <p:cNvPr id="5" name="矩形 4"/>
          <p:cNvSpPr/>
          <p:nvPr/>
        </p:nvSpPr>
        <p:spPr>
          <a:xfrm rot="2968493">
            <a:off x="598521" y="-1742596"/>
            <a:ext cx="3075252" cy="3613333"/>
          </a:xfrm>
          <a:prstGeom prst="rect">
            <a:avLst/>
          </a:prstGeom>
          <a:solidFill>
            <a:srgbClr val="348ACA"/>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6" name="文本框 5"/>
          <p:cNvSpPr txBox="1"/>
          <p:nvPr/>
        </p:nvSpPr>
        <p:spPr>
          <a:xfrm>
            <a:off x="1032416" y="613219"/>
            <a:ext cx="1712686" cy="762000"/>
          </a:xfrm>
          <a:prstGeom prst="rect">
            <a:avLst/>
          </a:prstGeom>
          <a:noFill/>
        </p:spPr>
        <p:txBody>
          <a:bodyPr rtlCol="0" wrap="square">
            <a:spAutoFit/>
          </a:bodyPr>
          <a:lstStyle/>
          <a:p>
            <a:pPr algn="ctr"/>
            <a:r>
              <a:rPr altLang="en-US" b="1" lang="zh-CN" sz="4400">
                <a:solidFill>
                  <a:schemeClr val="bg1"/>
                </a:solidFill>
                <a:effectLst>
                  <a:outerShdw algn="tl" blurRad="635000" dir="2700000" dist="63500">
                    <a:srgbClr val="000000">
                      <a:alpha val="30000"/>
                    </a:srgbClr>
                  </a:outerShdw>
                </a:effectLst>
                <a:ea charset="-122" panose="020b0503020204020204" pitchFamily="34" typeface="微软雅黑"/>
                <a:cs typeface="+mn-ea"/>
                <a:sym typeface="+mn-lt"/>
              </a:rPr>
              <a:t>目 录</a:t>
            </a:r>
          </a:p>
        </p:txBody>
      </p:sp>
      <p:sp>
        <p:nvSpPr>
          <p:cNvPr id="7" name="矩形 6"/>
          <p:cNvSpPr/>
          <p:nvPr/>
        </p:nvSpPr>
        <p:spPr>
          <a:xfrm>
            <a:off x="624705" y="1304685"/>
            <a:ext cx="2528108" cy="335280"/>
          </a:xfrm>
          <a:prstGeom prst="rect">
            <a:avLst/>
          </a:prstGeom>
        </p:spPr>
        <p:txBody>
          <a:bodyPr wrap="square">
            <a:spAutoFit/>
          </a:bodyPr>
          <a:lstStyle/>
          <a:p>
            <a:pPr algn="ctr"/>
            <a:r>
              <a:rPr altLang="zh-CN" lang="en-US" sz="1600">
                <a:solidFill>
                  <a:schemeClr val="bg1"/>
                </a:solidFill>
                <a:effectLst>
                  <a:outerShdw algn="tl" blurRad="635000" dir="2700000" dist="63500">
                    <a:srgbClr val="000000">
                      <a:alpha val="30000"/>
                    </a:srgbClr>
                  </a:outerShdw>
                </a:effectLst>
                <a:ea charset="-122" panose="020b0503020204020204" pitchFamily="34" typeface="微软雅黑"/>
                <a:cs typeface="+mn-ea"/>
                <a:sym typeface="+mn-lt"/>
              </a:rPr>
              <a:t>CONTENTS</a:t>
            </a:r>
          </a:p>
        </p:txBody>
      </p:sp>
      <p:grpSp>
        <p:nvGrpSpPr>
          <p:cNvPr id="3" name="组合 2"/>
          <p:cNvGrpSpPr/>
          <p:nvPr/>
        </p:nvGrpSpPr>
        <p:grpSpPr>
          <a:xfrm>
            <a:off x="2095500" y="-621672"/>
            <a:ext cx="7642702" cy="7673237"/>
            <a:chOff x="2095500" y="-621672"/>
            <a:chExt cx="7642702" cy="7673237"/>
          </a:xfrm>
        </p:grpSpPr>
        <p:cxnSp>
          <p:nvCxnSpPr>
            <p:cNvPr id="37" name="直接连接符 36"/>
            <p:cNvCxnSpPr/>
            <p:nvPr/>
          </p:nvCxnSpPr>
          <p:spPr>
            <a:xfrm flipV="1">
              <a:off x="2095500" y="5757511"/>
              <a:ext cx="1294055" cy="12940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371156" y="4529218"/>
              <a:ext cx="237724" cy="237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5537026" y="3362993"/>
              <a:ext cx="237724" cy="237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6809274" y="2088249"/>
              <a:ext cx="237724" cy="237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8018709" y="-621672"/>
              <a:ext cx="1719493" cy="171949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7221194" y="1034089"/>
            <a:ext cx="4737773" cy="1099475"/>
            <a:chOff x="7221194" y="1034089"/>
            <a:chExt cx="4737773" cy="1099475"/>
          </a:xfrm>
        </p:grpSpPr>
        <p:sp>
          <p:nvSpPr>
            <p:cNvPr id="30" name="矩形 29"/>
            <p:cNvSpPr/>
            <p:nvPr/>
          </p:nvSpPr>
          <p:spPr>
            <a:xfrm rot="2700000">
              <a:off x="7221194" y="1193276"/>
              <a:ext cx="723900" cy="723900"/>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7" name="文本框 46"/>
            <p:cNvSpPr txBox="1"/>
            <p:nvPr/>
          </p:nvSpPr>
          <p:spPr>
            <a:xfrm>
              <a:off x="7261338" y="1201283"/>
              <a:ext cx="666750" cy="701040"/>
            </a:xfrm>
            <a:prstGeom prst="rect">
              <a:avLst/>
            </a:prstGeom>
            <a:noFill/>
          </p:spPr>
          <p:txBody>
            <a:bodyPr rtlCol="0" wrap="square">
              <a:spAutoFit/>
            </a:bodyPr>
            <a:lstStyle/>
            <a:p>
              <a:pPr algn="ctr"/>
              <a:r>
                <a:rPr altLang="zh-CN" lang="en-US" sz="4000">
                  <a:solidFill>
                    <a:schemeClr val="bg1"/>
                  </a:solidFill>
                  <a:ea charset="-122" panose="020b0503020204020204" pitchFamily="34" typeface="微软雅黑"/>
                  <a:cs typeface="+mn-ea"/>
                  <a:sym typeface="+mn-lt"/>
                </a:rPr>
                <a:t>1</a:t>
              </a:r>
            </a:p>
          </p:txBody>
        </p:sp>
        <p:sp>
          <p:nvSpPr>
            <p:cNvPr id="19" name="文本框 18"/>
            <p:cNvSpPr txBox="1"/>
            <p:nvPr/>
          </p:nvSpPr>
          <p:spPr>
            <a:xfrm>
              <a:off x="8513690" y="1034089"/>
              <a:ext cx="2346557" cy="396240"/>
            </a:xfrm>
            <a:prstGeom prst="rect">
              <a:avLst/>
            </a:prstGeom>
            <a:noFill/>
          </p:spPr>
          <p:txBody>
            <a:bodyPr rtlCol="0" wrap="square">
              <a:spAutoFit/>
            </a:bodyPr>
            <a:lstStyle/>
            <a:p>
              <a:pPr algn="ctr"/>
              <a:r>
                <a:rPr altLang="en-US" b="1" lang="zh-CN" sz="2000">
                  <a:solidFill>
                    <a:srgbClr val="0070C0"/>
                  </a:solidFill>
                  <a:ea charset="-122" panose="020b0503020204020204" pitchFamily="34" typeface="微软雅黑"/>
                  <a:cs typeface="+mn-ea"/>
                  <a:sym typeface="+mn-lt"/>
                </a:rPr>
                <a:t>项目介绍</a:t>
              </a:r>
            </a:p>
          </p:txBody>
        </p:sp>
        <p:sp>
          <p:nvSpPr>
            <p:cNvPr id="2" name="椭圆 1"/>
            <p:cNvSpPr/>
            <p:nvPr/>
          </p:nvSpPr>
          <p:spPr>
            <a:xfrm>
              <a:off x="9082729"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21" name="文本框 20"/>
            <p:cNvSpPr txBox="1"/>
            <p:nvPr/>
          </p:nvSpPr>
          <p:spPr>
            <a:xfrm>
              <a:off x="9153506" y="1473962"/>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行业前景</a:t>
              </a:r>
            </a:p>
          </p:txBody>
        </p:sp>
        <p:sp>
          <p:nvSpPr>
            <p:cNvPr id="22" name="椭圆 21"/>
            <p:cNvSpPr/>
            <p:nvPr/>
          </p:nvSpPr>
          <p:spPr>
            <a:xfrm>
              <a:off x="10547836"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23" name="文本框 22"/>
            <p:cNvSpPr txBox="1"/>
            <p:nvPr/>
          </p:nvSpPr>
          <p:spPr>
            <a:xfrm>
              <a:off x="10618613" y="1473962"/>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需求分析</a:t>
              </a:r>
            </a:p>
          </p:txBody>
        </p:sp>
        <p:sp>
          <p:nvSpPr>
            <p:cNvPr id="24" name="椭圆 23"/>
            <p:cNvSpPr/>
            <p:nvPr/>
          </p:nvSpPr>
          <p:spPr>
            <a:xfrm>
              <a:off x="9079793"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25" name="文本框 24"/>
            <p:cNvSpPr txBox="1"/>
            <p:nvPr/>
          </p:nvSpPr>
          <p:spPr>
            <a:xfrm>
              <a:off x="9150570" y="1795010"/>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盈利模式</a:t>
              </a:r>
            </a:p>
          </p:txBody>
        </p:sp>
        <p:sp>
          <p:nvSpPr>
            <p:cNvPr id="29" name="椭圆 28"/>
            <p:cNvSpPr/>
            <p:nvPr/>
          </p:nvSpPr>
          <p:spPr>
            <a:xfrm>
              <a:off x="10544900"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31" name="文本框 30"/>
            <p:cNvSpPr txBox="1"/>
            <p:nvPr/>
          </p:nvSpPr>
          <p:spPr>
            <a:xfrm>
              <a:off x="10615677" y="1795010"/>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核心优势</a:t>
              </a:r>
            </a:p>
          </p:txBody>
        </p:sp>
      </p:grpSp>
      <p:grpSp>
        <p:nvGrpSpPr>
          <p:cNvPr id="9" name="组合 8"/>
          <p:cNvGrpSpPr/>
          <p:nvPr/>
        </p:nvGrpSpPr>
        <p:grpSpPr>
          <a:xfrm>
            <a:off x="4725240" y="3701109"/>
            <a:ext cx="4663267" cy="1113349"/>
            <a:chOff x="4725240" y="3701109"/>
            <a:chExt cx="4663267" cy="1113349"/>
          </a:xfrm>
        </p:grpSpPr>
        <p:sp>
          <p:nvSpPr>
            <p:cNvPr id="27" name="矩形 26"/>
            <p:cNvSpPr/>
            <p:nvPr/>
          </p:nvSpPr>
          <p:spPr>
            <a:xfrm rot="2700000">
              <a:off x="4725240" y="3712543"/>
              <a:ext cx="723900" cy="723900"/>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9" name="文本框 48"/>
            <p:cNvSpPr txBox="1"/>
            <p:nvPr/>
          </p:nvSpPr>
          <p:spPr>
            <a:xfrm>
              <a:off x="4753814" y="3720550"/>
              <a:ext cx="666750" cy="701040"/>
            </a:xfrm>
            <a:prstGeom prst="rect">
              <a:avLst/>
            </a:prstGeom>
            <a:noFill/>
          </p:spPr>
          <p:txBody>
            <a:bodyPr rtlCol="0" wrap="square">
              <a:spAutoFit/>
            </a:bodyPr>
            <a:lstStyle/>
            <a:p>
              <a:pPr algn="ctr"/>
              <a:r>
                <a:rPr altLang="zh-CN" lang="en-US" sz="4000">
                  <a:solidFill>
                    <a:schemeClr val="bg1"/>
                  </a:solidFill>
                  <a:ea charset="-122" panose="020b0503020204020204" pitchFamily="34" typeface="微软雅黑"/>
                  <a:cs typeface="+mn-ea"/>
                  <a:sym typeface="+mn-lt"/>
                </a:rPr>
                <a:t>3</a:t>
              </a:r>
            </a:p>
          </p:txBody>
        </p:sp>
        <p:sp>
          <p:nvSpPr>
            <p:cNvPr id="33" name="文本框 32"/>
            <p:cNvSpPr txBox="1"/>
            <p:nvPr/>
          </p:nvSpPr>
          <p:spPr>
            <a:xfrm>
              <a:off x="5936294" y="3701109"/>
              <a:ext cx="2346557" cy="396240"/>
            </a:xfrm>
            <a:prstGeom prst="rect">
              <a:avLst/>
            </a:prstGeom>
            <a:noFill/>
          </p:spPr>
          <p:txBody>
            <a:bodyPr rtlCol="0" wrap="square">
              <a:spAutoFit/>
            </a:bodyPr>
            <a:lstStyle/>
            <a:p>
              <a:pPr algn="ctr"/>
              <a:r>
                <a:rPr altLang="en-US" b="1" lang="zh-CN" sz="2000">
                  <a:solidFill>
                    <a:srgbClr val="0070C0"/>
                  </a:solidFill>
                  <a:ea charset="-122" panose="020b0503020204020204" pitchFamily="34" typeface="微软雅黑"/>
                  <a:cs typeface="+mn-ea"/>
                  <a:sym typeface="+mn-lt"/>
                </a:rPr>
                <a:t>团队介绍</a:t>
              </a:r>
            </a:p>
          </p:txBody>
        </p:sp>
        <p:sp>
          <p:nvSpPr>
            <p:cNvPr id="34" name="椭圆 33"/>
            <p:cNvSpPr/>
            <p:nvPr/>
          </p:nvSpPr>
          <p:spPr>
            <a:xfrm>
              <a:off x="6512269"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35" name="文本框 34"/>
            <p:cNvSpPr txBox="1"/>
            <p:nvPr/>
          </p:nvSpPr>
          <p:spPr>
            <a:xfrm>
              <a:off x="6583045" y="4154856"/>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发展历程</a:t>
              </a:r>
            </a:p>
          </p:txBody>
        </p:sp>
        <p:sp>
          <p:nvSpPr>
            <p:cNvPr id="36" name="椭圆 35"/>
            <p:cNvSpPr/>
            <p:nvPr/>
          </p:nvSpPr>
          <p:spPr>
            <a:xfrm>
              <a:off x="7977376"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38" name="文本框 37"/>
            <p:cNvSpPr txBox="1"/>
            <p:nvPr/>
          </p:nvSpPr>
          <p:spPr>
            <a:xfrm>
              <a:off x="8048153" y="4154856"/>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组织架构</a:t>
              </a:r>
            </a:p>
          </p:txBody>
        </p:sp>
        <p:sp>
          <p:nvSpPr>
            <p:cNvPr id="40" name="椭圆 39"/>
            <p:cNvSpPr/>
            <p:nvPr/>
          </p:nvSpPr>
          <p:spPr>
            <a:xfrm>
              <a:off x="6509333"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41" name="文本框 40"/>
            <p:cNvSpPr txBox="1"/>
            <p:nvPr/>
          </p:nvSpPr>
          <p:spPr>
            <a:xfrm>
              <a:off x="6580108" y="4475904"/>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团队成员</a:t>
              </a:r>
            </a:p>
          </p:txBody>
        </p:sp>
        <p:sp>
          <p:nvSpPr>
            <p:cNvPr id="45" name="椭圆 44"/>
            <p:cNvSpPr/>
            <p:nvPr/>
          </p:nvSpPr>
          <p:spPr>
            <a:xfrm>
              <a:off x="7974440"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46" name="文本框 45"/>
            <p:cNvSpPr txBox="1"/>
            <p:nvPr/>
          </p:nvSpPr>
          <p:spPr>
            <a:xfrm>
              <a:off x="8045217" y="4475904"/>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企业荣誉</a:t>
              </a:r>
            </a:p>
          </p:txBody>
        </p:sp>
      </p:grpSp>
      <p:grpSp>
        <p:nvGrpSpPr>
          <p:cNvPr id="8" name="组合 7"/>
          <p:cNvGrpSpPr/>
          <p:nvPr/>
        </p:nvGrpSpPr>
        <p:grpSpPr>
          <a:xfrm>
            <a:off x="5973659" y="2398831"/>
            <a:ext cx="4908176" cy="1128177"/>
            <a:chOff x="5973659" y="2398831"/>
            <a:chExt cx="4908176" cy="1128177"/>
          </a:xfrm>
        </p:grpSpPr>
        <p:sp>
          <p:nvSpPr>
            <p:cNvPr id="28" name="矩形 27"/>
            <p:cNvSpPr/>
            <p:nvPr/>
          </p:nvSpPr>
          <p:spPr>
            <a:xfrm rot="2700000">
              <a:off x="5973659" y="2455119"/>
              <a:ext cx="723900" cy="723900"/>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8" name="文本框 47"/>
            <p:cNvSpPr txBox="1"/>
            <p:nvPr/>
          </p:nvSpPr>
          <p:spPr>
            <a:xfrm>
              <a:off x="6002234" y="2463126"/>
              <a:ext cx="666750" cy="701040"/>
            </a:xfrm>
            <a:prstGeom prst="rect">
              <a:avLst/>
            </a:prstGeom>
            <a:noFill/>
          </p:spPr>
          <p:txBody>
            <a:bodyPr rtlCol="0" wrap="square">
              <a:spAutoFit/>
            </a:bodyPr>
            <a:lstStyle/>
            <a:p>
              <a:pPr algn="ctr"/>
              <a:r>
                <a:rPr altLang="zh-CN" lang="en-US" sz="4000">
                  <a:solidFill>
                    <a:schemeClr val="bg1"/>
                  </a:solidFill>
                  <a:ea charset="-122" panose="020b0503020204020204" pitchFamily="34" typeface="微软雅黑"/>
                  <a:cs typeface="+mn-ea"/>
                  <a:sym typeface="+mn-lt"/>
                </a:rPr>
                <a:t>2</a:t>
              </a:r>
            </a:p>
          </p:txBody>
        </p:sp>
        <p:sp>
          <p:nvSpPr>
            <p:cNvPr id="53" name="文本框 52"/>
            <p:cNvSpPr txBox="1"/>
            <p:nvPr/>
          </p:nvSpPr>
          <p:spPr>
            <a:xfrm>
              <a:off x="7456625" y="2398831"/>
              <a:ext cx="2346557" cy="396240"/>
            </a:xfrm>
            <a:prstGeom prst="rect">
              <a:avLst/>
            </a:prstGeom>
            <a:noFill/>
          </p:spPr>
          <p:txBody>
            <a:bodyPr rtlCol="0" wrap="square">
              <a:spAutoFit/>
            </a:bodyPr>
            <a:lstStyle/>
            <a:p>
              <a:pPr algn="ctr"/>
              <a:r>
                <a:rPr altLang="en-US" b="1" lang="zh-CN" sz="2000">
                  <a:solidFill>
                    <a:srgbClr val="0070C0"/>
                  </a:solidFill>
                  <a:ea charset="-122" panose="020b0503020204020204" pitchFamily="34" typeface="微软雅黑"/>
                  <a:cs typeface="+mn-ea"/>
                  <a:sym typeface="+mn-lt"/>
                </a:rPr>
                <a:t>产品运营</a:t>
              </a:r>
            </a:p>
          </p:txBody>
        </p:sp>
        <p:sp>
          <p:nvSpPr>
            <p:cNvPr id="54" name="椭圆 53"/>
            <p:cNvSpPr/>
            <p:nvPr/>
          </p:nvSpPr>
          <p:spPr>
            <a:xfrm>
              <a:off x="8005597"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55" name="文本框 54"/>
            <p:cNvSpPr txBox="1"/>
            <p:nvPr/>
          </p:nvSpPr>
          <p:spPr>
            <a:xfrm>
              <a:off x="8076372" y="2867406"/>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产品介绍</a:t>
              </a:r>
            </a:p>
          </p:txBody>
        </p:sp>
        <p:sp>
          <p:nvSpPr>
            <p:cNvPr id="56" name="椭圆 55"/>
            <p:cNvSpPr/>
            <p:nvPr/>
          </p:nvSpPr>
          <p:spPr>
            <a:xfrm>
              <a:off x="9470704"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57" name="文本框 56"/>
            <p:cNvSpPr txBox="1"/>
            <p:nvPr/>
          </p:nvSpPr>
          <p:spPr>
            <a:xfrm>
              <a:off x="9541481" y="2867406"/>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销售渠道</a:t>
              </a:r>
            </a:p>
          </p:txBody>
        </p:sp>
        <p:sp>
          <p:nvSpPr>
            <p:cNvPr id="58" name="椭圆 57"/>
            <p:cNvSpPr/>
            <p:nvPr/>
          </p:nvSpPr>
          <p:spPr>
            <a:xfrm>
              <a:off x="8002661"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59" name="文本框 58"/>
            <p:cNvSpPr txBox="1"/>
            <p:nvPr/>
          </p:nvSpPr>
          <p:spPr>
            <a:xfrm>
              <a:off x="8073436" y="3188454"/>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技术核心</a:t>
              </a:r>
            </a:p>
          </p:txBody>
        </p:sp>
        <p:sp>
          <p:nvSpPr>
            <p:cNvPr id="60" name="椭圆 59"/>
            <p:cNvSpPr/>
            <p:nvPr/>
          </p:nvSpPr>
          <p:spPr>
            <a:xfrm>
              <a:off x="9467768"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61" name="文本框 60"/>
            <p:cNvSpPr txBox="1"/>
            <p:nvPr/>
          </p:nvSpPr>
          <p:spPr>
            <a:xfrm>
              <a:off x="9538543" y="3188454"/>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推广渠道</a:t>
              </a:r>
            </a:p>
          </p:txBody>
        </p:sp>
      </p:grpSp>
      <p:grpSp>
        <p:nvGrpSpPr>
          <p:cNvPr id="10" name="组合 9"/>
          <p:cNvGrpSpPr/>
          <p:nvPr/>
        </p:nvGrpSpPr>
        <p:grpSpPr>
          <a:xfrm>
            <a:off x="3481424" y="4898199"/>
            <a:ext cx="4990753" cy="1351205"/>
            <a:chOff x="3481424" y="4898199"/>
            <a:chExt cx="4990753" cy="1351205"/>
          </a:xfrm>
        </p:grpSpPr>
        <p:sp>
          <p:nvSpPr>
            <p:cNvPr id="26" name="矩形 25"/>
            <p:cNvSpPr/>
            <p:nvPr/>
          </p:nvSpPr>
          <p:spPr>
            <a:xfrm rot="2700000">
              <a:off x="3481424" y="4898199"/>
              <a:ext cx="723900" cy="723900"/>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0" name="文本框 49"/>
            <p:cNvSpPr txBox="1"/>
            <p:nvPr/>
          </p:nvSpPr>
          <p:spPr>
            <a:xfrm>
              <a:off x="3484599" y="4918906"/>
              <a:ext cx="666750" cy="701040"/>
            </a:xfrm>
            <a:prstGeom prst="rect">
              <a:avLst/>
            </a:prstGeom>
            <a:noFill/>
          </p:spPr>
          <p:txBody>
            <a:bodyPr rtlCol="0" wrap="square">
              <a:spAutoFit/>
            </a:bodyPr>
            <a:lstStyle/>
            <a:p>
              <a:pPr algn="ctr"/>
              <a:r>
                <a:rPr altLang="zh-CN" lang="en-US" sz="4000">
                  <a:solidFill>
                    <a:schemeClr val="bg1"/>
                  </a:solidFill>
                  <a:ea charset="-122" panose="020b0503020204020204" pitchFamily="34" typeface="微软雅黑"/>
                  <a:cs typeface="+mn-ea"/>
                  <a:sym typeface="+mn-lt"/>
                </a:rPr>
                <a:t>4</a:t>
              </a:r>
            </a:p>
          </p:txBody>
        </p:sp>
        <p:sp>
          <p:nvSpPr>
            <p:cNvPr id="63" name="文本框 62"/>
            <p:cNvSpPr txBox="1"/>
            <p:nvPr/>
          </p:nvSpPr>
          <p:spPr>
            <a:xfrm>
              <a:off x="4934000" y="5107027"/>
              <a:ext cx="2346557" cy="396240"/>
            </a:xfrm>
            <a:prstGeom prst="rect">
              <a:avLst/>
            </a:prstGeom>
            <a:noFill/>
          </p:spPr>
          <p:txBody>
            <a:bodyPr rtlCol="0" wrap="square">
              <a:spAutoFit/>
            </a:bodyPr>
            <a:lstStyle/>
            <a:p>
              <a:pPr algn="ctr"/>
              <a:r>
                <a:rPr altLang="en-US" b="1" lang="zh-CN" sz="2000">
                  <a:solidFill>
                    <a:srgbClr val="0070C0"/>
                  </a:solidFill>
                  <a:ea charset="-122" panose="020b0503020204020204" pitchFamily="34" typeface="微软雅黑"/>
                  <a:cs typeface="+mn-ea"/>
                  <a:sym typeface="+mn-lt"/>
                </a:rPr>
                <a:t>风险管控</a:t>
              </a:r>
            </a:p>
          </p:txBody>
        </p:sp>
        <p:sp>
          <p:nvSpPr>
            <p:cNvPr id="64" name="椭圆 63"/>
            <p:cNvSpPr/>
            <p:nvPr/>
          </p:nvSpPr>
          <p:spPr>
            <a:xfrm>
              <a:off x="5509975"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65" name="文本框 64"/>
            <p:cNvSpPr txBox="1"/>
            <p:nvPr/>
          </p:nvSpPr>
          <p:spPr>
            <a:xfrm>
              <a:off x="5580751" y="5560775"/>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危机预测</a:t>
              </a:r>
            </a:p>
          </p:txBody>
        </p:sp>
        <p:sp>
          <p:nvSpPr>
            <p:cNvPr id="66" name="椭圆 65"/>
            <p:cNvSpPr/>
            <p:nvPr/>
          </p:nvSpPr>
          <p:spPr>
            <a:xfrm>
              <a:off x="6975082"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67" name="文本框 66"/>
            <p:cNvSpPr txBox="1"/>
            <p:nvPr/>
          </p:nvSpPr>
          <p:spPr>
            <a:xfrm>
              <a:off x="7045859" y="5589803"/>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解决方案</a:t>
              </a:r>
            </a:p>
          </p:txBody>
        </p:sp>
        <p:sp>
          <p:nvSpPr>
            <p:cNvPr id="68" name="椭圆 67"/>
            <p:cNvSpPr/>
            <p:nvPr/>
          </p:nvSpPr>
          <p:spPr>
            <a:xfrm>
              <a:off x="5507039"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69" name="文本框 68"/>
            <p:cNvSpPr txBox="1"/>
            <p:nvPr/>
          </p:nvSpPr>
          <p:spPr>
            <a:xfrm>
              <a:off x="5577815" y="5881823"/>
              <a:ext cx="1340355" cy="335280"/>
            </a:xfrm>
            <a:prstGeom prst="rect">
              <a:avLst/>
            </a:prstGeom>
            <a:noFill/>
          </p:spPr>
          <p:txBody>
            <a:bodyPr rtlCol="0" wrap="square">
              <a:spAutoFit/>
            </a:bodyPr>
            <a:lstStyle/>
            <a:p>
              <a:pPr algn="ctr"/>
              <a:r>
                <a:rPr altLang="en-US" lang="zh-CN" sz="1600">
                  <a:solidFill>
                    <a:schemeClr val="bg2">
                      <a:lumMod val="50000"/>
                    </a:schemeClr>
                  </a:solidFill>
                  <a:ea charset="-122" panose="020b0503020204020204" pitchFamily="34" typeface="微软雅黑"/>
                  <a:cs typeface="+mn-ea"/>
                  <a:sym typeface="+mn-lt"/>
                </a:rPr>
                <a:t>财务计划</a:t>
              </a:r>
            </a:p>
          </p:txBody>
        </p:sp>
        <p:sp>
          <p:nvSpPr>
            <p:cNvPr id="70" name="椭圆 69"/>
            <p:cNvSpPr/>
            <p:nvPr/>
          </p:nvSpPr>
          <p:spPr>
            <a:xfrm>
              <a:off x="6972146"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cs typeface="+mn-ea"/>
                <a:sym typeface="+mn-lt"/>
              </a:endParaRPr>
            </a:p>
          </p:txBody>
        </p:sp>
        <p:sp>
          <p:nvSpPr>
            <p:cNvPr id="71" name="文本框 70"/>
            <p:cNvSpPr txBox="1"/>
            <p:nvPr/>
          </p:nvSpPr>
          <p:spPr>
            <a:xfrm>
              <a:off x="7131823" y="5910850"/>
              <a:ext cx="1340355" cy="335280"/>
            </a:xfrm>
            <a:prstGeom prst="rect">
              <a:avLst/>
            </a:prstGeom>
            <a:noFill/>
          </p:spPr>
          <p:txBody>
            <a:bodyPr rtlCol="0" wrap="square">
              <a:spAutoFit/>
            </a:bodyPr>
            <a:lstStyle/>
            <a:p>
              <a:pPr algn="ctr"/>
              <a:r>
                <a:rPr altLang="zh-CN" lang="en-US" sz="1600">
                  <a:solidFill>
                    <a:schemeClr val="bg2">
                      <a:lumMod val="50000"/>
                    </a:schemeClr>
                  </a:solidFill>
                  <a:ea charset="-122" panose="020b0503020204020204" pitchFamily="34" typeface="微软雅黑"/>
                  <a:cs typeface="+mn-ea"/>
                  <a:sym typeface="+mn-lt"/>
                </a:rPr>
                <a:t>SWOT分析</a:t>
              </a:r>
            </a:p>
          </p:txBody>
        </p:sp>
      </p:grpSp>
    </p:spTree>
    <p:extLst>
      <p:ext uri="{BB962C8B-B14F-4D97-AF65-F5344CB8AC3E}">
        <p14:creationId val="4068269481"/>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wipe(left)" transition="in">
                                      <p:cBhvr>
                                        <p:cTn dur="500" id="13"/>
                                        <p:tgtEl>
                                          <p:spTgt spid="6"/>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7"/>
                                        </p:tgtEl>
                                        <p:attrNameLst>
                                          <p:attrName>style.visibility</p:attrName>
                                        </p:attrNameLst>
                                      </p:cBhvr>
                                      <p:to>
                                        <p:strVal val="visible"/>
                                      </p:to>
                                    </p:set>
                                    <p:animEffect filter="wipe(left)" transition="in">
                                      <p:cBhvr>
                                        <p:cTn dur="500" id="17"/>
                                        <p:tgtEl>
                                          <p:spTgt spid="7"/>
                                        </p:tgtEl>
                                      </p:cBhvr>
                                    </p:animEffect>
                                  </p:childTnLst>
                                </p:cTn>
                              </p:par>
                            </p:childTnLst>
                          </p:cTn>
                        </p:par>
                        <p:par>
                          <p:cTn fill="hold" id="18" nodeType="afterGroup">
                            <p:stCondLst>
                              <p:cond delay="2000"/>
                            </p:stCondLst>
                            <p:childTnLst>
                              <p:par>
                                <p:cTn fill="hold" id="19" nodeType="afterEffect" presetClass="entr" presetID="22" presetSubtype="8">
                                  <p:stCondLst>
                                    <p:cond delay="0"/>
                                  </p:stCondLst>
                                  <p:childTnLst>
                                    <p:set>
                                      <p:cBhvr>
                                        <p:cTn dur="1" fill="hold" id="20">
                                          <p:stCondLst>
                                            <p:cond delay="0"/>
                                          </p:stCondLst>
                                        </p:cTn>
                                        <p:tgtEl>
                                          <p:spTgt spid="3"/>
                                        </p:tgtEl>
                                        <p:attrNameLst>
                                          <p:attrName>style.visibility</p:attrName>
                                        </p:attrNameLst>
                                      </p:cBhvr>
                                      <p:to>
                                        <p:strVal val="visible"/>
                                      </p:to>
                                    </p:set>
                                    <p:animEffect filter="wipe(left)" transition="in">
                                      <p:cBhvr>
                                        <p:cTn dur="500" id="21"/>
                                        <p:tgtEl>
                                          <p:spTgt spid="3"/>
                                        </p:tgtEl>
                                      </p:cBhvr>
                                    </p:animEffect>
                                  </p:childTnLst>
                                </p:cTn>
                              </p:par>
                            </p:childTnLst>
                          </p:cTn>
                        </p:par>
                        <p:par>
                          <p:cTn fill="hold" id="22" nodeType="afterGroup">
                            <p:stCondLst>
                              <p:cond delay="2500"/>
                            </p:stCondLst>
                            <p:childTnLst>
                              <p:par>
                                <p:cTn fill="hold" id="23" nodeType="afterEffect" presetClass="entr" presetID="22" presetSubtype="8">
                                  <p:stCondLst>
                                    <p:cond delay="0"/>
                                  </p:stCondLst>
                                  <p:childTnLst>
                                    <p:set>
                                      <p:cBhvr>
                                        <p:cTn dur="1" fill="hold" id="24">
                                          <p:stCondLst>
                                            <p:cond delay="0"/>
                                          </p:stCondLst>
                                        </p:cTn>
                                        <p:tgtEl>
                                          <p:spTgt spid="4"/>
                                        </p:tgtEl>
                                        <p:attrNameLst>
                                          <p:attrName>style.visibility</p:attrName>
                                        </p:attrNameLst>
                                      </p:cBhvr>
                                      <p:to>
                                        <p:strVal val="visible"/>
                                      </p:to>
                                    </p:set>
                                    <p:animEffect filter="wipe(left)" transition="in">
                                      <p:cBhvr>
                                        <p:cTn dur="500" id="25"/>
                                        <p:tgtEl>
                                          <p:spTgt spid="4"/>
                                        </p:tgtEl>
                                      </p:cBhvr>
                                    </p:animEffect>
                                  </p:childTnLst>
                                </p:cTn>
                              </p:par>
                            </p:childTnLst>
                          </p:cTn>
                        </p:par>
                        <p:par>
                          <p:cTn fill="hold" id="26" nodeType="afterGroup">
                            <p:stCondLst>
                              <p:cond delay="3000"/>
                            </p:stCondLst>
                            <p:childTnLst>
                              <p:par>
                                <p:cTn fill="hold" id="27" nodeType="afterEffect" presetClass="entr" presetID="22" presetSubtype="8">
                                  <p:stCondLst>
                                    <p:cond delay="0"/>
                                  </p:stCondLst>
                                  <p:childTnLst>
                                    <p:set>
                                      <p:cBhvr>
                                        <p:cTn dur="1" fill="hold" id="28">
                                          <p:stCondLst>
                                            <p:cond delay="0"/>
                                          </p:stCondLst>
                                        </p:cTn>
                                        <p:tgtEl>
                                          <p:spTgt spid="8"/>
                                        </p:tgtEl>
                                        <p:attrNameLst>
                                          <p:attrName>style.visibility</p:attrName>
                                        </p:attrNameLst>
                                      </p:cBhvr>
                                      <p:to>
                                        <p:strVal val="visible"/>
                                      </p:to>
                                    </p:set>
                                    <p:animEffect filter="wipe(left)" transition="in">
                                      <p:cBhvr>
                                        <p:cTn dur="500" id="29"/>
                                        <p:tgtEl>
                                          <p:spTgt spid="8"/>
                                        </p:tgtEl>
                                      </p:cBhvr>
                                    </p:animEffect>
                                  </p:childTnLst>
                                </p:cTn>
                              </p:par>
                            </p:childTnLst>
                          </p:cTn>
                        </p:par>
                        <p:par>
                          <p:cTn fill="hold" id="30" nodeType="afterGroup">
                            <p:stCondLst>
                              <p:cond delay="3500"/>
                            </p:stCondLst>
                            <p:childTnLst>
                              <p:par>
                                <p:cTn fill="hold" id="31" nodeType="afterEffect" presetClass="entr" presetID="22" presetSubtype="8">
                                  <p:stCondLst>
                                    <p:cond delay="0"/>
                                  </p:stCondLst>
                                  <p:childTnLst>
                                    <p:set>
                                      <p:cBhvr>
                                        <p:cTn dur="1" fill="hold" id="32">
                                          <p:stCondLst>
                                            <p:cond delay="0"/>
                                          </p:stCondLst>
                                        </p:cTn>
                                        <p:tgtEl>
                                          <p:spTgt spid="9"/>
                                        </p:tgtEl>
                                        <p:attrNameLst>
                                          <p:attrName>style.visibility</p:attrName>
                                        </p:attrNameLst>
                                      </p:cBhvr>
                                      <p:to>
                                        <p:strVal val="visible"/>
                                      </p:to>
                                    </p:set>
                                    <p:animEffect filter="wipe(left)" transition="in">
                                      <p:cBhvr>
                                        <p:cTn dur="500" id="33"/>
                                        <p:tgtEl>
                                          <p:spTgt spid="9"/>
                                        </p:tgtEl>
                                      </p:cBhvr>
                                    </p:animEffect>
                                  </p:childTnLst>
                                </p:cTn>
                              </p:par>
                            </p:childTnLst>
                          </p:cTn>
                        </p:par>
                        <p:par>
                          <p:cTn fill="hold" id="34" nodeType="afterGroup">
                            <p:stCondLst>
                              <p:cond delay="4000"/>
                            </p:stCondLst>
                            <p:childTnLst>
                              <p:par>
                                <p:cTn fill="hold" id="35" nodeType="afterEffect" presetClass="entr" presetID="22" presetSubtype="8">
                                  <p:stCondLst>
                                    <p:cond delay="0"/>
                                  </p:stCondLst>
                                  <p:childTnLst>
                                    <p:set>
                                      <p:cBhvr>
                                        <p:cTn dur="1" fill="hold" id="36">
                                          <p:stCondLst>
                                            <p:cond delay="0"/>
                                          </p:stCondLst>
                                        </p:cTn>
                                        <p:tgtEl>
                                          <p:spTgt spid="10"/>
                                        </p:tgtEl>
                                        <p:attrNameLst>
                                          <p:attrName>style.visibility</p:attrName>
                                        </p:attrNameLst>
                                      </p:cBhvr>
                                      <p:to>
                                        <p:strVal val="visible"/>
                                      </p:to>
                                    </p:set>
                                    <p:animEffect filter="wipe(left)" transition="in">
                                      <p:cBhvr>
                                        <p:cTn dur="500" id="3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48082" y="314980"/>
            <a:ext cx="2315032" cy="599420"/>
            <a:chOff x="-48082" y="314980"/>
            <a:chExt cx="2315032" cy="599420"/>
          </a:xfrm>
          <a:effectLst>
            <a:outerShdw algn="tl" blurRad="254000" dir="2700000" dist="63500" rotWithShape="0">
              <a:prstClr val="black">
                <a:alpha val="30000"/>
              </a:prstClr>
            </a:outerShdw>
          </a:effectLst>
        </p:grpSpPr>
        <p:sp>
          <p:nvSpPr>
            <p:cNvPr id="4" name="矩形 3"/>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6" name="文本框 5"/>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危机预测</a:t>
              </a:r>
            </a:p>
          </p:txBody>
        </p:sp>
      </p:grpSp>
      <p:sp>
        <p:nvSpPr>
          <p:cNvPr id="22" name="矩形 21"/>
          <p:cNvSpPr/>
          <p:nvPr/>
        </p:nvSpPr>
        <p:spPr>
          <a:xfrm rot="2718682">
            <a:off x="7434962" y="1796189"/>
            <a:ext cx="967341" cy="967341"/>
          </a:xfrm>
          <a:prstGeom prst="rect">
            <a:avLst/>
          </a:prstGeom>
          <a:blipFill dpi="0" rotWithShape="0">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3" name="矩形 22"/>
          <p:cNvSpPr/>
          <p:nvPr/>
        </p:nvSpPr>
        <p:spPr>
          <a:xfrm rot="2718682">
            <a:off x="6656407" y="2565399"/>
            <a:ext cx="967341" cy="967341"/>
          </a:xfrm>
          <a:prstGeom prst="rect">
            <a:avLst/>
          </a:prstGeom>
          <a:solidFill>
            <a:srgbClr val="0DA3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4" name="矩形 23"/>
          <p:cNvSpPr/>
          <p:nvPr/>
        </p:nvSpPr>
        <p:spPr>
          <a:xfrm rot="2718682">
            <a:off x="8185377" y="4115476"/>
            <a:ext cx="967341" cy="967341"/>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5" name="矩形 24"/>
          <p:cNvSpPr/>
          <p:nvPr/>
        </p:nvSpPr>
        <p:spPr>
          <a:xfrm rot="2718682">
            <a:off x="5877853" y="3334609"/>
            <a:ext cx="967341" cy="967341"/>
          </a:xfrm>
          <a:prstGeom prst="rect">
            <a:avLst/>
          </a:prstGeom>
          <a:solidFill>
            <a:srgbClr val="53BD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6" name="矩形 25"/>
          <p:cNvSpPr/>
          <p:nvPr/>
        </p:nvSpPr>
        <p:spPr>
          <a:xfrm rot="2718682">
            <a:off x="8191205" y="2577054"/>
            <a:ext cx="967341" cy="967341"/>
          </a:xfrm>
          <a:prstGeom prst="rect">
            <a:avLst/>
          </a:prstGeom>
          <a:blipFill dpi="0" rotWithShape="0">
            <a:blip r:embed="rId4">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7" name="矩形 26"/>
          <p:cNvSpPr/>
          <p:nvPr/>
        </p:nvSpPr>
        <p:spPr>
          <a:xfrm rot="2718682">
            <a:off x="8972069" y="3340438"/>
            <a:ext cx="967341" cy="967341"/>
          </a:xfrm>
          <a:prstGeom prst="rect">
            <a:avLst/>
          </a:prstGeom>
          <a:solidFill>
            <a:srgbClr val="53BD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8" name="矩形 27"/>
          <p:cNvSpPr/>
          <p:nvPr/>
        </p:nvSpPr>
        <p:spPr>
          <a:xfrm rot="2718682">
            <a:off x="9758763" y="2577054"/>
            <a:ext cx="967341" cy="967341"/>
          </a:xfrm>
          <a:prstGeom prst="rect">
            <a:avLst/>
          </a:prstGeom>
          <a:solidFill>
            <a:srgbClr val="0DA3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9" name="矩形 28"/>
          <p:cNvSpPr/>
          <p:nvPr/>
        </p:nvSpPr>
        <p:spPr>
          <a:xfrm rot="2718682">
            <a:off x="9731827" y="4127131"/>
            <a:ext cx="967341" cy="967341"/>
          </a:xfrm>
          <a:prstGeom prst="rect">
            <a:avLst/>
          </a:prstGeom>
          <a:blipFill dpi="0" rotWithShape="0">
            <a:blip r:embed="rId5">
              <a:grayscl/>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0" name="矩形 29"/>
          <p:cNvSpPr/>
          <p:nvPr/>
        </p:nvSpPr>
        <p:spPr>
          <a:xfrm rot="2718682">
            <a:off x="7425802" y="3340438"/>
            <a:ext cx="967341" cy="967341"/>
          </a:xfrm>
          <a:prstGeom prst="rect">
            <a:avLst/>
          </a:prstGeom>
          <a:blipFill dpi="0" rotWithShape="0">
            <a:blip r:embed="rId6">
              <a:grayscl/>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1" name="矩形 30"/>
          <p:cNvSpPr/>
          <p:nvPr/>
        </p:nvSpPr>
        <p:spPr>
          <a:xfrm rot="2718682">
            <a:off x="10527972" y="3352093"/>
            <a:ext cx="967341" cy="967341"/>
          </a:xfrm>
          <a:prstGeom prst="rect">
            <a:avLst/>
          </a:prstGeom>
          <a:blipFill dpi="0" rotWithShape="0">
            <a:blip r:embed="rId7">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3" name="文本框 32"/>
          <p:cNvSpPr txBox="1"/>
          <p:nvPr/>
        </p:nvSpPr>
        <p:spPr>
          <a:xfrm>
            <a:off x="5570237" y="3651972"/>
            <a:ext cx="1553029"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用户流失</a:t>
            </a:r>
          </a:p>
        </p:txBody>
      </p:sp>
      <p:sp>
        <p:nvSpPr>
          <p:cNvPr id="34" name="文本框 33"/>
          <p:cNvSpPr txBox="1"/>
          <p:nvPr/>
        </p:nvSpPr>
        <p:spPr>
          <a:xfrm>
            <a:off x="6375796" y="2871801"/>
            <a:ext cx="1553029"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成本增加</a:t>
            </a:r>
          </a:p>
        </p:txBody>
      </p:sp>
      <p:sp>
        <p:nvSpPr>
          <p:cNvPr id="35" name="文本框 34"/>
          <p:cNvSpPr txBox="1"/>
          <p:nvPr/>
        </p:nvSpPr>
        <p:spPr>
          <a:xfrm>
            <a:off x="8676977" y="3645826"/>
            <a:ext cx="1553029"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行业转型</a:t>
            </a:r>
          </a:p>
        </p:txBody>
      </p:sp>
      <p:sp>
        <p:nvSpPr>
          <p:cNvPr id="36" name="文本框 35"/>
          <p:cNvSpPr txBox="1"/>
          <p:nvPr/>
        </p:nvSpPr>
        <p:spPr>
          <a:xfrm>
            <a:off x="7898871" y="4418710"/>
            <a:ext cx="1553029" cy="335280"/>
          </a:xfrm>
          <a:prstGeom prst="rect">
            <a:avLst/>
          </a:prstGeom>
          <a:noFill/>
          <a:effectLst>
            <a:outerShdw algn="tl" blurRad="254000" dir="2700000" dist="63500" rotWithShape="0">
              <a:prstClr val="black">
                <a:alpha val="30000"/>
              </a:prstClr>
            </a:outerShdw>
          </a:effectLst>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流量减少</a:t>
            </a:r>
          </a:p>
        </p:txBody>
      </p:sp>
      <p:sp>
        <p:nvSpPr>
          <p:cNvPr id="37" name="文本框 36"/>
          <p:cNvSpPr txBox="1"/>
          <p:nvPr/>
        </p:nvSpPr>
        <p:spPr>
          <a:xfrm>
            <a:off x="9502306" y="2887788"/>
            <a:ext cx="1553029"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恶意竞争</a:t>
            </a:r>
          </a:p>
        </p:txBody>
      </p:sp>
      <p:grpSp>
        <p:nvGrpSpPr>
          <p:cNvPr id="12" name="组合 11"/>
          <p:cNvGrpSpPr/>
          <p:nvPr/>
        </p:nvGrpSpPr>
        <p:grpSpPr>
          <a:xfrm>
            <a:off x="776875" y="1816443"/>
            <a:ext cx="5086565" cy="3774680"/>
            <a:chOff x="776875" y="1816443"/>
            <a:chExt cx="5086565" cy="3774680"/>
          </a:xfrm>
        </p:grpSpPr>
        <p:grpSp>
          <p:nvGrpSpPr>
            <p:cNvPr id="2" name="组合 1"/>
            <p:cNvGrpSpPr/>
            <p:nvPr/>
          </p:nvGrpSpPr>
          <p:grpSpPr>
            <a:xfrm>
              <a:off x="776875" y="1816443"/>
              <a:ext cx="5086565" cy="682331"/>
              <a:chOff x="776875" y="1816443"/>
              <a:chExt cx="5086565" cy="682331"/>
            </a:xfrm>
          </p:grpSpPr>
          <p:sp>
            <p:nvSpPr>
              <p:cNvPr id="38" name="椭圆 37"/>
              <p:cNvSpPr/>
              <p:nvPr/>
            </p:nvSpPr>
            <p:spPr>
              <a:xfrm>
                <a:off x="833383" y="1981813"/>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a charset="-122" panose="020b0503020204020204" pitchFamily="34" typeface="微软雅黑"/>
                  <a:cs typeface="+mn-ea"/>
                  <a:sym typeface="+mn-lt"/>
                </a:endParaRPr>
              </a:p>
            </p:txBody>
          </p:sp>
          <p:sp>
            <p:nvSpPr>
              <p:cNvPr id="39" name="文本框 38"/>
              <p:cNvSpPr txBox="1"/>
              <p:nvPr/>
            </p:nvSpPr>
            <p:spPr>
              <a:xfrm>
                <a:off x="841556" y="1816443"/>
                <a:ext cx="1553029" cy="365760"/>
              </a:xfrm>
              <a:prstGeom prst="rect">
                <a:avLst/>
              </a:prstGeom>
              <a:noFill/>
            </p:spPr>
            <p:txBody>
              <a:bodyPr rtlCol="0" wrap="square">
                <a:spAutoFit/>
              </a:bodyPr>
              <a:lstStyle/>
              <a:p>
                <a:pPr algn="ctr"/>
                <a:r>
                  <a:rPr altLang="en-US" b="1" lang="zh-CN">
                    <a:solidFill>
                      <a:srgbClr val="0070C0"/>
                    </a:solidFill>
                    <a:ea charset="-122" panose="020b0503020204020204" pitchFamily="34" typeface="微软雅黑"/>
                    <a:cs typeface="+mn-ea"/>
                    <a:sym typeface="+mn-lt"/>
                  </a:rPr>
                  <a:t>成本增加</a:t>
                </a:r>
              </a:p>
            </p:txBody>
          </p:sp>
          <p:sp>
            <p:nvSpPr>
              <p:cNvPr id="55" name="矩形 54"/>
              <p:cNvSpPr/>
              <p:nvPr/>
            </p:nvSpPr>
            <p:spPr>
              <a:xfrm>
                <a:off x="776875" y="2152525"/>
                <a:ext cx="5086565" cy="36576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危机预测是危机管理的一个重要环节，或者说是危机管理的起点。</a:t>
                </a:r>
              </a:p>
            </p:txBody>
          </p:sp>
        </p:grpSp>
        <p:grpSp>
          <p:nvGrpSpPr>
            <p:cNvPr id="3" name="组合 2"/>
            <p:cNvGrpSpPr/>
            <p:nvPr/>
          </p:nvGrpSpPr>
          <p:grpSpPr>
            <a:xfrm>
              <a:off x="776876" y="2629918"/>
              <a:ext cx="4916024" cy="649594"/>
              <a:chOff x="776876" y="2629918"/>
              <a:chExt cx="4916024" cy="649594"/>
            </a:xfrm>
          </p:grpSpPr>
          <p:sp>
            <p:nvSpPr>
              <p:cNvPr id="40" name="椭圆 39"/>
              <p:cNvSpPr/>
              <p:nvPr/>
            </p:nvSpPr>
            <p:spPr>
              <a:xfrm>
                <a:off x="833383" y="2795288"/>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1" name="文本框 40"/>
              <p:cNvSpPr txBox="1"/>
              <p:nvPr/>
            </p:nvSpPr>
            <p:spPr>
              <a:xfrm>
                <a:off x="841556" y="2629918"/>
                <a:ext cx="1553029" cy="365760"/>
              </a:xfrm>
              <a:prstGeom prst="rect">
                <a:avLst/>
              </a:prstGeom>
              <a:noFill/>
            </p:spPr>
            <p:txBody>
              <a:bodyPr rtlCol="0" wrap="square">
                <a:spAutoFit/>
              </a:bodyPr>
              <a:lstStyle/>
              <a:p>
                <a:pPr algn="ctr"/>
                <a:r>
                  <a:rPr altLang="en-US" b="1" lang="zh-CN">
                    <a:solidFill>
                      <a:srgbClr val="0070C0"/>
                    </a:solidFill>
                    <a:ea charset="-122" panose="020b0503020204020204" pitchFamily="34" typeface="微软雅黑"/>
                    <a:cs typeface="+mn-ea"/>
                    <a:sym typeface="+mn-lt"/>
                  </a:rPr>
                  <a:t>用户流失</a:t>
                </a:r>
              </a:p>
            </p:txBody>
          </p:sp>
          <p:sp>
            <p:nvSpPr>
              <p:cNvPr id="56" name="矩形 55"/>
              <p:cNvSpPr/>
              <p:nvPr/>
            </p:nvSpPr>
            <p:spPr>
              <a:xfrm>
                <a:off x="776876" y="2933263"/>
                <a:ext cx="4916024" cy="36576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危机预测是危机管理的一个重要环节，或者说是危机管理的起点。</a:t>
                </a:r>
              </a:p>
            </p:txBody>
          </p:sp>
        </p:grpSp>
        <p:grpSp>
          <p:nvGrpSpPr>
            <p:cNvPr id="7" name="组合 6"/>
            <p:cNvGrpSpPr/>
            <p:nvPr/>
          </p:nvGrpSpPr>
          <p:grpSpPr>
            <a:xfrm>
              <a:off x="776876" y="3410656"/>
              <a:ext cx="4916024" cy="644407"/>
              <a:chOff x="776876" y="3410656"/>
              <a:chExt cx="4916024" cy="644407"/>
            </a:xfrm>
          </p:grpSpPr>
          <p:sp>
            <p:nvSpPr>
              <p:cNvPr id="42" name="椭圆 41"/>
              <p:cNvSpPr/>
              <p:nvPr/>
            </p:nvSpPr>
            <p:spPr>
              <a:xfrm>
                <a:off x="833383" y="3576026"/>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3" name="文本框 42"/>
              <p:cNvSpPr txBox="1"/>
              <p:nvPr/>
            </p:nvSpPr>
            <p:spPr>
              <a:xfrm>
                <a:off x="834788" y="3410656"/>
                <a:ext cx="1553029" cy="365760"/>
              </a:xfrm>
              <a:prstGeom prst="rect">
                <a:avLst/>
              </a:prstGeom>
              <a:noFill/>
            </p:spPr>
            <p:txBody>
              <a:bodyPr rtlCol="0" wrap="square">
                <a:spAutoFit/>
              </a:bodyPr>
              <a:lstStyle/>
              <a:p>
                <a:pPr algn="ctr"/>
                <a:r>
                  <a:rPr altLang="en-US" b="1" lang="zh-CN">
                    <a:solidFill>
                      <a:srgbClr val="0070C0"/>
                    </a:solidFill>
                    <a:ea charset="-122" panose="020b0503020204020204" pitchFamily="34" typeface="微软雅黑"/>
                    <a:cs typeface="+mn-ea"/>
                    <a:sym typeface="+mn-lt"/>
                  </a:rPr>
                  <a:t>流量减少</a:t>
                </a:r>
              </a:p>
            </p:txBody>
          </p:sp>
          <p:sp>
            <p:nvSpPr>
              <p:cNvPr id="57" name="矩形 56"/>
              <p:cNvSpPr/>
              <p:nvPr/>
            </p:nvSpPr>
            <p:spPr>
              <a:xfrm>
                <a:off x="776876" y="3708814"/>
                <a:ext cx="4916024" cy="36576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危机预测是危机管理的一个重要环节，或者说是危机管理的起点。</a:t>
                </a:r>
              </a:p>
            </p:txBody>
          </p:sp>
        </p:grpSp>
        <p:grpSp>
          <p:nvGrpSpPr>
            <p:cNvPr id="8" name="组合 7"/>
            <p:cNvGrpSpPr/>
            <p:nvPr/>
          </p:nvGrpSpPr>
          <p:grpSpPr>
            <a:xfrm>
              <a:off x="776876" y="4186207"/>
              <a:ext cx="4916024" cy="640057"/>
              <a:chOff x="776876" y="4186207"/>
              <a:chExt cx="4916024" cy="640057"/>
            </a:xfrm>
          </p:grpSpPr>
          <p:sp>
            <p:nvSpPr>
              <p:cNvPr id="44" name="椭圆 43"/>
              <p:cNvSpPr/>
              <p:nvPr/>
            </p:nvSpPr>
            <p:spPr>
              <a:xfrm>
                <a:off x="833383" y="4351577"/>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5" name="文本框 44"/>
              <p:cNvSpPr txBox="1"/>
              <p:nvPr/>
            </p:nvSpPr>
            <p:spPr>
              <a:xfrm>
                <a:off x="784399" y="4186207"/>
                <a:ext cx="1553029" cy="365760"/>
              </a:xfrm>
              <a:prstGeom prst="rect">
                <a:avLst/>
              </a:prstGeom>
              <a:noFill/>
            </p:spPr>
            <p:txBody>
              <a:bodyPr rtlCol="0" wrap="square">
                <a:spAutoFit/>
              </a:bodyPr>
              <a:lstStyle/>
              <a:p>
                <a:pPr algn="ctr"/>
                <a:r>
                  <a:rPr altLang="en-US" b="1" lang="zh-CN">
                    <a:solidFill>
                      <a:srgbClr val="0070C0"/>
                    </a:solidFill>
                    <a:ea charset="-122" panose="020b0503020204020204" pitchFamily="34" typeface="微软雅黑"/>
                    <a:cs typeface="+mn-ea"/>
                    <a:sym typeface="+mn-lt"/>
                  </a:rPr>
                  <a:t>行业转型</a:t>
                </a:r>
              </a:p>
            </p:txBody>
          </p:sp>
          <p:sp>
            <p:nvSpPr>
              <p:cNvPr id="60" name="矩形 59"/>
              <p:cNvSpPr/>
              <p:nvPr/>
            </p:nvSpPr>
            <p:spPr>
              <a:xfrm>
                <a:off x="776876" y="4480015"/>
                <a:ext cx="4916024" cy="36576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危机预测是危机管理的一个重要环节，或者说是危机管理的起点。</a:t>
                </a:r>
              </a:p>
            </p:txBody>
          </p:sp>
        </p:grpSp>
        <p:grpSp>
          <p:nvGrpSpPr>
            <p:cNvPr id="9" name="组合 8"/>
            <p:cNvGrpSpPr/>
            <p:nvPr/>
          </p:nvGrpSpPr>
          <p:grpSpPr>
            <a:xfrm>
              <a:off x="776876" y="4957409"/>
              <a:ext cx="4916024" cy="633714"/>
              <a:chOff x="776876" y="4957409"/>
              <a:chExt cx="4916024" cy="633714"/>
            </a:xfrm>
          </p:grpSpPr>
          <p:sp>
            <p:nvSpPr>
              <p:cNvPr id="48" name="椭圆 47"/>
              <p:cNvSpPr/>
              <p:nvPr/>
            </p:nvSpPr>
            <p:spPr>
              <a:xfrm>
                <a:off x="833383" y="5122779"/>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9" name="文本框 48"/>
              <p:cNvSpPr txBox="1"/>
              <p:nvPr/>
            </p:nvSpPr>
            <p:spPr>
              <a:xfrm>
                <a:off x="808140" y="4957409"/>
                <a:ext cx="1553029" cy="365760"/>
              </a:xfrm>
              <a:prstGeom prst="rect">
                <a:avLst/>
              </a:prstGeom>
              <a:noFill/>
            </p:spPr>
            <p:txBody>
              <a:bodyPr rtlCol="0" wrap="square">
                <a:spAutoFit/>
              </a:bodyPr>
              <a:lstStyle/>
              <a:p>
                <a:pPr algn="ctr"/>
                <a:r>
                  <a:rPr altLang="en-US" b="1" lang="zh-CN">
                    <a:solidFill>
                      <a:srgbClr val="0070C0"/>
                    </a:solidFill>
                    <a:ea charset="-122" panose="020b0503020204020204" pitchFamily="34" typeface="微软雅黑"/>
                    <a:cs typeface="+mn-ea"/>
                    <a:sym typeface="+mn-lt"/>
                  </a:rPr>
                  <a:t>恶意竞争</a:t>
                </a:r>
              </a:p>
            </p:txBody>
          </p:sp>
          <p:sp>
            <p:nvSpPr>
              <p:cNvPr id="62" name="矩形 61"/>
              <p:cNvSpPr/>
              <p:nvPr/>
            </p:nvSpPr>
            <p:spPr>
              <a:xfrm>
                <a:off x="776876" y="5244874"/>
                <a:ext cx="4916024" cy="36576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危机预测是危机管理的一个重要环节，或者说是危机管理的起点。</a:t>
                </a:r>
              </a:p>
            </p:txBody>
          </p:sp>
        </p:grpSp>
      </p:grpSp>
    </p:spTree>
    <p:extLst>
      <p:ext uri="{BB962C8B-B14F-4D97-AF65-F5344CB8AC3E}">
        <p14:creationId val="354097493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22"/>
                                        </p:tgtEl>
                                        <p:attrNameLst>
                                          <p:attrName>style.visibility</p:attrName>
                                        </p:attrNameLst>
                                      </p:cBhvr>
                                      <p:to>
                                        <p:strVal val="visible"/>
                                      </p:to>
                                    </p:set>
                                    <p:anim calcmode="lin" valueType="num">
                                      <p:cBhvr>
                                        <p:cTn dur="500" fill="hold" id="10"/>
                                        <p:tgtEl>
                                          <p:spTgt spid="22"/>
                                        </p:tgtEl>
                                        <p:attrNameLst>
                                          <p:attrName>ppt_w</p:attrName>
                                        </p:attrNameLst>
                                      </p:cBhvr>
                                      <p:tavLst>
                                        <p:tav tm="0">
                                          <p:val>
                                            <p:fltVal val="0"/>
                                          </p:val>
                                        </p:tav>
                                        <p:tav tm="100000">
                                          <p:val>
                                            <p:strVal val="#ppt_w"/>
                                          </p:val>
                                        </p:tav>
                                      </p:tavLst>
                                    </p:anim>
                                    <p:anim calcmode="lin" valueType="num">
                                      <p:cBhvr>
                                        <p:cTn dur="500" fill="hold" id="11"/>
                                        <p:tgtEl>
                                          <p:spTgt spid="22"/>
                                        </p:tgtEl>
                                        <p:attrNameLst>
                                          <p:attrName>ppt_h</p:attrName>
                                        </p:attrNameLst>
                                      </p:cBhvr>
                                      <p:tavLst>
                                        <p:tav tm="0">
                                          <p:val>
                                            <p:fltVal val="0"/>
                                          </p:val>
                                        </p:tav>
                                        <p:tav tm="100000">
                                          <p:val>
                                            <p:strVal val="#ppt_h"/>
                                          </p:val>
                                        </p:tav>
                                      </p:tavLst>
                                    </p:anim>
                                    <p:animEffect filter="fade" transition="in">
                                      <p:cBhvr>
                                        <p:cTn dur="500" id="12"/>
                                        <p:tgtEl>
                                          <p:spTgt spid="22"/>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p:cTn dur="500" fill="hold" id="15"/>
                                        <p:tgtEl>
                                          <p:spTgt spid="26"/>
                                        </p:tgtEl>
                                        <p:attrNameLst>
                                          <p:attrName>ppt_w</p:attrName>
                                        </p:attrNameLst>
                                      </p:cBhvr>
                                      <p:tavLst>
                                        <p:tav tm="0">
                                          <p:val>
                                            <p:fltVal val="0"/>
                                          </p:val>
                                        </p:tav>
                                        <p:tav tm="100000">
                                          <p:val>
                                            <p:strVal val="#ppt_w"/>
                                          </p:val>
                                        </p:tav>
                                      </p:tavLst>
                                    </p:anim>
                                    <p:anim calcmode="lin" valueType="num">
                                      <p:cBhvr>
                                        <p:cTn dur="500" fill="hold" id="16"/>
                                        <p:tgtEl>
                                          <p:spTgt spid="26"/>
                                        </p:tgtEl>
                                        <p:attrNameLst>
                                          <p:attrName>ppt_h</p:attrName>
                                        </p:attrNameLst>
                                      </p:cBhvr>
                                      <p:tavLst>
                                        <p:tav tm="0">
                                          <p:val>
                                            <p:fltVal val="0"/>
                                          </p:val>
                                        </p:tav>
                                        <p:tav tm="100000">
                                          <p:val>
                                            <p:strVal val="#ppt_h"/>
                                          </p:val>
                                        </p:tav>
                                      </p:tavLst>
                                    </p:anim>
                                    <p:animEffect filter="fade" transition="in">
                                      <p:cBhvr>
                                        <p:cTn dur="500" id="17"/>
                                        <p:tgtEl>
                                          <p:spTgt spid="26"/>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30"/>
                                        </p:tgtEl>
                                        <p:attrNameLst>
                                          <p:attrName>style.visibility</p:attrName>
                                        </p:attrNameLst>
                                      </p:cBhvr>
                                      <p:to>
                                        <p:strVal val="visible"/>
                                      </p:to>
                                    </p:set>
                                    <p:anim calcmode="lin" valueType="num">
                                      <p:cBhvr>
                                        <p:cTn dur="500" fill="hold" id="20"/>
                                        <p:tgtEl>
                                          <p:spTgt spid="30"/>
                                        </p:tgtEl>
                                        <p:attrNameLst>
                                          <p:attrName>ppt_w</p:attrName>
                                        </p:attrNameLst>
                                      </p:cBhvr>
                                      <p:tavLst>
                                        <p:tav tm="0">
                                          <p:val>
                                            <p:fltVal val="0"/>
                                          </p:val>
                                        </p:tav>
                                        <p:tav tm="100000">
                                          <p:val>
                                            <p:strVal val="#ppt_w"/>
                                          </p:val>
                                        </p:tav>
                                      </p:tavLst>
                                    </p:anim>
                                    <p:anim calcmode="lin" valueType="num">
                                      <p:cBhvr>
                                        <p:cTn dur="500" fill="hold" id="21"/>
                                        <p:tgtEl>
                                          <p:spTgt spid="30"/>
                                        </p:tgtEl>
                                        <p:attrNameLst>
                                          <p:attrName>ppt_h</p:attrName>
                                        </p:attrNameLst>
                                      </p:cBhvr>
                                      <p:tavLst>
                                        <p:tav tm="0">
                                          <p:val>
                                            <p:fltVal val="0"/>
                                          </p:val>
                                        </p:tav>
                                        <p:tav tm="100000">
                                          <p:val>
                                            <p:strVal val="#ppt_h"/>
                                          </p:val>
                                        </p:tav>
                                      </p:tavLst>
                                    </p:anim>
                                    <p:animEffect filter="fade" transition="in">
                                      <p:cBhvr>
                                        <p:cTn dur="500" id="22"/>
                                        <p:tgtEl>
                                          <p:spTgt spid="30"/>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29"/>
                                        </p:tgtEl>
                                        <p:attrNameLst>
                                          <p:attrName>style.visibility</p:attrName>
                                        </p:attrNameLst>
                                      </p:cBhvr>
                                      <p:to>
                                        <p:strVal val="visible"/>
                                      </p:to>
                                    </p:set>
                                    <p:anim calcmode="lin" valueType="num">
                                      <p:cBhvr>
                                        <p:cTn dur="500" fill="hold" id="25"/>
                                        <p:tgtEl>
                                          <p:spTgt spid="29"/>
                                        </p:tgtEl>
                                        <p:attrNameLst>
                                          <p:attrName>ppt_w</p:attrName>
                                        </p:attrNameLst>
                                      </p:cBhvr>
                                      <p:tavLst>
                                        <p:tav tm="0">
                                          <p:val>
                                            <p:fltVal val="0"/>
                                          </p:val>
                                        </p:tav>
                                        <p:tav tm="100000">
                                          <p:val>
                                            <p:strVal val="#ppt_w"/>
                                          </p:val>
                                        </p:tav>
                                      </p:tavLst>
                                    </p:anim>
                                    <p:anim calcmode="lin" valueType="num">
                                      <p:cBhvr>
                                        <p:cTn dur="500" fill="hold" id="26"/>
                                        <p:tgtEl>
                                          <p:spTgt spid="29"/>
                                        </p:tgtEl>
                                        <p:attrNameLst>
                                          <p:attrName>ppt_h</p:attrName>
                                        </p:attrNameLst>
                                      </p:cBhvr>
                                      <p:tavLst>
                                        <p:tav tm="0">
                                          <p:val>
                                            <p:fltVal val="0"/>
                                          </p:val>
                                        </p:tav>
                                        <p:tav tm="100000">
                                          <p:val>
                                            <p:strVal val="#ppt_h"/>
                                          </p:val>
                                        </p:tav>
                                      </p:tavLst>
                                    </p:anim>
                                    <p:animEffect filter="fade" transition="in">
                                      <p:cBhvr>
                                        <p:cTn dur="500" id="27"/>
                                        <p:tgtEl>
                                          <p:spTgt spid="29"/>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31"/>
                                        </p:tgtEl>
                                        <p:attrNameLst>
                                          <p:attrName>style.visibility</p:attrName>
                                        </p:attrNameLst>
                                      </p:cBhvr>
                                      <p:to>
                                        <p:strVal val="visible"/>
                                      </p:to>
                                    </p:set>
                                    <p:anim calcmode="lin" valueType="num">
                                      <p:cBhvr>
                                        <p:cTn dur="500" fill="hold" id="30"/>
                                        <p:tgtEl>
                                          <p:spTgt spid="31"/>
                                        </p:tgtEl>
                                        <p:attrNameLst>
                                          <p:attrName>ppt_w</p:attrName>
                                        </p:attrNameLst>
                                      </p:cBhvr>
                                      <p:tavLst>
                                        <p:tav tm="0">
                                          <p:val>
                                            <p:fltVal val="0"/>
                                          </p:val>
                                        </p:tav>
                                        <p:tav tm="100000">
                                          <p:val>
                                            <p:strVal val="#ppt_w"/>
                                          </p:val>
                                        </p:tav>
                                      </p:tavLst>
                                    </p:anim>
                                    <p:anim calcmode="lin" valueType="num">
                                      <p:cBhvr>
                                        <p:cTn dur="500" fill="hold" id="31"/>
                                        <p:tgtEl>
                                          <p:spTgt spid="31"/>
                                        </p:tgtEl>
                                        <p:attrNameLst>
                                          <p:attrName>ppt_h</p:attrName>
                                        </p:attrNameLst>
                                      </p:cBhvr>
                                      <p:tavLst>
                                        <p:tav tm="0">
                                          <p:val>
                                            <p:fltVal val="0"/>
                                          </p:val>
                                        </p:tav>
                                        <p:tav tm="100000">
                                          <p:val>
                                            <p:strVal val="#ppt_h"/>
                                          </p:val>
                                        </p:tav>
                                      </p:tavLst>
                                    </p:anim>
                                    <p:animEffect filter="fade" transition="in">
                                      <p:cBhvr>
                                        <p:cTn dur="500" id="32"/>
                                        <p:tgtEl>
                                          <p:spTgt spid="31"/>
                                        </p:tgtEl>
                                      </p:cBhvr>
                                    </p:animEffect>
                                  </p:childTnLst>
                                </p:cTn>
                              </p:par>
                            </p:childTnLst>
                          </p:cTn>
                        </p:par>
                        <p:par>
                          <p:cTn fill="hold" id="33" nodeType="afterGroup">
                            <p:stCondLst>
                              <p:cond delay="500"/>
                            </p:stCondLst>
                            <p:childTnLst>
                              <p:par>
                                <p:cTn fill="hold" grpId="0" id="34" nodeType="afterEffect" presetClass="entr" presetID="53" presetSubtype="0">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p:cTn dur="500" fill="hold" id="36"/>
                                        <p:tgtEl>
                                          <p:spTgt spid="23"/>
                                        </p:tgtEl>
                                        <p:attrNameLst>
                                          <p:attrName>ppt_w</p:attrName>
                                        </p:attrNameLst>
                                      </p:cBhvr>
                                      <p:tavLst>
                                        <p:tav tm="0">
                                          <p:val>
                                            <p:fltVal val="0"/>
                                          </p:val>
                                        </p:tav>
                                        <p:tav tm="100000">
                                          <p:val>
                                            <p:strVal val="#ppt_w"/>
                                          </p:val>
                                        </p:tav>
                                      </p:tavLst>
                                    </p:anim>
                                    <p:anim calcmode="lin" valueType="num">
                                      <p:cBhvr>
                                        <p:cTn dur="500" fill="hold" id="37"/>
                                        <p:tgtEl>
                                          <p:spTgt spid="23"/>
                                        </p:tgtEl>
                                        <p:attrNameLst>
                                          <p:attrName>ppt_h</p:attrName>
                                        </p:attrNameLst>
                                      </p:cBhvr>
                                      <p:tavLst>
                                        <p:tav tm="0">
                                          <p:val>
                                            <p:fltVal val="0"/>
                                          </p:val>
                                        </p:tav>
                                        <p:tav tm="100000">
                                          <p:val>
                                            <p:strVal val="#ppt_h"/>
                                          </p:val>
                                        </p:tav>
                                      </p:tavLst>
                                    </p:anim>
                                    <p:animEffect filter="fade" transition="in">
                                      <p:cBhvr>
                                        <p:cTn dur="500" id="38"/>
                                        <p:tgtEl>
                                          <p:spTgt spid="23"/>
                                        </p:tgtEl>
                                      </p:cBhvr>
                                    </p:animEffect>
                                  </p:childTnLst>
                                </p:cTn>
                              </p:par>
                            </p:childTnLst>
                          </p:cTn>
                        </p:par>
                        <p:par>
                          <p:cTn fill="hold" id="39" nodeType="afterGroup">
                            <p:stCondLst>
                              <p:cond delay="1000"/>
                            </p:stCondLst>
                            <p:childTnLst>
                              <p:par>
                                <p:cTn fill="hold" grpId="0" id="40" nodeType="afterEffect" presetClass="entr" presetID="53" presetSubtype="0">
                                  <p:stCondLst>
                                    <p:cond delay="0"/>
                                  </p:stCondLst>
                                  <p:childTnLst>
                                    <p:set>
                                      <p:cBhvr>
                                        <p:cTn dur="1" fill="hold" id="41">
                                          <p:stCondLst>
                                            <p:cond delay="0"/>
                                          </p:stCondLst>
                                        </p:cTn>
                                        <p:tgtEl>
                                          <p:spTgt spid="25"/>
                                        </p:tgtEl>
                                        <p:attrNameLst>
                                          <p:attrName>style.visibility</p:attrName>
                                        </p:attrNameLst>
                                      </p:cBhvr>
                                      <p:to>
                                        <p:strVal val="visible"/>
                                      </p:to>
                                    </p:set>
                                    <p:anim calcmode="lin" valueType="num">
                                      <p:cBhvr>
                                        <p:cTn dur="500" fill="hold" id="42"/>
                                        <p:tgtEl>
                                          <p:spTgt spid="25"/>
                                        </p:tgtEl>
                                        <p:attrNameLst>
                                          <p:attrName>ppt_w</p:attrName>
                                        </p:attrNameLst>
                                      </p:cBhvr>
                                      <p:tavLst>
                                        <p:tav tm="0">
                                          <p:val>
                                            <p:fltVal val="0"/>
                                          </p:val>
                                        </p:tav>
                                        <p:tav tm="100000">
                                          <p:val>
                                            <p:strVal val="#ppt_w"/>
                                          </p:val>
                                        </p:tav>
                                      </p:tavLst>
                                    </p:anim>
                                    <p:anim calcmode="lin" valueType="num">
                                      <p:cBhvr>
                                        <p:cTn dur="500" fill="hold" id="43"/>
                                        <p:tgtEl>
                                          <p:spTgt spid="25"/>
                                        </p:tgtEl>
                                        <p:attrNameLst>
                                          <p:attrName>ppt_h</p:attrName>
                                        </p:attrNameLst>
                                      </p:cBhvr>
                                      <p:tavLst>
                                        <p:tav tm="0">
                                          <p:val>
                                            <p:fltVal val="0"/>
                                          </p:val>
                                        </p:tav>
                                        <p:tav tm="100000">
                                          <p:val>
                                            <p:strVal val="#ppt_h"/>
                                          </p:val>
                                        </p:tav>
                                      </p:tavLst>
                                    </p:anim>
                                    <p:animEffect filter="fade" transition="in">
                                      <p:cBhvr>
                                        <p:cTn dur="500" id="44"/>
                                        <p:tgtEl>
                                          <p:spTgt spid="25"/>
                                        </p:tgtEl>
                                      </p:cBhvr>
                                    </p:animEffect>
                                  </p:childTnLst>
                                </p:cTn>
                              </p:par>
                            </p:childTnLst>
                          </p:cTn>
                        </p:par>
                        <p:par>
                          <p:cTn fill="hold" id="45" nodeType="afterGroup">
                            <p:stCondLst>
                              <p:cond delay="1500"/>
                            </p:stCondLst>
                            <p:childTnLst>
                              <p:par>
                                <p:cTn fill="hold" grpId="0" id="46" nodeType="afterEffect" presetClass="entr" presetID="53" presetSubtype="0">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p:cTn dur="500" fill="hold" id="48"/>
                                        <p:tgtEl>
                                          <p:spTgt spid="24"/>
                                        </p:tgtEl>
                                        <p:attrNameLst>
                                          <p:attrName>ppt_w</p:attrName>
                                        </p:attrNameLst>
                                      </p:cBhvr>
                                      <p:tavLst>
                                        <p:tav tm="0">
                                          <p:val>
                                            <p:fltVal val="0"/>
                                          </p:val>
                                        </p:tav>
                                        <p:tav tm="100000">
                                          <p:val>
                                            <p:strVal val="#ppt_w"/>
                                          </p:val>
                                        </p:tav>
                                      </p:tavLst>
                                    </p:anim>
                                    <p:anim calcmode="lin" valueType="num">
                                      <p:cBhvr>
                                        <p:cTn dur="500" fill="hold" id="49"/>
                                        <p:tgtEl>
                                          <p:spTgt spid="24"/>
                                        </p:tgtEl>
                                        <p:attrNameLst>
                                          <p:attrName>ppt_h</p:attrName>
                                        </p:attrNameLst>
                                      </p:cBhvr>
                                      <p:tavLst>
                                        <p:tav tm="0">
                                          <p:val>
                                            <p:fltVal val="0"/>
                                          </p:val>
                                        </p:tav>
                                        <p:tav tm="100000">
                                          <p:val>
                                            <p:strVal val="#ppt_h"/>
                                          </p:val>
                                        </p:tav>
                                      </p:tavLst>
                                    </p:anim>
                                    <p:animEffect filter="fade" transition="in">
                                      <p:cBhvr>
                                        <p:cTn dur="500" id="50"/>
                                        <p:tgtEl>
                                          <p:spTgt spid="24"/>
                                        </p:tgtEl>
                                      </p:cBhvr>
                                    </p:animEffect>
                                  </p:childTnLst>
                                </p:cTn>
                              </p:par>
                            </p:childTnLst>
                          </p:cTn>
                        </p:par>
                        <p:par>
                          <p:cTn fill="hold" id="51" nodeType="afterGroup">
                            <p:stCondLst>
                              <p:cond delay="2000"/>
                            </p:stCondLst>
                            <p:childTnLst>
                              <p:par>
                                <p:cTn fill="hold" grpId="0" id="52" nodeType="afterEffect" presetClass="entr" presetID="53" presetSubtype="0">
                                  <p:stCondLst>
                                    <p:cond delay="0"/>
                                  </p:stCondLst>
                                  <p:childTnLst>
                                    <p:set>
                                      <p:cBhvr>
                                        <p:cTn dur="1" fill="hold" id="53">
                                          <p:stCondLst>
                                            <p:cond delay="0"/>
                                          </p:stCondLst>
                                        </p:cTn>
                                        <p:tgtEl>
                                          <p:spTgt spid="27"/>
                                        </p:tgtEl>
                                        <p:attrNameLst>
                                          <p:attrName>style.visibility</p:attrName>
                                        </p:attrNameLst>
                                      </p:cBhvr>
                                      <p:to>
                                        <p:strVal val="visible"/>
                                      </p:to>
                                    </p:set>
                                    <p:anim calcmode="lin" valueType="num">
                                      <p:cBhvr>
                                        <p:cTn dur="500" fill="hold" id="54"/>
                                        <p:tgtEl>
                                          <p:spTgt spid="27"/>
                                        </p:tgtEl>
                                        <p:attrNameLst>
                                          <p:attrName>ppt_w</p:attrName>
                                        </p:attrNameLst>
                                      </p:cBhvr>
                                      <p:tavLst>
                                        <p:tav tm="0">
                                          <p:val>
                                            <p:fltVal val="0"/>
                                          </p:val>
                                        </p:tav>
                                        <p:tav tm="100000">
                                          <p:val>
                                            <p:strVal val="#ppt_w"/>
                                          </p:val>
                                        </p:tav>
                                      </p:tavLst>
                                    </p:anim>
                                    <p:anim calcmode="lin" valueType="num">
                                      <p:cBhvr>
                                        <p:cTn dur="500" fill="hold" id="55"/>
                                        <p:tgtEl>
                                          <p:spTgt spid="27"/>
                                        </p:tgtEl>
                                        <p:attrNameLst>
                                          <p:attrName>ppt_h</p:attrName>
                                        </p:attrNameLst>
                                      </p:cBhvr>
                                      <p:tavLst>
                                        <p:tav tm="0">
                                          <p:val>
                                            <p:fltVal val="0"/>
                                          </p:val>
                                        </p:tav>
                                        <p:tav tm="100000">
                                          <p:val>
                                            <p:strVal val="#ppt_h"/>
                                          </p:val>
                                        </p:tav>
                                      </p:tavLst>
                                    </p:anim>
                                    <p:animEffect filter="fade" transition="in">
                                      <p:cBhvr>
                                        <p:cTn dur="500" id="56"/>
                                        <p:tgtEl>
                                          <p:spTgt spid="27"/>
                                        </p:tgtEl>
                                      </p:cBhvr>
                                    </p:animEffect>
                                  </p:childTnLst>
                                </p:cTn>
                              </p:par>
                            </p:childTnLst>
                          </p:cTn>
                        </p:par>
                        <p:par>
                          <p:cTn fill="hold" id="57" nodeType="afterGroup">
                            <p:stCondLst>
                              <p:cond delay="2500"/>
                            </p:stCondLst>
                            <p:childTnLst>
                              <p:par>
                                <p:cTn fill="hold" grpId="0" id="58" nodeType="afterEffect" presetClass="entr" presetID="53" presetSubtype="0">
                                  <p:stCondLst>
                                    <p:cond delay="0"/>
                                  </p:stCondLst>
                                  <p:childTnLst>
                                    <p:set>
                                      <p:cBhvr>
                                        <p:cTn dur="1" fill="hold" id="59">
                                          <p:stCondLst>
                                            <p:cond delay="0"/>
                                          </p:stCondLst>
                                        </p:cTn>
                                        <p:tgtEl>
                                          <p:spTgt spid="28"/>
                                        </p:tgtEl>
                                        <p:attrNameLst>
                                          <p:attrName>style.visibility</p:attrName>
                                        </p:attrNameLst>
                                      </p:cBhvr>
                                      <p:to>
                                        <p:strVal val="visible"/>
                                      </p:to>
                                    </p:set>
                                    <p:anim calcmode="lin" valueType="num">
                                      <p:cBhvr>
                                        <p:cTn dur="500" fill="hold" id="60"/>
                                        <p:tgtEl>
                                          <p:spTgt spid="28"/>
                                        </p:tgtEl>
                                        <p:attrNameLst>
                                          <p:attrName>ppt_w</p:attrName>
                                        </p:attrNameLst>
                                      </p:cBhvr>
                                      <p:tavLst>
                                        <p:tav tm="0">
                                          <p:val>
                                            <p:fltVal val="0"/>
                                          </p:val>
                                        </p:tav>
                                        <p:tav tm="100000">
                                          <p:val>
                                            <p:strVal val="#ppt_w"/>
                                          </p:val>
                                        </p:tav>
                                      </p:tavLst>
                                    </p:anim>
                                    <p:anim calcmode="lin" valueType="num">
                                      <p:cBhvr>
                                        <p:cTn dur="500" fill="hold" id="61"/>
                                        <p:tgtEl>
                                          <p:spTgt spid="28"/>
                                        </p:tgtEl>
                                        <p:attrNameLst>
                                          <p:attrName>ppt_h</p:attrName>
                                        </p:attrNameLst>
                                      </p:cBhvr>
                                      <p:tavLst>
                                        <p:tav tm="0">
                                          <p:val>
                                            <p:fltVal val="0"/>
                                          </p:val>
                                        </p:tav>
                                        <p:tav tm="100000">
                                          <p:val>
                                            <p:strVal val="#ppt_h"/>
                                          </p:val>
                                        </p:tav>
                                      </p:tavLst>
                                    </p:anim>
                                    <p:animEffect filter="fade" transition="in">
                                      <p:cBhvr>
                                        <p:cTn dur="500" id="62"/>
                                        <p:tgtEl>
                                          <p:spTgt spid="28"/>
                                        </p:tgtEl>
                                      </p:cBhvr>
                                    </p:animEffect>
                                  </p:childTnLst>
                                </p:cTn>
                              </p:par>
                            </p:childTnLst>
                          </p:cTn>
                        </p:par>
                        <p:par>
                          <p:cTn fill="hold" id="63" nodeType="afterGroup">
                            <p:stCondLst>
                              <p:cond delay="3000"/>
                            </p:stCondLst>
                            <p:childTnLst>
                              <p:par>
                                <p:cTn fill="hold" grpId="0" id="64" nodeType="afterEffect" presetClass="entr" presetID="53" presetSubtype="0">
                                  <p:stCondLst>
                                    <p:cond delay="0"/>
                                  </p:stCondLst>
                                  <p:childTnLst>
                                    <p:set>
                                      <p:cBhvr>
                                        <p:cTn dur="1" fill="hold" id="65">
                                          <p:stCondLst>
                                            <p:cond delay="0"/>
                                          </p:stCondLst>
                                        </p:cTn>
                                        <p:tgtEl>
                                          <p:spTgt spid="34"/>
                                        </p:tgtEl>
                                        <p:attrNameLst>
                                          <p:attrName>style.visibility</p:attrName>
                                        </p:attrNameLst>
                                      </p:cBhvr>
                                      <p:to>
                                        <p:strVal val="visible"/>
                                      </p:to>
                                    </p:set>
                                    <p:anim calcmode="lin" valueType="num">
                                      <p:cBhvr>
                                        <p:cTn dur="500" fill="hold" id="66"/>
                                        <p:tgtEl>
                                          <p:spTgt spid="34"/>
                                        </p:tgtEl>
                                        <p:attrNameLst>
                                          <p:attrName>ppt_w</p:attrName>
                                        </p:attrNameLst>
                                      </p:cBhvr>
                                      <p:tavLst>
                                        <p:tav tm="0">
                                          <p:val>
                                            <p:fltVal val="0"/>
                                          </p:val>
                                        </p:tav>
                                        <p:tav tm="100000">
                                          <p:val>
                                            <p:strVal val="#ppt_w"/>
                                          </p:val>
                                        </p:tav>
                                      </p:tavLst>
                                    </p:anim>
                                    <p:anim calcmode="lin" valueType="num">
                                      <p:cBhvr>
                                        <p:cTn dur="500" fill="hold" id="67"/>
                                        <p:tgtEl>
                                          <p:spTgt spid="34"/>
                                        </p:tgtEl>
                                        <p:attrNameLst>
                                          <p:attrName>ppt_h</p:attrName>
                                        </p:attrNameLst>
                                      </p:cBhvr>
                                      <p:tavLst>
                                        <p:tav tm="0">
                                          <p:val>
                                            <p:fltVal val="0"/>
                                          </p:val>
                                        </p:tav>
                                        <p:tav tm="100000">
                                          <p:val>
                                            <p:strVal val="#ppt_h"/>
                                          </p:val>
                                        </p:tav>
                                      </p:tavLst>
                                    </p:anim>
                                    <p:animEffect filter="fade" transition="in">
                                      <p:cBhvr>
                                        <p:cTn dur="500" id="68"/>
                                        <p:tgtEl>
                                          <p:spTgt spid="34"/>
                                        </p:tgtEl>
                                      </p:cBhvr>
                                    </p:animEffect>
                                  </p:childTnLst>
                                </p:cTn>
                              </p:par>
                            </p:childTnLst>
                          </p:cTn>
                        </p:par>
                        <p:par>
                          <p:cTn fill="hold" id="69" nodeType="afterGroup">
                            <p:stCondLst>
                              <p:cond delay="3500"/>
                            </p:stCondLst>
                            <p:childTnLst>
                              <p:par>
                                <p:cTn fill="hold" grpId="0" id="70" nodeType="afterEffect" presetClass="entr" presetID="53" presetSubtype="0">
                                  <p:stCondLst>
                                    <p:cond delay="0"/>
                                  </p:stCondLst>
                                  <p:childTnLst>
                                    <p:set>
                                      <p:cBhvr>
                                        <p:cTn dur="1" fill="hold" id="71">
                                          <p:stCondLst>
                                            <p:cond delay="0"/>
                                          </p:stCondLst>
                                        </p:cTn>
                                        <p:tgtEl>
                                          <p:spTgt spid="33"/>
                                        </p:tgtEl>
                                        <p:attrNameLst>
                                          <p:attrName>style.visibility</p:attrName>
                                        </p:attrNameLst>
                                      </p:cBhvr>
                                      <p:to>
                                        <p:strVal val="visible"/>
                                      </p:to>
                                    </p:set>
                                    <p:anim calcmode="lin" valueType="num">
                                      <p:cBhvr>
                                        <p:cTn dur="500" fill="hold" id="72"/>
                                        <p:tgtEl>
                                          <p:spTgt spid="33"/>
                                        </p:tgtEl>
                                        <p:attrNameLst>
                                          <p:attrName>ppt_w</p:attrName>
                                        </p:attrNameLst>
                                      </p:cBhvr>
                                      <p:tavLst>
                                        <p:tav tm="0">
                                          <p:val>
                                            <p:fltVal val="0"/>
                                          </p:val>
                                        </p:tav>
                                        <p:tav tm="100000">
                                          <p:val>
                                            <p:strVal val="#ppt_w"/>
                                          </p:val>
                                        </p:tav>
                                      </p:tavLst>
                                    </p:anim>
                                    <p:anim calcmode="lin" valueType="num">
                                      <p:cBhvr>
                                        <p:cTn dur="500" fill="hold" id="73"/>
                                        <p:tgtEl>
                                          <p:spTgt spid="33"/>
                                        </p:tgtEl>
                                        <p:attrNameLst>
                                          <p:attrName>ppt_h</p:attrName>
                                        </p:attrNameLst>
                                      </p:cBhvr>
                                      <p:tavLst>
                                        <p:tav tm="0">
                                          <p:val>
                                            <p:fltVal val="0"/>
                                          </p:val>
                                        </p:tav>
                                        <p:tav tm="100000">
                                          <p:val>
                                            <p:strVal val="#ppt_h"/>
                                          </p:val>
                                        </p:tav>
                                      </p:tavLst>
                                    </p:anim>
                                    <p:animEffect filter="fade" transition="in">
                                      <p:cBhvr>
                                        <p:cTn dur="500" id="74"/>
                                        <p:tgtEl>
                                          <p:spTgt spid="33"/>
                                        </p:tgtEl>
                                      </p:cBhvr>
                                    </p:animEffect>
                                  </p:childTnLst>
                                </p:cTn>
                              </p:par>
                            </p:childTnLst>
                          </p:cTn>
                        </p:par>
                        <p:par>
                          <p:cTn fill="hold" id="75" nodeType="afterGroup">
                            <p:stCondLst>
                              <p:cond delay="4000"/>
                            </p:stCondLst>
                            <p:childTnLst>
                              <p:par>
                                <p:cTn fill="hold" grpId="0" id="76" nodeType="afterEffect" presetClass="entr" presetID="53" presetSubtype="0">
                                  <p:stCondLst>
                                    <p:cond delay="0"/>
                                  </p:stCondLst>
                                  <p:childTnLst>
                                    <p:set>
                                      <p:cBhvr>
                                        <p:cTn dur="1" fill="hold" id="77">
                                          <p:stCondLst>
                                            <p:cond delay="0"/>
                                          </p:stCondLst>
                                        </p:cTn>
                                        <p:tgtEl>
                                          <p:spTgt spid="36"/>
                                        </p:tgtEl>
                                        <p:attrNameLst>
                                          <p:attrName>style.visibility</p:attrName>
                                        </p:attrNameLst>
                                      </p:cBhvr>
                                      <p:to>
                                        <p:strVal val="visible"/>
                                      </p:to>
                                    </p:set>
                                    <p:anim calcmode="lin" valueType="num">
                                      <p:cBhvr>
                                        <p:cTn dur="500" fill="hold" id="78"/>
                                        <p:tgtEl>
                                          <p:spTgt spid="36"/>
                                        </p:tgtEl>
                                        <p:attrNameLst>
                                          <p:attrName>ppt_w</p:attrName>
                                        </p:attrNameLst>
                                      </p:cBhvr>
                                      <p:tavLst>
                                        <p:tav tm="0">
                                          <p:val>
                                            <p:fltVal val="0"/>
                                          </p:val>
                                        </p:tav>
                                        <p:tav tm="100000">
                                          <p:val>
                                            <p:strVal val="#ppt_w"/>
                                          </p:val>
                                        </p:tav>
                                      </p:tavLst>
                                    </p:anim>
                                    <p:anim calcmode="lin" valueType="num">
                                      <p:cBhvr>
                                        <p:cTn dur="500" fill="hold" id="79"/>
                                        <p:tgtEl>
                                          <p:spTgt spid="36"/>
                                        </p:tgtEl>
                                        <p:attrNameLst>
                                          <p:attrName>ppt_h</p:attrName>
                                        </p:attrNameLst>
                                      </p:cBhvr>
                                      <p:tavLst>
                                        <p:tav tm="0">
                                          <p:val>
                                            <p:fltVal val="0"/>
                                          </p:val>
                                        </p:tav>
                                        <p:tav tm="100000">
                                          <p:val>
                                            <p:strVal val="#ppt_h"/>
                                          </p:val>
                                        </p:tav>
                                      </p:tavLst>
                                    </p:anim>
                                    <p:animEffect filter="fade" transition="in">
                                      <p:cBhvr>
                                        <p:cTn dur="500" id="80"/>
                                        <p:tgtEl>
                                          <p:spTgt spid="36"/>
                                        </p:tgtEl>
                                      </p:cBhvr>
                                    </p:animEffect>
                                  </p:childTnLst>
                                </p:cTn>
                              </p:par>
                            </p:childTnLst>
                          </p:cTn>
                        </p:par>
                        <p:par>
                          <p:cTn fill="hold" id="81" nodeType="afterGroup">
                            <p:stCondLst>
                              <p:cond delay="4500"/>
                            </p:stCondLst>
                            <p:childTnLst>
                              <p:par>
                                <p:cTn fill="hold" grpId="0" id="82" nodeType="afterEffect" presetClass="entr" presetID="53" presetSubtype="0">
                                  <p:stCondLst>
                                    <p:cond delay="0"/>
                                  </p:stCondLst>
                                  <p:childTnLst>
                                    <p:set>
                                      <p:cBhvr>
                                        <p:cTn dur="1" fill="hold" id="83">
                                          <p:stCondLst>
                                            <p:cond delay="0"/>
                                          </p:stCondLst>
                                        </p:cTn>
                                        <p:tgtEl>
                                          <p:spTgt spid="35"/>
                                        </p:tgtEl>
                                        <p:attrNameLst>
                                          <p:attrName>style.visibility</p:attrName>
                                        </p:attrNameLst>
                                      </p:cBhvr>
                                      <p:to>
                                        <p:strVal val="visible"/>
                                      </p:to>
                                    </p:set>
                                    <p:anim calcmode="lin" valueType="num">
                                      <p:cBhvr>
                                        <p:cTn dur="500" fill="hold" id="84"/>
                                        <p:tgtEl>
                                          <p:spTgt spid="35"/>
                                        </p:tgtEl>
                                        <p:attrNameLst>
                                          <p:attrName>ppt_w</p:attrName>
                                        </p:attrNameLst>
                                      </p:cBhvr>
                                      <p:tavLst>
                                        <p:tav tm="0">
                                          <p:val>
                                            <p:fltVal val="0"/>
                                          </p:val>
                                        </p:tav>
                                        <p:tav tm="100000">
                                          <p:val>
                                            <p:strVal val="#ppt_w"/>
                                          </p:val>
                                        </p:tav>
                                      </p:tavLst>
                                    </p:anim>
                                    <p:anim calcmode="lin" valueType="num">
                                      <p:cBhvr>
                                        <p:cTn dur="500" fill="hold" id="85"/>
                                        <p:tgtEl>
                                          <p:spTgt spid="35"/>
                                        </p:tgtEl>
                                        <p:attrNameLst>
                                          <p:attrName>ppt_h</p:attrName>
                                        </p:attrNameLst>
                                      </p:cBhvr>
                                      <p:tavLst>
                                        <p:tav tm="0">
                                          <p:val>
                                            <p:fltVal val="0"/>
                                          </p:val>
                                        </p:tav>
                                        <p:tav tm="100000">
                                          <p:val>
                                            <p:strVal val="#ppt_h"/>
                                          </p:val>
                                        </p:tav>
                                      </p:tavLst>
                                    </p:anim>
                                    <p:animEffect filter="fade" transition="in">
                                      <p:cBhvr>
                                        <p:cTn dur="500" id="86"/>
                                        <p:tgtEl>
                                          <p:spTgt spid="35"/>
                                        </p:tgtEl>
                                      </p:cBhvr>
                                    </p:animEffect>
                                  </p:childTnLst>
                                </p:cTn>
                              </p:par>
                            </p:childTnLst>
                          </p:cTn>
                        </p:par>
                        <p:par>
                          <p:cTn fill="hold" id="87" nodeType="afterGroup">
                            <p:stCondLst>
                              <p:cond delay="5000"/>
                            </p:stCondLst>
                            <p:childTnLst>
                              <p:par>
                                <p:cTn fill="hold" grpId="0" id="88" nodeType="afterEffect" presetClass="entr" presetID="53" presetSubtype="0">
                                  <p:stCondLst>
                                    <p:cond delay="0"/>
                                  </p:stCondLst>
                                  <p:childTnLst>
                                    <p:set>
                                      <p:cBhvr>
                                        <p:cTn dur="1" fill="hold" id="89">
                                          <p:stCondLst>
                                            <p:cond delay="0"/>
                                          </p:stCondLst>
                                        </p:cTn>
                                        <p:tgtEl>
                                          <p:spTgt spid="37"/>
                                        </p:tgtEl>
                                        <p:attrNameLst>
                                          <p:attrName>style.visibility</p:attrName>
                                        </p:attrNameLst>
                                      </p:cBhvr>
                                      <p:to>
                                        <p:strVal val="visible"/>
                                      </p:to>
                                    </p:set>
                                    <p:anim calcmode="lin" valueType="num">
                                      <p:cBhvr>
                                        <p:cTn dur="500" fill="hold" id="90"/>
                                        <p:tgtEl>
                                          <p:spTgt spid="37"/>
                                        </p:tgtEl>
                                        <p:attrNameLst>
                                          <p:attrName>ppt_w</p:attrName>
                                        </p:attrNameLst>
                                      </p:cBhvr>
                                      <p:tavLst>
                                        <p:tav tm="0">
                                          <p:val>
                                            <p:fltVal val="0"/>
                                          </p:val>
                                        </p:tav>
                                        <p:tav tm="100000">
                                          <p:val>
                                            <p:strVal val="#ppt_w"/>
                                          </p:val>
                                        </p:tav>
                                      </p:tavLst>
                                    </p:anim>
                                    <p:anim calcmode="lin" valueType="num">
                                      <p:cBhvr>
                                        <p:cTn dur="500" fill="hold" id="91"/>
                                        <p:tgtEl>
                                          <p:spTgt spid="37"/>
                                        </p:tgtEl>
                                        <p:attrNameLst>
                                          <p:attrName>ppt_h</p:attrName>
                                        </p:attrNameLst>
                                      </p:cBhvr>
                                      <p:tavLst>
                                        <p:tav tm="0">
                                          <p:val>
                                            <p:fltVal val="0"/>
                                          </p:val>
                                        </p:tav>
                                        <p:tav tm="100000">
                                          <p:val>
                                            <p:strVal val="#ppt_h"/>
                                          </p:val>
                                        </p:tav>
                                      </p:tavLst>
                                    </p:anim>
                                    <p:animEffect filter="fade" transition="in">
                                      <p:cBhvr>
                                        <p:cTn dur="500" id="92"/>
                                        <p:tgtEl>
                                          <p:spTgt spid="37"/>
                                        </p:tgtEl>
                                      </p:cBhvr>
                                    </p:animEffect>
                                  </p:childTnLst>
                                </p:cTn>
                              </p:par>
                            </p:childTnLst>
                          </p:cTn>
                        </p:par>
                        <p:par>
                          <p:cTn fill="hold" id="93" nodeType="afterGroup">
                            <p:stCondLst>
                              <p:cond delay="5500"/>
                            </p:stCondLst>
                            <p:childTnLst>
                              <p:par>
                                <p:cTn fill="hold" id="94" nodeType="afterEffect" presetClass="entr" presetID="22" presetSubtype="1">
                                  <p:stCondLst>
                                    <p:cond delay="0"/>
                                  </p:stCondLst>
                                  <p:childTnLst>
                                    <p:set>
                                      <p:cBhvr>
                                        <p:cTn dur="1" fill="hold" id="95">
                                          <p:stCondLst>
                                            <p:cond delay="0"/>
                                          </p:stCondLst>
                                        </p:cTn>
                                        <p:tgtEl>
                                          <p:spTgt spid="12"/>
                                        </p:tgtEl>
                                        <p:attrNameLst>
                                          <p:attrName>style.visibility</p:attrName>
                                        </p:attrNameLst>
                                      </p:cBhvr>
                                      <p:to>
                                        <p:strVal val="visible"/>
                                      </p:to>
                                    </p:set>
                                    <p:animEffect filter="wipe(up)" transition="in">
                                      <p:cBhvr>
                                        <p:cTn dur="500" id="9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26"/>
      <p:bldP grpId="0" spid="27"/>
      <p:bldP grpId="0" spid="28"/>
      <p:bldP grpId="0" spid="29"/>
      <p:bldP grpId="0" spid="30"/>
      <p:bldP grpId="0" spid="31"/>
      <p:bldP grpId="0" spid="33"/>
      <p:bldP grpId="0" spid="34"/>
      <p:bldP grpId="0" spid="35"/>
      <p:bldP grpId="0" spid="36"/>
      <p:bldP grpId="0" spid="3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rcRect r="38744"/>
          <a:stretch>
            <a:fillRect/>
          </a:stretch>
        </p:blipFill>
        <p:spPr>
          <a:xfrm>
            <a:off x="5556738" y="0"/>
            <a:ext cx="6635262" cy="6858000"/>
          </a:xfrm>
          <a:prstGeom prst="rect">
            <a:avLst/>
          </a:prstGeom>
          <a:effectLst>
            <a:outerShdw algn="tr" blurRad="254000" dir="8100000" dist="63500" rotWithShape="0">
              <a:prstClr val="black">
                <a:alpha val="30000"/>
              </a:prstClr>
            </a:outerShdw>
          </a:effectLst>
        </p:spPr>
      </p:pic>
      <p:grpSp>
        <p:nvGrpSpPr>
          <p:cNvPr id="2" name="组合 1"/>
          <p:cNvGrpSpPr/>
          <p:nvPr/>
        </p:nvGrpSpPr>
        <p:grpSpPr>
          <a:xfrm>
            <a:off x="-48082" y="314980"/>
            <a:ext cx="2315032" cy="599420"/>
            <a:chOff x="-48082" y="314980"/>
            <a:chExt cx="2315032" cy="599420"/>
          </a:xfrm>
          <a:effectLst>
            <a:outerShdw algn="tl" blurRad="254000" dir="2700000" dist="63500" rotWithShape="0">
              <a:prstClr val="black">
                <a:alpha val="30000"/>
              </a:prstClr>
            </a:outerShdw>
          </a:effectLst>
        </p:grpSpPr>
        <p:sp>
          <p:nvSpPr>
            <p:cNvPr id="4" name="矩形 3"/>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6" name="文本框 5"/>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解决方案</a:t>
              </a:r>
            </a:p>
          </p:txBody>
        </p:sp>
      </p:grpSp>
      <p:grpSp>
        <p:nvGrpSpPr>
          <p:cNvPr id="3" name="组合 2"/>
          <p:cNvGrpSpPr/>
          <p:nvPr/>
        </p:nvGrpSpPr>
        <p:grpSpPr>
          <a:xfrm>
            <a:off x="2470144" y="1596566"/>
            <a:ext cx="5820231" cy="725719"/>
            <a:chOff x="2470144" y="1596566"/>
            <a:chExt cx="5820231" cy="725719"/>
          </a:xfrm>
          <a:effectLst>
            <a:outerShdw algn="tl" blurRad="254000" dir="2700000" dist="63500" rotWithShape="0">
              <a:prstClr val="black">
                <a:alpha val="30000"/>
              </a:prstClr>
            </a:outerShdw>
          </a:effectLst>
        </p:grpSpPr>
        <p:sp>
          <p:nvSpPr>
            <p:cNvPr id="9" name="矩形 8"/>
            <p:cNvSpPr/>
            <p:nvPr/>
          </p:nvSpPr>
          <p:spPr>
            <a:xfrm>
              <a:off x="2470144" y="1726283"/>
              <a:ext cx="1614715" cy="466639"/>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5" name="矩形 14"/>
            <p:cNvSpPr/>
            <p:nvPr/>
          </p:nvSpPr>
          <p:spPr>
            <a:xfrm>
              <a:off x="4607374" y="1596566"/>
              <a:ext cx="3243938" cy="725719"/>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3" name="梯形 22"/>
            <p:cNvSpPr/>
            <p:nvPr/>
          </p:nvSpPr>
          <p:spPr>
            <a:xfrm rot="16200000">
              <a:off x="3985074" y="1699984"/>
              <a:ext cx="722086" cy="522515"/>
            </a:xfrm>
            <a:prstGeom prst="trapezoid">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2" name="矩形 31"/>
            <p:cNvSpPr/>
            <p:nvPr/>
          </p:nvSpPr>
          <p:spPr>
            <a:xfrm>
              <a:off x="2690382" y="1774759"/>
              <a:ext cx="1097280" cy="365760"/>
            </a:xfrm>
            <a:prstGeom prst="rect">
              <a:avLst/>
            </a:prstGeom>
          </p:spPr>
          <p:txBody>
            <a:bodyPr wrap="none">
              <a:spAutoFit/>
            </a:bodyPr>
            <a:lstStyle/>
            <a:p>
              <a:pPr algn="ctr"/>
              <a:r>
                <a:rPr altLang="en-US" b="1" lang="zh-CN">
                  <a:solidFill>
                    <a:schemeClr val="bg1"/>
                  </a:solidFill>
                  <a:ea charset="-122" panose="020b0503020204020204" pitchFamily="34" typeface="微软雅黑"/>
                  <a:cs typeface="+mn-ea"/>
                  <a:sym typeface="+mn-lt"/>
                </a:rPr>
                <a:t>成本增加</a:t>
              </a:r>
            </a:p>
          </p:txBody>
        </p:sp>
        <p:sp>
          <p:nvSpPr>
            <p:cNvPr id="33" name="矩形 32"/>
            <p:cNvSpPr/>
            <p:nvPr/>
          </p:nvSpPr>
          <p:spPr>
            <a:xfrm>
              <a:off x="4620545" y="1621183"/>
              <a:ext cx="2697480" cy="365760"/>
            </a:xfrm>
            <a:prstGeom prst="rect">
              <a:avLst/>
            </a:prstGeom>
          </p:spPr>
          <p:txBody>
            <a:bodyPr wrap="none">
              <a:spAutoFit/>
            </a:bodyPr>
            <a:lstStyle/>
            <a:p>
              <a:pPr algn="ctr"/>
              <a:r>
                <a:rPr altLang="en-US" lang="zh-CN">
                  <a:solidFill>
                    <a:schemeClr val="bg1"/>
                  </a:solidFill>
                  <a:ea charset="-122" panose="020b0503020204020204" pitchFamily="34" typeface="微软雅黑"/>
                  <a:cs typeface="+mn-ea"/>
                  <a:sym typeface="+mn-lt"/>
                </a:rPr>
                <a:t>如何解决成本增加问题？</a:t>
              </a:r>
            </a:p>
          </p:txBody>
        </p:sp>
        <p:sp>
          <p:nvSpPr>
            <p:cNvPr id="34" name="矩形 33"/>
            <p:cNvSpPr/>
            <p:nvPr/>
          </p:nvSpPr>
          <p:spPr>
            <a:xfrm>
              <a:off x="4376700" y="1917034"/>
              <a:ext cx="3913676" cy="36576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建立价格审核制度、压缩人工成本来对应。</a:t>
              </a:r>
            </a:p>
          </p:txBody>
        </p:sp>
      </p:grpSp>
      <p:grpSp>
        <p:nvGrpSpPr>
          <p:cNvPr id="7" name="组合 6"/>
          <p:cNvGrpSpPr/>
          <p:nvPr/>
        </p:nvGrpSpPr>
        <p:grpSpPr>
          <a:xfrm>
            <a:off x="2159000" y="2545437"/>
            <a:ext cx="6093275" cy="726502"/>
            <a:chOff x="2159000" y="2545437"/>
            <a:chExt cx="6093275" cy="726502"/>
          </a:xfrm>
          <a:effectLst>
            <a:outerShdw algn="tl" blurRad="254000" dir="2700000" dist="63500" rotWithShape="0">
              <a:prstClr val="black">
                <a:alpha val="30000"/>
              </a:prstClr>
            </a:outerShdw>
          </a:effectLst>
        </p:grpSpPr>
        <p:sp>
          <p:nvSpPr>
            <p:cNvPr id="16" name="矩形 15"/>
            <p:cNvSpPr/>
            <p:nvPr/>
          </p:nvSpPr>
          <p:spPr>
            <a:xfrm>
              <a:off x="4607374" y="2545437"/>
              <a:ext cx="3243938" cy="725719"/>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4" name="矩形 23"/>
            <p:cNvSpPr/>
            <p:nvPr/>
          </p:nvSpPr>
          <p:spPr>
            <a:xfrm>
              <a:off x="2159000" y="2675937"/>
              <a:ext cx="1925858" cy="466639"/>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5" name="梯形 24"/>
            <p:cNvSpPr/>
            <p:nvPr/>
          </p:nvSpPr>
          <p:spPr>
            <a:xfrm rot="16200000">
              <a:off x="3985073" y="2649638"/>
              <a:ext cx="722086" cy="522515"/>
            </a:xfrm>
            <a:prstGeom prst="trapezoi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5" name="矩形 34"/>
            <p:cNvSpPr/>
            <p:nvPr/>
          </p:nvSpPr>
          <p:spPr>
            <a:xfrm>
              <a:off x="2560336" y="2723630"/>
              <a:ext cx="1097280" cy="365760"/>
            </a:xfrm>
            <a:prstGeom prst="rect">
              <a:avLst/>
            </a:prstGeom>
          </p:spPr>
          <p:txBody>
            <a:bodyPr wrap="none">
              <a:spAutoFit/>
            </a:bodyPr>
            <a:lstStyle/>
            <a:p>
              <a:pPr algn="ctr"/>
              <a:r>
                <a:rPr altLang="en-US" b="1" lang="zh-CN">
                  <a:solidFill>
                    <a:schemeClr val="bg1"/>
                  </a:solidFill>
                  <a:ea charset="-122" panose="020b0503020204020204" pitchFamily="34" typeface="微软雅黑"/>
                  <a:cs typeface="+mn-ea"/>
                  <a:sym typeface="+mn-lt"/>
                </a:rPr>
                <a:t>用户流失</a:t>
              </a:r>
            </a:p>
          </p:txBody>
        </p:sp>
        <p:sp>
          <p:nvSpPr>
            <p:cNvPr id="36" name="矩形 35"/>
            <p:cNvSpPr/>
            <p:nvPr/>
          </p:nvSpPr>
          <p:spPr>
            <a:xfrm>
              <a:off x="4607845" y="2600445"/>
              <a:ext cx="2697480" cy="365760"/>
            </a:xfrm>
            <a:prstGeom prst="rect">
              <a:avLst/>
            </a:prstGeom>
          </p:spPr>
          <p:txBody>
            <a:bodyPr wrap="none">
              <a:spAutoFit/>
            </a:bodyPr>
            <a:lstStyle/>
            <a:p>
              <a:pPr algn="ctr"/>
              <a:r>
                <a:rPr altLang="en-US" lang="zh-CN">
                  <a:solidFill>
                    <a:schemeClr val="bg1"/>
                  </a:solidFill>
                  <a:ea charset="-122" panose="020b0503020204020204" pitchFamily="34" typeface="微软雅黑"/>
                  <a:cs typeface="+mn-ea"/>
                  <a:sym typeface="+mn-lt"/>
                </a:rPr>
                <a:t>如何解决用户流失问题？</a:t>
              </a:r>
            </a:p>
          </p:txBody>
        </p:sp>
        <p:sp>
          <p:nvSpPr>
            <p:cNvPr id="37" name="矩形 36"/>
            <p:cNvSpPr/>
            <p:nvPr/>
          </p:nvSpPr>
          <p:spPr>
            <a:xfrm>
              <a:off x="4338600" y="2896296"/>
              <a:ext cx="3913676" cy="36576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绑定会员、建立会员更新机制。</a:t>
              </a:r>
            </a:p>
          </p:txBody>
        </p:sp>
      </p:grpSp>
      <p:grpSp>
        <p:nvGrpSpPr>
          <p:cNvPr id="10" name="组合 9"/>
          <p:cNvGrpSpPr/>
          <p:nvPr/>
        </p:nvGrpSpPr>
        <p:grpSpPr>
          <a:xfrm>
            <a:off x="1851949" y="3494308"/>
            <a:ext cx="6404392" cy="726501"/>
            <a:chOff x="1851949" y="3494308"/>
            <a:chExt cx="6404392" cy="726501"/>
          </a:xfrm>
          <a:effectLst>
            <a:outerShdw algn="tl" blurRad="254000" dir="2700000" dist="63500" rotWithShape="0">
              <a:prstClr val="black">
                <a:alpha val="30000"/>
              </a:prstClr>
            </a:outerShdw>
          </a:effectLst>
        </p:grpSpPr>
        <p:sp>
          <p:nvSpPr>
            <p:cNvPr id="17" name="矩形 16"/>
            <p:cNvSpPr/>
            <p:nvPr/>
          </p:nvSpPr>
          <p:spPr>
            <a:xfrm>
              <a:off x="4607374" y="3494308"/>
              <a:ext cx="3243938" cy="72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6" name="矩形 25"/>
            <p:cNvSpPr/>
            <p:nvPr/>
          </p:nvSpPr>
          <p:spPr>
            <a:xfrm>
              <a:off x="1851949" y="3624807"/>
              <a:ext cx="2232909" cy="4666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7" name="梯形 26"/>
            <p:cNvSpPr/>
            <p:nvPr/>
          </p:nvSpPr>
          <p:spPr>
            <a:xfrm rot="16200000">
              <a:off x="3985073" y="3598508"/>
              <a:ext cx="722086" cy="522515"/>
            </a:xfrm>
            <a:prstGeom prst="trapezoi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9" name="矩形 38"/>
            <p:cNvSpPr/>
            <p:nvPr/>
          </p:nvSpPr>
          <p:spPr>
            <a:xfrm>
              <a:off x="2475503" y="3679075"/>
              <a:ext cx="1097280" cy="365760"/>
            </a:xfrm>
            <a:prstGeom prst="rect">
              <a:avLst/>
            </a:prstGeom>
          </p:spPr>
          <p:txBody>
            <a:bodyPr wrap="none">
              <a:spAutoFit/>
            </a:bodyPr>
            <a:lstStyle/>
            <a:p>
              <a:pPr algn="ctr"/>
              <a:r>
                <a:rPr altLang="en-US" b="1" lang="zh-CN">
                  <a:solidFill>
                    <a:schemeClr val="bg1"/>
                  </a:solidFill>
                  <a:ea charset="-122" panose="020b0503020204020204" pitchFamily="34" typeface="微软雅黑"/>
                  <a:cs typeface="+mn-ea"/>
                  <a:sym typeface="+mn-lt"/>
                </a:rPr>
                <a:t>流量减少</a:t>
              </a:r>
            </a:p>
          </p:txBody>
        </p:sp>
        <p:sp>
          <p:nvSpPr>
            <p:cNvPr id="40" name="矩形 39"/>
            <p:cNvSpPr/>
            <p:nvPr/>
          </p:nvSpPr>
          <p:spPr>
            <a:xfrm>
              <a:off x="4611911" y="3543190"/>
              <a:ext cx="2697480" cy="365760"/>
            </a:xfrm>
            <a:prstGeom prst="rect">
              <a:avLst/>
            </a:prstGeom>
          </p:spPr>
          <p:txBody>
            <a:bodyPr wrap="none">
              <a:spAutoFit/>
            </a:bodyPr>
            <a:lstStyle/>
            <a:p>
              <a:pPr algn="ctr"/>
              <a:r>
                <a:rPr altLang="en-US" lang="zh-CN">
                  <a:solidFill>
                    <a:schemeClr val="bg1"/>
                  </a:solidFill>
                  <a:ea charset="-122" panose="020b0503020204020204" pitchFamily="34" typeface="微软雅黑"/>
                  <a:cs typeface="+mn-ea"/>
                  <a:sym typeface="+mn-lt"/>
                </a:rPr>
                <a:t>如何解决流量减少问题？</a:t>
              </a:r>
            </a:p>
          </p:txBody>
        </p:sp>
        <p:sp>
          <p:nvSpPr>
            <p:cNvPr id="41" name="矩形 40"/>
            <p:cNvSpPr/>
            <p:nvPr/>
          </p:nvSpPr>
          <p:spPr>
            <a:xfrm>
              <a:off x="4342665" y="3839040"/>
              <a:ext cx="3913676" cy="36576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创造内容、不间断进行流量变现的调整。</a:t>
              </a:r>
            </a:p>
          </p:txBody>
        </p:sp>
      </p:grpSp>
      <p:grpSp>
        <p:nvGrpSpPr>
          <p:cNvPr id="11" name="组合 10"/>
          <p:cNvGrpSpPr/>
          <p:nvPr/>
        </p:nvGrpSpPr>
        <p:grpSpPr>
          <a:xfrm>
            <a:off x="1551008" y="4443179"/>
            <a:ext cx="7026020" cy="725719"/>
            <a:chOff x="1551008" y="4443179"/>
            <a:chExt cx="7026020" cy="725719"/>
          </a:xfrm>
          <a:effectLst>
            <a:outerShdw algn="tl" blurRad="254000" dir="2700000" dist="63500" rotWithShape="0">
              <a:prstClr val="black">
                <a:alpha val="30000"/>
              </a:prstClr>
            </a:outerShdw>
          </a:effectLst>
        </p:grpSpPr>
        <p:sp>
          <p:nvSpPr>
            <p:cNvPr id="18" name="矩形 17"/>
            <p:cNvSpPr/>
            <p:nvPr/>
          </p:nvSpPr>
          <p:spPr>
            <a:xfrm>
              <a:off x="4607374" y="4443179"/>
              <a:ext cx="3243938" cy="725719"/>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8" name="矩形 27"/>
            <p:cNvSpPr/>
            <p:nvPr/>
          </p:nvSpPr>
          <p:spPr>
            <a:xfrm>
              <a:off x="1551008" y="4572896"/>
              <a:ext cx="2533851" cy="466639"/>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9" name="梯形 28"/>
            <p:cNvSpPr/>
            <p:nvPr/>
          </p:nvSpPr>
          <p:spPr>
            <a:xfrm rot="16200000">
              <a:off x="3985074" y="4546597"/>
              <a:ext cx="722086" cy="522515"/>
            </a:xfrm>
            <a:prstGeom prst="trapezoid">
              <a:avLst/>
            </a:prstGeom>
            <a:solidFill>
              <a:srgbClr val="0B20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2" name="矩形 41"/>
            <p:cNvSpPr/>
            <p:nvPr/>
          </p:nvSpPr>
          <p:spPr>
            <a:xfrm>
              <a:off x="2326290" y="4620083"/>
              <a:ext cx="1097280" cy="365760"/>
            </a:xfrm>
            <a:prstGeom prst="rect">
              <a:avLst/>
            </a:prstGeom>
          </p:spPr>
          <p:txBody>
            <a:bodyPr wrap="none">
              <a:spAutoFit/>
            </a:bodyPr>
            <a:lstStyle/>
            <a:p>
              <a:pPr algn="ctr"/>
              <a:r>
                <a:rPr altLang="en-US" b="1" lang="zh-CN">
                  <a:solidFill>
                    <a:schemeClr val="bg1"/>
                  </a:solidFill>
                  <a:ea charset="-122" panose="020b0503020204020204" pitchFamily="34" typeface="微软雅黑"/>
                  <a:cs typeface="+mn-ea"/>
                  <a:sym typeface="+mn-lt"/>
                </a:rPr>
                <a:t>行业转型</a:t>
              </a:r>
            </a:p>
          </p:txBody>
        </p:sp>
        <p:sp>
          <p:nvSpPr>
            <p:cNvPr id="43" name="矩形 42"/>
            <p:cNvSpPr/>
            <p:nvPr/>
          </p:nvSpPr>
          <p:spPr>
            <a:xfrm>
              <a:off x="4627799" y="4496899"/>
              <a:ext cx="2697480" cy="365760"/>
            </a:xfrm>
            <a:prstGeom prst="rect">
              <a:avLst/>
            </a:prstGeom>
          </p:spPr>
          <p:txBody>
            <a:bodyPr wrap="none">
              <a:spAutoFit/>
            </a:bodyPr>
            <a:lstStyle/>
            <a:p>
              <a:pPr algn="ctr"/>
              <a:r>
                <a:rPr altLang="en-US" lang="zh-CN">
                  <a:solidFill>
                    <a:schemeClr val="bg1"/>
                  </a:solidFill>
                  <a:ea charset="-122" panose="020b0503020204020204" pitchFamily="34" typeface="微软雅黑"/>
                  <a:cs typeface="+mn-ea"/>
                  <a:sym typeface="+mn-lt"/>
                </a:rPr>
                <a:t>如何面对行业转型问题？</a:t>
              </a:r>
            </a:p>
          </p:txBody>
        </p:sp>
        <p:sp>
          <p:nvSpPr>
            <p:cNvPr id="44" name="矩形 43"/>
            <p:cNvSpPr/>
            <p:nvPr/>
          </p:nvSpPr>
          <p:spPr>
            <a:xfrm>
              <a:off x="4663352" y="4792750"/>
              <a:ext cx="3913676" cy="36576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紧跟市场步伐，随机应变做出调整。</a:t>
              </a:r>
            </a:p>
          </p:txBody>
        </p:sp>
      </p:grpSp>
      <p:grpSp>
        <p:nvGrpSpPr>
          <p:cNvPr id="12" name="组合 11"/>
          <p:cNvGrpSpPr/>
          <p:nvPr/>
        </p:nvGrpSpPr>
        <p:grpSpPr>
          <a:xfrm>
            <a:off x="1111171" y="5391268"/>
            <a:ext cx="7507329" cy="726500"/>
            <a:chOff x="1111171" y="5391268"/>
            <a:chExt cx="7507329" cy="726500"/>
          </a:xfrm>
          <a:effectLst>
            <a:outerShdw algn="tl" blurRad="254000" dir="2700000" dist="63500" rotWithShape="0">
              <a:prstClr val="black">
                <a:alpha val="30000"/>
              </a:prstClr>
            </a:outerShdw>
          </a:effectLst>
        </p:grpSpPr>
        <p:sp>
          <p:nvSpPr>
            <p:cNvPr id="19" name="矩形 18"/>
            <p:cNvSpPr/>
            <p:nvPr/>
          </p:nvSpPr>
          <p:spPr>
            <a:xfrm>
              <a:off x="4607374" y="5392049"/>
              <a:ext cx="3243938" cy="725719"/>
            </a:xfrm>
            <a:prstGeom prst="rect">
              <a:avLst/>
            </a:prstGeom>
            <a:solidFill>
              <a:srgbClr val="0D26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0" name="矩形 29"/>
            <p:cNvSpPr/>
            <p:nvPr/>
          </p:nvSpPr>
          <p:spPr>
            <a:xfrm>
              <a:off x="1111171" y="5530052"/>
              <a:ext cx="2973688" cy="466639"/>
            </a:xfrm>
            <a:prstGeom prst="rect">
              <a:avLst/>
            </a:prstGeom>
            <a:solidFill>
              <a:srgbClr val="0D26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1" name="梯形 30"/>
            <p:cNvSpPr/>
            <p:nvPr/>
          </p:nvSpPr>
          <p:spPr>
            <a:xfrm rot="16200000">
              <a:off x="3985073" y="5491053"/>
              <a:ext cx="722086" cy="522515"/>
            </a:xfrm>
            <a:prstGeom prst="trapezoid">
              <a:avLst/>
            </a:prstGeom>
            <a:solidFill>
              <a:srgbClr val="050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45" name="矩形 44"/>
            <p:cNvSpPr/>
            <p:nvPr/>
          </p:nvSpPr>
          <p:spPr>
            <a:xfrm>
              <a:off x="2088362" y="5571657"/>
              <a:ext cx="1097280" cy="365760"/>
            </a:xfrm>
            <a:prstGeom prst="rect">
              <a:avLst/>
            </a:prstGeom>
          </p:spPr>
          <p:txBody>
            <a:bodyPr wrap="none">
              <a:spAutoFit/>
            </a:bodyPr>
            <a:lstStyle/>
            <a:p>
              <a:pPr algn="ctr"/>
              <a:r>
                <a:rPr altLang="en-US" b="1" lang="zh-CN">
                  <a:solidFill>
                    <a:schemeClr val="bg1"/>
                  </a:solidFill>
                  <a:ea charset="-122" panose="020b0503020204020204" pitchFamily="34" typeface="微软雅黑"/>
                  <a:cs typeface="+mn-ea"/>
                  <a:sym typeface="+mn-lt"/>
                </a:rPr>
                <a:t>恶意竞争</a:t>
              </a:r>
            </a:p>
          </p:txBody>
        </p:sp>
        <p:sp>
          <p:nvSpPr>
            <p:cNvPr id="46" name="矩形 45"/>
            <p:cNvSpPr/>
            <p:nvPr/>
          </p:nvSpPr>
          <p:spPr>
            <a:xfrm>
              <a:off x="4669271" y="5423072"/>
              <a:ext cx="2697480" cy="365760"/>
            </a:xfrm>
            <a:prstGeom prst="rect">
              <a:avLst/>
            </a:prstGeom>
          </p:spPr>
          <p:txBody>
            <a:bodyPr wrap="none">
              <a:spAutoFit/>
            </a:bodyPr>
            <a:lstStyle/>
            <a:p>
              <a:pPr algn="ctr"/>
              <a:r>
                <a:rPr altLang="en-US" lang="zh-CN">
                  <a:solidFill>
                    <a:schemeClr val="bg1"/>
                  </a:solidFill>
                  <a:ea charset="-122" panose="020b0503020204020204" pitchFamily="34" typeface="微软雅黑"/>
                  <a:cs typeface="+mn-ea"/>
                  <a:sym typeface="+mn-lt"/>
                </a:rPr>
                <a:t>如何面对恶意竞争问题？</a:t>
              </a:r>
            </a:p>
          </p:txBody>
        </p:sp>
        <p:sp>
          <p:nvSpPr>
            <p:cNvPr id="47" name="矩形 46"/>
            <p:cNvSpPr/>
            <p:nvPr/>
          </p:nvSpPr>
          <p:spPr>
            <a:xfrm>
              <a:off x="4704824" y="5718923"/>
              <a:ext cx="3913676" cy="36576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保持行业领先地位，建立创新机制保持活力。</a:t>
              </a:r>
            </a:p>
          </p:txBody>
        </p:sp>
      </p:grpSp>
      <p:sp>
        <p:nvSpPr>
          <p:cNvPr id="50" name="任意多边形 49"/>
          <p:cNvSpPr/>
          <p:nvPr/>
        </p:nvSpPr>
        <p:spPr>
          <a:xfrm>
            <a:off x="8497007" y="-591251"/>
            <a:ext cx="4677138" cy="8641363"/>
          </a:xfrm>
          <a:custGeom>
            <a:rect b="b" l="l" r="r" t="t"/>
            <a:pathLst>
              <a:path h="7084218" w="3834333">
                <a:moveTo>
                  <a:pt x="1496541" y="5605388"/>
                </a:moveTo>
                <a:cubicBezTo>
                  <a:pt x="1720875" y="5605388"/>
                  <a:pt x="1912739" y="5677706"/>
                  <a:pt x="2072133" y="5822342"/>
                </a:cubicBezTo>
                <a:cubicBezTo>
                  <a:pt x="2231528" y="5966978"/>
                  <a:pt x="2311225" y="6142607"/>
                  <a:pt x="2311225" y="6349231"/>
                </a:cubicBezTo>
                <a:cubicBezTo>
                  <a:pt x="2311225" y="6549950"/>
                  <a:pt x="2231528" y="6722628"/>
                  <a:pt x="2072133" y="6867264"/>
                </a:cubicBezTo>
                <a:cubicBezTo>
                  <a:pt x="1912739" y="7011900"/>
                  <a:pt x="1720875" y="7084218"/>
                  <a:pt x="1496541" y="7084218"/>
                </a:cubicBezTo>
                <a:cubicBezTo>
                  <a:pt x="1269255" y="7084218"/>
                  <a:pt x="1077391" y="7011162"/>
                  <a:pt x="920948" y="6865050"/>
                </a:cubicBezTo>
                <a:cubicBezTo>
                  <a:pt x="764505" y="6718938"/>
                  <a:pt x="686283" y="6546999"/>
                  <a:pt x="686283" y="6349231"/>
                </a:cubicBezTo>
                <a:cubicBezTo>
                  <a:pt x="686283" y="6145559"/>
                  <a:pt x="764505" y="5970667"/>
                  <a:pt x="920948" y="5824556"/>
                </a:cubicBezTo>
                <a:cubicBezTo>
                  <a:pt x="1077391" y="5678444"/>
                  <a:pt x="1269255" y="5605388"/>
                  <a:pt x="1496541" y="5605388"/>
                </a:cubicBezTo>
                <a:close/>
                <a:moveTo>
                  <a:pt x="1695785" y="0"/>
                </a:moveTo>
                <a:cubicBezTo>
                  <a:pt x="2371737" y="0"/>
                  <a:pt x="2897150" y="154967"/>
                  <a:pt x="3272023" y="464902"/>
                </a:cubicBezTo>
                <a:cubicBezTo>
                  <a:pt x="3646896" y="774836"/>
                  <a:pt x="3834333" y="1193985"/>
                  <a:pt x="3834333" y="1722350"/>
                </a:cubicBezTo>
                <a:cubicBezTo>
                  <a:pt x="3834333" y="2061802"/>
                  <a:pt x="3757587" y="2374689"/>
                  <a:pt x="3604095" y="2661009"/>
                </a:cubicBezTo>
                <a:cubicBezTo>
                  <a:pt x="3450605" y="2947330"/>
                  <a:pt x="3186421" y="3242506"/>
                  <a:pt x="2811549" y="3546537"/>
                </a:cubicBezTo>
                <a:cubicBezTo>
                  <a:pt x="2495711" y="3797436"/>
                  <a:pt x="2294253" y="3994466"/>
                  <a:pt x="2207176" y="4137626"/>
                </a:cubicBezTo>
                <a:cubicBezTo>
                  <a:pt x="2120099" y="4280787"/>
                  <a:pt x="2076561" y="4452727"/>
                  <a:pt x="2076561" y="4653446"/>
                </a:cubicBezTo>
                <a:lnTo>
                  <a:pt x="2076561" y="4958953"/>
                </a:lnTo>
                <a:lnTo>
                  <a:pt x="907665" y="4958953"/>
                </a:lnTo>
                <a:lnTo>
                  <a:pt x="907665" y="4542755"/>
                </a:lnTo>
                <a:cubicBezTo>
                  <a:pt x="907665" y="4226917"/>
                  <a:pt x="965224" y="3957569"/>
                  <a:pt x="1080343" y="3734711"/>
                </a:cubicBezTo>
                <a:cubicBezTo>
                  <a:pt x="1195461" y="3511854"/>
                  <a:pt x="1388801" y="3288258"/>
                  <a:pt x="1660363" y="3063924"/>
                </a:cubicBezTo>
                <a:cubicBezTo>
                  <a:pt x="1973249" y="2807121"/>
                  <a:pt x="2181348" y="2596809"/>
                  <a:pt x="2284660" y="2432986"/>
                </a:cubicBezTo>
                <a:cubicBezTo>
                  <a:pt x="2387971" y="2269164"/>
                  <a:pt x="2439627" y="2092796"/>
                  <a:pt x="2439627" y="1903883"/>
                </a:cubicBezTo>
                <a:cubicBezTo>
                  <a:pt x="2439627" y="1685453"/>
                  <a:pt x="2362881" y="1511300"/>
                  <a:pt x="2209390" y="1381422"/>
                </a:cubicBezTo>
                <a:cubicBezTo>
                  <a:pt x="2055899" y="1251545"/>
                  <a:pt x="1835993" y="1186606"/>
                  <a:pt x="1549673" y="1186606"/>
                </a:cubicBezTo>
                <a:cubicBezTo>
                  <a:pt x="994742" y="1186606"/>
                  <a:pt x="478184" y="1393229"/>
                  <a:pt x="0" y="1806475"/>
                </a:cubicBezTo>
                <a:lnTo>
                  <a:pt x="0" y="442764"/>
                </a:lnTo>
                <a:cubicBezTo>
                  <a:pt x="528364" y="147588"/>
                  <a:pt x="1093626" y="0"/>
                  <a:pt x="1695785" y="0"/>
                </a:cubicBezTo>
                <a:close/>
              </a:path>
            </a:pathLst>
          </a:cu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Tree>
    <p:extLst>
      <p:ext uri="{BB962C8B-B14F-4D97-AF65-F5344CB8AC3E}">
        <p14:creationId val="3271922943"/>
      </p:ext>
    </p:extLst>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3"/>
                                        </p:tgtEl>
                                        <p:attrNameLst>
                                          <p:attrName>style.visibility</p:attrName>
                                        </p:attrNameLst>
                                      </p:cBhvr>
                                      <p:to>
                                        <p:strVal val="visible"/>
                                      </p:to>
                                    </p:set>
                                    <p:animEffect filter="wipe(left)" transition="in">
                                      <p:cBhvr>
                                        <p:cTn dur="500" id="17"/>
                                        <p:tgtEl>
                                          <p:spTgt spid="3"/>
                                        </p:tgtEl>
                                      </p:cBhvr>
                                    </p:animEffect>
                                  </p:childTnLst>
                                </p:cTn>
                              </p:par>
                            </p:childTnLst>
                          </p:cTn>
                        </p:par>
                        <p:par>
                          <p:cTn fill="hold" id="18" nodeType="afterGroup">
                            <p:stCondLst>
                              <p:cond delay="2000"/>
                            </p:stCondLst>
                            <p:childTnLst>
                              <p:par>
                                <p:cTn fill="hold" id="19" nodeType="afterEffect" presetClass="entr" presetID="22" presetSubtype="8">
                                  <p:stCondLst>
                                    <p:cond delay="0"/>
                                  </p:stCondLst>
                                  <p:childTnLst>
                                    <p:set>
                                      <p:cBhvr>
                                        <p:cTn dur="1" fill="hold" id="20">
                                          <p:stCondLst>
                                            <p:cond delay="0"/>
                                          </p:stCondLst>
                                        </p:cTn>
                                        <p:tgtEl>
                                          <p:spTgt spid="7"/>
                                        </p:tgtEl>
                                        <p:attrNameLst>
                                          <p:attrName>style.visibility</p:attrName>
                                        </p:attrNameLst>
                                      </p:cBhvr>
                                      <p:to>
                                        <p:strVal val="visible"/>
                                      </p:to>
                                    </p:set>
                                    <p:animEffect filter="wipe(left)" transition="in">
                                      <p:cBhvr>
                                        <p:cTn dur="500" id="21"/>
                                        <p:tgtEl>
                                          <p:spTgt spid="7"/>
                                        </p:tgtEl>
                                      </p:cBhvr>
                                    </p:animEffect>
                                  </p:childTnLst>
                                </p:cTn>
                              </p:par>
                            </p:childTnLst>
                          </p:cTn>
                        </p:par>
                        <p:par>
                          <p:cTn fill="hold" id="22" nodeType="afterGroup">
                            <p:stCondLst>
                              <p:cond delay="2500"/>
                            </p:stCondLst>
                            <p:childTnLst>
                              <p:par>
                                <p:cTn fill="hold" id="23" nodeType="afterEffect" presetClass="entr" presetID="22" presetSubtype="8">
                                  <p:stCondLst>
                                    <p:cond delay="0"/>
                                  </p:stCondLst>
                                  <p:childTnLst>
                                    <p:set>
                                      <p:cBhvr>
                                        <p:cTn dur="1" fill="hold" id="24">
                                          <p:stCondLst>
                                            <p:cond delay="0"/>
                                          </p:stCondLst>
                                        </p:cTn>
                                        <p:tgtEl>
                                          <p:spTgt spid="10"/>
                                        </p:tgtEl>
                                        <p:attrNameLst>
                                          <p:attrName>style.visibility</p:attrName>
                                        </p:attrNameLst>
                                      </p:cBhvr>
                                      <p:to>
                                        <p:strVal val="visible"/>
                                      </p:to>
                                    </p:set>
                                    <p:animEffect filter="wipe(left)" transition="in">
                                      <p:cBhvr>
                                        <p:cTn dur="500" id="25"/>
                                        <p:tgtEl>
                                          <p:spTgt spid="10"/>
                                        </p:tgtEl>
                                      </p:cBhvr>
                                    </p:animEffect>
                                  </p:childTnLst>
                                </p:cTn>
                              </p:par>
                            </p:childTnLst>
                          </p:cTn>
                        </p:par>
                        <p:par>
                          <p:cTn fill="hold" id="26" nodeType="afterGroup">
                            <p:stCondLst>
                              <p:cond delay="3000"/>
                            </p:stCondLst>
                            <p:childTnLst>
                              <p:par>
                                <p:cTn fill="hold" id="27" nodeType="afterEffect" presetClass="entr" presetID="22" presetSubtype="8">
                                  <p:stCondLst>
                                    <p:cond delay="0"/>
                                  </p:stCondLst>
                                  <p:childTnLst>
                                    <p:set>
                                      <p:cBhvr>
                                        <p:cTn dur="1" fill="hold" id="28">
                                          <p:stCondLst>
                                            <p:cond delay="0"/>
                                          </p:stCondLst>
                                        </p:cTn>
                                        <p:tgtEl>
                                          <p:spTgt spid="11"/>
                                        </p:tgtEl>
                                        <p:attrNameLst>
                                          <p:attrName>style.visibility</p:attrName>
                                        </p:attrNameLst>
                                      </p:cBhvr>
                                      <p:to>
                                        <p:strVal val="visible"/>
                                      </p:to>
                                    </p:set>
                                    <p:animEffect filter="wipe(left)" transition="in">
                                      <p:cBhvr>
                                        <p:cTn dur="500" id="29"/>
                                        <p:tgtEl>
                                          <p:spTgt spid="11"/>
                                        </p:tgtEl>
                                      </p:cBhvr>
                                    </p:animEffect>
                                  </p:childTnLst>
                                </p:cTn>
                              </p:par>
                            </p:childTnLst>
                          </p:cTn>
                        </p:par>
                        <p:par>
                          <p:cTn fill="hold" id="30" nodeType="afterGroup">
                            <p:stCondLst>
                              <p:cond delay="3500"/>
                            </p:stCondLst>
                            <p:childTnLst>
                              <p:par>
                                <p:cTn fill="hold" id="31" nodeType="afterEffect" presetClass="entr" presetID="22" presetSubtype="8">
                                  <p:stCondLst>
                                    <p:cond delay="0"/>
                                  </p:stCondLst>
                                  <p:childTnLst>
                                    <p:set>
                                      <p:cBhvr>
                                        <p:cTn dur="1" fill="hold" id="32">
                                          <p:stCondLst>
                                            <p:cond delay="0"/>
                                          </p:stCondLst>
                                        </p:cTn>
                                        <p:tgtEl>
                                          <p:spTgt spid="12"/>
                                        </p:tgtEl>
                                        <p:attrNameLst>
                                          <p:attrName>style.visibility</p:attrName>
                                        </p:attrNameLst>
                                      </p:cBhvr>
                                      <p:to>
                                        <p:strVal val="visible"/>
                                      </p:to>
                                    </p:set>
                                    <p:animEffect filter="wipe(left)" transition="in">
                                      <p:cBhvr>
                                        <p:cTn dur="500" id="3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6" name="文本框 5"/>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财务计划</a:t>
              </a:r>
            </a:p>
          </p:txBody>
        </p:sp>
      </p:grpSp>
      <p:cxnSp>
        <p:nvCxnSpPr>
          <p:cNvPr id="8" name="直接连接符 7"/>
          <p:cNvCxnSpPr/>
          <p:nvPr/>
        </p:nvCxnSpPr>
        <p:spPr>
          <a:xfrm flipH="1">
            <a:off x="6096000" y="1879600"/>
            <a:ext cx="0" cy="28575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441757" y="1439674"/>
            <a:ext cx="2476500" cy="342900"/>
            <a:chOff x="7563157" y="899755"/>
            <a:chExt cx="2476500" cy="342900"/>
          </a:xfrm>
          <a:effectLst>
            <a:outerShdw algn="tl" blurRad="254000" dir="2700000" dist="63500" rotWithShape="0">
              <a:prstClr val="black">
                <a:alpha val="30000"/>
              </a:prstClr>
            </a:outerShdw>
          </a:effectLst>
        </p:grpSpPr>
        <p:sp>
          <p:nvSpPr>
            <p:cNvPr id="16" name="矩形 15"/>
            <p:cNvSpPr/>
            <p:nvPr/>
          </p:nvSpPr>
          <p:spPr>
            <a:xfrm>
              <a:off x="7988300" y="899755"/>
              <a:ext cx="1714500" cy="342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7" name="文本框 16"/>
            <p:cNvSpPr txBox="1"/>
            <p:nvPr/>
          </p:nvSpPr>
          <p:spPr>
            <a:xfrm>
              <a:off x="7563157" y="899755"/>
              <a:ext cx="2476500"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资金投入情况</a:t>
              </a:r>
            </a:p>
          </p:txBody>
        </p:sp>
      </p:grpSp>
      <p:grpSp>
        <p:nvGrpSpPr>
          <p:cNvPr id="19" name="组合 18"/>
          <p:cNvGrpSpPr/>
          <p:nvPr/>
        </p:nvGrpSpPr>
        <p:grpSpPr>
          <a:xfrm>
            <a:off x="7715250" y="1395055"/>
            <a:ext cx="2476500" cy="345892"/>
            <a:chOff x="7626350" y="899755"/>
            <a:chExt cx="2476500" cy="345892"/>
          </a:xfrm>
          <a:effectLst>
            <a:outerShdw algn="tl" blurRad="254000" dir="2700000" dist="63500" rotWithShape="0">
              <a:prstClr val="black">
                <a:alpha val="30000"/>
              </a:prstClr>
            </a:outerShdw>
          </a:effectLst>
        </p:grpSpPr>
        <p:sp>
          <p:nvSpPr>
            <p:cNvPr id="20" name="矩形 19"/>
            <p:cNvSpPr/>
            <p:nvPr/>
          </p:nvSpPr>
          <p:spPr>
            <a:xfrm>
              <a:off x="7988300" y="899755"/>
              <a:ext cx="1714500" cy="342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1" name="文本框 20"/>
            <p:cNvSpPr txBox="1"/>
            <p:nvPr/>
          </p:nvSpPr>
          <p:spPr>
            <a:xfrm>
              <a:off x="7626349" y="907093"/>
              <a:ext cx="2476500" cy="335280"/>
            </a:xfrm>
            <a:prstGeom prst="rect">
              <a:avLst/>
            </a:prstGeom>
            <a:noFill/>
          </p:spPr>
          <p:txBody>
            <a:bodyPr rtlCol="0" wrap="square">
              <a:spAutoFit/>
            </a:bodyPr>
            <a:lstStyle/>
            <a:p>
              <a:pPr algn="ctr"/>
              <a:r>
                <a:rPr altLang="en-US" lang="zh-CN" sz="1600">
                  <a:solidFill>
                    <a:schemeClr val="bg1"/>
                  </a:solidFill>
                  <a:ea charset="-122" panose="020b0503020204020204" pitchFamily="34" typeface="微软雅黑"/>
                  <a:cs typeface="+mn-ea"/>
                  <a:sym typeface="+mn-lt"/>
                </a:rPr>
                <a:t>资金使用计划占比</a:t>
              </a:r>
            </a:p>
          </p:txBody>
        </p:sp>
      </p:grpSp>
      <p:grpSp>
        <p:nvGrpSpPr>
          <p:cNvPr id="3" name="组合 2"/>
          <p:cNvGrpSpPr/>
          <p:nvPr/>
        </p:nvGrpSpPr>
        <p:grpSpPr>
          <a:xfrm>
            <a:off x="1485900" y="2400300"/>
            <a:ext cx="3549650" cy="2146300"/>
            <a:chOff x="1485900" y="2400300"/>
            <a:chExt cx="3549650" cy="2146300"/>
          </a:xfrm>
          <a:effectLst>
            <a:outerShdw algn="tl" blurRad="254000" dir="2700000" dist="63500" rotWithShape="0">
              <a:prstClr val="black">
                <a:alpha val="30000"/>
              </a:prstClr>
            </a:outerShdw>
          </a:effectLst>
        </p:grpSpPr>
        <p:sp>
          <p:nvSpPr>
            <p:cNvPr id="9" name="椭圆 8"/>
            <p:cNvSpPr/>
            <p:nvPr/>
          </p:nvSpPr>
          <p:spPr>
            <a:xfrm>
              <a:off x="1485900" y="2400300"/>
              <a:ext cx="2146300" cy="21463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0" name="椭圆 9"/>
            <p:cNvSpPr/>
            <p:nvPr/>
          </p:nvSpPr>
          <p:spPr>
            <a:xfrm>
              <a:off x="3365500" y="3213100"/>
              <a:ext cx="1333500" cy="13335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2" name="文本框 21"/>
            <p:cNvSpPr txBox="1"/>
            <p:nvPr/>
          </p:nvSpPr>
          <p:spPr>
            <a:xfrm>
              <a:off x="1866900" y="3730596"/>
              <a:ext cx="1371600" cy="396240"/>
            </a:xfrm>
            <a:prstGeom prst="rect">
              <a:avLst/>
            </a:prstGeom>
            <a:noFill/>
          </p:spPr>
          <p:txBody>
            <a:bodyPr rtlCol="0" wrap="square">
              <a:spAutoFit/>
            </a:bodyPr>
            <a:lstStyle/>
            <a:p>
              <a:pPr algn="ctr"/>
              <a:r>
                <a:rPr altLang="en-US" lang="zh-CN" sz="2000">
                  <a:solidFill>
                    <a:schemeClr val="bg1"/>
                  </a:solidFill>
                  <a:ea charset="-122" panose="020b0503020204020204" pitchFamily="34" typeface="微软雅黑"/>
                  <a:cs typeface="+mn-ea"/>
                  <a:sym typeface="+mn-lt"/>
                </a:rPr>
                <a:t>第一期</a:t>
              </a:r>
            </a:p>
          </p:txBody>
        </p:sp>
        <p:sp>
          <p:nvSpPr>
            <p:cNvPr id="23" name="文本框 22"/>
            <p:cNvSpPr txBox="1"/>
            <p:nvPr/>
          </p:nvSpPr>
          <p:spPr>
            <a:xfrm>
              <a:off x="3340100" y="4006850"/>
              <a:ext cx="1371600" cy="365760"/>
            </a:xfrm>
            <a:prstGeom prst="rect">
              <a:avLst/>
            </a:prstGeom>
            <a:noFill/>
          </p:spPr>
          <p:txBody>
            <a:bodyPr rtlCol="0" wrap="square">
              <a:spAutoFit/>
            </a:bodyPr>
            <a:lstStyle/>
            <a:p>
              <a:pPr algn="ctr"/>
              <a:r>
                <a:rPr altLang="en-US" lang="zh-CN">
                  <a:solidFill>
                    <a:schemeClr val="bg1"/>
                  </a:solidFill>
                  <a:ea charset="-122" panose="020b0503020204020204" pitchFamily="34" typeface="微软雅黑"/>
                  <a:cs typeface="+mn-ea"/>
                  <a:sym typeface="+mn-lt"/>
                </a:rPr>
                <a:t>第一期</a:t>
              </a:r>
            </a:p>
          </p:txBody>
        </p:sp>
        <p:sp>
          <p:nvSpPr>
            <p:cNvPr id="24" name="文本框 23"/>
            <p:cNvSpPr txBox="1"/>
            <p:nvPr/>
          </p:nvSpPr>
          <p:spPr>
            <a:xfrm>
              <a:off x="1587500" y="2926889"/>
              <a:ext cx="1968500" cy="762000"/>
            </a:xfrm>
            <a:prstGeom prst="rect">
              <a:avLst/>
            </a:prstGeom>
            <a:noFill/>
          </p:spPr>
          <p:txBody>
            <a:bodyPr rtlCol="0" wrap="square">
              <a:spAutoFit/>
            </a:bodyPr>
            <a:lstStyle/>
            <a:p>
              <a:pPr algn="ctr"/>
              <a:r>
                <a:rPr altLang="zh-CN" lang="en-US" sz="4400">
                  <a:solidFill>
                    <a:schemeClr val="bg1"/>
                  </a:solidFill>
                  <a:ea charset="-122" panose="020b0503020204020204" pitchFamily="34" typeface="微软雅黑"/>
                  <a:cs typeface="+mn-ea"/>
                  <a:sym typeface="+mn-lt"/>
                </a:rPr>
                <a:t>500万</a:t>
              </a:r>
            </a:p>
          </p:txBody>
        </p:sp>
        <p:sp>
          <p:nvSpPr>
            <p:cNvPr id="25" name="文本框 24"/>
            <p:cNvSpPr txBox="1"/>
            <p:nvPr/>
          </p:nvSpPr>
          <p:spPr>
            <a:xfrm>
              <a:off x="3067050" y="3487519"/>
              <a:ext cx="1968500" cy="518160"/>
            </a:xfrm>
            <a:prstGeom prst="rect">
              <a:avLst/>
            </a:prstGeom>
            <a:noFill/>
          </p:spPr>
          <p:txBody>
            <a:bodyPr rtlCol="0" wrap="square">
              <a:spAutoFit/>
            </a:bodyPr>
            <a:lstStyle/>
            <a:p>
              <a:pPr algn="ctr"/>
              <a:r>
                <a:rPr altLang="zh-CN" lang="en-US" sz="2800">
                  <a:solidFill>
                    <a:schemeClr val="bg1"/>
                  </a:solidFill>
                  <a:ea charset="-122" panose="020b0503020204020204" pitchFamily="34" typeface="微软雅黑"/>
                  <a:cs typeface="+mn-ea"/>
                  <a:sym typeface="+mn-lt"/>
                </a:rPr>
                <a:t>200万</a:t>
              </a:r>
            </a:p>
          </p:txBody>
        </p:sp>
        <p:cxnSp>
          <p:nvCxnSpPr>
            <p:cNvPr id="27" name="直接连接符 26"/>
            <p:cNvCxnSpPr/>
            <p:nvPr/>
          </p:nvCxnSpPr>
          <p:spPr>
            <a:xfrm>
              <a:off x="1778000" y="3651250"/>
              <a:ext cx="15875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4100" y="3975100"/>
              <a:ext cx="86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6670674" y="2028825"/>
            <a:ext cx="4524375" cy="3016250"/>
            <a:chOff x="6670674" y="2193925"/>
            <a:chExt cx="4524375" cy="3016250"/>
          </a:xfrm>
          <a:effectLst>
            <a:outerShdw algn="tl" blurRad="254000" dir="2700000" dist="63500" rotWithShape="0">
              <a:prstClr val="black">
                <a:alpha val="30000"/>
              </a:prstClr>
            </a:outerShdw>
          </a:effectLst>
        </p:grpSpPr>
        <p:graphicFrame>
          <p:nvGraphicFramePr>
            <p:cNvPr id="15" name="图表 14"/>
            <p:cNvGraphicFramePr/>
            <p:nvPr>
              <p:extLst>
                <p:ext uri="{D42A27DB-BD31-4B8C-83A1-F6EECF244321}">
                  <p14:modId val="1625532575"/>
                </p:ext>
              </p:extLst>
            </p:nvPr>
          </p:nvGraphicFramePr>
          <p:xfrm>
            <a:off x="6670674" y="2193925"/>
            <a:ext cx="4524375" cy="3016250"/>
          </p:xfrm>
          <a:graphic>
            <a:graphicData uri="http://schemas.openxmlformats.org/drawingml/2006/chart">
              <c:chart xmlns:c="http://schemas.openxmlformats.org/drawingml/2006/chart" r:id="rId3"/>
            </a:graphicData>
          </a:graphic>
        </p:graphicFrame>
        <p:sp>
          <p:nvSpPr>
            <p:cNvPr id="33" name="文本框 32"/>
            <p:cNvSpPr txBox="1"/>
            <p:nvPr/>
          </p:nvSpPr>
          <p:spPr>
            <a:xfrm>
              <a:off x="9702799" y="3470130"/>
              <a:ext cx="749300" cy="274320"/>
            </a:xfrm>
            <a:prstGeom prst="rect">
              <a:avLst/>
            </a:prstGeom>
            <a:noFill/>
          </p:spPr>
          <p:txBody>
            <a:bodyPr rtlCol="0" wrap="square">
              <a:spAutoFit/>
            </a:bodyPr>
            <a:lstStyle/>
            <a:p>
              <a:r>
                <a:rPr altLang="zh-CN" lang="en-US" sz="1200">
                  <a:solidFill>
                    <a:schemeClr val="bg1"/>
                  </a:solidFill>
                  <a:ea charset="-122" panose="020b0503020204020204" pitchFamily="34" typeface="微软雅黑"/>
                  <a:cs typeface="+mn-ea"/>
                  <a:sym typeface="+mn-lt"/>
                </a:rPr>
                <a:t>60%</a:t>
              </a:r>
            </a:p>
          </p:txBody>
        </p:sp>
        <p:sp>
          <p:nvSpPr>
            <p:cNvPr id="34" name="文本框 33"/>
            <p:cNvSpPr txBox="1"/>
            <p:nvPr/>
          </p:nvSpPr>
          <p:spPr>
            <a:xfrm>
              <a:off x="7937502" y="2801089"/>
              <a:ext cx="749300" cy="274320"/>
            </a:xfrm>
            <a:prstGeom prst="rect">
              <a:avLst/>
            </a:prstGeom>
            <a:noFill/>
          </p:spPr>
          <p:txBody>
            <a:bodyPr rtlCol="0" wrap="square">
              <a:spAutoFit/>
            </a:bodyPr>
            <a:lstStyle/>
            <a:p>
              <a:r>
                <a:rPr altLang="zh-CN" lang="en-US" sz="1200">
                  <a:solidFill>
                    <a:schemeClr val="bg1"/>
                  </a:solidFill>
                  <a:ea charset="-122" panose="020b0503020204020204" pitchFamily="34" typeface="微软雅黑"/>
                  <a:cs typeface="+mn-ea"/>
                  <a:sym typeface="+mn-lt"/>
                </a:rPr>
                <a:t>10%</a:t>
              </a:r>
            </a:p>
          </p:txBody>
        </p:sp>
        <p:sp>
          <p:nvSpPr>
            <p:cNvPr id="35" name="文本框 34"/>
            <p:cNvSpPr txBox="1"/>
            <p:nvPr/>
          </p:nvSpPr>
          <p:spPr>
            <a:xfrm>
              <a:off x="8445502" y="2477636"/>
              <a:ext cx="749300" cy="274320"/>
            </a:xfrm>
            <a:prstGeom prst="rect">
              <a:avLst/>
            </a:prstGeom>
            <a:noFill/>
          </p:spPr>
          <p:txBody>
            <a:bodyPr rtlCol="0" wrap="square">
              <a:spAutoFit/>
            </a:bodyPr>
            <a:lstStyle/>
            <a:p>
              <a:r>
                <a:rPr altLang="zh-CN" lang="en-US" sz="1200">
                  <a:solidFill>
                    <a:schemeClr val="bg1"/>
                  </a:solidFill>
                  <a:ea charset="-122" panose="020b0503020204020204" pitchFamily="34" typeface="微软雅黑"/>
                  <a:cs typeface="+mn-ea"/>
                  <a:sym typeface="+mn-lt"/>
                </a:rPr>
                <a:t>10%</a:t>
              </a:r>
            </a:p>
          </p:txBody>
        </p:sp>
        <p:sp>
          <p:nvSpPr>
            <p:cNvPr id="36" name="文本框 35"/>
            <p:cNvSpPr txBox="1"/>
            <p:nvPr/>
          </p:nvSpPr>
          <p:spPr>
            <a:xfrm>
              <a:off x="7715249" y="3674129"/>
              <a:ext cx="749300" cy="274320"/>
            </a:xfrm>
            <a:prstGeom prst="rect">
              <a:avLst/>
            </a:prstGeom>
            <a:noFill/>
          </p:spPr>
          <p:txBody>
            <a:bodyPr rtlCol="0" wrap="square">
              <a:spAutoFit/>
            </a:bodyPr>
            <a:lstStyle/>
            <a:p>
              <a:r>
                <a:rPr altLang="zh-CN" lang="en-US" sz="1200">
                  <a:solidFill>
                    <a:schemeClr val="bg1"/>
                  </a:solidFill>
                  <a:ea charset="-122" panose="020b0503020204020204" pitchFamily="34" typeface="微软雅黑"/>
                  <a:cs typeface="+mn-ea"/>
                  <a:sym typeface="+mn-lt"/>
                </a:rPr>
                <a:t>20%</a:t>
              </a:r>
            </a:p>
          </p:txBody>
        </p:sp>
        <p:grpSp>
          <p:nvGrpSpPr>
            <p:cNvPr id="38" name="Group 4"/>
            <p:cNvGrpSpPr>
              <a:grpSpLocks noChangeAspect="1"/>
            </p:cNvGrpSpPr>
            <p:nvPr/>
          </p:nvGrpSpPr>
          <p:grpSpPr>
            <a:xfrm>
              <a:off x="8629649" y="3178874"/>
              <a:ext cx="606426" cy="734095"/>
              <a:chOff x="3688" y="1976"/>
              <a:chExt cx="304" cy="368"/>
            </a:xfrm>
          </p:grpSpPr>
          <p:sp>
            <p:nvSpPr>
              <p:cNvPr id="39" name="AutoShape 3"/>
              <p:cNvSpPr>
                <a:spLocks noChangeArrowheads="1" noChangeAspect="1" noTextEdit="1"/>
              </p:cNvSpPr>
              <p:nvPr/>
            </p:nvSpPr>
            <p:spPr bwMode="auto">
              <a:xfrm>
                <a:off x="3688" y="1976"/>
                <a:ext cx="304" cy="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40" name="Freeform 5"/>
              <p:cNvSpPr>
                <a:spLocks noEditPoints="1"/>
              </p:cNvSpPr>
              <p:nvPr/>
            </p:nvSpPr>
            <p:spPr bwMode="auto">
              <a:xfrm>
                <a:off x="3628" y="1969"/>
                <a:ext cx="424" cy="378"/>
              </a:xfrm>
              <a:custGeom>
                <a:gdLst>
                  <a:gd fmla="*/ 85 w 176" name="T0"/>
                  <a:gd fmla="*/ 125 h 157" name="T1"/>
                  <a:gd fmla="*/ 91 w 176" name="T2"/>
                  <a:gd fmla="*/ 125 h 157" name="T3"/>
                  <a:gd fmla="*/ 89 w 176" name="T4"/>
                  <a:gd fmla="*/ 108 h 157" name="T5"/>
                  <a:gd fmla="*/ 73 w 176" name="T6"/>
                  <a:gd fmla="*/ 85 h 157" name="T7"/>
                  <a:gd fmla="*/ 76 w 176" name="T8"/>
                  <a:gd fmla="*/ 90 h 157" name="T9"/>
                  <a:gd fmla="*/ 73 w 176" name="T10"/>
                  <a:gd fmla="*/ 85 h 157" name="T11"/>
                  <a:gd fmla="*/ 85 w 176" name="T12"/>
                  <a:gd fmla="*/ 76 h 157" name="T13"/>
                  <a:gd fmla="*/ 89 w 176" name="T14"/>
                  <a:gd fmla="*/ 95 h 157" name="T15"/>
                  <a:gd fmla="*/ 91 w 176" name="T16"/>
                  <a:gd fmla="*/ 77 h 157" name="T17"/>
                  <a:gd fmla="*/ 129 w 176" name="T18"/>
                  <a:gd fmla="*/ 55 h 157" name="T19"/>
                  <a:gd fmla="*/ 104 w 176" name="T20"/>
                  <a:gd fmla="*/ 32 h 157" name="T21"/>
                  <a:gd fmla="*/ 103 w 176" name="T22"/>
                  <a:gd fmla="*/ 28 h 157" name="T23"/>
                  <a:gd fmla="*/ 112 w 176" name="T24"/>
                  <a:gd fmla="*/ 6 h 157" name="T25"/>
                  <a:gd fmla="*/ 60 w 176" name="T26"/>
                  <a:gd fmla="*/ 6 h 157" name="T27"/>
                  <a:gd fmla="*/ 70 w 176" name="T28"/>
                  <a:gd fmla="*/ 30 h 157" name="T29"/>
                  <a:gd fmla="*/ 73 w 176" name="T30"/>
                  <a:gd fmla="*/ 33 h 157" name="T31"/>
                  <a:gd fmla="*/ 57 w 176" name="T32"/>
                  <a:gd fmla="*/ 156 h 157" name="T33"/>
                  <a:gd fmla="*/ 118 w 176" name="T34"/>
                  <a:gd fmla="*/ 156 h 157" name="T35"/>
                  <a:gd fmla="*/ 114 w 176" name="T36"/>
                  <a:gd fmla="*/ 114 h 157" name="T37"/>
                  <a:gd fmla="*/ 101 w 176" name="T38"/>
                  <a:gd fmla="*/ 129 h 157" name="T39"/>
                  <a:gd fmla="*/ 98 w 176" name="T40"/>
                  <a:gd fmla="*/ 136 h 157" name="T41"/>
                  <a:gd fmla="*/ 91 w 176" name="T42"/>
                  <a:gd fmla="*/ 136 h 157" name="T43"/>
                  <a:gd fmla="*/ 89 w 176" name="T44"/>
                  <a:gd fmla="*/ 132 h 157" name="T45"/>
                  <a:gd fmla="*/ 86 w 176" name="T46"/>
                  <a:gd fmla="*/ 136 h 157" name="T47"/>
                  <a:gd fmla="*/ 78 w 176" name="T48"/>
                  <a:gd fmla="*/ 136 h 157" name="T49"/>
                  <a:gd fmla="*/ 71 w 176" name="T50"/>
                  <a:gd fmla="*/ 127 h 157" name="T51"/>
                  <a:gd fmla="*/ 67 w 176" name="T52"/>
                  <a:gd fmla="*/ 108 h 157" name="T53"/>
                  <a:gd fmla="*/ 77 w 176" name="T54"/>
                  <a:gd fmla="*/ 122 h 157" name="T55"/>
                  <a:gd fmla="*/ 72 w 176" name="T56"/>
                  <a:gd fmla="*/ 102 h 157" name="T57"/>
                  <a:gd fmla="*/ 63 w 176" name="T58"/>
                  <a:gd fmla="*/ 87 h 157" name="T59"/>
                  <a:gd fmla="*/ 71 w 176" name="T60"/>
                  <a:gd fmla="*/ 73 h 157" name="T61"/>
                  <a:gd fmla="*/ 77 w 176" name="T62"/>
                  <a:gd fmla="*/ 63 h 157" name="T63"/>
                  <a:gd fmla="*/ 85 w 176" name="T64"/>
                  <a:gd fmla="*/ 63 h 157" name="T65"/>
                  <a:gd fmla="*/ 87 w 176" name="T66"/>
                  <a:gd fmla="*/ 68 h 157" name="T67"/>
                  <a:gd fmla="*/ 91 w 176" name="T68"/>
                  <a:gd fmla="*/ 63 h 157" name="T69"/>
                  <a:gd fmla="*/ 99 w 176" name="T70"/>
                  <a:gd fmla="*/ 63 h 157" name="T71"/>
                  <a:gd fmla="*/ 100 w 176" name="T72"/>
                  <a:gd fmla="*/ 71 h 157" name="T73"/>
                  <a:gd fmla="*/ 112 w 176" name="T74"/>
                  <a:gd fmla="*/ 87 h 157" name="T75"/>
                  <a:gd fmla="*/ 103 w 176" name="T76"/>
                  <a:gd fmla="*/ 86 h 157" name="T77"/>
                  <a:gd fmla="*/ 100 w 176" name="T78"/>
                  <a:gd fmla="*/ 98 h 157" name="T79"/>
                  <a:gd fmla="*/ 112 w 176" name="T80"/>
                  <a:gd fmla="*/ 106 h 157" name="T81"/>
                  <a:gd fmla="*/ 101 w 176" name="T82"/>
                  <a:gd fmla="*/ 111 h 157" name="T83"/>
                  <a:gd fmla="*/ 99 w 176" name="T84"/>
                  <a:gd fmla="*/ 123 h 157" name="T85"/>
                  <a:gd fmla="*/ 104 w 176" name="T86"/>
                  <a:gd fmla="*/ 116 h 15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57" w="176">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0070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grpSp>
      <p:sp>
        <p:nvSpPr>
          <p:cNvPr id="41" name="矩形 40"/>
          <p:cNvSpPr/>
          <p:nvPr/>
        </p:nvSpPr>
        <p:spPr>
          <a:xfrm>
            <a:off x="1352550" y="5206772"/>
            <a:ext cx="375920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第一期投资将于2018年8月13日进入，用于XXX开发与推广，第二期预计将2019年3月1日进入，具体占比视第一期财务状况决定。</a:t>
            </a:r>
          </a:p>
        </p:txBody>
      </p:sp>
      <p:sp>
        <p:nvSpPr>
          <p:cNvPr id="42" name="矩形 41"/>
          <p:cNvSpPr/>
          <p:nvPr/>
        </p:nvSpPr>
        <p:spPr>
          <a:xfrm>
            <a:off x="6733777" y="5301781"/>
            <a:ext cx="4398168" cy="640080"/>
          </a:xfrm>
          <a:prstGeom prst="rect">
            <a:avLst/>
          </a:prstGeom>
          <a:noFill/>
        </p:spPr>
        <p:txBody>
          <a:bodyPr rtlCol="0" wrap="square">
            <a:spAutoFit/>
          </a:bodyPr>
          <a:lstStyle/>
          <a:p>
            <a:pPr>
              <a:lnSpc>
                <a:spcPct val="150000"/>
              </a:lnSpc>
            </a:pPr>
            <a:r>
              <a:rPr altLang="zh-CN" lang="en-US" sz="1200">
                <a:solidFill>
                  <a:schemeClr val="tx1">
                    <a:lumMod val="65000"/>
                    <a:lumOff val="35000"/>
                  </a:schemeClr>
                </a:solidFill>
                <a:ea charset="-122" panose="020b0503020204020204" pitchFamily="34" typeface="微软雅黑"/>
                <a:cs typeface="+mn-ea"/>
                <a:sym typeface="+mn-lt"/>
              </a:rPr>
              <a:t>     第一期投资将主要用在以下方面：技术开发占比为60%、推广拓展占比为20%、设计成本占比10%、人力占比10%。</a:t>
            </a:r>
          </a:p>
        </p:txBody>
      </p:sp>
    </p:spTree>
    <p:extLst>
      <p:ext uri="{BB962C8B-B14F-4D97-AF65-F5344CB8AC3E}">
        <p14:creationId val="1534954458"/>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ur="500" fill="hold" id="11"/>
                                        <p:tgtEl>
                                          <p:spTgt spid="18"/>
                                        </p:tgtEl>
                                        <p:attrNameLst>
                                          <p:attrName>ppt_w</p:attrName>
                                        </p:attrNameLst>
                                      </p:cBhvr>
                                      <p:tavLst>
                                        <p:tav tm="0">
                                          <p:val>
                                            <p:fltVal val="0"/>
                                          </p:val>
                                        </p:tav>
                                        <p:tav tm="100000">
                                          <p:val>
                                            <p:strVal val="#ppt_w"/>
                                          </p:val>
                                        </p:tav>
                                      </p:tavLst>
                                    </p:anim>
                                    <p:anim calcmode="lin" valueType="num">
                                      <p:cBhvr>
                                        <p:cTn dur="500" fill="hold" id="12"/>
                                        <p:tgtEl>
                                          <p:spTgt spid="18"/>
                                        </p:tgtEl>
                                        <p:attrNameLst>
                                          <p:attrName>ppt_h</p:attrName>
                                        </p:attrNameLst>
                                      </p:cBhvr>
                                      <p:tavLst>
                                        <p:tav tm="0">
                                          <p:val>
                                            <p:fltVal val="0"/>
                                          </p:val>
                                        </p:tav>
                                        <p:tav tm="100000">
                                          <p:val>
                                            <p:strVal val="#ppt_h"/>
                                          </p:val>
                                        </p:tav>
                                      </p:tavLst>
                                    </p:anim>
                                    <p:animEffect filter="fade" transition="in">
                                      <p:cBhvr>
                                        <p:cTn dur="500" id="13"/>
                                        <p:tgtEl>
                                          <p:spTgt spid="18"/>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41"/>
                                        </p:tgtEl>
                                        <p:attrNameLst>
                                          <p:attrName>style.visibility</p:attrName>
                                        </p:attrNameLst>
                                      </p:cBhvr>
                                      <p:to>
                                        <p:strVal val="visible"/>
                                      </p:to>
                                    </p:set>
                                    <p:animEffect filter="wipe(left)" transition="in">
                                      <p:cBhvr>
                                        <p:cTn dur="500" id="23"/>
                                        <p:tgtEl>
                                          <p:spTgt spid="41"/>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8"/>
                                        </p:tgtEl>
                                        <p:attrNameLst>
                                          <p:attrName>style.visibility</p:attrName>
                                        </p:attrNameLst>
                                      </p:cBhvr>
                                      <p:to>
                                        <p:strVal val="visible"/>
                                      </p:to>
                                    </p:set>
                                    <p:animEffect filter="wipe(up)" transition="in">
                                      <p:cBhvr>
                                        <p:cTn dur="500" id="27"/>
                                        <p:tgtEl>
                                          <p:spTgt spid="8"/>
                                        </p:tgtEl>
                                      </p:cBhvr>
                                    </p:animEffect>
                                  </p:childTnLst>
                                </p:cTn>
                              </p:par>
                            </p:childTnLst>
                          </p:cTn>
                        </p:par>
                        <p:par>
                          <p:cTn fill="hold" id="28" nodeType="afterGroup">
                            <p:stCondLst>
                              <p:cond delay="30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3500"/>
                            </p:stCondLst>
                            <p:childTnLst>
                              <p:par>
                                <p:cTn fill="hold" id="35" nodeType="afterEffect" presetClass="entr" presetID="42" presetSubtype="0">
                                  <p:stCondLst>
                                    <p:cond delay="0"/>
                                  </p:stCondLst>
                                  <p:childTnLst>
                                    <p:set>
                                      <p:cBhvr>
                                        <p:cTn dur="1" fill="hold" id="36">
                                          <p:stCondLst>
                                            <p:cond delay="0"/>
                                          </p:stCondLst>
                                        </p:cTn>
                                        <p:tgtEl>
                                          <p:spTgt spid="43"/>
                                        </p:tgtEl>
                                        <p:attrNameLst>
                                          <p:attrName>style.visibility</p:attrName>
                                        </p:attrNameLst>
                                      </p:cBhvr>
                                      <p:to>
                                        <p:strVal val="visible"/>
                                      </p:to>
                                    </p:set>
                                    <p:animEffect filter="fade" transition="in">
                                      <p:cBhvr>
                                        <p:cTn dur="1000" id="37"/>
                                        <p:tgtEl>
                                          <p:spTgt spid="43"/>
                                        </p:tgtEl>
                                      </p:cBhvr>
                                    </p:animEffect>
                                    <p:anim calcmode="lin" valueType="num">
                                      <p:cBhvr>
                                        <p:cTn dur="1000" fill="hold" id="38"/>
                                        <p:tgtEl>
                                          <p:spTgt spid="43"/>
                                        </p:tgtEl>
                                        <p:attrNameLst>
                                          <p:attrName>ppt_x</p:attrName>
                                        </p:attrNameLst>
                                      </p:cBhvr>
                                      <p:tavLst>
                                        <p:tav tm="0">
                                          <p:val>
                                            <p:strVal val="#ppt_x"/>
                                          </p:val>
                                        </p:tav>
                                        <p:tav tm="100000">
                                          <p:val>
                                            <p:strVal val="#ppt_x"/>
                                          </p:val>
                                        </p:tav>
                                      </p:tavLst>
                                    </p:anim>
                                    <p:anim calcmode="lin" valueType="num">
                                      <p:cBhvr>
                                        <p:cTn dur="1000" fill="hold" id="39"/>
                                        <p:tgtEl>
                                          <p:spTgt spid="4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500"/>
                            </p:stCondLst>
                            <p:childTnLst>
                              <p:par>
                                <p:cTn fill="hold" grpId="0" id="41" nodeType="afterEffect" presetClass="entr" presetID="22" presetSubtype="8">
                                  <p:stCondLst>
                                    <p:cond delay="0"/>
                                  </p:stCondLst>
                                  <p:childTnLst>
                                    <p:set>
                                      <p:cBhvr>
                                        <p:cTn dur="1" fill="hold" id="42">
                                          <p:stCondLst>
                                            <p:cond delay="0"/>
                                          </p:stCondLst>
                                        </p:cTn>
                                        <p:tgtEl>
                                          <p:spTgt spid="42"/>
                                        </p:tgtEl>
                                        <p:attrNameLst>
                                          <p:attrName>style.visibility</p:attrName>
                                        </p:attrNameLst>
                                      </p:cBhvr>
                                      <p:to>
                                        <p:strVal val="visible"/>
                                      </p:to>
                                    </p:set>
                                    <p:animEffect filter="wipe(left)" transition="in">
                                      <p:cBhvr>
                                        <p:cTn dur="500" id="43"/>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340380"/>
            <a:ext cx="2616200" cy="584775"/>
            <a:chOff x="0" y="340380"/>
            <a:chExt cx="2616200" cy="584775"/>
          </a:xfrm>
          <a:effectLst>
            <a:outerShdw algn="tl" blurRad="254000" dir="2700000" dist="63500"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文本框 4"/>
            <p:cNvSpPr txBox="1"/>
            <p:nvPr/>
          </p:nvSpPr>
          <p:spPr>
            <a:xfrm>
              <a:off x="19050" y="340380"/>
              <a:ext cx="2597150" cy="579120"/>
            </a:xfrm>
            <a:prstGeom prst="rect">
              <a:avLst/>
            </a:prstGeom>
            <a:noFill/>
          </p:spPr>
          <p:txBody>
            <a:bodyPr rtlCol="0" wrap="square">
              <a:spAutoFit/>
            </a:bodyPr>
            <a:lstStyle/>
            <a:p>
              <a:pPr algn="ctr"/>
              <a:r>
                <a:rPr altLang="zh-CN" b="1" lang="en-US" sz="3200">
                  <a:solidFill>
                    <a:srgbClr val="0070C0"/>
                  </a:solidFill>
                  <a:ea charset="-122" panose="020b0503020204020204" pitchFamily="34" typeface="微软雅黑"/>
                  <a:cs typeface="+mn-ea"/>
                  <a:sym typeface="+mn-lt"/>
                </a:rPr>
                <a:t>SWOT分析</a:t>
              </a:r>
            </a:p>
          </p:txBody>
        </p:sp>
      </p:grpSp>
      <p:grpSp>
        <p:nvGrpSpPr>
          <p:cNvPr id="36" name="组合 35"/>
          <p:cNvGrpSpPr/>
          <p:nvPr/>
        </p:nvGrpSpPr>
        <p:grpSpPr>
          <a:xfrm>
            <a:off x="1350963" y="1739900"/>
            <a:ext cx="9390062" cy="3932595"/>
            <a:chOff x="1350963" y="1765300"/>
            <a:chExt cx="9390062" cy="3932595"/>
          </a:xfrm>
          <a:effectLst>
            <a:outerShdw algn="tl" blurRad="254000" dir="2700000" dist="63500" rotWithShape="0">
              <a:prstClr val="black">
                <a:alpha val="30000"/>
              </a:prstClr>
            </a:outerShdw>
          </a:effectLst>
        </p:grpSpPr>
        <p:sp>
          <p:nvSpPr>
            <p:cNvPr id="6" name="矩形 5"/>
            <p:cNvSpPr/>
            <p:nvPr/>
          </p:nvSpPr>
          <p:spPr>
            <a:xfrm>
              <a:off x="1460500" y="1765300"/>
              <a:ext cx="4610100" cy="196850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7" name="矩形 6"/>
            <p:cNvSpPr/>
            <p:nvPr/>
          </p:nvSpPr>
          <p:spPr>
            <a:xfrm>
              <a:off x="6070600" y="3729395"/>
              <a:ext cx="4610100" cy="1968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 name="矩形 7"/>
            <p:cNvSpPr/>
            <p:nvPr/>
          </p:nvSpPr>
          <p:spPr>
            <a:xfrm>
              <a:off x="6070600" y="1765300"/>
              <a:ext cx="4610100" cy="19685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 name="矩形 8"/>
            <p:cNvSpPr/>
            <p:nvPr/>
          </p:nvSpPr>
          <p:spPr>
            <a:xfrm>
              <a:off x="1460500" y="3729395"/>
              <a:ext cx="4610100" cy="1968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0" name="等腰三角形 9"/>
            <p:cNvSpPr/>
            <p:nvPr/>
          </p:nvSpPr>
          <p:spPr>
            <a:xfrm rot="5400000">
              <a:off x="5372100" y="2603500"/>
              <a:ext cx="1689100" cy="292100"/>
            </a:xfrm>
            <a:prstGeom prst="triangl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2" name="等腰三角形 11"/>
            <p:cNvSpPr/>
            <p:nvPr/>
          </p:nvSpPr>
          <p:spPr>
            <a:xfrm rot="10800000">
              <a:off x="7531100" y="3729395"/>
              <a:ext cx="1689100" cy="292100"/>
            </a:xfrm>
            <a:prstGeom prst="triangl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3" name="等腰三角形 12"/>
            <p:cNvSpPr/>
            <p:nvPr/>
          </p:nvSpPr>
          <p:spPr>
            <a:xfrm rot="16200000">
              <a:off x="5080000" y="4573945"/>
              <a:ext cx="1689100" cy="2921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4" name="等腰三角形 13"/>
            <p:cNvSpPr/>
            <p:nvPr/>
          </p:nvSpPr>
          <p:spPr>
            <a:xfrm>
              <a:off x="2921000" y="3437295"/>
              <a:ext cx="1689100" cy="2921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5" name="文本框 14"/>
            <p:cNvSpPr txBox="1"/>
            <p:nvPr/>
          </p:nvSpPr>
          <p:spPr>
            <a:xfrm>
              <a:off x="1350963" y="2099746"/>
              <a:ext cx="1231900" cy="1188720"/>
            </a:xfrm>
            <a:prstGeom prst="rect">
              <a:avLst/>
            </a:prstGeom>
            <a:noFill/>
          </p:spPr>
          <p:txBody>
            <a:bodyPr rtlCol="0" wrap="square">
              <a:spAutoFit/>
            </a:bodyPr>
            <a:lstStyle/>
            <a:p>
              <a:pPr algn="ctr"/>
              <a:r>
                <a:rPr altLang="zh-CN" lang="en-US" sz="7200">
                  <a:solidFill>
                    <a:schemeClr val="bg1"/>
                  </a:solidFill>
                  <a:ea charset="-122" panose="020b0503020204020204" pitchFamily="34" typeface="微软雅黑"/>
                  <a:cs typeface="+mn-ea"/>
                  <a:sym typeface="+mn-lt"/>
                </a:rPr>
                <a:t>S</a:t>
              </a:r>
            </a:p>
          </p:txBody>
        </p:sp>
        <p:sp>
          <p:nvSpPr>
            <p:cNvPr id="16" name="文本框 15"/>
            <p:cNvSpPr txBox="1"/>
            <p:nvPr/>
          </p:nvSpPr>
          <p:spPr>
            <a:xfrm>
              <a:off x="9509124" y="2202576"/>
              <a:ext cx="1231900" cy="1188720"/>
            </a:xfrm>
            <a:prstGeom prst="rect">
              <a:avLst/>
            </a:prstGeom>
            <a:noFill/>
          </p:spPr>
          <p:txBody>
            <a:bodyPr rtlCol="0" wrap="square">
              <a:spAutoFit/>
            </a:bodyPr>
            <a:lstStyle/>
            <a:p>
              <a:r>
                <a:rPr altLang="zh-CN" lang="en-US" sz="7200">
                  <a:solidFill>
                    <a:schemeClr val="bg1"/>
                  </a:solidFill>
                  <a:ea charset="-122" panose="020b0503020204020204" pitchFamily="34" typeface="微软雅黑"/>
                  <a:cs typeface="+mn-ea"/>
                  <a:sym typeface="+mn-lt"/>
                </a:rPr>
                <a:t>W</a:t>
              </a:r>
            </a:p>
          </p:txBody>
        </p:sp>
        <p:sp>
          <p:nvSpPr>
            <p:cNvPr id="17" name="文本框 16"/>
            <p:cNvSpPr txBox="1"/>
            <p:nvPr/>
          </p:nvSpPr>
          <p:spPr>
            <a:xfrm>
              <a:off x="9483724" y="4157045"/>
              <a:ext cx="1231900" cy="1188720"/>
            </a:xfrm>
            <a:prstGeom prst="rect">
              <a:avLst/>
            </a:prstGeom>
            <a:noFill/>
          </p:spPr>
          <p:txBody>
            <a:bodyPr rtlCol="0" wrap="square">
              <a:spAutoFit/>
            </a:bodyPr>
            <a:lstStyle>
              <a:defPPr>
                <a:defRPr lang="zh-CN"/>
              </a:defPPr>
              <a:lvl1pPr algn="ctr">
                <a:defRPr sz="7200">
                  <a:solidFill>
                    <a:schemeClr val="bg1"/>
                  </a:solidFill>
                  <a:latin charset="-122" panose="020b0503020204020204" pitchFamily="34" typeface="微软雅黑"/>
                  <a:ea charset="-122" panose="020b0503020204020204" pitchFamily="34" typeface="微软雅黑"/>
                </a:defRPr>
              </a:lvl1pPr>
            </a:lstStyle>
            <a:p>
              <a:r>
                <a:rPr altLang="zh-CN" lang="en-US">
                  <a:latin typeface="+mn-lt"/>
                  <a:cs typeface="+mn-ea"/>
                  <a:sym typeface="+mn-lt"/>
                </a:rPr>
                <a:t>T</a:t>
              </a:r>
            </a:p>
          </p:txBody>
        </p:sp>
        <p:sp>
          <p:nvSpPr>
            <p:cNvPr id="18" name="文本框 17"/>
            <p:cNvSpPr txBox="1"/>
            <p:nvPr/>
          </p:nvSpPr>
          <p:spPr>
            <a:xfrm>
              <a:off x="1385888" y="4207956"/>
              <a:ext cx="1231900" cy="1188720"/>
            </a:xfrm>
            <a:prstGeom prst="rect">
              <a:avLst/>
            </a:prstGeom>
            <a:noFill/>
          </p:spPr>
          <p:txBody>
            <a:bodyPr rtlCol="0" wrap="square">
              <a:spAutoFit/>
            </a:bodyPr>
            <a:lstStyle/>
            <a:p>
              <a:pPr algn="ctr"/>
              <a:r>
                <a:rPr altLang="zh-CN" lang="en-US" sz="7200">
                  <a:solidFill>
                    <a:schemeClr val="bg1"/>
                  </a:solidFill>
                  <a:ea charset="-122" panose="020b0503020204020204" pitchFamily="34" typeface="微软雅黑"/>
                  <a:cs typeface="+mn-ea"/>
                  <a:sym typeface="+mn-lt"/>
                </a:rPr>
                <a:t>O</a:t>
              </a:r>
            </a:p>
          </p:txBody>
        </p:sp>
        <p:sp>
          <p:nvSpPr>
            <p:cNvPr id="21" name="矩形 20"/>
            <p:cNvSpPr/>
            <p:nvPr/>
          </p:nvSpPr>
          <p:spPr>
            <a:xfrm>
              <a:off x="2736850" y="1916351"/>
              <a:ext cx="2495550" cy="548640"/>
            </a:xfrm>
            <a:prstGeom prst="rect">
              <a:avLst/>
            </a:prstGeom>
            <a:noFill/>
          </p:spPr>
          <p:txBody>
            <a:bodyPr rtlCol="0" wrap="square">
              <a:spAutoFit/>
            </a:bodyPr>
            <a:lstStyle/>
            <a:p>
              <a:pPr>
                <a:lnSpc>
                  <a:spcPct val="150000"/>
                </a:lnSpc>
              </a:pPr>
              <a:r>
                <a:rPr altLang="en-US" lang="zh-CN" sz="2000">
                  <a:solidFill>
                    <a:schemeClr val="bg1"/>
                  </a:solidFill>
                  <a:ea charset="-122" panose="020b0503020204020204" pitchFamily="34" typeface="微软雅黑"/>
                  <a:cs typeface="+mn-ea"/>
                  <a:sym typeface="+mn-lt"/>
                </a:rPr>
                <a:t>我们的优势有哪些？</a:t>
              </a:r>
            </a:p>
          </p:txBody>
        </p:sp>
        <p:sp>
          <p:nvSpPr>
            <p:cNvPr id="22" name="矩形 21"/>
            <p:cNvSpPr/>
            <p:nvPr/>
          </p:nvSpPr>
          <p:spPr>
            <a:xfrm>
              <a:off x="6699249" y="1854160"/>
              <a:ext cx="2495550" cy="548640"/>
            </a:xfrm>
            <a:prstGeom prst="rect">
              <a:avLst/>
            </a:prstGeom>
            <a:noFill/>
          </p:spPr>
          <p:txBody>
            <a:bodyPr rtlCol="0" wrap="square">
              <a:spAutoFit/>
            </a:bodyPr>
            <a:lstStyle/>
            <a:p>
              <a:pPr>
                <a:lnSpc>
                  <a:spcPct val="150000"/>
                </a:lnSpc>
              </a:pPr>
              <a:r>
                <a:rPr altLang="en-US" lang="zh-CN" sz="2000">
                  <a:solidFill>
                    <a:schemeClr val="bg1"/>
                  </a:solidFill>
                  <a:ea charset="-122" panose="020b0503020204020204" pitchFamily="34" typeface="微软雅黑"/>
                  <a:cs typeface="+mn-ea"/>
                  <a:sym typeface="+mn-lt"/>
                </a:rPr>
                <a:t>我们的劣势有哪些？</a:t>
              </a:r>
            </a:p>
          </p:txBody>
        </p:sp>
        <p:sp>
          <p:nvSpPr>
            <p:cNvPr id="23" name="矩形 22"/>
            <p:cNvSpPr/>
            <p:nvPr/>
          </p:nvSpPr>
          <p:spPr>
            <a:xfrm>
              <a:off x="2692400" y="5010546"/>
              <a:ext cx="2495550" cy="548640"/>
            </a:xfrm>
            <a:prstGeom prst="rect">
              <a:avLst/>
            </a:prstGeom>
            <a:noFill/>
          </p:spPr>
          <p:txBody>
            <a:bodyPr rtlCol="0" wrap="square">
              <a:spAutoFit/>
            </a:bodyPr>
            <a:lstStyle/>
            <a:p>
              <a:pPr>
                <a:lnSpc>
                  <a:spcPct val="150000"/>
                </a:lnSpc>
              </a:pPr>
              <a:r>
                <a:rPr altLang="en-US" lang="zh-CN" sz="2000">
                  <a:solidFill>
                    <a:schemeClr val="bg1"/>
                  </a:solidFill>
                  <a:ea charset="-122" panose="020b0503020204020204" pitchFamily="34" typeface="微软雅黑"/>
                  <a:cs typeface="+mn-ea"/>
                  <a:sym typeface="+mn-lt"/>
                </a:rPr>
                <a:t>我们的机会有哪些？</a:t>
              </a:r>
            </a:p>
          </p:txBody>
        </p:sp>
        <p:sp>
          <p:nvSpPr>
            <p:cNvPr id="24" name="矩形 23"/>
            <p:cNvSpPr/>
            <p:nvPr/>
          </p:nvSpPr>
          <p:spPr>
            <a:xfrm>
              <a:off x="6661149" y="5010546"/>
              <a:ext cx="2495550" cy="548640"/>
            </a:xfrm>
            <a:prstGeom prst="rect">
              <a:avLst/>
            </a:prstGeom>
            <a:noFill/>
          </p:spPr>
          <p:txBody>
            <a:bodyPr rtlCol="0" wrap="square">
              <a:spAutoFit/>
            </a:bodyPr>
            <a:lstStyle/>
            <a:p>
              <a:pPr>
                <a:lnSpc>
                  <a:spcPct val="150000"/>
                </a:lnSpc>
              </a:pPr>
              <a:r>
                <a:rPr altLang="en-US" lang="zh-CN" sz="2000">
                  <a:solidFill>
                    <a:schemeClr val="bg1"/>
                  </a:solidFill>
                  <a:ea charset="-122" panose="020b0503020204020204" pitchFamily="34" typeface="微软雅黑"/>
                  <a:cs typeface="+mn-ea"/>
                  <a:sym typeface="+mn-lt"/>
                </a:rPr>
                <a:t>我们的威胁有哪些？</a:t>
              </a:r>
            </a:p>
          </p:txBody>
        </p:sp>
        <p:sp>
          <p:nvSpPr>
            <p:cNvPr id="26" name="矩形 25"/>
            <p:cNvSpPr/>
            <p:nvPr/>
          </p:nvSpPr>
          <p:spPr>
            <a:xfrm>
              <a:off x="6378575" y="2479575"/>
              <a:ext cx="3213100"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企业决策层只重视当前战术和策略，忽视长远战略，湮没在日常经营性事物中，不能统观大局。</a:t>
              </a:r>
            </a:p>
          </p:txBody>
        </p:sp>
        <p:sp>
          <p:nvSpPr>
            <p:cNvPr id="27" name="矩形 26"/>
            <p:cNvSpPr/>
            <p:nvPr/>
          </p:nvSpPr>
          <p:spPr>
            <a:xfrm>
              <a:off x="2428875" y="2509560"/>
              <a:ext cx="3397250"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在保留原有大部分XX业务和实现业绩稳步增长的同时，继承了绝大部分的客户资源、保持良好的客户关系，在市场上占领了绝对的优势。</a:t>
              </a:r>
            </a:p>
          </p:txBody>
        </p:sp>
        <p:sp>
          <p:nvSpPr>
            <p:cNvPr id="28" name="矩形 27"/>
            <p:cNvSpPr/>
            <p:nvPr/>
          </p:nvSpPr>
          <p:spPr>
            <a:xfrm>
              <a:off x="2492375" y="4043005"/>
              <a:ext cx="3298825"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中国加入WTO后市场逐步对外开放，将加快企业的国际化进程，有利于企业的经营管理、运作机制、人才培养与国际接轨。</a:t>
              </a:r>
            </a:p>
          </p:txBody>
        </p:sp>
        <p:cxnSp>
          <p:nvCxnSpPr>
            <p:cNvPr id="30" name="直接连接符 29"/>
            <p:cNvCxnSpPr/>
            <p:nvPr/>
          </p:nvCxnSpPr>
          <p:spPr>
            <a:xfrm flipH="1">
              <a:off x="2428875" y="1916351"/>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9461500" y="2039461"/>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492375" y="4043005"/>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216650" y="4121487"/>
              <a:ext cx="3048000" cy="914400"/>
            </a:xfrm>
            <a:prstGeom prst="rect">
              <a:avLst/>
            </a:prstGeom>
            <a:noFill/>
          </p:spPr>
          <p:txBody>
            <a:bodyPr rtlCol="0" wrap="square">
              <a:spAutoFit/>
            </a:bodyPr>
            <a:lstStyle/>
            <a:p>
              <a:pPr>
                <a:lnSpc>
                  <a:spcPct val="150000"/>
                </a:lnSpc>
              </a:pPr>
              <a:r>
                <a:rPr altLang="en-US" lang="zh-CN" sz="1200">
                  <a:solidFill>
                    <a:schemeClr val="bg1"/>
                  </a:solidFill>
                  <a:ea charset="-122" panose="020b0503020204020204" pitchFamily="34" typeface="微软雅黑"/>
                  <a:cs typeface="+mn-ea"/>
                  <a:sym typeface="+mn-lt"/>
                </a:rPr>
                <a:t>      国内外许多公司采用高薪、高福利等政策吸引移动互联网人才，造成XX行业人才严重流失。</a:t>
              </a:r>
            </a:p>
          </p:txBody>
        </p:sp>
        <p:cxnSp>
          <p:nvCxnSpPr>
            <p:cNvPr id="35" name="直接连接符 34"/>
            <p:cNvCxnSpPr/>
            <p:nvPr/>
          </p:nvCxnSpPr>
          <p:spPr>
            <a:xfrm flipH="1">
              <a:off x="9483725" y="3955375"/>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251547080"/>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p:cTn dur="500" fill="hold" id="11"/>
                                        <p:tgtEl>
                                          <p:spTgt spid="36"/>
                                        </p:tgtEl>
                                        <p:attrNameLst>
                                          <p:attrName>ppt_w</p:attrName>
                                        </p:attrNameLst>
                                      </p:cBhvr>
                                      <p:tavLst>
                                        <p:tav tm="0">
                                          <p:val>
                                            <p:fltVal val="0"/>
                                          </p:val>
                                        </p:tav>
                                        <p:tav tm="100000">
                                          <p:val>
                                            <p:strVal val="#ppt_w"/>
                                          </p:val>
                                        </p:tav>
                                      </p:tavLst>
                                    </p:anim>
                                    <p:anim calcmode="lin" valueType="num">
                                      <p:cBhvr>
                                        <p:cTn dur="500" fill="hold" id="12"/>
                                        <p:tgtEl>
                                          <p:spTgt spid="36"/>
                                        </p:tgtEl>
                                        <p:attrNameLst>
                                          <p:attrName>ppt_h</p:attrName>
                                        </p:attrNameLst>
                                      </p:cBhvr>
                                      <p:tavLst>
                                        <p:tav tm="0">
                                          <p:val>
                                            <p:fltVal val="0"/>
                                          </p:val>
                                        </p:tav>
                                        <p:tav tm="100000">
                                          <p:val>
                                            <p:strVal val="#ppt_h"/>
                                          </p:val>
                                        </p:tav>
                                      </p:tavLst>
                                    </p:anim>
                                    <p:animEffect filter="fade" transition="in">
                                      <p:cBhvr>
                                        <p:cTn dur="500" id="13"/>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Picture 2"/>
          <p:cNvPicPr>
            <a:picLocks noChangeAspect="1"/>
          </p:cNvPicPr>
          <p:nvPr/>
        </p:nvPicPr>
        <p:blipFill>
          <a:blip r:embed="rId3">
            <a:extLst>
              <a:ext uri="{28A0092B-C50C-407E-A947-70E740481C1C}">
                <a14:useLocalDpi val="0"/>
              </a:ext>
            </a:extLst>
          </a:blip>
          <a:stretch>
            <a:fillRect/>
          </a:stretch>
        </p:blipFill>
        <p:spPr bwMode="auto">
          <a:xfrm>
            <a:off x="0" y="0"/>
            <a:ext cx="12192000" cy="6858000"/>
          </a:xfrm>
          <a:prstGeom prst="rect">
            <a:avLst/>
          </a:prstGeom>
          <a:noFill/>
          <a:ln w="9525">
            <a:noFill/>
            <a:miter lim="800000"/>
          </a:ln>
        </p:spPr>
      </p:pic>
      <p:sp>
        <p:nvSpPr>
          <p:cNvPr id="2" name="矩形 1"/>
          <p:cNvSpPr/>
          <p:nvPr/>
        </p:nvSpPr>
        <p:spPr>
          <a:xfrm>
            <a:off x="0" y="0"/>
            <a:ext cx="8163371" cy="6858000"/>
          </a:xfrm>
          <a:prstGeom prst="rect">
            <a:avLst/>
          </a:prstGeom>
          <a:gradFill>
            <a:gsLst>
              <a:gs pos="0">
                <a:schemeClr val="tx1">
                  <a:lumMod val="95000"/>
                  <a:lumOff val="5000"/>
                  <a:alpha val="80000"/>
                </a:schemeClr>
              </a:gs>
              <a:gs pos="10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2" name="Rectangle 8"/>
          <p:cNvSpPr/>
          <p:nvPr/>
        </p:nvSpPr>
        <p:spPr>
          <a:xfrm>
            <a:off x="4123183" y="3577009"/>
            <a:ext cx="4032250" cy="500063"/>
          </a:xfrm>
          <a:prstGeom prst="rect">
            <a:avLst/>
          </a:prstGeom>
          <a:solidFill>
            <a:srgbClr val="00AEF3"/>
          </a:solidFill>
          <a:ln>
            <a:noFill/>
          </a:ln>
          <a:effectLst>
            <a:outerShdw algn="tl" blurRad="25400" dir="2700000" dist="127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ct val="0"/>
              </a:spcBef>
              <a:spcAft>
                <a:spcPct val="0"/>
              </a:spcAft>
              <a:defRPr/>
            </a:pPr>
            <a:endParaRPr altLang="en-US" lang="ko-KR" sz="1400">
              <a:cs typeface="+mn-ea"/>
              <a:sym typeface="+mn-lt"/>
            </a:endParaRPr>
          </a:p>
        </p:txBody>
      </p:sp>
      <p:sp>
        <p:nvSpPr>
          <p:cNvPr id="13" name="Rectangle 3"/>
          <p:cNvSpPr txBox="1">
            <a:spLocks noChangeArrowheads="1"/>
          </p:cNvSpPr>
          <p:nvPr/>
        </p:nvSpPr>
        <p:spPr bwMode="auto">
          <a:xfrm>
            <a:off x="3461349" y="2888961"/>
            <a:ext cx="5327781" cy="701040"/>
          </a:xfrm>
          <a:prstGeom prst="rect">
            <a:avLst/>
          </a:prstGeom>
          <a:noFill/>
          <a:extLst/>
        </p:spPr>
        <p:txBody>
          <a:bodyPr bIns="0" lIns="0" rIns="0" tIns="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fontAlgn="auto">
              <a:spcAft>
                <a:spcPct val="0"/>
              </a:spcAft>
              <a:defRPr/>
            </a:pPr>
            <a:r>
              <a:rPr altLang="ko-KR" lang="en-US" smtClean="0" sz="4600">
                <a:effectLst>
                  <a:outerShdw algn="tl" blurRad="12700" dir="2700000" dist="25400">
                    <a:srgbClr val="000000">
                      <a:alpha val="60000"/>
                    </a:srgbClr>
                  </a:outerShdw>
                </a:effectLst>
                <a:latin typeface="+mn-lt"/>
                <a:ea charset="-122" panose="020b0503020204020204" pitchFamily="34" typeface="微软雅黑"/>
                <a:cs typeface="+mn-ea"/>
                <a:sym typeface="+mn-lt"/>
              </a:rPr>
              <a:t>THANK YOU</a:t>
            </a:r>
          </a:p>
        </p:txBody>
      </p:sp>
      <p:sp>
        <p:nvSpPr>
          <p:cNvPr id="14" name="Rectangle 3"/>
          <p:cNvSpPr txBox="1">
            <a:spLocks noChangeArrowheads="1"/>
          </p:cNvSpPr>
          <p:nvPr/>
        </p:nvSpPr>
        <p:spPr bwMode="auto">
          <a:xfrm>
            <a:off x="4115246" y="3595569"/>
            <a:ext cx="4048125" cy="426720"/>
          </a:xfrm>
          <a:prstGeom prst="rect">
            <a:avLst/>
          </a:prstGeom>
          <a:noFill/>
          <a:extLst/>
        </p:spPr>
        <p:txBody>
          <a:bodyPr bIns="0" lIns="0" rIns="0" tIns="0">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fontAlgn="auto">
              <a:spcAft>
                <a:spcPct val="0"/>
              </a:spcAft>
              <a:defRPr/>
            </a:pPr>
            <a:r>
              <a:rPr altLang="en-US" b="0" lang="zh-CN" smtClean="0" spc="300" sz="2800">
                <a:effectLst/>
                <a:latin typeface="+mn-lt"/>
                <a:ea charset="-122" panose="020b0503020204020204" pitchFamily="34" typeface="微软雅黑"/>
                <a:cs typeface="+mn-ea"/>
                <a:sym typeface="+mn-lt"/>
              </a:rPr>
              <a:t>感谢您的聆听</a:t>
            </a:r>
          </a:p>
        </p:txBody>
      </p:sp>
    </p:spTree>
    <p:extLst>
      <p:ext uri="{BB962C8B-B14F-4D97-AF65-F5344CB8AC3E}">
        <p14:creationId val="699449449"/>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13"/>
                                        </p:tgtEl>
                                        <p:attrNameLst>
                                          <p:attrName>style.visibility</p:attrName>
                                        </p:attrNameLst>
                                      </p:cBhvr>
                                      <p:to>
                                        <p:strVal val="visible"/>
                                      </p:to>
                                    </p:set>
                                    <p:animEffect filter="fade" transition="in">
                                      <p:cBhvr>
                                        <p:cTn dur="1000" id="18"/>
                                        <p:tgtEl>
                                          <p:spTgt spid="13"/>
                                        </p:tgtEl>
                                      </p:cBhvr>
                                    </p:animEffect>
                                    <p:anim calcmode="lin" valueType="num">
                                      <p:cBhvr>
                                        <p:cTn dur="1000" fill="hold" id="19"/>
                                        <p:tgtEl>
                                          <p:spTgt spid="13"/>
                                        </p:tgtEl>
                                        <p:attrNameLst>
                                          <p:attrName>ppt_x</p:attrName>
                                        </p:attrNameLst>
                                      </p:cBhvr>
                                      <p:tavLst>
                                        <p:tav tm="0">
                                          <p:val>
                                            <p:strVal val="#ppt_x"/>
                                          </p:val>
                                        </p:tav>
                                        <p:tav tm="100000">
                                          <p:val>
                                            <p:strVal val="#ppt_x"/>
                                          </p:val>
                                        </p:tav>
                                      </p:tavLst>
                                    </p:anim>
                                    <p:anim calcmode="lin" valueType="num">
                                      <p:cBhvr>
                                        <p:cTn dur="1000" fill="hold" id="2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val="0"/>
              </a:ext>
            </a:extLst>
          </a:blip>
          <a:stretch>
            <a:fillRect/>
          </a:stretch>
        </p:blipFill>
        <p:spPr>
          <a:xfrm>
            <a:off x="0" y="2424199"/>
            <a:ext cx="4056203" cy="1915259"/>
          </a:xfrm>
          <a:prstGeom prst="rect">
            <a:avLst/>
          </a:prstGeom>
          <a:effectLst>
            <a:outerShdw algn="tl" blurRad="254000" dir="2700000" dist="63500" rotWithShape="0">
              <a:prstClr val="black">
                <a:alpha val="30000"/>
              </a:prstClr>
            </a:outerShdw>
          </a:effectLst>
        </p:spPr>
      </p:pic>
      <p:grpSp>
        <p:nvGrpSpPr>
          <p:cNvPr id="2" name="组合 1"/>
          <p:cNvGrpSpPr/>
          <p:nvPr/>
        </p:nvGrpSpPr>
        <p:grpSpPr>
          <a:xfrm>
            <a:off x="3365391" y="2707247"/>
            <a:ext cx="2057127" cy="1710404"/>
            <a:chOff x="3365391" y="2707247"/>
            <a:chExt cx="2057127" cy="1710404"/>
          </a:xfrm>
        </p:grpSpPr>
        <p:sp>
          <p:nvSpPr>
            <p:cNvPr id="5" name="矩形 4"/>
            <p:cNvSpPr/>
            <p:nvPr/>
          </p:nvSpPr>
          <p:spPr>
            <a:xfrm rot="2700000">
              <a:off x="3365391" y="2707247"/>
              <a:ext cx="1368193" cy="1368193"/>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0000"/>
                </a:solidFill>
                <a:ea charset="-122" panose="020b0503020204020204" pitchFamily="34" typeface="微软雅黑"/>
                <a:cs typeface="+mn-ea"/>
                <a:sym typeface="+mn-lt"/>
              </a:endParaRPr>
            </a:p>
          </p:txBody>
        </p:sp>
        <p:sp>
          <p:nvSpPr>
            <p:cNvPr id="8" name="矩形 7"/>
            <p:cNvSpPr/>
            <p:nvPr/>
          </p:nvSpPr>
          <p:spPr>
            <a:xfrm rot="2700000">
              <a:off x="4569440" y="4046923"/>
              <a:ext cx="370728" cy="370728"/>
            </a:xfrm>
            <a:prstGeom prst="rect">
              <a:avLst/>
            </a:prstGeom>
            <a:solidFill>
              <a:srgbClr val="0DA3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 name="矩形 8"/>
            <p:cNvSpPr/>
            <p:nvPr/>
          </p:nvSpPr>
          <p:spPr>
            <a:xfrm rot="2700000">
              <a:off x="5240973" y="4003712"/>
              <a:ext cx="181545" cy="181545"/>
            </a:xfrm>
            <a:prstGeom prst="rect">
              <a:avLst/>
            </a:prstGeom>
            <a:solidFill>
              <a:srgbClr val="53BD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sp>
        <p:nvSpPr>
          <p:cNvPr id="10" name="文本框 9"/>
          <p:cNvSpPr txBox="1"/>
          <p:nvPr/>
        </p:nvSpPr>
        <p:spPr>
          <a:xfrm>
            <a:off x="3070710" y="3046924"/>
            <a:ext cx="1963492" cy="822960"/>
          </a:xfrm>
          <a:prstGeom prst="rect">
            <a:avLst/>
          </a:prstGeom>
          <a:noFill/>
        </p:spPr>
        <p:txBody>
          <a:bodyPr rtlCol="0" wrap="square">
            <a:spAutoFit/>
          </a:bodyPr>
          <a:lstStyle/>
          <a:p>
            <a:pPr algn="ctr"/>
            <a:r>
              <a:rPr altLang="zh-CN" lang="en-US" sz="2400">
                <a:solidFill>
                  <a:schemeClr val="bg1"/>
                </a:solidFill>
                <a:ea charset="-122" panose="020b0503020204020204" pitchFamily="34" typeface="微软雅黑"/>
                <a:cs typeface="+mn-ea"/>
                <a:sym typeface="+mn-lt"/>
              </a:rPr>
              <a:t>PART</a:t>
            </a:r>
          </a:p>
          <a:p>
            <a:pPr algn="ctr"/>
            <a:r>
              <a:rPr altLang="zh-CN" lang="en-US" sz="2400">
                <a:solidFill>
                  <a:schemeClr val="bg1"/>
                </a:solidFill>
                <a:ea charset="-122" panose="020b0503020204020204" pitchFamily="34" typeface="微软雅黑"/>
                <a:cs typeface="+mn-ea"/>
                <a:sym typeface="+mn-lt"/>
              </a:rPr>
              <a:t>01</a:t>
            </a:r>
          </a:p>
        </p:txBody>
      </p:sp>
      <p:cxnSp>
        <p:nvCxnSpPr>
          <p:cNvPr id="11" name="直接连接符 10"/>
          <p:cNvCxnSpPr/>
          <p:nvPr/>
        </p:nvCxnSpPr>
        <p:spPr>
          <a:xfrm>
            <a:off x="10084642" y="1384124"/>
            <a:ext cx="4214716" cy="4939309"/>
          </a:xfrm>
          <a:prstGeom prst="line">
            <a:avLst/>
          </a:prstGeom>
          <a:ln w="12700">
            <a:solidFill>
              <a:srgbClr val="0070C0">
                <a:alpha val="21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1842" y="-2469655"/>
            <a:ext cx="4214716" cy="4939309"/>
          </a:xfrm>
          <a:prstGeom prst="line">
            <a:avLst/>
          </a:prstGeom>
          <a:ln w="12700">
            <a:solidFill>
              <a:srgbClr val="0070C0">
                <a:alpha val="21000"/>
              </a:srgb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34473" y="2465536"/>
            <a:ext cx="3208562" cy="822960"/>
          </a:xfrm>
          <a:prstGeom prst="rect">
            <a:avLst/>
          </a:prstGeom>
          <a:noFill/>
        </p:spPr>
        <p:txBody>
          <a:bodyPr rtlCol="0" wrap="square">
            <a:spAutoFit/>
          </a:bodyPr>
          <a:lstStyle/>
          <a:p>
            <a:pPr algn="ctr"/>
            <a:r>
              <a:rPr altLang="en-US" b="1" lang="zh-CN" sz="4800">
                <a:solidFill>
                  <a:srgbClr val="0070C0"/>
                </a:solidFill>
                <a:ea charset="-122" panose="020b0503020204020204" pitchFamily="34" typeface="微软雅黑"/>
                <a:cs typeface="+mn-ea"/>
                <a:sym typeface="+mn-lt"/>
              </a:rPr>
              <a:t>项目介绍</a:t>
            </a:r>
          </a:p>
        </p:txBody>
      </p:sp>
      <p:grpSp>
        <p:nvGrpSpPr>
          <p:cNvPr id="4" name="组合 3"/>
          <p:cNvGrpSpPr/>
          <p:nvPr/>
        </p:nvGrpSpPr>
        <p:grpSpPr>
          <a:xfrm>
            <a:off x="5016947" y="3391343"/>
            <a:ext cx="7254127" cy="452735"/>
            <a:chOff x="5016947" y="3391343"/>
            <a:chExt cx="7254127" cy="452735"/>
          </a:xfrm>
        </p:grpSpPr>
        <p:cxnSp>
          <p:nvCxnSpPr>
            <p:cNvPr id="15" name="直接连接符 14"/>
            <p:cNvCxnSpPr/>
            <p:nvPr/>
          </p:nvCxnSpPr>
          <p:spPr>
            <a:xfrm>
              <a:off x="5016947" y="3391343"/>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422480" y="3505524"/>
              <a:ext cx="4848594" cy="338554"/>
              <a:chOff x="7422480" y="3505524"/>
              <a:chExt cx="4848594" cy="338554"/>
            </a:xfrm>
          </p:grpSpPr>
          <p:sp>
            <p:nvSpPr>
              <p:cNvPr id="16" name="文本框 15"/>
              <p:cNvSpPr txBox="1"/>
              <p:nvPr/>
            </p:nvSpPr>
            <p:spPr>
              <a:xfrm>
                <a:off x="7422482" y="3505524"/>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行业前景</a:t>
                </a:r>
              </a:p>
            </p:txBody>
          </p:sp>
          <p:sp>
            <p:nvSpPr>
              <p:cNvPr id="17" name="文本框 16"/>
              <p:cNvSpPr txBox="1"/>
              <p:nvPr/>
            </p:nvSpPr>
            <p:spPr>
              <a:xfrm>
                <a:off x="8611815" y="3505524"/>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需求分析</a:t>
                </a:r>
              </a:p>
            </p:txBody>
          </p:sp>
          <p:sp>
            <p:nvSpPr>
              <p:cNvPr id="18" name="文本框 17"/>
              <p:cNvSpPr txBox="1"/>
              <p:nvPr/>
            </p:nvSpPr>
            <p:spPr>
              <a:xfrm>
                <a:off x="9783549" y="3505524"/>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盈利模式</a:t>
                </a:r>
              </a:p>
            </p:txBody>
          </p:sp>
          <p:sp>
            <p:nvSpPr>
              <p:cNvPr id="19" name="文本框 18"/>
              <p:cNvSpPr txBox="1"/>
              <p:nvPr/>
            </p:nvSpPr>
            <p:spPr>
              <a:xfrm>
                <a:off x="10930720" y="3505524"/>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核心优势</a:t>
                </a:r>
              </a:p>
            </p:txBody>
          </p:sp>
        </p:grpSp>
      </p:grpSp>
    </p:spTree>
    <p:extLst>
      <p:ext uri="{BB962C8B-B14F-4D97-AF65-F5344CB8AC3E}">
        <p14:creationId val="1060284427"/>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ppt_x"/>
                                          </p:val>
                                        </p:tav>
                                        <p:tav tm="100000">
                                          <p:val>
                                            <p:strVal val="#ppt_x"/>
                                          </p:val>
                                        </p:tav>
                                      </p:tavLst>
                                    </p:anim>
                                    <p:anim calcmode="lin" valueType="num">
                                      <p:cBhvr additive="base">
                                        <p:cTn dur="500" fill="hold" id="12"/>
                                        <p:tgtEl>
                                          <p:spTgt spid="12"/>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500" fill="hold" id="16"/>
                                        <p:tgtEl>
                                          <p:spTgt spid="11"/>
                                        </p:tgtEl>
                                        <p:attrNameLst>
                                          <p:attrName>ppt_x</p:attrName>
                                        </p:attrNameLst>
                                      </p:cBhvr>
                                      <p:tavLst>
                                        <p:tav tm="0">
                                          <p:val>
                                            <p:strVal val="#ppt_x"/>
                                          </p:val>
                                        </p:tav>
                                        <p:tav tm="100000">
                                          <p:val>
                                            <p:strVal val="#ppt_x"/>
                                          </p:val>
                                        </p:tav>
                                      </p:tavLst>
                                    </p:anim>
                                    <p:anim calcmode="lin" valueType="num">
                                      <p:cBhvr additive="base">
                                        <p:cTn dur="500" fill="hold" id="17"/>
                                        <p:tgtEl>
                                          <p:spTgt spid="11"/>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2"/>
                                        </p:tgtEl>
                                        <p:attrNameLst>
                                          <p:attrName>style.visibility</p:attrName>
                                        </p:attrNameLst>
                                      </p:cBhvr>
                                      <p:to>
                                        <p:strVal val="visible"/>
                                      </p:to>
                                    </p:set>
                                    <p:animEffect filter="wipe(down)" transition="in">
                                      <p:cBhvr>
                                        <p:cTn dur="500" id="21"/>
                                        <p:tgtEl>
                                          <p:spTgt spid="2"/>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p:cTn dur="500" fill="hold" id="25"/>
                                        <p:tgtEl>
                                          <p:spTgt spid="10"/>
                                        </p:tgtEl>
                                        <p:attrNameLst>
                                          <p:attrName>ppt_w</p:attrName>
                                        </p:attrNameLst>
                                      </p:cBhvr>
                                      <p:tavLst>
                                        <p:tav tm="0">
                                          <p:val>
                                            <p:fltVal val="0"/>
                                          </p:val>
                                        </p:tav>
                                        <p:tav tm="100000">
                                          <p:val>
                                            <p:strVal val="#ppt_w"/>
                                          </p:val>
                                        </p:tav>
                                      </p:tavLst>
                                    </p:anim>
                                    <p:anim calcmode="lin" valueType="num">
                                      <p:cBhvr>
                                        <p:cTn dur="500" fill="hold" id="26"/>
                                        <p:tgtEl>
                                          <p:spTgt spid="10"/>
                                        </p:tgtEl>
                                        <p:attrNameLst>
                                          <p:attrName>ppt_h</p:attrName>
                                        </p:attrNameLst>
                                      </p:cBhvr>
                                      <p:tavLst>
                                        <p:tav tm="0">
                                          <p:val>
                                            <p:fltVal val="0"/>
                                          </p:val>
                                        </p:tav>
                                        <p:tav tm="100000">
                                          <p:val>
                                            <p:strVal val="#ppt_h"/>
                                          </p:val>
                                        </p:tav>
                                      </p:tavLst>
                                    </p:anim>
                                    <p:animEffect filter="fade" transition="in">
                                      <p:cBhvr>
                                        <p:cTn dur="500" id="27"/>
                                        <p:tgtEl>
                                          <p:spTgt spid="10"/>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3"/>
                                        </p:tgtEl>
                                        <p:attrNameLst>
                                          <p:attrName>style.visibility</p:attrName>
                                        </p:attrNameLst>
                                      </p:cBhvr>
                                      <p:to>
                                        <p:strVal val="visible"/>
                                      </p:to>
                                    </p:set>
                                    <p:animEffect filter="wipe(left)" transition="in">
                                      <p:cBhvr>
                                        <p:cTn dur="500" id="31"/>
                                        <p:tgtEl>
                                          <p:spTgt spid="13"/>
                                        </p:tgtEl>
                                      </p:cBhvr>
                                    </p:animEffect>
                                  </p:childTnLst>
                                </p:cTn>
                              </p:par>
                            </p:childTnLst>
                          </p:cTn>
                        </p:par>
                        <p:par>
                          <p:cTn fill="hold" id="32" nodeType="afterGroup">
                            <p:stCondLst>
                              <p:cond delay="3000"/>
                            </p:stCondLst>
                            <p:childTnLst>
                              <p:par>
                                <p:cTn fill="hold" id="33" nodeType="afterEffect" presetClass="entr" presetID="22" presetSubtype="8">
                                  <p:stCondLst>
                                    <p:cond delay="0"/>
                                  </p:stCondLst>
                                  <p:childTnLst>
                                    <p:set>
                                      <p:cBhvr>
                                        <p:cTn dur="1" fill="hold" id="34">
                                          <p:stCondLst>
                                            <p:cond delay="0"/>
                                          </p:stCondLst>
                                        </p:cTn>
                                        <p:tgtEl>
                                          <p:spTgt spid="4"/>
                                        </p:tgtEl>
                                        <p:attrNameLst>
                                          <p:attrName>style.visibility</p:attrName>
                                        </p:attrNameLst>
                                      </p:cBhvr>
                                      <p:to>
                                        <p:strVal val="visible"/>
                                      </p:to>
                                    </p:set>
                                    <p:animEffect filter="wipe(left)" transition="in">
                                      <p:cBhvr>
                                        <p:cTn dur="500" id="35"/>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8497206" y="1680029"/>
            <a:ext cx="1162050" cy="1162050"/>
          </a:xfrm>
          <a:prstGeom prst="rect">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 name="矩形 8"/>
          <p:cNvSpPr/>
          <p:nvPr/>
        </p:nvSpPr>
        <p:spPr>
          <a:xfrm rot="5400000">
            <a:off x="9849756" y="1680029"/>
            <a:ext cx="1162050" cy="1162050"/>
          </a:xfrm>
          <a:prstGeom prst="rect">
            <a:avLst/>
          </a:prstGeom>
          <a:solidFill>
            <a:srgbClr val="53BD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0" name="矩形 9"/>
          <p:cNvSpPr/>
          <p:nvPr/>
        </p:nvSpPr>
        <p:spPr>
          <a:xfrm rot="5400000">
            <a:off x="8497206" y="3051629"/>
            <a:ext cx="1162050" cy="1162050"/>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1" name="矩形 10"/>
          <p:cNvSpPr/>
          <p:nvPr/>
        </p:nvSpPr>
        <p:spPr>
          <a:xfrm>
            <a:off x="9849756" y="3051629"/>
            <a:ext cx="1162050" cy="1162050"/>
          </a:xfrm>
          <a:prstGeom prst="rect">
            <a:avLst/>
          </a:prstGeom>
          <a:blipFill dpi="0" rotWithShape="1">
            <a:blip r:embed="rId4">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2" name="矩形 11"/>
          <p:cNvSpPr/>
          <p:nvPr/>
        </p:nvSpPr>
        <p:spPr>
          <a:xfrm rot="5400000">
            <a:off x="9849756" y="4423229"/>
            <a:ext cx="1162050" cy="1162050"/>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3" name="矩形 12"/>
          <p:cNvSpPr/>
          <p:nvPr/>
        </p:nvSpPr>
        <p:spPr>
          <a:xfrm>
            <a:off x="8497206" y="4423229"/>
            <a:ext cx="1162050" cy="1162050"/>
          </a:xfrm>
          <a:prstGeom prst="rect">
            <a:avLst/>
          </a:prstGeom>
          <a:blipFill dpi="0" rotWithShape="1">
            <a:blip r:embed="rId5">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4" name="矩形 13"/>
          <p:cNvSpPr/>
          <p:nvPr/>
        </p:nvSpPr>
        <p:spPr>
          <a:xfrm rot="5400000">
            <a:off x="7144656" y="4423229"/>
            <a:ext cx="1162050" cy="1162050"/>
          </a:xfrm>
          <a:prstGeom prst="rect">
            <a:avLst/>
          </a:prstGeom>
          <a:solidFill>
            <a:srgbClr val="0DA3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nvGrpSpPr>
          <p:cNvPr id="2" name="组合 1"/>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15" name="矩形 1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6" name="文本框 15"/>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行业前景</a:t>
              </a:r>
            </a:p>
          </p:txBody>
        </p:sp>
      </p:grpSp>
      <p:cxnSp>
        <p:nvCxnSpPr>
          <p:cNvPr id="21" name="直接连接符 20"/>
          <p:cNvCxnSpPr/>
          <p:nvPr/>
        </p:nvCxnSpPr>
        <p:spPr>
          <a:xfrm>
            <a:off x="973883" y="5600700"/>
            <a:ext cx="1612058" cy="1889203"/>
          </a:xfrm>
          <a:prstGeom prst="line">
            <a:avLst/>
          </a:prstGeom>
          <a:ln w="12700">
            <a:solidFill>
              <a:schemeClr val="accent1">
                <a:alpha val="21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34804" y="899755"/>
            <a:ext cx="4214716" cy="4939309"/>
          </a:xfrm>
          <a:prstGeom prst="line">
            <a:avLst/>
          </a:prstGeom>
          <a:ln w="12700">
            <a:solidFill>
              <a:schemeClr val="accent1">
                <a:alpha val="21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151893" y="2479339"/>
            <a:ext cx="5326289" cy="2758440"/>
          </a:xfrm>
          <a:prstGeom prst="rect">
            <a:avLst/>
          </a:prstGeom>
          <a:noFill/>
        </p:spPr>
        <p:txBody>
          <a:bodyPr rtlCol="0" wrap="square">
            <a:spAutoFit/>
          </a:bodyPr>
          <a:lstStyle/>
          <a:p>
            <a:pPr algn="just" fontAlgn="base">
              <a:lnSpc>
                <a:spcPct val="125000"/>
              </a:lnSpc>
              <a:spcBef>
                <a:spcPct val="0"/>
              </a:spcBef>
              <a:spcAft>
                <a:spcPct val="0"/>
              </a:spcAft>
            </a:pPr>
            <a:r>
              <a:rPr altLang="en-US" lang="zh-CN" sz="1400">
                <a:solidFill>
                  <a:schemeClr val="bg1">
                    <a:lumMod val="50000"/>
                  </a:schemeClr>
                </a:solidFill>
                <a:ea charset="-122" panose="020b0503020204020204" pitchFamily="34" typeface="微软雅黑"/>
                <a:cs typeface="+mn-ea"/>
                <a:sym typeface="+mn-lt"/>
              </a:rPr>
              <a:t>        此处添加详细文本描述，建议与标题相关并符合整体语言风格，语言描述尽量简洁生动。尽量将每页幻灯片的字数控制在  200字以内，据统计每页幻灯片的最好控制在  5分钟之内。此处添加详细文本描述 ，建议与标题相关并符合整体语言风格，语言描述尽量简洁生动。</a:t>
            </a:r>
          </a:p>
          <a:p>
            <a:pPr algn="just" fontAlgn="base">
              <a:lnSpc>
                <a:spcPct val="125000"/>
              </a:lnSpc>
              <a:spcBef>
                <a:spcPct val="0"/>
              </a:spcBef>
              <a:spcAft>
                <a:spcPct val="0"/>
              </a:spcAft>
            </a:pPr>
            <a:r>
              <a:rPr altLang="en-US" lang="zh-CN" sz="1400">
                <a:solidFill>
                  <a:schemeClr val="bg1">
                    <a:lumMod val="50000"/>
                  </a:schemeClr>
                </a:solidFill>
                <a:ea charset="-122" panose="020b0503020204020204" pitchFamily="34" typeface="微软雅黑"/>
                <a:cs typeface="+mn-ea"/>
                <a:sym typeface="+mn-lt"/>
              </a:rPr>
              <a:t>        此处添加详细文本描述，建议与标题相关并符合整体语言风格，语言描述尽量简洁生动。尽量将每页幻灯片的字数控制在  200字以内，据统计每页幻灯片的最好控制在  5分钟之内。此处添加详细文本描述 ，建议与标题相关并符合整体语言风格，语言描述尽量简洁生动。</a:t>
            </a:r>
          </a:p>
        </p:txBody>
      </p:sp>
      <p:grpSp>
        <p:nvGrpSpPr>
          <p:cNvPr id="33" name="组合 32"/>
          <p:cNvGrpSpPr/>
          <p:nvPr/>
        </p:nvGrpSpPr>
        <p:grpSpPr>
          <a:xfrm>
            <a:off x="1309803" y="1921168"/>
            <a:ext cx="4428618" cy="745904"/>
            <a:chOff x="1265602" y="1767878"/>
            <a:chExt cx="4428618" cy="745904"/>
          </a:xfrm>
        </p:grpSpPr>
        <p:sp>
          <p:nvSpPr>
            <p:cNvPr id="25" name="矩形 24"/>
            <p:cNvSpPr/>
            <p:nvPr/>
          </p:nvSpPr>
          <p:spPr>
            <a:xfrm>
              <a:off x="1265602" y="1767878"/>
              <a:ext cx="4414762" cy="476147"/>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6" name="文本框 25"/>
            <p:cNvSpPr txBox="1"/>
            <p:nvPr/>
          </p:nvSpPr>
          <p:spPr>
            <a:xfrm>
              <a:off x="1287618" y="1805895"/>
              <a:ext cx="4406602" cy="701040"/>
            </a:xfrm>
            <a:prstGeom prst="rect">
              <a:avLst/>
            </a:prstGeom>
            <a:noFill/>
          </p:spPr>
          <p:txBody>
            <a:bodyPr rtlCol="0" wrap="square">
              <a:spAutoFit/>
            </a:bodyPr>
            <a:lstStyle/>
            <a:p>
              <a:r>
                <a:rPr altLang="en-US" lang="zh-CN" sz="2000">
                  <a:solidFill>
                    <a:schemeClr val="bg1"/>
                  </a:solidFill>
                  <a:ea charset="-122" panose="020b0503020204020204" pitchFamily="34" typeface="微软雅黑"/>
                  <a:cs typeface="+mn-ea"/>
                  <a:sym typeface="+mn-lt"/>
                </a:rPr>
                <a:t>朝阳产业    革新先锋    市场潜力巨大</a:t>
              </a:r>
            </a:p>
          </p:txBody>
        </p:sp>
        <p:cxnSp>
          <p:nvCxnSpPr>
            <p:cNvPr id="28" name="直接连接符 27"/>
            <p:cNvCxnSpPr/>
            <p:nvPr/>
          </p:nvCxnSpPr>
          <p:spPr>
            <a:xfrm flipH="1">
              <a:off x="2544376"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846704"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00488039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3"/>
                                        </p:tgtEl>
                                        <p:attrNameLst>
                                          <p:attrName>style.visibility</p:attrName>
                                        </p:attrNameLst>
                                      </p:cBhvr>
                                      <p:to>
                                        <p:strVal val="visible"/>
                                      </p:to>
                                    </p:set>
                                    <p:animEffect filter="wipe(left)" transition="in">
                                      <p:cBhvr>
                                        <p:cTn dur="500" id="11"/>
                                        <p:tgtEl>
                                          <p:spTgt spid="33"/>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500" id="15"/>
                                        <p:tgtEl>
                                          <p:spTgt spid="24"/>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500" fill="hold" id="18"/>
                                        <p:tgtEl>
                                          <p:spTgt spid="10"/>
                                        </p:tgtEl>
                                        <p:attrNameLst>
                                          <p:attrName>ppt_w</p:attrName>
                                        </p:attrNameLst>
                                      </p:cBhvr>
                                      <p:tavLst>
                                        <p:tav tm="0">
                                          <p:val>
                                            <p:fltVal val="0"/>
                                          </p:val>
                                        </p:tav>
                                        <p:tav tm="100000">
                                          <p:val>
                                            <p:strVal val="#ppt_w"/>
                                          </p:val>
                                        </p:tav>
                                      </p:tavLst>
                                    </p:anim>
                                    <p:anim calcmode="lin" valueType="num">
                                      <p:cBhvr>
                                        <p:cTn dur="500" fill="hold" id="19"/>
                                        <p:tgtEl>
                                          <p:spTgt spid="10"/>
                                        </p:tgtEl>
                                        <p:attrNameLst>
                                          <p:attrName>ppt_h</p:attrName>
                                        </p:attrNameLst>
                                      </p:cBhvr>
                                      <p:tavLst>
                                        <p:tav tm="0">
                                          <p:val>
                                            <p:fltVal val="0"/>
                                          </p:val>
                                        </p:tav>
                                        <p:tav tm="100000">
                                          <p:val>
                                            <p:strVal val="#ppt_h"/>
                                          </p:val>
                                        </p:tav>
                                      </p:tavLst>
                                    </p:anim>
                                    <p:animEffect filter="fade" transition="in">
                                      <p:cBhvr>
                                        <p:cTn dur="500" id="20"/>
                                        <p:tgtEl>
                                          <p:spTgt spid="10"/>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p:cTn dur="500" fill="hold" id="23"/>
                                        <p:tgtEl>
                                          <p:spTgt spid="14"/>
                                        </p:tgtEl>
                                        <p:attrNameLst>
                                          <p:attrName>ppt_w</p:attrName>
                                        </p:attrNameLst>
                                      </p:cBhvr>
                                      <p:tavLst>
                                        <p:tav tm="0">
                                          <p:val>
                                            <p:fltVal val="0"/>
                                          </p:val>
                                        </p:tav>
                                        <p:tav tm="100000">
                                          <p:val>
                                            <p:strVal val="#ppt_w"/>
                                          </p:val>
                                        </p:tav>
                                      </p:tavLst>
                                    </p:anim>
                                    <p:anim calcmode="lin" valueType="num">
                                      <p:cBhvr>
                                        <p:cTn dur="500" fill="hold" id="24"/>
                                        <p:tgtEl>
                                          <p:spTgt spid="14"/>
                                        </p:tgtEl>
                                        <p:attrNameLst>
                                          <p:attrName>ppt_h</p:attrName>
                                        </p:attrNameLst>
                                      </p:cBhvr>
                                      <p:tavLst>
                                        <p:tav tm="0">
                                          <p:val>
                                            <p:fltVal val="0"/>
                                          </p:val>
                                        </p:tav>
                                        <p:tav tm="100000">
                                          <p:val>
                                            <p:strVal val="#ppt_h"/>
                                          </p:val>
                                        </p:tav>
                                      </p:tavLst>
                                    </p:anim>
                                    <p:animEffect filter="fade" transition="in">
                                      <p:cBhvr>
                                        <p:cTn dur="500" id="25"/>
                                        <p:tgtEl>
                                          <p:spTgt spid="14"/>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p:cTn dur="500" fill="hold" id="28"/>
                                        <p:tgtEl>
                                          <p:spTgt spid="12"/>
                                        </p:tgtEl>
                                        <p:attrNameLst>
                                          <p:attrName>ppt_w</p:attrName>
                                        </p:attrNameLst>
                                      </p:cBhvr>
                                      <p:tavLst>
                                        <p:tav tm="0">
                                          <p:val>
                                            <p:fltVal val="0"/>
                                          </p:val>
                                        </p:tav>
                                        <p:tav tm="100000">
                                          <p:val>
                                            <p:strVal val="#ppt_w"/>
                                          </p:val>
                                        </p:tav>
                                      </p:tavLst>
                                    </p:anim>
                                    <p:anim calcmode="lin" valueType="num">
                                      <p:cBhvr>
                                        <p:cTn dur="500" fill="hold" id="29"/>
                                        <p:tgtEl>
                                          <p:spTgt spid="12"/>
                                        </p:tgtEl>
                                        <p:attrNameLst>
                                          <p:attrName>ppt_h</p:attrName>
                                        </p:attrNameLst>
                                      </p:cBhvr>
                                      <p:tavLst>
                                        <p:tav tm="0">
                                          <p:val>
                                            <p:fltVal val="0"/>
                                          </p:val>
                                        </p:tav>
                                        <p:tav tm="100000">
                                          <p:val>
                                            <p:strVal val="#ppt_h"/>
                                          </p:val>
                                        </p:tav>
                                      </p:tavLst>
                                    </p:anim>
                                    <p:animEffect filter="fade" transition="in">
                                      <p:cBhvr>
                                        <p:cTn dur="500" id="30"/>
                                        <p:tgtEl>
                                          <p:spTgt spid="12"/>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p:cTn dur="500" fill="hold" id="33"/>
                                        <p:tgtEl>
                                          <p:spTgt spid="9"/>
                                        </p:tgtEl>
                                        <p:attrNameLst>
                                          <p:attrName>ppt_w</p:attrName>
                                        </p:attrNameLst>
                                      </p:cBhvr>
                                      <p:tavLst>
                                        <p:tav tm="0">
                                          <p:val>
                                            <p:fltVal val="0"/>
                                          </p:val>
                                        </p:tav>
                                        <p:tav tm="100000">
                                          <p:val>
                                            <p:strVal val="#ppt_w"/>
                                          </p:val>
                                        </p:tav>
                                      </p:tavLst>
                                    </p:anim>
                                    <p:anim calcmode="lin" valueType="num">
                                      <p:cBhvr>
                                        <p:cTn dur="500" fill="hold" id="34"/>
                                        <p:tgtEl>
                                          <p:spTgt spid="9"/>
                                        </p:tgtEl>
                                        <p:attrNameLst>
                                          <p:attrName>ppt_h</p:attrName>
                                        </p:attrNameLst>
                                      </p:cBhvr>
                                      <p:tavLst>
                                        <p:tav tm="0">
                                          <p:val>
                                            <p:fltVal val="0"/>
                                          </p:val>
                                        </p:tav>
                                        <p:tav tm="100000">
                                          <p:val>
                                            <p:strVal val="#ppt_h"/>
                                          </p:val>
                                        </p:tav>
                                      </p:tavLst>
                                    </p:anim>
                                    <p:animEffect filter="fade" transition="in">
                                      <p:cBhvr>
                                        <p:cTn dur="500" id="35"/>
                                        <p:tgtEl>
                                          <p:spTgt spid="9"/>
                                        </p:tgtEl>
                                      </p:cBhvr>
                                    </p:animEffect>
                                  </p:childTnLst>
                                </p:cTn>
                              </p:par>
                            </p:childTnLst>
                          </p:cTn>
                        </p:par>
                        <p:par>
                          <p:cTn fill="hold" id="36" nodeType="afterGroup">
                            <p:stCondLst>
                              <p:cond delay="1500"/>
                            </p:stCondLst>
                            <p:childTnLst>
                              <p:par>
                                <p:cTn fill="hold" grpId="0" id="37" nodeType="afterEffect" presetClass="entr" presetID="53" presetSubtype="0">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p:cTn dur="500" fill="hold" id="39"/>
                                        <p:tgtEl>
                                          <p:spTgt spid="8"/>
                                        </p:tgtEl>
                                        <p:attrNameLst>
                                          <p:attrName>ppt_w</p:attrName>
                                        </p:attrNameLst>
                                      </p:cBhvr>
                                      <p:tavLst>
                                        <p:tav tm="0">
                                          <p:val>
                                            <p:fltVal val="0"/>
                                          </p:val>
                                        </p:tav>
                                        <p:tav tm="100000">
                                          <p:val>
                                            <p:strVal val="#ppt_w"/>
                                          </p:val>
                                        </p:tav>
                                      </p:tavLst>
                                    </p:anim>
                                    <p:anim calcmode="lin" valueType="num">
                                      <p:cBhvr>
                                        <p:cTn dur="500" fill="hold" id="40"/>
                                        <p:tgtEl>
                                          <p:spTgt spid="8"/>
                                        </p:tgtEl>
                                        <p:attrNameLst>
                                          <p:attrName>ppt_h</p:attrName>
                                        </p:attrNameLst>
                                      </p:cBhvr>
                                      <p:tavLst>
                                        <p:tav tm="0">
                                          <p:val>
                                            <p:fltVal val="0"/>
                                          </p:val>
                                        </p:tav>
                                        <p:tav tm="100000">
                                          <p:val>
                                            <p:strVal val="#ppt_h"/>
                                          </p:val>
                                        </p:tav>
                                      </p:tavLst>
                                    </p:anim>
                                    <p:animEffect filter="fade" transition="in">
                                      <p:cBhvr>
                                        <p:cTn dur="500" id="41"/>
                                        <p:tgtEl>
                                          <p:spTgt spid="8"/>
                                        </p:tgtEl>
                                      </p:cBhvr>
                                    </p:animEffect>
                                  </p:childTnLst>
                                </p:cTn>
                              </p:par>
                            </p:childTnLst>
                          </p:cTn>
                        </p:par>
                        <p:par>
                          <p:cTn fill="hold" id="42" nodeType="afterGroup">
                            <p:stCondLst>
                              <p:cond delay="2000"/>
                            </p:stCondLst>
                            <p:childTnLst>
                              <p:par>
                                <p:cTn fill="hold" grpId="0" id="43" nodeType="afterEffect" presetClass="entr" presetID="53" presetSubtype="0">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p:cTn dur="500" fill="hold" id="45"/>
                                        <p:tgtEl>
                                          <p:spTgt spid="11"/>
                                        </p:tgtEl>
                                        <p:attrNameLst>
                                          <p:attrName>ppt_w</p:attrName>
                                        </p:attrNameLst>
                                      </p:cBhvr>
                                      <p:tavLst>
                                        <p:tav tm="0">
                                          <p:val>
                                            <p:fltVal val="0"/>
                                          </p:val>
                                        </p:tav>
                                        <p:tav tm="100000">
                                          <p:val>
                                            <p:strVal val="#ppt_w"/>
                                          </p:val>
                                        </p:tav>
                                      </p:tavLst>
                                    </p:anim>
                                    <p:anim calcmode="lin" valueType="num">
                                      <p:cBhvr>
                                        <p:cTn dur="500" fill="hold" id="46"/>
                                        <p:tgtEl>
                                          <p:spTgt spid="11"/>
                                        </p:tgtEl>
                                        <p:attrNameLst>
                                          <p:attrName>ppt_h</p:attrName>
                                        </p:attrNameLst>
                                      </p:cBhvr>
                                      <p:tavLst>
                                        <p:tav tm="0">
                                          <p:val>
                                            <p:fltVal val="0"/>
                                          </p:val>
                                        </p:tav>
                                        <p:tav tm="100000">
                                          <p:val>
                                            <p:strVal val="#ppt_h"/>
                                          </p:val>
                                        </p:tav>
                                      </p:tavLst>
                                    </p:anim>
                                    <p:animEffect filter="fade" transition="in">
                                      <p:cBhvr>
                                        <p:cTn dur="500" id="47"/>
                                        <p:tgtEl>
                                          <p:spTgt spid="11"/>
                                        </p:tgtEl>
                                      </p:cBhvr>
                                    </p:animEffect>
                                  </p:childTnLst>
                                </p:cTn>
                              </p:par>
                            </p:childTnLst>
                          </p:cTn>
                        </p:par>
                        <p:par>
                          <p:cTn fill="hold" id="48" nodeType="afterGroup">
                            <p:stCondLst>
                              <p:cond delay="2500"/>
                            </p:stCondLst>
                            <p:childTnLst>
                              <p:par>
                                <p:cTn fill="hold" grpId="0" id="49" nodeType="afterEffect" presetClass="entr" presetID="53" presetSubtype="0">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p:cTn dur="500" fill="hold" id="51"/>
                                        <p:tgtEl>
                                          <p:spTgt spid="13"/>
                                        </p:tgtEl>
                                        <p:attrNameLst>
                                          <p:attrName>ppt_w</p:attrName>
                                        </p:attrNameLst>
                                      </p:cBhvr>
                                      <p:tavLst>
                                        <p:tav tm="0">
                                          <p:val>
                                            <p:fltVal val="0"/>
                                          </p:val>
                                        </p:tav>
                                        <p:tav tm="100000">
                                          <p:val>
                                            <p:strVal val="#ppt_w"/>
                                          </p:val>
                                        </p:tav>
                                      </p:tavLst>
                                    </p:anim>
                                    <p:anim calcmode="lin" valueType="num">
                                      <p:cBhvr>
                                        <p:cTn dur="500" fill="hold" id="52"/>
                                        <p:tgtEl>
                                          <p:spTgt spid="13"/>
                                        </p:tgtEl>
                                        <p:attrNameLst>
                                          <p:attrName>ppt_h</p:attrName>
                                        </p:attrNameLst>
                                      </p:cBhvr>
                                      <p:tavLst>
                                        <p:tav tm="0">
                                          <p:val>
                                            <p:fltVal val="0"/>
                                          </p:val>
                                        </p:tav>
                                        <p:tav tm="100000">
                                          <p:val>
                                            <p:strVal val="#ppt_h"/>
                                          </p:val>
                                        </p:tav>
                                      </p:tavLst>
                                    </p:anim>
                                    <p:animEffect filter="fade" transition="in">
                                      <p:cBhvr>
                                        <p:cTn dur="500" id="53"/>
                                        <p:tgtEl>
                                          <p:spTgt spid="13"/>
                                        </p:tgtEl>
                                      </p:cBhvr>
                                    </p:animEffect>
                                  </p:childTnLst>
                                </p:cTn>
                              </p:par>
                            </p:childTnLst>
                          </p:cTn>
                        </p:par>
                        <p:par>
                          <p:cTn fill="hold" id="54" nodeType="afterGroup">
                            <p:stCondLst>
                              <p:cond delay="3000"/>
                            </p:stCondLst>
                            <p:childTnLst>
                              <p:par>
                                <p:cTn fill="hold" id="55" nodeType="afterEffect" presetClass="entr" presetID="2" presetSubtype="4">
                                  <p:stCondLst>
                                    <p:cond delay="0"/>
                                  </p:stCondLst>
                                  <p:childTnLst>
                                    <p:set>
                                      <p:cBhvr>
                                        <p:cTn dur="1" fill="hold" id="56">
                                          <p:stCondLst>
                                            <p:cond delay="0"/>
                                          </p:stCondLst>
                                        </p:cTn>
                                        <p:tgtEl>
                                          <p:spTgt spid="22"/>
                                        </p:tgtEl>
                                        <p:attrNameLst>
                                          <p:attrName>style.visibility</p:attrName>
                                        </p:attrNameLst>
                                      </p:cBhvr>
                                      <p:to>
                                        <p:strVal val="visible"/>
                                      </p:to>
                                    </p:set>
                                    <p:anim calcmode="lin" valueType="num">
                                      <p:cBhvr additive="base">
                                        <p:cTn dur="500" fill="hold" id="57"/>
                                        <p:tgtEl>
                                          <p:spTgt spid="22"/>
                                        </p:tgtEl>
                                        <p:attrNameLst>
                                          <p:attrName>ppt_x</p:attrName>
                                        </p:attrNameLst>
                                      </p:cBhvr>
                                      <p:tavLst>
                                        <p:tav tm="0">
                                          <p:val>
                                            <p:strVal val="#ppt_x"/>
                                          </p:val>
                                        </p:tav>
                                        <p:tav tm="100000">
                                          <p:val>
                                            <p:strVal val="#ppt_x"/>
                                          </p:val>
                                        </p:tav>
                                      </p:tavLst>
                                    </p:anim>
                                    <p:anim calcmode="lin" valueType="num">
                                      <p:cBhvr additive="base">
                                        <p:cTn dur="500" fill="hold" id="58"/>
                                        <p:tgtEl>
                                          <p:spTgt spid="22"/>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3500"/>
                            </p:stCondLst>
                            <p:childTnLst>
                              <p:par>
                                <p:cTn fill="hold" id="60" nodeType="afterEffect" presetClass="entr" presetID="2" presetSubtype="4">
                                  <p:stCondLst>
                                    <p:cond delay="0"/>
                                  </p:stCondLst>
                                  <p:childTnLst>
                                    <p:set>
                                      <p:cBhvr>
                                        <p:cTn dur="1" fill="hold" id="61">
                                          <p:stCondLst>
                                            <p:cond delay="0"/>
                                          </p:stCondLst>
                                        </p:cTn>
                                        <p:tgtEl>
                                          <p:spTgt spid="21"/>
                                        </p:tgtEl>
                                        <p:attrNameLst>
                                          <p:attrName>style.visibility</p:attrName>
                                        </p:attrNameLst>
                                      </p:cBhvr>
                                      <p:to>
                                        <p:strVal val="visible"/>
                                      </p:to>
                                    </p:set>
                                    <p:anim calcmode="lin" valueType="num">
                                      <p:cBhvr additive="base">
                                        <p:cTn dur="500" fill="hold" id="62"/>
                                        <p:tgtEl>
                                          <p:spTgt spid="21"/>
                                        </p:tgtEl>
                                        <p:attrNameLst>
                                          <p:attrName>ppt_x</p:attrName>
                                        </p:attrNameLst>
                                      </p:cBhvr>
                                      <p:tavLst>
                                        <p:tav tm="0">
                                          <p:val>
                                            <p:strVal val="#ppt_x"/>
                                          </p:val>
                                        </p:tav>
                                        <p:tav tm="100000">
                                          <p:val>
                                            <p:strVal val="#ppt_x"/>
                                          </p:val>
                                        </p:tav>
                                      </p:tavLst>
                                    </p:anim>
                                    <p:anim calcmode="lin" valueType="num">
                                      <p:cBhvr additive="base">
                                        <p:cTn dur="500" fill="hold" id="63"/>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2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需求分析</a:t>
              </a:r>
            </a:p>
          </p:txBody>
        </p:sp>
      </p:grpSp>
      <p:grpSp>
        <p:nvGrpSpPr>
          <p:cNvPr id="3" name="组合 2"/>
          <p:cNvGrpSpPr/>
          <p:nvPr/>
        </p:nvGrpSpPr>
        <p:grpSpPr>
          <a:xfrm>
            <a:off x="4661659" y="1133032"/>
            <a:ext cx="2113769" cy="376249"/>
            <a:chOff x="4661659" y="1133032"/>
            <a:chExt cx="2113769" cy="376249"/>
          </a:xfrm>
          <a:effectLst>
            <a:outerShdw algn="tl" blurRad="254000" dir="2700000" dist="63500" rotWithShape="0">
              <a:prstClr val="black">
                <a:alpha val="30000"/>
              </a:prstClr>
            </a:outerShdw>
          </a:effectLst>
        </p:grpSpPr>
        <p:sp>
          <p:nvSpPr>
            <p:cNvPr id="35" name="文本框 34"/>
            <p:cNvSpPr txBox="1"/>
            <p:nvPr/>
          </p:nvSpPr>
          <p:spPr>
            <a:xfrm>
              <a:off x="4661658" y="1133032"/>
              <a:ext cx="2113769" cy="365760"/>
            </a:xfrm>
            <a:prstGeom prst="rect">
              <a:avLst/>
            </a:prstGeom>
            <a:noFill/>
          </p:spPr>
          <p:txBody>
            <a:bodyPr rtlCol="0" wrap="square">
              <a:spAutoFit/>
            </a:bodyPr>
            <a:lstStyle/>
            <a:p>
              <a:r>
                <a:rPr altLang="en-US" b="1" lang="zh-CN">
                  <a:solidFill>
                    <a:srgbClr val="0070C0"/>
                  </a:solidFill>
                  <a:ea charset="-122" panose="020b0503020204020204" pitchFamily="34" typeface="微软雅黑"/>
                  <a:cs typeface="+mn-ea"/>
                  <a:sym typeface="+mn-lt"/>
                </a:rPr>
                <a:t>近年行业需求走势</a:t>
              </a:r>
            </a:p>
          </p:txBody>
        </p:sp>
        <p:sp>
          <p:nvSpPr>
            <p:cNvPr id="36" name="矩形 35"/>
            <p:cNvSpPr/>
            <p:nvPr/>
          </p:nvSpPr>
          <p:spPr>
            <a:xfrm>
              <a:off x="4688645" y="1139949"/>
              <a:ext cx="1954112"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graphicFrame>
        <p:nvGraphicFramePr>
          <p:cNvPr id="43" name="图表 42"/>
          <p:cNvGraphicFramePr/>
          <p:nvPr>
            <p:extLst>
              <p:ext uri="{D42A27DB-BD31-4B8C-83A1-F6EECF244321}">
                <p14:modId val="188137289"/>
              </p:ext>
            </p:extLst>
          </p:nvPr>
        </p:nvGraphicFramePr>
        <p:xfrm>
          <a:off x="832632" y="1981073"/>
          <a:ext cx="4160284" cy="2773523"/>
        </p:xfrm>
        <a:graphic>
          <a:graphicData uri="http://schemas.openxmlformats.org/drawingml/2006/chart">
            <c:chart xmlns:c="http://schemas.openxmlformats.org/drawingml/2006/chart" r:id="rId3"/>
          </a:graphicData>
        </a:graphic>
      </p:graphicFrame>
      <p:sp>
        <p:nvSpPr>
          <p:cNvPr id="44" name="文本框 43"/>
          <p:cNvSpPr txBox="1"/>
          <p:nvPr/>
        </p:nvSpPr>
        <p:spPr>
          <a:xfrm>
            <a:off x="2960916" y="2924630"/>
            <a:ext cx="1059543" cy="518160"/>
          </a:xfrm>
          <a:prstGeom prst="rect">
            <a:avLst/>
          </a:prstGeom>
          <a:noFill/>
        </p:spPr>
        <p:txBody>
          <a:bodyPr rtlCol="0" wrap="square">
            <a:spAutoFit/>
          </a:bodyPr>
          <a:lstStyle/>
          <a:p>
            <a:r>
              <a:rPr altLang="zh-CN" b="1" lang="en-US" sz="2800">
                <a:solidFill>
                  <a:schemeClr val="bg1"/>
                </a:solidFill>
                <a:ea charset="-122" panose="020b0503020204020204" pitchFamily="34" typeface="微软雅黑"/>
                <a:cs typeface="+mn-ea"/>
                <a:sym typeface="+mn-lt"/>
              </a:rPr>
              <a:t>60%</a:t>
            </a:r>
          </a:p>
        </p:txBody>
      </p:sp>
      <p:grpSp>
        <p:nvGrpSpPr>
          <p:cNvPr id="34" name="组合 33"/>
          <p:cNvGrpSpPr/>
          <p:nvPr/>
        </p:nvGrpSpPr>
        <p:grpSpPr>
          <a:xfrm>
            <a:off x="5878288" y="1389097"/>
            <a:ext cx="5204985" cy="4113770"/>
            <a:chOff x="5820228" y="1155991"/>
            <a:chExt cx="5204985" cy="4113770"/>
          </a:xfrm>
          <a:effectLst>
            <a:outerShdw algn="tl" blurRad="254000" dir="2700000" dist="63500" rotWithShape="0">
              <a:prstClr val="black">
                <a:alpha val="30000"/>
              </a:prstClr>
            </a:outerShdw>
          </a:effectLst>
        </p:grpSpPr>
        <p:graphicFrame>
          <p:nvGraphicFramePr>
            <p:cNvPr id="22" name="图表 21"/>
            <p:cNvGraphicFramePr/>
            <p:nvPr>
              <p:extLst>
                <p:ext uri="{D42A27DB-BD31-4B8C-83A1-F6EECF244321}">
                  <p14:modId val="2773146777"/>
                </p:ext>
              </p:extLst>
            </p:nvPr>
          </p:nvGraphicFramePr>
          <p:xfrm>
            <a:off x="5820228" y="1799771"/>
            <a:ext cx="5204985" cy="3469990"/>
          </p:xfrm>
          <a:graphic>
            <a:graphicData uri="http://schemas.openxmlformats.org/drawingml/2006/chart">
              <c:chart xmlns:c="http://schemas.openxmlformats.org/drawingml/2006/chart" r:id="rId4"/>
            </a:graphicData>
          </a:graphic>
        </p:graphicFrame>
        <p:sp>
          <p:nvSpPr>
            <p:cNvPr id="33" name="任意多边形 32"/>
            <p:cNvSpPr/>
            <p:nvPr/>
          </p:nvSpPr>
          <p:spPr>
            <a:xfrm rot="2920123">
              <a:off x="7353109" y="-215335"/>
              <a:ext cx="2059642" cy="4802293"/>
            </a:xfrm>
            <a:custGeom>
              <a:gdLst>
                <a:gd fmla="*/ 1554072 w 2059642" name="connsiteX0"/>
                <a:gd fmla="*/ 0 h 4802293" name="connsiteY0"/>
                <a:gd fmla="*/ 2059642 w 2059642" name="connsiteX1"/>
                <a:gd fmla="*/ 470165 h 4802293" name="connsiteY1"/>
                <a:gd fmla="*/ 1779097 w 2059642" name="connsiteX2"/>
                <a:gd fmla="*/ 470165 h 4802293" name="connsiteY2"/>
                <a:gd fmla="*/ 1770526 w 2059642" name="connsiteX3"/>
                <a:gd fmla="*/ 566418 h 4802293" name="connsiteY3"/>
                <a:gd fmla="*/ 1340935 w 2059642" name="connsiteX4"/>
                <a:gd fmla="*/ 2384783 h 4802293" name="connsiteY4"/>
                <a:gd fmla="*/ 118514 w 2059642" name="connsiteX5"/>
                <a:gd fmla="*/ 4676114 h 4802293" name="connsiteY5"/>
                <a:gd fmla="*/ 0 w 2059642" name="connsiteX6"/>
                <a:gd fmla="*/ 4802293 h 4802293" name="connsiteY6"/>
                <a:gd fmla="*/ 100847 w 2059642" name="connsiteX7"/>
                <a:gd fmla="*/ 4649585 h 4802293" name="connsiteY7"/>
                <a:gd fmla="*/ 946208 w 2059642" name="connsiteX8"/>
                <a:gd fmla="*/ 2694678 h 4802293" name="connsiteY8"/>
                <a:gd fmla="*/ 1305085 w 2059642" name="connsiteX9"/>
                <a:gd fmla="*/ 595271 h 4802293" name="connsiteY9"/>
                <a:gd fmla="*/ 1304310 w 2059642" name="connsiteX10"/>
                <a:gd fmla="*/ 470165 h 4802293" name="connsiteY10"/>
                <a:gd fmla="*/ 1048502 w 2059642" name="connsiteX11"/>
                <a:gd fmla="*/ 470165 h 480229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802293" w="2059641">
                  <a:moveTo>
                    <a:pt x="1554072" y="0"/>
                  </a:moveTo>
                  <a:lnTo>
                    <a:pt x="2059642" y="470165"/>
                  </a:lnTo>
                  <a:lnTo>
                    <a:pt x="1779097" y="470165"/>
                  </a:lnTo>
                  <a:lnTo>
                    <a:pt x="1770526" y="566418"/>
                  </a:lnTo>
                  <a:cubicBezTo>
                    <a:pt x="1709917" y="1106984"/>
                    <a:pt x="1566484" y="1734248"/>
                    <a:pt x="1340935" y="2384783"/>
                  </a:cubicBezTo>
                  <a:cubicBezTo>
                    <a:pt x="1002613" y="3360586"/>
                    <a:pt x="551595" y="4180897"/>
                    <a:pt x="118514" y="4676114"/>
                  </a:cubicBezTo>
                  <a:lnTo>
                    <a:pt x="0" y="4802293"/>
                  </a:lnTo>
                  <a:lnTo>
                    <a:pt x="100847" y="4649585"/>
                  </a:lnTo>
                  <a:cubicBezTo>
                    <a:pt x="416432" y="4143838"/>
                    <a:pt x="717488" y="3464708"/>
                    <a:pt x="946208" y="2694678"/>
                  </a:cubicBezTo>
                  <a:cubicBezTo>
                    <a:pt x="1174927" y="1924647"/>
                    <a:pt x="1293417" y="1191289"/>
                    <a:pt x="1305085" y="595271"/>
                  </a:cubicBezTo>
                  <a:lnTo>
                    <a:pt x="1304310" y="470165"/>
                  </a:lnTo>
                  <a:lnTo>
                    <a:pt x="1048502" y="47016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sp>
        <p:nvSpPr>
          <p:cNvPr id="45" name="文本框 44"/>
          <p:cNvSpPr txBox="1"/>
          <p:nvPr/>
        </p:nvSpPr>
        <p:spPr>
          <a:xfrm>
            <a:off x="9588634" y="616729"/>
            <a:ext cx="1574801" cy="518160"/>
          </a:xfrm>
          <a:prstGeom prst="rect">
            <a:avLst/>
          </a:prstGeom>
          <a:noFill/>
        </p:spPr>
        <p:txBody>
          <a:bodyPr rtlCol="0" wrap="square">
            <a:spAutoFit/>
          </a:bodyPr>
          <a:lstStyle/>
          <a:p>
            <a:r>
              <a:rPr altLang="zh-CN" b="1" lang="en-US" sz="2800">
                <a:solidFill>
                  <a:srgbClr val="0070C0"/>
                </a:solidFill>
                <a:ea charset="-122" panose="020b0503020204020204" pitchFamily="34" typeface="微软雅黑"/>
                <a:cs typeface="+mn-ea"/>
                <a:sym typeface="+mn-lt"/>
              </a:rPr>
              <a:t>32亿元</a:t>
            </a:r>
          </a:p>
        </p:txBody>
      </p:sp>
      <p:sp>
        <p:nvSpPr>
          <p:cNvPr id="46" name="文本框 45"/>
          <p:cNvSpPr txBox="1"/>
          <p:nvPr/>
        </p:nvSpPr>
        <p:spPr>
          <a:xfrm>
            <a:off x="1640115" y="5562154"/>
            <a:ext cx="8911771" cy="731520"/>
          </a:xfrm>
          <a:prstGeom prst="rect">
            <a:avLst/>
          </a:prstGeom>
          <a:noFill/>
        </p:spPr>
        <p:txBody>
          <a:bodyPr rtlCol="0" wrap="square">
            <a:spAutoFit/>
          </a:bodyPr>
          <a:lstStyle/>
          <a:p>
            <a:pPr>
              <a:lnSpc>
                <a:spcPct val="150000"/>
              </a:lnSpc>
            </a:pPr>
            <a:r>
              <a:rPr altLang="zh-CN" lang="en-US" sz="1400">
                <a:solidFill>
                  <a:schemeClr val="tx1">
                    <a:lumMod val="65000"/>
                    <a:lumOff val="35000"/>
                  </a:schemeClr>
                </a:solidFill>
                <a:ea charset="-122" panose="020b0503020204020204" pitchFamily="34" typeface="微软雅黑"/>
                <a:cs typeface="+mn-ea"/>
                <a:sym typeface="+mn-lt"/>
              </a:rPr>
              <a:t>      此处添加详细文本描述，建议与标题相关并符合整体语言风格，语言描述尽量简洁生动。尽量将每页幻灯片的字数控制在  200字以内，据统计每页幻灯片的最好控制在  5分钟之内。</a:t>
            </a:r>
          </a:p>
        </p:txBody>
      </p:sp>
    </p:spTree>
    <p:extLst>
      <p:ext uri="{BB962C8B-B14F-4D97-AF65-F5344CB8AC3E}">
        <p14:creationId val="265957115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animEffect filter="fade" transition="in">
                                      <p:cBhvr>
                                        <p:cTn dur="500" id="13"/>
                                        <p:tgtEl>
                                          <p:spTgt spid="3"/>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43"/>
                                        </p:tgtEl>
                                        <p:attrNameLst>
                                          <p:attrName>style.visibility</p:attrName>
                                        </p:attrNameLst>
                                      </p:cBhvr>
                                      <p:to>
                                        <p:strVal val="visible"/>
                                      </p:to>
                                    </p:set>
                                    <p:animEffect filter="fade" transition="in">
                                      <p:cBhvr>
                                        <p:cTn dur="1000" id="17"/>
                                        <p:tgtEl>
                                          <p:spTgt spid="43"/>
                                        </p:tgtEl>
                                      </p:cBhvr>
                                    </p:animEffect>
                                    <p:anim calcmode="lin" valueType="num">
                                      <p:cBhvr>
                                        <p:cTn dur="1000" fill="hold" id="18"/>
                                        <p:tgtEl>
                                          <p:spTgt spid="43"/>
                                        </p:tgtEl>
                                        <p:attrNameLst>
                                          <p:attrName>ppt_x</p:attrName>
                                        </p:attrNameLst>
                                      </p:cBhvr>
                                      <p:tavLst>
                                        <p:tav tm="0">
                                          <p:val>
                                            <p:strVal val="#ppt_x"/>
                                          </p:val>
                                        </p:tav>
                                        <p:tav tm="100000">
                                          <p:val>
                                            <p:strVal val="#ppt_x"/>
                                          </p:val>
                                        </p:tav>
                                      </p:tavLst>
                                    </p:anim>
                                    <p:anim calcmode="lin" valueType="num">
                                      <p:cBhvr>
                                        <p:cTn dur="1000" fill="hold" id="19"/>
                                        <p:tgtEl>
                                          <p:spTgt spid="4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44"/>
                                        </p:tgtEl>
                                        <p:attrNameLst>
                                          <p:attrName>style.visibility</p:attrName>
                                        </p:attrNameLst>
                                      </p:cBhvr>
                                      <p:to>
                                        <p:strVal val="visible"/>
                                      </p:to>
                                    </p:set>
                                    <p:animEffect filter="fade" transition="in">
                                      <p:cBhvr>
                                        <p:cTn dur="1000" id="23"/>
                                        <p:tgtEl>
                                          <p:spTgt spid="44"/>
                                        </p:tgtEl>
                                      </p:cBhvr>
                                    </p:animEffect>
                                    <p:anim calcmode="lin" valueType="num">
                                      <p:cBhvr>
                                        <p:cTn dur="1000" fill="hold" id="24"/>
                                        <p:tgtEl>
                                          <p:spTgt spid="44"/>
                                        </p:tgtEl>
                                        <p:attrNameLst>
                                          <p:attrName>ppt_x</p:attrName>
                                        </p:attrNameLst>
                                      </p:cBhvr>
                                      <p:tavLst>
                                        <p:tav tm="0">
                                          <p:val>
                                            <p:strVal val="#ppt_x"/>
                                          </p:val>
                                        </p:tav>
                                        <p:tav tm="100000">
                                          <p:val>
                                            <p:strVal val="#ppt_x"/>
                                          </p:val>
                                        </p:tav>
                                      </p:tavLst>
                                    </p:anim>
                                    <p:anim calcmode="lin" valueType="num">
                                      <p:cBhvr>
                                        <p:cTn dur="1000" fill="hold" id="25"/>
                                        <p:tgtEl>
                                          <p:spTgt spid="4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42" presetSubtype="0">
                                  <p:stCondLst>
                                    <p:cond delay="0"/>
                                  </p:stCondLst>
                                  <p:childTnLst>
                                    <p:set>
                                      <p:cBhvr>
                                        <p:cTn dur="1" fill="hold" id="28">
                                          <p:stCondLst>
                                            <p:cond delay="0"/>
                                          </p:stCondLst>
                                        </p:cTn>
                                        <p:tgtEl>
                                          <p:spTgt spid="34"/>
                                        </p:tgtEl>
                                        <p:attrNameLst>
                                          <p:attrName>style.visibility</p:attrName>
                                        </p:attrNameLst>
                                      </p:cBhvr>
                                      <p:to>
                                        <p:strVal val="visible"/>
                                      </p:to>
                                    </p:set>
                                    <p:animEffect filter="fade" transition="in">
                                      <p:cBhvr>
                                        <p:cTn dur="1000" id="29"/>
                                        <p:tgtEl>
                                          <p:spTgt spid="34"/>
                                        </p:tgtEl>
                                      </p:cBhvr>
                                    </p:animEffect>
                                    <p:anim calcmode="lin" valueType="num">
                                      <p:cBhvr>
                                        <p:cTn dur="1000" fill="hold" id="30"/>
                                        <p:tgtEl>
                                          <p:spTgt spid="34"/>
                                        </p:tgtEl>
                                        <p:attrNameLst>
                                          <p:attrName>ppt_x</p:attrName>
                                        </p:attrNameLst>
                                      </p:cBhvr>
                                      <p:tavLst>
                                        <p:tav tm="0">
                                          <p:val>
                                            <p:strVal val="#ppt_x"/>
                                          </p:val>
                                        </p:tav>
                                        <p:tav tm="100000">
                                          <p:val>
                                            <p:strVal val="#ppt_x"/>
                                          </p:val>
                                        </p:tav>
                                      </p:tavLst>
                                    </p:anim>
                                    <p:anim calcmode="lin" valueType="num">
                                      <p:cBhvr>
                                        <p:cTn dur="1000" fill="hold" id="31"/>
                                        <p:tgtEl>
                                          <p:spTgt spid="3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000"/>
                            </p:stCondLst>
                            <p:childTnLst>
                              <p:par>
                                <p:cTn fill="hold" grpId="0" id="33" nodeType="afterEffect" presetClass="entr" presetID="53" presetSubtype="0">
                                  <p:stCondLst>
                                    <p:cond delay="0"/>
                                  </p:stCondLst>
                                  <p:childTnLst>
                                    <p:set>
                                      <p:cBhvr>
                                        <p:cTn dur="1" fill="hold" id="34">
                                          <p:stCondLst>
                                            <p:cond delay="0"/>
                                          </p:stCondLst>
                                        </p:cTn>
                                        <p:tgtEl>
                                          <p:spTgt spid="45"/>
                                        </p:tgtEl>
                                        <p:attrNameLst>
                                          <p:attrName>style.visibility</p:attrName>
                                        </p:attrNameLst>
                                      </p:cBhvr>
                                      <p:to>
                                        <p:strVal val="visible"/>
                                      </p:to>
                                    </p:set>
                                    <p:anim calcmode="lin" valueType="num">
                                      <p:cBhvr>
                                        <p:cTn dur="500" fill="hold" id="35"/>
                                        <p:tgtEl>
                                          <p:spTgt spid="45"/>
                                        </p:tgtEl>
                                        <p:attrNameLst>
                                          <p:attrName>ppt_w</p:attrName>
                                        </p:attrNameLst>
                                      </p:cBhvr>
                                      <p:tavLst>
                                        <p:tav tm="0">
                                          <p:val>
                                            <p:fltVal val="0"/>
                                          </p:val>
                                        </p:tav>
                                        <p:tav tm="100000">
                                          <p:val>
                                            <p:strVal val="#ppt_w"/>
                                          </p:val>
                                        </p:tav>
                                      </p:tavLst>
                                    </p:anim>
                                    <p:anim calcmode="lin" valueType="num">
                                      <p:cBhvr>
                                        <p:cTn dur="500" fill="hold" id="36"/>
                                        <p:tgtEl>
                                          <p:spTgt spid="45"/>
                                        </p:tgtEl>
                                        <p:attrNameLst>
                                          <p:attrName>ppt_h</p:attrName>
                                        </p:attrNameLst>
                                      </p:cBhvr>
                                      <p:tavLst>
                                        <p:tav tm="0">
                                          <p:val>
                                            <p:fltVal val="0"/>
                                          </p:val>
                                        </p:tav>
                                        <p:tav tm="100000">
                                          <p:val>
                                            <p:strVal val="#ppt_h"/>
                                          </p:val>
                                        </p:tav>
                                      </p:tavLst>
                                    </p:anim>
                                    <p:animEffect filter="fade" transition="in">
                                      <p:cBhvr>
                                        <p:cTn dur="500" id="37"/>
                                        <p:tgtEl>
                                          <p:spTgt spid="45"/>
                                        </p:tgtEl>
                                      </p:cBhvr>
                                    </p:animEffect>
                                  </p:childTnLst>
                                </p:cTn>
                              </p:par>
                            </p:childTnLst>
                          </p:cTn>
                        </p:par>
                        <p:par>
                          <p:cTn fill="hold" id="38" nodeType="afterGroup">
                            <p:stCondLst>
                              <p:cond delay="4500"/>
                            </p:stCondLst>
                            <p:childTnLst>
                              <p:par>
                                <p:cTn fill="hold" grpId="0" id="39" nodeType="afterEffect" presetClass="entr" presetID="22" presetSubtype="8">
                                  <p:stCondLst>
                                    <p:cond delay="0"/>
                                  </p:stCondLst>
                                  <p:childTnLst>
                                    <p:set>
                                      <p:cBhvr>
                                        <p:cTn dur="1" fill="hold" id="40">
                                          <p:stCondLst>
                                            <p:cond delay="0"/>
                                          </p:stCondLst>
                                        </p:cTn>
                                        <p:tgtEl>
                                          <p:spTgt spid="46"/>
                                        </p:tgtEl>
                                        <p:attrNameLst>
                                          <p:attrName>style.visibility</p:attrName>
                                        </p:attrNameLst>
                                      </p:cBhvr>
                                      <p:to>
                                        <p:strVal val="visible"/>
                                      </p:to>
                                    </p:set>
                                    <p:animEffect filter="wipe(left)" transition="in">
                                      <p:cBhvr>
                                        <p:cTn dur="500" id="41"/>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Graphic grpId="0" spid="43">
        <p:bldAsOne/>
      </p:bldGraphic>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盈利模式</a:t>
              </a:r>
            </a:p>
          </p:txBody>
        </p:sp>
      </p:grpSp>
      <p:sp>
        <p:nvSpPr>
          <p:cNvPr id="22" name="矩形 21"/>
          <p:cNvSpPr/>
          <p:nvPr/>
        </p:nvSpPr>
        <p:spPr>
          <a:xfrm>
            <a:off x="2341678" y="5466038"/>
            <a:ext cx="7508644" cy="731520"/>
          </a:xfrm>
          <a:prstGeom prst="rect">
            <a:avLst/>
          </a:prstGeom>
          <a:noFill/>
        </p:spPr>
        <p:txBody>
          <a:bodyPr rtlCol="0" wrap="square">
            <a:spAutoFit/>
          </a:bodyPr>
          <a:lstStyle/>
          <a:p>
            <a:pPr>
              <a:lnSpc>
                <a:spcPct val="150000"/>
              </a:lnSpc>
            </a:pPr>
            <a:r>
              <a:rPr altLang="en-US" lang="zh-CN" sz="1400">
                <a:solidFill>
                  <a:schemeClr val="tx1">
                    <a:lumMod val="65000"/>
                    <a:lumOff val="35000"/>
                  </a:schemeClr>
                </a:solidFill>
                <a:ea charset="-122" panose="020b0503020204020204" pitchFamily="34" typeface="微软雅黑"/>
                <a:cs typeface="+mn-ea"/>
                <a:sym typeface="+mn-lt"/>
              </a:rPr>
              <a:t>      盈利模式为产品内收费为准，主要手段有广告位出租、付费下载、会员充值，增值服务，另有租借资质、佣金收取等盈利来源。</a:t>
            </a:r>
          </a:p>
        </p:txBody>
      </p:sp>
      <p:grpSp>
        <p:nvGrpSpPr>
          <p:cNvPr id="27" name="组合 26"/>
          <p:cNvGrpSpPr/>
          <p:nvPr/>
        </p:nvGrpSpPr>
        <p:grpSpPr>
          <a:xfrm>
            <a:off x="6096000" y="1755902"/>
            <a:ext cx="5036483" cy="2738746"/>
            <a:chOff x="5609002" y="1752599"/>
            <a:chExt cx="5920312" cy="3219355"/>
          </a:xfrm>
          <a:effectLst>
            <a:outerShdw algn="tl" blurRad="254000" dir="2700000" dist="63500" rotWithShape="0">
              <a:prstClr val="black">
                <a:alpha val="30000"/>
              </a:prstClr>
            </a:outerShdw>
          </a:effectLst>
        </p:grpSpPr>
        <p:grpSp>
          <p:nvGrpSpPr>
            <p:cNvPr id="11" name="组合 10"/>
            <p:cNvGrpSpPr/>
            <p:nvPr/>
          </p:nvGrpSpPr>
          <p:grpSpPr>
            <a:xfrm>
              <a:off x="6877050" y="1752599"/>
              <a:ext cx="3219354" cy="3219355"/>
              <a:chOff x="4248150" y="1885949"/>
              <a:chExt cx="3219354" cy="3219355"/>
            </a:xfrm>
          </p:grpSpPr>
          <p:sp>
            <p:nvSpPr>
              <p:cNvPr id="7" name="矩形 6"/>
              <p:cNvSpPr/>
              <p:nvPr/>
            </p:nvSpPr>
            <p:spPr>
              <a:xfrm rot="2700000">
                <a:off x="4248150" y="1885949"/>
                <a:ext cx="1333500" cy="13335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 name="矩形 7"/>
              <p:cNvSpPr/>
              <p:nvPr/>
            </p:nvSpPr>
            <p:spPr>
              <a:xfrm rot="2700000">
                <a:off x="6134004" y="1885951"/>
                <a:ext cx="1333500" cy="133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 name="矩形 8"/>
              <p:cNvSpPr/>
              <p:nvPr/>
            </p:nvSpPr>
            <p:spPr>
              <a:xfrm rot="2700000">
                <a:off x="4248151" y="3771803"/>
                <a:ext cx="1333500" cy="133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0" name="矩形 9"/>
              <p:cNvSpPr/>
              <p:nvPr/>
            </p:nvSpPr>
            <p:spPr>
              <a:xfrm rot="2700000">
                <a:off x="6134004" y="3771804"/>
                <a:ext cx="1333500" cy="13335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sp>
          <p:nvSpPr>
            <p:cNvPr id="12" name="矩形 11"/>
            <p:cNvSpPr/>
            <p:nvPr/>
          </p:nvSpPr>
          <p:spPr>
            <a:xfrm rot="2700000">
              <a:off x="5609002" y="2951428"/>
              <a:ext cx="821693" cy="8216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3" name="矩形 12"/>
            <p:cNvSpPr/>
            <p:nvPr/>
          </p:nvSpPr>
          <p:spPr>
            <a:xfrm rot="2700000">
              <a:off x="10542758" y="2951428"/>
              <a:ext cx="821693" cy="821693"/>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4" name="文本框 13"/>
            <p:cNvSpPr txBox="1"/>
            <p:nvPr/>
          </p:nvSpPr>
          <p:spPr>
            <a:xfrm>
              <a:off x="8100437" y="2969726"/>
              <a:ext cx="922033" cy="824062"/>
            </a:xfrm>
            <a:prstGeom prst="rect">
              <a:avLst/>
            </a:prstGeom>
            <a:noFill/>
          </p:spPr>
          <p:txBody>
            <a:bodyPr rtlCol="0" wrap="square">
              <a:spAutoFit/>
            </a:bodyPr>
            <a:lstStyle/>
            <a:p>
              <a:r>
                <a:rPr altLang="en-US" b="1" lang="zh-CN" sz="2000">
                  <a:solidFill>
                    <a:srgbClr val="0070C0"/>
                  </a:solidFill>
                  <a:ea charset="-122" panose="020b0503020204020204" pitchFamily="34" typeface="微软雅黑"/>
                  <a:cs typeface="+mn-ea"/>
                  <a:sym typeface="+mn-lt"/>
                </a:rPr>
                <a:t>盈利</a:t>
              </a:r>
            </a:p>
            <a:p>
              <a:r>
                <a:rPr altLang="en-US" b="1" lang="zh-CN" sz="2000">
                  <a:solidFill>
                    <a:srgbClr val="0070C0"/>
                  </a:solidFill>
                  <a:ea charset="-122" panose="020b0503020204020204" pitchFamily="34" typeface="微软雅黑"/>
                  <a:cs typeface="+mn-ea"/>
                  <a:sym typeface="+mn-lt"/>
                </a:rPr>
                <a:t>手段</a:t>
              </a:r>
            </a:p>
          </p:txBody>
        </p:sp>
        <p:sp>
          <p:nvSpPr>
            <p:cNvPr id="15" name="文本框 14"/>
            <p:cNvSpPr txBox="1"/>
            <p:nvPr/>
          </p:nvSpPr>
          <p:spPr>
            <a:xfrm>
              <a:off x="6961625" y="2073363"/>
              <a:ext cx="1135497" cy="752404"/>
            </a:xfrm>
            <a:prstGeom prst="rect">
              <a:avLst/>
            </a:prstGeom>
            <a:noFill/>
          </p:spPr>
          <p:txBody>
            <a:bodyPr rtlCol="0" wrap="square">
              <a:spAutoFit/>
            </a:bodyPr>
            <a:lstStyle/>
            <a:p>
              <a:pPr algn="ctr"/>
              <a:r>
                <a:rPr altLang="en-US" b="1" lang="zh-CN">
                  <a:solidFill>
                    <a:schemeClr val="bg1"/>
                  </a:solidFill>
                  <a:ea charset="-122" panose="020b0503020204020204" pitchFamily="34" typeface="微软雅黑"/>
                  <a:cs typeface="+mn-ea"/>
                  <a:sym typeface="+mn-lt"/>
                </a:rPr>
                <a:t>广告位出租</a:t>
              </a:r>
            </a:p>
          </p:txBody>
        </p:sp>
        <p:sp>
          <p:nvSpPr>
            <p:cNvPr id="16" name="文本框 15"/>
            <p:cNvSpPr txBox="1"/>
            <p:nvPr/>
          </p:nvSpPr>
          <p:spPr>
            <a:xfrm>
              <a:off x="9060945" y="2051226"/>
              <a:ext cx="922033" cy="752404"/>
            </a:xfrm>
            <a:prstGeom prst="rect">
              <a:avLst/>
            </a:prstGeom>
            <a:noFill/>
          </p:spPr>
          <p:txBody>
            <a:bodyPr rtlCol="0" wrap="square">
              <a:spAutoFit/>
            </a:bodyPr>
            <a:lstStyle/>
            <a:p>
              <a:r>
                <a:rPr altLang="en-US" b="1" lang="zh-CN">
                  <a:solidFill>
                    <a:schemeClr val="bg1"/>
                  </a:solidFill>
                  <a:ea charset="-122" panose="020b0503020204020204" pitchFamily="34" typeface="微软雅黑"/>
                  <a:cs typeface="+mn-ea"/>
                  <a:sym typeface="+mn-lt"/>
                </a:rPr>
                <a:t>付费</a:t>
              </a:r>
            </a:p>
            <a:p>
              <a:r>
                <a:rPr altLang="en-US" b="1" lang="zh-CN">
                  <a:solidFill>
                    <a:schemeClr val="bg1"/>
                  </a:solidFill>
                  <a:ea charset="-122" panose="020b0503020204020204" pitchFamily="34" typeface="微软雅黑"/>
                  <a:cs typeface="+mn-ea"/>
                  <a:sym typeface="+mn-lt"/>
                </a:rPr>
                <a:t>下载</a:t>
              </a:r>
            </a:p>
          </p:txBody>
        </p:sp>
        <p:sp>
          <p:nvSpPr>
            <p:cNvPr id="17" name="文本框 16"/>
            <p:cNvSpPr txBox="1"/>
            <p:nvPr/>
          </p:nvSpPr>
          <p:spPr>
            <a:xfrm>
              <a:off x="7154711" y="3946064"/>
              <a:ext cx="922033" cy="752404"/>
            </a:xfrm>
            <a:prstGeom prst="rect">
              <a:avLst/>
            </a:prstGeom>
            <a:noFill/>
          </p:spPr>
          <p:txBody>
            <a:bodyPr rtlCol="0" wrap="square">
              <a:spAutoFit/>
            </a:bodyPr>
            <a:lstStyle/>
            <a:p>
              <a:r>
                <a:rPr altLang="en-US" b="1" lang="zh-CN">
                  <a:solidFill>
                    <a:schemeClr val="bg1"/>
                  </a:solidFill>
                  <a:ea charset="-122" panose="020b0503020204020204" pitchFamily="34" typeface="微软雅黑"/>
                  <a:cs typeface="+mn-ea"/>
                  <a:sym typeface="+mn-lt"/>
                </a:rPr>
                <a:t>会员充值</a:t>
              </a:r>
            </a:p>
          </p:txBody>
        </p:sp>
        <p:sp>
          <p:nvSpPr>
            <p:cNvPr id="23" name="文本框 22"/>
            <p:cNvSpPr txBox="1"/>
            <p:nvPr/>
          </p:nvSpPr>
          <p:spPr>
            <a:xfrm>
              <a:off x="9040566" y="3946064"/>
              <a:ext cx="922033" cy="752404"/>
            </a:xfrm>
            <a:prstGeom prst="rect">
              <a:avLst/>
            </a:prstGeom>
            <a:noFill/>
          </p:spPr>
          <p:txBody>
            <a:bodyPr rtlCol="0" wrap="square">
              <a:spAutoFit/>
            </a:bodyPr>
            <a:lstStyle/>
            <a:p>
              <a:r>
                <a:rPr altLang="en-US" b="1" lang="zh-CN">
                  <a:solidFill>
                    <a:schemeClr val="bg1"/>
                  </a:solidFill>
                  <a:ea charset="-122" panose="020b0503020204020204" pitchFamily="34" typeface="微软雅黑"/>
                  <a:cs typeface="+mn-ea"/>
                  <a:sym typeface="+mn-lt"/>
                </a:rPr>
                <a:t>增值服务</a:t>
              </a:r>
            </a:p>
          </p:txBody>
        </p:sp>
        <p:sp>
          <p:nvSpPr>
            <p:cNvPr id="24" name="文本框 23"/>
            <p:cNvSpPr txBox="1"/>
            <p:nvPr/>
          </p:nvSpPr>
          <p:spPr>
            <a:xfrm>
              <a:off x="5665438" y="3037522"/>
              <a:ext cx="922033" cy="680747"/>
            </a:xfrm>
            <a:prstGeom prst="rect">
              <a:avLst/>
            </a:prstGeom>
            <a:noFill/>
          </p:spPr>
          <p:txBody>
            <a:bodyPr rtlCol="0" wrap="square">
              <a:spAutoFit/>
            </a:bodyPr>
            <a:lstStyle/>
            <a:p>
              <a:r>
                <a:rPr altLang="en-US" b="1" lang="zh-CN" sz="1600">
                  <a:solidFill>
                    <a:schemeClr val="bg1"/>
                  </a:solidFill>
                  <a:ea charset="-122" panose="020b0503020204020204" pitchFamily="34" typeface="微软雅黑"/>
                  <a:cs typeface="+mn-ea"/>
                  <a:sym typeface="+mn-lt"/>
                </a:rPr>
                <a:t>租借</a:t>
              </a:r>
            </a:p>
            <a:p>
              <a:r>
                <a:rPr altLang="en-US" b="1" lang="zh-CN" sz="1600">
                  <a:solidFill>
                    <a:schemeClr val="bg1"/>
                  </a:solidFill>
                  <a:ea charset="-122" panose="020b0503020204020204" pitchFamily="34" typeface="微软雅黑"/>
                  <a:cs typeface="+mn-ea"/>
                  <a:sym typeface="+mn-lt"/>
                </a:rPr>
                <a:t>资质</a:t>
              </a:r>
            </a:p>
          </p:txBody>
        </p:sp>
        <p:sp>
          <p:nvSpPr>
            <p:cNvPr id="25" name="文本框 24"/>
            <p:cNvSpPr txBox="1"/>
            <p:nvPr/>
          </p:nvSpPr>
          <p:spPr>
            <a:xfrm>
              <a:off x="10607280" y="3033685"/>
              <a:ext cx="922033" cy="680747"/>
            </a:xfrm>
            <a:prstGeom prst="rect">
              <a:avLst/>
            </a:prstGeom>
            <a:noFill/>
          </p:spPr>
          <p:txBody>
            <a:bodyPr rtlCol="0" wrap="square">
              <a:spAutoFit/>
            </a:bodyPr>
            <a:lstStyle/>
            <a:p>
              <a:r>
                <a:rPr altLang="en-US" b="1" lang="zh-CN" sz="1600">
                  <a:solidFill>
                    <a:schemeClr val="bg1"/>
                  </a:solidFill>
                  <a:ea charset="-122" panose="020b0503020204020204" pitchFamily="34" typeface="微软雅黑"/>
                  <a:cs typeface="+mn-ea"/>
                  <a:sym typeface="+mn-lt"/>
                </a:rPr>
                <a:t>佣金</a:t>
              </a:r>
            </a:p>
            <a:p>
              <a:r>
                <a:rPr altLang="en-US" b="1" lang="zh-CN" sz="1600">
                  <a:solidFill>
                    <a:schemeClr val="bg1"/>
                  </a:solidFill>
                  <a:ea charset="-122" panose="020b0503020204020204" pitchFamily="34" typeface="微软雅黑"/>
                  <a:cs typeface="+mn-ea"/>
                  <a:sym typeface="+mn-lt"/>
                </a:rPr>
                <a:t>收取</a:t>
              </a:r>
            </a:p>
          </p:txBody>
        </p:sp>
        <p:sp>
          <p:nvSpPr>
            <p:cNvPr id="26" name="矩形 25"/>
            <p:cNvSpPr/>
            <p:nvPr/>
          </p:nvSpPr>
          <p:spPr>
            <a:xfrm rot="2700000">
              <a:off x="8003695" y="2862584"/>
              <a:ext cx="998642" cy="9986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cxnSp>
        <p:nvCxnSpPr>
          <p:cNvPr id="29" name="直接连接符 28"/>
          <p:cNvCxnSpPr/>
          <p:nvPr/>
        </p:nvCxnSpPr>
        <p:spPr>
          <a:xfrm>
            <a:off x="4405746" y="1562519"/>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767622" y="1929665"/>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10800000">
            <a:off x="875311" y="4138093"/>
            <a:ext cx="734291" cy="734291"/>
            <a:chOff x="4558146" y="1947144"/>
            <a:chExt cx="734291" cy="734291"/>
          </a:xfrm>
        </p:grpSpPr>
        <p:cxnSp>
          <p:nvCxnSpPr>
            <p:cNvPr id="31" name="直接连接符 30"/>
            <p:cNvCxnSpPr/>
            <p:nvPr/>
          </p:nvCxnSpPr>
          <p:spPr>
            <a:xfrm>
              <a:off x="4558146" y="1947144"/>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920022" y="2314290"/>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34" name="图片 33"/>
          <p:cNvPicPr>
            <a:picLocks noChangeAspect="1"/>
          </p:cNvPicPr>
          <p:nvPr/>
        </p:nvPicPr>
        <p:blipFill>
          <a:blip r:embed="rId3">
            <a:extLst>
              <a:ext uri="{28A0092B-C50C-407E-A947-70E740481C1C}">
                <a14:useLocalDpi val="0"/>
              </a:ext>
            </a:extLst>
          </a:blip>
          <a:stretch>
            <a:fillRect/>
          </a:stretch>
        </p:blipFill>
        <p:spPr>
          <a:xfrm>
            <a:off x="1036677" y="1725930"/>
            <a:ext cx="3906359" cy="2992235"/>
          </a:xfrm>
          <a:prstGeom prst="rect">
            <a:avLst/>
          </a:prstGeom>
          <a:effectLst>
            <a:outerShdw algn="tl" blurRad="254000" dir="2700000" dist="63500" rotWithShape="0">
              <a:prstClr val="black">
                <a:alpha val="30000"/>
              </a:prstClr>
            </a:outerShdw>
          </a:effectLst>
        </p:spPr>
      </p:pic>
    </p:spTree>
    <p:extLst>
      <p:ext uri="{BB962C8B-B14F-4D97-AF65-F5344CB8AC3E}">
        <p14:creationId val="52882125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53" presetSubtype="0">
                                  <p:stCondLst>
                                    <p:cond delay="0"/>
                                  </p:stCondLst>
                                  <p:childTnLst>
                                    <p:set>
                                      <p:cBhvr>
                                        <p:cTn dur="1" fill="hold" id="9">
                                          <p:stCondLst>
                                            <p:cond delay="0"/>
                                          </p:stCondLst>
                                        </p:cTn>
                                        <p:tgtEl>
                                          <p:spTgt spid="29"/>
                                        </p:tgtEl>
                                        <p:attrNameLst>
                                          <p:attrName>style.visibility</p:attrName>
                                        </p:attrNameLst>
                                      </p:cBhvr>
                                      <p:to>
                                        <p:strVal val="visible"/>
                                      </p:to>
                                    </p:set>
                                    <p:anim calcmode="lin" valueType="num">
                                      <p:cBhvr>
                                        <p:cTn dur="500" fill="hold" id="10"/>
                                        <p:tgtEl>
                                          <p:spTgt spid="29"/>
                                        </p:tgtEl>
                                        <p:attrNameLst>
                                          <p:attrName>ppt_w</p:attrName>
                                        </p:attrNameLst>
                                      </p:cBhvr>
                                      <p:tavLst>
                                        <p:tav tm="0">
                                          <p:val>
                                            <p:fltVal val="0"/>
                                          </p:val>
                                        </p:tav>
                                        <p:tav tm="100000">
                                          <p:val>
                                            <p:strVal val="#ppt_w"/>
                                          </p:val>
                                        </p:tav>
                                      </p:tavLst>
                                    </p:anim>
                                    <p:anim calcmode="lin" valueType="num">
                                      <p:cBhvr>
                                        <p:cTn dur="500" fill="hold" id="11"/>
                                        <p:tgtEl>
                                          <p:spTgt spid="29"/>
                                        </p:tgtEl>
                                        <p:attrNameLst>
                                          <p:attrName>ppt_h</p:attrName>
                                        </p:attrNameLst>
                                      </p:cBhvr>
                                      <p:tavLst>
                                        <p:tav tm="0">
                                          <p:val>
                                            <p:fltVal val="0"/>
                                          </p:val>
                                        </p:tav>
                                        <p:tav tm="100000">
                                          <p:val>
                                            <p:strVal val="#ppt_h"/>
                                          </p:val>
                                        </p:tav>
                                      </p:tavLst>
                                    </p:anim>
                                    <p:animEffect filter="fade" transition="in">
                                      <p:cBhvr>
                                        <p:cTn dur="500" id="12"/>
                                        <p:tgtEl>
                                          <p:spTgt spid="29"/>
                                        </p:tgtEl>
                                      </p:cBhvr>
                                    </p:animEffect>
                                  </p:childTnLst>
                                </p:cTn>
                              </p:par>
                              <p:par>
                                <p:cTn fill="hold" id="13" nodeType="withEffect" presetClass="entr" presetID="53" presetSubtype="0">
                                  <p:stCondLst>
                                    <p:cond delay="0"/>
                                  </p:stCondLst>
                                  <p:childTnLst>
                                    <p:set>
                                      <p:cBhvr>
                                        <p:cTn dur="1" fill="hold" id="14">
                                          <p:stCondLst>
                                            <p:cond delay="0"/>
                                          </p:stCondLst>
                                        </p:cTn>
                                        <p:tgtEl>
                                          <p:spTgt spid="30"/>
                                        </p:tgtEl>
                                        <p:attrNameLst>
                                          <p:attrName>style.visibility</p:attrName>
                                        </p:attrNameLst>
                                      </p:cBhvr>
                                      <p:to>
                                        <p:strVal val="visible"/>
                                      </p:to>
                                    </p:set>
                                    <p:anim calcmode="lin" valueType="num">
                                      <p:cBhvr>
                                        <p:cTn dur="500" fill="hold" id="15"/>
                                        <p:tgtEl>
                                          <p:spTgt spid="30"/>
                                        </p:tgtEl>
                                        <p:attrNameLst>
                                          <p:attrName>ppt_w</p:attrName>
                                        </p:attrNameLst>
                                      </p:cBhvr>
                                      <p:tavLst>
                                        <p:tav tm="0">
                                          <p:val>
                                            <p:fltVal val="0"/>
                                          </p:val>
                                        </p:tav>
                                        <p:tav tm="100000">
                                          <p:val>
                                            <p:strVal val="#ppt_w"/>
                                          </p:val>
                                        </p:tav>
                                      </p:tavLst>
                                    </p:anim>
                                    <p:anim calcmode="lin" valueType="num">
                                      <p:cBhvr>
                                        <p:cTn dur="500" fill="hold" id="16"/>
                                        <p:tgtEl>
                                          <p:spTgt spid="30"/>
                                        </p:tgtEl>
                                        <p:attrNameLst>
                                          <p:attrName>ppt_h</p:attrName>
                                        </p:attrNameLst>
                                      </p:cBhvr>
                                      <p:tavLst>
                                        <p:tav tm="0">
                                          <p:val>
                                            <p:fltVal val="0"/>
                                          </p:val>
                                        </p:tav>
                                        <p:tav tm="100000">
                                          <p:val>
                                            <p:strVal val="#ppt_h"/>
                                          </p:val>
                                        </p:tav>
                                      </p:tavLst>
                                    </p:anim>
                                    <p:animEffect filter="fade" transition="in">
                                      <p:cBhvr>
                                        <p:cTn dur="500" id="17"/>
                                        <p:tgtEl>
                                          <p:spTgt spid="30"/>
                                        </p:tgtEl>
                                      </p:cBhvr>
                                    </p:animEffect>
                                  </p:childTnLst>
                                </p:cTn>
                              </p:par>
                              <p:par>
                                <p:cTn fill="hold" id="18" nodeType="withEffect" presetClass="entr" presetID="53" presetSubtype="0">
                                  <p:stCondLst>
                                    <p:cond delay="0"/>
                                  </p:stCondLst>
                                  <p:childTnLst>
                                    <p:set>
                                      <p:cBhvr>
                                        <p:cTn dur="1" fill="hold" id="19">
                                          <p:stCondLst>
                                            <p:cond delay="0"/>
                                          </p:stCondLst>
                                        </p:cTn>
                                        <p:tgtEl>
                                          <p:spTgt spid="33"/>
                                        </p:tgtEl>
                                        <p:attrNameLst>
                                          <p:attrName>style.visibility</p:attrName>
                                        </p:attrNameLst>
                                      </p:cBhvr>
                                      <p:to>
                                        <p:strVal val="visible"/>
                                      </p:to>
                                    </p:set>
                                    <p:anim calcmode="lin" valueType="num">
                                      <p:cBhvr>
                                        <p:cTn dur="500" fill="hold" id="20"/>
                                        <p:tgtEl>
                                          <p:spTgt spid="33"/>
                                        </p:tgtEl>
                                        <p:attrNameLst>
                                          <p:attrName>ppt_w</p:attrName>
                                        </p:attrNameLst>
                                      </p:cBhvr>
                                      <p:tavLst>
                                        <p:tav tm="0">
                                          <p:val>
                                            <p:fltVal val="0"/>
                                          </p:val>
                                        </p:tav>
                                        <p:tav tm="100000">
                                          <p:val>
                                            <p:strVal val="#ppt_w"/>
                                          </p:val>
                                        </p:tav>
                                      </p:tavLst>
                                    </p:anim>
                                    <p:anim calcmode="lin" valueType="num">
                                      <p:cBhvr>
                                        <p:cTn dur="500" fill="hold" id="21"/>
                                        <p:tgtEl>
                                          <p:spTgt spid="33"/>
                                        </p:tgtEl>
                                        <p:attrNameLst>
                                          <p:attrName>ppt_h</p:attrName>
                                        </p:attrNameLst>
                                      </p:cBhvr>
                                      <p:tavLst>
                                        <p:tav tm="0">
                                          <p:val>
                                            <p:fltVal val="0"/>
                                          </p:val>
                                        </p:tav>
                                        <p:tav tm="100000">
                                          <p:val>
                                            <p:strVal val="#ppt_h"/>
                                          </p:val>
                                        </p:tav>
                                      </p:tavLst>
                                    </p:anim>
                                    <p:animEffect filter="fade" transition="in">
                                      <p:cBhvr>
                                        <p:cTn dur="500" id="22"/>
                                        <p:tgtEl>
                                          <p:spTgt spid="33"/>
                                        </p:tgtEl>
                                      </p:cBhvr>
                                    </p:animEffect>
                                  </p:childTnLst>
                                </p:cTn>
                              </p:par>
                              <p:par>
                                <p:cTn fill="hold" id="23" nodeType="withEffect" presetClass="entr" presetID="53" presetSubtype="0">
                                  <p:stCondLst>
                                    <p:cond delay="0"/>
                                  </p:stCondLst>
                                  <p:childTnLst>
                                    <p:set>
                                      <p:cBhvr>
                                        <p:cTn dur="1" fill="hold" id="24">
                                          <p:stCondLst>
                                            <p:cond delay="0"/>
                                          </p:stCondLst>
                                        </p:cTn>
                                        <p:tgtEl>
                                          <p:spTgt spid="34"/>
                                        </p:tgtEl>
                                        <p:attrNameLst>
                                          <p:attrName>style.visibility</p:attrName>
                                        </p:attrNameLst>
                                      </p:cBhvr>
                                      <p:to>
                                        <p:strVal val="visible"/>
                                      </p:to>
                                    </p:set>
                                    <p:anim calcmode="lin" valueType="num">
                                      <p:cBhvr>
                                        <p:cTn dur="500" fill="hold" id="25"/>
                                        <p:tgtEl>
                                          <p:spTgt spid="34"/>
                                        </p:tgtEl>
                                        <p:attrNameLst>
                                          <p:attrName>ppt_w</p:attrName>
                                        </p:attrNameLst>
                                      </p:cBhvr>
                                      <p:tavLst>
                                        <p:tav tm="0">
                                          <p:val>
                                            <p:fltVal val="0"/>
                                          </p:val>
                                        </p:tav>
                                        <p:tav tm="100000">
                                          <p:val>
                                            <p:strVal val="#ppt_w"/>
                                          </p:val>
                                        </p:tav>
                                      </p:tavLst>
                                    </p:anim>
                                    <p:anim calcmode="lin" valueType="num">
                                      <p:cBhvr>
                                        <p:cTn dur="500" fill="hold" id="26"/>
                                        <p:tgtEl>
                                          <p:spTgt spid="34"/>
                                        </p:tgtEl>
                                        <p:attrNameLst>
                                          <p:attrName>ppt_h</p:attrName>
                                        </p:attrNameLst>
                                      </p:cBhvr>
                                      <p:tavLst>
                                        <p:tav tm="0">
                                          <p:val>
                                            <p:fltVal val="0"/>
                                          </p:val>
                                        </p:tav>
                                        <p:tav tm="100000">
                                          <p:val>
                                            <p:strVal val="#ppt_h"/>
                                          </p:val>
                                        </p:tav>
                                      </p:tavLst>
                                    </p:anim>
                                    <p:animEffect filter="fade" transition="in">
                                      <p:cBhvr>
                                        <p:cTn dur="500" id="27"/>
                                        <p:tgtEl>
                                          <p:spTgt spid="34"/>
                                        </p:tgtEl>
                                      </p:cBhvr>
                                    </p:animEffect>
                                  </p:childTnLst>
                                </p:cTn>
                              </p:par>
                            </p:childTnLst>
                          </p:cTn>
                        </p:par>
                        <p:par>
                          <p:cTn fill="hold" id="28" nodeType="afterGroup">
                            <p:stCondLst>
                              <p:cond delay="500"/>
                            </p:stCondLst>
                            <p:childTnLst>
                              <p:par>
                                <p:cTn fill="hold" id="29" nodeType="afterEffect" presetClass="entr" presetID="53" presetSubtype="0">
                                  <p:stCondLst>
                                    <p:cond delay="0"/>
                                  </p:stCondLst>
                                  <p:childTnLst>
                                    <p:set>
                                      <p:cBhvr>
                                        <p:cTn dur="1" fill="hold" id="30">
                                          <p:stCondLst>
                                            <p:cond delay="0"/>
                                          </p:stCondLst>
                                        </p:cTn>
                                        <p:tgtEl>
                                          <p:spTgt spid="27"/>
                                        </p:tgtEl>
                                        <p:attrNameLst>
                                          <p:attrName>style.visibility</p:attrName>
                                        </p:attrNameLst>
                                      </p:cBhvr>
                                      <p:to>
                                        <p:strVal val="visible"/>
                                      </p:to>
                                    </p:set>
                                    <p:anim calcmode="lin" valueType="num">
                                      <p:cBhvr>
                                        <p:cTn dur="750" fill="hold" id="31"/>
                                        <p:tgtEl>
                                          <p:spTgt spid="27"/>
                                        </p:tgtEl>
                                        <p:attrNameLst>
                                          <p:attrName>ppt_w</p:attrName>
                                        </p:attrNameLst>
                                      </p:cBhvr>
                                      <p:tavLst>
                                        <p:tav tm="0">
                                          <p:val>
                                            <p:fltVal val="0"/>
                                          </p:val>
                                        </p:tav>
                                        <p:tav tm="100000">
                                          <p:val>
                                            <p:strVal val="#ppt_w"/>
                                          </p:val>
                                        </p:tav>
                                      </p:tavLst>
                                    </p:anim>
                                    <p:anim calcmode="lin" valueType="num">
                                      <p:cBhvr>
                                        <p:cTn dur="750" fill="hold" id="32"/>
                                        <p:tgtEl>
                                          <p:spTgt spid="27"/>
                                        </p:tgtEl>
                                        <p:attrNameLst>
                                          <p:attrName>ppt_h</p:attrName>
                                        </p:attrNameLst>
                                      </p:cBhvr>
                                      <p:tavLst>
                                        <p:tav tm="0">
                                          <p:val>
                                            <p:fltVal val="0"/>
                                          </p:val>
                                        </p:tav>
                                        <p:tav tm="100000">
                                          <p:val>
                                            <p:strVal val="#ppt_h"/>
                                          </p:val>
                                        </p:tav>
                                      </p:tavLst>
                                    </p:anim>
                                    <p:animEffect filter="fade" transition="in">
                                      <p:cBhvr>
                                        <p:cTn dur="750" id="33"/>
                                        <p:tgtEl>
                                          <p:spTgt spid="27"/>
                                        </p:tgtEl>
                                      </p:cBhvr>
                                    </p:animEffect>
                                  </p:childTnLst>
                                </p:cTn>
                              </p:par>
                            </p:childTnLst>
                          </p:cTn>
                        </p:par>
                        <p:par>
                          <p:cTn fill="hold" id="34" nodeType="afterGroup">
                            <p:stCondLst>
                              <p:cond delay="1250"/>
                            </p:stCondLst>
                            <p:childTnLst>
                              <p:par>
                                <p:cTn fill="hold" grpId="0" id="35" nodeType="afterEffect" presetClass="entr" presetID="22" presetSubtype="8">
                                  <p:stCondLst>
                                    <p:cond delay="0"/>
                                  </p:stCondLst>
                                  <p:childTnLst>
                                    <p:set>
                                      <p:cBhvr>
                                        <p:cTn dur="1" fill="hold" id="36">
                                          <p:stCondLst>
                                            <p:cond delay="0"/>
                                          </p:stCondLst>
                                        </p:cTn>
                                        <p:tgtEl>
                                          <p:spTgt spid="22"/>
                                        </p:tgtEl>
                                        <p:attrNameLst>
                                          <p:attrName>style.visibility</p:attrName>
                                        </p:attrNameLst>
                                      </p:cBhvr>
                                      <p:to>
                                        <p:strVal val="visible"/>
                                      </p:to>
                                    </p:set>
                                    <p:animEffect filter="wipe(left)" transition="in">
                                      <p:cBhvr>
                                        <p:cTn dur="500" id="3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22" name="矩形 21"/>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3" name="文本框 22"/>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盈利模式</a:t>
              </a:r>
            </a:p>
          </p:txBody>
        </p:sp>
      </p:grpSp>
      <p:grpSp>
        <p:nvGrpSpPr>
          <p:cNvPr id="12" name="组合 11"/>
          <p:cNvGrpSpPr/>
          <p:nvPr/>
        </p:nvGrpSpPr>
        <p:grpSpPr>
          <a:xfrm>
            <a:off x="4118821" y="1833937"/>
            <a:ext cx="3954359" cy="3703390"/>
            <a:chOff x="4118821" y="1833937"/>
            <a:chExt cx="3954359" cy="3703390"/>
          </a:xfrm>
          <a:effectLst>
            <a:outerShdw algn="tl" blurRad="254000" dir="2700000" dist="63500" rotWithShape="0">
              <a:prstClr val="black">
                <a:alpha val="30000"/>
              </a:prstClr>
            </a:outerShdw>
          </a:effectLst>
        </p:grpSpPr>
        <p:grpSp>
          <p:nvGrpSpPr>
            <p:cNvPr id="2" name="组合 1"/>
            <p:cNvGrpSpPr/>
            <p:nvPr/>
          </p:nvGrpSpPr>
          <p:grpSpPr>
            <a:xfrm>
              <a:off x="4118821" y="1833937"/>
              <a:ext cx="3954359" cy="3703390"/>
              <a:chOff x="2343047" y="1309778"/>
              <a:chExt cx="3954359" cy="3703390"/>
            </a:xfrm>
          </p:grpSpPr>
          <p:sp>
            <p:nvSpPr>
              <p:cNvPr id="14" name="椭圆 13"/>
              <p:cNvSpPr/>
              <p:nvPr/>
            </p:nvSpPr>
            <p:spPr>
              <a:xfrm>
                <a:off x="2343047" y="253722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5" name="椭圆 84"/>
              <p:cNvSpPr/>
              <p:nvPr/>
            </p:nvSpPr>
            <p:spPr>
              <a:xfrm>
                <a:off x="3004850" y="3763513"/>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4" name="椭圆 83"/>
              <p:cNvSpPr/>
              <p:nvPr/>
            </p:nvSpPr>
            <p:spPr>
              <a:xfrm>
                <a:off x="4378610" y="3733750"/>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3" name="椭圆 82"/>
              <p:cNvSpPr/>
              <p:nvPr/>
            </p:nvSpPr>
            <p:spPr>
              <a:xfrm>
                <a:off x="5055575" y="256410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2" name="椭圆 81"/>
              <p:cNvSpPr/>
              <p:nvPr/>
            </p:nvSpPr>
            <p:spPr>
              <a:xfrm>
                <a:off x="4388135"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1" name="椭圆 80"/>
              <p:cNvSpPr/>
              <p:nvPr/>
            </p:nvSpPr>
            <p:spPr>
              <a:xfrm>
                <a:off x="3047707"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77" name="Freeform 71922"/>
              <p:cNvSpPr/>
              <p:nvPr/>
            </p:nvSpPr>
            <p:spPr bwMode="auto">
              <a:xfrm>
                <a:off x="3095614" y="3809164"/>
                <a:ext cx="2406146" cy="1091836"/>
              </a:xfrm>
              <a:custGeom>
                <a:gdLst>
                  <a:gd fmla="*/ 2222 w 2861" name="T0"/>
                  <a:gd fmla="*/ 1397 h 1397" name="T1"/>
                  <a:gd fmla="*/ 1752 w 2861" name="T2"/>
                  <a:gd fmla="*/ 1171 h 1397" name="T3"/>
                  <a:gd fmla="*/ 1433 w 2861" name="T4"/>
                  <a:gd fmla="*/ 1056 h 1397" name="T5"/>
                  <a:gd fmla="*/ 1109 w 2861" name="T6"/>
                  <a:gd fmla="*/ 1171 h 1397" name="T7"/>
                  <a:gd fmla="*/ 900 w 2861" name="T8"/>
                  <a:gd fmla="*/ 1336 h 1397" name="T9"/>
                  <a:gd fmla="*/ 639 w 2861" name="T10"/>
                  <a:gd fmla="*/ 1397 h 1397" name="T11"/>
                  <a:gd fmla="*/ 0 w 2861" name="T12"/>
                  <a:gd fmla="*/ 699 h 1397" name="T13"/>
                  <a:gd fmla="*/ 639 w 2861" name="T14"/>
                  <a:gd fmla="*/ 0 h 1397" name="T15"/>
                  <a:gd fmla="*/ 1109 w 2861" name="T16"/>
                  <a:gd fmla="*/ 226 h 1397" name="T17"/>
                  <a:gd fmla="*/ 1109 w 2861" name="T18"/>
                  <a:gd fmla="*/ 226 h 1397" name="T19"/>
                  <a:gd fmla="*/ 1438 w 2861" name="T20"/>
                  <a:gd fmla="*/ 339 h 1397" name="T21"/>
                  <a:gd fmla="*/ 1752 w 2861" name="T22"/>
                  <a:gd fmla="*/ 226 h 1397" name="T23"/>
                  <a:gd fmla="*/ 2222 w 2861" name="T24"/>
                  <a:gd fmla="*/ 0 h 1397" name="T25"/>
                  <a:gd fmla="*/ 2861 w 2861" name="T26"/>
                  <a:gd fmla="*/ 699 h 1397" name="T27"/>
                  <a:gd fmla="*/ 2222 w 2861" name="T28"/>
                  <a:gd fmla="*/ 1397 h 13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7" w="2861">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53BDFF"/>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sp>
            <p:nvSpPr>
              <p:cNvPr id="61" name="Freeform 71929"/>
              <p:cNvSpPr/>
              <p:nvPr/>
            </p:nvSpPr>
            <p:spPr bwMode="auto">
              <a:xfrm>
                <a:off x="2347876" y="2524091"/>
                <a:ext cx="1896662" cy="2489077"/>
              </a:xfrm>
              <a:custGeom>
                <a:gdLst>
                  <a:gd fmla="*/ 1283 w 2251" name="T0"/>
                  <a:gd fmla="*/ 448 h 3095" name="T1"/>
                  <a:gd fmla="*/ 1339 w 2251" name="T2"/>
                  <a:gd fmla="*/ 1007 h 3095" name="T3"/>
                  <a:gd fmla="*/ 1407 w 2251" name="T4"/>
                  <a:gd fmla="*/ 1366 h 3095" name="T5"/>
                  <a:gd fmla="*/ 1660 w 2251" name="T6"/>
                  <a:gd fmla="*/ 1616 h 3095" name="T7"/>
                  <a:gd fmla="*/ 1896 w 2251" name="T8"/>
                  <a:gd fmla="*/ 1731 h 3095" name="T9"/>
                  <a:gd fmla="*/ 2075 w 2251" name="T10"/>
                  <a:gd fmla="*/ 1948 h 3095" name="T11"/>
                  <a:gd fmla="*/ 1841 w 2251" name="T12"/>
                  <a:gd fmla="*/ 2903 h 3095" name="T13"/>
                  <a:gd fmla="*/ 968 w 2251" name="T14"/>
                  <a:gd fmla="*/ 2647 h 3095" name="T15"/>
                  <a:gd fmla="*/ 912 w 2251" name="T16"/>
                  <a:gd fmla="*/ 2088 h 3095" name="T17"/>
                  <a:gd fmla="*/ 912 w 2251" name="T18"/>
                  <a:gd fmla="*/ 2088 h 3095" name="T19"/>
                  <a:gd fmla="*/ 837 w 2251" name="T20"/>
                  <a:gd fmla="*/ 1720 h 3095" name="T21"/>
                  <a:gd fmla="*/ 590 w 2251" name="T22"/>
                  <a:gd fmla="*/ 1479 h 3095" name="T23"/>
                  <a:gd fmla="*/ 176 w 2251" name="T24"/>
                  <a:gd fmla="*/ 1147 h 3095" name="T25"/>
                  <a:gd fmla="*/ 410 w 2251" name="T26"/>
                  <a:gd fmla="*/ 192 h 3095" name="T27"/>
                  <a:gd fmla="*/ 1283 w 2251" name="T28"/>
                  <a:gd fmla="*/ 448 h 309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5" w="2251">
                    <a:moveTo>
                      <a:pt x="1283" y="448"/>
                    </a:moveTo>
                    <a:cubicBezTo>
                      <a:pt x="1370" y="613"/>
                      <a:pt x="1390" y="811"/>
                      <a:pt x="1339" y="1007"/>
                    </a:cubicBezTo>
                    <a:cubicBezTo>
                      <a:pt x="1314" y="1104"/>
                      <a:pt x="1339" y="1238"/>
                      <a:pt x="1407" y="1366"/>
                    </a:cubicBezTo>
                    <a:cubicBezTo>
                      <a:pt x="1477" y="1498"/>
                      <a:pt x="1574" y="1594"/>
                      <a:pt x="1660" y="1616"/>
                    </a:cubicBezTo>
                    <a:cubicBezTo>
                      <a:pt x="1746" y="1637"/>
                      <a:pt x="1825" y="1676"/>
                      <a:pt x="1896" y="1731"/>
                    </a:cubicBezTo>
                    <a:cubicBezTo>
                      <a:pt x="1969" y="1789"/>
                      <a:pt x="2029" y="1862"/>
                      <a:pt x="2075" y="1948"/>
                    </a:cubicBezTo>
                    <a:cubicBezTo>
                      <a:pt x="2251" y="2282"/>
                      <a:pt x="2146" y="2710"/>
                      <a:pt x="1841" y="2903"/>
                    </a:cubicBezTo>
                    <a:cubicBezTo>
                      <a:pt x="1536" y="3095"/>
                      <a:pt x="1144" y="2980"/>
                      <a:pt x="968" y="2647"/>
                    </a:cubicBezTo>
                    <a:cubicBezTo>
                      <a:pt x="879" y="2478"/>
                      <a:pt x="858" y="2274"/>
                      <a:pt x="912" y="2088"/>
                    </a:cubicBezTo>
                    <a:cubicBezTo>
                      <a:pt x="912" y="2088"/>
                      <a:pt x="912" y="2088"/>
                      <a:pt x="912" y="2088"/>
                    </a:cubicBezTo>
                    <a:cubicBezTo>
                      <a:pt x="934" y="1989"/>
                      <a:pt x="907" y="1851"/>
                      <a:pt x="837" y="1720"/>
                    </a:cubicBezTo>
                    <a:cubicBezTo>
                      <a:pt x="768" y="1589"/>
                      <a:pt x="674" y="1497"/>
                      <a:pt x="590" y="1479"/>
                    </a:cubicBezTo>
                    <a:cubicBezTo>
                      <a:pt x="416" y="1437"/>
                      <a:pt x="265" y="1316"/>
                      <a:pt x="176" y="1147"/>
                    </a:cubicBezTo>
                    <a:cubicBezTo>
                      <a:pt x="0" y="813"/>
                      <a:pt x="105" y="385"/>
                      <a:pt x="410" y="192"/>
                    </a:cubicBezTo>
                    <a:cubicBezTo>
                      <a:pt x="715" y="0"/>
                      <a:pt x="1107" y="114"/>
                      <a:pt x="1283" y="448"/>
                    </a:cubicBezTo>
                    <a:close/>
                  </a:path>
                </a:pathLst>
              </a:custGeom>
              <a:solidFill>
                <a:srgbClr val="0070C0"/>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sp>
            <p:nvSpPr>
              <p:cNvPr id="56" name="Freeform 71928"/>
              <p:cNvSpPr/>
              <p:nvPr/>
            </p:nvSpPr>
            <p:spPr bwMode="auto">
              <a:xfrm rot="7240418">
                <a:off x="2066002" y="2005067"/>
                <a:ext cx="2483084" cy="1092506"/>
              </a:xfrm>
              <a:custGeom>
                <a:gdLst>
                  <a:gd fmla="*/ 2222 w 2861" name="T0"/>
                  <a:gd fmla="*/ 1398 h 1398" name="T1"/>
                  <a:gd fmla="*/ 1752 w 2861" name="T2"/>
                  <a:gd fmla="*/ 1172 h 1398" name="T3"/>
                  <a:gd fmla="*/ 1433 w 2861" name="T4"/>
                  <a:gd fmla="*/ 1056 h 1398" name="T5"/>
                  <a:gd fmla="*/ 1109 w 2861" name="T6"/>
                  <a:gd fmla="*/ 1172 h 1398" name="T7"/>
                  <a:gd fmla="*/ 900 w 2861" name="T8"/>
                  <a:gd fmla="*/ 1337 h 1398" name="T9"/>
                  <a:gd fmla="*/ 639 w 2861" name="T10"/>
                  <a:gd fmla="*/ 1398 h 1398" name="T11"/>
                  <a:gd fmla="*/ 0 w 2861" name="T12"/>
                  <a:gd fmla="*/ 699 h 1398" name="T13"/>
                  <a:gd fmla="*/ 639 w 2861" name="T14"/>
                  <a:gd fmla="*/ 0 h 1398" name="T15"/>
                  <a:gd fmla="*/ 1109 w 2861" name="T16"/>
                  <a:gd fmla="*/ 226 h 1398" name="T17"/>
                  <a:gd fmla="*/ 1109 w 2861" name="T18"/>
                  <a:gd fmla="*/ 227 h 1398" name="T19"/>
                  <a:gd fmla="*/ 1438 w 2861" name="T20"/>
                  <a:gd fmla="*/ 340 h 1398" name="T21"/>
                  <a:gd fmla="*/ 1752 w 2861" name="T22"/>
                  <a:gd fmla="*/ 226 h 1398" name="T23"/>
                  <a:gd fmla="*/ 2222 w 2861" name="T24"/>
                  <a:gd fmla="*/ 0 h 1398" name="T25"/>
                  <a:gd fmla="*/ 2861 w 2861" name="T26"/>
                  <a:gd fmla="*/ 699 h 1398" name="T27"/>
                  <a:gd fmla="*/ 2222 w 2861" name="T28"/>
                  <a:gd fmla="*/ 1398 h 13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8" w="2861">
                    <a:moveTo>
                      <a:pt x="2222" y="1398"/>
                    </a:moveTo>
                    <a:cubicBezTo>
                      <a:pt x="2048" y="1398"/>
                      <a:pt x="1881" y="1317"/>
                      <a:pt x="1752" y="1172"/>
                    </a:cubicBezTo>
                    <a:cubicBezTo>
                      <a:pt x="1688" y="1099"/>
                      <a:pt x="1569" y="1056"/>
                      <a:pt x="1433" y="1056"/>
                    </a:cubicBezTo>
                    <a:cubicBezTo>
                      <a:pt x="1294" y="1056"/>
                      <a:pt x="1170" y="1100"/>
                      <a:pt x="1109" y="1172"/>
                    </a:cubicBezTo>
                    <a:cubicBezTo>
                      <a:pt x="1049" y="1242"/>
                      <a:pt x="979" y="1298"/>
                      <a:pt x="900" y="1337"/>
                    </a:cubicBezTo>
                    <a:cubicBezTo>
                      <a:pt x="817" y="1377"/>
                      <a:pt x="729" y="1398"/>
                      <a:pt x="639" y="1398"/>
                    </a:cubicBezTo>
                    <a:cubicBezTo>
                      <a:pt x="286" y="1398"/>
                      <a:pt x="0" y="1084"/>
                      <a:pt x="0" y="699"/>
                    </a:cubicBezTo>
                    <a:cubicBezTo>
                      <a:pt x="0" y="314"/>
                      <a:pt x="286" y="0"/>
                      <a:pt x="639" y="0"/>
                    </a:cubicBezTo>
                    <a:cubicBezTo>
                      <a:pt x="817" y="0"/>
                      <a:pt x="988" y="83"/>
                      <a:pt x="1109" y="226"/>
                    </a:cubicBezTo>
                    <a:cubicBezTo>
                      <a:pt x="1109" y="227"/>
                      <a:pt x="1109" y="227"/>
                      <a:pt x="1109" y="227"/>
                    </a:cubicBezTo>
                    <a:cubicBezTo>
                      <a:pt x="1177" y="297"/>
                      <a:pt x="1299" y="340"/>
                      <a:pt x="1438" y="340"/>
                    </a:cubicBezTo>
                    <a:cubicBezTo>
                      <a:pt x="1576" y="340"/>
                      <a:pt x="1696" y="296"/>
                      <a:pt x="1752" y="226"/>
                    </a:cubicBezTo>
                    <a:cubicBezTo>
                      <a:pt x="1873" y="83"/>
                      <a:pt x="2044" y="0"/>
                      <a:pt x="2222" y="0"/>
                    </a:cubicBezTo>
                    <a:cubicBezTo>
                      <a:pt x="2575" y="0"/>
                      <a:pt x="2861" y="314"/>
                      <a:pt x="2861" y="699"/>
                    </a:cubicBezTo>
                    <a:cubicBezTo>
                      <a:pt x="2861" y="1084"/>
                      <a:pt x="2575" y="1398"/>
                      <a:pt x="2222" y="1398"/>
                    </a:cubicBezTo>
                    <a:close/>
                  </a:path>
                </a:pathLst>
              </a:custGeom>
              <a:solidFill>
                <a:srgbClr val="53BDFF"/>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sp>
            <p:nvSpPr>
              <p:cNvPr id="35" name="Freeform 71922"/>
              <p:cNvSpPr/>
              <p:nvPr/>
            </p:nvSpPr>
            <p:spPr bwMode="auto">
              <a:xfrm>
                <a:off x="3132179" y="1402680"/>
                <a:ext cx="2405790" cy="1091675"/>
              </a:xfrm>
              <a:custGeom>
                <a:gdLst>
                  <a:gd fmla="*/ 2222 w 2861" name="T0"/>
                  <a:gd fmla="*/ 1397 h 1397" name="T1"/>
                  <a:gd fmla="*/ 1752 w 2861" name="T2"/>
                  <a:gd fmla="*/ 1171 h 1397" name="T3"/>
                  <a:gd fmla="*/ 1433 w 2861" name="T4"/>
                  <a:gd fmla="*/ 1056 h 1397" name="T5"/>
                  <a:gd fmla="*/ 1109 w 2861" name="T6"/>
                  <a:gd fmla="*/ 1171 h 1397" name="T7"/>
                  <a:gd fmla="*/ 900 w 2861" name="T8"/>
                  <a:gd fmla="*/ 1336 h 1397" name="T9"/>
                  <a:gd fmla="*/ 639 w 2861" name="T10"/>
                  <a:gd fmla="*/ 1397 h 1397" name="T11"/>
                  <a:gd fmla="*/ 0 w 2861" name="T12"/>
                  <a:gd fmla="*/ 699 h 1397" name="T13"/>
                  <a:gd fmla="*/ 639 w 2861" name="T14"/>
                  <a:gd fmla="*/ 0 h 1397" name="T15"/>
                  <a:gd fmla="*/ 1109 w 2861" name="T16"/>
                  <a:gd fmla="*/ 226 h 1397" name="T17"/>
                  <a:gd fmla="*/ 1109 w 2861" name="T18"/>
                  <a:gd fmla="*/ 226 h 1397" name="T19"/>
                  <a:gd fmla="*/ 1438 w 2861" name="T20"/>
                  <a:gd fmla="*/ 339 h 1397" name="T21"/>
                  <a:gd fmla="*/ 1752 w 2861" name="T22"/>
                  <a:gd fmla="*/ 226 h 1397" name="T23"/>
                  <a:gd fmla="*/ 2222 w 2861" name="T24"/>
                  <a:gd fmla="*/ 0 h 1397" name="T25"/>
                  <a:gd fmla="*/ 2861 w 2861" name="T26"/>
                  <a:gd fmla="*/ 699 h 1397" name="T27"/>
                  <a:gd fmla="*/ 2222 w 2861" name="T28"/>
                  <a:gd fmla="*/ 1397 h 13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7" w="2861">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0070C0"/>
              </a:solidFill>
              <a:ln>
                <a:noFill/>
              </a:ln>
              <a:scene3d>
                <a:camera prst="orthographicFront"/>
                <a:lightRig dir="t" rig="flat"/>
              </a:scene3d>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sp>
            <p:nvSpPr>
              <p:cNvPr id="41" name="Freeform 71924"/>
              <p:cNvSpPr/>
              <p:nvPr/>
            </p:nvSpPr>
            <p:spPr bwMode="auto">
              <a:xfrm>
                <a:off x="4413384" y="1324710"/>
                <a:ext cx="1870765" cy="2489077"/>
              </a:xfrm>
              <a:custGeom>
                <a:gdLst>
                  <a:gd fmla="*/ 1283 w 2251" name="T0"/>
                  <a:gd fmla="*/ 449 h 3096" name="T1"/>
                  <a:gd fmla="*/ 1339 w 2251" name="T2"/>
                  <a:gd fmla="*/ 1007 h 3096" name="T3"/>
                  <a:gd fmla="*/ 1407 w 2251" name="T4"/>
                  <a:gd fmla="*/ 1367 h 3096" name="T5"/>
                  <a:gd fmla="*/ 1661 w 2251" name="T6"/>
                  <a:gd fmla="*/ 1616 h 3096" name="T7"/>
                  <a:gd fmla="*/ 1896 w 2251" name="T8"/>
                  <a:gd fmla="*/ 1732 h 3096" name="T9"/>
                  <a:gd fmla="*/ 2075 w 2251" name="T10"/>
                  <a:gd fmla="*/ 1949 h 3096" name="T11"/>
                  <a:gd fmla="*/ 1841 w 2251" name="T12"/>
                  <a:gd fmla="*/ 2903 h 3096" name="T13"/>
                  <a:gd fmla="*/ 968 w 2251" name="T14"/>
                  <a:gd fmla="*/ 2647 h 3096" name="T15"/>
                  <a:gd fmla="*/ 912 w 2251" name="T16"/>
                  <a:gd fmla="*/ 2089 h 3096" name="T17"/>
                  <a:gd fmla="*/ 912 w 2251" name="T18"/>
                  <a:gd fmla="*/ 2088 h 3096" name="T19"/>
                  <a:gd fmla="*/ 838 w 2251" name="T20"/>
                  <a:gd fmla="*/ 1721 h 3096" name="T21"/>
                  <a:gd fmla="*/ 590 w 2251" name="T22"/>
                  <a:gd fmla="*/ 1480 h 3096" name="T23"/>
                  <a:gd fmla="*/ 177 w 2251" name="T24"/>
                  <a:gd fmla="*/ 1147 h 3096" name="T25"/>
                  <a:gd fmla="*/ 410 w 2251" name="T26"/>
                  <a:gd fmla="*/ 193 h 3096" name="T27"/>
                  <a:gd fmla="*/ 1283 w 2251" name="T28"/>
                  <a:gd fmla="*/ 449 h 309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6" w="2251">
                    <a:moveTo>
                      <a:pt x="1283" y="449"/>
                    </a:moveTo>
                    <a:cubicBezTo>
                      <a:pt x="1370" y="613"/>
                      <a:pt x="1390" y="812"/>
                      <a:pt x="1339" y="1007"/>
                    </a:cubicBezTo>
                    <a:cubicBezTo>
                      <a:pt x="1314" y="1104"/>
                      <a:pt x="1340" y="1239"/>
                      <a:pt x="1407" y="1367"/>
                    </a:cubicBezTo>
                    <a:cubicBezTo>
                      <a:pt x="1477" y="1499"/>
                      <a:pt x="1574" y="1594"/>
                      <a:pt x="1661" y="1616"/>
                    </a:cubicBezTo>
                    <a:cubicBezTo>
                      <a:pt x="1746" y="1638"/>
                      <a:pt x="1826" y="1677"/>
                      <a:pt x="1896" y="1732"/>
                    </a:cubicBezTo>
                    <a:cubicBezTo>
                      <a:pt x="1969" y="1790"/>
                      <a:pt x="2029" y="1863"/>
                      <a:pt x="2075" y="1949"/>
                    </a:cubicBezTo>
                    <a:cubicBezTo>
                      <a:pt x="2251" y="2282"/>
                      <a:pt x="2146" y="2711"/>
                      <a:pt x="1841" y="2903"/>
                    </a:cubicBezTo>
                    <a:cubicBezTo>
                      <a:pt x="1536" y="3096"/>
                      <a:pt x="1145" y="2981"/>
                      <a:pt x="968" y="2647"/>
                    </a:cubicBezTo>
                    <a:cubicBezTo>
                      <a:pt x="879" y="2479"/>
                      <a:pt x="859" y="2275"/>
                      <a:pt x="912" y="2089"/>
                    </a:cubicBezTo>
                    <a:cubicBezTo>
                      <a:pt x="912" y="2088"/>
                      <a:pt x="912" y="2088"/>
                      <a:pt x="912" y="2088"/>
                    </a:cubicBezTo>
                    <a:cubicBezTo>
                      <a:pt x="935" y="1989"/>
                      <a:pt x="907" y="1852"/>
                      <a:pt x="838" y="1721"/>
                    </a:cubicBezTo>
                    <a:cubicBezTo>
                      <a:pt x="769" y="1590"/>
                      <a:pt x="674" y="1498"/>
                      <a:pt x="590" y="1480"/>
                    </a:cubicBezTo>
                    <a:cubicBezTo>
                      <a:pt x="417" y="1437"/>
                      <a:pt x="266" y="1316"/>
                      <a:pt x="177" y="1147"/>
                    </a:cubicBezTo>
                    <a:cubicBezTo>
                      <a:pt x="0" y="814"/>
                      <a:pt x="105" y="386"/>
                      <a:pt x="410" y="193"/>
                    </a:cubicBezTo>
                    <a:cubicBezTo>
                      <a:pt x="715" y="0"/>
                      <a:pt x="1107" y="115"/>
                      <a:pt x="1283" y="449"/>
                    </a:cubicBezTo>
                    <a:close/>
                  </a:path>
                </a:pathLst>
              </a:custGeom>
              <a:solidFill>
                <a:srgbClr val="0DA3FF"/>
              </a:solidFill>
              <a:ln>
                <a:noFill/>
              </a:ln>
              <a:scene3d>
                <a:camera prst="orthographicFront"/>
                <a:lightRig dir="t" rig="flat"/>
              </a:scene3d>
              <a:sp3d>
                <a:bevelB/>
              </a:sp3d>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sp>
            <p:nvSpPr>
              <p:cNvPr id="51" name="Freeform 71926"/>
              <p:cNvSpPr/>
              <p:nvPr/>
            </p:nvSpPr>
            <p:spPr bwMode="auto">
              <a:xfrm>
                <a:off x="4413160" y="2557960"/>
                <a:ext cx="1865014" cy="2411107"/>
              </a:xfrm>
              <a:custGeom>
                <a:gdLst>
                  <a:gd fmla="*/ 968 w 2250" name="T0"/>
                  <a:gd fmla="*/ 448 h 3096" name="T1"/>
                  <a:gd fmla="*/ 912 w 2250" name="T2"/>
                  <a:gd fmla="*/ 1007 h 3096" name="T3"/>
                  <a:gd fmla="*/ 844 w 2250" name="T4"/>
                  <a:gd fmla="*/ 1366 h 3096" name="T5"/>
                  <a:gd fmla="*/ 590 w 2250" name="T6"/>
                  <a:gd fmla="*/ 1616 h 3096" name="T7"/>
                  <a:gd fmla="*/ 355 w 2250" name="T8"/>
                  <a:gd fmla="*/ 1732 h 3096" name="T9"/>
                  <a:gd fmla="*/ 176 w 2250" name="T10"/>
                  <a:gd fmla="*/ 1948 h 3096" name="T11"/>
                  <a:gd fmla="*/ 410 w 2250" name="T12"/>
                  <a:gd fmla="*/ 2903 h 3096" name="T13"/>
                  <a:gd fmla="*/ 1282 w 2250" name="T14"/>
                  <a:gd fmla="*/ 2647 h 3096" name="T15"/>
                  <a:gd fmla="*/ 1339 w 2250" name="T16"/>
                  <a:gd fmla="*/ 2089 h 3096" name="T17"/>
                  <a:gd fmla="*/ 1338 w 2250" name="T18"/>
                  <a:gd fmla="*/ 2088 h 3096" name="T19"/>
                  <a:gd fmla="*/ 1413 w 2250" name="T20"/>
                  <a:gd fmla="*/ 1721 h 3096" name="T21"/>
                  <a:gd fmla="*/ 1660 w 2250" name="T22"/>
                  <a:gd fmla="*/ 1480 h 3096" name="T23"/>
                  <a:gd fmla="*/ 2074 w 2250" name="T24"/>
                  <a:gd fmla="*/ 1147 h 3096" name="T25"/>
                  <a:gd fmla="*/ 1840 w 2250" name="T26"/>
                  <a:gd fmla="*/ 193 h 3096" name="T27"/>
                  <a:gd fmla="*/ 968 w 2250" name="T28"/>
                  <a:gd fmla="*/ 448 h 309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6" w="2250">
                    <a:moveTo>
                      <a:pt x="968" y="448"/>
                    </a:moveTo>
                    <a:cubicBezTo>
                      <a:pt x="881" y="613"/>
                      <a:pt x="861" y="812"/>
                      <a:pt x="912" y="1007"/>
                    </a:cubicBezTo>
                    <a:cubicBezTo>
                      <a:pt x="937" y="1104"/>
                      <a:pt x="911" y="1238"/>
                      <a:pt x="844" y="1366"/>
                    </a:cubicBezTo>
                    <a:cubicBezTo>
                      <a:pt x="774" y="1499"/>
                      <a:pt x="677" y="1594"/>
                      <a:pt x="590" y="1616"/>
                    </a:cubicBezTo>
                    <a:cubicBezTo>
                      <a:pt x="504" y="1637"/>
                      <a:pt x="425" y="1677"/>
                      <a:pt x="355" y="1732"/>
                    </a:cubicBezTo>
                    <a:cubicBezTo>
                      <a:pt x="281" y="1790"/>
                      <a:pt x="221" y="1863"/>
                      <a:pt x="176" y="1948"/>
                    </a:cubicBezTo>
                    <a:cubicBezTo>
                      <a:pt x="0" y="2282"/>
                      <a:pt x="105" y="2710"/>
                      <a:pt x="410" y="2903"/>
                    </a:cubicBezTo>
                    <a:cubicBezTo>
                      <a:pt x="715" y="3096"/>
                      <a:pt x="1106" y="2981"/>
                      <a:pt x="1282" y="2647"/>
                    </a:cubicBezTo>
                    <a:cubicBezTo>
                      <a:pt x="1371" y="2478"/>
                      <a:pt x="1392" y="2275"/>
                      <a:pt x="1339" y="2089"/>
                    </a:cubicBezTo>
                    <a:cubicBezTo>
                      <a:pt x="1338" y="2088"/>
                      <a:pt x="1338" y="2088"/>
                      <a:pt x="1338" y="2088"/>
                    </a:cubicBezTo>
                    <a:cubicBezTo>
                      <a:pt x="1316" y="1989"/>
                      <a:pt x="1344" y="1852"/>
                      <a:pt x="1413" y="1721"/>
                    </a:cubicBezTo>
                    <a:cubicBezTo>
                      <a:pt x="1482" y="1590"/>
                      <a:pt x="1577" y="1498"/>
                      <a:pt x="1660" y="1480"/>
                    </a:cubicBezTo>
                    <a:cubicBezTo>
                      <a:pt x="1834" y="1437"/>
                      <a:pt x="1985" y="1316"/>
                      <a:pt x="2074" y="1147"/>
                    </a:cubicBezTo>
                    <a:cubicBezTo>
                      <a:pt x="2250" y="813"/>
                      <a:pt x="2145" y="385"/>
                      <a:pt x="1840" y="193"/>
                    </a:cubicBezTo>
                    <a:cubicBezTo>
                      <a:pt x="1535" y="0"/>
                      <a:pt x="1144" y="115"/>
                      <a:pt x="968" y="448"/>
                    </a:cubicBezTo>
                    <a:close/>
                  </a:path>
                </a:pathLst>
              </a:custGeom>
              <a:solidFill>
                <a:srgbClr val="0070C0"/>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sp>
            <p:nvSpPr>
              <p:cNvPr id="80" name="任意多边形 79"/>
              <p:cNvSpPr/>
              <p:nvPr/>
            </p:nvSpPr>
            <p:spPr bwMode="auto">
              <a:xfrm>
                <a:off x="4346312" y="3809164"/>
                <a:ext cx="1202895" cy="1091675"/>
              </a:xfrm>
              <a:custGeom>
                <a:gdLst>
                  <a:gd fmla="*/ 665566 w 1202895" name="connsiteX0"/>
                  <a:gd fmla="*/ 0 h 1091675" name="connsiteY0"/>
                  <a:gd fmla="*/ 1202895 w 1202895" name="connsiteX1"/>
                  <a:gd fmla="*/ 546228 h 1091675" name="connsiteY1"/>
                  <a:gd fmla="*/ 665566 w 1202895" name="connsiteX2"/>
                  <a:gd fmla="*/ 1091675 h 1091675" name="connsiteY2"/>
                  <a:gd fmla="*/ 270346 w 1202895" name="connsiteX3"/>
                  <a:gd fmla="*/ 915069 h 1091675" name="connsiteY3"/>
                  <a:gd fmla="*/ 2102 w 1202895" name="connsiteX4"/>
                  <a:gd fmla="*/ 825203 h 1091675" name="connsiteY4"/>
                  <a:gd fmla="*/ 0 w 1202895" name="connsiteX5"/>
                  <a:gd fmla="*/ 825358 h 1091675" name="connsiteY5"/>
                  <a:gd fmla="*/ 0 w 1202895" name="connsiteX6"/>
                  <a:gd fmla="*/ 264462 h 1091675" name="connsiteY6"/>
                  <a:gd fmla="*/ 6307 w 1202895" name="connsiteX7"/>
                  <a:gd fmla="*/ 264909 h 1091675" name="connsiteY7"/>
                  <a:gd fmla="*/ 270346 w 1202895" name="connsiteX8"/>
                  <a:gd fmla="*/ 176606 h 1091675" name="connsiteY8"/>
                  <a:gd fmla="*/ 665566 w 1202895" name="connsiteX9"/>
                  <a:gd fmla="*/ 0 h 10916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1675" w="1202895">
                    <a:moveTo>
                      <a:pt x="665566" y="0"/>
                    </a:moveTo>
                    <a:cubicBezTo>
                      <a:pt x="962400" y="0"/>
                      <a:pt x="1202895" y="244592"/>
                      <a:pt x="1202895" y="546228"/>
                    </a:cubicBezTo>
                    <a:cubicBezTo>
                      <a:pt x="1202895" y="847084"/>
                      <a:pt x="962400" y="1091675"/>
                      <a:pt x="665566" y="1091675"/>
                    </a:cubicBezTo>
                    <a:cubicBezTo>
                      <a:pt x="519250" y="1091675"/>
                      <a:pt x="378822" y="1029160"/>
                      <a:pt x="270346" y="915069"/>
                    </a:cubicBezTo>
                    <a:cubicBezTo>
                      <a:pt x="216530" y="858805"/>
                      <a:pt x="116464" y="825203"/>
                      <a:pt x="2102" y="825203"/>
                    </a:cubicBezTo>
                    <a:lnTo>
                      <a:pt x="0" y="825358"/>
                    </a:lnTo>
                    <a:lnTo>
                      <a:pt x="0" y="264462"/>
                    </a:lnTo>
                    <a:lnTo>
                      <a:pt x="6307" y="264909"/>
                    </a:lnTo>
                    <a:cubicBezTo>
                      <a:pt x="122350" y="264909"/>
                      <a:pt x="223257" y="231307"/>
                      <a:pt x="270346" y="176606"/>
                    </a:cubicBezTo>
                    <a:cubicBezTo>
                      <a:pt x="372094" y="64078"/>
                      <a:pt x="515887" y="0"/>
                      <a:pt x="665566" y="0"/>
                    </a:cubicBezTo>
                    <a:close/>
                  </a:path>
                </a:pathLst>
              </a:custGeom>
              <a:solidFill>
                <a:srgbClr val="53BDFF"/>
              </a:solidFill>
              <a:ln>
                <a:noFill/>
              </a:ln>
              <a:scene3d>
                <a:camera prst="orthographicFront"/>
                <a:lightRig dir="t" rig="flat"/>
              </a:scene3d>
              <a:extLst/>
            </p:spPr>
            <p:txBody>
              <a:bodyPr anchor="t" anchorCtr="0" bIns="45720" compatLnSpc="1" lIns="91440" numCol="1" rIns="91440" tIns="45720" vert="horz"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cs typeface="+mn-ea"/>
                  <a:sym typeface="+mn-lt"/>
                </a:endParaRPr>
              </a:p>
            </p:txBody>
          </p:sp>
          <p:sp>
            <p:nvSpPr>
              <p:cNvPr id="15" name="椭圆 14"/>
              <p:cNvSpPr/>
              <p:nvPr/>
            </p:nvSpPr>
            <p:spPr>
              <a:xfrm>
                <a:off x="3205655" y="148554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6" name="椭圆 15"/>
              <p:cNvSpPr/>
              <p:nvPr/>
            </p:nvSpPr>
            <p:spPr>
              <a:xfrm>
                <a:off x="4565171" y="1491581"/>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7" name="椭圆 16"/>
              <p:cNvSpPr/>
              <p:nvPr/>
            </p:nvSpPr>
            <p:spPr>
              <a:xfrm>
                <a:off x="5213523" y="270613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8" name="椭圆 17"/>
              <p:cNvSpPr/>
              <p:nvPr/>
            </p:nvSpPr>
            <p:spPr>
              <a:xfrm>
                <a:off x="4529968" y="390078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19" name="椭圆 18"/>
              <p:cNvSpPr/>
              <p:nvPr/>
            </p:nvSpPr>
            <p:spPr>
              <a:xfrm>
                <a:off x="3162798" y="3927560"/>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20" name="椭圆 19"/>
              <p:cNvSpPr/>
              <p:nvPr/>
            </p:nvSpPr>
            <p:spPr>
              <a:xfrm>
                <a:off x="2490109" y="268065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sp>
          <p:nvSpPr>
            <p:cNvPr id="24" name="文本框 23"/>
            <p:cNvSpPr txBox="1"/>
            <p:nvPr/>
          </p:nvSpPr>
          <p:spPr>
            <a:xfrm>
              <a:off x="4940445" y="2208038"/>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ea charset="-122" panose="020b0503020204020204" pitchFamily="34" typeface="微软雅黑"/>
                  <a:cs typeface="+mn-ea"/>
                  <a:sym typeface="+mn-lt"/>
                </a:rPr>
                <a:t>广告位出租</a:t>
              </a:r>
            </a:p>
          </p:txBody>
        </p:sp>
        <p:sp>
          <p:nvSpPr>
            <p:cNvPr id="25" name="文本框 24"/>
            <p:cNvSpPr txBox="1"/>
            <p:nvPr/>
          </p:nvSpPr>
          <p:spPr>
            <a:xfrm>
              <a:off x="6297774" y="2183283"/>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ea charset="-122" panose="020b0503020204020204" pitchFamily="34" typeface="微软雅黑"/>
                  <a:cs typeface="+mn-ea"/>
                  <a:sym typeface="+mn-lt"/>
                </a:rPr>
                <a:t>付费</a:t>
              </a:r>
            </a:p>
            <a:p>
              <a:pPr algn="ctr"/>
              <a:r>
                <a:rPr altLang="en-US" lang="zh-CN" sz="1600">
                  <a:solidFill>
                    <a:schemeClr val="tx1">
                      <a:lumMod val="65000"/>
                      <a:lumOff val="35000"/>
                    </a:schemeClr>
                  </a:solidFill>
                  <a:ea charset="-122" panose="020b0503020204020204" pitchFamily="34" typeface="微软雅黑"/>
                  <a:cs typeface="+mn-ea"/>
                  <a:sym typeface="+mn-lt"/>
                </a:rPr>
                <a:t>下载</a:t>
              </a:r>
            </a:p>
          </p:txBody>
        </p:sp>
        <p:sp>
          <p:nvSpPr>
            <p:cNvPr id="26" name="文本框 25"/>
            <p:cNvSpPr txBox="1"/>
            <p:nvPr/>
          </p:nvSpPr>
          <p:spPr>
            <a:xfrm>
              <a:off x="6963764" y="3422678"/>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ea charset="-122" panose="020b0503020204020204" pitchFamily="34" typeface="微软雅黑"/>
                  <a:cs typeface="+mn-ea"/>
                  <a:sym typeface="+mn-lt"/>
                </a:rPr>
                <a:t>增值</a:t>
              </a:r>
            </a:p>
            <a:p>
              <a:pPr algn="ctr"/>
              <a:r>
                <a:rPr altLang="en-US" lang="zh-CN" sz="1600">
                  <a:solidFill>
                    <a:schemeClr val="tx1">
                      <a:lumMod val="65000"/>
                      <a:lumOff val="35000"/>
                    </a:schemeClr>
                  </a:solidFill>
                  <a:ea charset="-122" panose="020b0503020204020204" pitchFamily="34" typeface="微软雅黑"/>
                  <a:cs typeface="+mn-ea"/>
                  <a:sym typeface="+mn-lt"/>
                </a:rPr>
                <a:t>服务</a:t>
              </a:r>
            </a:p>
          </p:txBody>
        </p:sp>
        <p:sp>
          <p:nvSpPr>
            <p:cNvPr id="27" name="文本框 26"/>
            <p:cNvSpPr txBox="1"/>
            <p:nvPr/>
          </p:nvSpPr>
          <p:spPr>
            <a:xfrm>
              <a:off x="6271204" y="4612610"/>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ea charset="-122" panose="020b0503020204020204" pitchFamily="34" typeface="微软雅黑"/>
                  <a:cs typeface="+mn-ea"/>
                  <a:sym typeface="+mn-lt"/>
                </a:rPr>
                <a:t>会员</a:t>
              </a:r>
            </a:p>
            <a:p>
              <a:pPr algn="ctr"/>
              <a:r>
                <a:rPr altLang="en-US" lang="zh-CN" sz="1600">
                  <a:solidFill>
                    <a:schemeClr val="tx1">
                      <a:lumMod val="65000"/>
                      <a:lumOff val="35000"/>
                    </a:schemeClr>
                  </a:solidFill>
                  <a:ea charset="-122" panose="020b0503020204020204" pitchFamily="34" typeface="微软雅黑"/>
                  <a:cs typeface="+mn-ea"/>
                  <a:sym typeface="+mn-lt"/>
                </a:rPr>
                <a:t>充值</a:t>
              </a:r>
            </a:p>
          </p:txBody>
        </p:sp>
        <p:sp>
          <p:nvSpPr>
            <p:cNvPr id="28" name="文本框 27"/>
            <p:cNvSpPr txBox="1"/>
            <p:nvPr/>
          </p:nvSpPr>
          <p:spPr>
            <a:xfrm>
              <a:off x="4901633" y="4650656"/>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ea charset="-122" panose="020b0503020204020204" pitchFamily="34" typeface="微软雅黑"/>
                  <a:cs typeface="+mn-ea"/>
                  <a:sym typeface="+mn-lt"/>
                </a:rPr>
                <a:t>佣金</a:t>
              </a:r>
            </a:p>
            <a:p>
              <a:pPr algn="ctr"/>
              <a:r>
                <a:rPr altLang="en-US" lang="zh-CN" sz="1600">
                  <a:solidFill>
                    <a:schemeClr val="tx1">
                      <a:lumMod val="65000"/>
                      <a:lumOff val="35000"/>
                    </a:schemeClr>
                  </a:solidFill>
                  <a:ea charset="-122" panose="020b0503020204020204" pitchFamily="34" typeface="微软雅黑"/>
                  <a:cs typeface="+mn-ea"/>
                  <a:sym typeface="+mn-lt"/>
                </a:rPr>
                <a:t>收取</a:t>
              </a:r>
            </a:p>
          </p:txBody>
        </p:sp>
        <p:sp>
          <p:nvSpPr>
            <p:cNvPr id="29" name="文本框 28"/>
            <p:cNvSpPr txBox="1"/>
            <p:nvPr/>
          </p:nvSpPr>
          <p:spPr>
            <a:xfrm>
              <a:off x="4242187" y="3409970"/>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ea charset="-122" panose="020b0503020204020204" pitchFamily="34" typeface="微软雅黑"/>
                  <a:cs typeface="+mn-ea"/>
                  <a:sym typeface="+mn-lt"/>
                </a:rPr>
                <a:t>租借</a:t>
              </a:r>
            </a:p>
            <a:p>
              <a:pPr algn="ctr"/>
              <a:r>
                <a:rPr altLang="en-US" lang="zh-CN" sz="1600">
                  <a:solidFill>
                    <a:schemeClr val="tx1">
                      <a:lumMod val="65000"/>
                      <a:lumOff val="35000"/>
                    </a:schemeClr>
                  </a:solidFill>
                  <a:ea charset="-122" panose="020b0503020204020204" pitchFamily="34" typeface="微软雅黑"/>
                  <a:cs typeface="+mn-ea"/>
                  <a:sym typeface="+mn-lt"/>
                </a:rPr>
                <a:t>资质</a:t>
              </a:r>
            </a:p>
          </p:txBody>
        </p:sp>
      </p:grpSp>
      <p:grpSp>
        <p:nvGrpSpPr>
          <p:cNvPr id="13" name="组合 12"/>
          <p:cNvGrpSpPr/>
          <p:nvPr/>
        </p:nvGrpSpPr>
        <p:grpSpPr>
          <a:xfrm>
            <a:off x="5488244" y="3224478"/>
            <a:ext cx="1264667" cy="942444"/>
            <a:chOff x="5488244" y="3224478"/>
            <a:chExt cx="1264667" cy="942444"/>
          </a:xfrm>
        </p:grpSpPr>
        <p:sp>
          <p:nvSpPr>
            <p:cNvPr id="30" name="文本框 29"/>
            <p:cNvSpPr txBox="1"/>
            <p:nvPr/>
          </p:nvSpPr>
          <p:spPr>
            <a:xfrm>
              <a:off x="5488244" y="3766812"/>
              <a:ext cx="1264667" cy="396240"/>
            </a:xfrm>
            <a:prstGeom prst="rect">
              <a:avLst/>
            </a:prstGeom>
            <a:noFill/>
          </p:spPr>
          <p:txBody>
            <a:bodyPr rtlCol="0" wrap="square">
              <a:spAutoFit/>
            </a:bodyPr>
            <a:lstStyle/>
            <a:p>
              <a:r>
                <a:rPr altLang="en-US" b="1" lang="zh-CN" sz="2000">
                  <a:solidFill>
                    <a:srgbClr val="0070C0"/>
                  </a:solidFill>
                  <a:ea charset="-122" panose="020b0503020204020204" pitchFamily="34" typeface="微软雅黑"/>
                  <a:cs typeface="+mn-ea"/>
                  <a:sym typeface="+mn-lt"/>
                </a:rPr>
                <a:t>盈利模式</a:t>
              </a:r>
            </a:p>
          </p:txBody>
        </p:sp>
        <p:grpSp>
          <p:nvGrpSpPr>
            <p:cNvPr id="3" name="组合 2"/>
            <p:cNvGrpSpPr/>
            <p:nvPr/>
          </p:nvGrpSpPr>
          <p:grpSpPr>
            <a:xfrm>
              <a:off x="5848321" y="3224478"/>
              <a:ext cx="473410" cy="474493"/>
              <a:chOff x="5848321" y="3224478"/>
              <a:chExt cx="473410" cy="474493"/>
            </a:xfrm>
          </p:grpSpPr>
          <p:sp>
            <p:nvSpPr>
              <p:cNvPr id="31" name="Freeform 83"/>
              <p:cNvSpPr/>
              <p:nvPr/>
            </p:nvSpPr>
            <p:spPr bwMode="auto">
              <a:xfrm>
                <a:off x="6073651" y="3224478"/>
                <a:ext cx="248080" cy="249163"/>
              </a:xfrm>
              <a:custGeom>
                <a:gdLst>
                  <a:gd fmla="*/ 96 w 97" name="T0"/>
                  <a:gd fmla="*/ 48 h 97" name="T1"/>
                  <a:gd fmla="*/ 49 w 97" name="T2"/>
                  <a:gd fmla="*/ 97 h 97" name="T3"/>
                  <a:gd fmla="*/ 0 w 97" name="T4"/>
                  <a:gd fmla="*/ 50 h 97" name="T5"/>
                  <a:gd fmla="*/ 47 w 97" name="T6"/>
                  <a:gd fmla="*/ 1 h 97" name="T7"/>
                  <a:gd fmla="*/ 96 w 97" name="T8"/>
                  <a:gd fmla="*/ 48 h 97" name="T9"/>
                </a:gdLst>
                <a:cxnLst>
                  <a:cxn ang="0">
                    <a:pos x="T0" y="T1"/>
                  </a:cxn>
                  <a:cxn ang="0">
                    <a:pos x="T2" y="T3"/>
                  </a:cxn>
                  <a:cxn ang="0">
                    <a:pos x="T4" y="T5"/>
                  </a:cxn>
                  <a:cxn ang="0">
                    <a:pos x="T6" y="T7"/>
                  </a:cxn>
                  <a:cxn ang="0">
                    <a:pos x="T8" y="T9"/>
                  </a:cxn>
                </a:cxnLst>
                <a:rect b="b" l="0" r="r" t="0"/>
                <a:pathLst>
                  <a:path h="97" w="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cap="rnd" w="30163">
                <a:solidFill>
                  <a:srgbClr val="0070C0"/>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32" name="Line 84"/>
              <p:cNvSpPr>
                <a:spLocks noChangeShapeType="1"/>
              </p:cNvSpPr>
              <p:nvPr/>
            </p:nvSpPr>
            <p:spPr bwMode="auto">
              <a:xfrm>
                <a:off x="6114817" y="3350143"/>
                <a:ext cx="82332" cy="0"/>
              </a:xfrm>
              <a:prstGeom prst="line">
                <a:avLst/>
              </a:prstGeom>
              <a:noFill/>
              <a:ln cap="rnd" w="30163">
                <a:solidFill>
                  <a:srgbClr val="0070C0"/>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33" name="Line 85"/>
              <p:cNvSpPr>
                <a:spLocks noChangeShapeType="1"/>
              </p:cNvSpPr>
              <p:nvPr/>
            </p:nvSpPr>
            <p:spPr bwMode="auto">
              <a:xfrm flipH="1">
                <a:off x="6197149" y="3268894"/>
                <a:ext cx="0" cy="81249"/>
              </a:xfrm>
              <a:prstGeom prst="line">
                <a:avLst/>
              </a:prstGeom>
              <a:noFill/>
              <a:ln cap="rnd" w="30163">
                <a:solidFill>
                  <a:srgbClr val="0070C0"/>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34" name="Freeform 86"/>
              <p:cNvSpPr/>
              <p:nvPr/>
            </p:nvSpPr>
            <p:spPr bwMode="auto">
              <a:xfrm>
                <a:off x="5848321" y="3227728"/>
                <a:ext cx="471243" cy="471243"/>
              </a:xfrm>
              <a:custGeom>
                <a:gdLst>
                  <a:gd fmla="*/ 118 w 184" name="T0"/>
                  <a:gd fmla="*/ 3 h 184" name="T1"/>
                  <a:gd fmla="*/ 92 w 184" name="T2"/>
                  <a:gd fmla="*/ 0 h 184" name="T3"/>
                  <a:gd fmla="*/ 0 w 184" name="T4"/>
                  <a:gd fmla="*/ 92 h 184" name="T5"/>
                  <a:gd fmla="*/ 92 w 184" name="T6"/>
                  <a:gd fmla="*/ 184 h 184" name="T7"/>
                  <a:gd fmla="*/ 184 w 184" name="T8"/>
                  <a:gd fmla="*/ 92 h 184" name="T9"/>
                  <a:gd fmla="*/ 181 w 184" name="T10"/>
                  <a:gd fmla="*/ 66 h 184" name="T11"/>
                </a:gdLst>
                <a:cxnLst>
                  <a:cxn ang="0">
                    <a:pos x="T0" y="T1"/>
                  </a:cxn>
                  <a:cxn ang="0">
                    <a:pos x="T2" y="T3"/>
                  </a:cxn>
                  <a:cxn ang="0">
                    <a:pos x="T4" y="T5"/>
                  </a:cxn>
                  <a:cxn ang="0">
                    <a:pos x="T6" y="T7"/>
                  </a:cxn>
                  <a:cxn ang="0">
                    <a:pos x="T8" y="T9"/>
                  </a:cxn>
                  <a:cxn ang="0">
                    <a:pos x="T10" y="T11"/>
                  </a:cxn>
                </a:cxnLst>
                <a:rect b="b" l="0" r="r" t="0"/>
                <a:pathLst>
                  <a:path h="184" w="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cap="rnd" w="30163">
                <a:solidFill>
                  <a:srgbClr val="0070C0"/>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36" name="Freeform 87"/>
              <p:cNvSpPr/>
              <p:nvPr/>
            </p:nvSpPr>
            <p:spPr bwMode="auto">
              <a:xfrm>
                <a:off x="5919820" y="3289477"/>
                <a:ext cx="163581" cy="222080"/>
              </a:xfrm>
              <a:custGeom>
                <a:gdLst>
                  <a:gd fmla="*/ 63 w 64" name="T0"/>
                  <a:gd fmla="*/ 8 h 87" name="T1"/>
                  <a:gd fmla="*/ 43 w 64" name="T2"/>
                  <a:gd fmla="*/ 3 h 87" name="T3"/>
                  <a:gd fmla="*/ 6 w 64" name="T4"/>
                  <a:gd fmla="*/ 14 h 87" name="T5"/>
                  <a:gd fmla="*/ 8 w 64" name="T6"/>
                  <a:gd fmla="*/ 33 h 87" name="T7"/>
                  <a:gd fmla="*/ 29 w 64" name="T8"/>
                  <a:gd fmla="*/ 74 h 87" name="T9"/>
                  <a:gd fmla="*/ 57 w 64" name="T10"/>
                  <a:gd fmla="*/ 85 h 87" name="T11"/>
                  <a:gd fmla="*/ 54 w 64" name="T12"/>
                  <a:gd fmla="*/ 81 h 87" name="T13"/>
                  <a:gd fmla="*/ 48 w 64" name="T14"/>
                  <a:gd fmla="*/ 76 h 87" name="T15"/>
                  <a:gd fmla="*/ 45 w 64" name="T16"/>
                  <a:gd fmla="*/ 67 h 87" name="T17"/>
                  <a:gd fmla="*/ 36 w 64" name="T18"/>
                  <a:gd fmla="*/ 64 h 87" name="T19"/>
                  <a:gd fmla="*/ 45 w 64" name="T20"/>
                  <a:gd fmla="*/ 52 h 87" name="T21"/>
                  <a:gd fmla="*/ 64 w 64" name="T22"/>
                  <a:gd fmla="*/ 42 h 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 w="64">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cap="rnd" w="30163">
                <a:solidFill>
                  <a:srgbClr val="0070C0"/>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37" name="Freeform 88"/>
              <p:cNvSpPr/>
              <p:nvPr/>
            </p:nvSpPr>
            <p:spPr bwMode="auto">
              <a:xfrm>
                <a:off x="6050902" y="3460641"/>
                <a:ext cx="186331" cy="217747"/>
              </a:xfrm>
              <a:custGeom>
                <a:gdLst>
                  <a:gd fmla="*/ 12 w 73" name="T0"/>
                  <a:gd fmla="*/ 32 h 85" name="T1"/>
                  <a:gd fmla="*/ 12 w 73" name="T2"/>
                  <a:gd fmla="*/ 45 h 85" name="T3"/>
                  <a:gd fmla="*/ 25 w 73" name="T4"/>
                  <a:gd fmla="*/ 58 h 85" name="T5"/>
                  <a:gd fmla="*/ 19 w 73" name="T6"/>
                  <a:gd fmla="*/ 80 h 85" name="T7"/>
                  <a:gd fmla="*/ 45 w 73" name="T8"/>
                  <a:gd fmla="*/ 66 h 85" name="T9"/>
                  <a:gd fmla="*/ 66 w 73" name="T10"/>
                  <a:gd fmla="*/ 37 h 85" name="T11"/>
                  <a:gd fmla="*/ 54 w 73" name="T12"/>
                  <a:gd fmla="*/ 24 h 85" name="T13"/>
                  <a:gd fmla="*/ 24 w 73" name="T14"/>
                  <a:gd fmla="*/ 11 h 85" name="T15"/>
                  <a:gd fmla="*/ 12 w 73" name="T16"/>
                  <a:gd fmla="*/ 32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3">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cap="rnd" w="30163">
                <a:solidFill>
                  <a:srgbClr val="0070C0"/>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38" name="Freeform 89"/>
              <p:cNvSpPr/>
              <p:nvPr/>
            </p:nvSpPr>
            <p:spPr bwMode="auto">
              <a:xfrm>
                <a:off x="6257815" y="3432475"/>
                <a:ext cx="54166" cy="110498"/>
              </a:xfrm>
              <a:custGeom>
                <a:gdLst>
                  <a:gd fmla="*/ 13 w 21" name="T0"/>
                  <a:gd fmla="*/ 0 h 43" name="T1"/>
                  <a:gd fmla="*/ 12 w 21" name="T2"/>
                  <a:gd fmla="*/ 5 h 43" name="T3"/>
                  <a:gd fmla="*/ 10 w 21" name="T4"/>
                  <a:gd fmla="*/ 35 h 43" name="T5"/>
                  <a:gd fmla="*/ 21 w 21" name="T6"/>
                  <a:gd fmla="*/ 37 h 43" name="T7"/>
                </a:gdLst>
                <a:cxnLst>
                  <a:cxn ang="0">
                    <a:pos x="T0" y="T1"/>
                  </a:cxn>
                  <a:cxn ang="0">
                    <a:pos x="T2" y="T3"/>
                  </a:cxn>
                  <a:cxn ang="0">
                    <a:pos x="T4" y="T5"/>
                  </a:cxn>
                  <a:cxn ang="0">
                    <a:pos x="T6" y="T7"/>
                  </a:cxn>
                </a:cxnLst>
                <a:rect b="b" l="0" r="r" t="0"/>
                <a:pathLst>
                  <a:path h="43" w="21">
                    <a:moveTo>
                      <a:pt x="13" y="0"/>
                    </a:moveTo>
                    <a:cubicBezTo>
                      <a:pt x="14" y="2"/>
                      <a:pt x="13" y="2"/>
                      <a:pt x="12" y="5"/>
                    </a:cubicBezTo>
                    <a:cubicBezTo>
                      <a:pt x="8" y="14"/>
                      <a:pt x="0" y="27"/>
                      <a:pt x="10" y="35"/>
                    </a:cubicBezTo>
                    <a:cubicBezTo>
                      <a:pt x="19" y="43"/>
                      <a:pt x="21" y="37"/>
                      <a:pt x="21" y="37"/>
                    </a:cubicBezTo>
                  </a:path>
                </a:pathLst>
              </a:custGeom>
              <a:noFill/>
              <a:ln cap="rnd" w="30163">
                <a:solidFill>
                  <a:srgbClr val="0070C0"/>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grpSp>
      </p:grpSp>
      <p:grpSp>
        <p:nvGrpSpPr>
          <p:cNvPr id="21" name="组合 20"/>
          <p:cNvGrpSpPr/>
          <p:nvPr/>
        </p:nvGrpSpPr>
        <p:grpSpPr>
          <a:xfrm>
            <a:off x="2188734" y="2152849"/>
            <a:ext cx="2506911" cy="923330"/>
            <a:chOff x="2188734" y="2152849"/>
            <a:chExt cx="2506911" cy="923330"/>
          </a:xfrm>
        </p:grpSpPr>
        <p:cxnSp>
          <p:nvCxnSpPr>
            <p:cNvPr id="48" name="直接连接符 47"/>
            <p:cNvCxnSpPr/>
            <p:nvPr/>
          </p:nvCxnSpPr>
          <p:spPr>
            <a:xfrm>
              <a:off x="2489201"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188734" y="2152849"/>
              <a:ext cx="2506911"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早期的互联网企业，其盈利基本都来自于“流量-广告”模式。</a:t>
              </a:r>
            </a:p>
          </p:txBody>
        </p:sp>
      </p:grpSp>
      <p:grpSp>
        <p:nvGrpSpPr>
          <p:cNvPr id="39" name="组合 38"/>
          <p:cNvGrpSpPr/>
          <p:nvPr/>
        </p:nvGrpSpPr>
        <p:grpSpPr>
          <a:xfrm>
            <a:off x="7523974" y="2162043"/>
            <a:ext cx="2780088" cy="623248"/>
            <a:chOff x="7523974" y="2162043"/>
            <a:chExt cx="2780088" cy="623248"/>
          </a:xfrm>
        </p:grpSpPr>
        <p:cxnSp>
          <p:nvCxnSpPr>
            <p:cNvPr id="4" name="直接连接符 3"/>
            <p:cNvCxnSpPr/>
            <p:nvPr/>
          </p:nvCxnSpPr>
          <p:spPr>
            <a:xfrm>
              <a:off x="7576457"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523974" y="2162043"/>
              <a:ext cx="2780088"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付费下载模式对于独立开发商来说是一种比较实惠和快速的赚钱方式。</a:t>
              </a:r>
            </a:p>
          </p:txBody>
        </p:sp>
      </p:grpSp>
      <p:grpSp>
        <p:nvGrpSpPr>
          <p:cNvPr id="44" name="组合 43"/>
          <p:cNvGrpSpPr/>
          <p:nvPr/>
        </p:nvGrpSpPr>
        <p:grpSpPr>
          <a:xfrm>
            <a:off x="8186362" y="3576754"/>
            <a:ext cx="3170646" cy="623248"/>
            <a:chOff x="8186362" y="3576754"/>
            <a:chExt cx="3170646" cy="623248"/>
          </a:xfrm>
        </p:grpSpPr>
        <p:cxnSp>
          <p:nvCxnSpPr>
            <p:cNvPr id="49" name="直接连接符 48"/>
            <p:cNvCxnSpPr/>
            <p:nvPr/>
          </p:nvCxnSpPr>
          <p:spPr>
            <a:xfrm>
              <a:off x="8348952" y="4189756"/>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186362" y="3576755"/>
              <a:ext cx="3170646"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将某项非核心技术、产品或服务利用新方式加以修正改善，以创造更高的价值。</a:t>
              </a:r>
            </a:p>
          </p:txBody>
        </p:sp>
      </p:grpSp>
      <p:grpSp>
        <p:nvGrpSpPr>
          <p:cNvPr id="40" name="组合 39"/>
          <p:cNvGrpSpPr/>
          <p:nvPr/>
        </p:nvGrpSpPr>
        <p:grpSpPr>
          <a:xfrm>
            <a:off x="909220" y="3482921"/>
            <a:ext cx="3184961" cy="623248"/>
            <a:chOff x="909220" y="3482921"/>
            <a:chExt cx="3184961" cy="623248"/>
          </a:xfrm>
        </p:grpSpPr>
        <p:cxnSp>
          <p:nvCxnSpPr>
            <p:cNvPr id="50" name="直接连接符 49"/>
            <p:cNvCxnSpPr/>
            <p:nvPr/>
          </p:nvCxnSpPr>
          <p:spPr>
            <a:xfrm>
              <a:off x="1623081" y="4096969"/>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09220" y="3482922"/>
              <a:ext cx="3184961"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资质“挂靠”是指被挂靠方通过出租、出借资质证书等方式，并收取管理费。</a:t>
              </a:r>
            </a:p>
          </p:txBody>
        </p:sp>
      </p:grpSp>
      <p:grpSp>
        <p:nvGrpSpPr>
          <p:cNvPr id="42" name="组合 41"/>
          <p:cNvGrpSpPr/>
          <p:nvPr/>
        </p:nvGrpSpPr>
        <p:grpSpPr>
          <a:xfrm>
            <a:off x="1745084" y="4742442"/>
            <a:ext cx="3048000" cy="635210"/>
            <a:chOff x="1745084" y="4742442"/>
            <a:chExt cx="3048000" cy="635210"/>
          </a:xfrm>
        </p:grpSpPr>
        <p:cxnSp>
          <p:nvCxnSpPr>
            <p:cNvPr id="52" name="直接连接符 51"/>
            <p:cNvCxnSpPr/>
            <p:nvPr/>
          </p:nvCxnSpPr>
          <p:spPr>
            <a:xfrm>
              <a:off x="2675367"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45084" y="4742442"/>
              <a:ext cx="3048000"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是商业活动中的一种劳务报酬，在商业活动中为他人提供服务所得到的报酬。  </a:t>
              </a:r>
            </a:p>
          </p:txBody>
        </p:sp>
      </p:grpSp>
      <p:grpSp>
        <p:nvGrpSpPr>
          <p:cNvPr id="43" name="组合 42"/>
          <p:cNvGrpSpPr/>
          <p:nvPr/>
        </p:nvGrpSpPr>
        <p:grpSpPr>
          <a:xfrm>
            <a:off x="7405740" y="4735607"/>
            <a:ext cx="3147218" cy="923330"/>
            <a:chOff x="7405740" y="4735607"/>
            <a:chExt cx="3147218" cy="923330"/>
          </a:xfrm>
        </p:grpSpPr>
        <p:cxnSp>
          <p:nvCxnSpPr>
            <p:cNvPr id="53" name="直接连接符 52"/>
            <p:cNvCxnSpPr/>
            <p:nvPr/>
          </p:nvCxnSpPr>
          <p:spPr>
            <a:xfrm>
              <a:off x="7405740"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576455" y="4735607"/>
              <a:ext cx="2976501"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到货后您可以按照充值卡上的说明进行自助充值，充值成功金点将会立即到帐。</a:t>
              </a:r>
            </a:p>
          </p:txBody>
        </p:sp>
      </p:grpSp>
    </p:spTree>
    <p:extLst>
      <p:ext uri="{BB962C8B-B14F-4D97-AF65-F5344CB8AC3E}">
        <p14:creationId val="1145325666"/>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1" presetSubtype="1">
                                  <p:stCondLst>
                                    <p:cond delay="0"/>
                                  </p:stCondLst>
                                  <p:childTnLst>
                                    <p:set>
                                      <p:cBhvr>
                                        <p:cTn dur="1" fill="hold" id="10">
                                          <p:stCondLst>
                                            <p:cond delay="0"/>
                                          </p:stCondLst>
                                        </p:cTn>
                                        <p:tgtEl>
                                          <p:spTgt spid="12"/>
                                        </p:tgtEl>
                                        <p:attrNameLst>
                                          <p:attrName>style.visibility</p:attrName>
                                        </p:attrNameLst>
                                      </p:cBhvr>
                                      <p:to>
                                        <p:strVal val="visible"/>
                                      </p:to>
                                    </p:set>
                                    <p:animEffect filter="wheel(1)" transition="in">
                                      <p:cBhvr>
                                        <p:cTn dur="2000" id="11"/>
                                        <p:tgtEl>
                                          <p:spTgt spid="12"/>
                                        </p:tgtEl>
                                      </p:cBhvr>
                                    </p:animEffect>
                                  </p:childTnLst>
                                </p:cTn>
                              </p:par>
                            </p:childTnLst>
                          </p:cTn>
                        </p:par>
                        <p:par>
                          <p:cTn fill="hold" id="12" nodeType="afterGroup">
                            <p:stCondLst>
                              <p:cond delay="2500"/>
                            </p:stCondLst>
                            <p:childTnLst>
                              <p:par>
                                <p:cTn fill="hold" id="13" nodeType="afterEffect" presetClass="entr" presetID="53" presetSubtype="0">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p:cTn dur="500" fill="hold" id="15"/>
                                        <p:tgtEl>
                                          <p:spTgt spid="13"/>
                                        </p:tgtEl>
                                        <p:attrNameLst>
                                          <p:attrName>ppt_w</p:attrName>
                                        </p:attrNameLst>
                                      </p:cBhvr>
                                      <p:tavLst>
                                        <p:tav tm="0">
                                          <p:val>
                                            <p:fltVal val="0"/>
                                          </p:val>
                                        </p:tav>
                                        <p:tav tm="100000">
                                          <p:val>
                                            <p:strVal val="#ppt_w"/>
                                          </p:val>
                                        </p:tav>
                                      </p:tavLst>
                                    </p:anim>
                                    <p:anim calcmode="lin" valueType="num">
                                      <p:cBhvr>
                                        <p:cTn dur="500" fill="hold" id="16"/>
                                        <p:tgtEl>
                                          <p:spTgt spid="13"/>
                                        </p:tgtEl>
                                        <p:attrNameLst>
                                          <p:attrName>ppt_h</p:attrName>
                                        </p:attrNameLst>
                                      </p:cBhvr>
                                      <p:tavLst>
                                        <p:tav tm="0">
                                          <p:val>
                                            <p:fltVal val="0"/>
                                          </p:val>
                                        </p:tav>
                                        <p:tav tm="100000">
                                          <p:val>
                                            <p:strVal val="#ppt_h"/>
                                          </p:val>
                                        </p:tav>
                                      </p:tavLst>
                                    </p:anim>
                                    <p:animEffect filter="fade" transition="in">
                                      <p:cBhvr>
                                        <p:cTn dur="500" id="17"/>
                                        <p:tgtEl>
                                          <p:spTgt spid="13"/>
                                        </p:tgtEl>
                                      </p:cBhvr>
                                    </p:animEffect>
                                  </p:childTnLst>
                                </p:cTn>
                              </p:par>
                            </p:childTnLst>
                          </p:cTn>
                        </p:par>
                        <p:par>
                          <p:cTn fill="hold" id="18" nodeType="afterGroup">
                            <p:stCondLst>
                              <p:cond delay="3000"/>
                            </p:stCondLst>
                            <p:childTnLst>
                              <p:par>
                                <p:cTn fill="hold" id="19" nodeType="afterEffect" presetClass="entr" presetID="22" presetSubtype="2">
                                  <p:stCondLst>
                                    <p:cond delay="0"/>
                                  </p:stCondLst>
                                  <p:childTnLst>
                                    <p:set>
                                      <p:cBhvr>
                                        <p:cTn dur="1" fill="hold" id="20">
                                          <p:stCondLst>
                                            <p:cond delay="0"/>
                                          </p:stCondLst>
                                        </p:cTn>
                                        <p:tgtEl>
                                          <p:spTgt spid="21"/>
                                        </p:tgtEl>
                                        <p:attrNameLst>
                                          <p:attrName>style.visibility</p:attrName>
                                        </p:attrNameLst>
                                      </p:cBhvr>
                                      <p:to>
                                        <p:strVal val="visible"/>
                                      </p:to>
                                    </p:set>
                                    <p:animEffect filter="wipe(right)" transition="in">
                                      <p:cBhvr>
                                        <p:cTn dur="500" id="21"/>
                                        <p:tgtEl>
                                          <p:spTgt spid="21"/>
                                        </p:tgtEl>
                                      </p:cBhvr>
                                    </p:animEffect>
                                  </p:childTnLst>
                                </p:cTn>
                              </p:par>
                            </p:childTnLst>
                          </p:cTn>
                        </p:par>
                        <p:par>
                          <p:cTn fill="hold" id="22" nodeType="afterGroup">
                            <p:stCondLst>
                              <p:cond delay="3500"/>
                            </p:stCondLst>
                            <p:childTnLst>
                              <p:par>
                                <p:cTn fill="hold" id="23" nodeType="afterEffect" presetClass="entr" presetID="22" presetSubtype="2">
                                  <p:stCondLst>
                                    <p:cond delay="0"/>
                                  </p:stCondLst>
                                  <p:childTnLst>
                                    <p:set>
                                      <p:cBhvr>
                                        <p:cTn dur="1" fill="hold" id="24">
                                          <p:stCondLst>
                                            <p:cond delay="0"/>
                                          </p:stCondLst>
                                        </p:cTn>
                                        <p:tgtEl>
                                          <p:spTgt spid="40"/>
                                        </p:tgtEl>
                                        <p:attrNameLst>
                                          <p:attrName>style.visibility</p:attrName>
                                        </p:attrNameLst>
                                      </p:cBhvr>
                                      <p:to>
                                        <p:strVal val="visible"/>
                                      </p:to>
                                    </p:set>
                                    <p:animEffect filter="wipe(right)" transition="in">
                                      <p:cBhvr>
                                        <p:cTn dur="500" id="25"/>
                                        <p:tgtEl>
                                          <p:spTgt spid="40"/>
                                        </p:tgtEl>
                                      </p:cBhvr>
                                    </p:animEffect>
                                  </p:childTnLst>
                                </p:cTn>
                              </p:par>
                            </p:childTnLst>
                          </p:cTn>
                        </p:par>
                        <p:par>
                          <p:cTn fill="hold" id="26" nodeType="afterGroup">
                            <p:stCondLst>
                              <p:cond delay="4000"/>
                            </p:stCondLst>
                            <p:childTnLst>
                              <p:par>
                                <p:cTn fill="hold" id="27" nodeType="afterEffect" presetClass="entr" presetID="22" presetSubtype="2">
                                  <p:stCondLst>
                                    <p:cond delay="0"/>
                                  </p:stCondLst>
                                  <p:childTnLst>
                                    <p:set>
                                      <p:cBhvr>
                                        <p:cTn dur="1" fill="hold" id="28">
                                          <p:stCondLst>
                                            <p:cond delay="0"/>
                                          </p:stCondLst>
                                        </p:cTn>
                                        <p:tgtEl>
                                          <p:spTgt spid="42"/>
                                        </p:tgtEl>
                                        <p:attrNameLst>
                                          <p:attrName>style.visibility</p:attrName>
                                        </p:attrNameLst>
                                      </p:cBhvr>
                                      <p:to>
                                        <p:strVal val="visible"/>
                                      </p:to>
                                    </p:set>
                                    <p:animEffect filter="wipe(right)" transition="in">
                                      <p:cBhvr>
                                        <p:cTn dur="500" id="29"/>
                                        <p:tgtEl>
                                          <p:spTgt spid="42"/>
                                        </p:tgtEl>
                                      </p:cBhvr>
                                    </p:animEffect>
                                  </p:childTnLst>
                                </p:cTn>
                              </p:par>
                            </p:childTnLst>
                          </p:cTn>
                        </p:par>
                        <p:par>
                          <p:cTn fill="hold" id="30" nodeType="afterGroup">
                            <p:stCondLst>
                              <p:cond delay="4500"/>
                            </p:stCondLst>
                            <p:childTnLst>
                              <p:par>
                                <p:cTn fill="hold" id="31" nodeType="afterEffect" presetClass="entr" presetID="22" presetSubtype="8">
                                  <p:stCondLst>
                                    <p:cond delay="0"/>
                                  </p:stCondLst>
                                  <p:childTnLst>
                                    <p:set>
                                      <p:cBhvr>
                                        <p:cTn dur="1" fill="hold" id="32">
                                          <p:stCondLst>
                                            <p:cond delay="0"/>
                                          </p:stCondLst>
                                        </p:cTn>
                                        <p:tgtEl>
                                          <p:spTgt spid="39"/>
                                        </p:tgtEl>
                                        <p:attrNameLst>
                                          <p:attrName>style.visibility</p:attrName>
                                        </p:attrNameLst>
                                      </p:cBhvr>
                                      <p:to>
                                        <p:strVal val="visible"/>
                                      </p:to>
                                    </p:set>
                                    <p:animEffect filter="wipe(left)" transition="in">
                                      <p:cBhvr>
                                        <p:cTn dur="500" id="33"/>
                                        <p:tgtEl>
                                          <p:spTgt spid="39"/>
                                        </p:tgtEl>
                                      </p:cBhvr>
                                    </p:animEffect>
                                  </p:childTnLst>
                                </p:cTn>
                              </p:par>
                            </p:childTnLst>
                          </p:cTn>
                        </p:par>
                        <p:par>
                          <p:cTn fill="hold" id="34" nodeType="afterGroup">
                            <p:stCondLst>
                              <p:cond delay="5000"/>
                            </p:stCondLst>
                            <p:childTnLst>
                              <p:par>
                                <p:cTn fill="hold" id="35" nodeType="afterEffect" presetClass="entr" presetID="22" presetSubtype="8">
                                  <p:stCondLst>
                                    <p:cond delay="0"/>
                                  </p:stCondLst>
                                  <p:childTnLst>
                                    <p:set>
                                      <p:cBhvr>
                                        <p:cTn dur="1" fill="hold" id="36">
                                          <p:stCondLst>
                                            <p:cond delay="0"/>
                                          </p:stCondLst>
                                        </p:cTn>
                                        <p:tgtEl>
                                          <p:spTgt spid="44"/>
                                        </p:tgtEl>
                                        <p:attrNameLst>
                                          <p:attrName>style.visibility</p:attrName>
                                        </p:attrNameLst>
                                      </p:cBhvr>
                                      <p:to>
                                        <p:strVal val="visible"/>
                                      </p:to>
                                    </p:set>
                                    <p:animEffect filter="wipe(left)" transition="in">
                                      <p:cBhvr>
                                        <p:cTn dur="500" id="37"/>
                                        <p:tgtEl>
                                          <p:spTgt spid="44"/>
                                        </p:tgtEl>
                                      </p:cBhvr>
                                    </p:animEffect>
                                  </p:childTnLst>
                                </p:cTn>
                              </p:par>
                            </p:childTnLst>
                          </p:cTn>
                        </p:par>
                        <p:par>
                          <p:cTn fill="hold" id="38" nodeType="afterGroup">
                            <p:stCondLst>
                              <p:cond delay="5500"/>
                            </p:stCondLst>
                            <p:childTnLst>
                              <p:par>
                                <p:cTn fill="hold" id="39" nodeType="afterEffect" presetClass="entr" presetID="22" presetSubtype="8">
                                  <p:stCondLst>
                                    <p:cond delay="0"/>
                                  </p:stCondLst>
                                  <p:childTnLst>
                                    <p:set>
                                      <p:cBhvr>
                                        <p:cTn dur="1" fill="hold" id="40">
                                          <p:stCondLst>
                                            <p:cond delay="0"/>
                                          </p:stCondLst>
                                        </p:cTn>
                                        <p:tgtEl>
                                          <p:spTgt spid="43"/>
                                        </p:tgtEl>
                                        <p:attrNameLst>
                                          <p:attrName>style.visibility</p:attrName>
                                        </p:attrNameLst>
                                      </p:cBhvr>
                                      <p:to>
                                        <p:strVal val="visible"/>
                                      </p:to>
                                    </p:set>
                                    <p:animEffect filter="wipe(left)" transition="in">
                                      <p:cBhvr>
                                        <p:cTn dur="500" id="41"/>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314980"/>
            <a:ext cx="2266950" cy="599420"/>
            <a:chOff x="0" y="314980"/>
            <a:chExt cx="2266950" cy="599420"/>
          </a:xfrm>
          <a:effectLst>
            <a:outerShdw algn="tl" blurRad="254000" dir="2700000" dist="63500" rotWithShape="0">
              <a:prstClr val="black">
                <a:alpha val="30000"/>
              </a:prstClr>
            </a:outerShdw>
          </a:effectLst>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5" name="文本框 4"/>
            <p:cNvSpPr txBox="1"/>
            <p:nvPr/>
          </p:nvSpPr>
          <p:spPr>
            <a:xfrm>
              <a:off x="19050" y="314980"/>
              <a:ext cx="2247900" cy="579120"/>
            </a:xfrm>
            <a:prstGeom prst="rect">
              <a:avLst/>
            </a:prstGeom>
            <a:noFill/>
          </p:spPr>
          <p:txBody>
            <a:bodyPr rtlCol="0" wrap="square">
              <a:spAutoFit/>
            </a:bodyPr>
            <a:lstStyle/>
            <a:p>
              <a:pPr algn="ctr"/>
              <a:r>
                <a:rPr altLang="en-US" b="1" lang="zh-CN" sz="3200">
                  <a:solidFill>
                    <a:srgbClr val="0070C0"/>
                  </a:solidFill>
                  <a:ea charset="-122" panose="020b0503020204020204" pitchFamily="34" typeface="微软雅黑"/>
                  <a:cs typeface="+mn-ea"/>
                  <a:sym typeface="+mn-lt"/>
                </a:rPr>
                <a:t>核心优势</a:t>
              </a:r>
            </a:p>
          </p:txBody>
        </p:sp>
      </p:grpSp>
      <p:pic>
        <p:nvPicPr>
          <p:cNvPr id="37" name="图片 36"/>
          <p:cNvPicPr>
            <a:picLocks noChangeAspect="1"/>
          </p:cNvPicPr>
          <p:nvPr/>
        </p:nvPicPr>
        <p:blipFill>
          <a:blip r:embed="rId3">
            <a:extLst>
              <a:ext uri="{28A0092B-C50C-407E-A947-70E740481C1C}">
                <a14:useLocalDpi val="0"/>
              </a:ext>
            </a:extLst>
          </a:blip>
          <a:stretch>
            <a:fillRect/>
          </a:stretch>
        </p:blipFill>
        <p:spPr>
          <a:xfrm>
            <a:off x="7304" y="3628028"/>
            <a:ext cx="12177392" cy="3208743"/>
          </a:xfrm>
          <a:prstGeom prst="rect">
            <a:avLst/>
          </a:prstGeom>
          <a:effectLst/>
        </p:spPr>
      </p:pic>
      <p:grpSp>
        <p:nvGrpSpPr>
          <p:cNvPr id="11" name="组合 10"/>
          <p:cNvGrpSpPr/>
          <p:nvPr/>
        </p:nvGrpSpPr>
        <p:grpSpPr>
          <a:xfrm>
            <a:off x="584272" y="2336856"/>
            <a:ext cx="1592312" cy="1953386"/>
            <a:chOff x="584272" y="2336856"/>
            <a:chExt cx="1592312" cy="1953386"/>
          </a:xfrm>
          <a:effectLst>
            <a:outerShdw algn="tl" blurRad="254000" dir="2700000" dist="63500" rotWithShape="0">
              <a:prstClr val="black">
                <a:alpha val="30000"/>
              </a:prstClr>
            </a:outerShdw>
          </a:effectLst>
        </p:grpSpPr>
        <p:grpSp>
          <p:nvGrpSpPr>
            <p:cNvPr id="30" name="组合 29"/>
            <p:cNvGrpSpPr/>
            <p:nvPr/>
          </p:nvGrpSpPr>
          <p:grpSpPr>
            <a:xfrm rot="5400000">
              <a:off x="403735" y="2517393"/>
              <a:ext cx="1953386" cy="1592312"/>
              <a:chOff x="3456897" y="3211271"/>
              <a:chExt cx="1232193" cy="1004428"/>
            </a:xfrm>
          </p:grpSpPr>
          <p:sp>
            <p:nvSpPr>
              <p:cNvPr id="31"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32" name="椭圆 31"/>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sp>
          <p:nvSpPr>
            <p:cNvPr id="18" name="文本框 17"/>
            <p:cNvSpPr txBox="1"/>
            <p:nvPr/>
          </p:nvSpPr>
          <p:spPr>
            <a:xfrm>
              <a:off x="986149" y="2826330"/>
              <a:ext cx="759529" cy="640080"/>
            </a:xfrm>
            <a:prstGeom prst="rect">
              <a:avLst/>
            </a:prstGeom>
            <a:noFill/>
          </p:spPr>
          <p:txBody>
            <a:bodyPr rtlCol="0" wrap="square">
              <a:spAutoFit/>
            </a:bodyPr>
            <a:lstStyle/>
            <a:p>
              <a:pPr algn="ctr"/>
              <a:r>
                <a:rPr altLang="en-US" lang="zh-CN">
                  <a:solidFill>
                    <a:schemeClr val="bg1"/>
                  </a:solidFill>
                  <a:ea charset="-122" panose="020b0503020204020204" pitchFamily="34" typeface="微软雅黑"/>
                  <a:cs typeface="+mn-ea"/>
                  <a:sym typeface="+mn-lt"/>
                </a:rPr>
                <a:t>成本</a:t>
              </a:r>
            </a:p>
            <a:p>
              <a:pPr algn="ctr"/>
              <a:r>
                <a:rPr altLang="en-US" lang="zh-CN">
                  <a:solidFill>
                    <a:schemeClr val="bg1"/>
                  </a:solidFill>
                  <a:ea charset="-122" panose="020b0503020204020204" pitchFamily="34" typeface="微软雅黑"/>
                  <a:cs typeface="+mn-ea"/>
                  <a:sym typeface="+mn-lt"/>
                </a:rPr>
                <a:t>优势</a:t>
              </a:r>
            </a:p>
          </p:txBody>
        </p:sp>
      </p:grpSp>
      <p:grpSp>
        <p:nvGrpSpPr>
          <p:cNvPr id="12" name="组合 11"/>
          <p:cNvGrpSpPr/>
          <p:nvPr/>
        </p:nvGrpSpPr>
        <p:grpSpPr>
          <a:xfrm>
            <a:off x="2338544" y="2336856"/>
            <a:ext cx="1592312" cy="1953386"/>
            <a:chOff x="2338544" y="2336856"/>
            <a:chExt cx="1592312" cy="1953386"/>
          </a:xfrm>
          <a:effectLst>
            <a:outerShdw algn="tl" blurRad="254000" dir="2700000" dist="63500" rotWithShape="0">
              <a:prstClr val="black">
                <a:alpha val="30000"/>
              </a:prstClr>
            </a:outerShdw>
          </a:effectLst>
        </p:grpSpPr>
        <p:grpSp>
          <p:nvGrpSpPr>
            <p:cNvPr id="27" name="组合 26"/>
            <p:cNvGrpSpPr/>
            <p:nvPr/>
          </p:nvGrpSpPr>
          <p:grpSpPr>
            <a:xfrm rot="5400000">
              <a:off x="2158007" y="2517393"/>
              <a:ext cx="1953386" cy="1592312"/>
              <a:chOff x="3456897" y="3211271"/>
              <a:chExt cx="1232193" cy="1004428"/>
            </a:xfrm>
          </p:grpSpPr>
          <p:sp>
            <p:nvSpPr>
              <p:cNvPr id="28"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29" name="椭圆 28"/>
              <p:cNvSpPr/>
              <p:nvPr/>
            </p:nvSpPr>
            <p:spPr>
              <a:xfrm>
                <a:off x="3561365" y="3313435"/>
                <a:ext cx="800100" cy="8001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sp>
          <p:nvSpPr>
            <p:cNvPr id="19" name="文本框 18"/>
            <p:cNvSpPr txBox="1"/>
            <p:nvPr/>
          </p:nvSpPr>
          <p:spPr>
            <a:xfrm>
              <a:off x="2753525" y="2813498"/>
              <a:ext cx="759529" cy="640080"/>
            </a:xfrm>
            <a:prstGeom prst="rect">
              <a:avLst/>
            </a:prstGeom>
            <a:noFill/>
          </p:spPr>
          <p:txBody>
            <a:bodyPr rtlCol="0" wrap="square">
              <a:spAutoFit/>
            </a:bodyPr>
            <a:lstStyle/>
            <a:p>
              <a:pPr algn="ctr"/>
              <a:r>
                <a:rPr altLang="en-US" lang="zh-CN">
                  <a:solidFill>
                    <a:schemeClr val="bg1"/>
                  </a:solidFill>
                  <a:ea charset="-122" panose="020b0503020204020204" pitchFamily="34" typeface="微软雅黑"/>
                  <a:cs typeface="+mn-ea"/>
                  <a:sym typeface="+mn-lt"/>
                </a:rPr>
                <a:t>专利</a:t>
              </a:r>
            </a:p>
            <a:p>
              <a:pPr algn="ctr"/>
              <a:r>
                <a:rPr altLang="en-US" lang="zh-CN">
                  <a:solidFill>
                    <a:schemeClr val="bg1"/>
                  </a:solidFill>
                  <a:ea charset="-122" panose="020b0503020204020204" pitchFamily="34" typeface="微软雅黑"/>
                  <a:cs typeface="+mn-ea"/>
                  <a:sym typeface="+mn-lt"/>
                </a:rPr>
                <a:t>技术</a:t>
              </a:r>
            </a:p>
          </p:txBody>
        </p:sp>
      </p:grpSp>
      <p:grpSp>
        <p:nvGrpSpPr>
          <p:cNvPr id="13" name="组合 12"/>
          <p:cNvGrpSpPr/>
          <p:nvPr/>
        </p:nvGrpSpPr>
        <p:grpSpPr>
          <a:xfrm>
            <a:off x="4092816" y="2322568"/>
            <a:ext cx="1592312" cy="1953386"/>
            <a:chOff x="4092816" y="2322568"/>
            <a:chExt cx="1592312" cy="1953386"/>
          </a:xfrm>
          <a:effectLst>
            <a:outerShdw algn="tl" blurRad="254000" dir="2700000" dist="63500" rotWithShape="0">
              <a:prstClr val="black">
                <a:alpha val="30000"/>
              </a:prstClr>
            </a:outerShdw>
          </a:effectLst>
        </p:grpSpPr>
        <p:grpSp>
          <p:nvGrpSpPr>
            <p:cNvPr id="6" name="组合 5"/>
            <p:cNvGrpSpPr/>
            <p:nvPr/>
          </p:nvGrpSpPr>
          <p:grpSpPr>
            <a:xfrm rot="5400000">
              <a:off x="3912279" y="2503105"/>
              <a:ext cx="1953386" cy="1592312"/>
              <a:chOff x="3456897" y="3211271"/>
              <a:chExt cx="1232193" cy="1004428"/>
            </a:xfrm>
          </p:grpSpPr>
          <p:sp>
            <p:nvSpPr>
              <p:cNvPr id="7"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8" name="椭圆 7"/>
              <p:cNvSpPr/>
              <p:nvPr/>
            </p:nvSpPr>
            <p:spPr>
              <a:xfrm>
                <a:off x="3561365" y="3313435"/>
                <a:ext cx="800100" cy="800100"/>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sp>
          <p:nvSpPr>
            <p:cNvPr id="20" name="文本框 19"/>
            <p:cNvSpPr txBox="1"/>
            <p:nvPr/>
          </p:nvSpPr>
          <p:spPr>
            <a:xfrm>
              <a:off x="4509208" y="2826328"/>
              <a:ext cx="759529" cy="640080"/>
            </a:xfrm>
            <a:prstGeom prst="rect">
              <a:avLst/>
            </a:prstGeom>
            <a:noFill/>
          </p:spPr>
          <p:txBody>
            <a:bodyPr rtlCol="0" wrap="square">
              <a:spAutoFit/>
            </a:bodyPr>
            <a:lstStyle/>
            <a:p>
              <a:pPr algn="ctr"/>
              <a:r>
                <a:rPr altLang="en-US" lang="zh-CN">
                  <a:solidFill>
                    <a:schemeClr val="bg1"/>
                  </a:solidFill>
                  <a:ea charset="-122" panose="020b0503020204020204" pitchFamily="34" typeface="微软雅黑"/>
                  <a:cs typeface="+mn-ea"/>
                  <a:sym typeface="+mn-lt"/>
                </a:rPr>
                <a:t>行业</a:t>
              </a:r>
            </a:p>
            <a:p>
              <a:pPr algn="ctr"/>
              <a:r>
                <a:rPr altLang="en-US" lang="zh-CN">
                  <a:solidFill>
                    <a:schemeClr val="bg1"/>
                  </a:solidFill>
                  <a:ea charset="-122" panose="020b0503020204020204" pitchFamily="34" typeface="微软雅黑"/>
                  <a:cs typeface="+mn-ea"/>
                  <a:sym typeface="+mn-lt"/>
                </a:rPr>
                <a:t>地位</a:t>
              </a:r>
            </a:p>
          </p:txBody>
        </p:sp>
      </p:grpSp>
      <p:grpSp>
        <p:nvGrpSpPr>
          <p:cNvPr id="14" name="组合 13"/>
          <p:cNvGrpSpPr/>
          <p:nvPr/>
        </p:nvGrpSpPr>
        <p:grpSpPr>
          <a:xfrm>
            <a:off x="5847088" y="2336856"/>
            <a:ext cx="1592312" cy="1953386"/>
            <a:chOff x="5847088" y="2336856"/>
            <a:chExt cx="1592312" cy="1953386"/>
          </a:xfrm>
          <a:effectLst>
            <a:outerShdw algn="tl" blurRad="254000" dir="2700000" dist="63500" rotWithShape="0">
              <a:prstClr val="black">
                <a:alpha val="30000"/>
              </a:prstClr>
            </a:outerShdw>
          </a:effectLst>
        </p:grpSpPr>
        <p:grpSp>
          <p:nvGrpSpPr>
            <p:cNvPr id="24" name="组合 23"/>
            <p:cNvGrpSpPr/>
            <p:nvPr/>
          </p:nvGrpSpPr>
          <p:grpSpPr>
            <a:xfrm rot="5400000">
              <a:off x="5666551" y="2517393"/>
              <a:ext cx="1953386" cy="1592312"/>
              <a:chOff x="3456897" y="3211271"/>
              <a:chExt cx="1232193" cy="1004428"/>
            </a:xfrm>
          </p:grpSpPr>
          <p:sp>
            <p:nvSpPr>
              <p:cNvPr id="25"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cs typeface="+mn-ea"/>
                  <a:sym typeface="+mn-lt"/>
                </a:endParaRPr>
              </a:p>
            </p:txBody>
          </p:sp>
          <p:sp>
            <p:nvSpPr>
              <p:cNvPr id="26" name="椭圆 25"/>
              <p:cNvSpPr/>
              <p:nvPr/>
            </p:nvSpPr>
            <p:spPr>
              <a:xfrm>
                <a:off x="3561365" y="3313435"/>
                <a:ext cx="800100" cy="8001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sp>
          <p:nvSpPr>
            <p:cNvPr id="21" name="文本框 20"/>
            <p:cNvSpPr txBox="1"/>
            <p:nvPr/>
          </p:nvSpPr>
          <p:spPr>
            <a:xfrm>
              <a:off x="6263479" y="2828012"/>
              <a:ext cx="759529" cy="640080"/>
            </a:xfrm>
            <a:prstGeom prst="rect">
              <a:avLst/>
            </a:prstGeom>
            <a:noFill/>
          </p:spPr>
          <p:txBody>
            <a:bodyPr rtlCol="0" wrap="square">
              <a:spAutoFit/>
            </a:bodyPr>
            <a:lstStyle/>
            <a:p>
              <a:pPr algn="ctr"/>
              <a:r>
                <a:rPr altLang="en-US" lang="zh-CN">
                  <a:solidFill>
                    <a:schemeClr val="bg1"/>
                  </a:solidFill>
                  <a:ea charset="-122" panose="020b0503020204020204" pitchFamily="34" typeface="微软雅黑"/>
                  <a:cs typeface="+mn-ea"/>
                  <a:sym typeface="+mn-lt"/>
                </a:rPr>
                <a:t>固定</a:t>
              </a:r>
            </a:p>
            <a:p>
              <a:pPr algn="ctr"/>
              <a:r>
                <a:rPr altLang="en-US" lang="zh-CN">
                  <a:solidFill>
                    <a:schemeClr val="bg1"/>
                  </a:solidFill>
                  <a:ea charset="-122" panose="020b0503020204020204" pitchFamily="34" typeface="微软雅黑"/>
                  <a:cs typeface="+mn-ea"/>
                  <a:sym typeface="+mn-lt"/>
                </a:rPr>
                <a:t>客源</a:t>
              </a:r>
            </a:p>
          </p:txBody>
        </p:sp>
      </p:grpSp>
      <p:sp>
        <p:nvSpPr>
          <p:cNvPr id="2" name="矩形 1"/>
          <p:cNvSpPr/>
          <p:nvPr/>
        </p:nvSpPr>
        <p:spPr>
          <a:xfrm>
            <a:off x="8034831" y="1392724"/>
            <a:ext cx="3251199" cy="146304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ea charset="-122" panose="020b0503020204020204" pitchFamily="34" typeface="微软雅黑"/>
                <a:cs typeface="+mn-ea"/>
                <a:sym typeface="+mn-lt"/>
              </a:rPr>
              <a:t>       多年的商品营销经验使得我们拥有了与众多知名厂商企业的采购渠道，多年的产品销售经验使得我们掌握了众多的高新技术产品信息，开心购物拥有最齐全的商品信息和优质服务，是客户一站式购物的理想选择。</a:t>
            </a:r>
          </a:p>
        </p:txBody>
      </p:sp>
      <p:grpSp>
        <p:nvGrpSpPr>
          <p:cNvPr id="9" name="组合 8"/>
          <p:cNvGrpSpPr/>
          <p:nvPr/>
        </p:nvGrpSpPr>
        <p:grpSpPr>
          <a:xfrm flipV="1">
            <a:off x="8500638" y="1157163"/>
            <a:ext cx="578351" cy="84054"/>
            <a:chOff x="3930857" y="1377220"/>
            <a:chExt cx="911959" cy="132538"/>
          </a:xfrm>
          <a:solidFill>
            <a:srgbClr val="0070C0"/>
          </a:solidFill>
        </p:grpSpPr>
        <p:sp>
          <p:nvSpPr>
            <p:cNvPr id="3" name="椭圆 2"/>
            <p:cNvSpPr/>
            <p:nvPr/>
          </p:nvSpPr>
          <p:spPr>
            <a:xfrm>
              <a:off x="3930857"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3" name="椭圆 32"/>
            <p:cNvSpPr/>
            <p:nvPr/>
          </p:nvSpPr>
          <p:spPr>
            <a:xfrm>
              <a:off x="4190664"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4" name="椭圆 33"/>
            <p:cNvSpPr/>
            <p:nvPr/>
          </p:nvSpPr>
          <p:spPr>
            <a:xfrm>
              <a:off x="4450471"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35" name="椭圆 34"/>
            <p:cNvSpPr/>
            <p:nvPr/>
          </p:nvSpPr>
          <p:spPr>
            <a:xfrm>
              <a:off x="4710278"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spTree>
    <p:extLst>
      <p:ext uri="{BB962C8B-B14F-4D97-AF65-F5344CB8AC3E}">
        <p14:creationId val="2288426796"/>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37"/>
                                        </p:tgtEl>
                                        <p:attrNameLst>
                                          <p:attrName>style.visibility</p:attrName>
                                        </p:attrNameLst>
                                      </p:cBhvr>
                                      <p:to>
                                        <p:strVal val="visible"/>
                                      </p:to>
                                    </p:set>
                                    <p:animEffect filter="fade" transition="in">
                                      <p:cBhvr>
                                        <p:cTn dur="1000" id="11"/>
                                        <p:tgtEl>
                                          <p:spTgt spid="37"/>
                                        </p:tgtEl>
                                      </p:cBhvr>
                                    </p:animEffect>
                                    <p:anim calcmode="lin" valueType="num">
                                      <p:cBhvr>
                                        <p:cTn dur="1000" fill="hold" id="12"/>
                                        <p:tgtEl>
                                          <p:spTgt spid="37"/>
                                        </p:tgtEl>
                                        <p:attrNameLst>
                                          <p:attrName>ppt_x</p:attrName>
                                        </p:attrNameLst>
                                      </p:cBhvr>
                                      <p:tavLst>
                                        <p:tav tm="0">
                                          <p:val>
                                            <p:strVal val="#ppt_x"/>
                                          </p:val>
                                        </p:tav>
                                        <p:tav tm="100000">
                                          <p:val>
                                            <p:strVal val="#ppt_x"/>
                                          </p:val>
                                        </p:tav>
                                      </p:tavLst>
                                    </p:anim>
                                    <p:anim calcmode="lin" valueType="num">
                                      <p:cBhvr>
                                        <p:cTn dur="1000" fill="hold" id="13"/>
                                        <p:tgtEl>
                                          <p:spTgt spid="3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1000" id="17"/>
                                        <p:tgtEl>
                                          <p:spTgt spid="11"/>
                                        </p:tgtEl>
                                      </p:cBhvr>
                                    </p:animEffect>
                                    <p:anim calcmode="lin" valueType="num">
                                      <p:cBhvr>
                                        <p:cTn dur="1000" fill="hold" id="18"/>
                                        <p:tgtEl>
                                          <p:spTgt spid="11"/>
                                        </p:tgtEl>
                                        <p:attrNameLst>
                                          <p:attrName>ppt_x</p:attrName>
                                        </p:attrNameLst>
                                      </p:cBhvr>
                                      <p:tavLst>
                                        <p:tav tm="0">
                                          <p:val>
                                            <p:strVal val="#ppt_x"/>
                                          </p:val>
                                        </p:tav>
                                        <p:tav tm="100000">
                                          <p:val>
                                            <p:strVal val="#ppt_x"/>
                                          </p:val>
                                        </p:tav>
                                      </p:tavLst>
                                    </p:anim>
                                    <p:anim calcmode="lin" valueType="num">
                                      <p:cBhvr>
                                        <p:cTn dur="1000" fill="hold" id="19"/>
                                        <p:tgtEl>
                                          <p:spTgt spid="1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anim calcmode="lin" valueType="num">
                                      <p:cBhvr>
                                        <p:cTn dur="1000" fill="hold" id="24"/>
                                        <p:tgtEl>
                                          <p:spTgt spid="12"/>
                                        </p:tgtEl>
                                        <p:attrNameLst>
                                          <p:attrName>ppt_x</p:attrName>
                                        </p:attrNameLst>
                                      </p:cBhvr>
                                      <p:tavLst>
                                        <p:tav tm="0">
                                          <p:val>
                                            <p:strVal val="#ppt_x"/>
                                          </p:val>
                                        </p:tav>
                                        <p:tav tm="100000">
                                          <p:val>
                                            <p:strVal val="#ppt_x"/>
                                          </p:val>
                                        </p:tav>
                                      </p:tavLst>
                                    </p:anim>
                                    <p:anim calcmode="lin" valueType="num">
                                      <p:cBhvr>
                                        <p:cTn dur="1000" fill="hold" id="25"/>
                                        <p:tgtEl>
                                          <p:spTgt spid="1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id="27" nodeType="after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id="33" nodeType="afterEffect" presetClass="entr" presetID="42" presetSubtype="0">
                                  <p:stCondLst>
                                    <p:cond delay="0"/>
                                  </p:stCondLst>
                                  <p:childTnLst>
                                    <p:set>
                                      <p:cBhvr>
                                        <p:cTn dur="1" fill="hold" id="34">
                                          <p:stCondLst>
                                            <p:cond delay="0"/>
                                          </p:stCondLst>
                                        </p:cTn>
                                        <p:tgtEl>
                                          <p:spTgt spid="14"/>
                                        </p:tgtEl>
                                        <p:attrNameLst>
                                          <p:attrName>style.visibility</p:attrName>
                                        </p:attrNameLst>
                                      </p:cBhvr>
                                      <p:to>
                                        <p:strVal val="visible"/>
                                      </p:to>
                                    </p:set>
                                    <p:animEffect filter="fade" transition="in">
                                      <p:cBhvr>
                                        <p:cTn dur="1000" id="35"/>
                                        <p:tgtEl>
                                          <p:spTgt spid="14"/>
                                        </p:tgtEl>
                                      </p:cBhvr>
                                    </p:animEffect>
                                    <p:anim calcmode="lin" valueType="num">
                                      <p:cBhvr>
                                        <p:cTn dur="1000" fill="hold" id="36"/>
                                        <p:tgtEl>
                                          <p:spTgt spid="14"/>
                                        </p:tgtEl>
                                        <p:attrNameLst>
                                          <p:attrName>ppt_x</p:attrName>
                                        </p:attrNameLst>
                                      </p:cBhvr>
                                      <p:tavLst>
                                        <p:tav tm="0">
                                          <p:val>
                                            <p:strVal val="#ppt_x"/>
                                          </p:val>
                                        </p:tav>
                                        <p:tav tm="100000">
                                          <p:val>
                                            <p:strVal val="#ppt_x"/>
                                          </p:val>
                                        </p:tav>
                                      </p:tavLst>
                                    </p:anim>
                                    <p:anim calcmode="lin" valueType="num">
                                      <p:cBhvr>
                                        <p:cTn dur="1000" fill="hold" id="37"/>
                                        <p:tgtEl>
                                          <p:spTgt spid="14"/>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5500"/>
                            </p:stCondLst>
                            <p:childTnLst>
                              <p:par>
                                <p:cTn fill="hold" id="39" nodeType="afterEffect" presetClass="entr" presetID="22" presetSubtype="8">
                                  <p:stCondLst>
                                    <p:cond delay="0"/>
                                  </p:stCondLst>
                                  <p:childTnLst>
                                    <p:set>
                                      <p:cBhvr>
                                        <p:cTn dur="1" fill="hold" id="40">
                                          <p:stCondLst>
                                            <p:cond delay="0"/>
                                          </p:stCondLst>
                                        </p:cTn>
                                        <p:tgtEl>
                                          <p:spTgt spid="9"/>
                                        </p:tgtEl>
                                        <p:attrNameLst>
                                          <p:attrName>style.visibility</p:attrName>
                                        </p:attrNameLst>
                                      </p:cBhvr>
                                      <p:to>
                                        <p:strVal val="visible"/>
                                      </p:to>
                                    </p:set>
                                    <p:animEffect filter="wipe(left)" transition="in">
                                      <p:cBhvr>
                                        <p:cTn dur="500" id="41"/>
                                        <p:tgtEl>
                                          <p:spTgt spid="9"/>
                                        </p:tgtEl>
                                      </p:cBhvr>
                                    </p:animEffect>
                                  </p:childTnLst>
                                </p:cTn>
                              </p:par>
                            </p:childTnLst>
                          </p:cTn>
                        </p:par>
                        <p:par>
                          <p:cTn fill="hold" id="42" nodeType="afterGroup">
                            <p:stCondLst>
                              <p:cond delay="6000"/>
                            </p:stCondLst>
                            <p:childTnLst>
                              <p:par>
                                <p:cTn fill="hold" grpId="0" id="43" nodeType="afterEffect" presetClass="entr" presetID="22" presetSubtype="1">
                                  <p:stCondLst>
                                    <p:cond delay="0"/>
                                  </p:stCondLst>
                                  <p:childTnLst>
                                    <p:set>
                                      <p:cBhvr>
                                        <p:cTn dur="1" fill="hold" id="44">
                                          <p:stCondLst>
                                            <p:cond delay="0"/>
                                          </p:stCondLst>
                                        </p:cTn>
                                        <p:tgtEl>
                                          <p:spTgt spid="2"/>
                                        </p:tgtEl>
                                        <p:attrNameLst>
                                          <p:attrName>style.visibility</p:attrName>
                                        </p:attrNameLst>
                                      </p:cBhvr>
                                      <p:to>
                                        <p:strVal val="visible"/>
                                      </p:to>
                                    </p:set>
                                    <p:animEffect filter="wipe(up)" transition="in">
                                      <p:cBhvr>
                                        <p:cTn dur="500" id="4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8133848" y="2631704"/>
            <a:ext cx="4057527" cy="1915885"/>
          </a:xfrm>
          <a:prstGeom prst="rect">
            <a:avLst/>
          </a:prstGeom>
          <a:effectLst>
            <a:outerShdw algn="tl" blurRad="254000" dir="2700000" dist="63500" rotWithShape="0">
              <a:prstClr val="black">
                <a:alpha val="30000"/>
              </a:prstClr>
            </a:outerShdw>
          </a:effectLst>
        </p:spPr>
      </p:pic>
      <p:grpSp>
        <p:nvGrpSpPr>
          <p:cNvPr id="3" name="组合 2"/>
          <p:cNvGrpSpPr/>
          <p:nvPr/>
        </p:nvGrpSpPr>
        <p:grpSpPr>
          <a:xfrm>
            <a:off x="7458417" y="2285748"/>
            <a:ext cx="1368193" cy="1997510"/>
            <a:chOff x="7458417" y="2285748"/>
            <a:chExt cx="1368193" cy="1997510"/>
          </a:xfrm>
        </p:grpSpPr>
        <p:sp>
          <p:nvSpPr>
            <p:cNvPr id="5" name="矩形 4"/>
            <p:cNvSpPr/>
            <p:nvPr/>
          </p:nvSpPr>
          <p:spPr>
            <a:xfrm rot="2700000">
              <a:off x="7458417" y="2915065"/>
              <a:ext cx="1368193" cy="1368193"/>
            </a:xfrm>
            <a:prstGeom prst="rect">
              <a:avLst/>
            </a:prstGeom>
            <a:solidFill>
              <a:srgbClr val="0070C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8" name="矩形 7"/>
            <p:cNvSpPr/>
            <p:nvPr/>
          </p:nvSpPr>
          <p:spPr>
            <a:xfrm rot="2700000">
              <a:off x="7695006" y="2328959"/>
              <a:ext cx="370728" cy="370728"/>
            </a:xfrm>
            <a:prstGeom prst="rect">
              <a:avLst/>
            </a:prstGeom>
            <a:solidFill>
              <a:srgbClr val="0DA3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sp>
          <p:nvSpPr>
            <p:cNvPr id="9" name="矩形 8"/>
            <p:cNvSpPr/>
            <p:nvPr/>
          </p:nvSpPr>
          <p:spPr>
            <a:xfrm rot="2700000">
              <a:off x="8366539" y="2285748"/>
              <a:ext cx="181545" cy="181545"/>
            </a:xfrm>
            <a:prstGeom prst="rect">
              <a:avLst/>
            </a:prstGeom>
            <a:solidFill>
              <a:srgbClr val="53BDF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cs typeface="+mn-ea"/>
                <a:sym typeface="+mn-lt"/>
              </a:endParaRPr>
            </a:p>
          </p:txBody>
        </p:sp>
      </p:grpSp>
      <p:grpSp>
        <p:nvGrpSpPr>
          <p:cNvPr id="17" name="组合 16"/>
          <p:cNvGrpSpPr/>
          <p:nvPr/>
        </p:nvGrpSpPr>
        <p:grpSpPr>
          <a:xfrm>
            <a:off x="1" y="2743643"/>
            <a:ext cx="7431800" cy="1234788"/>
            <a:chOff x="1" y="2743643"/>
            <a:chExt cx="7431800" cy="1234788"/>
          </a:xfrm>
        </p:grpSpPr>
        <p:cxnSp>
          <p:nvCxnSpPr>
            <p:cNvPr id="7" name="直接连接符 6"/>
            <p:cNvCxnSpPr/>
            <p:nvPr/>
          </p:nvCxnSpPr>
          <p:spPr>
            <a:xfrm>
              <a:off x="1" y="3585307"/>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23239" y="2743643"/>
              <a:ext cx="3208562" cy="822960"/>
            </a:xfrm>
            <a:prstGeom prst="rect">
              <a:avLst/>
            </a:prstGeom>
            <a:noFill/>
          </p:spPr>
          <p:txBody>
            <a:bodyPr rtlCol="0" wrap="square">
              <a:spAutoFit/>
            </a:bodyPr>
            <a:lstStyle/>
            <a:p>
              <a:pPr algn="ctr"/>
              <a:r>
                <a:rPr altLang="en-US" b="1" lang="zh-CN" sz="4800">
                  <a:solidFill>
                    <a:srgbClr val="0070C0"/>
                  </a:solidFill>
                  <a:ea charset="-122" panose="020b0503020204020204" pitchFamily="34" typeface="微软雅黑"/>
                  <a:cs typeface="+mn-ea"/>
                  <a:sym typeface="+mn-lt"/>
                </a:rPr>
                <a:t>产品运营</a:t>
              </a:r>
            </a:p>
          </p:txBody>
        </p:sp>
        <p:sp>
          <p:nvSpPr>
            <p:cNvPr id="11" name="文本框 10"/>
            <p:cNvSpPr txBox="1"/>
            <p:nvPr/>
          </p:nvSpPr>
          <p:spPr>
            <a:xfrm>
              <a:off x="53509" y="3639877"/>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产品介绍</a:t>
              </a:r>
            </a:p>
          </p:txBody>
        </p:sp>
        <p:sp>
          <p:nvSpPr>
            <p:cNvPr id="12" name="文本框 11"/>
            <p:cNvSpPr txBox="1"/>
            <p:nvPr/>
          </p:nvSpPr>
          <p:spPr>
            <a:xfrm>
              <a:off x="1242844" y="3639877"/>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销售渠道</a:t>
              </a:r>
            </a:p>
          </p:txBody>
        </p:sp>
        <p:sp>
          <p:nvSpPr>
            <p:cNvPr id="13" name="文本框 12"/>
            <p:cNvSpPr txBox="1"/>
            <p:nvPr/>
          </p:nvSpPr>
          <p:spPr>
            <a:xfrm>
              <a:off x="2414578" y="3639877"/>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技术核心</a:t>
              </a:r>
            </a:p>
          </p:txBody>
        </p:sp>
        <p:sp>
          <p:nvSpPr>
            <p:cNvPr id="14" name="文本框 13"/>
            <p:cNvSpPr txBox="1"/>
            <p:nvPr/>
          </p:nvSpPr>
          <p:spPr>
            <a:xfrm>
              <a:off x="3561748" y="3639877"/>
              <a:ext cx="1340355" cy="335280"/>
            </a:xfrm>
            <a:prstGeom prst="rect">
              <a:avLst/>
            </a:prstGeom>
            <a:noFill/>
          </p:spPr>
          <p:txBody>
            <a:bodyPr rtlCol="0" wrap="square">
              <a:spAutoFit/>
            </a:bodyPr>
            <a:lstStyle/>
            <a:p>
              <a:pPr algn="ctr"/>
              <a:r>
                <a:rPr altLang="en-US" lang="zh-CN" sz="1600">
                  <a:solidFill>
                    <a:srgbClr val="0070C0"/>
                  </a:solidFill>
                  <a:ea charset="-122" panose="020b0503020204020204" pitchFamily="34" typeface="微软雅黑"/>
                  <a:cs typeface="+mn-ea"/>
                  <a:sym typeface="+mn-lt"/>
                </a:rPr>
                <a:t>推广渠道</a:t>
              </a:r>
            </a:p>
          </p:txBody>
        </p:sp>
      </p:grpSp>
      <p:cxnSp>
        <p:nvCxnSpPr>
          <p:cNvPr id="15" name="直接连接符 14"/>
          <p:cNvCxnSpPr/>
          <p:nvPr/>
        </p:nvCxnSpPr>
        <p:spPr>
          <a:xfrm>
            <a:off x="-231933" y="1857375"/>
            <a:ext cx="1110798" cy="13017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6306" y="4033000"/>
            <a:ext cx="2995768" cy="35108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163737" y="3240674"/>
            <a:ext cx="1963492" cy="822960"/>
          </a:xfrm>
          <a:prstGeom prst="rect">
            <a:avLst/>
          </a:prstGeom>
          <a:noFill/>
          <a:effectLst>
            <a:outerShdw algn="tl" blurRad="254000" dir="2700000" dist="63500" rotWithShape="0">
              <a:prstClr val="black">
                <a:alpha val="30000"/>
              </a:prstClr>
            </a:outerShdw>
          </a:effectLst>
        </p:spPr>
        <p:txBody>
          <a:bodyPr rtlCol="0" wrap="square">
            <a:spAutoFit/>
          </a:bodyPr>
          <a:lstStyle/>
          <a:p>
            <a:pPr algn="ctr"/>
            <a:r>
              <a:rPr altLang="zh-CN" lang="en-US" sz="2400">
                <a:solidFill>
                  <a:schemeClr val="bg1"/>
                </a:solidFill>
                <a:ea charset="-122" panose="020b0503020204020204" pitchFamily="34" typeface="微软雅黑"/>
                <a:cs typeface="+mn-ea"/>
                <a:sym typeface="+mn-lt"/>
              </a:rPr>
              <a:t>PART</a:t>
            </a:r>
          </a:p>
          <a:p>
            <a:pPr algn="ctr"/>
            <a:r>
              <a:rPr altLang="zh-CN" lang="en-US" sz="2400">
                <a:solidFill>
                  <a:schemeClr val="bg1"/>
                </a:solidFill>
                <a:ea charset="-122" panose="020b0503020204020204" pitchFamily="34" typeface="微软雅黑"/>
                <a:cs typeface="+mn-ea"/>
                <a:sym typeface="+mn-lt"/>
              </a:rPr>
              <a:t>02</a:t>
            </a:r>
          </a:p>
        </p:txBody>
      </p:sp>
    </p:spTree>
    <p:extLst>
      <p:ext uri="{BB962C8B-B14F-4D97-AF65-F5344CB8AC3E}">
        <p14:creationId val="2496650274"/>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3">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1+#ppt_w/2"/>
                                          </p:val>
                                        </p:tav>
                                        <p:tav tm="100000">
                                          <p:val>
                                            <p:strVal val="#ppt_x"/>
                                          </p:val>
                                        </p:tav>
                                      </p:tavLst>
                                    </p:anim>
                                    <p:anim calcmode="lin" valueType="num">
                                      <p:cBhvr additive="base">
                                        <p:cTn dur="500" fill="hold" id="8"/>
                                        <p:tgtEl>
                                          <p:spTgt spid="1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3">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fill="hold" id="12"/>
                                        <p:tgtEl>
                                          <p:spTgt spid="15"/>
                                        </p:tgtEl>
                                        <p:attrNameLst>
                                          <p:attrName>ppt_x</p:attrName>
                                        </p:attrNameLst>
                                      </p:cBhvr>
                                      <p:tavLst>
                                        <p:tav tm="0">
                                          <p:val>
                                            <p:strVal val="1+#ppt_w/2"/>
                                          </p:val>
                                        </p:tav>
                                        <p:tav tm="100000">
                                          <p:val>
                                            <p:strVal val="#ppt_x"/>
                                          </p:val>
                                        </p:tav>
                                      </p:tavLst>
                                    </p:anim>
                                    <p:anim calcmode="lin" valueType="num">
                                      <p:cBhvr additive="base">
                                        <p:cTn dur="500" fill="hold" id="13"/>
                                        <p:tgtEl>
                                          <p:spTgt spid="15"/>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2">
                                  <p:stCondLst>
                                    <p:cond delay="0"/>
                                  </p:stCondLst>
                                  <p:childTnLst>
                                    <p:set>
                                      <p:cBhvr>
                                        <p:cTn dur="1" fill="hold" id="16">
                                          <p:stCondLst>
                                            <p:cond delay="0"/>
                                          </p:stCondLst>
                                        </p:cTn>
                                        <p:tgtEl>
                                          <p:spTgt spid="4"/>
                                        </p:tgtEl>
                                        <p:attrNameLst>
                                          <p:attrName>style.visibility</p:attrName>
                                        </p:attrNameLst>
                                      </p:cBhvr>
                                      <p:to>
                                        <p:strVal val="visible"/>
                                      </p:to>
                                    </p:set>
                                    <p:animEffect filter="wipe(right)" transition="in">
                                      <p:cBhvr>
                                        <p:cTn dur="500" id="17"/>
                                        <p:tgtEl>
                                          <p:spTgt spid="4"/>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animEffect filter="fade" transition="in">
                                      <p:cBhvr>
                                        <p:cTn dur="500" id="29"/>
                                        <p:tgtEl>
                                          <p:spTgt spid="6"/>
                                        </p:tgtEl>
                                      </p:cBhvr>
                                    </p:animEffect>
                                  </p:childTnLst>
                                </p:cTn>
                              </p:par>
                            </p:childTnLst>
                          </p:cTn>
                        </p:par>
                        <p:par>
                          <p:cTn fill="hold" id="30" nodeType="afterGroup">
                            <p:stCondLst>
                              <p:cond delay="2500"/>
                            </p:stCondLst>
                            <p:childTnLst>
                              <p:par>
                                <p:cTn fill="hold" id="31" nodeType="afterEffect" presetClass="entr" presetID="22" presetSubtype="2">
                                  <p:stCondLst>
                                    <p:cond delay="0"/>
                                  </p:stCondLst>
                                  <p:childTnLst>
                                    <p:set>
                                      <p:cBhvr>
                                        <p:cTn dur="1" fill="hold" id="32">
                                          <p:stCondLst>
                                            <p:cond delay="0"/>
                                          </p:stCondLst>
                                        </p:cTn>
                                        <p:tgtEl>
                                          <p:spTgt spid="17"/>
                                        </p:tgtEl>
                                        <p:attrNameLst>
                                          <p:attrName>style.visibility</p:attrName>
                                        </p:attrNameLst>
                                      </p:cBhvr>
                                      <p:to>
                                        <p:strVal val="visible"/>
                                      </p:to>
                                    </p:set>
                                    <p:animEffect filter="wipe(right)" transition="in">
                                      <p:cBhvr>
                                        <p:cTn dur="500" id="3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007.pptx"/>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AAB4D8F0-CFC2-4B2F-9460-E6CA4AF83FE2"/>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xntgnaw">
      <a:majorFont>
        <a:latin typeface="FZZhengHeiS-R-GB"/>
        <a:ea typeface="FZHei-B01S"/>
        <a:cs typeface="Arial"/>
      </a:majorFont>
      <a:minorFont>
        <a:latin typeface="FZZhengHeiS-R-GB"/>
        <a:ea typeface="FZHei-B01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282</Paragraphs>
  <Slides>24</Slides>
  <Notes>24</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24</vt:i4>
      </vt:variant>
    </vt:vector>
  </HeadingPairs>
  <TitlesOfParts>
    <vt:vector baseType="lpstr" size="32">
      <vt:lpstr>Arial</vt:lpstr>
      <vt:lpstr>FZZhengHeiS-R-GB</vt:lpstr>
      <vt:lpstr>FZHei-B01S</vt:lpstr>
      <vt:lpstr>微软雅黑</vt:lpstr>
      <vt:lpstr>Calibri Light</vt:lpstr>
      <vt:lpstr>Calibri</vt:lpstr>
      <vt:lpstr>Tahoma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2016-11-25T05:04:40Z</dcterms:created>
  <dcterms:modified xsi:type="dcterms:W3CDTF">2021-08-20T10:55:11Z</dcterms:modified>
  <cp:revision>1</cp:revision>
</cp:coreProperties>
</file>