
<file path=[Content_Types].xml><?xml version="1.0" encoding="utf-8"?>
<Types xmlns="http://schemas.openxmlformats.org/package/2006/content-types">
  <Default ContentType="image/gif" Extension="gif"/>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7" r:id="rId2"/>
  </p:sldMasterIdLst>
  <p:notesMasterIdLst>
    <p:notesMasterId r:id="rId3"/>
  </p:notesMasterIdLst>
  <p:sldIdLst>
    <p:sldId id="256" r:id="rId4"/>
    <p:sldId id="274" r:id="rId5"/>
    <p:sldId id="275" r:id="rId6"/>
    <p:sldId id="276" r:id="rId7"/>
    <p:sldId id="258" r:id="rId8"/>
    <p:sldId id="267" r:id="rId9"/>
    <p:sldId id="279" r:id="rId10"/>
    <p:sldId id="281" r:id="rId11"/>
    <p:sldId id="266" r:id="rId12"/>
    <p:sldId id="277" r:id="rId13"/>
    <p:sldId id="278" r:id="rId14"/>
    <p:sldId id="268" r:id="rId15"/>
    <p:sldId id="282" r:id="rId16"/>
    <p:sldId id="283" r:id="rId17"/>
    <p:sldId id="264" r:id="rId18"/>
    <p:sldId id="284" r:id="rId19"/>
    <p:sldId id="285" r:id="rId20"/>
    <p:sldId id="265" r:id="rId21"/>
    <p:sldId id="286" r:id="rId22"/>
    <p:sldId id="287" r:id="rId23"/>
    <p:sldId id="259" r:id="rId24"/>
    <p:sldId id="288" r:id="rId25"/>
    <p:sldId id="289" r:id="rId26"/>
    <p:sldId id="260" r:id="rId27"/>
    <p:sldId id="290" r:id="rId28"/>
    <p:sldId id="291" r:id="rId29"/>
    <p:sldId id="261" r:id="rId30"/>
    <p:sldId id="292" r:id="rId31"/>
    <p:sldId id="293" r:id="rId32"/>
    <p:sldId id="263" r:id="rId33"/>
    <p:sldId id="294" r:id="rId34"/>
    <p:sldId id="296" r:id="rId35"/>
    <p:sldId id="262" r:id="rId36"/>
    <p:sldId id="297" r:id="rId37"/>
    <p:sldId id="298" r:id="rId38"/>
  </p:sldIdLst>
  <p:sldSz cx="12192000" cy="6858000"/>
  <p:notesSz cx="6858000" cy="9144000"/>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3" autoAdjust="0"/>
    <p:restoredTop sz="94660"/>
  </p:normalViewPr>
  <p:slideViewPr>
    <p:cSldViewPr snapToGrid="0" showGuides="1">
      <p:cViewPr varScale="1">
        <p:scale>
          <a:sx n="116" d="100"/>
          <a:sy n="116" d="100"/>
        </p:scale>
        <p:origin x="390" y="108"/>
      </p:cViewPr>
      <p:guideLst>
        <p:guide orient="horz" pos="2183"/>
        <p:guide pos="3840"/>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slides/slide25.xml" Type="http://schemas.openxmlformats.org/officeDocument/2006/relationships/slide"/><Relationship Id="rId29" Target="slides/slide26.xml" Type="http://schemas.openxmlformats.org/officeDocument/2006/relationships/slide"/><Relationship Id="rId3" Target="notesMasters/notesMaster1.xml" Type="http://schemas.openxmlformats.org/officeDocument/2006/relationships/notesMaster"/><Relationship Id="rId30" Target="slides/slide27.xml" Type="http://schemas.openxmlformats.org/officeDocument/2006/relationships/slide"/><Relationship Id="rId31" Target="slides/slide28.xml" Type="http://schemas.openxmlformats.org/officeDocument/2006/relationships/slide"/><Relationship Id="rId32" Target="slides/slide29.xml" Type="http://schemas.openxmlformats.org/officeDocument/2006/relationships/slide"/><Relationship Id="rId33" Target="slides/slide30.xml" Type="http://schemas.openxmlformats.org/officeDocument/2006/relationships/slide"/><Relationship Id="rId34" Target="slides/slide31.xml" Type="http://schemas.openxmlformats.org/officeDocument/2006/relationships/slide"/><Relationship Id="rId35" Target="slides/slide32.xml" Type="http://schemas.openxmlformats.org/officeDocument/2006/relationships/slide"/><Relationship Id="rId36" Target="slides/slide33.xml" Type="http://schemas.openxmlformats.org/officeDocument/2006/relationships/slide"/><Relationship Id="rId37" Target="slides/slide34.xml" Type="http://schemas.openxmlformats.org/officeDocument/2006/relationships/slide"/><Relationship Id="rId38" Target="slides/slide35.xml" Type="http://schemas.openxmlformats.org/officeDocument/2006/relationships/slide"/><Relationship Id="rId39" Target="tags/tag1.xml" Type="http://schemas.openxmlformats.org/officeDocument/2006/relationships/tags"/><Relationship Id="rId4" Target="slides/slide1.xml" Type="http://schemas.openxmlformats.org/officeDocument/2006/relationships/slide"/><Relationship Id="rId40" Target="presProps.xml" Type="http://schemas.openxmlformats.org/officeDocument/2006/relationships/presProps"/><Relationship Id="rId41" Target="viewProps.xml" Type="http://schemas.openxmlformats.org/officeDocument/2006/relationships/viewProps"/><Relationship Id="rId42" Target="theme/theme1.xml" Type="http://schemas.openxmlformats.org/officeDocument/2006/relationships/theme"/><Relationship Id="rId43" Target="tableStyles.xml" Type="http://schemas.openxmlformats.org/officeDocument/2006/relationships/tableStyles"/><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0E277A-E6BB-4D79-8A65-66300A6072CF}" type="datetimeFigureOut">
              <a:rPr lang="zh-CN" altLang="en-US" smtClean="0"/>
              <a:t>2016/2/22</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FDC0B-0D1B-418E-A50C-064DD384191D}" type="slidenum">
              <a:rPr lang="zh-CN" altLang="en-US" smtClean="0"/>
              <a:t>‹#›</a:t>
            </a:fld>
            <a:endParaRPr lang="zh-CN" altLang="en-US"/>
          </a:p>
        </p:txBody>
      </p:sp>
    </p:spTree>
    <p:extLst>
      <p:ext uri="{BB962C8B-B14F-4D97-AF65-F5344CB8AC3E}">
        <p14:creationId val="1254259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28.xml.rels><?xml version="1.0" encoding="UTF-8" standalone="yes"?><Relationships xmlns="http://schemas.openxmlformats.org/package/2006/relationships"><Relationship Id="rId1" Target="../slides/slide28.xml" Type="http://schemas.openxmlformats.org/officeDocument/2006/relationships/slide"/><Relationship Id="rId2" Target="../notesMasters/notesMaster1.xml" Type="http://schemas.openxmlformats.org/officeDocument/2006/relationships/notesMaster"/></Relationships>
</file>

<file path=ppt/notesSlides/_rels/notesSlide29.xml.rels><?xml version="1.0" encoding="UTF-8" standalone="yes"?><Relationships xmlns="http://schemas.openxmlformats.org/package/2006/relationships"><Relationship Id="rId1" Target="../slides/slide29.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30.xml.rels><?xml version="1.0" encoding="UTF-8" standalone="yes"?><Relationships xmlns="http://schemas.openxmlformats.org/package/2006/relationships"><Relationship Id="rId1" Target="../slides/slide30.xml" Type="http://schemas.openxmlformats.org/officeDocument/2006/relationships/slide"/><Relationship Id="rId2" Target="../notesMasters/notesMaster1.xml" Type="http://schemas.openxmlformats.org/officeDocument/2006/relationships/notesMaster"/></Relationships>
</file>

<file path=ppt/notesSlides/_rels/notesSlide31.xml.rels><?xml version="1.0" encoding="UTF-8" standalone="yes"?><Relationships xmlns="http://schemas.openxmlformats.org/package/2006/relationships"><Relationship Id="rId1" Target="../slides/slide31.xml" Type="http://schemas.openxmlformats.org/officeDocument/2006/relationships/slide"/><Relationship Id="rId2" Target="../notesMasters/notesMaster1.xml" Type="http://schemas.openxmlformats.org/officeDocument/2006/relationships/notesMaster"/></Relationships>
</file>

<file path=ppt/notesSlides/_rels/notesSlide32.xml.rels><?xml version="1.0" encoding="UTF-8" standalone="yes"?><Relationships xmlns="http://schemas.openxmlformats.org/package/2006/relationships"><Relationship Id="rId1" Target="../slides/slide32.xml" Type="http://schemas.openxmlformats.org/officeDocument/2006/relationships/slide"/><Relationship Id="rId2" Target="../notesMasters/notesMaster1.xml" Type="http://schemas.openxmlformats.org/officeDocument/2006/relationships/notesMaster"/></Relationships>
</file>

<file path=ppt/notesSlides/_rels/notesSlide33.xml.rels><?xml version="1.0" encoding="UTF-8" standalone="yes"?><Relationships xmlns="http://schemas.openxmlformats.org/package/2006/relationships"><Relationship Id="rId1" Target="../slides/slide33.xml" Type="http://schemas.openxmlformats.org/officeDocument/2006/relationships/slide"/><Relationship Id="rId2" Target="../notesMasters/notesMaster1.xml" Type="http://schemas.openxmlformats.org/officeDocument/2006/relationships/notesMaster"/></Relationships>
</file>

<file path=ppt/notesSlides/_rels/notesSlide34.xml.rels><?xml version="1.0" encoding="UTF-8" standalone="yes"?><Relationships xmlns="http://schemas.openxmlformats.org/package/2006/relationships"><Relationship Id="rId1" Target="../slides/slide34.xml" Type="http://schemas.openxmlformats.org/officeDocument/2006/relationships/slide"/><Relationship Id="rId2" Target="../notesMasters/notesMaster1.xml" Type="http://schemas.openxmlformats.org/officeDocument/2006/relationships/notesMaster"/></Relationships>
</file>

<file path=ppt/notesSlides/_rels/notesSlide35.xml.rels><?xml version="1.0" encoding="UTF-8" standalone="yes"?><Relationships xmlns="http://schemas.openxmlformats.org/package/2006/relationships"><Relationship Id="rId1" Target="../slides/slide35.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99887448"/>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16308817"/>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1988118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85890615"/>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41929244"/>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57736226"/>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10314703"/>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8885593"/>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3491918"/>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92553979"/>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96443024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2238812"/>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55818019"/>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12683429"/>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82250524"/>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66764623"/>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283060040"/>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8143403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80184037"/>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7590375"/>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26457894"/>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581448666"/>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1941867"/>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43622217"/>
      </p:ext>
    </p:extLst>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176388883"/>
      </p:ext>
    </p:extLst>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07184075"/>
      </p:ext>
    </p:extLst>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51079606"/>
      </p:ext>
    </p:extLst>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63355793"/>
      </p:ext>
    </p:extLst>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680760505"/>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344370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707353165"/>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654553227"/>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35528093"/>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13637780"/>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881983606"/>
      </p:ext>
    </p:extLst>
  </p:cSld>
  <p:clrMapOvr>
    <a:masterClrMapping/>
  </p:clrMapOvr>
</p:notes>
</file>

<file path=ppt/slideLayouts/_rels/slideLayout1.xml.rels><?xml version="1.0" encoding="UTF-8" standalone="yes"?><Relationships xmlns="http://schemas.openxmlformats.org/package/2006/relationships"><Relationship Id="rId1" Target="../media/image1.jpeg" Type="http://schemas.openxmlformats.org/officeDocument/2006/relationships/image"/><Relationship Id="rId2" Target="../media/image2.jpeg" Type="http://schemas.openxmlformats.org/officeDocument/2006/relationships/image"/><Relationship Id="rId3"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media/image3.jpeg" Type="http://schemas.openxmlformats.org/officeDocument/2006/relationships/image"/><Relationship Id="rId2"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media/image4.jpeg" Type="http://schemas.openxmlformats.org/officeDocument/2006/relationships/image"/><Relationship Id="rId2"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media/image5.jpeg" Type="http://schemas.openxmlformats.org/officeDocument/2006/relationships/image"/><Relationship Id="rId2"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media/image6.jpeg" Type="http://schemas.openxmlformats.org/officeDocument/2006/relationships/image"/><Relationship Id="rId2" Target="http://bbs.tianya.cn/post-no20-317960-1.shtml" TargetMode="External" Type="http://schemas.openxmlformats.org/officeDocument/2006/relationships/hyperlink"/><Relationship Id="rId3" Target="http://weibo.com/teliss" TargetMode="External" Type="http://schemas.openxmlformats.org/officeDocument/2006/relationships/hyperlink"/><Relationship Id="rId4" Target="http://teliss.blog.163.com/" TargetMode="External" Type="http://schemas.openxmlformats.org/officeDocument/2006/relationships/hyperlink"/><Relationship Id="rId5"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pic>
        <p:nvPicPr>
          <p:cNvPr id="2" name="图片 1"/>
          <p:cNvPicPr>
            <a:picLocks noChangeAspect="1"/>
          </p:cNvPicPr>
          <p:nvPr userDrawn="1"/>
        </p:nvPicPr>
        <p:blipFill>
          <a:blip r:embed="rId1">
            <a:extLst>
              <a:ext uri="{28A0092B-C50C-407E-A947-70E740481C1C}">
                <a14:useLocalDpi/>
              </a:ext>
            </a:extLst>
          </a:blip>
          <a:stretch>
            <a:fillRect/>
          </a:stretch>
        </p:blipFill>
        <p:spPr>
          <a:xfrm>
            <a:off x="-600" y="0"/>
            <a:ext cx="12193200" cy="4963886"/>
          </a:xfrm>
          <a:prstGeom prst="rect">
            <a:avLst/>
          </a:prstGeom>
        </p:spPr>
      </p:pic>
      <p:pic>
        <p:nvPicPr>
          <p:cNvPr id="4" name="图片 3"/>
          <p:cNvPicPr>
            <a:picLocks noChangeAspect="1"/>
          </p:cNvPicPr>
          <p:nvPr userDrawn="1"/>
        </p:nvPicPr>
        <p:blipFill>
          <a:blip r:embed="rId2">
            <a:extLst>
              <a:ext uri="{28A0092B-C50C-407E-A947-70E740481C1C}">
                <a14:useLocalDpi/>
              </a:ext>
            </a:extLst>
          </a:blip>
          <a:stretch>
            <a:fillRect/>
          </a:stretch>
        </p:blipFill>
        <p:spPr>
          <a:xfrm>
            <a:off x="-600" y="4987636"/>
            <a:ext cx="12193200" cy="1870364"/>
          </a:xfrm>
          <a:prstGeom prst="rect">
            <a:avLst/>
          </a:prstGeom>
        </p:spPr>
      </p:pic>
      <p:sp>
        <p:nvSpPr>
          <p:cNvPr id="6" name="TextBox 14"/>
          <p:cNvSpPr txBox="1"/>
          <p:nvPr userDrawn="1"/>
        </p:nvSpPr>
        <p:spPr>
          <a:xfrm>
            <a:off x="943846" y="1310752"/>
            <a:ext cx="10304309" cy="2271391"/>
          </a:xfrm>
          <a:prstGeom prst="rect">
            <a:avLst/>
          </a:prstGeom>
          <a:noFill/>
        </p:spPr>
        <p:txBody>
          <a:bodyPr wrap="square" rtlCol="0">
            <a:spAutoFit/>
          </a:bodyPr>
          <a:lstStyle/>
          <a:p>
            <a:pPr algn="ctr">
              <a:lnSpc>
                <a:spcPct val="120000"/>
              </a:lnSpc>
            </a:pPr>
            <a:r>
              <a:rPr lang="zh-CN" altLang="en-US" sz="8200" b="1">
                <a:solidFill>
                  <a:schemeClr val="bg1"/>
                </a:solidFill>
                <a:latin typeface="微软雅黑" pitchFamily="34" charset="-122"/>
                <a:ea typeface="微软雅黑" pitchFamily="34" charset="-122"/>
              </a:rPr>
              <a:t>巴比伦富翁的理财课</a:t>
            </a:r>
          </a:p>
          <a:p>
            <a:pPr algn="ctr">
              <a:lnSpc>
                <a:spcPct val="120000"/>
              </a:lnSpc>
            </a:pPr>
            <a:r>
              <a:rPr lang="en-US" altLang="zh-CN" sz="3600" b="0" smtClean="0">
                <a:solidFill>
                  <a:schemeClr val="bg1"/>
                </a:solidFill>
                <a:latin typeface="微软雅黑" pitchFamily="34" charset="-122"/>
                <a:ea typeface="微软雅黑" pitchFamily="34" charset="-122"/>
              </a:rPr>
              <a:t>—— </a:t>
            </a:r>
            <a:r>
              <a:rPr lang="zh-CN" altLang="en-US" sz="3600" b="0" smtClean="0">
                <a:solidFill>
                  <a:schemeClr val="bg1"/>
                </a:solidFill>
                <a:latin typeface="微软雅黑" pitchFamily="34" charset="-122"/>
                <a:ea typeface="微软雅黑" pitchFamily="34" charset="-122"/>
              </a:rPr>
              <a:t>据说是</a:t>
            </a:r>
            <a:r>
              <a:rPr lang="zh-CN" altLang="en-US" sz="3600" b="0" smtClean="0">
                <a:solidFill>
                  <a:schemeClr val="bg1"/>
                </a:solidFill>
                <a:latin typeface="Dotum" panose="020b0600000101010101" pitchFamily="34" charset="-127"/>
                <a:ea typeface="Dotum" panose="020b0600000101010101" pitchFamily="34" charset="-127"/>
              </a:rPr>
              <a:t>“</a:t>
            </a:r>
            <a:r>
              <a:rPr lang="zh-CN" altLang="en-US" sz="3600">
                <a:solidFill>
                  <a:schemeClr val="bg1"/>
                </a:solidFill>
                <a:latin typeface="微软雅黑" pitchFamily="34" charset="-122"/>
                <a:ea typeface="微软雅黑" pitchFamily="34" charset="-122"/>
              </a:rPr>
              <a:t>有史以来最完美的致富圣经</a:t>
            </a:r>
            <a:r>
              <a:rPr lang="zh-CN" altLang="en-US" sz="3600" b="0" smtClean="0">
                <a:solidFill>
                  <a:schemeClr val="bg1"/>
                </a:solidFill>
                <a:latin typeface="Dotum" panose="020b0600000101010101" pitchFamily="34" charset="-127"/>
                <a:ea typeface="Dotum" panose="020b0600000101010101" pitchFamily="34" charset="-127"/>
              </a:rPr>
              <a:t>” </a:t>
            </a:r>
            <a:r>
              <a:rPr lang="en-US" altLang="zh-CN" sz="3600" b="0" smtClean="0">
                <a:solidFill>
                  <a:schemeClr val="bg1"/>
                </a:solidFill>
                <a:latin typeface="Dotum" panose="020b0600000101010101" pitchFamily="34" charset="-127"/>
                <a:ea typeface="Dotum" panose="020b0600000101010101" pitchFamily="34" charset="-127"/>
              </a:rPr>
              <a:t>——</a:t>
            </a:r>
            <a:endParaRPr lang="zh-CN" altLang="en-US" sz="3600" b="0">
              <a:solidFill>
                <a:schemeClr val="bg1"/>
              </a:solidFill>
              <a:latin typeface="Dotum" panose="020b0600000101010101" pitchFamily="34" charset="-127"/>
              <a:ea typeface="Dotum" panose="020b0600000101010101" pitchFamily="34" charset="-127"/>
            </a:endParaRPr>
          </a:p>
        </p:txBody>
      </p:sp>
      <p:sp>
        <p:nvSpPr>
          <p:cNvPr id="61" name="Freeform 196"/>
          <p:cNvSpPr/>
          <p:nvPr userDrawn="1"/>
        </p:nvSpPr>
        <p:spPr bwMode="auto">
          <a:xfrm>
            <a:off x="1306527" y="1188481"/>
            <a:ext cx="484910" cy="412451"/>
          </a:xfrm>
          <a:custGeom>
            <a:gdLst>
              <a:gd name="T0" fmla="*/ 174 w 348"/>
              <a:gd name="T1" fmla="*/ 0 h 298"/>
              <a:gd name="T2" fmla="*/ 209 w 348"/>
              <a:gd name="T3" fmla="*/ 3 h 298"/>
              <a:gd name="T4" fmla="*/ 242 w 348"/>
              <a:gd name="T5" fmla="*/ 10 h 298"/>
              <a:gd name="T6" fmla="*/ 272 w 348"/>
              <a:gd name="T7" fmla="*/ 23 h 298"/>
              <a:gd name="T8" fmla="*/ 297 w 348"/>
              <a:gd name="T9" fmla="*/ 39 h 298"/>
              <a:gd name="T10" fmla="*/ 318 w 348"/>
              <a:gd name="T11" fmla="*/ 59 h 298"/>
              <a:gd name="T12" fmla="*/ 334 w 348"/>
              <a:gd name="T13" fmla="*/ 81 h 298"/>
              <a:gd name="T14" fmla="*/ 345 w 348"/>
              <a:gd name="T15" fmla="*/ 107 h 298"/>
              <a:gd name="T16" fmla="*/ 348 w 348"/>
              <a:gd name="T17" fmla="*/ 133 h 298"/>
              <a:gd name="T18" fmla="*/ 346 w 348"/>
              <a:gd name="T19" fmla="*/ 150 h 298"/>
              <a:gd name="T20" fmla="*/ 336 w 348"/>
              <a:gd name="T21" fmla="*/ 181 h 298"/>
              <a:gd name="T22" fmla="*/ 317 w 348"/>
              <a:gd name="T23" fmla="*/ 209 h 298"/>
              <a:gd name="T24" fmla="*/ 290 w 348"/>
              <a:gd name="T25" fmla="*/ 233 h 298"/>
              <a:gd name="T26" fmla="*/ 308 w 348"/>
              <a:gd name="T27" fmla="*/ 298 h 298"/>
              <a:gd name="T28" fmla="*/ 244 w 348"/>
              <a:gd name="T29" fmla="*/ 255 h 298"/>
              <a:gd name="T30" fmla="*/ 210 w 348"/>
              <a:gd name="T31" fmla="*/ 264 h 298"/>
              <a:gd name="T32" fmla="*/ 174 w 348"/>
              <a:gd name="T33" fmla="*/ 267 h 298"/>
              <a:gd name="T34" fmla="*/ 157 w 348"/>
              <a:gd name="T35" fmla="*/ 265 h 298"/>
              <a:gd name="T36" fmla="*/ 122 w 348"/>
              <a:gd name="T37" fmla="*/ 261 h 298"/>
              <a:gd name="T38" fmla="*/ 91 w 348"/>
              <a:gd name="T39" fmla="*/ 251 h 298"/>
              <a:gd name="T40" fmla="*/ 63 w 348"/>
              <a:gd name="T41" fmla="*/ 236 h 298"/>
              <a:gd name="T42" fmla="*/ 40 w 348"/>
              <a:gd name="T43" fmla="*/ 218 h 298"/>
              <a:gd name="T44" fmla="*/ 21 w 348"/>
              <a:gd name="T45" fmla="*/ 197 h 298"/>
              <a:gd name="T46" fmla="*/ 8 w 348"/>
              <a:gd name="T47" fmla="*/ 173 h 298"/>
              <a:gd name="T48" fmla="*/ 1 w 348"/>
              <a:gd name="T49" fmla="*/ 147 h 298"/>
              <a:gd name="T50" fmla="*/ 0 w 348"/>
              <a:gd name="T51" fmla="*/ 133 h 298"/>
              <a:gd name="T52" fmla="*/ 4 w 348"/>
              <a:gd name="T53" fmla="*/ 107 h 298"/>
              <a:gd name="T54" fmla="*/ 14 w 348"/>
              <a:gd name="T55" fmla="*/ 81 h 298"/>
              <a:gd name="T56" fmla="*/ 31 w 348"/>
              <a:gd name="T57" fmla="*/ 59 h 298"/>
              <a:gd name="T58" fmla="*/ 52 w 348"/>
              <a:gd name="T59" fmla="*/ 39 h 298"/>
              <a:gd name="T60" fmla="*/ 77 w 348"/>
              <a:gd name="T61" fmla="*/ 23 h 298"/>
              <a:gd name="T62" fmla="*/ 106 w 348"/>
              <a:gd name="T63" fmla="*/ 10 h 298"/>
              <a:gd name="T64" fmla="*/ 139 w 348"/>
              <a:gd name="T65" fmla="*/ 3 h 298"/>
              <a:gd name="T66" fmla="*/ 174 w 348"/>
              <a:gd name="T67" fmla="*/ 0 h 2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8" h="298">
                <a:moveTo>
                  <a:pt x="174" y="0"/>
                </a:moveTo>
                <a:lnTo>
                  <a:pt x="174" y="0"/>
                </a:lnTo>
                <a:lnTo>
                  <a:pt x="192" y="2"/>
                </a:lnTo>
                <a:lnTo>
                  <a:pt x="209" y="3"/>
                </a:lnTo>
                <a:lnTo>
                  <a:pt x="226" y="6"/>
                </a:lnTo>
                <a:lnTo>
                  <a:pt x="242" y="10"/>
                </a:lnTo>
                <a:lnTo>
                  <a:pt x="256" y="16"/>
                </a:lnTo>
                <a:lnTo>
                  <a:pt x="272" y="23"/>
                </a:lnTo>
                <a:lnTo>
                  <a:pt x="284" y="31"/>
                </a:lnTo>
                <a:lnTo>
                  <a:pt x="297" y="39"/>
                </a:lnTo>
                <a:lnTo>
                  <a:pt x="308" y="49"/>
                </a:lnTo>
                <a:lnTo>
                  <a:pt x="318" y="59"/>
                </a:lnTo>
                <a:lnTo>
                  <a:pt x="327" y="70"/>
                </a:lnTo>
                <a:lnTo>
                  <a:pt x="334" y="81"/>
                </a:lnTo>
                <a:lnTo>
                  <a:pt x="341" y="94"/>
                </a:lnTo>
                <a:lnTo>
                  <a:pt x="345" y="107"/>
                </a:lnTo>
                <a:lnTo>
                  <a:pt x="348" y="119"/>
                </a:lnTo>
                <a:lnTo>
                  <a:pt x="348" y="133"/>
                </a:lnTo>
                <a:lnTo>
                  <a:pt x="348" y="133"/>
                </a:lnTo>
                <a:lnTo>
                  <a:pt x="346" y="150"/>
                </a:lnTo>
                <a:lnTo>
                  <a:pt x="342" y="166"/>
                </a:lnTo>
                <a:lnTo>
                  <a:pt x="336" y="181"/>
                </a:lnTo>
                <a:lnTo>
                  <a:pt x="328" y="195"/>
                </a:lnTo>
                <a:lnTo>
                  <a:pt x="317" y="209"/>
                </a:lnTo>
                <a:lnTo>
                  <a:pt x="304" y="222"/>
                </a:lnTo>
                <a:lnTo>
                  <a:pt x="290" y="233"/>
                </a:lnTo>
                <a:lnTo>
                  <a:pt x="273" y="243"/>
                </a:lnTo>
                <a:lnTo>
                  <a:pt x="308" y="298"/>
                </a:lnTo>
                <a:lnTo>
                  <a:pt x="244" y="255"/>
                </a:lnTo>
                <a:lnTo>
                  <a:pt x="244" y="255"/>
                </a:lnTo>
                <a:lnTo>
                  <a:pt x="227" y="260"/>
                </a:lnTo>
                <a:lnTo>
                  <a:pt x="210" y="264"/>
                </a:lnTo>
                <a:lnTo>
                  <a:pt x="192" y="265"/>
                </a:lnTo>
                <a:lnTo>
                  <a:pt x="174" y="267"/>
                </a:lnTo>
                <a:lnTo>
                  <a:pt x="174" y="267"/>
                </a:lnTo>
                <a:lnTo>
                  <a:pt x="157" y="265"/>
                </a:lnTo>
                <a:lnTo>
                  <a:pt x="139" y="264"/>
                </a:lnTo>
                <a:lnTo>
                  <a:pt x="122" y="261"/>
                </a:lnTo>
                <a:lnTo>
                  <a:pt x="106" y="257"/>
                </a:lnTo>
                <a:lnTo>
                  <a:pt x="91" y="251"/>
                </a:lnTo>
                <a:lnTo>
                  <a:pt x="77" y="244"/>
                </a:lnTo>
                <a:lnTo>
                  <a:pt x="63" y="236"/>
                </a:lnTo>
                <a:lnTo>
                  <a:pt x="52" y="227"/>
                </a:lnTo>
                <a:lnTo>
                  <a:pt x="40" y="218"/>
                </a:lnTo>
                <a:lnTo>
                  <a:pt x="31" y="208"/>
                </a:lnTo>
                <a:lnTo>
                  <a:pt x="21" y="197"/>
                </a:lnTo>
                <a:lnTo>
                  <a:pt x="14" y="185"/>
                </a:lnTo>
                <a:lnTo>
                  <a:pt x="8" y="173"/>
                </a:lnTo>
                <a:lnTo>
                  <a:pt x="4" y="160"/>
                </a:lnTo>
                <a:lnTo>
                  <a:pt x="1" y="147"/>
                </a:lnTo>
                <a:lnTo>
                  <a:pt x="0" y="133"/>
                </a:lnTo>
                <a:lnTo>
                  <a:pt x="0" y="133"/>
                </a:lnTo>
                <a:lnTo>
                  <a:pt x="1" y="119"/>
                </a:lnTo>
                <a:lnTo>
                  <a:pt x="4" y="107"/>
                </a:lnTo>
                <a:lnTo>
                  <a:pt x="8" y="94"/>
                </a:lnTo>
                <a:lnTo>
                  <a:pt x="14" y="81"/>
                </a:lnTo>
                <a:lnTo>
                  <a:pt x="21" y="70"/>
                </a:lnTo>
                <a:lnTo>
                  <a:pt x="31" y="59"/>
                </a:lnTo>
                <a:lnTo>
                  <a:pt x="40" y="49"/>
                </a:lnTo>
                <a:lnTo>
                  <a:pt x="52" y="39"/>
                </a:lnTo>
                <a:lnTo>
                  <a:pt x="63" y="31"/>
                </a:lnTo>
                <a:lnTo>
                  <a:pt x="77" y="23"/>
                </a:lnTo>
                <a:lnTo>
                  <a:pt x="91" y="16"/>
                </a:lnTo>
                <a:lnTo>
                  <a:pt x="106" y="10"/>
                </a:lnTo>
                <a:lnTo>
                  <a:pt x="122" y="6"/>
                </a:lnTo>
                <a:lnTo>
                  <a:pt x="139" y="3"/>
                </a:lnTo>
                <a:lnTo>
                  <a:pt x="157" y="2"/>
                </a:lnTo>
                <a:lnTo>
                  <a:pt x="174" y="0"/>
                </a:lnTo>
                <a:lnTo>
                  <a:pt x="174" y="0"/>
                </a:lnTo>
                <a:close/>
              </a:path>
            </a:pathLst>
          </a:custGeom>
          <a:solidFill>
            <a:srgbClr val="FFFFFF">
              <a:alpha val="50196"/>
            </a:srgbClr>
          </a:solidFill>
          <a:ln>
            <a:noFill/>
          </a:ln>
          <a:extLst/>
        </p:spPr>
        <p:txBody>
          <a:bodyPr vert="horz" wrap="square" lIns="36000" tIns="18000" rIns="36000" bIns="54000" numCol="1" anchor="ctr" anchorCtr="0" compatLnSpc="1">
            <a:prstTxWarp prst="textNoShape">
              <a:avLst/>
            </a:prstTxWarp>
          </a:bodyPr>
          <a:lstStyle/>
          <a:p>
            <a:pPr algn="ctr"/>
            <a:r>
              <a:rPr lang="en-US" altLang="zh-CN" smtClean="0">
                <a:solidFill>
                  <a:schemeClr val="bg1"/>
                </a:solidFill>
                <a:latin typeface="微软雅黑" pitchFamily="34" charset="-122"/>
                <a:ea typeface="微软雅黑" pitchFamily="34" charset="-122"/>
                <a:cs typeface="Arial Unicode MS" panose="020b0604020202020204" pitchFamily="34" charset="-122"/>
              </a:rPr>
              <a:t>51</a:t>
            </a:r>
            <a:endParaRPr lang="zh-CN" altLang="en-US">
              <a:solidFill>
                <a:schemeClr val="bg1"/>
              </a:solidFill>
              <a:latin typeface="微软雅黑" panose="020b0503020204020204" pitchFamily="34" charset="-122"/>
              <a:ea typeface="微软雅黑" pitchFamily="34" charset="-122"/>
              <a:cs typeface="Arial Unicode MS" panose="020b0604020202020204" pitchFamily="34" charset="-122"/>
            </a:endParaRPr>
          </a:p>
        </p:txBody>
      </p:sp>
    </p:spTree>
    <p:extLst>
      <p:ext uri="{BB962C8B-B14F-4D97-AF65-F5344CB8AC3E}">
        <p14:creationId val="3969863859"/>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31600774"/>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84800983"/>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2190295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67072708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3178581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0733739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65877484"/>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670651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05270979"/>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3510785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blipFill dpi="0" rotWithShape="1">
          <a:blip r:embed="rId1">
            <a:lum/>
            <a:extLst>
              <a:ext uri="{28A0092B-C50C-407E-A947-70E740481C1C}">
                <a14:useLocalDpi/>
              </a:ext>
            </a:extLst>
          </a:blip>
          <a:stretch>
            <a:fillRect/>
          </a:stretch>
        </a:blipFill>
        <a:effectLst/>
      </p:bgPr>
    </p:bg>
    <p:spTree>
      <p:nvGrpSpPr>
        <p:cNvPr id="1" name=""/>
        <p:cNvGrpSpPr/>
        <p:nvPr/>
      </p:nvGrpSpPr>
      <p:grpSpPr>
        <a:xfrm>
          <a:off x="0" y="0"/>
          <a:ext cx="0" cy="0"/>
        </a:xfrm>
      </p:grpSpPr>
    </p:spTree>
    <p:extLst>
      <p:ext uri="{BB962C8B-B14F-4D97-AF65-F5344CB8AC3E}">
        <p14:creationId val="99712534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val="3061085735"/>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bg>
      <p:bgPr>
        <a:blipFill dpi="0" rotWithShape="1">
          <a:blip r:embed="rId1">
            <a:lum/>
          </a:blip>
          <a:tile tx="0" ty="0" sx="100000" sy="100000" flip="none" algn="tl"/>
        </a:blipFill>
        <a:effectLst/>
      </p:bgPr>
    </p:bg>
    <p:spTree>
      <p:nvGrpSpPr>
        <p:cNvPr id="1" name=""/>
        <p:cNvGrpSpPr/>
        <p:nvPr/>
      </p:nvGrpSpPr>
      <p:grpSpPr>
        <a:xfrm>
          <a:off x="0" y="0"/>
          <a:ext cx="0" cy="0"/>
        </a:xfrm>
      </p:grpSpPr>
    </p:spTree>
    <p:extLst>
      <p:ext uri="{BB962C8B-B14F-4D97-AF65-F5344CB8AC3E}">
        <p14:creationId val="2911213651"/>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bg>
      <p:bgPr>
        <a:blipFill dpi="0" rotWithShape="1">
          <a:blip r:embed="rId1">
            <a:lum/>
            <a:extLst>
              <a:ext uri="{28A0092B-C50C-407E-A947-70E740481C1C}">
                <a14:useLocalDpi/>
              </a:ext>
            </a:extLst>
          </a:blip>
          <a:stretch>
            <a:fillRect/>
          </a:stretch>
        </a:blipFill>
        <a:effectLst/>
      </p:bgPr>
    </p:bg>
    <p:spTree>
      <p:nvGrpSpPr>
        <p:cNvPr id="1" name=""/>
        <p:cNvGrpSpPr/>
        <p:nvPr/>
      </p:nvGrpSpPr>
      <p:grpSpPr>
        <a:xfrm>
          <a:off x="0" y="0"/>
          <a:ext cx="0" cy="0"/>
        </a:xfrm>
      </p:grpSpPr>
      <p:sp>
        <p:nvSpPr>
          <p:cNvPr id="2" name="矩形 1"/>
          <p:cNvSpPr/>
          <p:nvPr userDrawn="1"/>
        </p:nvSpPr>
        <p:spPr>
          <a:xfrm>
            <a:off x="1083832" y="376124"/>
            <a:ext cx="2697754" cy="781752"/>
          </a:xfrm>
          <a:prstGeom prst="rect">
            <a:avLst/>
          </a:prstGeom>
        </p:spPr>
        <p:txBody>
          <a:bodyPr wrap="square">
            <a:spAutoFit/>
          </a:bodyPr>
          <a:lstStyle/>
          <a:p>
            <a:pPr marL="0" marR="0" lvl="0" indent="0" defTabSz="914400" eaLnBrk="1" fontAlgn="auto" latinLnBrk="0" hangingPunct="1">
              <a:lnSpc>
                <a:spcPct val="112000"/>
              </a:lnSpc>
              <a:spcBef>
                <a:spcPct val="0"/>
              </a:spcBef>
              <a:spcAft>
                <a:spcPct val="0"/>
              </a:spcAft>
              <a:buClrTx/>
              <a:buSzTx/>
              <a:buFontTx/>
              <a:buNone/>
              <a:defRPr/>
            </a:pPr>
            <a:r>
              <a:rPr kumimoji="0" lang="zh-CN" altLang="en-US" sz="2400" b="1" i="0" u="none" strike="noStrike" kern="1200" cap="none" spc="0" normalizeH="0" baseline="0" noProof="0" smtClean="0">
                <a:ln>
                  <a:noFill/>
                </a:ln>
                <a:solidFill>
                  <a:srgbClr val="D65840"/>
                </a:solidFill>
                <a:effectLst/>
                <a:uLnTx/>
                <a:uFillTx/>
                <a:latin typeface="微软雅黑" pitchFamily="34" charset="-122"/>
                <a:ea typeface="微软雅黑" pitchFamily="34" charset="-122"/>
              </a:rPr>
              <a:t>偿债篇 </a:t>
            </a:r>
            <a:r>
              <a:rPr kumimoji="0" lang="en-US" altLang="zh-CN" sz="2400" b="1" i="0" u="none" strike="noStrike" kern="1200" cap="none" spc="0" normalizeH="0" baseline="0" noProof="0" smtClean="0">
                <a:ln>
                  <a:noFill/>
                </a:ln>
                <a:solidFill>
                  <a:srgbClr val="D65840"/>
                </a:solidFill>
                <a:effectLst/>
                <a:uLnTx/>
                <a:uFillTx/>
                <a:latin typeface="微软雅黑" pitchFamily="34" charset="-122"/>
                <a:ea typeface="微软雅黑" pitchFamily="34" charset="-122"/>
              </a:rPr>
              <a:t> </a:t>
            </a:r>
          </a:p>
          <a:p>
            <a:pPr lvl="0">
              <a:lnSpc>
                <a:spcPct val="112000"/>
              </a:lnSpc>
              <a:defRPr/>
            </a:pPr>
            <a:r>
              <a:rPr lang="zh-CN" altLang="en-US" sz="1600" smtClean="0">
                <a:solidFill>
                  <a:schemeClr val="bg1">
                    <a:lumMod val="65000"/>
                  </a:schemeClr>
                </a:solidFill>
                <a:latin typeface="微软雅黑" pitchFamily="34" charset="-122"/>
                <a:ea typeface="微软雅黑" pitchFamily="34" charset="-122"/>
              </a:rPr>
              <a:t>来自</a:t>
            </a:r>
            <a:r>
              <a:rPr lang="zh-CN" altLang="en-US" sz="1600">
                <a:solidFill>
                  <a:schemeClr val="bg1">
                    <a:lumMod val="65000"/>
                  </a:schemeClr>
                </a:solidFill>
                <a:latin typeface="微软雅黑" pitchFamily="34" charset="-122"/>
                <a:ea typeface="微软雅黑" pitchFamily="34" charset="-122"/>
              </a:rPr>
              <a:t>于诺丁汉大学的两封信</a:t>
            </a:r>
          </a:p>
        </p:txBody>
      </p:sp>
    </p:spTree>
    <p:extLst>
      <p:ext uri="{BB962C8B-B14F-4D97-AF65-F5344CB8AC3E}">
        <p14:creationId val="2714813494"/>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自定义版式">
    <p:spTree>
      <p:nvGrpSpPr>
        <p:cNvPr id="1" name=""/>
        <p:cNvGrpSpPr/>
        <p:nvPr/>
      </p:nvGrpSpPr>
      <p:grpSpPr>
        <a:xfrm>
          <a:off x="0" y="0"/>
          <a:ext cx="0" cy="0"/>
        </a:xfrm>
      </p:grpSpPr>
    </p:spTree>
    <p:extLst>
      <p:ext uri="{BB962C8B-B14F-4D97-AF65-F5344CB8AC3E}">
        <p14:creationId val="58338779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2_自定义版式">
    <p:bg>
      <p:bgPr>
        <a:solidFill>
          <a:srgbClr val="FFE6C5"/>
        </a:solidFill>
        <a:effectLst/>
      </p:bgPr>
    </p:bg>
    <p:spTree>
      <p:nvGrpSpPr>
        <p:cNvPr id="1" name=""/>
        <p:cNvGrpSpPr/>
        <p:nvPr/>
      </p:nvGrpSpPr>
      <p:grpSpPr>
        <a:xfrm>
          <a:off x="0" y="0"/>
          <a:ext cx="0" cy="0"/>
        </a:xfrm>
      </p:grpSpPr>
      <p:sp>
        <p:nvSpPr>
          <p:cNvPr id="2" name="矩形 1"/>
          <p:cNvSpPr/>
          <p:nvPr userDrawn="1"/>
        </p:nvSpPr>
        <p:spPr>
          <a:xfrm>
            <a:off x="0" y="0"/>
            <a:ext cx="60984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userDrawn="1"/>
        </p:nvGrpSpPr>
        <p:grpSpPr>
          <a:xfrm>
            <a:off x="1938050" y="2049180"/>
            <a:ext cx="2116920" cy="2116920"/>
            <a:chOff x="8171208" y="363766"/>
            <a:chExt cx="2116920" cy="2116920"/>
          </a:xfrm>
        </p:grpSpPr>
        <p:sp>
          <p:nvSpPr>
            <p:cNvPr id="4" name="椭圆 3"/>
            <p:cNvSpPr/>
            <p:nvPr userDrawn="1"/>
          </p:nvSpPr>
          <p:spPr>
            <a:xfrm>
              <a:off x="8171208" y="363766"/>
              <a:ext cx="2116920" cy="2116920"/>
            </a:xfrm>
            <a:prstGeom prst="ellipse">
              <a:avLst/>
            </a:prstGeom>
            <a:solidFill>
              <a:srgbClr val="F3EFE5"/>
            </a:solidFill>
            <a:ln w="57150">
              <a:solidFill>
                <a:srgbClr val="FF94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userDrawn="1"/>
          </p:nvGrpSpPr>
          <p:grpSpPr>
            <a:xfrm>
              <a:off x="8633063" y="643857"/>
              <a:ext cx="1193210" cy="1836829"/>
              <a:chOff x="9178925" y="1724026"/>
              <a:chExt cx="2598738" cy="4000499"/>
            </a:xfrm>
          </p:grpSpPr>
          <p:sp>
            <p:nvSpPr>
              <p:cNvPr id="6" name="Freeform 1281"/>
              <p:cNvSpPr/>
              <p:nvPr/>
            </p:nvSpPr>
            <p:spPr bwMode="auto">
              <a:xfrm>
                <a:off x="10614025" y="5267325"/>
                <a:ext cx="327025" cy="457200"/>
              </a:xfrm>
              <a:custGeom>
                <a:gdLst>
                  <a:gd name="T0" fmla="*/ 206 w 206"/>
                  <a:gd name="T1" fmla="*/ 0 h 288"/>
                  <a:gd name="T2" fmla="*/ 146 w 206"/>
                  <a:gd name="T3" fmla="*/ 0 h 288"/>
                  <a:gd name="T4" fmla="*/ 61 w 206"/>
                  <a:gd name="T5" fmla="*/ 0 h 288"/>
                  <a:gd name="T6" fmla="*/ 0 w 206"/>
                  <a:gd name="T7" fmla="*/ 0 h 288"/>
                  <a:gd name="T8" fmla="*/ 0 w 206"/>
                  <a:gd name="T9" fmla="*/ 8 h 288"/>
                  <a:gd name="T10" fmla="*/ 61 w 206"/>
                  <a:gd name="T11" fmla="*/ 8 h 288"/>
                  <a:gd name="T12" fmla="*/ 61 w 206"/>
                  <a:gd name="T13" fmla="*/ 288 h 288"/>
                  <a:gd name="T14" fmla="*/ 61 w 206"/>
                  <a:gd name="T15" fmla="*/ 288 h 288"/>
                  <a:gd name="T16" fmla="*/ 146 w 206"/>
                  <a:gd name="T17" fmla="*/ 288 h 288"/>
                  <a:gd name="T18" fmla="*/ 146 w 206"/>
                  <a:gd name="T19" fmla="*/ 288 h 288"/>
                  <a:gd name="T20" fmla="*/ 146 w 206"/>
                  <a:gd name="T21" fmla="*/ 8 h 288"/>
                  <a:gd name="T22" fmla="*/ 206 w 206"/>
                  <a:gd name="T23" fmla="*/ 8 h 288"/>
                  <a:gd name="T24" fmla="*/ 206 w 206"/>
                  <a:gd name="T25"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6" h="288">
                    <a:moveTo>
                      <a:pt x="206" y="0"/>
                    </a:moveTo>
                    <a:lnTo>
                      <a:pt x="146" y="0"/>
                    </a:lnTo>
                    <a:lnTo>
                      <a:pt x="61" y="0"/>
                    </a:lnTo>
                    <a:lnTo>
                      <a:pt x="0" y="0"/>
                    </a:lnTo>
                    <a:lnTo>
                      <a:pt x="0" y="8"/>
                    </a:lnTo>
                    <a:lnTo>
                      <a:pt x="61" y="8"/>
                    </a:lnTo>
                    <a:lnTo>
                      <a:pt x="61" y="288"/>
                    </a:lnTo>
                    <a:lnTo>
                      <a:pt x="61" y="288"/>
                    </a:lnTo>
                    <a:lnTo>
                      <a:pt x="146" y="288"/>
                    </a:lnTo>
                    <a:lnTo>
                      <a:pt x="146" y="288"/>
                    </a:lnTo>
                    <a:lnTo>
                      <a:pt x="146" y="8"/>
                    </a:lnTo>
                    <a:lnTo>
                      <a:pt x="206" y="8"/>
                    </a:lnTo>
                    <a:lnTo>
                      <a:pt x="206"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1283"/>
              <p:cNvSpPr/>
              <p:nvPr/>
            </p:nvSpPr>
            <p:spPr bwMode="auto">
              <a:xfrm>
                <a:off x="10999788" y="5265738"/>
                <a:ext cx="328613" cy="458787"/>
              </a:xfrm>
              <a:custGeom>
                <a:gdLst>
                  <a:gd name="T0" fmla="*/ 207 w 207"/>
                  <a:gd name="T1" fmla="*/ 0 h 289"/>
                  <a:gd name="T2" fmla="*/ 85 w 207"/>
                  <a:gd name="T3" fmla="*/ 0 h 289"/>
                  <a:gd name="T4" fmla="*/ 55 w 207"/>
                  <a:gd name="T5" fmla="*/ 0 h 289"/>
                  <a:gd name="T6" fmla="*/ 0 w 207"/>
                  <a:gd name="T7" fmla="*/ 0 h 289"/>
                  <a:gd name="T8" fmla="*/ 0 w 207"/>
                  <a:gd name="T9" fmla="*/ 289 h 289"/>
                  <a:gd name="T10" fmla="*/ 55 w 207"/>
                  <a:gd name="T11" fmla="*/ 289 h 289"/>
                  <a:gd name="T12" fmla="*/ 85 w 207"/>
                  <a:gd name="T13" fmla="*/ 289 h 289"/>
                  <a:gd name="T14" fmla="*/ 207 w 207"/>
                  <a:gd name="T15" fmla="*/ 289 h 289"/>
                  <a:gd name="T16" fmla="*/ 207 w 207"/>
                  <a:gd name="T17" fmla="*/ 281 h 289"/>
                  <a:gd name="T18" fmla="*/ 85 w 207"/>
                  <a:gd name="T19" fmla="*/ 281 h 289"/>
                  <a:gd name="T20" fmla="*/ 85 w 207"/>
                  <a:gd name="T21" fmla="*/ 64 h 289"/>
                  <a:gd name="T22" fmla="*/ 161 w 207"/>
                  <a:gd name="T23" fmla="*/ 64 h 289"/>
                  <a:gd name="T24" fmla="*/ 161 w 207"/>
                  <a:gd name="T25" fmla="*/ 56 h 289"/>
                  <a:gd name="T26" fmla="*/ 85 w 207"/>
                  <a:gd name="T27" fmla="*/ 56 h 289"/>
                  <a:gd name="T28" fmla="*/ 85 w 207"/>
                  <a:gd name="T29" fmla="*/ 8 h 289"/>
                  <a:gd name="T30" fmla="*/ 207 w 207"/>
                  <a:gd name="T31" fmla="*/ 8 h 289"/>
                  <a:gd name="T32" fmla="*/ 207 w 207"/>
                  <a:gd name="T33" fmla="*/ 0 h 289"/>
                  <a:gd name="T34" fmla="*/ 207 w 207"/>
                  <a:gd name="T35" fmla="*/ 0 h 2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6" h="289">
                    <a:moveTo>
                      <a:pt x="207" y="0"/>
                    </a:moveTo>
                    <a:lnTo>
                      <a:pt x="85" y="0"/>
                    </a:lnTo>
                    <a:lnTo>
                      <a:pt x="55" y="0"/>
                    </a:lnTo>
                    <a:lnTo>
                      <a:pt x="0" y="0"/>
                    </a:lnTo>
                    <a:lnTo>
                      <a:pt x="0" y="289"/>
                    </a:lnTo>
                    <a:lnTo>
                      <a:pt x="55" y="289"/>
                    </a:lnTo>
                    <a:lnTo>
                      <a:pt x="85" y="289"/>
                    </a:lnTo>
                    <a:lnTo>
                      <a:pt x="207" y="289"/>
                    </a:lnTo>
                    <a:lnTo>
                      <a:pt x="207" y="281"/>
                    </a:lnTo>
                    <a:lnTo>
                      <a:pt x="85" y="281"/>
                    </a:lnTo>
                    <a:lnTo>
                      <a:pt x="85" y="64"/>
                    </a:lnTo>
                    <a:lnTo>
                      <a:pt x="161" y="64"/>
                    </a:lnTo>
                    <a:lnTo>
                      <a:pt x="161" y="56"/>
                    </a:lnTo>
                    <a:lnTo>
                      <a:pt x="85" y="56"/>
                    </a:lnTo>
                    <a:lnTo>
                      <a:pt x="85" y="8"/>
                    </a:lnTo>
                    <a:lnTo>
                      <a:pt x="207" y="8"/>
                    </a:lnTo>
                    <a:lnTo>
                      <a:pt x="207" y="0"/>
                    </a:lnTo>
                    <a:lnTo>
                      <a:pt x="207"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1284"/>
              <p:cNvSpPr/>
              <p:nvPr/>
            </p:nvSpPr>
            <p:spPr bwMode="auto">
              <a:xfrm flipH="1">
                <a:off x="11777663" y="5457825"/>
                <a:ext cx="0" cy="3175"/>
              </a:xfrm>
              <a:custGeom>
                <a:gdLst>
                  <a:gd name="T0" fmla="*/ 0 h 2"/>
                  <a:gd name="T1" fmla="*/ 1 h 2"/>
                  <a:gd name="T2" fmla="*/ 2 h 2"/>
                  <a:gd name="T3" fmla="*/ 0 h 2"/>
                </a:gdLst>
                <a:cxnLst>
                  <a:cxn ang="0">
                    <a:pos x="0" y="T0"/>
                  </a:cxn>
                  <a:cxn ang="0">
                    <a:pos x="0" y="T1"/>
                  </a:cxn>
                  <a:cxn ang="0">
                    <a:pos x="0" y="T2"/>
                  </a:cxn>
                  <a:cxn ang="0">
                    <a:pos x="0" y="T3"/>
                  </a:cxn>
                </a:cxnLst>
                <a:rect l="0" t="0" r="r" b="b"/>
                <a:pathLst>
                  <a:path h="2">
                    <a:moveTo>
                      <a:pt x="0" y="0"/>
                    </a:moveTo>
                    <a:cubicBezTo>
                      <a:pt x="0" y="0"/>
                      <a:pt x="0" y="1"/>
                      <a:pt x="0" y="1"/>
                    </a:cubicBezTo>
                    <a:cubicBezTo>
                      <a:pt x="0" y="2"/>
                      <a:pt x="0" y="2"/>
                      <a:pt x="0" y="2"/>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289"/>
              <p:cNvSpPr/>
              <p:nvPr/>
            </p:nvSpPr>
            <p:spPr bwMode="auto">
              <a:xfrm flipH="1">
                <a:off x="10291763" y="5457825"/>
                <a:ext cx="0" cy="3175"/>
              </a:xfrm>
              <a:custGeom>
                <a:gdLst>
                  <a:gd name="T0" fmla="*/ 0 h 3"/>
                  <a:gd name="T1" fmla="*/ 2 h 3"/>
                  <a:gd name="T2" fmla="*/ 3 h 3"/>
                  <a:gd name="T3" fmla="*/ 0 h 3"/>
                </a:gdLst>
                <a:cxnLst>
                  <a:cxn ang="0">
                    <a:pos x="0" y="T0"/>
                  </a:cxn>
                  <a:cxn ang="0">
                    <a:pos x="0" y="T1"/>
                  </a:cxn>
                  <a:cxn ang="0">
                    <a:pos x="0" y="T2"/>
                  </a:cxn>
                  <a:cxn ang="0">
                    <a:pos x="0" y="T3"/>
                  </a:cxn>
                </a:cxnLst>
                <a:rect l="0" t="0" r="r" b="b"/>
                <a:pathLst>
                  <a:path h="3">
                    <a:moveTo>
                      <a:pt x="0" y="0"/>
                    </a:moveTo>
                    <a:cubicBezTo>
                      <a:pt x="0" y="1"/>
                      <a:pt x="0" y="1"/>
                      <a:pt x="0" y="2"/>
                    </a:cubicBezTo>
                    <a:cubicBezTo>
                      <a:pt x="0" y="2"/>
                      <a:pt x="0" y="3"/>
                      <a:pt x="0" y="3"/>
                    </a:cubicBezTo>
                    <a:cubicBezTo>
                      <a:pt x="0" y="0"/>
                      <a:pt x="0" y="0"/>
                      <a:pt x="0" y="0"/>
                    </a:cubicBezTo>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1292"/>
              <p:cNvSpPr/>
              <p:nvPr/>
            </p:nvSpPr>
            <p:spPr bwMode="auto">
              <a:xfrm>
                <a:off x="9178925" y="5267325"/>
                <a:ext cx="395288" cy="457200"/>
              </a:xfrm>
              <a:custGeom>
                <a:gdLst>
                  <a:gd name="T0" fmla="*/ 249 w 249"/>
                  <a:gd name="T1" fmla="*/ 0 h 288"/>
                  <a:gd name="T2" fmla="*/ 207 w 249"/>
                  <a:gd name="T3" fmla="*/ 0 h 288"/>
                  <a:gd name="T4" fmla="*/ 164 w 249"/>
                  <a:gd name="T5" fmla="*/ 0 h 288"/>
                  <a:gd name="T6" fmla="*/ 164 w 249"/>
                  <a:gd name="T7" fmla="*/ 55 h 288"/>
                  <a:gd name="T8" fmla="*/ 85 w 249"/>
                  <a:gd name="T9" fmla="*/ 55 h 288"/>
                  <a:gd name="T10" fmla="*/ 85 w 249"/>
                  <a:gd name="T11" fmla="*/ 0 h 288"/>
                  <a:gd name="T12" fmla="*/ 0 w 249"/>
                  <a:gd name="T13" fmla="*/ 0 h 288"/>
                  <a:gd name="T14" fmla="*/ 0 w 249"/>
                  <a:gd name="T15" fmla="*/ 288 h 288"/>
                  <a:gd name="T16" fmla="*/ 85 w 249"/>
                  <a:gd name="T17" fmla="*/ 288 h 288"/>
                  <a:gd name="T18" fmla="*/ 85 w 249"/>
                  <a:gd name="T19" fmla="*/ 64 h 288"/>
                  <a:gd name="T20" fmla="*/ 164 w 249"/>
                  <a:gd name="T21" fmla="*/ 64 h 288"/>
                  <a:gd name="T22" fmla="*/ 164 w 249"/>
                  <a:gd name="T23" fmla="*/ 288 h 288"/>
                  <a:gd name="T24" fmla="*/ 207 w 249"/>
                  <a:gd name="T25" fmla="*/ 288 h 288"/>
                  <a:gd name="T26" fmla="*/ 249 w 249"/>
                  <a:gd name="T27" fmla="*/ 288 h 288"/>
                  <a:gd name="T28" fmla="*/ 249 w 249"/>
                  <a:gd name="T29" fmla="*/ 288 h 288"/>
                  <a:gd name="T30" fmla="*/ 249 w 249"/>
                  <a:gd name="T31" fmla="*/ 0 h 2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9" h="288">
                    <a:moveTo>
                      <a:pt x="249" y="0"/>
                    </a:moveTo>
                    <a:lnTo>
                      <a:pt x="207" y="0"/>
                    </a:lnTo>
                    <a:lnTo>
                      <a:pt x="164" y="0"/>
                    </a:lnTo>
                    <a:lnTo>
                      <a:pt x="164" y="55"/>
                    </a:lnTo>
                    <a:lnTo>
                      <a:pt x="85" y="55"/>
                    </a:lnTo>
                    <a:lnTo>
                      <a:pt x="85" y="0"/>
                    </a:lnTo>
                    <a:lnTo>
                      <a:pt x="0" y="0"/>
                    </a:lnTo>
                    <a:lnTo>
                      <a:pt x="0" y="288"/>
                    </a:lnTo>
                    <a:lnTo>
                      <a:pt x="85" y="288"/>
                    </a:lnTo>
                    <a:lnTo>
                      <a:pt x="85" y="64"/>
                    </a:lnTo>
                    <a:lnTo>
                      <a:pt x="164" y="64"/>
                    </a:lnTo>
                    <a:lnTo>
                      <a:pt x="164" y="288"/>
                    </a:lnTo>
                    <a:lnTo>
                      <a:pt x="207" y="288"/>
                    </a:lnTo>
                    <a:lnTo>
                      <a:pt x="249" y="288"/>
                    </a:lnTo>
                    <a:lnTo>
                      <a:pt x="249" y="288"/>
                    </a:lnTo>
                    <a:lnTo>
                      <a:pt x="249" y="0"/>
                    </a:lnTo>
                  </a:path>
                </a:pathLst>
              </a:custGeom>
              <a:noFill/>
              <a:ln>
                <a:noFill/>
              </a:ln>
              <a:extLst>
                <a:ext uri="{909E8E84-426E-40DD-AFC4-6F175D3DCCD1}">
                  <a14:hiddenFill>
                    <a:solidFill>
                      <a:srgbClr val="FFFFFF"/>
                    </a:solidFill>
                  </a14:hiddenFill>
                </a:ex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293"/>
              <p:cNvSpPr>
                <a:spLocks noEditPoints="1"/>
              </p:cNvSpPr>
              <p:nvPr/>
            </p:nvSpPr>
            <p:spPr bwMode="auto">
              <a:xfrm>
                <a:off x="9498013" y="3370263"/>
                <a:ext cx="1916113" cy="677862"/>
              </a:xfrm>
              <a:custGeom>
                <a:gdLst>
                  <a:gd name="T0" fmla="*/ 1658 w 1660"/>
                  <a:gd name="T1" fmla="*/ 103 h 587"/>
                  <a:gd name="T2" fmla="*/ 1596 w 1660"/>
                  <a:gd name="T3" fmla="*/ 68 h 587"/>
                  <a:gd name="T4" fmla="*/ 1096 w 1660"/>
                  <a:gd name="T5" fmla="*/ 39 h 587"/>
                  <a:gd name="T6" fmla="*/ 837 w 1660"/>
                  <a:gd name="T7" fmla="*/ 149 h 587"/>
                  <a:gd name="T8" fmla="*/ 823 w 1660"/>
                  <a:gd name="T9" fmla="*/ 149 h 587"/>
                  <a:gd name="T10" fmla="*/ 564 w 1660"/>
                  <a:gd name="T11" fmla="*/ 39 h 587"/>
                  <a:gd name="T12" fmla="*/ 64 w 1660"/>
                  <a:gd name="T13" fmla="*/ 68 h 587"/>
                  <a:gd name="T14" fmla="*/ 2 w 1660"/>
                  <a:gd name="T15" fmla="*/ 103 h 587"/>
                  <a:gd name="T16" fmla="*/ 27 w 1660"/>
                  <a:gd name="T17" fmla="*/ 161 h 587"/>
                  <a:gd name="T18" fmla="*/ 98 w 1660"/>
                  <a:gd name="T19" fmla="*/ 296 h 587"/>
                  <a:gd name="T20" fmla="*/ 214 w 1660"/>
                  <a:gd name="T21" fmla="*/ 541 h 587"/>
                  <a:gd name="T22" fmla="*/ 614 w 1660"/>
                  <a:gd name="T23" fmla="*/ 537 h 587"/>
                  <a:gd name="T24" fmla="*/ 828 w 1660"/>
                  <a:gd name="T25" fmla="*/ 238 h 587"/>
                  <a:gd name="T26" fmla="*/ 832 w 1660"/>
                  <a:gd name="T27" fmla="*/ 238 h 587"/>
                  <a:gd name="T28" fmla="*/ 1046 w 1660"/>
                  <a:gd name="T29" fmla="*/ 537 h 587"/>
                  <a:gd name="T30" fmla="*/ 1446 w 1660"/>
                  <a:gd name="T31" fmla="*/ 541 h 587"/>
                  <a:gd name="T32" fmla="*/ 1562 w 1660"/>
                  <a:gd name="T33" fmla="*/ 296 h 587"/>
                  <a:gd name="T34" fmla="*/ 1633 w 1660"/>
                  <a:gd name="T35" fmla="*/ 161 h 587"/>
                  <a:gd name="T36" fmla="*/ 1658 w 1660"/>
                  <a:gd name="T37" fmla="*/ 103 h 587"/>
                  <a:gd name="T38" fmla="*/ 670 w 1660"/>
                  <a:gd name="T39" fmla="*/ 341 h 587"/>
                  <a:gd name="T40" fmla="*/ 588 w 1660"/>
                  <a:gd name="T41" fmla="*/ 489 h 587"/>
                  <a:gd name="T42" fmla="*/ 411 w 1660"/>
                  <a:gd name="T43" fmla="*/ 519 h 587"/>
                  <a:gd name="T44" fmla="*/ 234 w 1660"/>
                  <a:gd name="T45" fmla="*/ 490 h 587"/>
                  <a:gd name="T46" fmla="*/ 160 w 1660"/>
                  <a:gd name="T47" fmla="*/ 316 h 587"/>
                  <a:gd name="T48" fmla="*/ 146 w 1660"/>
                  <a:gd name="T49" fmla="*/ 132 h 587"/>
                  <a:gd name="T50" fmla="*/ 405 w 1660"/>
                  <a:gd name="T51" fmla="*/ 89 h 587"/>
                  <a:gd name="T52" fmla="*/ 702 w 1660"/>
                  <a:gd name="T53" fmla="*/ 170 h 587"/>
                  <a:gd name="T54" fmla="*/ 670 w 1660"/>
                  <a:gd name="T55" fmla="*/ 341 h 587"/>
                  <a:gd name="T56" fmla="*/ 1500 w 1660"/>
                  <a:gd name="T57" fmla="*/ 316 h 587"/>
                  <a:gd name="T58" fmla="*/ 1426 w 1660"/>
                  <a:gd name="T59" fmla="*/ 490 h 587"/>
                  <a:gd name="T60" fmla="*/ 1249 w 1660"/>
                  <a:gd name="T61" fmla="*/ 519 h 587"/>
                  <a:gd name="T62" fmla="*/ 1072 w 1660"/>
                  <a:gd name="T63" fmla="*/ 489 h 587"/>
                  <a:gd name="T64" fmla="*/ 990 w 1660"/>
                  <a:gd name="T65" fmla="*/ 341 h 587"/>
                  <a:gd name="T66" fmla="*/ 958 w 1660"/>
                  <a:gd name="T67" fmla="*/ 170 h 587"/>
                  <a:gd name="T68" fmla="*/ 1255 w 1660"/>
                  <a:gd name="T69" fmla="*/ 89 h 587"/>
                  <a:gd name="T70" fmla="*/ 1514 w 1660"/>
                  <a:gd name="T71" fmla="*/ 132 h 587"/>
                  <a:gd name="T72" fmla="*/ 1500 w 1660"/>
                  <a:gd name="T73" fmla="*/ 316 h 5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60" h="587">
                    <a:moveTo>
                      <a:pt x="1658" y="103"/>
                    </a:moveTo>
                    <a:cubicBezTo>
                      <a:pt x="1658" y="71"/>
                      <a:pt x="1653" y="83"/>
                      <a:pt x="1596" y="68"/>
                    </a:cubicBezTo>
                    <a:cubicBezTo>
                      <a:pt x="1539" y="52"/>
                      <a:pt x="1364" y="0"/>
                      <a:pt x="1096" y="39"/>
                    </a:cubicBezTo>
                    <a:cubicBezTo>
                      <a:pt x="872" y="72"/>
                      <a:pt x="929" y="146"/>
                      <a:pt x="837" y="149"/>
                    </a:cubicBezTo>
                    <a:cubicBezTo>
                      <a:pt x="823" y="149"/>
                      <a:pt x="823" y="149"/>
                      <a:pt x="823" y="149"/>
                    </a:cubicBezTo>
                    <a:cubicBezTo>
                      <a:pt x="731" y="146"/>
                      <a:pt x="788" y="72"/>
                      <a:pt x="564" y="39"/>
                    </a:cubicBezTo>
                    <a:cubicBezTo>
                      <a:pt x="296" y="0"/>
                      <a:pt x="121" y="52"/>
                      <a:pt x="64" y="68"/>
                    </a:cubicBezTo>
                    <a:cubicBezTo>
                      <a:pt x="7" y="83"/>
                      <a:pt x="2" y="71"/>
                      <a:pt x="2" y="103"/>
                    </a:cubicBezTo>
                    <a:cubicBezTo>
                      <a:pt x="3" y="135"/>
                      <a:pt x="0" y="161"/>
                      <a:pt x="27" y="161"/>
                    </a:cubicBezTo>
                    <a:cubicBezTo>
                      <a:pt x="55" y="161"/>
                      <a:pt x="55" y="161"/>
                      <a:pt x="98" y="296"/>
                    </a:cubicBezTo>
                    <a:cubicBezTo>
                      <a:pt x="150" y="458"/>
                      <a:pt x="164" y="504"/>
                      <a:pt x="214" y="541"/>
                    </a:cubicBezTo>
                    <a:cubicBezTo>
                      <a:pt x="275" y="587"/>
                      <a:pt x="531" y="587"/>
                      <a:pt x="614" y="537"/>
                    </a:cubicBezTo>
                    <a:cubicBezTo>
                      <a:pt x="717" y="475"/>
                      <a:pt x="704" y="241"/>
                      <a:pt x="828" y="238"/>
                    </a:cubicBezTo>
                    <a:cubicBezTo>
                      <a:pt x="829" y="238"/>
                      <a:pt x="831" y="238"/>
                      <a:pt x="832" y="238"/>
                    </a:cubicBezTo>
                    <a:cubicBezTo>
                      <a:pt x="956" y="241"/>
                      <a:pt x="943" y="475"/>
                      <a:pt x="1046" y="537"/>
                    </a:cubicBezTo>
                    <a:cubicBezTo>
                      <a:pt x="1129" y="587"/>
                      <a:pt x="1385" y="587"/>
                      <a:pt x="1446" y="541"/>
                    </a:cubicBezTo>
                    <a:cubicBezTo>
                      <a:pt x="1496" y="504"/>
                      <a:pt x="1510" y="458"/>
                      <a:pt x="1562" y="296"/>
                    </a:cubicBezTo>
                    <a:cubicBezTo>
                      <a:pt x="1605" y="161"/>
                      <a:pt x="1605" y="161"/>
                      <a:pt x="1633" y="161"/>
                    </a:cubicBezTo>
                    <a:cubicBezTo>
                      <a:pt x="1660" y="161"/>
                      <a:pt x="1657" y="135"/>
                      <a:pt x="1658" y="103"/>
                    </a:cubicBezTo>
                    <a:close/>
                    <a:moveTo>
                      <a:pt x="670" y="341"/>
                    </a:moveTo>
                    <a:cubicBezTo>
                      <a:pt x="644" y="407"/>
                      <a:pt x="624" y="465"/>
                      <a:pt x="588" y="489"/>
                    </a:cubicBezTo>
                    <a:cubicBezTo>
                      <a:pt x="550" y="515"/>
                      <a:pt x="494" y="520"/>
                      <a:pt x="411" y="519"/>
                    </a:cubicBezTo>
                    <a:cubicBezTo>
                      <a:pt x="341" y="517"/>
                      <a:pt x="266" y="520"/>
                      <a:pt x="234" y="490"/>
                    </a:cubicBezTo>
                    <a:cubicBezTo>
                      <a:pt x="208" y="465"/>
                      <a:pt x="182" y="386"/>
                      <a:pt x="160" y="316"/>
                    </a:cubicBezTo>
                    <a:cubicBezTo>
                      <a:pt x="129" y="219"/>
                      <a:pt x="115" y="161"/>
                      <a:pt x="146" y="132"/>
                    </a:cubicBezTo>
                    <a:cubicBezTo>
                      <a:pt x="185" y="97"/>
                      <a:pt x="286" y="91"/>
                      <a:pt x="405" y="89"/>
                    </a:cubicBezTo>
                    <a:cubicBezTo>
                      <a:pt x="524" y="88"/>
                      <a:pt x="682" y="123"/>
                      <a:pt x="702" y="170"/>
                    </a:cubicBezTo>
                    <a:cubicBezTo>
                      <a:pt x="718" y="205"/>
                      <a:pt x="693" y="282"/>
                      <a:pt x="670" y="341"/>
                    </a:cubicBezTo>
                    <a:close/>
                    <a:moveTo>
                      <a:pt x="1500" y="316"/>
                    </a:moveTo>
                    <a:cubicBezTo>
                      <a:pt x="1478" y="386"/>
                      <a:pt x="1452" y="465"/>
                      <a:pt x="1426" y="490"/>
                    </a:cubicBezTo>
                    <a:cubicBezTo>
                      <a:pt x="1394" y="520"/>
                      <a:pt x="1319" y="517"/>
                      <a:pt x="1249" y="519"/>
                    </a:cubicBezTo>
                    <a:cubicBezTo>
                      <a:pt x="1166" y="520"/>
                      <a:pt x="1110" y="515"/>
                      <a:pt x="1072" y="489"/>
                    </a:cubicBezTo>
                    <a:cubicBezTo>
                      <a:pt x="1036" y="465"/>
                      <a:pt x="1016" y="407"/>
                      <a:pt x="990" y="341"/>
                    </a:cubicBezTo>
                    <a:cubicBezTo>
                      <a:pt x="967" y="282"/>
                      <a:pt x="942" y="205"/>
                      <a:pt x="958" y="170"/>
                    </a:cubicBezTo>
                    <a:cubicBezTo>
                      <a:pt x="978" y="123"/>
                      <a:pt x="1136" y="88"/>
                      <a:pt x="1255" y="89"/>
                    </a:cubicBezTo>
                    <a:cubicBezTo>
                      <a:pt x="1374" y="91"/>
                      <a:pt x="1475" y="97"/>
                      <a:pt x="1514" y="132"/>
                    </a:cubicBezTo>
                    <a:cubicBezTo>
                      <a:pt x="1546" y="161"/>
                      <a:pt x="1531" y="219"/>
                      <a:pt x="1500" y="316"/>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294"/>
              <p:cNvSpPr/>
              <p:nvPr/>
            </p:nvSpPr>
            <p:spPr bwMode="auto">
              <a:xfrm>
                <a:off x="9842500" y="4178300"/>
                <a:ext cx="622300" cy="488950"/>
              </a:xfrm>
              <a:custGeom>
                <a:gdLst>
                  <a:gd name="T0" fmla="*/ 0 w 538"/>
                  <a:gd name="T1" fmla="*/ 347 h 424"/>
                  <a:gd name="T2" fmla="*/ 153 w 538"/>
                  <a:gd name="T3" fmla="*/ 300 h 424"/>
                  <a:gd name="T4" fmla="*/ 342 w 538"/>
                  <a:gd name="T5" fmla="*/ 163 h 424"/>
                  <a:gd name="T6" fmla="*/ 530 w 538"/>
                  <a:gd name="T7" fmla="*/ 87 h 424"/>
                  <a:gd name="T8" fmla="*/ 407 w 538"/>
                  <a:gd name="T9" fmla="*/ 2 h 424"/>
                  <a:gd name="T10" fmla="*/ 148 w 538"/>
                  <a:gd name="T11" fmla="*/ 180 h 424"/>
                  <a:gd name="T12" fmla="*/ 82 w 538"/>
                  <a:gd name="T13" fmla="*/ 326 h 424"/>
                  <a:gd name="T14" fmla="*/ 0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2">
                    <a:moveTo>
                      <a:pt x="0" y="347"/>
                    </a:moveTo>
                    <a:cubicBezTo>
                      <a:pt x="0" y="347"/>
                      <a:pt x="82" y="424"/>
                      <a:pt x="153" y="300"/>
                    </a:cubicBezTo>
                    <a:cubicBezTo>
                      <a:pt x="209" y="203"/>
                      <a:pt x="220" y="166"/>
                      <a:pt x="342" y="163"/>
                    </a:cubicBezTo>
                    <a:cubicBezTo>
                      <a:pt x="465" y="160"/>
                      <a:pt x="522" y="141"/>
                      <a:pt x="530" y="87"/>
                    </a:cubicBezTo>
                    <a:cubicBezTo>
                      <a:pt x="538" y="33"/>
                      <a:pt x="492" y="0"/>
                      <a:pt x="407" y="2"/>
                    </a:cubicBezTo>
                    <a:cubicBezTo>
                      <a:pt x="323" y="4"/>
                      <a:pt x="210" y="54"/>
                      <a:pt x="148" y="180"/>
                    </a:cubicBezTo>
                    <a:cubicBezTo>
                      <a:pt x="104" y="269"/>
                      <a:pt x="108" y="298"/>
                      <a:pt x="82" y="326"/>
                    </a:cubicBezTo>
                    <a:cubicBezTo>
                      <a:pt x="56" y="354"/>
                      <a:pt x="0" y="347"/>
                      <a:pt x="0"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295"/>
              <p:cNvSpPr/>
              <p:nvPr/>
            </p:nvSpPr>
            <p:spPr bwMode="auto">
              <a:xfrm>
                <a:off x="10447338" y="4178300"/>
                <a:ext cx="622300" cy="488950"/>
              </a:xfrm>
              <a:custGeom>
                <a:gdLst>
                  <a:gd name="T0" fmla="*/ 538 w 538"/>
                  <a:gd name="T1" fmla="*/ 347 h 424"/>
                  <a:gd name="T2" fmla="*/ 385 w 538"/>
                  <a:gd name="T3" fmla="*/ 300 h 424"/>
                  <a:gd name="T4" fmla="*/ 196 w 538"/>
                  <a:gd name="T5" fmla="*/ 163 h 424"/>
                  <a:gd name="T6" fmla="*/ 8 w 538"/>
                  <a:gd name="T7" fmla="*/ 87 h 424"/>
                  <a:gd name="T8" fmla="*/ 131 w 538"/>
                  <a:gd name="T9" fmla="*/ 2 h 424"/>
                  <a:gd name="T10" fmla="*/ 390 w 538"/>
                  <a:gd name="T11" fmla="*/ 180 h 424"/>
                  <a:gd name="T12" fmla="*/ 456 w 538"/>
                  <a:gd name="T13" fmla="*/ 326 h 424"/>
                  <a:gd name="T14" fmla="*/ 538 w 538"/>
                  <a:gd name="T15" fmla="*/ 347 h 42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38" h="422">
                    <a:moveTo>
                      <a:pt x="538" y="347"/>
                    </a:moveTo>
                    <a:cubicBezTo>
                      <a:pt x="538" y="347"/>
                      <a:pt x="456" y="424"/>
                      <a:pt x="385" y="300"/>
                    </a:cubicBezTo>
                    <a:cubicBezTo>
                      <a:pt x="329" y="203"/>
                      <a:pt x="318" y="166"/>
                      <a:pt x="196" y="163"/>
                    </a:cubicBezTo>
                    <a:cubicBezTo>
                      <a:pt x="74" y="160"/>
                      <a:pt x="16" y="141"/>
                      <a:pt x="8" y="87"/>
                    </a:cubicBezTo>
                    <a:cubicBezTo>
                      <a:pt x="0" y="33"/>
                      <a:pt x="46" y="0"/>
                      <a:pt x="131" y="2"/>
                    </a:cubicBezTo>
                    <a:cubicBezTo>
                      <a:pt x="215" y="4"/>
                      <a:pt x="328" y="54"/>
                      <a:pt x="390" y="180"/>
                    </a:cubicBezTo>
                    <a:cubicBezTo>
                      <a:pt x="434" y="269"/>
                      <a:pt x="430" y="298"/>
                      <a:pt x="456" y="326"/>
                    </a:cubicBezTo>
                    <a:cubicBezTo>
                      <a:pt x="482" y="354"/>
                      <a:pt x="538" y="347"/>
                      <a:pt x="538" y="347"/>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1296"/>
              <p:cNvSpPr/>
              <p:nvPr/>
            </p:nvSpPr>
            <p:spPr bwMode="auto">
              <a:xfrm>
                <a:off x="9632950" y="4111625"/>
                <a:ext cx="1647825" cy="1027112"/>
              </a:xfrm>
              <a:custGeom>
                <a:gdLst>
                  <a:gd name="T0" fmla="*/ 1260 w 1427"/>
                  <a:gd name="T1" fmla="*/ 225 h 890"/>
                  <a:gd name="T2" fmla="*/ 1018 w 1427"/>
                  <a:gd name="T3" fmla="*/ 547 h 890"/>
                  <a:gd name="T4" fmla="*/ 792 w 1427"/>
                  <a:gd name="T5" fmla="*/ 416 h 890"/>
                  <a:gd name="T6" fmla="*/ 713 w 1427"/>
                  <a:gd name="T7" fmla="*/ 375 h 890"/>
                  <a:gd name="T8" fmla="*/ 634 w 1427"/>
                  <a:gd name="T9" fmla="*/ 416 h 890"/>
                  <a:gd name="T10" fmla="*/ 408 w 1427"/>
                  <a:gd name="T11" fmla="*/ 547 h 890"/>
                  <a:gd name="T12" fmla="*/ 166 w 1427"/>
                  <a:gd name="T13" fmla="*/ 225 h 890"/>
                  <a:gd name="T14" fmla="*/ 0 w 1427"/>
                  <a:gd name="T15" fmla="*/ 0 h 890"/>
                  <a:gd name="T16" fmla="*/ 90 w 1427"/>
                  <a:gd name="T17" fmla="*/ 446 h 890"/>
                  <a:gd name="T18" fmla="*/ 462 w 1427"/>
                  <a:gd name="T19" fmla="*/ 788 h 890"/>
                  <a:gd name="T20" fmla="*/ 713 w 1427"/>
                  <a:gd name="T21" fmla="*/ 880 h 890"/>
                  <a:gd name="T22" fmla="*/ 964 w 1427"/>
                  <a:gd name="T23" fmla="*/ 788 h 890"/>
                  <a:gd name="T24" fmla="*/ 1336 w 1427"/>
                  <a:gd name="T25" fmla="*/ 446 h 890"/>
                  <a:gd name="T26" fmla="*/ 1427 w 1427"/>
                  <a:gd name="T27" fmla="*/ 0 h 890"/>
                  <a:gd name="T28" fmla="*/ 1260 w 1427"/>
                  <a:gd name="T29" fmla="*/ 225 h 89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27" h="890">
                    <a:moveTo>
                      <a:pt x="1260" y="225"/>
                    </a:moveTo>
                    <a:cubicBezTo>
                      <a:pt x="1249" y="317"/>
                      <a:pt x="1157" y="492"/>
                      <a:pt x="1018" y="547"/>
                    </a:cubicBezTo>
                    <a:cubicBezTo>
                      <a:pt x="879" y="602"/>
                      <a:pt x="841" y="467"/>
                      <a:pt x="792" y="416"/>
                    </a:cubicBezTo>
                    <a:cubicBezTo>
                      <a:pt x="753" y="376"/>
                      <a:pt x="724" y="374"/>
                      <a:pt x="713" y="375"/>
                    </a:cubicBezTo>
                    <a:cubicBezTo>
                      <a:pt x="702" y="374"/>
                      <a:pt x="673" y="376"/>
                      <a:pt x="634" y="416"/>
                    </a:cubicBezTo>
                    <a:cubicBezTo>
                      <a:pt x="585" y="467"/>
                      <a:pt x="547" y="602"/>
                      <a:pt x="408" y="547"/>
                    </a:cubicBezTo>
                    <a:cubicBezTo>
                      <a:pt x="269" y="492"/>
                      <a:pt x="177" y="317"/>
                      <a:pt x="166" y="225"/>
                    </a:cubicBezTo>
                    <a:cubicBezTo>
                      <a:pt x="143" y="32"/>
                      <a:pt x="0" y="0"/>
                      <a:pt x="0" y="0"/>
                    </a:cubicBezTo>
                    <a:cubicBezTo>
                      <a:pt x="0" y="0"/>
                      <a:pt x="41" y="368"/>
                      <a:pt x="90" y="446"/>
                    </a:cubicBezTo>
                    <a:cubicBezTo>
                      <a:pt x="139" y="523"/>
                      <a:pt x="332" y="684"/>
                      <a:pt x="462" y="788"/>
                    </a:cubicBezTo>
                    <a:cubicBezTo>
                      <a:pt x="590" y="890"/>
                      <a:pt x="643" y="880"/>
                      <a:pt x="713" y="880"/>
                    </a:cubicBezTo>
                    <a:cubicBezTo>
                      <a:pt x="783" y="880"/>
                      <a:pt x="836" y="890"/>
                      <a:pt x="964" y="788"/>
                    </a:cubicBezTo>
                    <a:cubicBezTo>
                      <a:pt x="1095" y="684"/>
                      <a:pt x="1287" y="523"/>
                      <a:pt x="1336" y="446"/>
                    </a:cubicBezTo>
                    <a:cubicBezTo>
                      <a:pt x="1385" y="368"/>
                      <a:pt x="1427" y="0"/>
                      <a:pt x="1427" y="0"/>
                    </a:cubicBezTo>
                    <a:cubicBezTo>
                      <a:pt x="1427" y="0"/>
                      <a:pt x="1284" y="32"/>
                      <a:pt x="1260" y="225"/>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Oval 1297"/>
              <p:cNvSpPr>
                <a:spLocks noChangeArrowheads="1"/>
              </p:cNvSpPr>
              <p:nvPr/>
            </p:nvSpPr>
            <p:spPr bwMode="auto">
              <a:xfrm>
                <a:off x="9197975" y="2443163"/>
                <a:ext cx="2516188" cy="909637"/>
              </a:xfrm>
              <a:prstGeom prst="ellipse">
                <a:avLst/>
              </a:pr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1298"/>
              <p:cNvSpPr/>
              <p:nvPr/>
            </p:nvSpPr>
            <p:spPr bwMode="auto">
              <a:xfrm>
                <a:off x="9628188" y="1724026"/>
                <a:ext cx="1655763" cy="1004887"/>
              </a:xfrm>
              <a:custGeom>
                <a:gdLst>
                  <a:gd name="T0" fmla="*/ 1430 w 1434"/>
                  <a:gd name="T1" fmla="*/ 673 h 870"/>
                  <a:gd name="T2" fmla="*/ 1430 w 1434"/>
                  <a:gd name="T3" fmla="*/ 672 h 870"/>
                  <a:gd name="T4" fmla="*/ 1429 w 1434"/>
                  <a:gd name="T5" fmla="*/ 671 h 870"/>
                  <a:gd name="T6" fmla="*/ 1156 w 1434"/>
                  <a:gd name="T7" fmla="*/ 95 h 870"/>
                  <a:gd name="T8" fmla="*/ 743 w 1434"/>
                  <a:gd name="T9" fmla="*/ 202 h 870"/>
                  <a:gd name="T10" fmla="*/ 394 w 1434"/>
                  <a:gd name="T11" fmla="*/ 52 h 870"/>
                  <a:gd name="T12" fmla="*/ 4 w 1434"/>
                  <a:gd name="T13" fmla="*/ 672 h 870"/>
                  <a:gd name="T14" fmla="*/ 4 w 1434"/>
                  <a:gd name="T15" fmla="*/ 672 h 870"/>
                  <a:gd name="T16" fmla="*/ 0 w 1434"/>
                  <a:gd name="T17" fmla="*/ 691 h 870"/>
                  <a:gd name="T18" fmla="*/ 60 w 1434"/>
                  <a:gd name="T19" fmla="*/ 762 h 870"/>
                  <a:gd name="T20" fmla="*/ 717 w 1434"/>
                  <a:gd name="T21" fmla="*/ 870 h 870"/>
                  <a:gd name="T22" fmla="*/ 1374 w 1434"/>
                  <a:gd name="T23" fmla="*/ 762 h 870"/>
                  <a:gd name="T24" fmla="*/ 1434 w 1434"/>
                  <a:gd name="T25" fmla="*/ 691 h 870"/>
                  <a:gd name="T26" fmla="*/ 1430 w 1434"/>
                  <a:gd name="T27" fmla="*/ 673 h 8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34" h="870">
                    <a:moveTo>
                      <a:pt x="1430" y="673"/>
                    </a:moveTo>
                    <a:cubicBezTo>
                      <a:pt x="1430" y="672"/>
                      <a:pt x="1430" y="672"/>
                      <a:pt x="1430" y="672"/>
                    </a:cubicBezTo>
                    <a:cubicBezTo>
                      <a:pt x="1429" y="671"/>
                      <a:pt x="1429" y="671"/>
                      <a:pt x="1429" y="671"/>
                    </a:cubicBezTo>
                    <a:cubicBezTo>
                      <a:pt x="1429" y="671"/>
                      <a:pt x="1245" y="189"/>
                      <a:pt x="1156" y="95"/>
                    </a:cubicBezTo>
                    <a:cubicBezTo>
                      <a:pt x="1067" y="0"/>
                      <a:pt x="934" y="156"/>
                      <a:pt x="743" y="202"/>
                    </a:cubicBezTo>
                    <a:cubicBezTo>
                      <a:pt x="606" y="234"/>
                      <a:pt x="550" y="74"/>
                      <a:pt x="394" y="52"/>
                    </a:cubicBezTo>
                    <a:cubicBezTo>
                      <a:pt x="262" y="34"/>
                      <a:pt x="14" y="646"/>
                      <a:pt x="4" y="672"/>
                    </a:cubicBezTo>
                    <a:cubicBezTo>
                      <a:pt x="4" y="672"/>
                      <a:pt x="4" y="672"/>
                      <a:pt x="4" y="672"/>
                    </a:cubicBezTo>
                    <a:cubicBezTo>
                      <a:pt x="1" y="678"/>
                      <a:pt x="0" y="684"/>
                      <a:pt x="0" y="691"/>
                    </a:cubicBezTo>
                    <a:cubicBezTo>
                      <a:pt x="0" y="716"/>
                      <a:pt x="22" y="740"/>
                      <a:pt x="60" y="762"/>
                    </a:cubicBezTo>
                    <a:cubicBezTo>
                      <a:pt x="171" y="826"/>
                      <a:pt x="423" y="870"/>
                      <a:pt x="717" y="870"/>
                    </a:cubicBezTo>
                    <a:cubicBezTo>
                      <a:pt x="1011" y="870"/>
                      <a:pt x="1263" y="826"/>
                      <a:pt x="1374" y="762"/>
                    </a:cubicBezTo>
                    <a:cubicBezTo>
                      <a:pt x="1412" y="740"/>
                      <a:pt x="1434" y="716"/>
                      <a:pt x="1434" y="691"/>
                    </a:cubicBezTo>
                    <a:cubicBezTo>
                      <a:pt x="1434" y="685"/>
                      <a:pt x="1433" y="679"/>
                      <a:pt x="1430" y="673"/>
                    </a:cubicBezTo>
                    <a:close/>
                  </a:path>
                </a:pathLst>
              </a:custGeom>
              <a:solidFill>
                <a:srgbClr val="2F1249"/>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1299"/>
              <p:cNvSpPr/>
              <p:nvPr/>
            </p:nvSpPr>
            <p:spPr bwMode="auto">
              <a:xfrm>
                <a:off x="9612313" y="2509838"/>
                <a:ext cx="25400" cy="44450"/>
              </a:xfrm>
              <a:custGeom>
                <a:gdLst>
                  <a:gd name="T0" fmla="*/ 13 w 22"/>
                  <a:gd name="T1" fmla="*/ 11 h 39"/>
                  <a:gd name="T2" fmla="*/ 14 w 22"/>
                  <a:gd name="T3" fmla="*/ 0 h 39"/>
                  <a:gd name="T4" fmla="*/ 14 w 22"/>
                  <a:gd name="T5" fmla="*/ 0 h 39"/>
                  <a:gd name="T6" fmla="*/ 0 w 22"/>
                  <a:gd name="T7" fmla="*/ 37 h 39"/>
                  <a:gd name="T8" fmla="*/ 22 w 22"/>
                  <a:gd name="T9" fmla="*/ 39 h 39"/>
                  <a:gd name="T10" fmla="*/ 13 w 22"/>
                  <a:gd name="T11" fmla="*/ 11 h 39"/>
                </a:gdLst>
                <a:cxnLst>
                  <a:cxn ang="0">
                    <a:pos x="T0" y="T1"/>
                  </a:cxn>
                  <a:cxn ang="0">
                    <a:pos x="T2" y="T3"/>
                  </a:cxn>
                  <a:cxn ang="0">
                    <a:pos x="T4" y="T5"/>
                  </a:cxn>
                  <a:cxn ang="0">
                    <a:pos x="T6" y="T7"/>
                  </a:cxn>
                  <a:cxn ang="0">
                    <a:pos x="T8" y="T9"/>
                  </a:cxn>
                  <a:cxn ang="0">
                    <a:pos x="T10" y="T11"/>
                  </a:cxn>
                </a:cxnLst>
                <a:rect l="0" t="0" r="r" b="b"/>
                <a:pathLst>
                  <a:path w="22" h="39">
                    <a:moveTo>
                      <a:pt x="13" y="11"/>
                    </a:moveTo>
                    <a:cubicBezTo>
                      <a:pt x="13" y="7"/>
                      <a:pt x="14" y="3"/>
                      <a:pt x="14" y="0"/>
                    </a:cubicBezTo>
                    <a:cubicBezTo>
                      <a:pt x="14" y="0"/>
                      <a:pt x="14" y="0"/>
                      <a:pt x="14" y="0"/>
                    </a:cubicBezTo>
                    <a:cubicBezTo>
                      <a:pt x="0" y="37"/>
                      <a:pt x="0" y="37"/>
                      <a:pt x="0" y="37"/>
                    </a:cubicBezTo>
                    <a:cubicBezTo>
                      <a:pt x="22" y="39"/>
                      <a:pt x="22" y="39"/>
                      <a:pt x="22" y="39"/>
                    </a:cubicBezTo>
                    <a:cubicBezTo>
                      <a:pt x="16" y="30"/>
                      <a:pt x="13" y="20"/>
                      <a:pt x="13" y="11"/>
                    </a:cubicBez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1300"/>
              <p:cNvSpPr/>
              <p:nvPr/>
            </p:nvSpPr>
            <p:spPr bwMode="auto">
              <a:xfrm>
                <a:off x="9939338" y="2970213"/>
                <a:ext cx="411163" cy="38100"/>
              </a:xfrm>
              <a:custGeom>
                <a:gdLst>
                  <a:gd name="T0" fmla="*/ 0 w 355"/>
                  <a:gd name="T1" fmla="*/ 1 h 33"/>
                  <a:gd name="T2" fmla="*/ 250 w 355"/>
                  <a:gd name="T3" fmla="*/ 33 h 33"/>
                  <a:gd name="T4" fmla="*/ 355 w 355"/>
                  <a:gd name="T5" fmla="*/ 0 h 33"/>
                  <a:gd name="T6" fmla="*/ 0 w 355"/>
                  <a:gd name="T7" fmla="*/ 1 h 33"/>
                </a:gdLst>
                <a:cxnLst>
                  <a:cxn ang="0">
                    <a:pos x="T0" y="T1"/>
                  </a:cxn>
                  <a:cxn ang="0">
                    <a:pos x="T2" y="T3"/>
                  </a:cxn>
                  <a:cxn ang="0">
                    <a:pos x="T4" y="T5"/>
                  </a:cxn>
                  <a:cxn ang="0">
                    <a:pos x="T6" y="T7"/>
                  </a:cxn>
                </a:cxnLst>
                <a:rect l="0" t="0" r="r" b="b"/>
                <a:pathLst>
                  <a:path w="355" h="33">
                    <a:moveTo>
                      <a:pt x="0" y="1"/>
                    </a:moveTo>
                    <a:cubicBezTo>
                      <a:pt x="75" y="16"/>
                      <a:pt x="159" y="27"/>
                      <a:pt x="250" y="33"/>
                    </a:cubicBezTo>
                    <a:cubicBezTo>
                      <a:pt x="355" y="0"/>
                      <a:pt x="355" y="0"/>
                      <a:pt x="355" y="0"/>
                    </a:cubicBezTo>
                    <a:lnTo>
                      <a:pt x="0" y="1"/>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1301"/>
              <p:cNvSpPr/>
              <p:nvPr/>
            </p:nvSpPr>
            <p:spPr bwMode="auto">
              <a:xfrm>
                <a:off x="9629775" y="2500313"/>
                <a:ext cx="3175" cy="9525"/>
              </a:xfrm>
              <a:custGeom>
                <a:gdLst>
                  <a:gd name="T0" fmla="*/ 3 w 3"/>
                  <a:gd name="T1" fmla="*/ 0 h 8"/>
                  <a:gd name="T2" fmla="*/ 3 w 3"/>
                  <a:gd name="T3" fmla="*/ 1 h 8"/>
                  <a:gd name="T4" fmla="*/ 0 w 3"/>
                  <a:gd name="T5" fmla="*/ 8 h 8"/>
                  <a:gd name="T6" fmla="*/ 0 w 3"/>
                  <a:gd name="T7" fmla="*/ 8 h 8"/>
                  <a:gd name="T8" fmla="*/ 3 w 3"/>
                  <a:gd name="T9" fmla="*/ 0 h 8"/>
                </a:gdLst>
                <a:cxnLst>
                  <a:cxn ang="0">
                    <a:pos x="T0" y="T1"/>
                  </a:cxn>
                  <a:cxn ang="0">
                    <a:pos x="T2" y="T3"/>
                  </a:cxn>
                  <a:cxn ang="0">
                    <a:pos x="T4" y="T5"/>
                  </a:cxn>
                  <a:cxn ang="0">
                    <a:pos x="T6" y="T7"/>
                  </a:cxn>
                  <a:cxn ang="0">
                    <a:pos x="T8" y="T9"/>
                  </a:cxn>
                </a:cxnLst>
                <a:rect l="0" t="0" r="r" b="b"/>
                <a:pathLst>
                  <a:path w="3" h="8">
                    <a:moveTo>
                      <a:pt x="3" y="0"/>
                    </a:moveTo>
                    <a:cubicBezTo>
                      <a:pt x="3" y="1"/>
                      <a:pt x="3" y="1"/>
                      <a:pt x="3" y="1"/>
                    </a:cubicBezTo>
                    <a:cubicBezTo>
                      <a:pt x="0" y="8"/>
                      <a:pt x="0" y="8"/>
                      <a:pt x="0" y="8"/>
                    </a:cubicBezTo>
                    <a:cubicBezTo>
                      <a:pt x="0" y="8"/>
                      <a:pt x="0" y="8"/>
                      <a:pt x="0" y="8"/>
                    </a:cubicBezTo>
                    <a:cubicBezTo>
                      <a:pt x="1" y="5"/>
                      <a:pt x="2" y="3"/>
                      <a:pt x="3" y="0"/>
                    </a:cubicBez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1302"/>
              <p:cNvSpPr/>
              <p:nvPr/>
            </p:nvSpPr>
            <p:spPr bwMode="auto">
              <a:xfrm>
                <a:off x="10534650" y="2841625"/>
                <a:ext cx="485775" cy="128587"/>
              </a:xfrm>
              <a:custGeom>
                <a:gdLst>
                  <a:gd name="T0" fmla="*/ 0 w 421"/>
                  <a:gd name="T1" fmla="*/ 86 h 112"/>
                  <a:gd name="T2" fmla="*/ 382 w 421"/>
                  <a:gd name="T3" fmla="*/ 112 h 112"/>
                  <a:gd name="T4" fmla="*/ 421 w 421"/>
                  <a:gd name="T5" fmla="*/ 104 h 112"/>
                  <a:gd name="T6" fmla="*/ 320 w 421"/>
                  <a:gd name="T7" fmla="*/ 0 h 112"/>
                  <a:gd name="T8" fmla="*/ 0 w 421"/>
                  <a:gd name="T9" fmla="*/ 86 h 112"/>
                </a:gdLst>
                <a:cxnLst>
                  <a:cxn ang="0">
                    <a:pos x="T0" y="T1"/>
                  </a:cxn>
                  <a:cxn ang="0">
                    <a:pos x="T2" y="T3"/>
                  </a:cxn>
                  <a:cxn ang="0">
                    <a:pos x="T4" y="T5"/>
                  </a:cxn>
                  <a:cxn ang="0">
                    <a:pos x="T6" y="T7"/>
                  </a:cxn>
                  <a:cxn ang="0">
                    <a:pos x="T8" y="T9"/>
                  </a:cxn>
                </a:cxnLst>
                <a:rect l="0" t="0" r="r" b="b"/>
                <a:pathLst>
                  <a:path w="421" h="112">
                    <a:moveTo>
                      <a:pt x="0" y="86"/>
                    </a:moveTo>
                    <a:cubicBezTo>
                      <a:pt x="382" y="112"/>
                      <a:pt x="382" y="112"/>
                      <a:pt x="382" y="112"/>
                    </a:cubicBezTo>
                    <a:cubicBezTo>
                      <a:pt x="395" y="109"/>
                      <a:pt x="408" y="107"/>
                      <a:pt x="421" y="104"/>
                    </a:cubicBezTo>
                    <a:cubicBezTo>
                      <a:pt x="320" y="0"/>
                      <a:pt x="320" y="0"/>
                      <a:pt x="320" y="0"/>
                    </a:cubicBezTo>
                    <a:lnTo>
                      <a:pt x="0" y="8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303"/>
              <p:cNvSpPr/>
              <p:nvPr/>
            </p:nvSpPr>
            <p:spPr bwMode="auto">
              <a:xfrm>
                <a:off x="10244138" y="2722563"/>
                <a:ext cx="180975" cy="47625"/>
              </a:xfrm>
              <a:custGeom>
                <a:gdLst>
                  <a:gd name="T0" fmla="*/ 156 w 156"/>
                  <a:gd name="T1" fmla="*/ 6 h 42"/>
                  <a:gd name="T2" fmla="*/ 0 w 156"/>
                  <a:gd name="T3" fmla="*/ 0 h 42"/>
                  <a:gd name="T4" fmla="*/ 11 w 156"/>
                  <a:gd name="T5" fmla="*/ 42 h 42"/>
                  <a:gd name="T6" fmla="*/ 156 w 156"/>
                  <a:gd name="T7" fmla="*/ 6 h 42"/>
                </a:gdLst>
                <a:cxnLst>
                  <a:cxn ang="0">
                    <a:pos x="T0" y="T1"/>
                  </a:cxn>
                  <a:cxn ang="0">
                    <a:pos x="T2" y="T3"/>
                  </a:cxn>
                  <a:cxn ang="0">
                    <a:pos x="T4" y="T5"/>
                  </a:cxn>
                  <a:cxn ang="0">
                    <a:pos x="T6" y="T7"/>
                  </a:cxn>
                </a:cxnLst>
                <a:rect l="0" t="0" r="r" b="b"/>
                <a:pathLst>
                  <a:path w="156" h="42">
                    <a:moveTo>
                      <a:pt x="156" y="6"/>
                    </a:moveTo>
                    <a:cubicBezTo>
                      <a:pt x="102" y="5"/>
                      <a:pt x="50" y="3"/>
                      <a:pt x="0" y="0"/>
                    </a:cubicBezTo>
                    <a:cubicBezTo>
                      <a:pt x="11" y="42"/>
                      <a:pt x="11" y="42"/>
                      <a:pt x="11" y="42"/>
                    </a:cubicBezTo>
                    <a:lnTo>
                      <a:pt x="156" y="6"/>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2" name="Freeform 1304"/>
              <p:cNvSpPr/>
              <p:nvPr/>
            </p:nvSpPr>
            <p:spPr bwMode="auto">
              <a:xfrm>
                <a:off x="10256838" y="2728913"/>
                <a:ext cx="244475" cy="60325"/>
              </a:xfrm>
              <a:custGeom>
                <a:gdLst>
                  <a:gd name="T0" fmla="*/ 144 w 211"/>
                  <a:gd name="T1" fmla="*/ 52 h 52"/>
                  <a:gd name="T2" fmla="*/ 211 w 211"/>
                  <a:gd name="T3" fmla="*/ 0 h 52"/>
                  <a:gd name="T4" fmla="*/ 172 w 211"/>
                  <a:gd name="T5" fmla="*/ 0 h 52"/>
                  <a:gd name="T6" fmla="*/ 145 w 211"/>
                  <a:gd name="T7" fmla="*/ 0 h 52"/>
                  <a:gd name="T8" fmla="*/ 0 w 211"/>
                  <a:gd name="T9" fmla="*/ 36 h 52"/>
                  <a:gd name="T10" fmla="*/ 144 w 211"/>
                  <a:gd name="T11" fmla="*/ 52 h 52"/>
                </a:gdLst>
                <a:cxnLst>
                  <a:cxn ang="0">
                    <a:pos x="T0" y="T1"/>
                  </a:cxn>
                  <a:cxn ang="0">
                    <a:pos x="T2" y="T3"/>
                  </a:cxn>
                  <a:cxn ang="0">
                    <a:pos x="T4" y="T5"/>
                  </a:cxn>
                  <a:cxn ang="0">
                    <a:pos x="T6" y="T7"/>
                  </a:cxn>
                  <a:cxn ang="0">
                    <a:pos x="T8" y="T9"/>
                  </a:cxn>
                  <a:cxn ang="0">
                    <a:pos x="T10" y="T11"/>
                  </a:cxn>
                </a:cxnLst>
                <a:rect l="0" t="0" r="r" b="b"/>
                <a:pathLst>
                  <a:path w="211" h="52">
                    <a:moveTo>
                      <a:pt x="144" y="52"/>
                    </a:moveTo>
                    <a:cubicBezTo>
                      <a:pt x="211" y="0"/>
                      <a:pt x="211" y="0"/>
                      <a:pt x="211" y="0"/>
                    </a:cubicBezTo>
                    <a:cubicBezTo>
                      <a:pt x="198" y="0"/>
                      <a:pt x="185" y="0"/>
                      <a:pt x="172" y="0"/>
                    </a:cubicBezTo>
                    <a:cubicBezTo>
                      <a:pt x="163" y="0"/>
                      <a:pt x="154" y="0"/>
                      <a:pt x="145" y="0"/>
                    </a:cubicBezTo>
                    <a:cubicBezTo>
                      <a:pt x="0" y="36"/>
                      <a:pt x="0" y="36"/>
                      <a:pt x="0" y="36"/>
                    </a:cubicBezTo>
                    <a:lnTo>
                      <a:pt x="144" y="5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3" name="Freeform 1305"/>
              <p:cNvSpPr/>
              <p:nvPr/>
            </p:nvSpPr>
            <p:spPr bwMode="auto">
              <a:xfrm>
                <a:off x="9812338" y="2651125"/>
                <a:ext cx="1588" cy="1587"/>
              </a:xfrm>
              <a:custGeom>
                <a:gdLst>
                  <a:gd name="T0" fmla="*/ 2 w 2"/>
                  <a:gd name="T1" fmla="*/ 1 h 1"/>
                  <a:gd name="T2" fmla="*/ 0 w 2"/>
                  <a:gd name="T3" fmla="*/ 0 h 1"/>
                  <a:gd name="T4" fmla="*/ 2 w 2"/>
                  <a:gd name="T5" fmla="*/ 1 h 1"/>
                </a:gdLst>
                <a:cxnLst>
                  <a:cxn ang="0">
                    <a:pos x="T0" y="T1"/>
                  </a:cxn>
                  <a:cxn ang="0">
                    <a:pos x="T2" y="T3"/>
                  </a:cxn>
                  <a:cxn ang="0">
                    <a:pos x="T4" y="T5"/>
                  </a:cxn>
                </a:cxnLst>
                <a:rect l="0" t="0" r="r" b="b"/>
                <a:pathLst>
                  <a:path w="2" h="1">
                    <a:moveTo>
                      <a:pt x="2" y="1"/>
                    </a:moveTo>
                    <a:cubicBezTo>
                      <a:pt x="1" y="1"/>
                      <a:pt x="1" y="0"/>
                      <a:pt x="0" y="0"/>
                    </a:cubicBezTo>
                    <a:cubicBezTo>
                      <a:pt x="2" y="1"/>
                      <a:pt x="2" y="1"/>
                      <a:pt x="2" y="1"/>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4" name="Freeform 1306"/>
              <p:cNvSpPr/>
              <p:nvPr/>
            </p:nvSpPr>
            <p:spPr bwMode="auto">
              <a:xfrm>
                <a:off x="9602788" y="2552700"/>
                <a:ext cx="158750" cy="80962"/>
              </a:xfrm>
              <a:custGeom>
                <a:gdLst>
                  <a:gd name="T0" fmla="*/ 82 w 137"/>
                  <a:gd name="T1" fmla="*/ 45 h 71"/>
                  <a:gd name="T2" fmla="*/ 31 w 137"/>
                  <a:gd name="T3" fmla="*/ 2 h 71"/>
                  <a:gd name="T4" fmla="*/ 9 w 137"/>
                  <a:gd name="T5" fmla="*/ 0 h 71"/>
                  <a:gd name="T6" fmla="*/ 0 w 137"/>
                  <a:gd name="T7" fmla="*/ 23 h 71"/>
                  <a:gd name="T8" fmla="*/ 137 w 137"/>
                  <a:gd name="T9" fmla="*/ 71 h 71"/>
                  <a:gd name="T10" fmla="*/ 82 w 137"/>
                  <a:gd name="T11" fmla="*/ 45 h 71"/>
                </a:gdLst>
                <a:cxnLst>
                  <a:cxn ang="0">
                    <a:pos x="T0" y="T1"/>
                  </a:cxn>
                  <a:cxn ang="0">
                    <a:pos x="T2" y="T3"/>
                  </a:cxn>
                  <a:cxn ang="0">
                    <a:pos x="T4" y="T5"/>
                  </a:cxn>
                  <a:cxn ang="0">
                    <a:pos x="T6" y="T7"/>
                  </a:cxn>
                  <a:cxn ang="0">
                    <a:pos x="T8" y="T9"/>
                  </a:cxn>
                  <a:cxn ang="0">
                    <a:pos x="T10" y="T11"/>
                  </a:cxn>
                </a:cxnLst>
                <a:rect l="0" t="0" r="r" b="b"/>
                <a:pathLst>
                  <a:path w="137" h="71">
                    <a:moveTo>
                      <a:pt x="82" y="45"/>
                    </a:moveTo>
                    <a:cubicBezTo>
                      <a:pt x="58" y="32"/>
                      <a:pt x="41" y="17"/>
                      <a:pt x="31" y="2"/>
                    </a:cubicBezTo>
                    <a:cubicBezTo>
                      <a:pt x="9" y="0"/>
                      <a:pt x="9" y="0"/>
                      <a:pt x="9" y="0"/>
                    </a:cubicBezTo>
                    <a:cubicBezTo>
                      <a:pt x="0" y="23"/>
                      <a:pt x="0" y="23"/>
                      <a:pt x="0" y="23"/>
                    </a:cubicBezTo>
                    <a:cubicBezTo>
                      <a:pt x="137" y="71"/>
                      <a:pt x="137" y="71"/>
                      <a:pt x="137" y="71"/>
                    </a:cubicBezTo>
                    <a:cubicBezTo>
                      <a:pt x="116" y="63"/>
                      <a:pt x="98" y="54"/>
                      <a:pt x="82" y="45"/>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1307"/>
              <p:cNvSpPr/>
              <p:nvPr/>
            </p:nvSpPr>
            <p:spPr bwMode="auto">
              <a:xfrm>
                <a:off x="9540875" y="2579688"/>
                <a:ext cx="273050" cy="247650"/>
              </a:xfrm>
              <a:custGeom>
                <a:gdLst>
                  <a:gd name="T0" fmla="*/ 234 w 236"/>
                  <a:gd name="T1" fmla="*/ 63 h 215"/>
                  <a:gd name="T2" fmla="*/ 190 w 236"/>
                  <a:gd name="T3" fmla="*/ 48 h 215"/>
                  <a:gd name="T4" fmla="*/ 53 w 236"/>
                  <a:gd name="T5" fmla="*/ 0 h 215"/>
                  <a:gd name="T6" fmla="*/ 5 w 236"/>
                  <a:gd name="T7" fmla="*/ 124 h 215"/>
                  <a:gd name="T8" fmla="*/ 4 w 236"/>
                  <a:gd name="T9" fmla="*/ 128 h 215"/>
                  <a:gd name="T10" fmla="*/ 3 w 236"/>
                  <a:gd name="T11" fmla="*/ 130 h 215"/>
                  <a:gd name="T12" fmla="*/ 3 w 236"/>
                  <a:gd name="T13" fmla="*/ 130 h 215"/>
                  <a:gd name="T14" fmla="*/ 0 w 236"/>
                  <a:gd name="T15" fmla="*/ 150 h 215"/>
                  <a:gd name="T16" fmla="*/ 32 w 236"/>
                  <a:gd name="T17" fmla="*/ 215 h 215"/>
                  <a:gd name="T18" fmla="*/ 236 w 236"/>
                  <a:gd name="T19" fmla="*/ 64 h 215"/>
                  <a:gd name="T20" fmla="*/ 234 w 236"/>
                  <a:gd name="T21" fmla="*/ 63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6" h="215">
                    <a:moveTo>
                      <a:pt x="234" y="63"/>
                    </a:moveTo>
                    <a:cubicBezTo>
                      <a:pt x="218" y="58"/>
                      <a:pt x="204" y="53"/>
                      <a:pt x="190" y="48"/>
                    </a:cubicBezTo>
                    <a:cubicBezTo>
                      <a:pt x="53" y="0"/>
                      <a:pt x="53" y="0"/>
                      <a:pt x="53" y="0"/>
                    </a:cubicBezTo>
                    <a:cubicBezTo>
                      <a:pt x="5" y="124"/>
                      <a:pt x="5" y="124"/>
                      <a:pt x="5" y="124"/>
                    </a:cubicBezTo>
                    <a:cubicBezTo>
                      <a:pt x="4" y="128"/>
                      <a:pt x="4" y="128"/>
                      <a:pt x="4" y="128"/>
                    </a:cubicBezTo>
                    <a:cubicBezTo>
                      <a:pt x="3" y="130"/>
                      <a:pt x="3" y="130"/>
                      <a:pt x="3" y="130"/>
                    </a:cubicBezTo>
                    <a:cubicBezTo>
                      <a:pt x="3" y="130"/>
                      <a:pt x="3" y="130"/>
                      <a:pt x="3" y="130"/>
                    </a:cubicBezTo>
                    <a:cubicBezTo>
                      <a:pt x="1" y="137"/>
                      <a:pt x="0" y="144"/>
                      <a:pt x="0" y="150"/>
                    </a:cubicBezTo>
                    <a:cubicBezTo>
                      <a:pt x="0" y="173"/>
                      <a:pt x="11" y="194"/>
                      <a:pt x="32" y="215"/>
                    </a:cubicBezTo>
                    <a:cubicBezTo>
                      <a:pt x="236" y="64"/>
                      <a:pt x="236" y="64"/>
                      <a:pt x="236" y="64"/>
                    </a:cubicBezTo>
                    <a:lnTo>
                      <a:pt x="234" y="63"/>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1308"/>
              <p:cNvSpPr/>
              <p:nvPr/>
            </p:nvSpPr>
            <p:spPr bwMode="auto">
              <a:xfrm>
                <a:off x="10534650" y="2940050"/>
                <a:ext cx="441325" cy="58737"/>
              </a:xfrm>
              <a:custGeom>
                <a:gdLst>
                  <a:gd name="T0" fmla="*/ 217 w 382"/>
                  <a:gd name="T1" fmla="*/ 51 h 51"/>
                  <a:gd name="T2" fmla="*/ 382 w 382"/>
                  <a:gd name="T3" fmla="*/ 26 h 51"/>
                  <a:gd name="T4" fmla="*/ 0 w 382"/>
                  <a:gd name="T5" fmla="*/ 0 h 51"/>
                  <a:gd name="T6" fmla="*/ 217 w 382"/>
                  <a:gd name="T7" fmla="*/ 51 h 51"/>
                </a:gdLst>
                <a:cxnLst>
                  <a:cxn ang="0">
                    <a:pos x="T0" y="T1"/>
                  </a:cxn>
                  <a:cxn ang="0">
                    <a:pos x="T2" y="T3"/>
                  </a:cxn>
                  <a:cxn ang="0">
                    <a:pos x="T4" y="T5"/>
                  </a:cxn>
                  <a:cxn ang="0">
                    <a:pos x="T6" y="T7"/>
                  </a:cxn>
                </a:cxnLst>
                <a:rect l="0" t="0" r="r" b="b"/>
                <a:pathLst>
                  <a:path w="382" h="51">
                    <a:moveTo>
                      <a:pt x="217" y="51"/>
                    </a:moveTo>
                    <a:cubicBezTo>
                      <a:pt x="276" y="45"/>
                      <a:pt x="331" y="36"/>
                      <a:pt x="382" y="26"/>
                    </a:cubicBezTo>
                    <a:cubicBezTo>
                      <a:pt x="0" y="0"/>
                      <a:pt x="0" y="0"/>
                      <a:pt x="0" y="0"/>
                    </a:cubicBezTo>
                    <a:lnTo>
                      <a:pt x="217" y="51"/>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1309"/>
              <p:cNvSpPr/>
              <p:nvPr/>
            </p:nvSpPr>
            <p:spPr bwMode="auto">
              <a:xfrm>
                <a:off x="10256838" y="2770188"/>
                <a:ext cx="166688" cy="38100"/>
              </a:xfrm>
              <a:custGeom>
                <a:gdLst>
                  <a:gd name="T0" fmla="*/ 105 w 105"/>
                  <a:gd name="T1" fmla="*/ 12 h 24"/>
                  <a:gd name="T2" fmla="*/ 0 w 105"/>
                  <a:gd name="T3" fmla="*/ 0 h 24"/>
                  <a:gd name="T4" fmla="*/ 82 w 105"/>
                  <a:gd name="T5" fmla="*/ 24 h 24"/>
                  <a:gd name="T6" fmla="*/ 105 w 105"/>
                  <a:gd name="T7" fmla="*/ 12 h 24"/>
                </a:gdLst>
                <a:cxnLst>
                  <a:cxn ang="0">
                    <a:pos x="T0" y="T1"/>
                  </a:cxn>
                  <a:cxn ang="0">
                    <a:pos x="T2" y="T3"/>
                  </a:cxn>
                  <a:cxn ang="0">
                    <a:pos x="T4" y="T5"/>
                  </a:cxn>
                  <a:cxn ang="0">
                    <a:pos x="T6" y="T7"/>
                  </a:cxn>
                </a:cxnLst>
                <a:rect l="0" t="0" r="r" b="b"/>
                <a:pathLst>
                  <a:path w="105" h="24">
                    <a:moveTo>
                      <a:pt x="105" y="12"/>
                    </a:moveTo>
                    <a:lnTo>
                      <a:pt x="0" y="0"/>
                    </a:lnTo>
                    <a:lnTo>
                      <a:pt x="82" y="24"/>
                    </a:lnTo>
                    <a:lnTo>
                      <a:pt x="105" y="1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1310"/>
              <p:cNvSpPr/>
              <p:nvPr/>
            </p:nvSpPr>
            <p:spPr bwMode="auto">
              <a:xfrm>
                <a:off x="10350500" y="2808288"/>
                <a:ext cx="184150" cy="161925"/>
              </a:xfrm>
              <a:custGeom>
                <a:gdLst>
                  <a:gd name="T0" fmla="*/ 0 w 116"/>
                  <a:gd name="T1" fmla="*/ 102 h 102"/>
                  <a:gd name="T2" fmla="*/ 116 w 116"/>
                  <a:gd name="T3" fmla="*/ 83 h 102"/>
                  <a:gd name="T4" fmla="*/ 23 w 116"/>
                  <a:gd name="T5" fmla="*/ 0 h 102"/>
                  <a:gd name="T6" fmla="*/ 0 w 116"/>
                  <a:gd name="T7" fmla="*/ 102 h 102"/>
                </a:gdLst>
                <a:cxnLst>
                  <a:cxn ang="0">
                    <a:pos x="T0" y="T1"/>
                  </a:cxn>
                  <a:cxn ang="0">
                    <a:pos x="T2" y="T3"/>
                  </a:cxn>
                  <a:cxn ang="0">
                    <a:pos x="T4" y="T5"/>
                  </a:cxn>
                  <a:cxn ang="0">
                    <a:pos x="T6" y="T7"/>
                  </a:cxn>
                </a:cxnLst>
                <a:rect l="0" t="0" r="r" b="b"/>
                <a:pathLst>
                  <a:path w="115" h="102">
                    <a:moveTo>
                      <a:pt x="0" y="102"/>
                    </a:moveTo>
                    <a:lnTo>
                      <a:pt x="116" y="83"/>
                    </a:lnTo>
                    <a:lnTo>
                      <a:pt x="23" y="0"/>
                    </a:lnTo>
                    <a:lnTo>
                      <a:pt x="0" y="102"/>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1311"/>
              <p:cNvSpPr/>
              <p:nvPr/>
            </p:nvSpPr>
            <p:spPr bwMode="auto">
              <a:xfrm>
                <a:off x="10387013" y="2789238"/>
                <a:ext cx="147638" cy="150812"/>
              </a:xfrm>
              <a:custGeom>
                <a:gdLst>
                  <a:gd name="T0" fmla="*/ 0 w 93"/>
                  <a:gd name="T1" fmla="*/ 12 h 95"/>
                  <a:gd name="T2" fmla="*/ 93 w 93"/>
                  <a:gd name="T3" fmla="*/ 95 h 95"/>
                  <a:gd name="T4" fmla="*/ 23 w 93"/>
                  <a:gd name="T5" fmla="*/ 0 h 95"/>
                  <a:gd name="T6" fmla="*/ 0 w 93"/>
                  <a:gd name="T7" fmla="*/ 12 h 95"/>
                </a:gdLst>
                <a:cxnLst>
                  <a:cxn ang="0">
                    <a:pos x="T0" y="T1"/>
                  </a:cxn>
                  <a:cxn ang="0">
                    <a:pos x="T2" y="T3"/>
                  </a:cxn>
                  <a:cxn ang="0">
                    <a:pos x="T4" y="T5"/>
                  </a:cxn>
                  <a:cxn ang="0">
                    <a:pos x="T6" y="T7"/>
                  </a:cxn>
                </a:cxnLst>
                <a:rect l="0" t="0" r="r" b="b"/>
                <a:pathLst>
                  <a:path w="93" h="95">
                    <a:moveTo>
                      <a:pt x="0" y="12"/>
                    </a:moveTo>
                    <a:lnTo>
                      <a:pt x="93" y="95"/>
                    </a:lnTo>
                    <a:lnTo>
                      <a:pt x="23" y="0"/>
                    </a:lnTo>
                    <a:lnTo>
                      <a:pt x="0" y="12"/>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Rectangle 1312"/>
              <p:cNvSpPr>
                <a:spLocks noChangeArrowheads="1"/>
              </p:cNvSpPr>
              <p:nvPr/>
            </p:nvSpPr>
            <p:spPr bwMode="auto">
              <a:xfrm>
                <a:off x="9813925" y="2652713"/>
                <a:ext cx="1588" cy="1587"/>
              </a:xfrm>
              <a:prstGeom prst="rect">
                <a:avLst/>
              </a:prstGeom>
              <a:solidFill>
                <a:srgbClr val="FFFFFF"/>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1313"/>
              <p:cNvSpPr/>
              <p:nvPr/>
            </p:nvSpPr>
            <p:spPr bwMode="auto">
              <a:xfrm>
                <a:off x="9840913" y="2789238"/>
                <a:ext cx="509588" cy="182562"/>
              </a:xfrm>
              <a:custGeom>
                <a:gdLst>
                  <a:gd name="T0" fmla="*/ 153 w 441"/>
                  <a:gd name="T1" fmla="*/ 0 h 158"/>
                  <a:gd name="T2" fmla="*/ 0 w 441"/>
                  <a:gd name="T3" fmla="*/ 138 h 158"/>
                  <a:gd name="T4" fmla="*/ 86 w 441"/>
                  <a:gd name="T5" fmla="*/ 158 h 158"/>
                  <a:gd name="T6" fmla="*/ 441 w 441"/>
                  <a:gd name="T7" fmla="*/ 157 h 158"/>
                  <a:gd name="T8" fmla="*/ 153 w 441"/>
                  <a:gd name="T9" fmla="*/ 0 h 158"/>
                </a:gdLst>
                <a:cxnLst>
                  <a:cxn ang="0">
                    <a:pos x="T0" y="T1"/>
                  </a:cxn>
                  <a:cxn ang="0">
                    <a:pos x="T2" y="T3"/>
                  </a:cxn>
                  <a:cxn ang="0">
                    <a:pos x="T4" y="T5"/>
                  </a:cxn>
                  <a:cxn ang="0">
                    <a:pos x="T6" y="T7"/>
                  </a:cxn>
                  <a:cxn ang="0">
                    <a:pos x="T8" y="T9"/>
                  </a:cxn>
                </a:cxnLst>
                <a:rect l="0" t="0" r="r" b="b"/>
                <a:pathLst>
                  <a:path w="441" h="158">
                    <a:moveTo>
                      <a:pt x="153" y="0"/>
                    </a:moveTo>
                    <a:cubicBezTo>
                      <a:pt x="0" y="138"/>
                      <a:pt x="0" y="138"/>
                      <a:pt x="0" y="138"/>
                    </a:cubicBezTo>
                    <a:cubicBezTo>
                      <a:pt x="27" y="145"/>
                      <a:pt x="56" y="152"/>
                      <a:pt x="86" y="158"/>
                    </a:cubicBezTo>
                    <a:cubicBezTo>
                      <a:pt x="441" y="157"/>
                      <a:pt x="441" y="157"/>
                      <a:pt x="441" y="157"/>
                    </a:cubicBezTo>
                    <a:lnTo>
                      <a:pt x="153" y="0"/>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1314"/>
              <p:cNvSpPr/>
              <p:nvPr/>
            </p:nvSpPr>
            <p:spPr bwMode="auto">
              <a:xfrm>
                <a:off x="9813925" y="2652713"/>
                <a:ext cx="307975" cy="136525"/>
              </a:xfrm>
              <a:custGeom>
                <a:gdLst>
                  <a:gd name="T0" fmla="*/ 176 w 267"/>
                  <a:gd name="T1" fmla="*/ 118 h 118"/>
                  <a:gd name="T2" fmla="*/ 267 w 267"/>
                  <a:gd name="T3" fmla="*/ 51 h 118"/>
                  <a:gd name="T4" fmla="*/ 1 w 267"/>
                  <a:gd name="T5" fmla="*/ 0 h 118"/>
                  <a:gd name="T6" fmla="*/ 0 w 267"/>
                  <a:gd name="T7" fmla="*/ 0 h 118"/>
                  <a:gd name="T8" fmla="*/ 176 w 267"/>
                  <a:gd name="T9" fmla="*/ 118 h 118"/>
                </a:gdLst>
                <a:cxnLst>
                  <a:cxn ang="0">
                    <a:pos x="T0" y="T1"/>
                  </a:cxn>
                  <a:cxn ang="0">
                    <a:pos x="T2" y="T3"/>
                  </a:cxn>
                  <a:cxn ang="0">
                    <a:pos x="T4" y="T5"/>
                  </a:cxn>
                  <a:cxn ang="0">
                    <a:pos x="T6" y="T7"/>
                  </a:cxn>
                  <a:cxn ang="0">
                    <a:pos x="T8" y="T9"/>
                  </a:cxn>
                </a:cxnLst>
                <a:rect l="0" t="0" r="r" b="b"/>
                <a:pathLst>
                  <a:path w="267" h="118">
                    <a:moveTo>
                      <a:pt x="176" y="118"/>
                    </a:moveTo>
                    <a:cubicBezTo>
                      <a:pt x="267" y="51"/>
                      <a:pt x="267" y="51"/>
                      <a:pt x="267" y="51"/>
                    </a:cubicBezTo>
                    <a:cubicBezTo>
                      <a:pt x="163" y="39"/>
                      <a:pt x="72" y="22"/>
                      <a:pt x="1" y="0"/>
                    </a:cubicBezTo>
                    <a:cubicBezTo>
                      <a:pt x="0" y="0"/>
                      <a:pt x="0" y="0"/>
                      <a:pt x="0" y="0"/>
                    </a:cubicBezTo>
                    <a:lnTo>
                      <a:pt x="176" y="118"/>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1315"/>
              <p:cNvSpPr/>
              <p:nvPr/>
            </p:nvSpPr>
            <p:spPr bwMode="auto">
              <a:xfrm>
                <a:off x="10017125" y="2711450"/>
                <a:ext cx="239713" cy="77787"/>
              </a:xfrm>
              <a:custGeom>
                <a:gdLst>
                  <a:gd name="T0" fmla="*/ 208 w 208"/>
                  <a:gd name="T1" fmla="*/ 51 h 67"/>
                  <a:gd name="T2" fmla="*/ 197 w 208"/>
                  <a:gd name="T3" fmla="*/ 9 h 67"/>
                  <a:gd name="T4" fmla="*/ 91 w 208"/>
                  <a:gd name="T5" fmla="*/ 0 h 67"/>
                  <a:gd name="T6" fmla="*/ 0 w 208"/>
                  <a:gd name="T7" fmla="*/ 67 h 67"/>
                  <a:gd name="T8" fmla="*/ 208 w 208"/>
                  <a:gd name="T9" fmla="*/ 51 h 67"/>
                </a:gdLst>
                <a:cxnLst>
                  <a:cxn ang="0">
                    <a:pos x="T0" y="T1"/>
                  </a:cxn>
                  <a:cxn ang="0">
                    <a:pos x="T2" y="T3"/>
                  </a:cxn>
                  <a:cxn ang="0">
                    <a:pos x="T4" y="T5"/>
                  </a:cxn>
                  <a:cxn ang="0">
                    <a:pos x="T6" y="T7"/>
                  </a:cxn>
                  <a:cxn ang="0">
                    <a:pos x="T8" y="T9"/>
                  </a:cxn>
                </a:cxnLst>
                <a:rect l="0" t="0" r="r" b="b"/>
                <a:pathLst>
                  <a:path w="208" h="67">
                    <a:moveTo>
                      <a:pt x="208" y="51"/>
                    </a:moveTo>
                    <a:cubicBezTo>
                      <a:pt x="197" y="9"/>
                      <a:pt x="197" y="9"/>
                      <a:pt x="197" y="9"/>
                    </a:cubicBezTo>
                    <a:cubicBezTo>
                      <a:pt x="160" y="7"/>
                      <a:pt x="125" y="4"/>
                      <a:pt x="91" y="0"/>
                    </a:cubicBezTo>
                    <a:cubicBezTo>
                      <a:pt x="0" y="67"/>
                      <a:pt x="0" y="67"/>
                      <a:pt x="0" y="67"/>
                    </a:cubicBezTo>
                    <a:lnTo>
                      <a:pt x="208" y="51"/>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316"/>
              <p:cNvSpPr/>
              <p:nvPr/>
            </p:nvSpPr>
            <p:spPr bwMode="auto">
              <a:xfrm>
                <a:off x="10017125" y="2770188"/>
                <a:ext cx="369888" cy="38100"/>
              </a:xfrm>
              <a:custGeom>
                <a:gdLst>
                  <a:gd name="T0" fmla="*/ 151 w 233"/>
                  <a:gd name="T1" fmla="*/ 0 h 24"/>
                  <a:gd name="T2" fmla="*/ 0 w 233"/>
                  <a:gd name="T3" fmla="*/ 12 h 24"/>
                  <a:gd name="T4" fmla="*/ 233 w 233"/>
                  <a:gd name="T5" fmla="*/ 24 h 24"/>
                  <a:gd name="T6" fmla="*/ 151 w 233"/>
                  <a:gd name="T7" fmla="*/ 0 h 24"/>
                </a:gdLst>
                <a:cxnLst>
                  <a:cxn ang="0">
                    <a:pos x="T0" y="T1"/>
                  </a:cxn>
                  <a:cxn ang="0">
                    <a:pos x="T2" y="T3"/>
                  </a:cxn>
                  <a:cxn ang="0">
                    <a:pos x="T4" y="T5"/>
                  </a:cxn>
                  <a:cxn ang="0">
                    <a:pos x="T6" y="T7"/>
                  </a:cxn>
                </a:cxnLst>
                <a:rect l="0" t="0" r="r" b="b"/>
                <a:pathLst>
                  <a:path w="233" h="24">
                    <a:moveTo>
                      <a:pt x="151" y="0"/>
                    </a:moveTo>
                    <a:lnTo>
                      <a:pt x="0" y="12"/>
                    </a:lnTo>
                    <a:lnTo>
                      <a:pt x="233" y="24"/>
                    </a:lnTo>
                    <a:lnTo>
                      <a:pt x="15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1317"/>
              <p:cNvSpPr/>
              <p:nvPr/>
            </p:nvSpPr>
            <p:spPr bwMode="auto">
              <a:xfrm>
                <a:off x="10017125" y="2789238"/>
                <a:ext cx="369888" cy="180975"/>
              </a:xfrm>
              <a:custGeom>
                <a:gdLst>
                  <a:gd name="T0" fmla="*/ 0 w 233"/>
                  <a:gd name="T1" fmla="*/ 0 h 114"/>
                  <a:gd name="T2" fmla="*/ 210 w 233"/>
                  <a:gd name="T3" fmla="*/ 114 h 114"/>
                  <a:gd name="T4" fmla="*/ 233 w 233"/>
                  <a:gd name="T5" fmla="*/ 12 h 114"/>
                  <a:gd name="T6" fmla="*/ 0 w 233"/>
                  <a:gd name="T7" fmla="*/ 0 h 114"/>
                </a:gdLst>
                <a:cxnLst>
                  <a:cxn ang="0">
                    <a:pos x="T0" y="T1"/>
                  </a:cxn>
                  <a:cxn ang="0">
                    <a:pos x="T2" y="T3"/>
                  </a:cxn>
                  <a:cxn ang="0">
                    <a:pos x="T4" y="T5"/>
                  </a:cxn>
                  <a:cxn ang="0">
                    <a:pos x="T6" y="T7"/>
                  </a:cxn>
                </a:cxnLst>
                <a:rect l="0" t="0" r="r" b="b"/>
                <a:pathLst>
                  <a:path w="233" h="114">
                    <a:moveTo>
                      <a:pt x="0" y="0"/>
                    </a:moveTo>
                    <a:lnTo>
                      <a:pt x="210" y="114"/>
                    </a:lnTo>
                    <a:lnTo>
                      <a:pt x="233" y="12"/>
                    </a:lnTo>
                    <a:lnTo>
                      <a:pt x="0"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1318"/>
              <p:cNvSpPr/>
              <p:nvPr/>
            </p:nvSpPr>
            <p:spPr bwMode="auto">
              <a:xfrm>
                <a:off x="9821863" y="2789238"/>
                <a:ext cx="195263" cy="158750"/>
              </a:xfrm>
              <a:custGeom>
                <a:gdLst>
                  <a:gd name="T0" fmla="*/ 25 w 169"/>
                  <a:gd name="T1" fmla="*/ 45 h 138"/>
                  <a:gd name="T2" fmla="*/ 0 w 169"/>
                  <a:gd name="T3" fmla="*/ 134 h 138"/>
                  <a:gd name="T4" fmla="*/ 16 w 169"/>
                  <a:gd name="T5" fmla="*/ 138 h 138"/>
                  <a:gd name="T6" fmla="*/ 169 w 169"/>
                  <a:gd name="T7" fmla="*/ 0 h 138"/>
                  <a:gd name="T8" fmla="*/ 25 w 169"/>
                  <a:gd name="T9" fmla="*/ 45 h 138"/>
                </a:gdLst>
                <a:cxnLst>
                  <a:cxn ang="0">
                    <a:pos x="T0" y="T1"/>
                  </a:cxn>
                  <a:cxn ang="0">
                    <a:pos x="T2" y="T3"/>
                  </a:cxn>
                  <a:cxn ang="0">
                    <a:pos x="T4" y="T5"/>
                  </a:cxn>
                  <a:cxn ang="0">
                    <a:pos x="T6" y="T7"/>
                  </a:cxn>
                  <a:cxn ang="0">
                    <a:pos x="T8" y="T9"/>
                  </a:cxn>
                </a:cxnLst>
                <a:rect l="0" t="0" r="r" b="b"/>
                <a:pathLst>
                  <a:path w="169" h="138">
                    <a:moveTo>
                      <a:pt x="25" y="45"/>
                    </a:moveTo>
                    <a:cubicBezTo>
                      <a:pt x="0" y="134"/>
                      <a:pt x="0" y="134"/>
                      <a:pt x="0" y="134"/>
                    </a:cubicBezTo>
                    <a:cubicBezTo>
                      <a:pt x="5" y="135"/>
                      <a:pt x="11" y="136"/>
                      <a:pt x="16" y="138"/>
                    </a:cubicBezTo>
                    <a:cubicBezTo>
                      <a:pt x="169" y="0"/>
                      <a:pt x="169" y="0"/>
                      <a:pt x="169" y="0"/>
                    </a:cubicBezTo>
                    <a:lnTo>
                      <a:pt x="25" y="45"/>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1319"/>
              <p:cNvSpPr/>
              <p:nvPr/>
            </p:nvSpPr>
            <p:spPr bwMode="auto">
              <a:xfrm>
                <a:off x="9813925" y="2652713"/>
                <a:ext cx="203200" cy="188912"/>
              </a:xfrm>
              <a:custGeom>
                <a:gdLst>
                  <a:gd name="T0" fmla="*/ 23 w 128"/>
                  <a:gd name="T1" fmla="*/ 119 h 119"/>
                  <a:gd name="T2" fmla="*/ 128 w 128"/>
                  <a:gd name="T3" fmla="*/ 86 h 119"/>
                  <a:gd name="T4" fmla="*/ 0 w 128"/>
                  <a:gd name="T5" fmla="*/ 0 h 119"/>
                  <a:gd name="T6" fmla="*/ 23 w 128"/>
                  <a:gd name="T7" fmla="*/ 119 h 119"/>
                </a:gdLst>
                <a:cxnLst>
                  <a:cxn ang="0">
                    <a:pos x="T0" y="T1"/>
                  </a:cxn>
                  <a:cxn ang="0">
                    <a:pos x="T2" y="T3"/>
                  </a:cxn>
                  <a:cxn ang="0">
                    <a:pos x="T4" y="T5"/>
                  </a:cxn>
                  <a:cxn ang="0">
                    <a:pos x="T6" y="T7"/>
                  </a:cxn>
                </a:cxnLst>
                <a:rect l="0" t="0" r="r" b="b"/>
                <a:pathLst>
                  <a:path w="128" h="119">
                    <a:moveTo>
                      <a:pt x="23" y="119"/>
                    </a:moveTo>
                    <a:lnTo>
                      <a:pt x="128" y="86"/>
                    </a:lnTo>
                    <a:lnTo>
                      <a:pt x="0" y="0"/>
                    </a:lnTo>
                    <a:lnTo>
                      <a:pt x="23" y="119"/>
                    </a:ln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1320"/>
              <p:cNvSpPr/>
              <p:nvPr/>
            </p:nvSpPr>
            <p:spPr bwMode="auto">
              <a:xfrm>
                <a:off x="9642475" y="2841625"/>
                <a:ext cx="207963" cy="103187"/>
              </a:xfrm>
              <a:custGeom>
                <a:gdLst>
                  <a:gd name="T0" fmla="*/ 0 w 181"/>
                  <a:gd name="T1" fmla="*/ 28 h 89"/>
                  <a:gd name="T2" fmla="*/ 156 w 181"/>
                  <a:gd name="T3" fmla="*/ 89 h 89"/>
                  <a:gd name="T4" fmla="*/ 181 w 181"/>
                  <a:gd name="T5" fmla="*/ 0 h 89"/>
                  <a:gd name="T6" fmla="*/ 0 w 181"/>
                  <a:gd name="T7" fmla="*/ 28 h 89"/>
                </a:gdLst>
                <a:cxnLst>
                  <a:cxn ang="0">
                    <a:pos x="T0" y="T1"/>
                  </a:cxn>
                  <a:cxn ang="0">
                    <a:pos x="T2" y="T3"/>
                  </a:cxn>
                  <a:cxn ang="0">
                    <a:pos x="T4" y="T5"/>
                  </a:cxn>
                  <a:cxn ang="0">
                    <a:pos x="T6" y="T7"/>
                  </a:cxn>
                </a:cxnLst>
                <a:rect l="0" t="0" r="r" b="b"/>
                <a:pathLst>
                  <a:path w="181" h="89">
                    <a:moveTo>
                      <a:pt x="0" y="28"/>
                    </a:moveTo>
                    <a:cubicBezTo>
                      <a:pt x="41" y="51"/>
                      <a:pt x="93" y="71"/>
                      <a:pt x="156" y="89"/>
                    </a:cubicBezTo>
                    <a:cubicBezTo>
                      <a:pt x="181" y="0"/>
                      <a:pt x="181" y="0"/>
                      <a:pt x="181" y="0"/>
                    </a:cubicBezTo>
                    <a:lnTo>
                      <a:pt x="0" y="28"/>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1321"/>
              <p:cNvSpPr/>
              <p:nvPr/>
            </p:nvSpPr>
            <p:spPr bwMode="auto">
              <a:xfrm>
                <a:off x="9578975" y="2652713"/>
                <a:ext cx="271463" cy="220662"/>
              </a:xfrm>
              <a:custGeom>
                <a:gdLst>
                  <a:gd name="T0" fmla="*/ 204 w 236"/>
                  <a:gd name="T1" fmla="*/ 0 h 191"/>
                  <a:gd name="T2" fmla="*/ 0 w 236"/>
                  <a:gd name="T3" fmla="*/ 151 h 191"/>
                  <a:gd name="T4" fmla="*/ 55 w 236"/>
                  <a:gd name="T5" fmla="*/ 191 h 191"/>
                  <a:gd name="T6" fmla="*/ 236 w 236"/>
                  <a:gd name="T7" fmla="*/ 163 h 191"/>
                  <a:gd name="T8" fmla="*/ 204 w 236"/>
                  <a:gd name="T9" fmla="*/ 0 h 191"/>
                </a:gdLst>
                <a:cxnLst>
                  <a:cxn ang="0">
                    <a:pos x="T0" y="T1"/>
                  </a:cxn>
                  <a:cxn ang="0">
                    <a:pos x="T2" y="T3"/>
                  </a:cxn>
                  <a:cxn ang="0">
                    <a:pos x="T4" y="T5"/>
                  </a:cxn>
                  <a:cxn ang="0">
                    <a:pos x="T6" y="T7"/>
                  </a:cxn>
                  <a:cxn ang="0">
                    <a:pos x="T8" y="T9"/>
                  </a:cxn>
                </a:cxnLst>
                <a:rect l="0" t="0" r="r" b="b"/>
                <a:pathLst>
                  <a:path w="236" h="191">
                    <a:moveTo>
                      <a:pt x="204" y="0"/>
                    </a:moveTo>
                    <a:cubicBezTo>
                      <a:pt x="0" y="151"/>
                      <a:pt x="0" y="151"/>
                      <a:pt x="0" y="151"/>
                    </a:cubicBezTo>
                    <a:cubicBezTo>
                      <a:pt x="14" y="165"/>
                      <a:pt x="33" y="178"/>
                      <a:pt x="55" y="191"/>
                    </a:cubicBezTo>
                    <a:cubicBezTo>
                      <a:pt x="236" y="163"/>
                      <a:pt x="236" y="163"/>
                      <a:pt x="236" y="163"/>
                    </a:cubicBezTo>
                    <a:lnTo>
                      <a:pt x="204" y="0"/>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1322"/>
              <p:cNvSpPr/>
              <p:nvPr/>
            </p:nvSpPr>
            <p:spPr bwMode="auto">
              <a:xfrm>
                <a:off x="10228263" y="2970213"/>
                <a:ext cx="220663" cy="47625"/>
              </a:xfrm>
              <a:custGeom>
                <a:gdLst>
                  <a:gd name="T0" fmla="*/ 0 w 191"/>
                  <a:gd name="T1" fmla="*/ 33 h 41"/>
                  <a:gd name="T2" fmla="*/ 191 w 191"/>
                  <a:gd name="T3" fmla="*/ 41 h 41"/>
                  <a:gd name="T4" fmla="*/ 105 w 191"/>
                  <a:gd name="T5" fmla="*/ 0 h 41"/>
                  <a:gd name="T6" fmla="*/ 0 w 191"/>
                  <a:gd name="T7" fmla="*/ 33 h 41"/>
                </a:gdLst>
                <a:cxnLst>
                  <a:cxn ang="0">
                    <a:pos x="T0" y="T1"/>
                  </a:cxn>
                  <a:cxn ang="0">
                    <a:pos x="T2" y="T3"/>
                  </a:cxn>
                  <a:cxn ang="0">
                    <a:pos x="T4" y="T5"/>
                  </a:cxn>
                  <a:cxn ang="0">
                    <a:pos x="T6" y="T7"/>
                  </a:cxn>
                </a:cxnLst>
                <a:rect l="0" t="0" r="r" b="b"/>
                <a:pathLst>
                  <a:path w="191" h="41">
                    <a:moveTo>
                      <a:pt x="0" y="33"/>
                    </a:moveTo>
                    <a:cubicBezTo>
                      <a:pt x="61" y="38"/>
                      <a:pt x="125" y="40"/>
                      <a:pt x="191" y="41"/>
                    </a:cubicBezTo>
                    <a:cubicBezTo>
                      <a:pt x="105" y="0"/>
                      <a:pt x="105" y="0"/>
                      <a:pt x="105" y="0"/>
                    </a:cubicBezTo>
                    <a:lnTo>
                      <a:pt x="0" y="33"/>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1323"/>
              <p:cNvSpPr/>
              <p:nvPr/>
            </p:nvSpPr>
            <p:spPr bwMode="auto">
              <a:xfrm>
                <a:off x="10350500" y="2940050"/>
                <a:ext cx="184150" cy="77787"/>
              </a:xfrm>
              <a:custGeom>
                <a:gdLst>
                  <a:gd name="T0" fmla="*/ 0 w 160"/>
                  <a:gd name="T1" fmla="*/ 26 h 67"/>
                  <a:gd name="T2" fmla="*/ 86 w 160"/>
                  <a:gd name="T3" fmla="*/ 67 h 67"/>
                  <a:gd name="T4" fmla="*/ 92 w 160"/>
                  <a:gd name="T5" fmla="*/ 67 h 67"/>
                  <a:gd name="T6" fmla="*/ 136 w 160"/>
                  <a:gd name="T7" fmla="*/ 66 h 67"/>
                  <a:gd name="T8" fmla="*/ 160 w 160"/>
                  <a:gd name="T9" fmla="*/ 0 h 67"/>
                  <a:gd name="T10" fmla="*/ 0 w 160"/>
                  <a:gd name="T11" fmla="*/ 26 h 67"/>
                </a:gdLst>
                <a:cxnLst>
                  <a:cxn ang="0">
                    <a:pos x="T0" y="T1"/>
                  </a:cxn>
                  <a:cxn ang="0">
                    <a:pos x="T2" y="T3"/>
                  </a:cxn>
                  <a:cxn ang="0">
                    <a:pos x="T4" y="T5"/>
                  </a:cxn>
                  <a:cxn ang="0">
                    <a:pos x="T6" y="T7"/>
                  </a:cxn>
                  <a:cxn ang="0">
                    <a:pos x="T8" y="T9"/>
                  </a:cxn>
                  <a:cxn ang="0">
                    <a:pos x="T10" y="T11"/>
                  </a:cxn>
                </a:cxnLst>
                <a:rect l="0" t="0" r="r" b="b"/>
                <a:pathLst>
                  <a:path w="160" h="67">
                    <a:moveTo>
                      <a:pt x="0" y="26"/>
                    </a:moveTo>
                    <a:cubicBezTo>
                      <a:pt x="86" y="67"/>
                      <a:pt x="86" y="67"/>
                      <a:pt x="86" y="67"/>
                    </a:cubicBezTo>
                    <a:cubicBezTo>
                      <a:pt x="88" y="67"/>
                      <a:pt x="90" y="67"/>
                      <a:pt x="92" y="67"/>
                    </a:cubicBezTo>
                    <a:cubicBezTo>
                      <a:pt x="107" y="67"/>
                      <a:pt x="121" y="66"/>
                      <a:pt x="136" y="66"/>
                    </a:cubicBezTo>
                    <a:cubicBezTo>
                      <a:pt x="160" y="0"/>
                      <a:pt x="160" y="0"/>
                      <a:pt x="160" y="0"/>
                    </a:cubicBezTo>
                    <a:lnTo>
                      <a:pt x="0" y="26"/>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324"/>
              <p:cNvSpPr/>
              <p:nvPr/>
            </p:nvSpPr>
            <p:spPr bwMode="auto">
              <a:xfrm>
                <a:off x="10507663" y="2940050"/>
                <a:ext cx="277813" cy="76200"/>
              </a:xfrm>
              <a:custGeom>
                <a:gdLst>
                  <a:gd name="T0" fmla="*/ 0 w 241"/>
                  <a:gd name="T1" fmla="*/ 66 h 66"/>
                  <a:gd name="T2" fmla="*/ 241 w 241"/>
                  <a:gd name="T3" fmla="*/ 51 h 66"/>
                  <a:gd name="T4" fmla="*/ 24 w 241"/>
                  <a:gd name="T5" fmla="*/ 0 h 66"/>
                  <a:gd name="T6" fmla="*/ 0 w 241"/>
                  <a:gd name="T7" fmla="*/ 66 h 66"/>
                </a:gdLst>
                <a:cxnLst>
                  <a:cxn ang="0">
                    <a:pos x="T0" y="T1"/>
                  </a:cxn>
                  <a:cxn ang="0">
                    <a:pos x="T2" y="T3"/>
                  </a:cxn>
                  <a:cxn ang="0">
                    <a:pos x="T4" y="T5"/>
                  </a:cxn>
                  <a:cxn ang="0">
                    <a:pos x="T6" y="T7"/>
                  </a:cxn>
                </a:cxnLst>
                <a:rect l="0" t="0" r="r" b="b"/>
                <a:pathLst>
                  <a:path w="241" h="66">
                    <a:moveTo>
                      <a:pt x="0" y="66"/>
                    </a:moveTo>
                    <a:cubicBezTo>
                      <a:pt x="84" y="65"/>
                      <a:pt x="165" y="60"/>
                      <a:pt x="241" y="51"/>
                    </a:cubicBezTo>
                    <a:cubicBezTo>
                      <a:pt x="24" y="0"/>
                      <a:pt x="24" y="0"/>
                      <a:pt x="24" y="0"/>
                    </a:cubicBezTo>
                    <a:lnTo>
                      <a:pt x="0" y="66"/>
                    </a:lnTo>
                    <a:close/>
                  </a:path>
                </a:pathLst>
              </a:custGeom>
              <a:solidFill>
                <a:srgbClr val="C102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1325"/>
              <p:cNvSpPr/>
              <p:nvPr/>
            </p:nvSpPr>
            <p:spPr bwMode="auto">
              <a:xfrm>
                <a:off x="10904538" y="2841625"/>
                <a:ext cx="358775" cy="119062"/>
              </a:xfrm>
              <a:custGeom>
                <a:gdLst>
                  <a:gd name="T0" fmla="*/ 101 w 311"/>
                  <a:gd name="T1" fmla="*/ 104 h 104"/>
                  <a:gd name="T2" fmla="*/ 311 w 311"/>
                  <a:gd name="T3" fmla="*/ 31 h 104"/>
                  <a:gd name="T4" fmla="*/ 0 w 311"/>
                  <a:gd name="T5" fmla="*/ 0 h 104"/>
                  <a:gd name="T6" fmla="*/ 101 w 311"/>
                  <a:gd name="T7" fmla="*/ 104 h 104"/>
                </a:gdLst>
                <a:cxnLst>
                  <a:cxn ang="0">
                    <a:pos x="T0" y="T1"/>
                  </a:cxn>
                  <a:cxn ang="0">
                    <a:pos x="T2" y="T3"/>
                  </a:cxn>
                  <a:cxn ang="0">
                    <a:pos x="T4" y="T5"/>
                  </a:cxn>
                  <a:cxn ang="0">
                    <a:pos x="T6" y="T7"/>
                  </a:cxn>
                </a:cxnLst>
                <a:rect l="0" t="0" r="r" b="b"/>
                <a:pathLst>
                  <a:path w="311" h="104">
                    <a:moveTo>
                      <a:pt x="101" y="104"/>
                    </a:moveTo>
                    <a:cubicBezTo>
                      <a:pt x="188" y="84"/>
                      <a:pt x="259" y="59"/>
                      <a:pt x="311" y="31"/>
                    </a:cubicBezTo>
                    <a:cubicBezTo>
                      <a:pt x="0" y="0"/>
                      <a:pt x="0" y="0"/>
                      <a:pt x="0" y="0"/>
                    </a:cubicBezTo>
                    <a:lnTo>
                      <a:pt x="101" y="104"/>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1326"/>
              <p:cNvSpPr/>
              <p:nvPr/>
            </p:nvSpPr>
            <p:spPr bwMode="auto">
              <a:xfrm>
                <a:off x="11264900" y="2535238"/>
                <a:ext cx="106363" cy="315912"/>
              </a:xfrm>
              <a:custGeom>
                <a:gdLst>
                  <a:gd name="T0" fmla="*/ 0 w 91"/>
                  <a:gd name="T1" fmla="*/ 26 h 273"/>
                  <a:gd name="T2" fmla="*/ 36 w 91"/>
                  <a:gd name="T3" fmla="*/ 273 h 273"/>
                  <a:gd name="T4" fmla="*/ 91 w 91"/>
                  <a:gd name="T5" fmla="*/ 188 h 273"/>
                  <a:gd name="T6" fmla="*/ 86 w 91"/>
                  <a:gd name="T7" fmla="*/ 162 h 273"/>
                  <a:gd name="T8" fmla="*/ 86 w 91"/>
                  <a:gd name="T9" fmla="*/ 162 h 273"/>
                  <a:gd name="T10" fmla="*/ 36 w 91"/>
                  <a:gd name="T11" fmla="*/ 33 h 273"/>
                  <a:gd name="T12" fmla="*/ 14 w 91"/>
                  <a:gd name="T13" fmla="*/ 0 h 273"/>
                  <a:gd name="T14" fmla="*/ 0 w 91"/>
                  <a:gd name="T15" fmla="*/ 26 h 27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3">
                    <a:moveTo>
                      <a:pt x="0" y="26"/>
                    </a:moveTo>
                    <a:cubicBezTo>
                      <a:pt x="36" y="273"/>
                      <a:pt x="36" y="273"/>
                      <a:pt x="36" y="273"/>
                    </a:cubicBezTo>
                    <a:cubicBezTo>
                      <a:pt x="71" y="247"/>
                      <a:pt x="91" y="218"/>
                      <a:pt x="91" y="188"/>
                    </a:cubicBezTo>
                    <a:cubicBezTo>
                      <a:pt x="91" y="179"/>
                      <a:pt x="89" y="171"/>
                      <a:pt x="86" y="162"/>
                    </a:cubicBezTo>
                    <a:cubicBezTo>
                      <a:pt x="86" y="162"/>
                      <a:pt x="86" y="162"/>
                      <a:pt x="86" y="162"/>
                    </a:cubicBezTo>
                    <a:cubicBezTo>
                      <a:pt x="36" y="33"/>
                      <a:pt x="36" y="33"/>
                      <a:pt x="36" y="33"/>
                    </a:cubicBezTo>
                    <a:cubicBezTo>
                      <a:pt x="14" y="0"/>
                      <a:pt x="14" y="0"/>
                      <a:pt x="14" y="0"/>
                    </a:cubicBezTo>
                    <a:cubicBezTo>
                      <a:pt x="12" y="9"/>
                      <a:pt x="7" y="18"/>
                      <a:pt x="0" y="26"/>
                    </a:cubicBez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1327"/>
              <p:cNvSpPr/>
              <p:nvPr/>
            </p:nvSpPr>
            <p:spPr bwMode="auto">
              <a:xfrm>
                <a:off x="10904538" y="2565400"/>
                <a:ext cx="403225" cy="311150"/>
              </a:xfrm>
              <a:custGeom>
                <a:gdLst>
                  <a:gd name="T0" fmla="*/ 269 w 349"/>
                  <a:gd name="T1" fmla="*/ 34 h 270"/>
                  <a:gd name="T2" fmla="*/ 165 w 349"/>
                  <a:gd name="T3" fmla="*/ 77 h 270"/>
                  <a:gd name="T4" fmla="*/ 0 w 349"/>
                  <a:gd name="T5" fmla="*/ 239 h 270"/>
                  <a:gd name="T6" fmla="*/ 311 w 349"/>
                  <a:gd name="T7" fmla="*/ 270 h 270"/>
                  <a:gd name="T8" fmla="*/ 349 w 349"/>
                  <a:gd name="T9" fmla="*/ 247 h 270"/>
                  <a:gd name="T10" fmla="*/ 313 w 349"/>
                  <a:gd name="T11" fmla="*/ 0 h 270"/>
                  <a:gd name="T12" fmla="*/ 269 w 349"/>
                  <a:gd name="T13" fmla="*/ 34 h 270"/>
                </a:gdLst>
                <a:cxnLst>
                  <a:cxn ang="0">
                    <a:pos x="T0" y="T1"/>
                  </a:cxn>
                  <a:cxn ang="0">
                    <a:pos x="T2" y="T3"/>
                  </a:cxn>
                  <a:cxn ang="0">
                    <a:pos x="T4" y="T5"/>
                  </a:cxn>
                  <a:cxn ang="0">
                    <a:pos x="T6" y="T7"/>
                  </a:cxn>
                  <a:cxn ang="0">
                    <a:pos x="T8" y="T9"/>
                  </a:cxn>
                  <a:cxn ang="0">
                    <a:pos x="T10" y="T11"/>
                  </a:cxn>
                  <a:cxn ang="0">
                    <a:pos x="T12" y="T13"/>
                  </a:cxn>
                </a:cxnLst>
                <a:rect l="0" t="0" r="r" b="b"/>
                <a:pathLst>
                  <a:path w="349" h="270">
                    <a:moveTo>
                      <a:pt x="269" y="34"/>
                    </a:moveTo>
                    <a:cubicBezTo>
                      <a:pt x="242" y="50"/>
                      <a:pt x="207" y="64"/>
                      <a:pt x="165" y="77"/>
                    </a:cubicBezTo>
                    <a:cubicBezTo>
                      <a:pt x="0" y="239"/>
                      <a:pt x="0" y="239"/>
                      <a:pt x="0" y="239"/>
                    </a:cubicBezTo>
                    <a:cubicBezTo>
                      <a:pt x="311" y="270"/>
                      <a:pt x="311" y="270"/>
                      <a:pt x="311" y="270"/>
                    </a:cubicBezTo>
                    <a:cubicBezTo>
                      <a:pt x="325" y="262"/>
                      <a:pt x="338" y="255"/>
                      <a:pt x="349" y="247"/>
                    </a:cubicBezTo>
                    <a:cubicBezTo>
                      <a:pt x="313" y="0"/>
                      <a:pt x="313" y="0"/>
                      <a:pt x="313" y="0"/>
                    </a:cubicBezTo>
                    <a:cubicBezTo>
                      <a:pt x="303" y="12"/>
                      <a:pt x="288" y="23"/>
                      <a:pt x="269" y="34"/>
                    </a:cubicBezTo>
                    <a:close/>
                  </a:path>
                </a:pathLst>
              </a:custGeom>
              <a:solidFill>
                <a:srgbClr val="FE585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Rectangle 1328"/>
              <p:cNvSpPr>
                <a:spLocks noChangeArrowheads="1"/>
              </p:cNvSpPr>
              <p:nvPr/>
            </p:nvSpPr>
            <p:spPr bwMode="auto">
              <a:xfrm>
                <a:off x="9813925" y="2652713"/>
                <a:ext cx="1588" cy="1587"/>
              </a:xfrm>
              <a:prstGeom prst="rect">
                <a:avLst/>
              </a:prstGeom>
              <a:solidFill>
                <a:srgbClr val="2F6F85"/>
              </a:solidFill>
              <a:ln>
                <a:noFill/>
              </a:ln>
              <a:extLs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1329"/>
              <p:cNvSpPr/>
              <p:nvPr/>
            </p:nvSpPr>
            <p:spPr bwMode="auto">
              <a:xfrm>
                <a:off x="9813925" y="2652713"/>
                <a:ext cx="1588" cy="0"/>
              </a:xfrm>
              <a:custGeom>
                <a:gdLst>
                  <a:gd name="T0" fmla="*/ 1 w 1"/>
                  <a:gd name="T1" fmla="*/ 1 w 1"/>
                  <a:gd name="T2" fmla="*/ 0 w 1"/>
                  <a:gd name="T3" fmla="*/ 1 w 1"/>
                </a:gd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1330"/>
              <p:cNvSpPr/>
              <p:nvPr/>
            </p:nvSpPr>
            <p:spPr bwMode="auto">
              <a:xfrm>
                <a:off x="10423525" y="2789238"/>
                <a:ext cx="369888" cy="150812"/>
              </a:xfrm>
              <a:custGeom>
                <a:gdLst>
                  <a:gd name="T0" fmla="*/ 0 w 233"/>
                  <a:gd name="T1" fmla="*/ 0 h 95"/>
                  <a:gd name="T2" fmla="*/ 70 w 233"/>
                  <a:gd name="T3" fmla="*/ 95 h 95"/>
                  <a:gd name="T4" fmla="*/ 233 w 233"/>
                  <a:gd name="T5" fmla="*/ 13 h 95"/>
                  <a:gd name="T6" fmla="*/ 0 w 233"/>
                  <a:gd name="T7" fmla="*/ 0 h 95"/>
                </a:gdLst>
                <a:cxnLst>
                  <a:cxn ang="0">
                    <a:pos x="T0" y="T1"/>
                  </a:cxn>
                  <a:cxn ang="0">
                    <a:pos x="T2" y="T3"/>
                  </a:cxn>
                  <a:cxn ang="0">
                    <a:pos x="T4" y="T5"/>
                  </a:cxn>
                  <a:cxn ang="0">
                    <a:pos x="T6" y="T7"/>
                  </a:cxn>
                </a:cxnLst>
                <a:rect l="0" t="0" r="r" b="b"/>
                <a:pathLst>
                  <a:path w="233" h="95">
                    <a:moveTo>
                      <a:pt x="0" y="0"/>
                    </a:moveTo>
                    <a:lnTo>
                      <a:pt x="70" y="95"/>
                    </a:lnTo>
                    <a:lnTo>
                      <a:pt x="233" y="13"/>
                    </a:lnTo>
                    <a:lnTo>
                      <a:pt x="0" y="0"/>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1331"/>
              <p:cNvSpPr/>
              <p:nvPr/>
            </p:nvSpPr>
            <p:spPr bwMode="auto">
              <a:xfrm>
                <a:off x="10423525" y="2727325"/>
                <a:ext cx="369888" cy="82550"/>
              </a:xfrm>
              <a:custGeom>
                <a:gdLst>
                  <a:gd name="T0" fmla="*/ 320 w 320"/>
                  <a:gd name="T1" fmla="*/ 72 h 72"/>
                  <a:gd name="T2" fmla="*/ 148 w 320"/>
                  <a:gd name="T3" fmla="*/ 0 h 72"/>
                  <a:gd name="T4" fmla="*/ 67 w 320"/>
                  <a:gd name="T5" fmla="*/ 2 h 72"/>
                  <a:gd name="T6" fmla="*/ 0 w 320"/>
                  <a:gd name="T7" fmla="*/ 54 h 72"/>
                  <a:gd name="T8" fmla="*/ 320 w 320"/>
                  <a:gd name="T9" fmla="*/ 72 h 72"/>
                </a:gdLst>
                <a:cxnLst>
                  <a:cxn ang="0">
                    <a:pos x="T0" y="T1"/>
                  </a:cxn>
                  <a:cxn ang="0">
                    <a:pos x="T2" y="T3"/>
                  </a:cxn>
                  <a:cxn ang="0">
                    <a:pos x="T4" y="T5"/>
                  </a:cxn>
                  <a:cxn ang="0">
                    <a:pos x="T6" y="T7"/>
                  </a:cxn>
                  <a:cxn ang="0">
                    <a:pos x="T8" y="T9"/>
                  </a:cxn>
                </a:cxnLst>
                <a:rect l="0" t="0" r="r" b="b"/>
                <a:pathLst>
                  <a:path w="320" h="72">
                    <a:moveTo>
                      <a:pt x="320" y="72"/>
                    </a:moveTo>
                    <a:cubicBezTo>
                      <a:pt x="148" y="0"/>
                      <a:pt x="148" y="0"/>
                      <a:pt x="148" y="0"/>
                    </a:cubicBezTo>
                    <a:cubicBezTo>
                      <a:pt x="121" y="1"/>
                      <a:pt x="94" y="1"/>
                      <a:pt x="67" y="2"/>
                    </a:cubicBezTo>
                    <a:cubicBezTo>
                      <a:pt x="0" y="54"/>
                      <a:pt x="0" y="54"/>
                      <a:pt x="0" y="54"/>
                    </a:cubicBezTo>
                    <a:lnTo>
                      <a:pt x="320" y="72"/>
                    </a:lnTo>
                    <a:close/>
                  </a:path>
                </a:pathLst>
              </a:custGeom>
              <a:solidFill>
                <a:srgbClr val="D1D844"/>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1332"/>
              <p:cNvSpPr/>
              <p:nvPr/>
            </p:nvSpPr>
            <p:spPr bwMode="auto">
              <a:xfrm>
                <a:off x="10534650" y="2809875"/>
                <a:ext cx="369888" cy="130175"/>
              </a:xfrm>
              <a:custGeom>
                <a:gdLst>
                  <a:gd name="T0" fmla="*/ 0 w 233"/>
                  <a:gd name="T1" fmla="*/ 82 h 82"/>
                  <a:gd name="T2" fmla="*/ 233 w 233"/>
                  <a:gd name="T3" fmla="*/ 20 h 82"/>
                  <a:gd name="T4" fmla="*/ 163 w 233"/>
                  <a:gd name="T5" fmla="*/ 0 h 82"/>
                  <a:gd name="T6" fmla="*/ 0 w 233"/>
                  <a:gd name="T7" fmla="*/ 82 h 82"/>
                </a:gdLst>
                <a:cxnLst>
                  <a:cxn ang="0">
                    <a:pos x="T0" y="T1"/>
                  </a:cxn>
                  <a:cxn ang="0">
                    <a:pos x="T2" y="T3"/>
                  </a:cxn>
                  <a:cxn ang="0">
                    <a:pos x="T4" y="T5"/>
                  </a:cxn>
                  <a:cxn ang="0">
                    <a:pos x="T6" y="T7"/>
                  </a:cxn>
                </a:cxnLst>
                <a:rect l="0" t="0" r="r" b="b"/>
                <a:pathLst>
                  <a:path w="233" h="82">
                    <a:moveTo>
                      <a:pt x="0" y="82"/>
                    </a:moveTo>
                    <a:lnTo>
                      <a:pt x="233" y="20"/>
                    </a:lnTo>
                    <a:lnTo>
                      <a:pt x="163" y="0"/>
                    </a:lnTo>
                    <a:lnTo>
                      <a:pt x="0" y="82"/>
                    </a:lnTo>
                    <a:close/>
                  </a:path>
                </a:pathLst>
              </a:custGeom>
              <a:solidFill>
                <a:srgbClr val="2F6F85"/>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333"/>
              <p:cNvSpPr/>
              <p:nvPr/>
            </p:nvSpPr>
            <p:spPr bwMode="auto">
              <a:xfrm>
                <a:off x="10594975" y="2709863"/>
                <a:ext cx="206375" cy="100012"/>
              </a:xfrm>
              <a:custGeom>
                <a:gdLst>
                  <a:gd name="T0" fmla="*/ 179 w 179"/>
                  <a:gd name="T1" fmla="*/ 0 h 86"/>
                  <a:gd name="T2" fmla="*/ 0 w 179"/>
                  <a:gd name="T3" fmla="*/ 14 h 86"/>
                  <a:gd name="T4" fmla="*/ 172 w 179"/>
                  <a:gd name="T5" fmla="*/ 86 h 86"/>
                  <a:gd name="T6" fmla="*/ 179 w 179"/>
                  <a:gd name="T7" fmla="*/ 0 h 86"/>
                </a:gdLst>
                <a:cxnLst>
                  <a:cxn ang="0">
                    <a:pos x="T0" y="T1"/>
                  </a:cxn>
                  <a:cxn ang="0">
                    <a:pos x="T2" y="T3"/>
                  </a:cxn>
                  <a:cxn ang="0">
                    <a:pos x="T4" y="T5"/>
                  </a:cxn>
                  <a:cxn ang="0">
                    <a:pos x="T6" y="T7"/>
                  </a:cxn>
                </a:cxnLst>
                <a:rect l="0" t="0" r="r" b="b"/>
                <a:pathLst>
                  <a:path w="179" h="86">
                    <a:moveTo>
                      <a:pt x="179" y="0"/>
                    </a:moveTo>
                    <a:cubicBezTo>
                      <a:pt x="123" y="6"/>
                      <a:pt x="63" y="11"/>
                      <a:pt x="0" y="14"/>
                    </a:cubicBezTo>
                    <a:cubicBezTo>
                      <a:pt x="172" y="86"/>
                      <a:pt x="172" y="86"/>
                      <a:pt x="172" y="86"/>
                    </a:cubicBezTo>
                    <a:lnTo>
                      <a:pt x="179" y="0"/>
                    </a:ln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1334"/>
              <p:cNvSpPr/>
              <p:nvPr/>
            </p:nvSpPr>
            <p:spPr bwMode="auto">
              <a:xfrm>
                <a:off x="10793413" y="2681288"/>
                <a:ext cx="188913" cy="128587"/>
              </a:xfrm>
              <a:custGeom>
                <a:gdLst>
                  <a:gd name="T0" fmla="*/ 163 w 163"/>
                  <a:gd name="T1" fmla="*/ 0 h 111"/>
                  <a:gd name="T2" fmla="*/ 7 w 163"/>
                  <a:gd name="T3" fmla="*/ 25 h 111"/>
                  <a:gd name="T4" fmla="*/ 0 w 163"/>
                  <a:gd name="T5" fmla="*/ 111 h 111"/>
                  <a:gd name="T6" fmla="*/ 163 w 163"/>
                  <a:gd name="T7" fmla="*/ 0 h 111"/>
                </a:gdLst>
                <a:cxnLst>
                  <a:cxn ang="0">
                    <a:pos x="T0" y="T1"/>
                  </a:cxn>
                  <a:cxn ang="0">
                    <a:pos x="T2" y="T3"/>
                  </a:cxn>
                  <a:cxn ang="0">
                    <a:pos x="T4" y="T5"/>
                  </a:cxn>
                  <a:cxn ang="0">
                    <a:pos x="T6" y="T7"/>
                  </a:cxn>
                </a:cxnLst>
                <a:rect l="0" t="0" r="r" b="b"/>
                <a:pathLst>
                  <a:path w="163" h="110">
                    <a:moveTo>
                      <a:pt x="163" y="0"/>
                    </a:moveTo>
                    <a:cubicBezTo>
                      <a:pt x="116" y="10"/>
                      <a:pt x="63" y="18"/>
                      <a:pt x="7" y="25"/>
                    </a:cubicBezTo>
                    <a:cubicBezTo>
                      <a:pt x="0" y="111"/>
                      <a:pt x="0" y="111"/>
                      <a:pt x="0" y="111"/>
                    </a:cubicBezTo>
                    <a:lnTo>
                      <a:pt x="163" y="0"/>
                    </a:lnTo>
                    <a:close/>
                  </a:path>
                </a:pathLst>
              </a:custGeom>
              <a:solidFill>
                <a:srgbClr val="FBB040"/>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1335"/>
              <p:cNvSpPr/>
              <p:nvPr/>
            </p:nvSpPr>
            <p:spPr bwMode="auto">
              <a:xfrm>
                <a:off x="10793413" y="2654300"/>
                <a:ext cx="301625" cy="187325"/>
              </a:xfrm>
              <a:custGeom>
                <a:gdLst>
                  <a:gd name="T0" fmla="*/ 96 w 261"/>
                  <a:gd name="T1" fmla="*/ 162 h 162"/>
                  <a:gd name="T2" fmla="*/ 261 w 261"/>
                  <a:gd name="T3" fmla="*/ 0 h 162"/>
                  <a:gd name="T4" fmla="*/ 163 w 261"/>
                  <a:gd name="T5" fmla="*/ 24 h 162"/>
                  <a:gd name="T6" fmla="*/ 0 w 261"/>
                  <a:gd name="T7" fmla="*/ 135 h 162"/>
                  <a:gd name="T8" fmla="*/ 96 w 261"/>
                  <a:gd name="T9" fmla="*/ 162 h 162"/>
                </a:gdLst>
                <a:cxnLst>
                  <a:cxn ang="0">
                    <a:pos x="T0" y="T1"/>
                  </a:cxn>
                  <a:cxn ang="0">
                    <a:pos x="T2" y="T3"/>
                  </a:cxn>
                  <a:cxn ang="0">
                    <a:pos x="T4" y="T5"/>
                  </a:cxn>
                  <a:cxn ang="0">
                    <a:pos x="T6" y="T7"/>
                  </a:cxn>
                  <a:cxn ang="0">
                    <a:pos x="T8" y="T9"/>
                  </a:cxn>
                </a:cxnLst>
                <a:rect l="0" t="0" r="r" b="b"/>
                <a:pathLst>
                  <a:path w="261" h="162">
                    <a:moveTo>
                      <a:pt x="96" y="162"/>
                    </a:moveTo>
                    <a:cubicBezTo>
                      <a:pt x="261" y="0"/>
                      <a:pt x="261" y="0"/>
                      <a:pt x="261" y="0"/>
                    </a:cubicBezTo>
                    <a:cubicBezTo>
                      <a:pt x="232" y="9"/>
                      <a:pt x="199" y="17"/>
                      <a:pt x="163" y="24"/>
                    </a:cubicBezTo>
                    <a:cubicBezTo>
                      <a:pt x="0" y="135"/>
                      <a:pt x="0" y="135"/>
                      <a:pt x="0" y="135"/>
                    </a:cubicBezTo>
                    <a:lnTo>
                      <a:pt x="96" y="162"/>
                    </a:lnTo>
                    <a:close/>
                  </a:path>
                </a:pathLst>
              </a:custGeom>
              <a:solidFill>
                <a:srgbClr val="FFFFFF"/>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1336"/>
              <p:cNvSpPr/>
              <p:nvPr/>
            </p:nvSpPr>
            <p:spPr bwMode="auto">
              <a:xfrm>
                <a:off x="11279188" y="2501900"/>
                <a:ext cx="28575" cy="71437"/>
              </a:xfrm>
              <a:custGeom>
                <a:gdLst>
                  <a:gd name="T0" fmla="*/ 4 w 24"/>
                  <a:gd name="T1" fmla="*/ 18 h 62"/>
                  <a:gd name="T2" fmla="*/ 2 w 24"/>
                  <a:gd name="T3" fmla="*/ 29 h 62"/>
                  <a:gd name="T4" fmla="*/ 24 w 24"/>
                  <a:gd name="T5" fmla="*/ 62 h 62"/>
                  <a:gd name="T6" fmla="*/ 0 w 24"/>
                  <a:gd name="T7" fmla="*/ 0 h 62"/>
                  <a:gd name="T8" fmla="*/ 4 w 24"/>
                  <a:gd name="T9" fmla="*/ 18 h 62"/>
                </a:gdLst>
                <a:cxnLst>
                  <a:cxn ang="0">
                    <a:pos x="T0" y="T1"/>
                  </a:cxn>
                  <a:cxn ang="0">
                    <a:pos x="T2" y="T3"/>
                  </a:cxn>
                  <a:cxn ang="0">
                    <a:pos x="T4" y="T5"/>
                  </a:cxn>
                  <a:cxn ang="0">
                    <a:pos x="T6" y="T7"/>
                  </a:cxn>
                  <a:cxn ang="0">
                    <a:pos x="T8" y="T9"/>
                  </a:cxn>
                </a:cxnLst>
                <a:rect l="0" t="0" r="r" b="b"/>
                <a:pathLst>
                  <a:path w="24" h="62">
                    <a:moveTo>
                      <a:pt x="4" y="18"/>
                    </a:moveTo>
                    <a:cubicBezTo>
                      <a:pt x="4" y="21"/>
                      <a:pt x="3" y="25"/>
                      <a:pt x="2" y="29"/>
                    </a:cubicBezTo>
                    <a:cubicBezTo>
                      <a:pt x="24" y="62"/>
                      <a:pt x="24" y="62"/>
                      <a:pt x="24" y="62"/>
                    </a:cubicBezTo>
                    <a:cubicBezTo>
                      <a:pt x="0" y="0"/>
                      <a:pt x="0" y="0"/>
                      <a:pt x="0" y="0"/>
                    </a:cubicBezTo>
                    <a:cubicBezTo>
                      <a:pt x="3" y="6"/>
                      <a:pt x="4" y="12"/>
                      <a:pt x="4" y="18"/>
                    </a:cubicBezTo>
                    <a:close/>
                  </a:path>
                </a:pathLst>
              </a:custGeom>
              <a:solidFill>
                <a:srgbClr val="07AFBC"/>
              </a:solid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55" name="任意多边形 54"/>
          <p:cNvSpPr/>
          <p:nvPr userDrawn="1"/>
        </p:nvSpPr>
        <p:spPr>
          <a:xfrm>
            <a:off x="1831787" y="3897135"/>
            <a:ext cx="2329447" cy="482046"/>
          </a:xfrm>
          <a:custGeom>
            <a:gdLst>
              <a:gd name="connsiteX0" fmla="*/ 0 w 2541974"/>
              <a:gd name="connsiteY0" fmla="*/ 0 h 636814"/>
              <a:gd name="connsiteX1" fmla="*/ 2541974 w 2541974"/>
              <a:gd name="connsiteY1" fmla="*/ 0 h 636814"/>
              <a:gd name="connsiteX2" fmla="*/ 2372921 w 2541974"/>
              <a:gd name="connsiteY2" fmla="*/ 318407 h 636814"/>
              <a:gd name="connsiteX3" fmla="*/ 2541974 w 2541974"/>
              <a:gd name="connsiteY3" fmla="*/ 636814 h 636814"/>
              <a:gd name="connsiteX4" fmla="*/ 0 w 2541974"/>
              <a:gd name="connsiteY4" fmla="*/ 636814 h 636814"/>
              <a:gd name="connsiteX5" fmla="*/ 168950 w 2541974"/>
              <a:gd name="connsiteY5" fmla="*/ 318407 h 63681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41974" h="636814">
                <a:moveTo>
                  <a:pt x="0" y="0"/>
                </a:moveTo>
                <a:lnTo>
                  <a:pt x="2541974" y="0"/>
                </a:lnTo>
                <a:lnTo>
                  <a:pt x="2372921" y="318407"/>
                </a:lnTo>
                <a:lnTo>
                  <a:pt x="2541974" y="636814"/>
                </a:lnTo>
                <a:lnTo>
                  <a:pt x="0" y="636814"/>
                </a:lnTo>
                <a:lnTo>
                  <a:pt x="168950" y="318407"/>
                </a:lnTo>
                <a:close/>
              </a:path>
            </a:pathLst>
          </a:custGeom>
          <a:pattFill prst="ltUpDiag">
            <a:fgClr>
              <a:srgbClr val="FFB757"/>
            </a:fgClr>
            <a:bgClr>
              <a:srgbClr val="FF9400"/>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1800" smtClean="0">
                <a:latin typeface="微软雅黑" pitchFamily="34" charset="-122"/>
                <a:ea typeface="微软雅黑" pitchFamily="34" charset="-122"/>
              </a:rPr>
              <a:t>布衣公子作品</a:t>
            </a:r>
            <a:endParaRPr lang="zh-CN" altLang="en-US" sz="1800">
              <a:latin typeface="微软雅黑" panose="020b0503020204020204" pitchFamily="34" charset="-122"/>
              <a:ea typeface="微软雅黑" pitchFamily="34" charset="-122"/>
            </a:endParaRPr>
          </a:p>
        </p:txBody>
      </p:sp>
      <p:pic>
        <p:nvPicPr>
          <p:cNvPr id="56" name="图片 55"/>
          <p:cNvPicPr>
            <a:picLocks noChangeAspect="1"/>
          </p:cNvPicPr>
          <p:nvPr userDrawn="1"/>
        </p:nvPicPr>
        <p:blipFill>
          <a:blip r:embed="rId1">
            <a:extLst>
              <a:ext uri="{28A0092B-C50C-407E-A947-70E740481C1C}">
                <a14:useLocalDpi/>
              </a:ext>
            </a:extLst>
          </a:blip>
          <a:stretch>
            <a:fillRect/>
          </a:stretch>
        </p:blipFill>
        <p:spPr>
          <a:xfrm>
            <a:off x="7511356" y="1754600"/>
            <a:ext cx="3265288" cy="3265288"/>
          </a:xfrm>
          <a:prstGeom prst="rect">
            <a:avLst/>
          </a:prstGeom>
          <a:noFill/>
          <a:ln>
            <a:solidFill>
              <a:schemeClr val="bg1">
                <a:lumMod val="75000"/>
              </a:schemeClr>
            </a:solidFill>
          </a:ln>
        </p:spPr>
      </p:pic>
      <p:sp>
        <p:nvSpPr>
          <p:cNvPr id="57" name="文本框 56"/>
          <p:cNvSpPr txBox="1"/>
          <p:nvPr userDrawn="1"/>
        </p:nvSpPr>
        <p:spPr>
          <a:xfrm>
            <a:off x="6442364" y="862014"/>
            <a:ext cx="5403272" cy="679801"/>
          </a:xfrm>
          <a:prstGeom prst="rect">
            <a:avLst/>
          </a:prstGeom>
          <a:noFill/>
        </p:spPr>
        <p:txBody>
          <a:bodyPr wrap="square" rtlCol="0">
            <a:spAutoFit/>
          </a:bodyPr>
          <a:lstStyle/>
          <a:p>
            <a:pPr>
              <a:lnSpc>
                <a:spcPct val="125000"/>
              </a:lnSpc>
            </a:pPr>
            <a:r>
              <a:rPr lang="zh-CN" altLang="en-US" sz="1600" smtClean="0">
                <a:solidFill>
                  <a:schemeClr val="tx1">
                    <a:lumMod val="65000"/>
                    <a:lumOff val="35000"/>
                  </a:schemeClr>
                </a:solidFill>
                <a:latin typeface="微软雅黑" pitchFamily="34" charset="-122"/>
                <a:ea typeface="微软雅黑" pitchFamily="34" charset="-122"/>
              </a:rPr>
              <a:t>关注布衣公众号</a:t>
            </a:r>
            <a:r>
              <a:rPr lang="zh-CN" altLang="en-US" sz="1600" smtClean="0">
                <a:solidFill>
                  <a:schemeClr val="tx1">
                    <a:lumMod val="65000"/>
                    <a:lumOff val="35000"/>
                  </a:schemeClr>
                </a:solidFill>
                <a:latin typeface="微软雅黑" pitchFamily="34" charset="-122"/>
                <a:ea typeface="微软雅黑" pitchFamily="34" charset="-122"/>
                <a:cs typeface="Segoe UI Semilight" panose="020b0402040204020203" pitchFamily="34" charset="0"/>
              </a:rPr>
              <a:t>（</a:t>
            </a:r>
            <a:r>
              <a:rPr lang="en-US" altLang="zh-CN" sz="1600" smtClean="0">
                <a:solidFill>
                  <a:schemeClr val="tx1">
                    <a:lumMod val="65000"/>
                    <a:lumOff val="35000"/>
                  </a:schemeClr>
                </a:solidFill>
                <a:latin typeface="微软雅黑" pitchFamily="34" charset="-122"/>
                <a:ea typeface="微软雅黑" pitchFamily="34" charset="-122"/>
                <a:cs typeface="Segoe UI Semilight" panose="020b0402040204020203" pitchFamily="34" charset="0"/>
              </a:rPr>
              <a:t>HR-PPT</a:t>
            </a:r>
            <a:r>
              <a:rPr lang="zh-CN" altLang="en-US" sz="1600" smtClean="0">
                <a:solidFill>
                  <a:schemeClr val="tx1">
                    <a:lumMod val="65000"/>
                    <a:lumOff val="35000"/>
                  </a:schemeClr>
                </a:solidFill>
                <a:latin typeface="微软雅黑" pitchFamily="34" charset="-122"/>
                <a:ea typeface="微软雅黑" pitchFamily="34" charset="-122"/>
                <a:cs typeface="Segoe UI Semilight" panose="020b0402040204020203" pitchFamily="34" charset="0"/>
              </a:rPr>
              <a:t>），</a:t>
            </a:r>
            <a:r>
              <a:rPr lang="zh-CN" altLang="en-US" sz="1600" smtClean="0">
                <a:solidFill>
                  <a:schemeClr val="tx1">
                    <a:lumMod val="65000"/>
                    <a:lumOff val="35000"/>
                  </a:schemeClr>
                </a:solidFill>
                <a:latin typeface="微软雅黑" pitchFamily="34" charset="-122"/>
                <a:ea typeface="微软雅黑" pitchFamily="34" charset="-122"/>
              </a:rPr>
              <a:t>第一时间获得最新作品下载地址，分享布衣知识管理成果，获知网络课程开课详情。</a:t>
            </a:r>
            <a:endParaRPr lang="zh-CN" altLang="en-US" sz="1600">
              <a:solidFill>
                <a:schemeClr val="tx1">
                  <a:lumMod val="65000"/>
                  <a:lumOff val="35000"/>
                </a:schemeClr>
              </a:solidFill>
              <a:latin typeface="微软雅黑" panose="020b0503020204020204" pitchFamily="34" charset="-122"/>
              <a:ea typeface="微软雅黑" pitchFamily="34" charset="-122"/>
            </a:endParaRPr>
          </a:p>
        </p:txBody>
      </p:sp>
      <p:sp>
        <p:nvSpPr>
          <p:cNvPr id="58" name="矩形 57">
            <a:hlinkClick r:id="rId2"/>
          </p:cNvPr>
          <p:cNvSpPr/>
          <p:nvPr userDrawn="1"/>
        </p:nvSpPr>
        <p:spPr>
          <a:xfrm>
            <a:off x="7103318" y="5872022"/>
            <a:ext cx="4369405" cy="378862"/>
          </a:xfrm>
          <a:prstGeom prst="rect">
            <a:avLst/>
          </a:prstGeom>
          <a:noFill/>
        </p:spPr>
        <p:txBody>
          <a:bodyPr wrap="square" lIns="91417" tIns="45708" rIns="91417" bIns="45708">
            <a:spAutoFit/>
          </a:bodyPr>
          <a:lstStyle/>
          <a:p>
            <a:pPr defTabSz="1218892">
              <a:lnSpc>
                <a:spcPct val="150000"/>
              </a:lnSpc>
            </a:pPr>
            <a:r>
              <a:rPr lang="en-US" altLang="zh-CN" sz="1400" smtClean="0">
                <a:solidFill>
                  <a:schemeClr val="tx1">
                    <a:lumMod val="65000"/>
                    <a:lumOff val="35000"/>
                  </a:schemeClr>
                </a:solidFill>
                <a:latin typeface="微软雅黑 Light" panose="020b0502040204020203" pitchFamily="34" charset="-122"/>
                <a:ea typeface="微软雅黑 Light" panose="020b0502040204020203" pitchFamily="34" charset="-122"/>
                <a:cs typeface="Segoe UI Semilight" panose="020b0402040204020203" pitchFamily="34" charset="0"/>
              </a:rPr>
              <a:t>http://bbs.tianya.cn/post-no20-317960-1.shtml</a:t>
            </a:r>
            <a:endParaRPr lang="en-US" altLang="zh-CN" sz="1400">
              <a:solidFill>
                <a:schemeClr val="tx1">
                  <a:lumMod val="65000"/>
                  <a:lumOff val="35000"/>
                </a:schemeClr>
              </a:solidFill>
              <a:latin typeface="微软雅黑 Light" panose="020b0502040204020203" pitchFamily="34" charset="-122"/>
              <a:ea typeface="微软雅黑 Light" panose="020b0502040204020203" pitchFamily="34" charset="-122"/>
              <a:cs typeface="Segoe UI Semilight" panose="020b0402040204020203" pitchFamily="34" charset="0"/>
            </a:endParaRPr>
          </a:p>
        </p:txBody>
      </p:sp>
      <p:sp>
        <p:nvSpPr>
          <p:cNvPr id="59" name="文本框 58"/>
          <p:cNvSpPr txBox="1"/>
          <p:nvPr userDrawn="1"/>
        </p:nvSpPr>
        <p:spPr>
          <a:xfrm>
            <a:off x="7103318" y="5565728"/>
            <a:ext cx="4369405" cy="372025"/>
          </a:xfrm>
          <a:prstGeom prst="rect">
            <a:avLst/>
          </a:prstGeom>
          <a:noFill/>
        </p:spPr>
        <p:txBody>
          <a:bodyPr wrap="square" rtlCol="0">
            <a:spAutoFit/>
          </a:bodyPr>
          <a:lstStyle/>
          <a:p>
            <a:pPr>
              <a:lnSpc>
                <a:spcPct val="125000"/>
              </a:lnSpc>
            </a:pPr>
            <a:r>
              <a:rPr lang="zh-CN" altLang="en-US" sz="1600" kern="1200" smtClean="0">
                <a:solidFill>
                  <a:schemeClr val="tx1">
                    <a:lumMod val="65000"/>
                    <a:lumOff val="35000"/>
                  </a:schemeClr>
                </a:solidFill>
                <a:latin typeface="微软雅黑" pitchFamily="34" charset="-122"/>
                <a:ea typeface="微软雅黑" pitchFamily="34" charset="-122"/>
                <a:cs typeface="+mn-cs"/>
              </a:rPr>
              <a:t>布衣文字</a:t>
            </a:r>
            <a:r>
              <a:rPr lang="en-US" altLang="zh-CN" sz="1600" kern="1200" smtClean="0">
                <a:solidFill>
                  <a:schemeClr val="tx1">
                    <a:lumMod val="65000"/>
                    <a:lumOff val="35000"/>
                  </a:schemeClr>
                </a:solidFill>
                <a:latin typeface="微软雅黑" pitchFamily="34" charset="-122"/>
                <a:ea typeface="微软雅黑" pitchFamily="34" charset="-122"/>
                <a:cs typeface="+mn-cs"/>
              </a:rPr>
              <a:t>《</a:t>
            </a:r>
            <a:r>
              <a:rPr lang="zh-CN" altLang="en-US" sz="1600" kern="1200" smtClean="0">
                <a:solidFill>
                  <a:schemeClr val="tx1">
                    <a:lumMod val="65000"/>
                    <a:lumOff val="35000"/>
                  </a:schemeClr>
                </a:solidFill>
                <a:latin typeface="微软雅黑" pitchFamily="34" charset="-122"/>
                <a:ea typeface="微软雅黑" pitchFamily="34" charset="-122"/>
                <a:cs typeface="+mn-cs"/>
              </a:rPr>
              <a:t>我的黄金十年</a:t>
            </a:r>
            <a:r>
              <a:rPr lang="en-US" altLang="zh-CN" sz="1600" kern="1200" smtClean="0">
                <a:solidFill>
                  <a:schemeClr val="tx1">
                    <a:lumMod val="65000"/>
                    <a:lumOff val="35000"/>
                  </a:schemeClr>
                </a:solidFill>
                <a:latin typeface="微软雅黑" pitchFamily="34" charset="-122"/>
                <a:ea typeface="微软雅黑" pitchFamily="34" charset="-122"/>
                <a:cs typeface="+mn-cs"/>
              </a:rPr>
              <a:t>》</a:t>
            </a:r>
            <a:r>
              <a:rPr lang="zh-CN" altLang="en-US" sz="1600" kern="1200" smtClean="0">
                <a:solidFill>
                  <a:schemeClr val="tx1">
                    <a:lumMod val="65000"/>
                    <a:lumOff val="35000"/>
                  </a:schemeClr>
                </a:solidFill>
                <a:latin typeface="微软雅黑" pitchFamily="34" charset="-122"/>
                <a:ea typeface="微软雅黑" pitchFamily="34" charset="-122"/>
                <a:cs typeface="+mn-cs"/>
              </a:rPr>
              <a:t>阅读入口：</a:t>
            </a:r>
            <a:endParaRPr lang="zh-CN" altLang="en-US" sz="1600" kern="1200">
              <a:solidFill>
                <a:schemeClr val="tx1">
                  <a:lumMod val="65000"/>
                  <a:lumOff val="35000"/>
                </a:schemeClr>
              </a:solidFill>
              <a:latin typeface="微软雅黑" panose="020b0503020204020204" pitchFamily="34" charset="-122"/>
              <a:ea typeface="微软雅黑" pitchFamily="34" charset="-122"/>
              <a:cs typeface="+mn-cs"/>
            </a:endParaRPr>
          </a:p>
        </p:txBody>
      </p:sp>
      <p:sp>
        <p:nvSpPr>
          <p:cNvPr id="60" name="Text Box 54"/>
          <p:cNvSpPr txBox="1">
            <a:spLocks noChangeArrowheads="1"/>
          </p:cNvSpPr>
          <p:nvPr userDrawn="1"/>
        </p:nvSpPr>
        <p:spPr bwMode="auto">
          <a:xfrm>
            <a:off x="1779942" y="5015456"/>
            <a:ext cx="3569111"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1800" kern="1200">
                <a:solidFill>
                  <a:srgbClr val="FFE6C5"/>
                </a:solidFill>
                <a:latin typeface="微软雅黑 Light" panose="020b0502040204020203" pitchFamily="34" charset="-122"/>
                <a:ea typeface="微软雅黑 Light" panose="020b0502040204020203" pitchFamily="34" charset="-122"/>
                <a:cs typeface="Times New Roman" panose="02020603050405020304" pitchFamily="18" charset="0"/>
              </a:rPr>
              <a:t>11020228@qq.com</a:t>
            </a:r>
          </a:p>
        </p:txBody>
      </p:sp>
      <p:sp>
        <p:nvSpPr>
          <p:cNvPr id="61" name="TextBox 10">
            <a:hlinkClick r:id="rId3"/>
          </p:cNvPr>
          <p:cNvSpPr>
            <a:spLocks noChangeArrowheads="1"/>
          </p:cNvSpPr>
          <p:nvPr userDrawn="1"/>
        </p:nvSpPr>
        <p:spPr bwMode="auto">
          <a:xfrm>
            <a:off x="1779942" y="5869825"/>
            <a:ext cx="3569111" cy="3693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p>
            <a:r>
              <a:rPr lang="en-US" sz="1800">
                <a:solidFill>
                  <a:srgbClr val="FFE6C5"/>
                </a:solidFill>
                <a:latin typeface="微软雅黑 Light" panose="020b0502040204020203" pitchFamily="34" charset="-122"/>
                <a:ea typeface="微软雅黑 Light" panose="020b0502040204020203" pitchFamily="34" charset="-122"/>
                <a:cs typeface="Times New Roman" panose="02020603050405020304" pitchFamily="18" charset="0"/>
                <a:sym typeface="Arial" panose="020b0604020202020204" pitchFamily="34" charset="0"/>
              </a:rPr>
              <a:t>http://weibo.com/teliss</a:t>
            </a:r>
          </a:p>
        </p:txBody>
      </p:sp>
      <p:sp>
        <p:nvSpPr>
          <p:cNvPr id="62" name="Text Box 54">
            <a:hlinkClick r:id="rId4"/>
          </p:cNvPr>
          <p:cNvSpPr txBox="1">
            <a:spLocks noChangeArrowheads="1"/>
          </p:cNvSpPr>
          <p:nvPr userDrawn="1"/>
        </p:nvSpPr>
        <p:spPr bwMode="auto">
          <a:xfrm>
            <a:off x="1779942" y="5442641"/>
            <a:ext cx="3569111" cy="351234"/>
          </a:xfrm>
          <a:prstGeom prst="rect">
            <a:avLst/>
          </a:prstGeom>
          <a:noFill/>
          <a:ln w="9525">
            <a:noFill/>
            <a:miter lim="800000"/>
          </a:ln>
        </p:spPr>
        <p:txBody>
          <a:bodyPr lIns="91417" tIns="45708" rIns="91417" bIns="45708" anchor="ctr"/>
          <a:lstStyle/>
          <a:p>
            <a:pPr marL="0" algn="l" defTabSz="914400" rtl="0" eaLnBrk="1" fontAlgn="base" latinLnBrk="0" hangingPunct="1">
              <a:spcBef>
                <a:spcPct val="50000"/>
              </a:spcBef>
              <a:spcAft>
                <a:spcPct val="0"/>
              </a:spcAft>
            </a:pPr>
            <a:r>
              <a:rPr lang="en-US" altLang="zh-CN" sz="1800" kern="1200" smtClean="0">
                <a:solidFill>
                  <a:srgbClr val="FFE6C5"/>
                </a:solidFill>
                <a:latin typeface="微软雅黑 Light" panose="020b0502040204020203" pitchFamily="34" charset="-122"/>
                <a:ea typeface="微软雅黑 Light" panose="020b0502040204020203" pitchFamily="34" charset="-122"/>
                <a:cs typeface="Times New Roman" panose="02020603050405020304" pitchFamily="18" charset="0"/>
              </a:rPr>
              <a:t>http://teliss.blog.163.com</a:t>
            </a:r>
            <a:endParaRPr lang="en-US" altLang="zh-CN" sz="1800" kern="1200">
              <a:solidFill>
                <a:srgbClr val="FFE6C5"/>
              </a:solidFill>
              <a:latin typeface="微软雅黑 Light" panose="020b0502040204020203" pitchFamily="34" charset="-122"/>
              <a:ea typeface="微软雅黑 Light" panose="020b0502040204020203" pitchFamily="34" charset="-122"/>
              <a:cs typeface="Times New Roman" panose="02020603050405020304" pitchFamily="18" charset="0"/>
            </a:endParaRPr>
          </a:p>
        </p:txBody>
      </p:sp>
      <p:grpSp>
        <p:nvGrpSpPr>
          <p:cNvPr id="63" name="组合 62"/>
          <p:cNvGrpSpPr>
            <a:grpSpLocks noChangeAspect="1"/>
          </p:cNvGrpSpPr>
          <p:nvPr userDrawn="1"/>
        </p:nvGrpSpPr>
        <p:grpSpPr>
          <a:xfrm>
            <a:off x="700813" y="949889"/>
            <a:ext cx="4809488" cy="504000"/>
            <a:chOff x="1120776" y="1179513"/>
            <a:chExt cx="3908425" cy="409575"/>
          </a:xfrm>
          <a:solidFill>
            <a:srgbClr val="FFE6C5"/>
          </a:solidFill>
        </p:grpSpPr>
        <p:sp>
          <p:nvSpPr>
            <p:cNvPr id="64" name="Freeform 14"/>
            <p:cNvSpPr>
              <a:spLocks noEditPoints="1"/>
            </p:cNvSpPr>
            <p:nvPr userDrawn="1"/>
          </p:nvSpPr>
          <p:spPr bwMode="auto">
            <a:xfrm>
              <a:off x="1120776" y="1179513"/>
              <a:ext cx="403225" cy="393700"/>
            </a:xfrm>
            <a:custGeom>
              <a:gdLst>
                <a:gd name="T0" fmla="*/ 16 w 220"/>
                <a:gd name="T1" fmla="*/ 87 h 214"/>
                <a:gd name="T2" fmla="*/ 0 w 220"/>
                <a:gd name="T3" fmla="*/ 68 h 214"/>
                <a:gd name="T4" fmla="*/ 41 w 220"/>
                <a:gd name="T5" fmla="*/ 167 h 214"/>
                <a:gd name="T6" fmla="*/ 58 w 220"/>
                <a:gd name="T7" fmla="*/ 177 h 214"/>
                <a:gd name="T8" fmla="*/ 24 w 220"/>
                <a:gd name="T9" fmla="*/ 49 h 214"/>
                <a:gd name="T10" fmla="*/ 32 w 220"/>
                <a:gd name="T11" fmla="*/ 2 h 214"/>
                <a:gd name="T12" fmla="*/ 24 w 220"/>
                <a:gd name="T13" fmla="*/ 49 h 214"/>
                <a:gd name="T14" fmla="*/ 51 w 220"/>
                <a:gd name="T15" fmla="*/ 125 h 214"/>
                <a:gd name="T16" fmla="*/ 61 w 220"/>
                <a:gd name="T17" fmla="*/ 18 h 214"/>
                <a:gd name="T18" fmla="*/ 88 w 220"/>
                <a:gd name="T19" fmla="*/ 0 h 214"/>
                <a:gd name="T20" fmla="*/ 115 w 220"/>
                <a:gd name="T21" fmla="*/ 5 h 214"/>
                <a:gd name="T22" fmla="*/ 138 w 220"/>
                <a:gd name="T23" fmla="*/ 18 h 214"/>
                <a:gd name="T24" fmla="*/ 111 w 220"/>
                <a:gd name="T25" fmla="*/ 214 h 214"/>
                <a:gd name="T26" fmla="*/ 94 w 220"/>
                <a:gd name="T27" fmla="*/ 196 h 214"/>
                <a:gd name="T28" fmla="*/ 115 w 220"/>
                <a:gd name="T29" fmla="*/ 186 h 214"/>
                <a:gd name="T30" fmla="*/ 49 w 220"/>
                <a:gd name="T31" fmla="*/ 208 h 214"/>
                <a:gd name="T32" fmla="*/ 93 w 220"/>
                <a:gd name="T33" fmla="*/ 143 h 214"/>
                <a:gd name="T34" fmla="*/ 84 w 220"/>
                <a:gd name="T35" fmla="*/ 36 h 214"/>
                <a:gd name="T36" fmla="*/ 115 w 220"/>
                <a:gd name="T37" fmla="*/ 54 h 214"/>
                <a:gd name="T38" fmla="*/ 84 w 220"/>
                <a:gd name="T39" fmla="*/ 36 h 214"/>
                <a:gd name="T40" fmla="*/ 84 w 220"/>
                <a:gd name="T41" fmla="*/ 90 h 214"/>
                <a:gd name="T42" fmla="*/ 115 w 220"/>
                <a:gd name="T43" fmla="*/ 71 h 214"/>
                <a:gd name="T44" fmla="*/ 84 w 220"/>
                <a:gd name="T45" fmla="*/ 106 h 214"/>
                <a:gd name="T46" fmla="*/ 115 w 220"/>
                <a:gd name="T47" fmla="*/ 125 h 214"/>
                <a:gd name="T48" fmla="*/ 84 w 220"/>
                <a:gd name="T49" fmla="*/ 106 h 214"/>
                <a:gd name="T50" fmla="*/ 144 w 220"/>
                <a:gd name="T51" fmla="*/ 79 h 214"/>
                <a:gd name="T52" fmla="*/ 176 w 220"/>
                <a:gd name="T53" fmla="*/ 140 h 214"/>
                <a:gd name="T54" fmla="*/ 145 w 220"/>
                <a:gd name="T55" fmla="*/ 58 h 214"/>
                <a:gd name="T56" fmla="*/ 180 w 220"/>
                <a:gd name="T57" fmla="*/ 39 h 214"/>
                <a:gd name="T58" fmla="*/ 206 w 220"/>
                <a:gd name="T59" fmla="*/ 1 h 214"/>
                <a:gd name="T60" fmla="*/ 220 w 220"/>
                <a:gd name="T61" fmla="*/ 39 h 214"/>
                <a:gd name="T62" fmla="*/ 206 w 220"/>
                <a:gd name="T63" fmla="*/ 58 h 214"/>
                <a:gd name="T64" fmla="*/ 177 w 220"/>
                <a:gd name="T65" fmla="*/ 214 h 214"/>
                <a:gd name="T66" fmla="*/ 157 w 220"/>
                <a:gd name="T67" fmla="*/ 194 h 214"/>
                <a:gd name="T68" fmla="*/ 180 w 220"/>
                <a:gd name="T69" fmla="*/ 184 h 214"/>
                <a:gd name="T70" fmla="*/ 145 w 220"/>
                <a:gd name="T71" fmla="*/ 5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4">
                  <a:moveTo>
                    <a:pt x="16" y="203"/>
                  </a:moveTo>
                  <a:cubicBezTo>
                    <a:pt x="16" y="87"/>
                    <a:pt x="16" y="87"/>
                    <a:pt x="16" y="87"/>
                  </a:cubicBezTo>
                  <a:cubicBezTo>
                    <a:pt x="0" y="87"/>
                    <a:pt x="0" y="87"/>
                    <a:pt x="0" y="87"/>
                  </a:cubicBezTo>
                  <a:cubicBezTo>
                    <a:pt x="0" y="68"/>
                    <a:pt x="0" y="68"/>
                    <a:pt x="0" y="68"/>
                  </a:cubicBezTo>
                  <a:cubicBezTo>
                    <a:pt x="41" y="68"/>
                    <a:pt x="41" y="68"/>
                    <a:pt x="41" y="68"/>
                  </a:cubicBezTo>
                  <a:cubicBezTo>
                    <a:pt x="41" y="167"/>
                    <a:pt x="41" y="167"/>
                    <a:pt x="41" y="167"/>
                  </a:cubicBezTo>
                  <a:cubicBezTo>
                    <a:pt x="47" y="164"/>
                    <a:pt x="53" y="161"/>
                    <a:pt x="58" y="156"/>
                  </a:cubicBezTo>
                  <a:cubicBezTo>
                    <a:pt x="58" y="177"/>
                    <a:pt x="58" y="177"/>
                    <a:pt x="58" y="177"/>
                  </a:cubicBezTo>
                  <a:cubicBezTo>
                    <a:pt x="47" y="188"/>
                    <a:pt x="33" y="196"/>
                    <a:pt x="16" y="203"/>
                  </a:cubicBezTo>
                  <a:close/>
                  <a:moveTo>
                    <a:pt x="24" y="49"/>
                  </a:moveTo>
                  <a:cubicBezTo>
                    <a:pt x="22" y="36"/>
                    <a:pt x="17" y="20"/>
                    <a:pt x="9" y="2"/>
                  </a:cubicBezTo>
                  <a:cubicBezTo>
                    <a:pt x="32" y="2"/>
                    <a:pt x="32" y="2"/>
                    <a:pt x="32" y="2"/>
                  </a:cubicBezTo>
                  <a:cubicBezTo>
                    <a:pt x="40" y="17"/>
                    <a:pt x="45" y="33"/>
                    <a:pt x="48" y="49"/>
                  </a:cubicBezTo>
                  <a:lnTo>
                    <a:pt x="24" y="49"/>
                  </a:lnTo>
                  <a:close/>
                  <a:moveTo>
                    <a:pt x="51" y="143"/>
                  </a:moveTo>
                  <a:cubicBezTo>
                    <a:pt x="51" y="125"/>
                    <a:pt x="51" y="125"/>
                    <a:pt x="51" y="125"/>
                  </a:cubicBezTo>
                  <a:cubicBezTo>
                    <a:pt x="61" y="125"/>
                    <a:pt x="61" y="125"/>
                    <a:pt x="61" y="125"/>
                  </a:cubicBezTo>
                  <a:cubicBezTo>
                    <a:pt x="61" y="18"/>
                    <a:pt x="61" y="18"/>
                    <a:pt x="61" y="18"/>
                  </a:cubicBezTo>
                  <a:cubicBezTo>
                    <a:pt x="85" y="18"/>
                    <a:pt x="85" y="18"/>
                    <a:pt x="85" y="18"/>
                  </a:cubicBezTo>
                  <a:cubicBezTo>
                    <a:pt x="86" y="13"/>
                    <a:pt x="88" y="7"/>
                    <a:pt x="88" y="0"/>
                  </a:cubicBezTo>
                  <a:cubicBezTo>
                    <a:pt x="116" y="0"/>
                    <a:pt x="116" y="0"/>
                    <a:pt x="116" y="0"/>
                  </a:cubicBezTo>
                  <a:cubicBezTo>
                    <a:pt x="115" y="1"/>
                    <a:pt x="115" y="3"/>
                    <a:pt x="115" y="5"/>
                  </a:cubicBezTo>
                  <a:cubicBezTo>
                    <a:pt x="113" y="11"/>
                    <a:pt x="112" y="15"/>
                    <a:pt x="111" y="18"/>
                  </a:cubicBezTo>
                  <a:cubicBezTo>
                    <a:pt x="138" y="18"/>
                    <a:pt x="138" y="18"/>
                    <a:pt x="138" y="18"/>
                  </a:cubicBezTo>
                  <a:cubicBezTo>
                    <a:pt x="138" y="188"/>
                    <a:pt x="138" y="188"/>
                    <a:pt x="138" y="188"/>
                  </a:cubicBezTo>
                  <a:cubicBezTo>
                    <a:pt x="139" y="206"/>
                    <a:pt x="130" y="214"/>
                    <a:pt x="111" y="214"/>
                  </a:cubicBezTo>
                  <a:cubicBezTo>
                    <a:pt x="94" y="214"/>
                    <a:pt x="94" y="214"/>
                    <a:pt x="94" y="214"/>
                  </a:cubicBezTo>
                  <a:cubicBezTo>
                    <a:pt x="94" y="196"/>
                    <a:pt x="94" y="196"/>
                    <a:pt x="94" y="196"/>
                  </a:cubicBezTo>
                  <a:cubicBezTo>
                    <a:pt x="105" y="196"/>
                    <a:pt x="105" y="196"/>
                    <a:pt x="105" y="196"/>
                  </a:cubicBezTo>
                  <a:cubicBezTo>
                    <a:pt x="112" y="196"/>
                    <a:pt x="115" y="193"/>
                    <a:pt x="115" y="186"/>
                  </a:cubicBezTo>
                  <a:cubicBezTo>
                    <a:pt x="115" y="150"/>
                    <a:pt x="115" y="150"/>
                    <a:pt x="115" y="150"/>
                  </a:cubicBezTo>
                  <a:cubicBezTo>
                    <a:pt x="104" y="175"/>
                    <a:pt x="82" y="195"/>
                    <a:pt x="49" y="208"/>
                  </a:cubicBezTo>
                  <a:cubicBezTo>
                    <a:pt x="49" y="192"/>
                    <a:pt x="49" y="192"/>
                    <a:pt x="49" y="192"/>
                  </a:cubicBezTo>
                  <a:cubicBezTo>
                    <a:pt x="70" y="178"/>
                    <a:pt x="85" y="162"/>
                    <a:pt x="93" y="143"/>
                  </a:cubicBezTo>
                  <a:lnTo>
                    <a:pt x="51" y="143"/>
                  </a:lnTo>
                  <a:close/>
                  <a:moveTo>
                    <a:pt x="84" y="36"/>
                  </a:moveTo>
                  <a:cubicBezTo>
                    <a:pt x="84" y="54"/>
                    <a:pt x="84" y="54"/>
                    <a:pt x="84" y="54"/>
                  </a:cubicBezTo>
                  <a:cubicBezTo>
                    <a:pt x="115" y="54"/>
                    <a:pt x="115" y="54"/>
                    <a:pt x="115" y="54"/>
                  </a:cubicBezTo>
                  <a:cubicBezTo>
                    <a:pt x="115" y="36"/>
                    <a:pt x="115" y="36"/>
                    <a:pt x="115" y="36"/>
                  </a:cubicBezTo>
                  <a:lnTo>
                    <a:pt x="84" y="36"/>
                  </a:lnTo>
                  <a:close/>
                  <a:moveTo>
                    <a:pt x="84" y="71"/>
                  </a:moveTo>
                  <a:cubicBezTo>
                    <a:pt x="84" y="90"/>
                    <a:pt x="84" y="90"/>
                    <a:pt x="84" y="90"/>
                  </a:cubicBezTo>
                  <a:cubicBezTo>
                    <a:pt x="115" y="90"/>
                    <a:pt x="115" y="90"/>
                    <a:pt x="115" y="90"/>
                  </a:cubicBezTo>
                  <a:cubicBezTo>
                    <a:pt x="115" y="71"/>
                    <a:pt x="115" y="71"/>
                    <a:pt x="115" y="71"/>
                  </a:cubicBezTo>
                  <a:lnTo>
                    <a:pt x="84" y="71"/>
                  </a:lnTo>
                  <a:close/>
                  <a:moveTo>
                    <a:pt x="84" y="106"/>
                  </a:moveTo>
                  <a:cubicBezTo>
                    <a:pt x="84" y="125"/>
                    <a:pt x="84" y="125"/>
                    <a:pt x="84" y="125"/>
                  </a:cubicBezTo>
                  <a:cubicBezTo>
                    <a:pt x="115" y="125"/>
                    <a:pt x="115" y="125"/>
                    <a:pt x="115" y="125"/>
                  </a:cubicBezTo>
                  <a:cubicBezTo>
                    <a:pt x="115" y="106"/>
                    <a:pt x="115" y="106"/>
                    <a:pt x="115" y="106"/>
                  </a:cubicBezTo>
                  <a:lnTo>
                    <a:pt x="84" y="106"/>
                  </a:lnTo>
                  <a:close/>
                  <a:moveTo>
                    <a:pt x="155" y="140"/>
                  </a:moveTo>
                  <a:cubicBezTo>
                    <a:pt x="154" y="126"/>
                    <a:pt x="150" y="105"/>
                    <a:pt x="144" y="79"/>
                  </a:cubicBezTo>
                  <a:cubicBezTo>
                    <a:pt x="162" y="79"/>
                    <a:pt x="162" y="79"/>
                    <a:pt x="162" y="79"/>
                  </a:cubicBezTo>
                  <a:cubicBezTo>
                    <a:pt x="169" y="101"/>
                    <a:pt x="174" y="122"/>
                    <a:pt x="176" y="140"/>
                  </a:cubicBezTo>
                  <a:lnTo>
                    <a:pt x="155" y="140"/>
                  </a:lnTo>
                  <a:close/>
                  <a:moveTo>
                    <a:pt x="145" y="58"/>
                  </a:moveTo>
                  <a:cubicBezTo>
                    <a:pt x="145" y="39"/>
                    <a:pt x="145" y="39"/>
                    <a:pt x="145" y="39"/>
                  </a:cubicBezTo>
                  <a:cubicBezTo>
                    <a:pt x="180" y="39"/>
                    <a:pt x="180" y="39"/>
                    <a:pt x="180" y="39"/>
                  </a:cubicBezTo>
                  <a:cubicBezTo>
                    <a:pt x="180" y="1"/>
                    <a:pt x="180" y="1"/>
                    <a:pt x="180" y="1"/>
                  </a:cubicBezTo>
                  <a:cubicBezTo>
                    <a:pt x="206" y="1"/>
                    <a:pt x="206" y="1"/>
                    <a:pt x="206" y="1"/>
                  </a:cubicBezTo>
                  <a:cubicBezTo>
                    <a:pt x="206" y="39"/>
                    <a:pt x="206" y="39"/>
                    <a:pt x="206" y="39"/>
                  </a:cubicBezTo>
                  <a:cubicBezTo>
                    <a:pt x="220" y="39"/>
                    <a:pt x="220" y="39"/>
                    <a:pt x="220" y="39"/>
                  </a:cubicBezTo>
                  <a:cubicBezTo>
                    <a:pt x="220" y="58"/>
                    <a:pt x="220" y="58"/>
                    <a:pt x="220" y="58"/>
                  </a:cubicBezTo>
                  <a:cubicBezTo>
                    <a:pt x="206" y="58"/>
                    <a:pt x="206" y="58"/>
                    <a:pt x="206" y="58"/>
                  </a:cubicBezTo>
                  <a:cubicBezTo>
                    <a:pt x="206" y="186"/>
                    <a:pt x="206" y="186"/>
                    <a:pt x="206" y="186"/>
                  </a:cubicBezTo>
                  <a:cubicBezTo>
                    <a:pt x="206" y="204"/>
                    <a:pt x="196" y="214"/>
                    <a:pt x="177" y="214"/>
                  </a:cubicBezTo>
                  <a:cubicBezTo>
                    <a:pt x="157" y="214"/>
                    <a:pt x="157" y="214"/>
                    <a:pt x="157" y="214"/>
                  </a:cubicBezTo>
                  <a:cubicBezTo>
                    <a:pt x="157" y="194"/>
                    <a:pt x="157" y="194"/>
                    <a:pt x="157" y="194"/>
                  </a:cubicBezTo>
                  <a:cubicBezTo>
                    <a:pt x="169" y="194"/>
                    <a:pt x="169" y="194"/>
                    <a:pt x="169" y="194"/>
                  </a:cubicBezTo>
                  <a:cubicBezTo>
                    <a:pt x="177" y="194"/>
                    <a:pt x="181" y="191"/>
                    <a:pt x="180" y="184"/>
                  </a:cubicBezTo>
                  <a:cubicBezTo>
                    <a:pt x="180" y="58"/>
                    <a:pt x="180" y="58"/>
                    <a:pt x="180" y="58"/>
                  </a:cubicBezTo>
                  <a:lnTo>
                    <a:pt x="145" y="5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5"/>
            <p:cNvSpPr>
              <a:spLocks noEditPoints="1"/>
            </p:cNvSpPr>
            <p:nvPr userDrawn="1"/>
          </p:nvSpPr>
          <p:spPr bwMode="auto">
            <a:xfrm>
              <a:off x="1560513" y="1179513"/>
              <a:ext cx="401638" cy="393700"/>
            </a:xfrm>
            <a:custGeom>
              <a:gdLst>
                <a:gd name="T0" fmla="*/ 16 w 220"/>
                <a:gd name="T1" fmla="*/ 87 h 214"/>
                <a:gd name="T2" fmla="*/ 0 w 220"/>
                <a:gd name="T3" fmla="*/ 68 h 214"/>
                <a:gd name="T4" fmla="*/ 41 w 220"/>
                <a:gd name="T5" fmla="*/ 167 h 214"/>
                <a:gd name="T6" fmla="*/ 58 w 220"/>
                <a:gd name="T7" fmla="*/ 177 h 214"/>
                <a:gd name="T8" fmla="*/ 24 w 220"/>
                <a:gd name="T9" fmla="*/ 49 h 214"/>
                <a:gd name="T10" fmla="*/ 32 w 220"/>
                <a:gd name="T11" fmla="*/ 2 h 214"/>
                <a:gd name="T12" fmla="*/ 24 w 220"/>
                <a:gd name="T13" fmla="*/ 49 h 214"/>
                <a:gd name="T14" fmla="*/ 51 w 220"/>
                <a:gd name="T15" fmla="*/ 125 h 214"/>
                <a:gd name="T16" fmla="*/ 61 w 220"/>
                <a:gd name="T17" fmla="*/ 18 h 214"/>
                <a:gd name="T18" fmla="*/ 88 w 220"/>
                <a:gd name="T19" fmla="*/ 0 h 214"/>
                <a:gd name="T20" fmla="*/ 115 w 220"/>
                <a:gd name="T21" fmla="*/ 5 h 214"/>
                <a:gd name="T22" fmla="*/ 138 w 220"/>
                <a:gd name="T23" fmla="*/ 18 h 214"/>
                <a:gd name="T24" fmla="*/ 111 w 220"/>
                <a:gd name="T25" fmla="*/ 214 h 214"/>
                <a:gd name="T26" fmla="*/ 94 w 220"/>
                <a:gd name="T27" fmla="*/ 196 h 214"/>
                <a:gd name="T28" fmla="*/ 115 w 220"/>
                <a:gd name="T29" fmla="*/ 186 h 214"/>
                <a:gd name="T30" fmla="*/ 49 w 220"/>
                <a:gd name="T31" fmla="*/ 208 h 214"/>
                <a:gd name="T32" fmla="*/ 93 w 220"/>
                <a:gd name="T33" fmla="*/ 143 h 214"/>
                <a:gd name="T34" fmla="*/ 84 w 220"/>
                <a:gd name="T35" fmla="*/ 36 h 214"/>
                <a:gd name="T36" fmla="*/ 115 w 220"/>
                <a:gd name="T37" fmla="*/ 54 h 214"/>
                <a:gd name="T38" fmla="*/ 84 w 220"/>
                <a:gd name="T39" fmla="*/ 36 h 214"/>
                <a:gd name="T40" fmla="*/ 84 w 220"/>
                <a:gd name="T41" fmla="*/ 90 h 214"/>
                <a:gd name="T42" fmla="*/ 115 w 220"/>
                <a:gd name="T43" fmla="*/ 71 h 214"/>
                <a:gd name="T44" fmla="*/ 84 w 220"/>
                <a:gd name="T45" fmla="*/ 106 h 214"/>
                <a:gd name="T46" fmla="*/ 115 w 220"/>
                <a:gd name="T47" fmla="*/ 125 h 214"/>
                <a:gd name="T48" fmla="*/ 84 w 220"/>
                <a:gd name="T49" fmla="*/ 106 h 214"/>
                <a:gd name="T50" fmla="*/ 144 w 220"/>
                <a:gd name="T51" fmla="*/ 79 h 214"/>
                <a:gd name="T52" fmla="*/ 176 w 220"/>
                <a:gd name="T53" fmla="*/ 140 h 214"/>
                <a:gd name="T54" fmla="*/ 145 w 220"/>
                <a:gd name="T55" fmla="*/ 58 h 214"/>
                <a:gd name="T56" fmla="*/ 180 w 220"/>
                <a:gd name="T57" fmla="*/ 39 h 214"/>
                <a:gd name="T58" fmla="*/ 206 w 220"/>
                <a:gd name="T59" fmla="*/ 1 h 214"/>
                <a:gd name="T60" fmla="*/ 220 w 220"/>
                <a:gd name="T61" fmla="*/ 39 h 214"/>
                <a:gd name="T62" fmla="*/ 206 w 220"/>
                <a:gd name="T63" fmla="*/ 58 h 214"/>
                <a:gd name="T64" fmla="*/ 177 w 220"/>
                <a:gd name="T65" fmla="*/ 214 h 214"/>
                <a:gd name="T66" fmla="*/ 157 w 220"/>
                <a:gd name="T67" fmla="*/ 194 h 214"/>
                <a:gd name="T68" fmla="*/ 180 w 220"/>
                <a:gd name="T69" fmla="*/ 184 h 214"/>
                <a:gd name="T70" fmla="*/ 145 w 220"/>
                <a:gd name="T71" fmla="*/ 58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0" h="214">
                  <a:moveTo>
                    <a:pt x="16" y="203"/>
                  </a:moveTo>
                  <a:cubicBezTo>
                    <a:pt x="16" y="87"/>
                    <a:pt x="16" y="87"/>
                    <a:pt x="16" y="87"/>
                  </a:cubicBezTo>
                  <a:cubicBezTo>
                    <a:pt x="0" y="87"/>
                    <a:pt x="0" y="87"/>
                    <a:pt x="0" y="87"/>
                  </a:cubicBezTo>
                  <a:cubicBezTo>
                    <a:pt x="0" y="68"/>
                    <a:pt x="0" y="68"/>
                    <a:pt x="0" y="68"/>
                  </a:cubicBezTo>
                  <a:cubicBezTo>
                    <a:pt x="41" y="68"/>
                    <a:pt x="41" y="68"/>
                    <a:pt x="41" y="68"/>
                  </a:cubicBezTo>
                  <a:cubicBezTo>
                    <a:pt x="41" y="167"/>
                    <a:pt x="41" y="167"/>
                    <a:pt x="41" y="167"/>
                  </a:cubicBezTo>
                  <a:cubicBezTo>
                    <a:pt x="47" y="164"/>
                    <a:pt x="53" y="161"/>
                    <a:pt x="58" y="156"/>
                  </a:cubicBezTo>
                  <a:cubicBezTo>
                    <a:pt x="58" y="177"/>
                    <a:pt x="58" y="177"/>
                    <a:pt x="58" y="177"/>
                  </a:cubicBezTo>
                  <a:cubicBezTo>
                    <a:pt x="47" y="188"/>
                    <a:pt x="33" y="196"/>
                    <a:pt x="16" y="203"/>
                  </a:cubicBezTo>
                  <a:close/>
                  <a:moveTo>
                    <a:pt x="24" y="49"/>
                  </a:moveTo>
                  <a:cubicBezTo>
                    <a:pt x="22" y="36"/>
                    <a:pt x="17" y="20"/>
                    <a:pt x="9" y="2"/>
                  </a:cubicBezTo>
                  <a:cubicBezTo>
                    <a:pt x="32" y="2"/>
                    <a:pt x="32" y="2"/>
                    <a:pt x="32" y="2"/>
                  </a:cubicBezTo>
                  <a:cubicBezTo>
                    <a:pt x="40" y="17"/>
                    <a:pt x="45" y="33"/>
                    <a:pt x="48" y="49"/>
                  </a:cubicBezTo>
                  <a:lnTo>
                    <a:pt x="24" y="49"/>
                  </a:lnTo>
                  <a:close/>
                  <a:moveTo>
                    <a:pt x="51" y="143"/>
                  </a:moveTo>
                  <a:cubicBezTo>
                    <a:pt x="51" y="125"/>
                    <a:pt x="51" y="125"/>
                    <a:pt x="51" y="125"/>
                  </a:cubicBezTo>
                  <a:cubicBezTo>
                    <a:pt x="61" y="125"/>
                    <a:pt x="61" y="125"/>
                    <a:pt x="61" y="125"/>
                  </a:cubicBezTo>
                  <a:cubicBezTo>
                    <a:pt x="61" y="18"/>
                    <a:pt x="61" y="18"/>
                    <a:pt x="61" y="18"/>
                  </a:cubicBezTo>
                  <a:cubicBezTo>
                    <a:pt x="85" y="18"/>
                    <a:pt x="85" y="18"/>
                    <a:pt x="85" y="18"/>
                  </a:cubicBezTo>
                  <a:cubicBezTo>
                    <a:pt x="86" y="13"/>
                    <a:pt x="88" y="7"/>
                    <a:pt x="88" y="0"/>
                  </a:cubicBezTo>
                  <a:cubicBezTo>
                    <a:pt x="116" y="0"/>
                    <a:pt x="116" y="0"/>
                    <a:pt x="116" y="0"/>
                  </a:cubicBezTo>
                  <a:cubicBezTo>
                    <a:pt x="115" y="1"/>
                    <a:pt x="115" y="3"/>
                    <a:pt x="115" y="5"/>
                  </a:cubicBezTo>
                  <a:cubicBezTo>
                    <a:pt x="113" y="11"/>
                    <a:pt x="112" y="15"/>
                    <a:pt x="111" y="18"/>
                  </a:cubicBezTo>
                  <a:cubicBezTo>
                    <a:pt x="138" y="18"/>
                    <a:pt x="138" y="18"/>
                    <a:pt x="138" y="18"/>
                  </a:cubicBezTo>
                  <a:cubicBezTo>
                    <a:pt x="138" y="188"/>
                    <a:pt x="138" y="188"/>
                    <a:pt x="138" y="188"/>
                  </a:cubicBezTo>
                  <a:cubicBezTo>
                    <a:pt x="139" y="206"/>
                    <a:pt x="130" y="214"/>
                    <a:pt x="111" y="214"/>
                  </a:cubicBezTo>
                  <a:cubicBezTo>
                    <a:pt x="94" y="214"/>
                    <a:pt x="94" y="214"/>
                    <a:pt x="94" y="214"/>
                  </a:cubicBezTo>
                  <a:cubicBezTo>
                    <a:pt x="94" y="196"/>
                    <a:pt x="94" y="196"/>
                    <a:pt x="94" y="196"/>
                  </a:cubicBezTo>
                  <a:cubicBezTo>
                    <a:pt x="105" y="196"/>
                    <a:pt x="105" y="196"/>
                    <a:pt x="105" y="196"/>
                  </a:cubicBezTo>
                  <a:cubicBezTo>
                    <a:pt x="112" y="196"/>
                    <a:pt x="115" y="193"/>
                    <a:pt x="115" y="186"/>
                  </a:cubicBezTo>
                  <a:cubicBezTo>
                    <a:pt x="115" y="150"/>
                    <a:pt x="115" y="150"/>
                    <a:pt x="115" y="150"/>
                  </a:cubicBezTo>
                  <a:cubicBezTo>
                    <a:pt x="104" y="175"/>
                    <a:pt x="82" y="195"/>
                    <a:pt x="49" y="208"/>
                  </a:cubicBezTo>
                  <a:cubicBezTo>
                    <a:pt x="49" y="192"/>
                    <a:pt x="49" y="192"/>
                    <a:pt x="49" y="192"/>
                  </a:cubicBezTo>
                  <a:cubicBezTo>
                    <a:pt x="70" y="178"/>
                    <a:pt x="85" y="162"/>
                    <a:pt x="93" y="143"/>
                  </a:cubicBezTo>
                  <a:lnTo>
                    <a:pt x="51" y="143"/>
                  </a:lnTo>
                  <a:close/>
                  <a:moveTo>
                    <a:pt x="84" y="36"/>
                  </a:moveTo>
                  <a:cubicBezTo>
                    <a:pt x="84" y="54"/>
                    <a:pt x="84" y="54"/>
                    <a:pt x="84" y="54"/>
                  </a:cubicBezTo>
                  <a:cubicBezTo>
                    <a:pt x="115" y="54"/>
                    <a:pt x="115" y="54"/>
                    <a:pt x="115" y="54"/>
                  </a:cubicBezTo>
                  <a:cubicBezTo>
                    <a:pt x="115" y="36"/>
                    <a:pt x="115" y="36"/>
                    <a:pt x="115" y="36"/>
                  </a:cubicBezTo>
                  <a:lnTo>
                    <a:pt x="84" y="36"/>
                  </a:lnTo>
                  <a:close/>
                  <a:moveTo>
                    <a:pt x="84" y="71"/>
                  </a:moveTo>
                  <a:cubicBezTo>
                    <a:pt x="84" y="90"/>
                    <a:pt x="84" y="90"/>
                    <a:pt x="84" y="90"/>
                  </a:cubicBezTo>
                  <a:cubicBezTo>
                    <a:pt x="115" y="90"/>
                    <a:pt x="115" y="90"/>
                    <a:pt x="115" y="90"/>
                  </a:cubicBezTo>
                  <a:cubicBezTo>
                    <a:pt x="115" y="71"/>
                    <a:pt x="115" y="71"/>
                    <a:pt x="115" y="71"/>
                  </a:cubicBezTo>
                  <a:lnTo>
                    <a:pt x="84" y="71"/>
                  </a:lnTo>
                  <a:close/>
                  <a:moveTo>
                    <a:pt x="84" y="106"/>
                  </a:moveTo>
                  <a:cubicBezTo>
                    <a:pt x="84" y="125"/>
                    <a:pt x="84" y="125"/>
                    <a:pt x="84" y="125"/>
                  </a:cubicBezTo>
                  <a:cubicBezTo>
                    <a:pt x="115" y="125"/>
                    <a:pt x="115" y="125"/>
                    <a:pt x="115" y="125"/>
                  </a:cubicBezTo>
                  <a:cubicBezTo>
                    <a:pt x="115" y="106"/>
                    <a:pt x="115" y="106"/>
                    <a:pt x="115" y="106"/>
                  </a:cubicBezTo>
                  <a:lnTo>
                    <a:pt x="84" y="106"/>
                  </a:lnTo>
                  <a:close/>
                  <a:moveTo>
                    <a:pt x="155" y="140"/>
                  </a:moveTo>
                  <a:cubicBezTo>
                    <a:pt x="154" y="126"/>
                    <a:pt x="150" y="105"/>
                    <a:pt x="144" y="79"/>
                  </a:cubicBezTo>
                  <a:cubicBezTo>
                    <a:pt x="162" y="79"/>
                    <a:pt x="162" y="79"/>
                    <a:pt x="162" y="79"/>
                  </a:cubicBezTo>
                  <a:cubicBezTo>
                    <a:pt x="169" y="101"/>
                    <a:pt x="174" y="122"/>
                    <a:pt x="176" y="140"/>
                  </a:cubicBezTo>
                  <a:lnTo>
                    <a:pt x="155" y="140"/>
                  </a:lnTo>
                  <a:close/>
                  <a:moveTo>
                    <a:pt x="145" y="58"/>
                  </a:moveTo>
                  <a:cubicBezTo>
                    <a:pt x="145" y="39"/>
                    <a:pt x="145" y="39"/>
                    <a:pt x="145" y="39"/>
                  </a:cubicBezTo>
                  <a:cubicBezTo>
                    <a:pt x="180" y="39"/>
                    <a:pt x="180" y="39"/>
                    <a:pt x="180" y="39"/>
                  </a:cubicBezTo>
                  <a:cubicBezTo>
                    <a:pt x="180" y="1"/>
                    <a:pt x="180" y="1"/>
                    <a:pt x="180" y="1"/>
                  </a:cubicBezTo>
                  <a:cubicBezTo>
                    <a:pt x="206" y="1"/>
                    <a:pt x="206" y="1"/>
                    <a:pt x="206" y="1"/>
                  </a:cubicBezTo>
                  <a:cubicBezTo>
                    <a:pt x="206" y="39"/>
                    <a:pt x="206" y="39"/>
                    <a:pt x="206" y="39"/>
                  </a:cubicBezTo>
                  <a:cubicBezTo>
                    <a:pt x="220" y="39"/>
                    <a:pt x="220" y="39"/>
                    <a:pt x="220" y="39"/>
                  </a:cubicBezTo>
                  <a:cubicBezTo>
                    <a:pt x="220" y="58"/>
                    <a:pt x="220" y="58"/>
                    <a:pt x="220" y="58"/>
                  </a:cubicBezTo>
                  <a:cubicBezTo>
                    <a:pt x="206" y="58"/>
                    <a:pt x="206" y="58"/>
                    <a:pt x="206" y="58"/>
                  </a:cubicBezTo>
                  <a:cubicBezTo>
                    <a:pt x="206" y="186"/>
                    <a:pt x="206" y="186"/>
                    <a:pt x="206" y="186"/>
                  </a:cubicBezTo>
                  <a:cubicBezTo>
                    <a:pt x="206" y="204"/>
                    <a:pt x="196" y="214"/>
                    <a:pt x="177" y="214"/>
                  </a:cubicBezTo>
                  <a:cubicBezTo>
                    <a:pt x="157" y="214"/>
                    <a:pt x="157" y="214"/>
                    <a:pt x="157" y="214"/>
                  </a:cubicBezTo>
                  <a:cubicBezTo>
                    <a:pt x="157" y="194"/>
                    <a:pt x="157" y="194"/>
                    <a:pt x="157" y="194"/>
                  </a:cubicBezTo>
                  <a:cubicBezTo>
                    <a:pt x="169" y="194"/>
                    <a:pt x="169" y="194"/>
                    <a:pt x="169" y="194"/>
                  </a:cubicBezTo>
                  <a:cubicBezTo>
                    <a:pt x="177" y="194"/>
                    <a:pt x="181" y="191"/>
                    <a:pt x="180" y="184"/>
                  </a:cubicBezTo>
                  <a:cubicBezTo>
                    <a:pt x="180" y="58"/>
                    <a:pt x="180" y="58"/>
                    <a:pt x="180" y="58"/>
                  </a:cubicBezTo>
                  <a:lnTo>
                    <a:pt x="145" y="58"/>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6"/>
            <p:cNvSpPr>
              <a:spLocks noEditPoints="1"/>
            </p:cNvSpPr>
            <p:nvPr userDrawn="1"/>
          </p:nvSpPr>
          <p:spPr bwMode="auto">
            <a:xfrm>
              <a:off x="2017713" y="1181100"/>
              <a:ext cx="382588" cy="395288"/>
            </a:xfrm>
            <a:custGeom>
              <a:gdLst>
                <a:gd name="T0" fmla="*/ 0 w 209"/>
                <a:gd name="T1" fmla="*/ 176 h 215"/>
                <a:gd name="T2" fmla="*/ 0 w 209"/>
                <a:gd name="T3" fmla="*/ 24 h 215"/>
                <a:gd name="T4" fmla="*/ 25 w 209"/>
                <a:gd name="T5" fmla="*/ 24 h 215"/>
                <a:gd name="T6" fmla="*/ 25 w 209"/>
                <a:gd name="T7" fmla="*/ 147 h 215"/>
                <a:gd name="T8" fmla="*/ 43 w 209"/>
                <a:gd name="T9" fmla="*/ 143 h 215"/>
                <a:gd name="T10" fmla="*/ 46 w 209"/>
                <a:gd name="T11" fmla="*/ 142 h 215"/>
                <a:gd name="T12" fmla="*/ 46 w 209"/>
                <a:gd name="T13" fmla="*/ 0 h 215"/>
                <a:gd name="T14" fmla="*/ 72 w 209"/>
                <a:gd name="T15" fmla="*/ 0 h 215"/>
                <a:gd name="T16" fmla="*/ 72 w 209"/>
                <a:gd name="T17" fmla="*/ 214 h 215"/>
                <a:gd name="T18" fmla="*/ 46 w 209"/>
                <a:gd name="T19" fmla="*/ 214 h 215"/>
                <a:gd name="T20" fmla="*/ 46 w 209"/>
                <a:gd name="T21" fmla="*/ 165 h 215"/>
                <a:gd name="T22" fmla="*/ 0 w 209"/>
                <a:gd name="T23" fmla="*/ 176 h 215"/>
                <a:gd name="T24" fmla="*/ 78 w 209"/>
                <a:gd name="T25" fmla="*/ 83 h 215"/>
                <a:gd name="T26" fmla="*/ 78 w 209"/>
                <a:gd name="T27" fmla="*/ 64 h 215"/>
                <a:gd name="T28" fmla="*/ 108 w 209"/>
                <a:gd name="T29" fmla="*/ 0 h 215"/>
                <a:gd name="T30" fmla="*/ 137 w 209"/>
                <a:gd name="T31" fmla="*/ 0 h 215"/>
                <a:gd name="T32" fmla="*/ 132 w 209"/>
                <a:gd name="T33" fmla="*/ 25 h 215"/>
                <a:gd name="T34" fmla="*/ 209 w 209"/>
                <a:gd name="T35" fmla="*/ 25 h 215"/>
                <a:gd name="T36" fmla="*/ 209 w 209"/>
                <a:gd name="T37" fmla="*/ 45 h 215"/>
                <a:gd name="T38" fmla="*/ 189 w 209"/>
                <a:gd name="T39" fmla="*/ 45 h 215"/>
                <a:gd name="T40" fmla="*/ 158 w 209"/>
                <a:gd name="T41" fmla="*/ 159 h 215"/>
                <a:gd name="T42" fmla="*/ 207 w 209"/>
                <a:gd name="T43" fmla="*/ 195 h 215"/>
                <a:gd name="T44" fmla="*/ 207 w 209"/>
                <a:gd name="T45" fmla="*/ 215 h 215"/>
                <a:gd name="T46" fmla="*/ 143 w 209"/>
                <a:gd name="T47" fmla="*/ 176 h 215"/>
                <a:gd name="T48" fmla="*/ 81 w 209"/>
                <a:gd name="T49" fmla="*/ 215 h 215"/>
                <a:gd name="T50" fmla="*/ 81 w 209"/>
                <a:gd name="T51" fmla="*/ 196 h 215"/>
                <a:gd name="T52" fmla="*/ 128 w 209"/>
                <a:gd name="T53" fmla="*/ 159 h 215"/>
                <a:gd name="T54" fmla="*/ 93 w 209"/>
                <a:gd name="T55" fmla="*/ 76 h 215"/>
                <a:gd name="T56" fmla="*/ 84 w 209"/>
                <a:gd name="T57" fmla="*/ 80 h 215"/>
                <a:gd name="T58" fmla="*/ 78 w 209"/>
                <a:gd name="T59" fmla="*/ 83 h 215"/>
                <a:gd name="T60" fmla="*/ 120 w 209"/>
                <a:gd name="T61" fmla="*/ 66 h 215"/>
                <a:gd name="T62" fmla="*/ 143 w 209"/>
                <a:gd name="T63" fmla="*/ 138 h 215"/>
                <a:gd name="T64" fmla="*/ 162 w 209"/>
                <a:gd name="T65" fmla="*/ 45 h 215"/>
                <a:gd name="T66" fmla="*/ 123 w 209"/>
                <a:gd name="T67" fmla="*/ 45 h 215"/>
                <a:gd name="T68" fmla="*/ 106 w 209"/>
                <a:gd name="T69" fmla="*/ 66 h 215"/>
                <a:gd name="T70" fmla="*/ 120 w 209"/>
                <a:gd name="T71" fmla="*/ 66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09" h="215">
                  <a:moveTo>
                    <a:pt x="0" y="176"/>
                  </a:moveTo>
                  <a:cubicBezTo>
                    <a:pt x="0" y="24"/>
                    <a:pt x="0" y="24"/>
                    <a:pt x="0" y="24"/>
                  </a:cubicBezTo>
                  <a:cubicBezTo>
                    <a:pt x="25" y="24"/>
                    <a:pt x="25" y="24"/>
                    <a:pt x="25" y="24"/>
                  </a:cubicBezTo>
                  <a:cubicBezTo>
                    <a:pt x="25" y="147"/>
                    <a:pt x="25" y="147"/>
                    <a:pt x="25" y="147"/>
                  </a:cubicBezTo>
                  <a:cubicBezTo>
                    <a:pt x="30" y="146"/>
                    <a:pt x="36" y="145"/>
                    <a:pt x="43" y="143"/>
                  </a:cubicBezTo>
                  <a:cubicBezTo>
                    <a:pt x="42" y="143"/>
                    <a:pt x="43" y="143"/>
                    <a:pt x="46" y="142"/>
                  </a:cubicBezTo>
                  <a:cubicBezTo>
                    <a:pt x="46" y="0"/>
                    <a:pt x="46" y="0"/>
                    <a:pt x="46" y="0"/>
                  </a:cubicBezTo>
                  <a:cubicBezTo>
                    <a:pt x="72" y="0"/>
                    <a:pt x="72" y="0"/>
                    <a:pt x="72" y="0"/>
                  </a:cubicBezTo>
                  <a:cubicBezTo>
                    <a:pt x="72" y="214"/>
                    <a:pt x="72" y="214"/>
                    <a:pt x="72" y="214"/>
                  </a:cubicBezTo>
                  <a:cubicBezTo>
                    <a:pt x="46" y="214"/>
                    <a:pt x="46" y="214"/>
                    <a:pt x="46" y="214"/>
                  </a:cubicBezTo>
                  <a:cubicBezTo>
                    <a:pt x="46" y="165"/>
                    <a:pt x="46" y="165"/>
                    <a:pt x="46" y="165"/>
                  </a:cubicBezTo>
                  <a:cubicBezTo>
                    <a:pt x="32" y="170"/>
                    <a:pt x="16" y="173"/>
                    <a:pt x="0" y="176"/>
                  </a:cubicBezTo>
                  <a:close/>
                  <a:moveTo>
                    <a:pt x="78" y="83"/>
                  </a:moveTo>
                  <a:cubicBezTo>
                    <a:pt x="78" y="64"/>
                    <a:pt x="78" y="64"/>
                    <a:pt x="78" y="64"/>
                  </a:cubicBezTo>
                  <a:cubicBezTo>
                    <a:pt x="96" y="49"/>
                    <a:pt x="106" y="28"/>
                    <a:pt x="108" y="0"/>
                  </a:cubicBezTo>
                  <a:cubicBezTo>
                    <a:pt x="137" y="0"/>
                    <a:pt x="137" y="0"/>
                    <a:pt x="137" y="0"/>
                  </a:cubicBezTo>
                  <a:cubicBezTo>
                    <a:pt x="136" y="9"/>
                    <a:pt x="134" y="18"/>
                    <a:pt x="132" y="25"/>
                  </a:cubicBezTo>
                  <a:cubicBezTo>
                    <a:pt x="209" y="25"/>
                    <a:pt x="209" y="25"/>
                    <a:pt x="209" y="25"/>
                  </a:cubicBezTo>
                  <a:cubicBezTo>
                    <a:pt x="209" y="45"/>
                    <a:pt x="209" y="45"/>
                    <a:pt x="209" y="45"/>
                  </a:cubicBezTo>
                  <a:cubicBezTo>
                    <a:pt x="189" y="45"/>
                    <a:pt x="189" y="45"/>
                    <a:pt x="189" y="45"/>
                  </a:cubicBezTo>
                  <a:cubicBezTo>
                    <a:pt x="188" y="95"/>
                    <a:pt x="178" y="133"/>
                    <a:pt x="158" y="159"/>
                  </a:cubicBezTo>
                  <a:cubicBezTo>
                    <a:pt x="172" y="174"/>
                    <a:pt x="189" y="186"/>
                    <a:pt x="207" y="195"/>
                  </a:cubicBezTo>
                  <a:cubicBezTo>
                    <a:pt x="207" y="215"/>
                    <a:pt x="207" y="215"/>
                    <a:pt x="207" y="215"/>
                  </a:cubicBezTo>
                  <a:cubicBezTo>
                    <a:pt x="179" y="203"/>
                    <a:pt x="158" y="190"/>
                    <a:pt x="143" y="176"/>
                  </a:cubicBezTo>
                  <a:cubicBezTo>
                    <a:pt x="130" y="188"/>
                    <a:pt x="110" y="201"/>
                    <a:pt x="81" y="215"/>
                  </a:cubicBezTo>
                  <a:cubicBezTo>
                    <a:pt x="81" y="196"/>
                    <a:pt x="81" y="196"/>
                    <a:pt x="81" y="196"/>
                  </a:cubicBezTo>
                  <a:cubicBezTo>
                    <a:pt x="100" y="184"/>
                    <a:pt x="116" y="172"/>
                    <a:pt x="128" y="159"/>
                  </a:cubicBezTo>
                  <a:cubicBezTo>
                    <a:pt x="112" y="138"/>
                    <a:pt x="101" y="110"/>
                    <a:pt x="93" y="76"/>
                  </a:cubicBezTo>
                  <a:cubicBezTo>
                    <a:pt x="91" y="77"/>
                    <a:pt x="88" y="78"/>
                    <a:pt x="84" y="80"/>
                  </a:cubicBezTo>
                  <a:cubicBezTo>
                    <a:pt x="81" y="82"/>
                    <a:pt x="80" y="83"/>
                    <a:pt x="78" y="83"/>
                  </a:cubicBezTo>
                  <a:close/>
                  <a:moveTo>
                    <a:pt x="120" y="66"/>
                  </a:moveTo>
                  <a:cubicBezTo>
                    <a:pt x="124" y="96"/>
                    <a:pt x="132" y="119"/>
                    <a:pt x="143" y="138"/>
                  </a:cubicBezTo>
                  <a:cubicBezTo>
                    <a:pt x="155" y="116"/>
                    <a:pt x="161" y="85"/>
                    <a:pt x="162" y="45"/>
                  </a:cubicBezTo>
                  <a:cubicBezTo>
                    <a:pt x="123" y="45"/>
                    <a:pt x="123" y="45"/>
                    <a:pt x="123" y="45"/>
                  </a:cubicBezTo>
                  <a:cubicBezTo>
                    <a:pt x="118" y="53"/>
                    <a:pt x="112" y="60"/>
                    <a:pt x="106" y="66"/>
                  </a:cubicBezTo>
                  <a:lnTo>
                    <a:pt x="120" y="66"/>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17"/>
            <p:cNvSpPr>
              <a:spLocks noEditPoints="1"/>
            </p:cNvSpPr>
            <p:nvPr userDrawn="1"/>
          </p:nvSpPr>
          <p:spPr bwMode="auto">
            <a:xfrm>
              <a:off x="2443163" y="1184275"/>
              <a:ext cx="398463" cy="384175"/>
            </a:xfrm>
            <a:custGeom>
              <a:gdLst>
                <a:gd name="T0" fmla="*/ 10 w 217"/>
                <a:gd name="T1" fmla="*/ 23 h 209"/>
                <a:gd name="T2" fmla="*/ 10 w 217"/>
                <a:gd name="T3" fmla="*/ 6 h 209"/>
                <a:gd name="T4" fmla="*/ 130 w 217"/>
                <a:gd name="T5" fmla="*/ 6 h 209"/>
                <a:gd name="T6" fmla="*/ 203 w 217"/>
                <a:gd name="T7" fmla="*/ 0 h 209"/>
                <a:gd name="T8" fmla="*/ 203 w 217"/>
                <a:gd name="T9" fmla="*/ 17 h 209"/>
                <a:gd name="T10" fmla="*/ 137 w 217"/>
                <a:gd name="T11" fmla="*/ 23 h 209"/>
                <a:gd name="T12" fmla="*/ 117 w 217"/>
                <a:gd name="T13" fmla="*/ 23 h 209"/>
                <a:gd name="T14" fmla="*/ 115 w 217"/>
                <a:gd name="T15" fmla="*/ 30 h 209"/>
                <a:gd name="T16" fmla="*/ 113 w 217"/>
                <a:gd name="T17" fmla="*/ 38 h 209"/>
                <a:gd name="T18" fmla="*/ 200 w 217"/>
                <a:gd name="T19" fmla="*/ 38 h 209"/>
                <a:gd name="T20" fmla="*/ 200 w 217"/>
                <a:gd name="T21" fmla="*/ 54 h 209"/>
                <a:gd name="T22" fmla="*/ 106 w 217"/>
                <a:gd name="T23" fmla="*/ 54 h 209"/>
                <a:gd name="T24" fmla="*/ 98 w 217"/>
                <a:gd name="T25" fmla="*/ 70 h 209"/>
                <a:gd name="T26" fmla="*/ 217 w 217"/>
                <a:gd name="T27" fmla="*/ 70 h 209"/>
                <a:gd name="T28" fmla="*/ 217 w 217"/>
                <a:gd name="T29" fmla="*/ 87 h 209"/>
                <a:gd name="T30" fmla="*/ 85 w 217"/>
                <a:gd name="T31" fmla="*/ 87 h 209"/>
                <a:gd name="T32" fmla="*/ 70 w 217"/>
                <a:gd name="T33" fmla="*/ 102 h 209"/>
                <a:gd name="T34" fmla="*/ 194 w 217"/>
                <a:gd name="T35" fmla="*/ 102 h 209"/>
                <a:gd name="T36" fmla="*/ 194 w 217"/>
                <a:gd name="T37" fmla="*/ 179 h 209"/>
                <a:gd name="T38" fmla="*/ 161 w 217"/>
                <a:gd name="T39" fmla="*/ 209 h 209"/>
                <a:gd name="T40" fmla="*/ 38 w 217"/>
                <a:gd name="T41" fmla="*/ 209 h 209"/>
                <a:gd name="T42" fmla="*/ 38 w 217"/>
                <a:gd name="T43" fmla="*/ 125 h 209"/>
                <a:gd name="T44" fmla="*/ 0 w 217"/>
                <a:gd name="T45" fmla="*/ 145 h 209"/>
                <a:gd name="T46" fmla="*/ 0 w 217"/>
                <a:gd name="T47" fmla="*/ 126 h 209"/>
                <a:gd name="T48" fmla="*/ 53 w 217"/>
                <a:gd name="T49" fmla="*/ 87 h 209"/>
                <a:gd name="T50" fmla="*/ 0 w 217"/>
                <a:gd name="T51" fmla="*/ 87 h 209"/>
                <a:gd name="T52" fmla="*/ 0 w 217"/>
                <a:gd name="T53" fmla="*/ 70 h 209"/>
                <a:gd name="T54" fmla="*/ 66 w 217"/>
                <a:gd name="T55" fmla="*/ 70 h 209"/>
                <a:gd name="T56" fmla="*/ 74 w 217"/>
                <a:gd name="T57" fmla="*/ 54 h 209"/>
                <a:gd name="T58" fmla="*/ 15 w 217"/>
                <a:gd name="T59" fmla="*/ 54 h 209"/>
                <a:gd name="T60" fmla="*/ 15 w 217"/>
                <a:gd name="T61" fmla="*/ 38 h 209"/>
                <a:gd name="T62" fmla="*/ 82 w 217"/>
                <a:gd name="T63" fmla="*/ 38 h 209"/>
                <a:gd name="T64" fmla="*/ 86 w 217"/>
                <a:gd name="T65" fmla="*/ 23 h 209"/>
                <a:gd name="T66" fmla="*/ 10 w 217"/>
                <a:gd name="T67" fmla="*/ 23 h 209"/>
                <a:gd name="T68" fmla="*/ 67 w 217"/>
                <a:gd name="T69" fmla="*/ 118 h 209"/>
                <a:gd name="T70" fmla="*/ 67 w 217"/>
                <a:gd name="T71" fmla="*/ 134 h 209"/>
                <a:gd name="T72" fmla="*/ 166 w 217"/>
                <a:gd name="T73" fmla="*/ 134 h 209"/>
                <a:gd name="T74" fmla="*/ 166 w 217"/>
                <a:gd name="T75" fmla="*/ 118 h 209"/>
                <a:gd name="T76" fmla="*/ 67 w 217"/>
                <a:gd name="T77" fmla="*/ 118 h 209"/>
                <a:gd name="T78" fmla="*/ 67 w 217"/>
                <a:gd name="T79" fmla="*/ 148 h 209"/>
                <a:gd name="T80" fmla="*/ 67 w 217"/>
                <a:gd name="T81" fmla="*/ 164 h 209"/>
                <a:gd name="T82" fmla="*/ 166 w 217"/>
                <a:gd name="T83" fmla="*/ 164 h 209"/>
                <a:gd name="T84" fmla="*/ 166 w 217"/>
                <a:gd name="T85" fmla="*/ 148 h 209"/>
                <a:gd name="T86" fmla="*/ 67 w 217"/>
                <a:gd name="T87" fmla="*/ 148 h 209"/>
                <a:gd name="T88" fmla="*/ 67 w 217"/>
                <a:gd name="T89" fmla="*/ 192 h 209"/>
                <a:gd name="T90" fmla="*/ 152 w 217"/>
                <a:gd name="T91" fmla="*/ 192 h 209"/>
                <a:gd name="T92" fmla="*/ 166 w 217"/>
                <a:gd name="T93" fmla="*/ 179 h 209"/>
                <a:gd name="T94" fmla="*/ 166 w 217"/>
                <a:gd name="T95" fmla="*/ 178 h 209"/>
                <a:gd name="T96" fmla="*/ 67 w 217"/>
                <a:gd name="T97" fmla="*/ 178 h 209"/>
                <a:gd name="T98" fmla="*/ 67 w 217"/>
                <a:gd name="T99" fmla="*/ 192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16" h="209">
                  <a:moveTo>
                    <a:pt x="10" y="23"/>
                  </a:moveTo>
                  <a:cubicBezTo>
                    <a:pt x="10" y="6"/>
                    <a:pt x="10" y="6"/>
                    <a:pt x="10" y="6"/>
                  </a:cubicBezTo>
                  <a:cubicBezTo>
                    <a:pt x="130" y="6"/>
                    <a:pt x="130" y="6"/>
                    <a:pt x="130" y="6"/>
                  </a:cubicBezTo>
                  <a:cubicBezTo>
                    <a:pt x="153" y="7"/>
                    <a:pt x="177" y="5"/>
                    <a:pt x="203" y="0"/>
                  </a:cubicBezTo>
                  <a:cubicBezTo>
                    <a:pt x="203" y="17"/>
                    <a:pt x="203" y="17"/>
                    <a:pt x="203" y="17"/>
                  </a:cubicBezTo>
                  <a:cubicBezTo>
                    <a:pt x="185" y="21"/>
                    <a:pt x="163" y="23"/>
                    <a:pt x="137" y="23"/>
                  </a:cubicBezTo>
                  <a:cubicBezTo>
                    <a:pt x="117" y="23"/>
                    <a:pt x="117" y="23"/>
                    <a:pt x="117" y="23"/>
                  </a:cubicBezTo>
                  <a:cubicBezTo>
                    <a:pt x="117" y="25"/>
                    <a:pt x="116" y="27"/>
                    <a:pt x="115" y="30"/>
                  </a:cubicBezTo>
                  <a:cubicBezTo>
                    <a:pt x="114" y="33"/>
                    <a:pt x="113" y="36"/>
                    <a:pt x="113" y="38"/>
                  </a:cubicBezTo>
                  <a:cubicBezTo>
                    <a:pt x="200" y="38"/>
                    <a:pt x="200" y="38"/>
                    <a:pt x="200" y="38"/>
                  </a:cubicBezTo>
                  <a:cubicBezTo>
                    <a:pt x="200" y="54"/>
                    <a:pt x="200" y="54"/>
                    <a:pt x="200" y="54"/>
                  </a:cubicBezTo>
                  <a:cubicBezTo>
                    <a:pt x="106" y="54"/>
                    <a:pt x="106" y="54"/>
                    <a:pt x="106" y="54"/>
                  </a:cubicBezTo>
                  <a:cubicBezTo>
                    <a:pt x="103" y="60"/>
                    <a:pt x="101" y="65"/>
                    <a:pt x="98" y="70"/>
                  </a:cubicBezTo>
                  <a:cubicBezTo>
                    <a:pt x="217" y="70"/>
                    <a:pt x="217" y="70"/>
                    <a:pt x="217" y="70"/>
                  </a:cubicBezTo>
                  <a:cubicBezTo>
                    <a:pt x="217" y="87"/>
                    <a:pt x="217" y="87"/>
                    <a:pt x="217" y="87"/>
                  </a:cubicBezTo>
                  <a:cubicBezTo>
                    <a:pt x="85" y="87"/>
                    <a:pt x="85" y="87"/>
                    <a:pt x="85" y="87"/>
                  </a:cubicBezTo>
                  <a:cubicBezTo>
                    <a:pt x="81" y="92"/>
                    <a:pt x="76" y="97"/>
                    <a:pt x="70" y="102"/>
                  </a:cubicBezTo>
                  <a:cubicBezTo>
                    <a:pt x="194" y="102"/>
                    <a:pt x="194" y="102"/>
                    <a:pt x="194" y="102"/>
                  </a:cubicBezTo>
                  <a:cubicBezTo>
                    <a:pt x="194" y="179"/>
                    <a:pt x="194" y="179"/>
                    <a:pt x="194" y="179"/>
                  </a:cubicBezTo>
                  <a:cubicBezTo>
                    <a:pt x="195" y="199"/>
                    <a:pt x="184" y="209"/>
                    <a:pt x="161" y="209"/>
                  </a:cubicBezTo>
                  <a:cubicBezTo>
                    <a:pt x="38" y="209"/>
                    <a:pt x="38" y="209"/>
                    <a:pt x="38" y="209"/>
                  </a:cubicBezTo>
                  <a:cubicBezTo>
                    <a:pt x="38" y="125"/>
                    <a:pt x="38" y="125"/>
                    <a:pt x="38" y="125"/>
                  </a:cubicBezTo>
                  <a:cubicBezTo>
                    <a:pt x="28" y="131"/>
                    <a:pt x="15" y="138"/>
                    <a:pt x="0" y="145"/>
                  </a:cubicBezTo>
                  <a:cubicBezTo>
                    <a:pt x="0" y="126"/>
                    <a:pt x="0" y="126"/>
                    <a:pt x="0" y="126"/>
                  </a:cubicBezTo>
                  <a:cubicBezTo>
                    <a:pt x="23" y="114"/>
                    <a:pt x="41" y="101"/>
                    <a:pt x="53" y="87"/>
                  </a:cubicBezTo>
                  <a:cubicBezTo>
                    <a:pt x="0" y="87"/>
                    <a:pt x="0" y="87"/>
                    <a:pt x="0" y="87"/>
                  </a:cubicBezTo>
                  <a:cubicBezTo>
                    <a:pt x="0" y="70"/>
                    <a:pt x="0" y="70"/>
                    <a:pt x="0" y="70"/>
                  </a:cubicBezTo>
                  <a:cubicBezTo>
                    <a:pt x="66" y="70"/>
                    <a:pt x="66" y="70"/>
                    <a:pt x="66" y="70"/>
                  </a:cubicBezTo>
                  <a:cubicBezTo>
                    <a:pt x="69" y="65"/>
                    <a:pt x="72" y="60"/>
                    <a:pt x="74" y="54"/>
                  </a:cubicBezTo>
                  <a:cubicBezTo>
                    <a:pt x="15" y="54"/>
                    <a:pt x="15" y="54"/>
                    <a:pt x="15" y="54"/>
                  </a:cubicBezTo>
                  <a:cubicBezTo>
                    <a:pt x="15" y="38"/>
                    <a:pt x="15" y="38"/>
                    <a:pt x="15" y="38"/>
                  </a:cubicBezTo>
                  <a:cubicBezTo>
                    <a:pt x="82" y="38"/>
                    <a:pt x="82" y="38"/>
                    <a:pt x="82" y="38"/>
                  </a:cubicBezTo>
                  <a:cubicBezTo>
                    <a:pt x="86" y="23"/>
                    <a:pt x="86" y="23"/>
                    <a:pt x="86" y="23"/>
                  </a:cubicBezTo>
                  <a:lnTo>
                    <a:pt x="10" y="23"/>
                  </a:lnTo>
                  <a:close/>
                  <a:moveTo>
                    <a:pt x="67" y="118"/>
                  </a:moveTo>
                  <a:cubicBezTo>
                    <a:pt x="67" y="134"/>
                    <a:pt x="67" y="134"/>
                    <a:pt x="67" y="134"/>
                  </a:cubicBezTo>
                  <a:cubicBezTo>
                    <a:pt x="166" y="134"/>
                    <a:pt x="166" y="134"/>
                    <a:pt x="166" y="134"/>
                  </a:cubicBezTo>
                  <a:cubicBezTo>
                    <a:pt x="166" y="118"/>
                    <a:pt x="166" y="118"/>
                    <a:pt x="166" y="118"/>
                  </a:cubicBezTo>
                  <a:lnTo>
                    <a:pt x="67" y="118"/>
                  </a:lnTo>
                  <a:close/>
                  <a:moveTo>
                    <a:pt x="67" y="148"/>
                  </a:moveTo>
                  <a:cubicBezTo>
                    <a:pt x="67" y="164"/>
                    <a:pt x="67" y="164"/>
                    <a:pt x="67" y="164"/>
                  </a:cubicBezTo>
                  <a:cubicBezTo>
                    <a:pt x="166" y="164"/>
                    <a:pt x="166" y="164"/>
                    <a:pt x="166" y="164"/>
                  </a:cubicBezTo>
                  <a:cubicBezTo>
                    <a:pt x="166" y="148"/>
                    <a:pt x="166" y="148"/>
                    <a:pt x="166" y="148"/>
                  </a:cubicBezTo>
                  <a:lnTo>
                    <a:pt x="67" y="148"/>
                  </a:lnTo>
                  <a:close/>
                  <a:moveTo>
                    <a:pt x="67" y="192"/>
                  </a:moveTo>
                  <a:cubicBezTo>
                    <a:pt x="152" y="192"/>
                    <a:pt x="152" y="192"/>
                    <a:pt x="152" y="192"/>
                  </a:cubicBezTo>
                  <a:cubicBezTo>
                    <a:pt x="161" y="192"/>
                    <a:pt x="166" y="187"/>
                    <a:pt x="166" y="179"/>
                  </a:cubicBezTo>
                  <a:cubicBezTo>
                    <a:pt x="166" y="178"/>
                    <a:pt x="166" y="178"/>
                    <a:pt x="166" y="178"/>
                  </a:cubicBezTo>
                  <a:cubicBezTo>
                    <a:pt x="67" y="178"/>
                    <a:pt x="67" y="178"/>
                    <a:pt x="67" y="178"/>
                  </a:cubicBezTo>
                  <a:lnTo>
                    <a:pt x="67" y="19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18"/>
            <p:cNvSpPr/>
            <p:nvPr userDrawn="1"/>
          </p:nvSpPr>
          <p:spPr bwMode="auto">
            <a:xfrm>
              <a:off x="2938463" y="1441450"/>
              <a:ext cx="65088" cy="147638"/>
            </a:xfrm>
            <a:custGeom>
              <a:gdLst>
                <a:gd name="T0" fmla="*/ 0 w 36"/>
                <a:gd name="T1" fmla="*/ 80 h 80"/>
                <a:gd name="T2" fmla="*/ 0 w 36"/>
                <a:gd name="T3" fmla="*/ 67 h 80"/>
                <a:gd name="T4" fmla="*/ 21 w 36"/>
                <a:gd name="T5" fmla="*/ 31 h 80"/>
                <a:gd name="T6" fmla="*/ 5 w 36"/>
                <a:gd name="T7" fmla="*/ 31 h 80"/>
                <a:gd name="T8" fmla="*/ 5 w 36"/>
                <a:gd name="T9" fmla="*/ 0 h 80"/>
                <a:gd name="T10" fmla="*/ 35 w 36"/>
                <a:gd name="T11" fmla="*/ 0 h 80"/>
                <a:gd name="T12" fmla="*/ 35 w 36"/>
                <a:gd name="T13" fmla="*/ 27 h 80"/>
                <a:gd name="T14" fmla="*/ 0 w 36"/>
                <a:gd name="T15" fmla="*/ 80 h 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80">
                  <a:moveTo>
                    <a:pt x="0" y="80"/>
                  </a:moveTo>
                  <a:cubicBezTo>
                    <a:pt x="0" y="67"/>
                    <a:pt x="0" y="67"/>
                    <a:pt x="0" y="67"/>
                  </a:cubicBezTo>
                  <a:cubicBezTo>
                    <a:pt x="13" y="57"/>
                    <a:pt x="20" y="46"/>
                    <a:pt x="21" y="31"/>
                  </a:cubicBezTo>
                  <a:cubicBezTo>
                    <a:pt x="5" y="31"/>
                    <a:pt x="5" y="31"/>
                    <a:pt x="5" y="31"/>
                  </a:cubicBezTo>
                  <a:cubicBezTo>
                    <a:pt x="5" y="0"/>
                    <a:pt x="5" y="0"/>
                    <a:pt x="5" y="0"/>
                  </a:cubicBezTo>
                  <a:cubicBezTo>
                    <a:pt x="35" y="0"/>
                    <a:pt x="35" y="0"/>
                    <a:pt x="35" y="0"/>
                  </a:cubicBezTo>
                  <a:cubicBezTo>
                    <a:pt x="35" y="27"/>
                    <a:pt x="35" y="27"/>
                    <a:pt x="35" y="27"/>
                  </a:cubicBezTo>
                  <a:cubicBezTo>
                    <a:pt x="36" y="50"/>
                    <a:pt x="24" y="67"/>
                    <a:pt x="0" y="80"/>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9"/>
            <p:cNvSpPr>
              <a:spLocks noEditPoints="1"/>
            </p:cNvSpPr>
            <p:nvPr userDrawn="1"/>
          </p:nvSpPr>
          <p:spPr bwMode="auto">
            <a:xfrm>
              <a:off x="3317876" y="1179513"/>
              <a:ext cx="401638" cy="395288"/>
            </a:xfrm>
            <a:custGeom>
              <a:gdLst>
                <a:gd name="T0" fmla="*/ 18 w 219"/>
                <a:gd name="T1" fmla="*/ 212 h 215"/>
                <a:gd name="T2" fmla="*/ 18 w 219"/>
                <a:gd name="T3" fmla="*/ 87 h 215"/>
                <a:gd name="T4" fmla="*/ 0 w 219"/>
                <a:gd name="T5" fmla="*/ 87 h 215"/>
                <a:gd name="T6" fmla="*/ 0 w 219"/>
                <a:gd name="T7" fmla="*/ 67 h 215"/>
                <a:gd name="T8" fmla="*/ 46 w 219"/>
                <a:gd name="T9" fmla="*/ 67 h 215"/>
                <a:gd name="T10" fmla="*/ 46 w 219"/>
                <a:gd name="T11" fmla="*/ 175 h 215"/>
                <a:gd name="T12" fmla="*/ 64 w 219"/>
                <a:gd name="T13" fmla="*/ 165 h 215"/>
                <a:gd name="T14" fmla="*/ 64 w 219"/>
                <a:gd name="T15" fmla="*/ 186 h 215"/>
                <a:gd name="T16" fmla="*/ 18 w 219"/>
                <a:gd name="T17" fmla="*/ 212 h 215"/>
                <a:gd name="T18" fmla="*/ 24 w 219"/>
                <a:gd name="T19" fmla="*/ 49 h 215"/>
                <a:gd name="T20" fmla="*/ 6 w 219"/>
                <a:gd name="T21" fmla="*/ 4 h 215"/>
                <a:gd name="T22" fmla="*/ 33 w 219"/>
                <a:gd name="T23" fmla="*/ 4 h 215"/>
                <a:gd name="T24" fmla="*/ 52 w 219"/>
                <a:gd name="T25" fmla="*/ 49 h 215"/>
                <a:gd name="T26" fmla="*/ 24 w 219"/>
                <a:gd name="T27" fmla="*/ 49 h 215"/>
                <a:gd name="T28" fmla="*/ 65 w 219"/>
                <a:gd name="T29" fmla="*/ 28 h 215"/>
                <a:gd name="T30" fmla="*/ 65 w 219"/>
                <a:gd name="T31" fmla="*/ 12 h 215"/>
                <a:gd name="T32" fmla="*/ 124 w 219"/>
                <a:gd name="T33" fmla="*/ 12 h 215"/>
                <a:gd name="T34" fmla="*/ 124 w 219"/>
                <a:gd name="T35" fmla="*/ 0 h 215"/>
                <a:gd name="T36" fmla="*/ 152 w 219"/>
                <a:gd name="T37" fmla="*/ 0 h 215"/>
                <a:gd name="T38" fmla="*/ 152 w 219"/>
                <a:gd name="T39" fmla="*/ 12 h 215"/>
                <a:gd name="T40" fmla="*/ 215 w 219"/>
                <a:gd name="T41" fmla="*/ 12 h 215"/>
                <a:gd name="T42" fmla="*/ 215 w 219"/>
                <a:gd name="T43" fmla="*/ 28 h 215"/>
                <a:gd name="T44" fmla="*/ 152 w 219"/>
                <a:gd name="T45" fmla="*/ 28 h 215"/>
                <a:gd name="T46" fmla="*/ 152 w 219"/>
                <a:gd name="T47" fmla="*/ 42 h 215"/>
                <a:gd name="T48" fmla="*/ 208 w 219"/>
                <a:gd name="T49" fmla="*/ 42 h 215"/>
                <a:gd name="T50" fmla="*/ 208 w 219"/>
                <a:gd name="T51" fmla="*/ 58 h 215"/>
                <a:gd name="T52" fmla="*/ 152 w 219"/>
                <a:gd name="T53" fmla="*/ 58 h 215"/>
                <a:gd name="T54" fmla="*/ 152 w 219"/>
                <a:gd name="T55" fmla="*/ 74 h 215"/>
                <a:gd name="T56" fmla="*/ 219 w 219"/>
                <a:gd name="T57" fmla="*/ 74 h 215"/>
                <a:gd name="T58" fmla="*/ 219 w 219"/>
                <a:gd name="T59" fmla="*/ 90 h 215"/>
                <a:gd name="T60" fmla="*/ 59 w 219"/>
                <a:gd name="T61" fmla="*/ 90 h 215"/>
                <a:gd name="T62" fmla="*/ 59 w 219"/>
                <a:gd name="T63" fmla="*/ 74 h 215"/>
                <a:gd name="T64" fmla="*/ 124 w 219"/>
                <a:gd name="T65" fmla="*/ 74 h 215"/>
                <a:gd name="T66" fmla="*/ 124 w 219"/>
                <a:gd name="T67" fmla="*/ 58 h 215"/>
                <a:gd name="T68" fmla="*/ 69 w 219"/>
                <a:gd name="T69" fmla="*/ 58 h 215"/>
                <a:gd name="T70" fmla="*/ 69 w 219"/>
                <a:gd name="T71" fmla="*/ 42 h 215"/>
                <a:gd name="T72" fmla="*/ 124 w 219"/>
                <a:gd name="T73" fmla="*/ 42 h 215"/>
                <a:gd name="T74" fmla="*/ 124 w 219"/>
                <a:gd name="T75" fmla="*/ 28 h 215"/>
                <a:gd name="T76" fmla="*/ 65 w 219"/>
                <a:gd name="T77" fmla="*/ 28 h 215"/>
                <a:gd name="T78" fmla="*/ 73 w 219"/>
                <a:gd name="T79" fmla="*/ 215 h 215"/>
                <a:gd name="T80" fmla="*/ 73 w 219"/>
                <a:gd name="T81" fmla="*/ 101 h 215"/>
                <a:gd name="T82" fmla="*/ 204 w 219"/>
                <a:gd name="T83" fmla="*/ 101 h 215"/>
                <a:gd name="T84" fmla="*/ 204 w 219"/>
                <a:gd name="T85" fmla="*/ 185 h 215"/>
                <a:gd name="T86" fmla="*/ 176 w 219"/>
                <a:gd name="T87" fmla="*/ 214 h 215"/>
                <a:gd name="T88" fmla="*/ 156 w 219"/>
                <a:gd name="T89" fmla="*/ 214 h 215"/>
                <a:gd name="T90" fmla="*/ 156 w 219"/>
                <a:gd name="T91" fmla="*/ 196 h 215"/>
                <a:gd name="T92" fmla="*/ 164 w 219"/>
                <a:gd name="T93" fmla="*/ 196 h 215"/>
                <a:gd name="T94" fmla="*/ 176 w 219"/>
                <a:gd name="T95" fmla="*/ 185 h 215"/>
                <a:gd name="T96" fmla="*/ 176 w 219"/>
                <a:gd name="T97" fmla="*/ 180 h 215"/>
                <a:gd name="T98" fmla="*/ 100 w 219"/>
                <a:gd name="T99" fmla="*/ 180 h 215"/>
                <a:gd name="T100" fmla="*/ 100 w 219"/>
                <a:gd name="T101" fmla="*/ 215 h 215"/>
                <a:gd name="T102" fmla="*/ 73 w 219"/>
                <a:gd name="T103" fmla="*/ 215 h 215"/>
                <a:gd name="T104" fmla="*/ 100 w 219"/>
                <a:gd name="T105" fmla="*/ 118 h 215"/>
                <a:gd name="T106" fmla="*/ 100 w 219"/>
                <a:gd name="T107" fmla="*/ 134 h 215"/>
                <a:gd name="T108" fmla="*/ 176 w 219"/>
                <a:gd name="T109" fmla="*/ 134 h 215"/>
                <a:gd name="T110" fmla="*/ 176 w 219"/>
                <a:gd name="T111" fmla="*/ 118 h 215"/>
                <a:gd name="T112" fmla="*/ 100 w 219"/>
                <a:gd name="T113" fmla="*/ 118 h 215"/>
                <a:gd name="T114" fmla="*/ 100 w 219"/>
                <a:gd name="T115" fmla="*/ 149 h 215"/>
                <a:gd name="T116" fmla="*/ 100 w 219"/>
                <a:gd name="T117" fmla="*/ 164 h 215"/>
                <a:gd name="T118" fmla="*/ 176 w 219"/>
                <a:gd name="T119" fmla="*/ 164 h 215"/>
                <a:gd name="T120" fmla="*/ 176 w 219"/>
                <a:gd name="T121" fmla="*/ 149 h 215"/>
                <a:gd name="T122" fmla="*/ 100 w 219"/>
                <a:gd name="T123" fmla="*/ 149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19" h="215">
                  <a:moveTo>
                    <a:pt x="18" y="212"/>
                  </a:moveTo>
                  <a:cubicBezTo>
                    <a:pt x="18" y="87"/>
                    <a:pt x="18" y="87"/>
                    <a:pt x="18" y="87"/>
                  </a:cubicBezTo>
                  <a:cubicBezTo>
                    <a:pt x="0" y="87"/>
                    <a:pt x="0" y="87"/>
                    <a:pt x="0" y="87"/>
                  </a:cubicBezTo>
                  <a:cubicBezTo>
                    <a:pt x="0" y="67"/>
                    <a:pt x="0" y="67"/>
                    <a:pt x="0" y="67"/>
                  </a:cubicBezTo>
                  <a:cubicBezTo>
                    <a:pt x="46" y="67"/>
                    <a:pt x="46" y="67"/>
                    <a:pt x="46" y="67"/>
                  </a:cubicBezTo>
                  <a:cubicBezTo>
                    <a:pt x="46" y="175"/>
                    <a:pt x="46" y="175"/>
                    <a:pt x="46" y="175"/>
                  </a:cubicBezTo>
                  <a:cubicBezTo>
                    <a:pt x="52" y="173"/>
                    <a:pt x="58" y="169"/>
                    <a:pt x="64" y="165"/>
                  </a:cubicBezTo>
                  <a:cubicBezTo>
                    <a:pt x="64" y="186"/>
                    <a:pt x="64" y="186"/>
                    <a:pt x="64" y="186"/>
                  </a:cubicBezTo>
                  <a:cubicBezTo>
                    <a:pt x="51" y="197"/>
                    <a:pt x="35" y="205"/>
                    <a:pt x="18" y="212"/>
                  </a:cubicBezTo>
                  <a:close/>
                  <a:moveTo>
                    <a:pt x="24" y="49"/>
                  </a:moveTo>
                  <a:cubicBezTo>
                    <a:pt x="20" y="34"/>
                    <a:pt x="15" y="19"/>
                    <a:pt x="6" y="4"/>
                  </a:cubicBezTo>
                  <a:cubicBezTo>
                    <a:pt x="33" y="4"/>
                    <a:pt x="33" y="4"/>
                    <a:pt x="33" y="4"/>
                  </a:cubicBezTo>
                  <a:cubicBezTo>
                    <a:pt x="41" y="17"/>
                    <a:pt x="47" y="32"/>
                    <a:pt x="52" y="49"/>
                  </a:cubicBezTo>
                  <a:lnTo>
                    <a:pt x="24" y="49"/>
                  </a:lnTo>
                  <a:close/>
                  <a:moveTo>
                    <a:pt x="65" y="28"/>
                  </a:moveTo>
                  <a:cubicBezTo>
                    <a:pt x="65" y="12"/>
                    <a:pt x="65" y="12"/>
                    <a:pt x="65" y="12"/>
                  </a:cubicBezTo>
                  <a:cubicBezTo>
                    <a:pt x="124" y="12"/>
                    <a:pt x="124" y="12"/>
                    <a:pt x="124" y="12"/>
                  </a:cubicBezTo>
                  <a:cubicBezTo>
                    <a:pt x="124" y="0"/>
                    <a:pt x="124" y="0"/>
                    <a:pt x="124" y="0"/>
                  </a:cubicBezTo>
                  <a:cubicBezTo>
                    <a:pt x="152" y="0"/>
                    <a:pt x="152" y="0"/>
                    <a:pt x="152" y="0"/>
                  </a:cubicBezTo>
                  <a:cubicBezTo>
                    <a:pt x="152" y="12"/>
                    <a:pt x="152" y="12"/>
                    <a:pt x="152" y="12"/>
                  </a:cubicBezTo>
                  <a:cubicBezTo>
                    <a:pt x="215" y="12"/>
                    <a:pt x="215" y="12"/>
                    <a:pt x="215" y="12"/>
                  </a:cubicBezTo>
                  <a:cubicBezTo>
                    <a:pt x="215" y="28"/>
                    <a:pt x="215" y="28"/>
                    <a:pt x="215" y="28"/>
                  </a:cubicBezTo>
                  <a:cubicBezTo>
                    <a:pt x="152" y="28"/>
                    <a:pt x="152" y="28"/>
                    <a:pt x="152" y="28"/>
                  </a:cubicBezTo>
                  <a:cubicBezTo>
                    <a:pt x="152" y="42"/>
                    <a:pt x="152" y="42"/>
                    <a:pt x="152" y="42"/>
                  </a:cubicBezTo>
                  <a:cubicBezTo>
                    <a:pt x="208" y="42"/>
                    <a:pt x="208" y="42"/>
                    <a:pt x="208" y="42"/>
                  </a:cubicBezTo>
                  <a:cubicBezTo>
                    <a:pt x="208" y="58"/>
                    <a:pt x="208" y="58"/>
                    <a:pt x="208" y="58"/>
                  </a:cubicBezTo>
                  <a:cubicBezTo>
                    <a:pt x="152" y="58"/>
                    <a:pt x="152" y="58"/>
                    <a:pt x="152" y="58"/>
                  </a:cubicBezTo>
                  <a:cubicBezTo>
                    <a:pt x="152" y="74"/>
                    <a:pt x="152" y="74"/>
                    <a:pt x="152" y="74"/>
                  </a:cubicBezTo>
                  <a:cubicBezTo>
                    <a:pt x="219" y="74"/>
                    <a:pt x="219" y="74"/>
                    <a:pt x="219" y="74"/>
                  </a:cubicBezTo>
                  <a:cubicBezTo>
                    <a:pt x="219" y="90"/>
                    <a:pt x="219" y="90"/>
                    <a:pt x="219" y="90"/>
                  </a:cubicBezTo>
                  <a:cubicBezTo>
                    <a:pt x="59" y="90"/>
                    <a:pt x="59" y="90"/>
                    <a:pt x="59" y="90"/>
                  </a:cubicBezTo>
                  <a:cubicBezTo>
                    <a:pt x="59" y="74"/>
                    <a:pt x="59" y="74"/>
                    <a:pt x="59" y="74"/>
                  </a:cubicBezTo>
                  <a:cubicBezTo>
                    <a:pt x="124" y="74"/>
                    <a:pt x="124" y="74"/>
                    <a:pt x="124" y="74"/>
                  </a:cubicBezTo>
                  <a:cubicBezTo>
                    <a:pt x="124" y="58"/>
                    <a:pt x="124" y="58"/>
                    <a:pt x="124" y="58"/>
                  </a:cubicBezTo>
                  <a:cubicBezTo>
                    <a:pt x="69" y="58"/>
                    <a:pt x="69" y="58"/>
                    <a:pt x="69" y="58"/>
                  </a:cubicBezTo>
                  <a:cubicBezTo>
                    <a:pt x="69" y="42"/>
                    <a:pt x="69" y="42"/>
                    <a:pt x="69" y="42"/>
                  </a:cubicBezTo>
                  <a:cubicBezTo>
                    <a:pt x="124" y="42"/>
                    <a:pt x="124" y="42"/>
                    <a:pt x="124" y="42"/>
                  </a:cubicBezTo>
                  <a:cubicBezTo>
                    <a:pt x="124" y="28"/>
                    <a:pt x="124" y="28"/>
                    <a:pt x="124" y="28"/>
                  </a:cubicBezTo>
                  <a:lnTo>
                    <a:pt x="65" y="28"/>
                  </a:lnTo>
                  <a:close/>
                  <a:moveTo>
                    <a:pt x="73" y="215"/>
                  </a:moveTo>
                  <a:cubicBezTo>
                    <a:pt x="73" y="101"/>
                    <a:pt x="73" y="101"/>
                    <a:pt x="73" y="101"/>
                  </a:cubicBezTo>
                  <a:cubicBezTo>
                    <a:pt x="204" y="101"/>
                    <a:pt x="204" y="101"/>
                    <a:pt x="204" y="101"/>
                  </a:cubicBezTo>
                  <a:cubicBezTo>
                    <a:pt x="204" y="185"/>
                    <a:pt x="204" y="185"/>
                    <a:pt x="204" y="185"/>
                  </a:cubicBezTo>
                  <a:cubicBezTo>
                    <a:pt x="204" y="205"/>
                    <a:pt x="195" y="215"/>
                    <a:pt x="176" y="214"/>
                  </a:cubicBezTo>
                  <a:cubicBezTo>
                    <a:pt x="156" y="214"/>
                    <a:pt x="156" y="214"/>
                    <a:pt x="156" y="214"/>
                  </a:cubicBezTo>
                  <a:cubicBezTo>
                    <a:pt x="156" y="196"/>
                    <a:pt x="156" y="196"/>
                    <a:pt x="156" y="196"/>
                  </a:cubicBezTo>
                  <a:cubicBezTo>
                    <a:pt x="164" y="196"/>
                    <a:pt x="164" y="196"/>
                    <a:pt x="164" y="196"/>
                  </a:cubicBezTo>
                  <a:cubicBezTo>
                    <a:pt x="173" y="196"/>
                    <a:pt x="177" y="193"/>
                    <a:pt x="176" y="185"/>
                  </a:cubicBezTo>
                  <a:cubicBezTo>
                    <a:pt x="176" y="180"/>
                    <a:pt x="176" y="180"/>
                    <a:pt x="176" y="180"/>
                  </a:cubicBezTo>
                  <a:cubicBezTo>
                    <a:pt x="100" y="180"/>
                    <a:pt x="100" y="180"/>
                    <a:pt x="100" y="180"/>
                  </a:cubicBezTo>
                  <a:cubicBezTo>
                    <a:pt x="100" y="215"/>
                    <a:pt x="100" y="215"/>
                    <a:pt x="100" y="215"/>
                  </a:cubicBezTo>
                  <a:lnTo>
                    <a:pt x="73" y="215"/>
                  </a:lnTo>
                  <a:close/>
                  <a:moveTo>
                    <a:pt x="100" y="118"/>
                  </a:moveTo>
                  <a:cubicBezTo>
                    <a:pt x="100" y="134"/>
                    <a:pt x="100" y="134"/>
                    <a:pt x="100" y="134"/>
                  </a:cubicBezTo>
                  <a:cubicBezTo>
                    <a:pt x="176" y="134"/>
                    <a:pt x="176" y="134"/>
                    <a:pt x="176" y="134"/>
                  </a:cubicBezTo>
                  <a:cubicBezTo>
                    <a:pt x="176" y="118"/>
                    <a:pt x="176" y="118"/>
                    <a:pt x="176" y="118"/>
                  </a:cubicBezTo>
                  <a:lnTo>
                    <a:pt x="100" y="118"/>
                  </a:lnTo>
                  <a:close/>
                  <a:moveTo>
                    <a:pt x="100" y="149"/>
                  </a:moveTo>
                  <a:cubicBezTo>
                    <a:pt x="100" y="164"/>
                    <a:pt x="100" y="164"/>
                    <a:pt x="100" y="164"/>
                  </a:cubicBezTo>
                  <a:cubicBezTo>
                    <a:pt x="176" y="164"/>
                    <a:pt x="176" y="164"/>
                    <a:pt x="176" y="164"/>
                  </a:cubicBezTo>
                  <a:cubicBezTo>
                    <a:pt x="176" y="149"/>
                    <a:pt x="176" y="149"/>
                    <a:pt x="176" y="149"/>
                  </a:cubicBezTo>
                  <a:lnTo>
                    <a:pt x="100" y="149"/>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20"/>
            <p:cNvSpPr>
              <a:spLocks noEditPoints="1"/>
            </p:cNvSpPr>
            <p:nvPr userDrawn="1"/>
          </p:nvSpPr>
          <p:spPr bwMode="auto">
            <a:xfrm>
              <a:off x="3765551" y="1181100"/>
              <a:ext cx="374650" cy="395288"/>
            </a:xfrm>
            <a:custGeom>
              <a:gdLst>
                <a:gd name="T0" fmla="*/ 13 w 205"/>
                <a:gd name="T1" fmla="*/ 153 h 215"/>
                <a:gd name="T2" fmla="*/ 13 w 205"/>
                <a:gd name="T3" fmla="*/ 136 h 215"/>
                <a:gd name="T4" fmla="*/ 84 w 205"/>
                <a:gd name="T5" fmla="*/ 97 h 215"/>
                <a:gd name="T6" fmla="*/ 1 w 205"/>
                <a:gd name="T7" fmla="*/ 114 h 215"/>
                <a:gd name="T8" fmla="*/ 1 w 205"/>
                <a:gd name="T9" fmla="*/ 95 h 215"/>
                <a:gd name="T10" fmla="*/ 79 w 205"/>
                <a:gd name="T11" fmla="*/ 77 h 215"/>
                <a:gd name="T12" fmla="*/ 36 w 205"/>
                <a:gd name="T13" fmla="*/ 65 h 215"/>
                <a:gd name="T14" fmla="*/ 36 w 205"/>
                <a:gd name="T15" fmla="*/ 52 h 215"/>
                <a:gd name="T16" fmla="*/ 4 w 205"/>
                <a:gd name="T17" fmla="*/ 60 h 215"/>
                <a:gd name="T18" fmla="*/ 4 w 205"/>
                <a:gd name="T19" fmla="*/ 44 h 215"/>
                <a:gd name="T20" fmla="*/ 73 w 205"/>
                <a:gd name="T21" fmla="*/ 0 h 215"/>
                <a:gd name="T22" fmla="*/ 107 w 205"/>
                <a:gd name="T23" fmla="*/ 0 h 215"/>
                <a:gd name="T24" fmla="*/ 102 w 205"/>
                <a:gd name="T25" fmla="*/ 6 h 215"/>
                <a:gd name="T26" fmla="*/ 96 w 205"/>
                <a:gd name="T27" fmla="*/ 14 h 215"/>
                <a:gd name="T28" fmla="*/ 196 w 205"/>
                <a:gd name="T29" fmla="*/ 14 h 215"/>
                <a:gd name="T30" fmla="*/ 196 w 205"/>
                <a:gd name="T31" fmla="*/ 33 h 215"/>
                <a:gd name="T32" fmla="*/ 107 w 205"/>
                <a:gd name="T33" fmla="*/ 91 h 215"/>
                <a:gd name="T34" fmla="*/ 126 w 205"/>
                <a:gd name="T35" fmla="*/ 91 h 215"/>
                <a:gd name="T36" fmla="*/ 114 w 205"/>
                <a:gd name="T37" fmla="*/ 105 h 215"/>
                <a:gd name="T38" fmla="*/ 205 w 205"/>
                <a:gd name="T39" fmla="*/ 105 h 215"/>
                <a:gd name="T40" fmla="*/ 205 w 205"/>
                <a:gd name="T41" fmla="*/ 124 h 215"/>
                <a:gd name="T42" fmla="*/ 0 w 205"/>
                <a:gd name="T43" fmla="*/ 215 h 215"/>
                <a:gd name="T44" fmla="*/ 0 w 205"/>
                <a:gd name="T45" fmla="*/ 197 h 215"/>
                <a:gd name="T46" fmla="*/ 96 w 205"/>
                <a:gd name="T47" fmla="*/ 172 h 215"/>
                <a:gd name="T48" fmla="*/ 45 w 205"/>
                <a:gd name="T49" fmla="*/ 157 h 215"/>
                <a:gd name="T50" fmla="*/ 45 w 205"/>
                <a:gd name="T51" fmla="*/ 145 h 215"/>
                <a:gd name="T52" fmla="*/ 13 w 205"/>
                <a:gd name="T53" fmla="*/ 153 h 215"/>
                <a:gd name="T54" fmla="*/ 156 w 205"/>
                <a:gd name="T55" fmla="*/ 33 h 215"/>
                <a:gd name="T56" fmla="*/ 76 w 205"/>
                <a:gd name="T57" fmla="*/ 33 h 215"/>
                <a:gd name="T58" fmla="*/ 50 w 205"/>
                <a:gd name="T59" fmla="*/ 48 h 215"/>
                <a:gd name="T60" fmla="*/ 102 w 205"/>
                <a:gd name="T61" fmla="*/ 61 h 215"/>
                <a:gd name="T62" fmla="*/ 102 w 205"/>
                <a:gd name="T63" fmla="*/ 67 h 215"/>
                <a:gd name="T64" fmla="*/ 156 w 205"/>
                <a:gd name="T65" fmla="*/ 33 h 215"/>
                <a:gd name="T66" fmla="*/ 164 w 205"/>
                <a:gd name="T67" fmla="*/ 124 h 215"/>
                <a:gd name="T68" fmla="*/ 92 w 205"/>
                <a:gd name="T69" fmla="*/ 124 h 215"/>
                <a:gd name="T70" fmla="*/ 59 w 205"/>
                <a:gd name="T71" fmla="*/ 140 h 215"/>
                <a:gd name="T72" fmla="*/ 113 w 205"/>
                <a:gd name="T73" fmla="*/ 154 h 215"/>
                <a:gd name="T74" fmla="*/ 113 w 205"/>
                <a:gd name="T75" fmla="*/ 164 h 215"/>
                <a:gd name="T76" fmla="*/ 164 w 205"/>
                <a:gd name="T77" fmla="*/ 124 h 2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5" h="215">
                  <a:moveTo>
                    <a:pt x="13" y="153"/>
                  </a:moveTo>
                  <a:cubicBezTo>
                    <a:pt x="13" y="136"/>
                    <a:pt x="13" y="136"/>
                    <a:pt x="13" y="136"/>
                  </a:cubicBezTo>
                  <a:cubicBezTo>
                    <a:pt x="46" y="126"/>
                    <a:pt x="69" y="113"/>
                    <a:pt x="84" y="97"/>
                  </a:cubicBezTo>
                  <a:cubicBezTo>
                    <a:pt x="66" y="103"/>
                    <a:pt x="38" y="109"/>
                    <a:pt x="1" y="114"/>
                  </a:cubicBezTo>
                  <a:cubicBezTo>
                    <a:pt x="1" y="95"/>
                    <a:pt x="1" y="95"/>
                    <a:pt x="1" y="95"/>
                  </a:cubicBezTo>
                  <a:cubicBezTo>
                    <a:pt x="33" y="90"/>
                    <a:pt x="59" y="83"/>
                    <a:pt x="79" y="77"/>
                  </a:cubicBezTo>
                  <a:cubicBezTo>
                    <a:pt x="69" y="72"/>
                    <a:pt x="54" y="68"/>
                    <a:pt x="36" y="65"/>
                  </a:cubicBezTo>
                  <a:cubicBezTo>
                    <a:pt x="36" y="52"/>
                    <a:pt x="36" y="52"/>
                    <a:pt x="36" y="52"/>
                  </a:cubicBezTo>
                  <a:cubicBezTo>
                    <a:pt x="26" y="55"/>
                    <a:pt x="16" y="58"/>
                    <a:pt x="4" y="60"/>
                  </a:cubicBezTo>
                  <a:cubicBezTo>
                    <a:pt x="4" y="44"/>
                    <a:pt x="4" y="44"/>
                    <a:pt x="4" y="44"/>
                  </a:cubicBezTo>
                  <a:cubicBezTo>
                    <a:pt x="35" y="35"/>
                    <a:pt x="58" y="20"/>
                    <a:pt x="73" y="0"/>
                  </a:cubicBezTo>
                  <a:cubicBezTo>
                    <a:pt x="107" y="0"/>
                    <a:pt x="107" y="0"/>
                    <a:pt x="107" y="0"/>
                  </a:cubicBezTo>
                  <a:cubicBezTo>
                    <a:pt x="106" y="1"/>
                    <a:pt x="104" y="3"/>
                    <a:pt x="102" y="6"/>
                  </a:cubicBezTo>
                  <a:cubicBezTo>
                    <a:pt x="100" y="9"/>
                    <a:pt x="98" y="12"/>
                    <a:pt x="96" y="14"/>
                  </a:cubicBezTo>
                  <a:cubicBezTo>
                    <a:pt x="196" y="14"/>
                    <a:pt x="196" y="14"/>
                    <a:pt x="196" y="14"/>
                  </a:cubicBezTo>
                  <a:cubicBezTo>
                    <a:pt x="196" y="33"/>
                    <a:pt x="196" y="33"/>
                    <a:pt x="196" y="33"/>
                  </a:cubicBezTo>
                  <a:cubicBezTo>
                    <a:pt x="170" y="60"/>
                    <a:pt x="141" y="79"/>
                    <a:pt x="107" y="91"/>
                  </a:cubicBezTo>
                  <a:cubicBezTo>
                    <a:pt x="126" y="91"/>
                    <a:pt x="126" y="91"/>
                    <a:pt x="126" y="91"/>
                  </a:cubicBezTo>
                  <a:cubicBezTo>
                    <a:pt x="122" y="95"/>
                    <a:pt x="118" y="100"/>
                    <a:pt x="114" y="105"/>
                  </a:cubicBezTo>
                  <a:cubicBezTo>
                    <a:pt x="205" y="105"/>
                    <a:pt x="205" y="105"/>
                    <a:pt x="205" y="105"/>
                  </a:cubicBezTo>
                  <a:cubicBezTo>
                    <a:pt x="205" y="124"/>
                    <a:pt x="205" y="124"/>
                    <a:pt x="205" y="124"/>
                  </a:cubicBezTo>
                  <a:cubicBezTo>
                    <a:pt x="164" y="175"/>
                    <a:pt x="96" y="205"/>
                    <a:pt x="0" y="215"/>
                  </a:cubicBezTo>
                  <a:cubicBezTo>
                    <a:pt x="0" y="197"/>
                    <a:pt x="0" y="197"/>
                    <a:pt x="0" y="197"/>
                  </a:cubicBezTo>
                  <a:cubicBezTo>
                    <a:pt x="37" y="192"/>
                    <a:pt x="69" y="184"/>
                    <a:pt x="96" y="172"/>
                  </a:cubicBezTo>
                  <a:cubicBezTo>
                    <a:pt x="79" y="166"/>
                    <a:pt x="62" y="161"/>
                    <a:pt x="45" y="157"/>
                  </a:cubicBezTo>
                  <a:cubicBezTo>
                    <a:pt x="45" y="145"/>
                    <a:pt x="45" y="145"/>
                    <a:pt x="45" y="145"/>
                  </a:cubicBezTo>
                  <a:cubicBezTo>
                    <a:pt x="36" y="148"/>
                    <a:pt x="25" y="151"/>
                    <a:pt x="13" y="153"/>
                  </a:cubicBezTo>
                  <a:close/>
                  <a:moveTo>
                    <a:pt x="156" y="33"/>
                  </a:moveTo>
                  <a:cubicBezTo>
                    <a:pt x="76" y="33"/>
                    <a:pt x="76" y="33"/>
                    <a:pt x="76" y="33"/>
                  </a:cubicBezTo>
                  <a:cubicBezTo>
                    <a:pt x="68" y="39"/>
                    <a:pt x="60" y="44"/>
                    <a:pt x="50" y="48"/>
                  </a:cubicBezTo>
                  <a:cubicBezTo>
                    <a:pt x="68" y="50"/>
                    <a:pt x="86" y="54"/>
                    <a:pt x="102" y="61"/>
                  </a:cubicBezTo>
                  <a:cubicBezTo>
                    <a:pt x="102" y="67"/>
                    <a:pt x="102" y="67"/>
                    <a:pt x="102" y="67"/>
                  </a:cubicBezTo>
                  <a:cubicBezTo>
                    <a:pt x="118" y="61"/>
                    <a:pt x="136" y="50"/>
                    <a:pt x="156" y="33"/>
                  </a:cubicBezTo>
                  <a:close/>
                  <a:moveTo>
                    <a:pt x="164" y="124"/>
                  </a:moveTo>
                  <a:cubicBezTo>
                    <a:pt x="92" y="124"/>
                    <a:pt x="92" y="124"/>
                    <a:pt x="92" y="124"/>
                  </a:cubicBezTo>
                  <a:cubicBezTo>
                    <a:pt x="82" y="131"/>
                    <a:pt x="71" y="136"/>
                    <a:pt x="59" y="140"/>
                  </a:cubicBezTo>
                  <a:cubicBezTo>
                    <a:pt x="80" y="143"/>
                    <a:pt x="98" y="148"/>
                    <a:pt x="113" y="154"/>
                  </a:cubicBezTo>
                  <a:cubicBezTo>
                    <a:pt x="113" y="164"/>
                    <a:pt x="113" y="164"/>
                    <a:pt x="113" y="164"/>
                  </a:cubicBezTo>
                  <a:cubicBezTo>
                    <a:pt x="130" y="154"/>
                    <a:pt x="147" y="141"/>
                    <a:pt x="164" y="12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21"/>
            <p:cNvSpPr>
              <a:spLocks noEditPoints="1"/>
            </p:cNvSpPr>
            <p:nvPr userDrawn="1"/>
          </p:nvSpPr>
          <p:spPr bwMode="auto">
            <a:xfrm>
              <a:off x="4195763" y="1179513"/>
              <a:ext cx="393700" cy="393700"/>
            </a:xfrm>
            <a:custGeom>
              <a:gdLst>
                <a:gd name="T0" fmla="*/ 3 w 216"/>
                <a:gd name="T1" fmla="*/ 53 h 214"/>
                <a:gd name="T2" fmla="*/ 3 w 216"/>
                <a:gd name="T3" fmla="*/ 34 h 214"/>
                <a:gd name="T4" fmla="*/ 26 w 216"/>
                <a:gd name="T5" fmla="*/ 34 h 214"/>
                <a:gd name="T6" fmla="*/ 26 w 216"/>
                <a:gd name="T7" fmla="*/ 1 h 214"/>
                <a:gd name="T8" fmla="*/ 54 w 216"/>
                <a:gd name="T9" fmla="*/ 1 h 214"/>
                <a:gd name="T10" fmla="*/ 54 w 216"/>
                <a:gd name="T11" fmla="*/ 34 h 214"/>
                <a:gd name="T12" fmla="*/ 73 w 216"/>
                <a:gd name="T13" fmla="*/ 34 h 214"/>
                <a:gd name="T14" fmla="*/ 73 w 216"/>
                <a:gd name="T15" fmla="*/ 53 h 214"/>
                <a:gd name="T16" fmla="*/ 54 w 216"/>
                <a:gd name="T17" fmla="*/ 53 h 214"/>
                <a:gd name="T18" fmla="*/ 54 w 216"/>
                <a:gd name="T19" fmla="*/ 98 h 214"/>
                <a:gd name="T20" fmla="*/ 74 w 216"/>
                <a:gd name="T21" fmla="*/ 91 h 214"/>
                <a:gd name="T22" fmla="*/ 74 w 216"/>
                <a:gd name="T23" fmla="*/ 110 h 214"/>
                <a:gd name="T24" fmla="*/ 54 w 216"/>
                <a:gd name="T25" fmla="*/ 120 h 214"/>
                <a:gd name="T26" fmla="*/ 54 w 216"/>
                <a:gd name="T27" fmla="*/ 187 h 214"/>
                <a:gd name="T28" fmla="*/ 25 w 216"/>
                <a:gd name="T29" fmla="*/ 214 h 214"/>
                <a:gd name="T30" fmla="*/ 7 w 216"/>
                <a:gd name="T31" fmla="*/ 214 h 214"/>
                <a:gd name="T32" fmla="*/ 7 w 216"/>
                <a:gd name="T33" fmla="*/ 195 h 214"/>
                <a:gd name="T34" fmla="*/ 14 w 216"/>
                <a:gd name="T35" fmla="*/ 195 h 214"/>
                <a:gd name="T36" fmla="*/ 26 w 216"/>
                <a:gd name="T37" fmla="*/ 185 h 214"/>
                <a:gd name="T38" fmla="*/ 26 w 216"/>
                <a:gd name="T39" fmla="*/ 128 h 214"/>
                <a:gd name="T40" fmla="*/ 11 w 216"/>
                <a:gd name="T41" fmla="*/ 131 h 214"/>
                <a:gd name="T42" fmla="*/ 0 w 216"/>
                <a:gd name="T43" fmla="*/ 133 h 214"/>
                <a:gd name="T44" fmla="*/ 0 w 216"/>
                <a:gd name="T45" fmla="*/ 109 h 214"/>
                <a:gd name="T46" fmla="*/ 26 w 216"/>
                <a:gd name="T47" fmla="*/ 105 h 214"/>
                <a:gd name="T48" fmla="*/ 26 w 216"/>
                <a:gd name="T49" fmla="*/ 53 h 214"/>
                <a:gd name="T50" fmla="*/ 3 w 216"/>
                <a:gd name="T51" fmla="*/ 53 h 214"/>
                <a:gd name="T52" fmla="*/ 114 w 216"/>
                <a:gd name="T53" fmla="*/ 84 h 214"/>
                <a:gd name="T54" fmla="*/ 83 w 216"/>
                <a:gd name="T55" fmla="*/ 52 h 214"/>
                <a:gd name="T56" fmla="*/ 83 w 216"/>
                <a:gd name="T57" fmla="*/ 0 h 214"/>
                <a:gd name="T58" fmla="*/ 112 w 216"/>
                <a:gd name="T59" fmla="*/ 0 h 214"/>
                <a:gd name="T60" fmla="*/ 112 w 216"/>
                <a:gd name="T61" fmla="*/ 31 h 214"/>
                <a:gd name="T62" fmla="*/ 177 w 216"/>
                <a:gd name="T63" fmla="*/ 5 h 214"/>
                <a:gd name="T64" fmla="*/ 212 w 216"/>
                <a:gd name="T65" fmla="*/ 5 h 214"/>
                <a:gd name="T66" fmla="*/ 112 w 216"/>
                <a:gd name="T67" fmla="*/ 47 h 214"/>
                <a:gd name="T68" fmla="*/ 112 w 216"/>
                <a:gd name="T69" fmla="*/ 48 h 214"/>
                <a:gd name="T70" fmla="*/ 127 w 216"/>
                <a:gd name="T71" fmla="*/ 64 h 214"/>
                <a:gd name="T72" fmla="*/ 179 w 216"/>
                <a:gd name="T73" fmla="*/ 64 h 214"/>
                <a:gd name="T74" fmla="*/ 192 w 216"/>
                <a:gd name="T75" fmla="*/ 50 h 214"/>
                <a:gd name="T76" fmla="*/ 192 w 216"/>
                <a:gd name="T77" fmla="*/ 44 h 214"/>
                <a:gd name="T78" fmla="*/ 216 w 216"/>
                <a:gd name="T79" fmla="*/ 44 h 214"/>
                <a:gd name="T80" fmla="*/ 216 w 216"/>
                <a:gd name="T81" fmla="*/ 55 h 214"/>
                <a:gd name="T82" fmla="*/ 187 w 216"/>
                <a:gd name="T83" fmla="*/ 84 h 214"/>
                <a:gd name="T84" fmla="*/ 114 w 216"/>
                <a:gd name="T85" fmla="*/ 84 h 214"/>
                <a:gd name="T86" fmla="*/ 84 w 216"/>
                <a:gd name="T87" fmla="*/ 211 h 214"/>
                <a:gd name="T88" fmla="*/ 84 w 216"/>
                <a:gd name="T89" fmla="*/ 99 h 214"/>
                <a:gd name="T90" fmla="*/ 207 w 216"/>
                <a:gd name="T91" fmla="*/ 99 h 214"/>
                <a:gd name="T92" fmla="*/ 207 w 216"/>
                <a:gd name="T93" fmla="*/ 179 h 214"/>
                <a:gd name="T94" fmla="*/ 175 w 216"/>
                <a:gd name="T95" fmla="*/ 211 h 214"/>
                <a:gd name="T96" fmla="*/ 84 w 216"/>
                <a:gd name="T97" fmla="*/ 211 h 214"/>
                <a:gd name="T98" fmla="*/ 112 w 216"/>
                <a:gd name="T99" fmla="*/ 119 h 214"/>
                <a:gd name="T100" fmla="*/ 112 w 216"/>
                <a:gd name="T101" fmla="*/ 145 h 214"/>
                <a:gd name="T102" fmla="*/ 179 w 216"/>
                <a:gd name="T103" fmla="*/ 145 h 214"/>
                <a:gd name="T104" fmla="*/ 179 w 216"/>
                <a:gd name="T105" fmla="*/ 119 h 214"/>
                <a:gd name="T106" fmla="*/ 112 w 216"/>
                <a:gd name="T107" fmla="*/ 119 h 214"/>
                <a:gd name="T108" fmla="*/ 112 w 216"/>
                <a:gd name="T109" fmla="*/ 193 h 214"/>
                <a:gd name="T110" fmla="*/ 165 w 216"/>
                <a:gd name="T111" fmla="*/ 193 h 214"/>
                <a:gd name="T112" fmla="*/ 179 w 216"/>
                <a:gd name="T113" fmla="*/ 178 h 214"/>
                <a:gd name="T114" fmla="*/ 179 w 216"/>
                <a:gd name="T115" fmla="*/ 164 h 214"/>
                <a:gd name="T116" fmla="*/ 112 w 216"/>
                <a:gd name="T117" fmla="*/ 164 h 214"/>
                <a:gd name="T118" fmla="*/ 112 w 216"/>
                <a:gd name="T119" fmla="*/ 193 h 2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6" h="214">
                  <a:moveTo>
                    <a:pt x="3" y="53"/>
                  </a:moveTo>
                  <a:cubicBezTo>
                    <a:pt x="3" y="34"/>
                    <a:pt x="3" y="34"/>
                    <a:pt x="3" y="34"/>
                  </a:cubicBezTo>
                  <a:cubicBezTo>
                    <a:pt x="26" y="34"/>
                    <a:pt x="26" y="34"/>
                    <a:pt x="26" y="34"/>
                  </a:cubicBezTo>
                  <a:cubicBezTo>
                    <a:pt x="26" y="1"/>
                    <a:pt x="26" y="1"/>
                    <a:pt x="26" y="1"/>
                  </a:cubicBezTo>
                  <a:cubicBezTo>
                    <a:pt x="54" y="1"/>
                    <a:pt x="54" y="1"/>
                    <a:pt x="54" y="1"/>
                  </a:cubicBezTo>
                  <a:cubicBezTo>
                    <a:pt x="54" y="34"/>
                    <a:pt x="54" y="34"/>
                    <a:pt x="54" y="34"/>
                  </a:cubicBezTo>
                  <a:cubicBezTo>
                    <a:pt x="73" y="34"/>
                    <a:pt x="73" y="34"/>
                    <a:pt x="73" y="34"/>
                  </a:cubicBezTo>
                  <a:cubicBezTo>
                    <a:pt x="73" y="53"/>
                    <a:pt x="73" y="53"/>
                    <a:pt x="73" y="53"/>
                  </a:cubicBezTo>
                  <a:cubicBezTo>
                    <a:pt x="54" y="53"/>
                    <a:pt x="54" y="53"/>
                    <a:pt x="54" y="53"/>
                  </a:cubicBezTo>
                  <a:cubicBezTo>
                    <a:pt x="54" y="98"/>
                    <a:pt x="54" y="98"/>
                    <a:pt x="54" y="98"/>
                  </a:cubicBezTo>
                  <a:cubicBezTo>
                    <a:pt x="60" y="96"/>
                    <a:pt x="67" y="94"/>
                    <a:pt x="74" y="91"/>
                  </a:cubicBezTo>
                  <a:cubicBezTo>
                    <a:pt x="74" y="110"/>
                    <a:pt x="74" y="110"/>
                    <a:pt x="74" y="110"/>
                  </a:cubicBezTo>
                  <a:cubicBezTo>
                    <a:pt x="67" y="114"/>
                    <a:pt x="60" y="117"/>
                    <a:pt x="54" y="120"/>
                  </a:cubicBezTo>
                  <a:cubicBezTo>
                    <a:pt x="54" y="187"/>
                    <a:pt x="54" y="187"/>
                    <a:pt x="54" y="187"/>
                  </a:cubicBezTo>
                  <a:cubicBezTo>
                    <a:pt x="54" y="205"/>
                    <a:pt x="44" y="214"/>
                    <a:pt x="25" y="214"/>
                  </a:cubicBezTo>
                  <a:cubicBezTo>
                    <a:pt x="7" y="214"/>
                    <a:pt x="7" y="214"/>
                    <a:pt x="7" y="214"/>
                  </a:cubicBezTo>
                  <a:cubicBezTo>
                    <a:pt x="7" y="195"/>
                    <a:pt x="7" y="195"/>
                    <a:pt x="7" y="195"/>
                  </a:cubicBezTo>
                  <a:cubicBezTo>
                    <a:pt x="14" y="195"/>
                    <a:pt x="14" y="195"/>
                    <a:pt x="14" y="195"/>
                  </a:cubicBezTo>
                  <a:cubicBezTo>
                    <a:pt x="22" y="195"/>
                    <a:pt x="26" y="192"/>
                    <a:pt x="26" y="185"/>
                  </a:cubicBezTo>
                  <a:cubicBezTo>
                    <a:pt x="26" y="128"/>
                    <a:pt x="26" y="128"/>
                    <a:pt x="26" y="128"/>
                  </a:cubicBezTo>
                  <a:cubicBezTo>
                    <a:pt x="22" y="129"/>
                    <a:pt x="17" y="130"/>
                    <a:pt x="11" y="131"/>
                  </a:cubicBezTo>
                  <a:cubicBezTo>
                    <a:pt x="6" y="132"/>
                    <a:pt x="3" y="132"/>
                    <a:pt x="0" y="133"/>
                  </a:cubicBezTo>
                  <a:cubicBezTo>
                    <a:pt x="0" y="109"/>
                    <a:pt x="0" y="109"/>
                    <a:pt x="0" y="109"/>
                  </a:cubicBezTo>
                  <a:cubicBezTo>
                    <a:pt x="8" y="107"/>
                    <a:pt x="16" y="106"/>
                    <a:pt x="26" y="105"/>
                  </a:cubicBezTo>
                  <a:cubicBezTo>
                    <a:pt x="26" y="53"/>
                    <a:pt x="26" y="53"/>
                    <a:pt x="26" y="53"/>
                  </a:cubicBezTo>
                  <a:lnTo>
                    <a:pt x="3" y="53"/>
                  </a:lnTo>
                  <a:close/>
                  <a:moveTo>
                    <a:pt x="114" y="84"/>
                  </a:moveTo>
                  <a:cubicBezTo>
                    <a:pt x="92" y="85"/>
                    <a:pt x="82" y="74"/>
                    <a:pt x="83" y="52"/>
                  </a:cubicBezTo>
                  <a:cubicBezTo>
                    <a:pt x="83" y="0"/>
                    <a:pt x="83" y="0"/>
                    <a:pt x="83" y="0"/>
                  </a:cubicBezTo>
                  <a:cubicBezTo>
                    <a:pt x="112" y="0"/>
                    <a:pt x="112" y="0"/>
                    <a:pt x="112" y="0"/>
                  </a:cubicBezTo>
                  <a:cubicBezTo>
                    <a:pt x="112" y="31"/>
                    <a:pt x="112" y="31"/>
                    <a:pt x="112" y="31"/>
                  </a:cubicBezTo>
                  <a:cubicBezTo>
                    <a:pt x="144" y="28"/>
                    <a:pt x="166" y="19"/>
                    <a:pt x="177" y="5"/>
                  </a:cubicBezTo>
                  <a:cubicBezTo>
                    <a:pt x="212" y="5"/>
                    <a:pt x="212" y="5"/>
                    <a:pt x="212" y="5"/>
                  </a:cubicBezTo>
                  <a:cubicBezTo>
                    <a:pt x="196" y="32"/>
                    <a:pt x="162" y="45"/>
                    <a:pt x="112" y="47"/>
                  </a:cubicBezTo>
                  <a:cubicBezTo>
                    <a:pt x="112" y="48"/>
                    <a:pt x="112" y="48"/>
                    <a:pt x="112" y="48"/>
                  </a:cubicBezTo>
                  <a:cubicBezTo>
                    <a:pt x="112" y="59"/>
                    <a:pt x="117" y="65"/>
                    <a:pt x="127" y="64"/>
                  </a:cubicBezTo>
                  <a:cubicBezTo>
                    <a:pt x="179" y="64"/>
                    <a:pt x="179" y="64"/>
                    <a:pt x="179" y="64"/>
                  </a:cubicBezTo>
                  <a:cubicBezTo>
                    <a:pt x="189" y="65"/>
                    <a:pt x="193" y="60"/>
                    <a:pt x="192" y="50"/>
                  </a:cubicBezTo>
                  <a:cubicBezTo>
                    <a:pt x="192" y="44"/>
                    <a:pt x="192" y="44"/>
                    <a:pt x="192" y="44"/>
                  </a:cubicBezTo>
                  <a:cubicBezTo>
                    <a:pt x="216" y="44"/>
                    <a:pt x="216" y="44"/>
                    <a:pt x="216" y="44"/>
                  </a:cubicBezTo>
                  <a:cubicBezTo>
                    <a:pt x="216" y="55"/>
                    <a:pt x="216" y="55"/>
                    <a:pt x="216" y="55"/>
                  </a:cubicBezTo>
                  <a:cubicBezTo>
                    <a:pt x="216" y="75"/>
                    <a:pt x="207" y="85"/>
                    <a:pt x="187" y="84"/>
                  </a:cubicBezTo>
                  <a:lnTo>
                    <a:pt x="114" y="84"/>
                  </a:lnTo>
                  <a:close/>
                  <a:moveTo>
                    <a:pt x="84" y="211"/>
                  </a:moveTo>
                  <a:cubicBezTo>
                    <a:pt x="84" y="99"/>
                    <a:pt x="84" y="99"/>
                    <a:pt x="84" y="99"/>
                  </a:cubicBezTo>
                  <a:cubicBezTo>
                    <a:pt x="207" y="99"/>
                    <a:pt x="207" y="99"/>
                    <a:pt x="207" y="99"/>
                  </a:cubicBezTo>
                  <a:cubicBezTo>
                    <a:pt x="207" y="179"/>
                    <a:pt x="207" y="179"/>
                    <a:pt x="207" y="179"/>
                  </a:cubicBezTo>
                  <a:cubicBezTo>
                    <a:pt x="208" y="201"/>
                    <a:pt x="197" y="211"/>
                    <a:pt x="175" y="211"/>
                  </a:cubicBezTo>
                  <a:lnTo>
                    <a:pt x="84" y="211"/>
                  </a:lnTo>
                  <a:close/>
                  <a:moveTo>
                    <a:pt x="112" y="119"/>
                  </a:moveTo>
                  <a:cubicBezTo>
                    <a:pt x="112" y="145"/>
                    <a:pt x="112" y="145"/>
                    <a:pt x="112" y="145"/>
                  </a:cubicBezTo>
                  <a:cubicBezTo>
                    <a:pt x="179" y="145"/>
                    <a:pt x="179" y="145"/>
                    <a:pt x="179" y="145"/>
                  </a:cubicBezTo>
                  <a:cubicBezTo>
                    <a:pt x="179" y="119"/>
                    <a:pt x="179" y="119"/>
                    <a:pt x="179" y="119"/>
                  </a:cubicBezTo>
                  <a:lnTo>
                    <a:pt x="112" y="119"/>
                  </a:lnTo>
                  <a:close/>
                  <a:moveTo>
                    <a:pt x="112" y="193"/>
                  </a:moveTo>
                  <a:cubicBezTo>
                    <a:pt x="165" y="193"/>
                    <a:pt x="165" y="193"/>
                    <a:pt x="165" y="193"/>
                  </a:cubicBezTo>
                  <a:cubicBezTo>
                    <a:pt x="175" y="193"/>
                    <a:pt x="180" y="188"/>
                    <a:pt x="179" y="178"/>
                  </a:cubicBezTo>
                  <a:cubicBezTo>
                    <a:pt x="179" y="164"/>
                    <a:pt x="179" y="164"/>
                    <a:pt x="179" y="164"/>
                  </a:cubicBezTo>
                  <a:cubicBezTo>
                    <a:pt x="112" y="164"/>
                    <a:pt x="112" y="164"/>
                    <a:pt x="112" y="164"/>
                  </a:cubicBezTo>
                  <a:lnTo>
                    <a:pt x="112" y="193"/>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22"/>
            <p:cNvSpPr>
              <a:spLocks noEditPoints="1"/>
            </p:cNvSpPr>
            <p:nvPr userDrawn="1"/>
          </p:nvSpPr>
          <p:spPr bwMode="auto">
            <a:xfrm>
              <a:off x="4645026" y="1179513"/>
              <a:ext cx="384175" cy="388938"/>
            </a:xfrm>
            <a:custGeom>
              <a:gdLst>
                <a:gd name="T0" fmla="*/ 0 w 210"/>
                <a:gd name="T1" fmla="*/ 212 h 212"/>
                <a:gd name="T2" fmla="*/ 12 w 210"/>
                <a:gd name="T3" fmla="*/ 161 h 212"/>
                <a:gd name="T4" fmla="*/ 38 w 210"/>
                <a:gd name="T5" fmla="*/ 161 h 212"/>
                <a:gd name="T6" fmla="*/ 28 w 210"/>
                <a:gd name="T7" fmla="*/ 212 h 212"/>
                <a:gd name="T8" fmla="*/ 0 w 210"/>
                <a:gd name="T9" fmla="*/ 212 h 212"/>
                <a:gd name="T10" fmla="*/ 19 w 210"/>
                <a:gd name="T11" fmla="*/ 149 h 212"/>
                <a:gd name="T12" fmla="*/ 19 w 210"/>
                <a:gd name="T13" fmla="*/ 64 h 212"/>
                <a:gd name="T14" fmla="*/ 84 w 210"/>
                <a:gd name="T15" fmla="*/ 64 h 212"/>
                <a:gd name="T16" fmla="*/ 84 w 210"/>
                <a:gd name="T17" fmla="*/ 0 h 212"/>
                <a:gd name="T18" fmla="*/ 115 w 210"/>
                <a:gd name="T19" fmla="*/ 0 h 212"/>
                <a:gd name="T20" fmla="*/ 115 w 210"/>
                <a:gd name="T21" fmla="*/ 20 h 212"/>
                <a:gd name="T22" fmla="*/ 210 w 210"/>
                <a:gd name="T23" fmla="*/ 20 h 212"/>
                <a:gd name="T24" fmla="*/ 210 w 210"/>
                <a:gd name="T25" fmla="*/ 40 h 212"/>
                <a:gd name="T26" fmla="*/ 115 w 210"/>
                <a:gd name="T27" fmla="*/ 40 h 212"/>
                <a:gd name="T28" fmla="*/ 115 w 210"/>
                <a:gd name="T29" fmla="*/ 64 h 212"/>
                <a:gd name="T30" fmla="*/ 191 w 210"/>
                <a:gd name="T31" fmla="*/ 64 h 212"/>
                <a:gd name="T32" fmla="*/ 191 w 210"/>
                <a:gd name="T33" fmla="*/ 113 h 212"/>
                <a:gd name="T34" fmla="*/ 158 w 210"/>
                <a:gd name="T35" fmla="*/ 149 h 212"/>
                <a:gd name="T36" fmla="*/ 19 w 210"/>
                <a:gd name="T37" fmla="*/ 149 h 212"/>
                <a:gd name="T38" fmla="*/ 49 w 210"/>
                <a:gd name="T39" fmla="*/ 128 h 212"/>
                <a:gd name="T40" fmla="*/ 147 w 210"/>
                <a:gd name="T41" fmla="*/ 128 h 212"/>
                <a:gd name="T42" fmla="*/ 162 w 210"/>
                <a:gd name="T43" fmla="*/ 112 h 212"/>
                <a:gd name="T44" fmla="*/ 162 w 210"/>
                <a:gd name="T45" fmla="*/ 85 h 212"/>
                <a:gd name="T46" fmla="*/ 49 w 210"/>
                <a:gd name="T47" fmla="*/ 85 h 212"/>
                <a:gd name="T48" fmla="*/ 49 w 210"/>
                <a:gd name="T49" fmla="*/ 128 h 212"/>
                <a:gd name="T50" fmla="*/ 67 w 210"/>
                <a:gd name="T51" fmla="*/ 212 h 212"/>
                <a:gd name="T52" fmla="*/ 60 w 210"/>
                <a:gd name="T53" fmla="*/ 161 h 212"/>
                <a:gd name="T54" fmla="*/ 86 w 210"/>
                <a:gd name="T55" fmla="*/ 161 h 212"/>
                <a:gd name="T56" fmla="*/ 95 w 210"/>
                <a:gd name="T57" fmla="*/ 212 h 212"/>
                <a:gd name="T58" fmla="*/ 67 w 210"/>
                <a:gd name="T59" fmla="*/ 212 h 212"/>
                <a:gd name="T60" fmla="*/ 125 w 210"/>
                <a:gd name="T61" fmla="*/ 212 h 212"/>
                <a:gd name="T62" fmla="*/ 115 w 210"/>
                <a:gd name="T63" fmla="*/ 161 h 212"/>
                <a:gd name="T64" fmla="*/ 140 w 210"/>
                <a:gd name="T65" fmla="*/ 161 h 212"/>
                <a:gd name="T66" fmla="*/ 153 w 210"/>
                <a:gd name="T67" fmla="*/ 212 h 212"/>
                <a:gd name="T68" fmla="*/ 125 w 210"/>
                <a:gd name="T69" fmla="*/ 212 h 212"/>
                <a:gd name="T70" fmla="*/ 181 w 210"/>
                <a:gd name="T71" fmla="*/ 212 h 212"/>
                <a:gd name="T72" fmla="*/ 170 w 210"/>
                <a:gd name="T73" fmla="*/ 161 h 212"/>
                <a:gd name="T74" fmla="*/ 196 w 210"/>
                <a:gd name="T75" fmla="*/ 161 h 212"/>
                <a:gd name="T76" fmla="*/ 210 w 210"/>
                <a:gd name="T77" fmla="*/ 212 h 212"/>
                <a:gd name="T78" fmla="*/ 181 w 210"/>
                <a:gd name="T79" fmla="*/ 212 h 2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0" h="211">
                  <a:moveTo>
                    <a:pt x="0" y="212"/>
                  </a:moveTo>
                  <a:cubicBezTo>
                    <a:pt x="1" y="199"/>
                    <a:pt x="5" y="182"/>
                    <a:pt x="12" y="161"/>
                  </a:cubicBezTo>
                  <a:cubicBezTo>
                    <a:pt x="38" y="161"/>
                    <a:pt x="38" y="161"/>
                    <a:pt x="38" y="161"/>
                  </a:cubicBezTo>
                  <a:cubicBezTo>
                    <a:pt x="33" y="178"/>
                    <a:pt x="30" y="195"/>
                    <a:pt x="28" y="212"/>
                  </a:cubicBezTo>
                  <a:lnTo>
                    <a:pt x="0" y="212"/>
                  </a:lnTo>
                  <a:close/>
                  <a:moveTo>
                    <a:pt x="19" y="149"/>
                  </a:moveTo>
                  <a:cubicBezTo>
                    <a:pt x="19" y="64"/>
                    <a:pt x="19" y="64"/>
                    <a:pt x="19" y="64"/>
                  </a:cubicBezTo>
                  <a:cubicBezTo>
                    <a:pt x="84" y="64"/>
                    <a:pt x="84" y="64"/>
                    <a:pt x="84" y="64"/>
                  </a:cubicBezTo>
                  <a:cubicBezTo>
                    <a:pt x="84" y="0"/>
                    <a:pt x="84" y="0"/>
                    <a:pt x="84" y="0"/>
                  </a:cubicBezTo>
                  <a:cubicBezTo>
                    <a:pt x="115" y="0"/>
                    <a:pt x="115" y="0"/>
                    <a:pt x="115" y="0"/>
                  </a:cubicBezTo>
                  <a:cubicBezTo>
                    <a:pt x="115" y="20"/>
                    <a:pt x="115" y="20"/>
                    <a:pt x="115" y="20"/>
                  </a:cubicBezTo>
                  <a:cubicBezTo>
                    <a:pt x="210" y="20"/>
                    <a:pt x="210" y="20"/>
                    <a:pt x="210" y="20"/>
                  </a:cubicBezTo>
                  <a:cubicBezTo>
                    <a:pt x="210" y="40"/>
                    <a:pt x="210" y="40"/>
                    <a:pt x="210" y="40"/>
                  </a:cubicBezTo>
                  <a:cubicBezTo>
                    <a:pt x="115" y="40"/>
                    <a:pt x="115" y="40"/>
                    <a:pt x="115" y="40"/>
                  </a:cubicBezTo>
                  <a:cubicBezTo>
                    <a:pt x="115" y="64"/>
                    <a:pt x="115" y="64"/>
                    <a:pt x="115" y="64"/>
                  </a:cubicBezTo>
                  <a:cubicBezTo>
                    <a:pt x="191" y="64"/>
                    <a:pt x="191" y="64"/>
                    <a:pt x="191" y="64"/>
                  </a:cubicBezTo>
                  <a:cubicBezTo>
                    <a:pt x="191" y="113"/>
                    <a:pt x="191" y="113"/>
                    <a:pt x="191" y="113"/>
                  </a:cubicBezTo>
                  <a:cubicBezTo>
                    <a:pt x="192" y="138"/>
                    <a:pt x="181" y="149"/>
                    <a:pt x="158" y="149"/>
                  </a:cubicBezTo>
                  <a:lnTo>
                    <a:pt x="19" y="149"/>
                  </a:lnTo>
                  <a:close/>
                  <a:moveTo>
                    <a:pt x="49" y="128"/>
                  </a:moveTo>
                  <a:cubicBezTo>
                    <a:pt x="147" y="128"/>
                    <a:pt x="147" y="128"/>
                    <a:pt x="147" y="128"/>
                  </a:cubicBezTo>
                  <a:cubicBezTo>
                    <a:pt x="157" y="128"/>
                    <a:pt x="162" y="123"/>
                    <a:pt x="162" y="112"/>
                  </a:cubicBezTo>
                  <a:cubicBezTo>
                    <a:pt x="162" y="85"/>
                    <a:pt x="162" y="85"/>
                    <a:pt x="162" y="85"/>
                  </a:cubicBezTo>
                  <a:cubicBezTo>
                    <a:pt x="49" y="85"/>
                    <a:pt x="49" y="85"/>
                    <a:pt x="49" y="85"/>
                  </a:cubicBezTo>
                  <a:lnTo>
                    <a:pt x="49" y="128"/>
                  </a:lnTo>
                  <a:close/>
                  <a:moveTo>
                    <a:pt x="67" y="212"/>
                  </a:moveTo>
                  <a:cubicBezTo>
                    <a:pt x="67" y="195"/>
                    <a:pt x="64" y="179"/>
                    <a:pt x="60" y="161"/>
                  </a:cubicBezTo>
                  <a:cubicBezTo>
                    <a:pt x="86" y="161"/>
                    <a:pt x="86" y="161"/>
                    <a:pt x="86" y="161"/>
                  </a:cubicBezTo>
                  <a:cubicBezTo>
                    <a:pt x="91" y="179"/>
                    <a:pt x="94" y="195"/>
                    <a:pt x="95" y="212"/>
                  </a:cubicBezTo>
                  <a:lnTo>
                    <a:pt x="67" y="212"/>
                  </a:lnTo>
                  <a:close/>
                  <a:moveTo>
                    <a:pt x="125" y="212"/>
                  </a:moveTo>
                  <a:cubicBezTo>
                    <a:pt x="123" y="196"/>
                    <a:pt x="120" y="179"/>
                    <a:pt x="115" y="161"/>
                  </a:cubicBezTo>
                  <a:cubicBezTo>
                    <a:pt x="140" y="161"/>
                    <a:pt x="140" y="161"/>
                    <a:pt x="140" y="161"/>
                  </a:cubicBezTo>
                  <a:cubicBezTo>
                    <a:pt x="147" y="179"/>
                    <a:pt x="151" y="195"/>
                    <a:pt x="153" y="212"/>
                  </a:cubicBezTo>
                  <a:lnTo>
                    <a:pt x="125" y="212"/>
                  </a:lnTo>
                  <a:close/>
                  <a:moveTo>
                    <a:pt x="181" y="212"/>
                  </a:moveTo>
                  <a:cubicBezTo>
                    <a:pt x="180" y="198"/>
                    <a:pt x="176" y="181"/>
                    <a:pt x="170" y="161"/>
                  </a:cubicBezTo>
                  <a:cubicBezTo>
                    <a:pt x="196" y="161"/>
                    <a:pt x="196" y="161"/>
                    <a:pt x="196" y="161"/>
                  </a:cubicBezTo>
                  <a:cubicBezTo>
                    <a:pt x="203" y="179"/>
                    <a:pt x="207" y="195"/>
                    <a:pt x="210" y="212"/>
                  </a:cubicBezTo>
                  <a:lnTo>
                    <a:pt x="181" y="212"/>
                  </a:ln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73" name="Freeform 148"/>
          <p:cNvSpPr>
            <a:spLocks noChangeAspect="1" noEditPoints="1"/>
          </p:cNvSpPr>
          <p:nvPr userDrawn="1"/>
        </p:nvSpPr>
        <p:spPr bwMode="auto">
          <a:xfrm rot="6764112">
            <a:off x="6789367" y="5629217"/>
            <a:ext cx="288000" cy="303535"/>
          </a:xfrm>
          <a:custGeom>
            <a:gdLst>
              <a:gd name="T0" fmla="*/ 32 w 193"/>
              <a:gd name="T1" fmla="*/ 24 h 204"/>
              <a:gd name="T2" fmla="*/ 73 w 193"/>
              <a:gd name="T3" fmla="*/ 81 h 204"/>
              <a:gd name="T4" fmla="*/ 68 w 193"/>
              <a:gd name="T5" fmla="*/ 60 h 204"/>
              <a:gd name="T6" fmla="*/ 75 w 193"/>
              <a:gd name="T7" fmla="*/ 47 h 204"/>
              <a:gd name="T8" fmla="*/ 92 w 193"/>
              <a:gd name="T9" fmla="*/ 58 h 204"/>
              <a:gd name="T10" fmla="*/ 99 w 193"/>
              <a:gd name="T11" fmla="*/ 56 h 204"/>
              <a:gd name="T12" fmla="*/ 100 w 193"/>
              <a:gd name="T13" fmla="*/ 42 h 204"/>
              <a:gd name="T14" fmla="*/ 117 w 193"/>
              <a:gd name="T15" fmla="*/ 44 h 204"/>
              <a:gd name="T16" fmla="*/ 119 w 193"/>
              <a:gd name="T17" fmla="*/ 48 h 204"/>
              <a:gd name="T18" fmla="*/ 125 w 193"/>
              <a:gd name="T19" fmla="*/ 57 h 204"/>
              <a:gd name="T20" fmla="*/ 126 w 193"/>
              <a:gd name="T21" fmla="*/ 53 h 204"/>
              <a:gd name="T22" fmla="*/ 137 w 193"/>
              <a:gd name="T23" fmla="*/ 47 h 204"/>
              <a:gd name="T24" fmla="*/ 161 w 193"/>
              <a:gd name="T25" fmla="*/ 132 h 204"/>
              <a:gd name="T26" fmla="*/ 121 w 193"/>
              <a:gd name="T27" fmla="*/ 185 h 204"/>
              <a:gd name="T28" fmla="*/ 76 w 193"/>
              <a:gd name="T29" fmla="*/ 151 h 204"/>
              <a:gd name="T30" fmla="*/ 21 w 193"/>
              <a:gd name="T31" fmla="*/ 131 h 204"/>
              <a:gd name="T32" fmla="*/ 34 w 193"/>
              <a:gd name="T33" fmla="*/ 122 h 204"/>
              <a:gd name="T34" fmla="*/ 64 w 193"/>
              <a:gd name="T35" fmla="*/ 125 h 204"/>
              <a:gd name="T36" fmla="*/ 17 w 193"/>
              <a:gd name="T37" fmla="*/ 33 h 204"/>
              <a:gd name="T38" fmla="*/ 20 w 193"/>
              <a:gd name="T39" fmla="*/ 19 h 204"/>
              <a:gd name="T40" fmla="*/ 12 w 193"/>
              <a:gd name="T41" fmla="*/ 7 h 204"/>
              <a:gd name="T42" fmla="*/ 6 w 193"/>
              <a:gd name="T43" fmla="*/ 40 h 204"/>
              <a:gd name="T44" fmla="*/ 45 w 193"/>
              <a:gd name="T45" fmla="*/ 109 h 204"/>
              <a:gd name="T46" fmla="*/ 19 w 193"/>
              <a:gd name="T47" fmla="*/ 111 h 204"/>
              <a:gd name="T48" fmla="*/ 27 w 193"/>
              <a:gd name="T49" fmla="*/ 157 h 204"/>
              <a:gd name="T50" fmla="*/ 99 w 193"/>
              <a:gd name="T51" fmla="*/ 175 h 204"/>
              <a:gd name="T52" fmla="*/ 116 w 193"/>
              <a:gd name="T53" fmla="*/ 204 h 204"/>
              <a:gd name="T54" fmla="*/ 181 w 193"/>
              <a:gd name="T55" fmla="*/ 166 h 204"/>
              <a:gd name="T56" fmla="*/ 186 w 193"/>
              <a:gd name="T57" fmla="*/ 147 h 204"/>
              <a:gd name="T58" fmla="*/ 161 w 193"/>
              <a:gd name="T59" fmla="*/ 61 h 204"/>
              <a:gd name="T60" fmla="*/ 161 w 193"/>
              <a:gd name="T61" fmla="*/ 60 h 204"/>
              <a:gd name="T62" fmla="*/ 155 w 193"/>
              <a:gd name="T63" fmla="*/ 44 h 204"/>
              <a:gd name="T64" fmla="*/ 128 w 193"/>
              <a:gd name="T65" fmla="*/ 33 h 204"/>
              <a:gd name="T66" fmla="*/ 93 w 193"/>
              <a:gd name="T67" fmla="*/ 30 h 204"/>
              <a:gd name="T68" fmla="*/ 68 w 193"/>
              <a:gd name="T69" fmla="*/ 35 h 204"/>
              <a:gd name="T70" fmla="*/ 59 w 193"/>
              <a:gd name="T71" fmla="*/ 41 h 204"/>
              <a:gd name="T72" fmla="*/ 44 w 193"/>
              <a:gd name="T73" fmla="*/ 16 h 204"/>
              <a:gd name="T74" fmla="*/ 13 w 193"/>
              <a:gd name="T75" fmla="*/ 7 h 20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93" h="204">
                <a:moveTo>
                  <a:pt x="20" y="19"/>
                </a:moveTo>
                <a:cubicBezTo>
                  <a:pt x="25" y="16"/>
                  <a:pt x="29" y="19"/>
                  <a:pt x="32" y="24"/>
                </a:cubicBezTo>
                <a:cubicBezTo>
                  <a:pt x="32" y="24"/>
                  <a:pt x="65" y="79"/>
                  <a:pt x="65" y="80"/>
                </a:cubicBezTo>
                <a:cubicBezTo>
                  <a:pt x="67" y="83"/>
                  <a:pt x="71" y="82"/>
                  <a:pt x="73" y="81"/>
                </a:cubicBezTo>
                <a:cubicBezTo>
                  <a:pt x="75" y="79"/>
                  <a:pt x="77" y="75"/>
                  <a:pt x="74" y="69"/>
                </a:cubicBezTo>
                <a:cubicBezTo>
                  <a:pt x="68" y="60"/>
                  <a:pt x="68" y="60"/>
                  <a:pt x="68" y="60"/>
                </a:cubicBezTo>
                <a:cubicBezTo>
                  <a:pt x="65" y="56"/>
                  <a:pt x="68" y="52"/>
                  <a:pt x="73" y="48"/>
                </a:cubicBezTo>
                <a:cubicBezTo>
                  <a:pt x="73" y="48"/>
                  <a:pt x="74" y="47"/>
                  <a:pt x="75" y="47"/>
                </a:cubicBezTo>
                <a:cubicBezTo>
                  <a:pt x="79" y="45"/>
                  <a:pt x="83" y="44"/>
                  <a:pt x="86" y="48"/>
                </a:cubicBezTo>
                <a:cubicBezTo>
                  <a:pt x="92" y="58"/>
                  <a:pt x="92" y="58"/>
                  <a:pt x="92" y="58"/>
                </a:cubicBezTo>
                <a:cubicBezTo>
                  <a:pt x="94" y="61"/>
                  <a:pt x="96" y="61"/>
                  <a:pt x="97" y="61"/>
                </a:cubicBezTo>
                <a:cubicBezTo>
                  <a:pt x="99" y="60"/>
                  <a:pt x="99" y="56"/>
                  <a:pt x="99" y="56"/>
                </a:cubicBezTo>
                <a:cubicBezTo>
                  <a:pt x="97" y="51"/>
                  <a:pt x="97" y="51"/>
                  <a:pt x="97" y="51"/>
                </a:cubicBezTo>
                <a:cubicBezTo>
                  <a:pt x="96" y="47"/>
                  <a:pt x="97" y="44"/>
                  <a:pt x="100" y="42"/>
                </a:cubicBezTo>
                <a:cubicBezTo>
                  <a:pt x="101" y="42"/>
                  <a:pt x="102" y="41"/>
                  <a:pt x="104" y="41"/>
                </a:cubicBezTo>
                <a:cubicBezTo>
                  <a:pt x="109" y="39"/>
                  <a:pt x="115" y="38"/>
                  <a:pt x="117" y="44"/>
                </a:cubicBezTo>
                <a:cubicBezTo>
                  <a:pt x="119" y="48"/>
                  <a:pt x="119" y="48"/>
                  <a:pt x="119" y="48"/>
                </a:cubicBezTo>
                <a:cubicBezTo>
                  <a:pt x="119" y="48"/>
                  <a:pt x="119" y="48"/>
                  <a:pt x="119" y="48"/>
                </a:cubicBezTo>
                <a:cubicBezTo>
                  <a:pt x="119" y="48"/>
                  <a:pt x="121" y="60"/>
                  <a:pt x="124" y="59"/>
                </a:cubicBezTo>
                <a:cubicBezTo>
                  <a:pt x="124" y="58"/>
                  <a:pt x="125" y="58"/>
                  <a:pt x="125" y="57"/>
                </a:cubicBezTo>
                <a:cubicBezTo>
                  <a:pt x="125" y="57"/>
                  <a:pt x="125" y="57"/>
                  <a:pt x="125" y="57"/>
                </a:cubicBezTo>
                <a:cubicBezTo>
                  <a:pt x="126" y="53"/>
                  <a:pt x="126" y="53"/>
                  <a:pt x="126" y="53"/>
                </a:cubicBezTo>
                <a:cubicBezTo>
                  <a:pt x="126" y="50"/>
                  <a:pt x="127" y="49"/>
                  <a:pt x="128" y="48"/>
                </a:cubicBezTo>
                <a:cubicBezTo>
                  <a:pt x="130" y="47"/>
                  <a:pt x="134" y="47"/>
                  <a:pt x="137" y="47"/>
                </a:cubicBezTo>
                <a:cubicBezTo>
                  <a:pt x="143" y="47"/>
                  <a:pt x="144" y="53"/>
                  <a:pt x="147" y="64"/>
                </a:cubicBezTo>
                <a:cubicBezTo>
                  <a:pt x="161" y="132"/>
                  <a:pt x="161" y="132"/>
                  <a:pt x="161" y="132"/>
                </a:cubicBezTo>
                <a:cubicBezTo>
                  <a:pt x="174" y="155"/>
                  <a:pt x="174" y="155"/>
                  <a:pt x="174" y="155"/>
                </a:cubicBezTo>
                <a:cubicBezTo>
                  <a:pt x="121" y="185"/>
                  <a:pt x="121" y="185"/>
                  <a:pt x="121" y="185"/>
                </a:cubicBezTo>
                <a:cubicBezTo>
                  <a:pt x="108" y="162"/>
                  <a:pt x="108" y="162"/>
                  <a:pt x="108" y="162"/>
                </a:cubicBezTo>
                <a:cubicBezTo>
                  <a:pt x="108" y="162"/>
                  <a:pt x="94" y="162"/>
                  <a:pt x="76" y="151"/>
                </a:cubicBezTo>
                <a:cubicBezTo>
                  <a:pt x="30" y="143"/>
                  <a:pt x="30" y="143"/>
                  <a:pt x="30" y="143"/>
                </a:cubicBezTo>
                <a:cubicBezTo>
                  <a:pt x="24" y="142"/>
                  <a:pt x="20" y="136"/>
                  <a:pt x="21" y="131"/>
                </a:cubicBezTo>
                <a:cubicBezTo>
                  <a:pt x="22" y="127"/>
                  <a:pt x="24" y="125"/>
                  <a:pt x="26" y="123"/>
                </a:cubicBezTo>
                <a:cubicBezTo>
                  <a:pt x="29" y="122"/>
                  <a:pt x="31" y="121"/>
                  <a:pt x="34" y="122"/>
                </a:cubicBezTo>
                <a:cubicBezTo>
                  <a:pt x="60" y="125"/>
                  <a:pt x="60" y="125"/>
                  <a:pt x="60" y="125"/>
                </a:cubicBezTo>
                <a:cubicBezTo>
                  <a:pt x="62" y="125"/>
                  <a:pt x="63" y="125"/>
                  <a:pt x="64" y="125"/>
                </a:cubicBezTo>
                <a:cubicBezTo>
                  <a:pt x="68" y="123"/>
                  <a:pt x="64" y="113"/>
                  <a:pt x="52" y="92"/>
                </a:cubicBezTo>
                <a:cubicBezTo>
                  <a:pt x="17" y="33"/>
                  <a:pt x="17" y="33"/>
                  <a:pt x="17" y="33"/>
                </a:cubicBezTo>
                <a:cubicBezTo>
                  <a:pt x="14" y="28"/>
                  <a:pt x="15" y="22"/>
                  <a:pt x="20" y="19"/>
                </a:cubicBezTo>
                <a:cubicBezTo>
                  <a:pt x="20" y="19"/>
                  <a:pt x="20" y="19"/>
                  <a:pt x="20" y="19"/>
                </a:cubicBezTo>
                <a:moveTo>
                  <a:pt x="13" y="7"/>
                </a:moveTo>
                <a:cubicBezTo>
                  <a:pt x="13" y="7"/>
                  <a:pt x="13" y="7"/>
                  <a:pt x="12" y="7"/>
                </a:cubicBezTo>
                <a:cubicBezTo>
                  <a:pt x="7" y="11"/>
                  <a:pt x="3" y="16"/>
                  <a:pt x="1" y="22"/>
                </a:cubicBezTo>
                <a:cubicBezTo>
                  <a:pt x="0" y="29"/>
                  <a:pt x="3" y="34"/>
                  <a:pt x="6" y="40"/>
                </a:cubicBezTo>
                <a:cubicBezTo>
                  <a:pt x="40" y="98"/>
                  <a:pt x="40" y="98"/>
                  <a:pt x="40" y="98"/>
                </a:cubicBezTo>
                <a:cubicBezTo>
                  <a:pt x="43" y="102"/>
                  <a:pt x="44" y="106"/>
                  <a:pt x="45" y="109"/>
                </a:cubicBezTo>
                <a:cubicBezTo>
                  <a:pt x="36" y="108"/>
                  <a:pt x="36" y="108"/>
                  <a:pt x="36" y="108"/>
                </a:cubicBezTo>
                <a:cubicBezTo>
                  <a:pt x="30" y="107"/>
                  <a:pt x="24" y="108"/>
                  <a:pt x="19" y="111"/>
                </a:cubicBezTo>
                <a:cubicBezTo>
                  <a:pt x="13" y="115"/>
                  <a:pt x="9" y="121"/>
                  <a:pt x="7" y="128"/>
                </a:cubicBezTo>
                <a:cubicBezTo>
                  <a:pt x="5" y="142"/>
                  <a:pt x="14" y="154"/>
                  <a:pt x="27" y="157"/>
                </a:cubicBezTo>
                <a:cubicBezTo>
                  <a:pt x="71" y="165"/>
                  <a:pt x="71" y="165"/>
                  <a:pt x="71" y="165"/>
                </a:cubicBezTo>
                <a:cubicBezTo>
                  <a:pt x="82" y="171"/>
                  <a:pt x="92" y="174"/>
                  <a:pt x="99" y="175"/>
                </a:cubicBezTo>
                <a:cubicBezTo>
                  <a:pt x="109" y="192"/>
                  <a:pt x="109" y="192"/>
                  <a:pt x="109" y="192"/>
                </a:cubicBezTo>
                <a:cubicBezTo>
                  <a:pt x="116" y="204"/>
                  <a:pt x="116" y="204"/>
                  <a:pt x="116" y="204"/>
                </a:cubicBezTo>
                <a:cubicBezTo>
                  <a:pt x="128" y="197"/>
                  <a:pt x="128" y="197"/>
                  <a:pt x="128" y="197"/>
                </a:cubicBezTo>
                <a:cubicBezTo>
                  <a:pt x="181" y="166"/>
                  <a:pt x="181" y="166"/>
                  <a:pt x="181" y="166"/>
                </a:cubicBezTo>
                <a:cubicBezTo>
                  <a:pt x="193" y="159"/>
                  <a:pt x="193" y="159"/>
                  <a:pt x="193" y="159"/>
                </a:cubicBezTo>
                <a:cubicBezTo>
                  <a:pt x="186" y="147"/>
                  <a:pt x="186" y="147"/>
                  <a:pt x="186" y="147"/>
                </a:cubicBezTo>
                <a:cubicBezTo>
                  <a:pt x="175" y="127"/>
                  <a:pt x="175" y="127"/>
                  <a:pt x="175" y="127"/>
                </a:cubicBezTo>
                <a:cubicBezTo>
                  <a:pt x="161" y="61"/>
                  <a:pt x="161" y="61"/>
                  <a:pt x="161" y="61"/>
                </a:cubicBezTo>
                <a:cubicBezTo>
                  <a:pt x="161" y="61"/>
                  <a:pt x="161" y="61"/>
                  <a:pt x="161" y="61"/>
                </a:cubicBezTo>
                <a:cubicBezTo>
                  <a:pt x="161" y="60"/>
                  <a:pt x="161" y="60"/>
                  <a:pt x="161" y="60"/>
                </a:cubicBezTo>
                <a:cubicBezTo>
                  <a:pt x="160" y="58"/>
                  <a:pt x="160" y="58"/>
                  <a:pt x="160" y="58"/>
                </a:cubicBezTo>
                <a:cubicBezTo>
                  <a:pt x="159" y="53"/>
                  <a:pt x="157" y="48"/>
                  <a:pt x="155" y="44"/>
                </a:cubicBezTo>
                <a:cubicBezTo>
                  <a:pt x="150" y="35"/>
                  <a:pt x="142" y="33"/>
                  <a:pt x="137" y="33"/>
                </a:cubicBezTo>
                <a:cubicBezTo>
                  <a:pt x="134" y="33"/>
                  <a:pt x="131" y="33"/>
                  <a:pt x="128" y="33"/>
                </a:cubicBezTo>
                <a:cubicBezTo>
                  <a:pt x="123" y="27"/>
                  <a:pt x="113" y="23"/>
                  <a:pt x="99" y="28"/>
                </a:cubicBezTo>
                <a:cubicBezTo>
                  <a:pt x="97" y="28"/>
                  <a:pt x="95" y="29"/>
                  <a:pt x="93" y="30"/>
                </a:cubicBezTo>
                <a:cubicBezTo>
                  <a:pt x="92" y="31"/>
                  <a:pt x="90" y="32"/>
                  <a:pt x="89" y="33"/>
                </a:cubicBezTo>
                <a:cubicBezTo>
                  <a:pt x="84" y="30"/>
                  <a:pt x="76" y="30"/>
                  <a:pt x="68" y="35"/>
                </a:cubicBezTo>
                <a:cubicBezTo>
                  <a:pt x="67" y="35"/>
                  <a:pt x="64" y="37"/>
                  <a:pt x="63" y="38"/>
                </a:cubicBezTo>
                <a:cubicBezTo>
                  <a:pt x="61" y="39"/>
                  <a:pt x="60" y="40"/>
                  <a:pt x="59" y="41"/>
                </a:cubicBezTo>
                <a:cubicBezTo>
                  <a:pt x="52" y="30"/>
                  <a:pt x="46" y="19"/>
                  <a:pt x="44" y="17"/>
                </a:cubicBezTo>
                <a:cubicBezTo>
                  <a:pt x="44" y="16"/>
                  <a:pt x="44" y="16"/>
                  <a:pt x="44" y="16"/>
                </a:cubicBezTo>
                <a:cubicBezTo>
                  <a:pt x="44" y="16"/>
                  <a:pt x="44" y="16"/>
                  <a:pt x="44" y="16"/>
                </a:cubicBezTo>
                <a:cubicBezTo>
                  <a:pt x="37" y="5"/>
                  <a:pt x="25" y="0"/>
                  <a:pt x="13" y="7"/>
                </a:cubicBezTo>
                <a:close/>
              </a:path>
            </a:pathLst>
          </a:custGeom>
          <a:solidFill>
            <a:srgbClr val="806D3E"/>
          </a:solidFill>
          <a:ln>
            <a:noFill/>
          </a:ln>
          <a:extLst/>
        </p:spPr>
        <p:txBody>
          <a:bodyPr vert="horz" wrap="square" lIns="91440" tIns="45720" rIns="91440" bIns="45720" numCol="1" anchor="t" anchorCtr="0" compatLnSpc="1">
            <a:prstTxWarp prst="textNoShape">
              <a:avLst/>
            </a:prstTxWarp>
          </a:bodyPr>
          <a:lstStyle/>
          <a:p>
            <a:endParaRPr lang="zh-CN" altLang="en-US"/>
          </a:p>
        </p:txBody>
      </p:sp>
      <p:grpSp>
        <p:nvGrpSpPr>
          <p:cNvPr id="74" name="组合 73"/>
          <p:cNvGrpSpPr>
            <a:grpSpLocks noChangeAspect="1"/>
          </p:cNvGrpSpPr>
          <p:nvPr userDrawn="1"/>
        </p:nvGrpSpPr>
        <p:grpSpPr>
          <a:xfrm>
            <a:off x="1344173" y="5871097"/>
            <a:ext cx="396000" cy="321564"/>
            <a:chOff x="3175" y="295276"/>
            <a:chExt cx="4856163" cy="3943350"/>
          </a:xfrm>
          <a:solidFill>
            <a:srgbClr val="FFE6C5"/>
          </a:solidFill>
        </p:grpSpPr>
        <p:sp>
          <p:nvSpPr>
            <p:cNvPr id="75" name="Freeform 10"/>
            <p:cNvSpPr>
              <a:spLocks noEditPoints="1"/>
            </p:cNvSpPr>
            <p:nvPr/>
          </p:nvSpPr>
          <p:spPr bwMode="auto">
            <a:xfrm>
              <a:off x="3175" y="741363"/>
              <a:ext cx="4173538" cy="3497263"/>
            </a:xfrm>
            <a:custGeom>
              <a:gdLst>
                <a:gd name="T0" fmla="*/ 957 w 1111"/>
                <a:gd name="T1" fmla="*/ 394 h 930"/>
                <a:gd name="T2" fmla="*/ 936 w 1111"/>
                <a:gd name="T3" fmla="*/ 362 h 930"/>
                <a:gd name="T4" fmla="*/ 936 w 1111"/>
                <a:gd name="T5" fmla="*/ 235 h 930"/>
                <a:gd name="T6" fmla="*/ 652 w 1111"/>
                <a:gd name="T7" fmla="*/ 233 h 930"/>
                <a:gd name="T8" fmla="*/ 622 w 1111"/>
                <a:gd name="T9" fmla="*/ 219 h 930"/>
                <a:gd name="T10" fmla="*/ 608 w 1111"/>
                <a:gd name="T11" fmla="*/ 70 h 930"/>
                <a:gd name="T12" fmla="*/ 190 w 1111"/>
                <a:gd name="T13" fmla="*/ 233 h 930"/>
                <a:gd name="T14" fmla="*/ 0 w 1111"/>
                <a:gd name="T15" fmla="*/ 591 h 930"/>
                <a:gd name="T16" fmla="*/ 534 w 1111"/>
                <a:gd name="T17" fmla="*/ 930 h 930"/>
                <a:gd name="T18" fmla="*/ 1111 w 1111"/>
                <a:gd name="T19" fmla="*/ 568 h 930"/>
                <a:gd name="T20" fmla="*/ 957 w 1111"/>
                <a:gd name="T21" fmla="*/ 394 h 930"/>
                <a:gd name="T22" fmla="*/ 535 w 1111"/>
                <a:gd name="T23" fmla="*/ 854 h 930"/>
                <a:gd name="T24" fmla="*/ 128 w 1111"/>
                <a:gd name="T25" fmla="*/ 641 h 930"/>
                <a:gd name="T26" fmla="*/ 485 w 1111"/>
                <a:gd name="T27" fmla="*/ 353 h 930"/>
                <a:gd name="T28" fmla="*/ 892 w 1111"/>
                <a:gd name="T29" fmla="*/ 565 h 930"/>
                <a:gd name="T30" fmla="*/ 535 w 1111"/>
                <a:gd name="T31" fmla="*/ 854 h 9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11" h="930">
                  <a:moveTo>
                    <a:pt x="957" y="394"/>
                  </a:moveTo>
                  <a:cubicBezTo>
                    <a:pt x="939" y="389"/>
                    <a:pt x="926" y="385"/>
                    <a:pt x="936" y="362"/>
                  </a:cubicBezTo>
                  <a:cubicBezTo>
                    <a:pt x="956" y="311"/>
                    <a:pt x="958" y="266"/>
                    <a:pt x="936" y="235"/>
                  </a:cubicBezTo>
                  <a:cubicBezTo>
                    <a:pt x="895" y="176"/>
                    <a:pt x="782" y="179"/>
                    <a:pt x="652" y="233"/>
                  </a:cubicBezTo>
                  <a:cubicBezTo>
                    <a:pt x="652" y="233"/>
                    <a:pt x="611" y="251"/>
                    <a:pt x="622" y="219"/>
                  </a:cubicBezTo>
                  <a:cubicBezTo>
                    <a:pt x="642" y="155"/>
                    <a:pt x="639" y="101"/>
                    <a:pt x="608" y="70"/>
                  </a:cubicBezTo>
                  <a:cubicBezTo>
                    <a:pt x="537" y="0"/>
                    <a:pt x="350" y="73"/>
                    <a:pt x="190" y="233"/>
                  </a:cubicBezTo>
                  <a:cubicBezTo>
                    <a:pt x="69" y="353"/>
                    <a:pt x="0" y="481"/>
                    <a:pt x="0" y="591"/>
                  </a:cubicBezTo>
                  <a:cubicBezTo>
                    <a:pt x="0" y="801"/>
                    <a:pt x="270" y="930"/>
                    <a:pt x="534" y="930"/>
                  </a:cubicBezTo>
                  <a:cubicBezTo>
                    <a:pt x="881" y="930"/>
                    <a:pt x="1111" y="728"/>
                    <a:pt x="1111" y="568"/>
                  </a:cubicBezTo>
                  <a:cubicBezTo>
                    <a:pt x="1111" y="472"/>
                    <a:pt x="1030" y="417"/>
                    <a:pt x="957" y="394"/>
                  </a:cubicBezTo>
                  <a:close/>
                  <a:moveTo>
                    <a:pt x="535" y="854"/>
                  </a:moveTo>
                  <a:cubicBezTo>
                    <a:pt x="324" y="875"/>
                    <a:pt x="142" y="779"/>
                    <a:pt x="128" y="641"/>
                  </a:cubicBezTo>
                  <a:cubicBezTo>
                    <a:pt x="114" y="503"/>
                    <a:pt x="274" y="373"/>
                    <a:pt x="485" y="353"/>
                  </a:cubicBezTo>
                  <a:cubicBezTo>
                    <a:pt x="696" y="332"/>
                    <a:pt x="878" y="427"/>
                    <a:pt x="892" y="565"/>
                  </a:cubicBezTo>
                  <a:cubicBezTo>
                    <a:pt x="906" y="704"/>
                    <a:pt x="746" y="833"/>
                    <a:pt x="535" y="854"/>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11"/>
            <p:cNvSpPr/>
            <p:nvPr/>
          </p:nvSpPr>
          <p:spPr bwMode="auto">
            <a:xfrm>
              <a:off x="3094038" y="295276"/>
              <a:ext cx="1765300" cy="1868488"/>
            </a:xfrm>
            <a:custGeom>
              <a:gdLst>
                <a:gd name="T0" fmla="*/ 364 w 470"/>
                <a:gd name="T1" fmla="*/ 128 h 497"/>
                <a:gd name="T2" fmla="*/ 43 w 470"/>
                <a:gd name="T3" fmla="*/ 24 h 497"/>
                <a:gd name="T4" fmla="*/ 43 w 470"/>
                <a:gd name="T5" fmla="*/ 24 h 497"/>
                <a:gd name="T6" fmla="*/ 5 w 470"/>
                <a:gd name="T7" fmla="*/ 82 h 497"/>
                <a:gd name="T8" fmla="*/ 63 w 470"/>
                <a:gd name="T9" fmla="*/ 119 h 497"/>
                <a:gd name="T10" fmla="*/ 291 w 470"/>
                <a:gd name="T11" fmla="*/ 193 h 497"/>
                <a:gd name="T12" fmla="*/ 341 w 470"/>
                <a:gd name="T13" fmla="*/ 428 h 497"/>
                <a:gd name="T14" fmla="*/ 341 w 470"/>
                <a:gd name="T15" fmla="*/ 428 h 497"/>
                <a:gd name="T16" fmla="*/ 373 w 470"/>
                <a:gd name="T17" fmla="*/ 489 h 497"/>
                <a:gd name="T18" fmla="*/ 434 w 470"/>
                <a:gd name="T19" fmla="*/ 458 h 497"/>
                <a:gd name="T20" fmla="*/ 434 w 470"/>
                <a:gd name="T21" fmla="*/ 458 h 497"/>
                <a:gd name="T22" fmla="*/ 364 w 470"/>
                <a:gd name="T23" fmla="*/ 128 h 49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0" h="497">
                  <a:moveTo>
                    <a:pt x="364" y="128"/>
                  </a:moveTo>
                  <a:cubicBezTo>
                    <a:pt x="280" y="35"/>
                    <a:pt x="157" y="0"/>
                    <a:pt x="43" y="24"/>
                  </a:cubicBezTo>
                  <a:cubicBezTo>
                    <a:pt x="43" y="24"/>
                    <a:pt x="43" y="24"/>
                    <a:pt x="43" y="24"/>
                  </a:cubicBezTo>
                  <a:cubicBezTo>
                    <a:pt x="16" y="30"/>
                    <a:pt x="0" y="55"/>
                    <a:pt x="5" y="82"/>
                  </a:cubicBezTo>
                  <a:cubicBezTo>
                    <a:pt x="11" y="108"/>
                    <a:pt x="37" y="125"/>
                    <a:pt x="63" y="119"/>
                  </a:cubicBezTo>
                  <a:cubicBezTo>
                    <a:pt x="144" y="102"/>
                    <a:pt x="232" y="127"/>
                    <a:pt x="291" y="193"/>
                  </a:cubicBezTo>
                  <a:cubicBezTo>
                    <a:pt x="351" y="259"/>
                    <a:pt x="367" y="349"/>
                    <a:pt x="341" y="428"/>
                  </a:cubicBezTo>
                  <a:cubicBezTo>
                    <a:pt x="341" y="428"/>
                    <a:pt x="341" y="428"/>
                    <a:pt x="341" y="428"/>
                  </a:cubicBezTo>
                  <a:cubicBezTo>
                    <a:pt x="333" y="453"/>
                    <a:pt x="347" y="481"/>
                    <a:pt x="373" y="489"/>
                  </a:cubicBezTo>
                  <a:cubicBezTo>
                    <a:pt x="398" y="497"/>
                    <a:pt x="426" y="483"/>
                    <a:pt x="434" y="458"/>
                  </a:cubicBezTo>
                  <a:cubicBezTo>
                    <a:pt x="434" y="458"/>
                    <a:pt x="434" y="458"/>
                    <a:pt x="434" y="458"/>
                  </a:cubicBezTo>
                  <a:cubicBezTo>
                    <a:pt x="470" y="347"/>
                    <a:pt x="447" y="220"/>
                    <a:pt x="364" y="128"/>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12"/>
            <p:cNvSpPr/>
            <p:nvPr/>
          </p:nvSpPr>
          <p:spPr bwMode="auto">
            <a:xfrm>
              <a:off x="3252788" y="974726"/>
              <a:ext cx="919163" cy="969963"/>
            </a:xfrm>
            <a:custGeom>
              <a:gdLst>
                <a:gd name="T0" fmla="*/ 193 w 245"/>
                <a:gd name="T1" fmla="*/ 63 h 258"/>
                <a:gd name="T2" fmla="*/ 37 w 245"/>
                <a:gd name="T3" fmla="*/ 12 h 258"/>
                <a:gd name="T4" fmla="*/ 5 w 245"/>
                <a:gd name="T5" fmla="*/ 62 h 258"/>
                <a:gd name="T6" fmla="*/ 54 w 245"/>
                <a:gd name="T7" fmla="*/ 94 h 258"/>
                <a:gd name="T8" fmla="*/ 54 w 245"/>
                <a:gd name="T9" fmla="*/ 94 h 258"/>
                <a:gd name="T10" fmla="*/ 131 w 245"/>
                <a:gd name="T11" fmla="*/ 119 h 258"/>
                <a:gd name="T12" fmla="*/ 148 w 245"/>
                <a:gd name="T13" fmla="*/ 198 h 258"/>
                <a:gd name="T14" fmla="*/ 148 w 245"/>
                <a:gd name="T15" fmla="*/ 198 h 258"/>
                <a:gd name="T16" fmla="*/ 175 w 245"/>
                <a:gd name="T17" fmla="*/ 251 h 258"/>
                <a:gd name="T18" fmla="*/ 228 w 245"/>
                <a:gd name="T19" fmla="*/ 223 h 258"/>
                <a:gd name="T20" fmla="*/ 193 w 245"/>
                <a:gd name="T21" fmla="*/ 63 h 2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5" h="258">
                  <a:moveTo>
                    <a:pt x="193" y="63"/>
                  </a:moveTo>
                  <a:cubicBezTo>
                    <a:pt x="153" y="18"/>
                    <a:pt x="92" y="0"/>
                    <a:pt x="37" y="12"/>
                  </a:cubicBezTo>
                  <a:cubicBezTo>
                    <a:pt x="14" y="17"/>
                    <a:pt x="0" y="39"/>
                    <a:pt x="5" y="62"/>
                  </a:cubicBezTo>
                  <a:cubicBezTo>
                    <a:pt x="9" y="85"/>
                    <a:pt x="32" y="99"/>
                    <a:pt x="54" y="94"/>
                  </a:cubicBezTo>
                  <a:cubicBezTo>
                    <a:pt x="54" y="94"/>
                    <a:pt x="54" y="94"/>
                    <a:pt x="54" y="94"/>
                  </a:cubicBezTo>
                  <a:cubicBezTo>
                    <a:pt x="82" y="89"/>
                    <a:pt x="111" y="97"/>
                    <a:pt x="131" y="119"/>
                  </a:cubicBezTo>
                  <a:cubicBezTo>
                    <a:pt x="151" y="141"/>
                    <a:pt x="156" y="171"/>
                    <a:pt x="148" y="198"/>
                  </a:cubicBezTo>
                  <a:cubicBezTo>
                    <a:pt x="148" y="198"/>
                    <a:pt x="148" y="198"/>
                    <a:pt x="148" y="198"/>
                  </a:cubicBezTo>
                  <a:cubicBezTo>
                    <a:pt x="141" y="220"/>
                    <a:pt x="153" y="243"/>
                    <a:pt x="175" y="251"/>
                  </a:cubicBezTo>
                  <a:cubicBezTo>
                    <a:pt x="197" y="258"/>
                    <a:pt x="220" y="246"/>
                    <a:pt x="228" y="223"/>
                  </a:cubicBezTo>
                  <a:cubicBezTo>
                    <a:pt x="245" y="169"/>
                    <a:pt x="234" y="108"/>
                    <a:pt x="193" y="63"/>
                  </a:cubicBezTo>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13"/>
            <p:cNvSpPr>
              <a:spLocks noEditPoints="1"/>
            </p:cNvSpPr>
            <p:nvPr/>
          </p:nvSpPr>
          <p:spPr bwMode="auto">
            <a:xfrm>
              <a:off x="957263" y="2370138"/>
              <a:ext cx="1724025" cy="1485900"/>
            </a:xfrm>
            <a:custGeom>
              <a:gdLst>
                <a:gd name="T0" fmla="*/ 302 w 459"/>
                <a:gd name="T1" fmla="*/ 26 h 395"/>
                <a:gd name="T2" fmla="*/ 45 w 459"/>
                <a:gd name="T3" fmla="*/ 138 h 395"/>
                <a:gd name="T4" fmla="*/ 144 w 459"/>
                <a:gd name="T5" fmla="*/ 362 h 395"/>
                <a:gd name="T6" fmla="*/ 416 w 459"/>
                <a:gd name="T7" fmla="*/ 246 h 395"/>
                <a:gd name="T8" fmla="*/ 302 w 459"/>
                <a:gd name="T9" fmla="*/ 26 h 395"/>
                <a:gd name="T10" fmla="*/ 225 w 459"/>
                <a:gd name="T11" fmla="*/ 256 h 395"/>
                <a:gd name="T12" fmla="*/ 128 w 459"/>
                <a:gd name="T13" fmla="*/ 288 h 395"/>
                <a:gd name="T14" fmla="*/ 107 w 459"/>
                <a:gd name="T15" fmla="*/ 204 h 395"/>
                <a:gd name="T16" fmla="*/ 202 w 459"/>
                <a:gd name="T17" fmla="*/ 172 h 395"/>
                <a:gd name="T18" fmla="*/ 225 w 459"/>
                <a:gd name="T19" fmla="*/ 256 h 395"/>
                <a:gd name="T20" fmla="*/ 292 w 459"/>
                <a:gd name="T21" fmla="*/ 170 h 395"/>
                <a:gd name="T22" fmla="*/ 256 w 459"/>
                <a:gd name="T23" fmla="*/ 184 h 395"/>
                <a:gd name="T24" fmla="*/ 247 w 459"/>
                <a:gd name="T25" fmla="*/ 152 h 395"/>
                <a:gd name="T26" fmla="*/ 282 w 459"/>
                <a:gd name="T27" fmla="*/ 139 h 395"/>
                <a:gd name="T28" fmla="*/ 292 w 459"/>
                <a:gd name="T29" fmla="*/ 170 h 3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59" h="395">
                  <a:moveTo>
                    <a:pt x="302" y="26"/>
                  </a:moveTo>
                  <a:cubicBezTo>
                    <a:pt x="202" y="0"/>
                    <a:pt x="88" y="50"/>
                    <a:pt x="45" y="138"/>
                  </a:cubicBezTo>
                  <a:cubicBezTo>
                    <a:pt x="0" y="229"/>
                    <a:pt x="43" y="329"/>
                    <a:pt x="144" y="362"/>
                  </a:cubicBezTo>
                  <a:cubicBezTo>
                    <a:pt x="249" y="395"/>
                    <a:pt x="373" y="343"/>
                    <a:pt x="416" y="246"/>
                  </a:cubicBezTo>
                  <a:cubicBezTo>
                    <a:pt x="459" y="151"/>
                    <a:pt x="406" y="53"/>
                    <a:pt x="302" y="26"/>
                  </a:cubicBezTo>
                  <a:close/>
                  <a:moveTo>
                    <a:pt x="225" y="256"/>
                  </a:moveTo>
                  <a:cubicBezTo>
                    <a:pt x="205" y="289"/>
                    <a:pt x="161" y="303"/>
                    <a:pt x="128" y="288"/>
                  </a:cubicBezTo>
                  <a:cubicBezTo>
                    <a:pt x="96" y="273"/>
                    <a:pt x="86" y="236"/>
                    <a:pt x="107" y="204"/>
                  </a:cubicBezTo>
                  <a:cubicBezTo>
                    <a:pt x="127" y="172"/>
                    <a:pt x="169" y="158"/>
                    <a:pt x="202" y="172"/>
                  </a:cubicBezTo>
                  <a:cubicBezTo>
                    <a:pt x="235" y="186"/>
                    <a:pt x="245" y="224"/>
                    <a:pt x="225" y="256"/>
                  </a:cubicBezTo>
                  <a:close/>
                  <a:moveTo>
                    <a:pt x="292" y="170"/>
                  </a:moveTo>
                  <a:cubicBezTo>
                    <a:pt x="285" y="183"/>
                    <a:pt x="269" y="189"/>
                    <a:pt x="256" y="184"/>
                  </a:cubicBezTo>
                  <a:cubicBezTo>
                    <a:pt x="243" y="178"/>
                    <a:pt x="240" y="164"/>
                    <a:pt x="247" y="152"/>
                  </a:cubicBezTo>
                  <a:cubicBezTo>
                    <a:pt x="254" y="140"/>
                    <a:pt x="270" y="134"/>
                    <a:pt x="282" y="139"/>
                  </a:cubicBezTo>
                  <a:cubicBezTo>
                    <a:pt x="295" y="143"/>
                    <a:pt x="300" y="158"/>
                    <a:pt x="292" y="170"/>
                  </a:cubicBez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79" name="组合 78"/>
          <p:cNvGrpSpPr>
            <a:grpSpLocks noChangeAspect="1"/>
          </p:cNvGrpSpPr>
          <p:nvPr userDrawn="1"/>
        </p:nvGrpSpPr>
        <p:grpSpPr>
          <a:xfrm>
            <a:off x="1344173" y="5445823"/>
            <a:ext cx="396000" cy="319355"/>
            <a:chOff x="2482850" y="17463"/>
            <a:chExt cx="442913" cy="357188"/>
          </a:xfrm>
          <a:solidFill>
            <a:srgbClr val="FFE6C5"/>
          </a:solidFill>
        </p:grpSpPr>
        <p:sp>
          <p:nvSpPr>
            <p:cNvPr id="80" name="Freeform 14"/>
            <p:cNvSpPr/>
            <p:nvPr/>
          </p:nvSpPr>
          <p:spPr bwMode="auto">
            <a:xfrm>
              <a:off x="2482850" y="17463"/>
              <a:ext cx="442913" cy="204788"/>
            </a:xfrm>
            <a:custGeom>
              <a:gdLst>
                <a:gd name="T0" fmla="*/ 553 w 558"/>
                <a:gd name="T1" fmla="*/ 229 h 257"/>
                <a:gd name="T2" fmla="*/ 354 w 558"/>
                <a:gd name="T3" fmla="*/ 30 h 257"/>
                <a:gd name="T4" fmla="*/ 354 w 558"/>
                <a:gd name="T5" fmla="*/ 30 h 257"/>
                <a:gd name="T6" fmla="*/ 346 w 558"/>
                <a:gd name="T7" fmla="*/ 24 h 257"/>
                <a:gd name="T8" fmla="*/ 339 w 558"/>
                <a:gd name="T9" fmla="*/ 17 h 257"/>
                <a:gd name="T10" fmla="*/ 329 w 558"/>
                <a:gd name="T11" fmla="*/ 12 h 257"/>
                <a:gd name="T12" fmla="*/ 320 w 558"/>
                <a:gd name="T13" fmla="*/ 7 h 257"/>
                <a:gd name="T14" fmla="*/ 310 w 558"/>
                <a:gd name="T15" fmla="*/ 3 h 257"/>
                <a:gd name="T16" fmla="*/ 300 w 558"/>
                <a:gd name="T17" fmla="*/ 1 h 257"/>
                <a:gd name="T18" fmla="*/ 290 w 558"/>
                <a:gd name="T19" fmla="*/ 0 h 257"/>
                <a:gd name="T20" fmla="*/ 280 w 558"/>
                <a:gd name="T21" fmla="*/ 0 h 257"/>
                <a:gd name="T22" fmla="*/ 280 w 558"/>
                <a:gd name="T23" fmla="*/ 0 h 257"/>
                <a:gd name="T24" fmla="*/ 268 w 558"/>
                <a:gd name="T25" fmla="*/ 0 h 257"/>
                <a:gd name="T26" fmla="*/ 258 w 558"/>
                <a:gd name="T27" fmla="*/ 1 h 257"/>
                <a:gd name="T28" fmla="*/ 248 w 558"/>
                <a:gd name="T29" fmla="*/ 3 h 257"/>
                <a:gd name="T30" fmla="*/ 238 w 558"/>
                <a:gd name="T31" fmla="*/ 7 h 257"/>
                <a:gd name="T32" fmla="*/ 229 w 558"/>
                <a:gd name="T33" fmla="*/ 12 h 257"/>
                <a:gd name="T34" fmla="*/ 220 w 558"/>
                <a:gd name="T35" fmla="*/ 17 h 257"/>
                <a:gd name="T36" fmla="*/ 212 w 558"/>
                <a:gd name="T37" fmla="*/ 24 h 257"/>
                <a:gd name="T38" fmla="*/ 204 w 558"/>
                <a:gd name="T39" fmla="*/ 30 h 257"/>
                <a:gd name="T40" fmla="*/ 169 w 558"/>
                <a:gd name="T41" fmla="*/ 65 h 257"/>
                <a:gd name="T42" fmla="*/ 169 w 558"/>
                <a:gd name="T43" fmla="*/ 17 h 257"/>
                <a:gd name="T44" fmla="*/ 84 w 558"/>
                <a:gd name="T45" fmla="*/ 17 h 257"/>
                <a:gd name="T46" fmla="*/ 84 w 558"/>
                <a:gd name="T47" fmla="*/ 151 h 257"/>
                <a:gd name="T48" fmla="*/ 5 w 558"/>
                <a:gd name="T49" fmla="*/ 229 h 257"/>
                <a:gd name="T50" fmla="*/ 5 w 558"/>
                <a:gd name="T51" fmla="*/ 229 h 257"/>
                <a:gd name="T52" fmla="*/ 1 w 558"/>
                <a:gd name="T53" fmla="*/ 234 h 257"/>
                <a:gd name="T54" fmla="*/ 0 w 558"/>
                <a:gd name="T55" fmla="*/ 240 h 257"/>
                <a:gd name="T56" fmla="*/ 1 w 558"/>
                <a:gd name="T57" fmla="*/ 247 h 257"/>
                <a:gd name="T58" fmla="*/ 5 w 558"/>
                <a:gd name="T59" fmla="*/ 252 h 257"/>
                <a:gd name="T60" fmla="*/ 5 w 558"/>
                <a:gd name="T61" fmla="*/ 252 h 257"/>
                <a:gd name="T62" fmla="*/ 10 w 558"/>
                <a:gd name="T63" fmla="*/ 255 h 257"/>
                <a:gd name="T64" fmla="*/ 16 w 558"/>
                <a:gd name="T65" fmla="*/ 257 h 257"/>
                <a:gd name="T66" fmla="*/ 23 w 558"/>
                <a:gd name="T67" fmla="*/ 255 h 257"/>
                <a:gd name="T68" fmla="*/ 29 w 558"/>
                <a:gd name="T69" fmla="*/ 252 h 257"/>
                <a:gd name="T70" fmla="*/ 227 w 558"/>
                <a:gd name="T71" fmla="*/ 54 h 257"/>
                <a:gd name="T72" fmla="*/ 227 w 558"/>
                <a:gd name="T73" fmla="*/ 54 h 257"/>
                <a:gd name="T74" fmla="*/ 238 w 558"/>
                <a:gd name="T75" fmla="*/ 45 h 257"/>
                <a:gd name="T76" fmla="*/ 251 w 558"/>
                <a:gd name="T77" fmla="*/ 37 h 257"/>
                <a:gd name="T78" fmla="*/ 265 w 558"/>
                <a:gd name="T79" fmla="*/ 34 h 257"/>
                <a:gd name="T80" fmla="*/ 280 w 558"/>
                <a:gd name="T81" fmla="*/ 32 h 257"/>
                <a:gd name="T82" fmla="*/ 280 w 558"/>
                <a:gd name="T83" fmla="*/ 32 h 257"/>
                <a:gd name="T84" fmla="*/ 293 w 558"/>
                <a:gd name="T85" fmla="*/ 34 h 257"/>
                <a:gd name="T86" fmla="*/ 307 w 558"/>
                <a:gd name="T87" fmla="*/ 37 h 257"/>
                <a:gd name="T88" fmla="*/ 320 w 558"/>
                <a:gd name="T89" fmla="*/ 45 h 257"/>
                <a:gd name="T90" fmla="*/ 331 w 558"/>
                <a:gd name="T91" fmla="*/ 54 h 257"/>
                <a:gd name="T92" fmla="*/ 530 w 558"/>
                <a:gd name="T93" fmla="*/ 252 h 257"/>
                <a:gd name="T94" fmla="*/ 530 w 558"/>
                <a:gd name="T95" fmla="*/ 252 h 257"/>
                <a:gd name="T96" fmla="*/ 535 w 558"/>
                <a:gd name="T97" fmla="*/ 255 h 257"/>
                <a:gd name="T98" fmla="*/ 542 w 558"/>
                <a:gd name="T99" fmla="*/ 257 h 257"/>
                <a:gd name="T100" fmla="*/ 548 w 558"/>
                <a:gd name="T101" fmla="*/ 255 h 257"/>
                <a:gd name="T102" fmla="*/ 553 w 558"/>
                <a:gd name="T103" fmla="*/ 252 h 257"/>
                <a:gd name="T104" fmla="*/ 553 w 558"/>
                <a:gd name="T105" fmla="*/ 252 h 257"/>
                <a:gd name="T106" fmla="*/ 557 w 558"/>
                <a:gd name="T107" fmla="*/ 247 h 257"/>
                <a:gd name="T108" fmla="*/ 558 w 558"/>
                <a:gd name="T109" fmla="*/ 240 h 257"/>
                <a:gd name="T110" fmla="*/ 557 w 558"/>
                <a:gd name="T111" fmla="*/ 234 h 257"/>
                <a:gd name="T112" fmla="*/ 553 w 558"/>
                <a:gd name="T113" fmla="*/ 229 h 257"/>
                <a:gd name="T114" fmla="*/ 553 w 558"/>
                <a:gd name="T115" fmla="*/ 229 h 2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58" h="257">
                  <a:moveTo>
                    <a:pt x="553" y="229"/>
                  </a:moveTo>
                  <a:lnTo>
                    <a:pt x="354" y="30"/>
                  </a:lnTo>
                  <a:lnTo>
                    <a:pt x="354" y="30"/>
                  </a:lnTo>
                  <a:lnTo>
                    <a:pt x="346" y="24"/>
                  </a:lnTo>
                  <a:lnTo>
                    <a:pt x="339" y="17"/>
                  </a:lnTo>
                  <a:lnTo>
                    <a:pt x="329" y="12"/>
                  </a:lnTo>
                  <a:lnTo>
                    <a:pt x="320" y="7"/>
                  </a:lnTo>
                  <a:lnTo>
                    <a:pt x="310" y="3"/>
                  </a:lnTo>
                  <a:lnTo>
                    <a:pt x="300" y="1"/>
                  </a:lnTo>
                  <a:lnTo>
                    <a:pt x="290" y="0"/>
                  </a:lnTo>
                  <a:lnTo>
                    <a:pt x="280" y="0"/>
                  </a:lnTo>
                  <a:lnTo>
                    <a:pt x="280" y="0"/>
                  </a:lnTo>
                  <a:lnTo>
                    <a:pt x="268" y="0"/>
                  </a:lnTo>
                  <a:lnTo>
                    <a:pt x="258" y="1"/>
                  </a:lnTo>
                  <a:lnTo>
                    <a:pt x="248" y="3"/>
                  </a:lnTo>
                  <a:lnTo>
                    <a:pt x="238" y="7"/>
                  </a:lnTo>
                  <a:lnTo>
                    <a:pt x="229" y="12"/>
                  </a:lnTo>
                  <a:lnTo>
                    <a:pt x="220" y="17"/>
                  </a:lnTo>
                  <a:lnTo>
                    <a:pt x="212" y="24"/>
                  </a:lnTo>
                  <a:lnTo>
                    <a:pt x="204" y="30"/>
                  </a:lnTo>
                  <a:lnTo>
                    <a:pt x="169" y="65"/>
                  </a:lnTo>
                  <a:lnTo>
                    <a:pt x="169" y="17"/>
                  </a:lnTo>
                  <a:lnTo>
                    <a:pt x="84" y="17"/>
                  </a:lnTo>
                  <a:lnTo>
                    <a:pt x="84" y="151"/>
                  </a:lnTo>
                  <a:lnTo>
                    <a:pt x="5" y="229"/>
                  </a:lnTo>
                  <a:lnTo>
                    <a:pt x="5" y="229"/>
                  </a:lnTo>
                  <a:lnTo>
                    <a:pt x="1" y="234"/>
                  </a:lnTo>
                  <a:lnTo>
                    <a:pt x="0" y="240"/>
                  </a:lnTo>
                  <a:lnTo>
                    <a:pt x="1" y="247"/>
                  </a:lnTo>
                  <a:lnTo>
                    <a:pt x="5" y="252"/>
                  </a:lnTo>
                  <a:lnTo>
                    <a:pt x="5" y="252"/>
                  </a:lnTo>
                  <a:lnTo>
                    <a:pt x="10" y="255"/>
                  </a:lnTo>
                  <a:lnTo>
                    <a:pt x="16" y="257"/>
                  </a:lnTo>
                  <a:lnTo>
                    <a:pt x="23" y="255"/>
                  </a:lnTo>
                  <a:lnTo>
                    <a:pt x="29" y="252"/>
                  </a:lnTo>
                  <a:lnTo>
                    <a:pt x="227" y="54"/>
                  </a:lnTo>
                  <a:lnTo>
                    <a:pt x="227" y="54"/>
                  </a:lnTo>
                  <a:lnTo>
                    <a:pt x="238" y="45"/>
                  </a:lnTo>
                  <a:lnTo>
                    <a:pt x="251" y="37"/>
                  </a:lnTo>
                  <a:lnTo>
                    <a:pt x="265" y="34"/>
                  </a:lnTo>
                  <a:lnTo>
                    <a:pt x="280" y="32"/>
                  </a:lnTo>
                  <a:lnTo>
                    <a:pt x="280" y="32"/>
                  </a:lnTo>
                  <a:lnTo>
                    <a:pt x="293" y="34"/>
                  </a:lnTo>
                  <a:lnTo>
                    <a:pt x="307" y="37"/>
                  </a:lnTo>
                  <a:lnTo>
                    <a:pt x="320" y="45"/>
                  </a:lnTo>
                  <a:lnTo>
                    <a:pt x="331" y="54"/>
                  </a:lnTo>
                  <a:lnTo>
                    <a:pt x="530" y="252"/>
                  </a:lnTo>
                  <a:lnTo>
                    <a:pt x="530" y="252"/>
                  </a:lnTo>
                  <a:lnTo>
                    <a:pt x="535" y="255"/>
                  </a:lnTo>
                  <a:lnTo>
                    <a:pt x="542" y="257"/>
                  </a:lnTo>
                  <a:lnTo>
                    <a:pt x="548" y="255"/>
                  </a:lnTo>
                  <a:lnTo>
                    <a:pt x="553" y="252"/>
                  </a:lnTo>
                  <a:lnTo>
                    <a:pt x="553" y="252"/>
                  </a:lnTo>
                  <a:lnTo>
                    <a:pt x="557" y="247"/>
                  </a:lnTo>
                  <a:lnTo>
                    <a:pt x="558" y="240"/>
                  </a:lnTo>
                  <a:lnTo>
                    <a:pt x="557" y="234"/>
                  </a:lnTo>
                  <a:lnTo>
                    <a:pt x="553" y="229"/>
                  </a:lnTo>
                  <a:lnTo>
                    <a:pt x="553" y="229"/>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1" name="Freeform 15"/>
            <p:cNvSpPr/>
            <p:nvPr/>
          </p:nvSpPr>
          <p:spPr bwMode="auto">
            <a:xfrm>
              <a:off x="2543175" y="65088"/>
              <a:ext cx="322263" cy="309563"/>
            </a:xfrm>
            <a:custGeom>
              <a:gdLst>
                <a:gd name="T0" fmla="*/ 249 w 404"/>
                <a:gd name="T1" fmla="*/ 20 h 389"/>
                <a:gd name="T2" fmla="*/ 249 w 404"/>
                <a:gd name="T3" fmla="*/ 20 h 389"/>
                <a:gd name="T4" fmla="*/ 239 w 404"/>
                <a:gd name="T5" fmla="*/ 11 h 389"/>
                <a:gd name="T6" fmla="*/ 228 w 404"/>
                <a:gd name="T7" fmla="*/ 5 h 389"/>
                <a:gd name="T8" fmla="*/ 215 w 404"/>
                <a:gd name="T9" fmla="*/ 1 h 389"/>
                <a:gd name="T10" fmla="*/ 203 w 404"/>
                <a:gd name="T11" fmla="*/ 0 h 389"/>
                <a:gd name="T12" fmla="*/ 203 w 404"/>
                <a:gd name="T13" fmla="*/ 0 h 389"/>
                <a:gd name="T14" fmla="*/ 189 w 404"/>
                <a:gd name="T15" fmla="*/ 1 h 389"/>
                <a:gd name="T16" fmla="*/ 177 w 404"/>
                <a:gd name="T17" fmla="*/ 5 h 389"/>
                <a:gd name="T18" fmla="*/ 166 w 404"/>
                <a:gd name="T19" fmla="*/ 11 h 389"/>
                <a:gd name="T20" fmla="*/ 156 w 404"/>
                <a:gd name="T21" fmla="*/ 20 h 389"/>
                <a:gd name="T22" fmla="*/ 0 w 404"/>
                <a:gd name="T23" fmla="*/ 175 h 389"/>
                <a:gd name="T24" fmla="*/ 0 w 404"/>
                <a:gd name="T25" fmla="*/ 354 h 389"/>
                <a:gd name="T26" fmla="*/ 0 w 404"/>
                <a:gd name="T27" fmla="*/ 354 h 389"/>
                <a:gd name="T28" fmla="*/ 1 w 404"/>
                <a:gd name="T29" fmla="*/ 360 h 389"/>
                <a:gd name="T30" fmla="*/ 2 w 404"/>
                <a:gd name="T31" fmla="*/ 367 h 389"/>
                <a:gd name="T32" fmla="*/ 6 w 404"/>
                <a:gd name="T33" fmla="*/ 373 h 389"/>
                <a:gd name="T34" fmla="*/ 10 w 404"/>
                <a:gd name="T35" fmla="*/ 378 h 389"/>
                <a:gd name="T36" fmla="*/ 16 w 404"/>
                <a:gd name="T37" fmla="*/ 383 h 389"/>
                <a:gd name="T38" fmla="*/ 21 w 404"/>
                <a:gd name="T39" fmla="*/ 385 h 389"/>
                <a:gd name="T40" fmla="*/ 29 w 404"/>
                <a:gd name="T41" fmla="*/ 388 h 389"/>
                <a:gd name="T42" fmla="*/ 35 w 404"/>
                <a:gd name="T43" fmla="*/ 389 h 389"/>
                <a:gd name="T44" fmla="*/ 122 w 404"/>
                <a:gd name="T45" fmla="*/ 389 h 389"/>
                <a:gd name="T46" fmla="*/ 122 w 404"/>
                <a:gd name="T47" fmla="*/ 283 h 389"/>
                <a:gd name="T48" fmla="*/ 122 w 404"/>
                <a:gd name="T49" fmla="*/ 283 h 389"/>
                <a:gd name="T50" fmla="*/ 122 w 404"/>
                <a:gd name="T51" fmla="*/ 278 h 389"/>
                <a:gd name="T52" fmla="*/ 123 w 404"/>
                <a:gd name="T53" fmla="*/ 275 h 389"/>
                <a:gd name="T54" fmla="*/ 126 w 404"/>
                <a:gd name="T55" fmla="*/ 271 h 389"/>
                <a:gd name="T56" fmla="*/ 128 w 404"/>
                <a:gd name="T57" fmla="*/ 267 h 389"/>
                <a:gd name="T58" fmla="*/ 132 w 404"/>
                <a:gd name="T59" fmla="*/ 264 h 389"/>
                <a:gd name="T60" fmla="*/ 136 w 404"/>
                <a:gd name="T61" fmla="*/ 262 h 389"/>
                <a:gd name="T62" fmla="*/ 140 w 404"/>
                <a:gd name="T63" fmla="*/ 261 h 389"/>
                <a:gd name="T64" fmla="*/ 145 w 404"/>
                <a:gd name="T65" fmla="*/ 259 h 389"/>
                <a:gd name="T66" fmla="*/ 259 w 404"/>
                <a:gd name="T67" fmla="*/ 259 h 389"/>
                <a:gd name="T68" fmla="*/ 259 w 404"/>
                <a:gd name="T69" fmla="*/ 259 h 389"/>
                <a:gd name="T70" fmla="*/ 264 w 404"/>
                <a:gd name="T71" fmla="*/ 261 h 389"/>
                <a:gd name="T72" fmla="*/ 268 w 404"/>
                <a:gd name="T73" fmla="*/ 262 h 389"/>
                <a:gd name="T74" fmla="*/ 272 w 404"/>
                <a:gd name="T75" fmla="*/ 264 h 389"/>
                <a:gd name="T76" fmla="*/ 276 w 404"/>
                <a:gd name="T77" fmla="*/ 267 h 389"/>
                <a:gd name="T78" fmla="*/ 278 w 404"/>
                <a:gd name="T79" fmla="*/ 271 h 389"/>
                <a:gd name="T80" fmla="*/ 281 w 404"/>
                <a:gd name="T81" fmla="*/ 275 h 389"/>
                <a:gd name="T82" fmla="*/ 282 w 404"/>
                <a:gd name="T83" fmla="*/ 278 h 389"/>
                <a:gd name="T84" fmla="*/ 283 w 404"/>
                <a:gd name="T85" fmla="*/ 283 h 389"/>
                <a:gd name="T86" fmla="*/ 283 w 404"/>
                <a:gd name="T87" fmla="*/ 389 h 389"/>
                <a:gd name="T88" fmla="*/ 369 w 404"/>
                <a:gd name="T89" fmla="*/ 389 h 389"/>
                <a:gd name="T90" fmla="*/ 369 w 404"/>
                <a:gd name="T91" fmla="*/ 389 h 389"/>
                <a:gd name="T92" fmla="*/ 376 w 404"/>
                <a:gd name="T93" fmla="*/ 388 h 389"/>
                <a:gd name="T94" fmla="*/ 383 w 404"/>
                <a:gd name="T95" fmla="*/ 385 h 389"/>
                <a:gd name="T96" fmla="*/ 389 w 404"/>
                <a:gd name="T97" fmla="*/ 383 h 389"/>
                <a:gd name="T98" fmla="*/ 394 w 404"/>
                <a:gd name="T99" fmla="*/ 378 h 389"/>
                <a:gd name="T100" fmla="*/ 398 w 404"/>
                <a:gd name="T101" fmla="*/ 373 h 389"/>
                <a:gd name="T102" fmla="*/ 402 w 404"/>
                <a:gd name="T103" fmla="*/ 367 h 389"/>
                <a:gd name="T104" fmla="*/ 403 w 404"/>
                <a:gd name="T105" fmla="*/ 360 h 389"/>
                <a:gd name="T106" fmla="*/ 404 w 404"/>
                <a:gd name="T107" fmla="*/ 354 h 389"/>
                <a:gd name="T108" fmla="*/ 404 w 404"/>
                <a:gd name="T109" fmla="*/ 175 h 389"/>
                <a:gd name="T110" fmla="*/ 249 w 404"/>
                <a:gd name="T111" fmla="*/ 20 h 3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02" h="389">
                  <a:moveTo>
                    <a:pt x="249" y="20"/>
                  </a:moveTo>
                  <a:lnTo>
                    <a:pt x="249" y="20"/>
                  </a:lnTo>
                  <a:lnTo>
                    <a:pt x="239" y="11"/>
                  </a:lnTo>
                  <a:lnTo>
                    <a:pt x="228" y="5"/>
                  </a:lnTo>
                  <a:lnTo>
                    <a:pt x="215" y="1"/>
                  </a:lnTo>
                  <a:lnTo>
                    <a:pt x="203" y="0"/>
                  </a:lnTo>
                  <a:lnTo>
                    <a:pt x="203" y="0"/>
                  </a:lnTo>
                  <a:lnTo>
                    <a:pt x="189" y="1"/>
                  </a:lnTo>
                  <a:lnTo>
                    <a:pt x="177" y="5"/>
                  </a:lnTo>
                  <a:lnTo>
                    <a:pt x="166" y="11"/>
                  </a:lnTo>
                  <a:lnTo>
                    <a:pt x="156" y="20"/>
                  </a:lnTo>
                  <a:lnTo>
                    <a:pt x="0" y="175"/>
                  </a:lnTo>
                  <a:lnTo>
                    <a:pt x="0" y="354"/>
                  </a:lnTo>
                  <a:lnTo>
                    <a:pt x="0" y="354"/>
                  </a:lnTo>
                  <a:lnTo>
                    <a:pt x="1" y="360"/>
                  </a:lnTo>
                  <a:lnTo>
                    <a:pt x="2" y="367"/>
                  </a:lnTo>
                  <a:lnTo>
                    <a:pt x="6" y="373"/>
                  </a:lnTo>
                  <a:lnTo>
                    <a:pt x="10" y="378"/>
                  </a:lnTo>
                  <a:lnTo>
                    <a:pt x="16" y="383"/>
                  </a:lnTo>
                  <a:lnTo>
                    <a:pt x="21" y="385"/>
                  </a:lnTo>
                  <a:lnTo>
                    <a:pt x="29" y="388"/>
                  </a:lnTo>
                  <a:lnTo>
                    <a:pt x="35" y="389"/>
                  </a:lnTo>
                  <a:lnTo>
                    <a:pt x="122" y="389"/>
                  </a:lnTo>
                  <a:lnTo>
                    <a:pt x="122" y="283"/>
                  </a:lnTo>
                  <a:lnTo>
                    <a:pt x="122" y="283"/>
                  </a:lnTo>
                  <a:lnTo>
                    <a:pt x="122" y="278"/>
                  </a:lnTo>
                  <a:lnTo>
                    <a:pt x="123" y="275"/>
                  </a:lnTo>
                  <a:lnTo>
                    <a:pt x="126" y="271"/>
                  </a:lnTo>
                  <a:lnTo>
                    <a:pt x="128" y="267"/>
                  </a:lnTo>
                  <a:lnTo>
                    <a:pt x="132" y="264"/>
                  </a:lnTo>
                  <a:lnTo>
                    <a:pt x="136" y="262"/>
                  </a:lnTo>
                  <a:lnTo>
                    <a:pt x="140" y="261"/>
                  </a:lnTo>
                  <a:lnTo>
                    <a:pt x="145" y="259"/>
                  </a:lnTo>
                  <a:lnTo>
                    <a:pt x="259" y="259"/>
                  </a:lnTo>
                  <a:lnTo>
                    <a:pt x="259" y="259"/>
                  </a:lnTo>
                  <a:lnTo>
                    <a:pt x="264" y="261"/>
                  </a:lnTo>
                  <a:lnTo>
                    <a:pt x="268" y="262"/>
                  </a:lnTo>
                  <a:lnTo>
                    <a:pt x="272" y="264"/>
                  </a:lnTo>
                  <a:lnTo>
                    <a:pt x="276" y="267"/>
                  </a:lnTo>
                  <a:lnTo>
                    <a:pt x="278" y="271"/>
                  </a:lnTo>
                  <a:lnTo>
                    <a:pt x="281" y="275"/>
                  </a:lnTo>
                  <a:lnTo>
                    <a:pt x="282" y="278"/>
                  </a:lnTo>
                  <a:lnTo>
                    <a:pt x="283" y="283"/>
                  </a:lnTo>
                  <a:lnTo>
                    <a:pt x="283" y="389"/>
                  </a:lnTo>
                  <a:lnTo>
                    <a:pt x="369" y="389"/>
                  </a:lnTo>
                  <a:lnTo>
                    <a:pt x="369" y="389"/>
                  </a:lnTo>
                  <a:lnTo>
                    <a:pt x="376" y="388"/>
                  </a:lnTo>
                  <a:lnTo>
                    <a:pt x="383" y="385"/>
                  </a:lnTo>
                  <a:lnTo>
                    <a:pt x="389" y="383"/>
                  </a:lnTo>
                  <a:lnTo>
                    <a:pt x="394" y="378"/>
                  </a:lnTo>
                  <a:lnTo>
                    <a:pt x="398" y="373"/>
                  </a:lnTo>
                  <a:lnTo>
                    <a:pt x="402" y="367"/>
                  </a:lnTo>
                  <a:lnTo>
                    <a:pt x="403" y="360"/>
                  </a:lnTo>
                  <a:lnTo>
                    <a:pt x="404" y="354"/>
                  </a:lnTo>
                  <a:lnTo>
                    <a:pt x="404" y="175"/>
                  </a:lnTo>
                  <a:lnTo>
                    <a:pt x="249" y="20"/>
                  </a:lnTo>
                  <a:close/>
                </a:path>
              </a:pathLst>
            </a:custGeom>
            <a:grpFill/>
            <a:ln>
              <a:noFill/>
            </a:ln>
            <a:extLst>
              <a:ext uri="{91240B29-F687-4F45-9708-019B960494DF}">
                <a14:hiddenLine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2" name="Freeform 137"/>
          <p:cNvSpPr>
            <a:spLocks noChangeAspect="1" noEditPoints="1"/>
          </p:cNvSpPr>
          <p:nvPr userDrawn="1"/>
        </p:nvSpPr>
        <p:spPr bwMode="auto">
          <a:xfrm>
            <a:off x="1362173" y="5072151"/>
            <a:ext cx="360000" cy="235670"/>
          </a:xfrm>
          <a:custGeom>
            <a:gdLst>
              <a:gd name="T0" fmla="*/ 112 w 128"/>
              <a:gd name="T1" fmla="*/ 0 h 84"/>
              <a:gd name="T2" fmla="*/ 16 w 128"/>
              <a:gd name="T3" fmla="*/ 0 h 84"/>
              <a:gd name="T4" fmla="*/ 0 w 128"/>
              <a:gd name="T5" fmla="*/ 16 h 84"/>
              <a:gd name="T6" fmla="*/ 0 w 128"/>
              <a:gd name="T7" fmla="*/ 68 h 84"/>
              <a:gd name="T8" fmla="*/ 16 w 128"/>
              <a:gd name="T9" fmla="*/ 84 h 84"/>
              <a:gd name="T10" fmla="*/ 112 w 128"/>
              <a:gd name="T11" fmla="*/ 84 h 84"/>
              <a:gd name="T12" fmla="*/ 128 w 128"/>
              <a:gd name="T13" fmla="*/ 68 h 84"/>
              <a:gd name="T14" fmla="*/ 128 w 128"/>
              <a:gd name="T15" fmla="*/ 16 h 84"/>
              <a:gd name="T16" fmla="*/ 112 w 128"/>
              <a:gd name="T17" fmla="*/ 0 h 84"/>
              <a:gd name="T18" fmla="*/ 8 w 128"/>
              <a:gd name="T19" fmla="*/ 21 h 84"/>
              <a:gd name="T20" fmla="*/ 36 w 128"/>
              <a:gd name="T21" fmla="*/ 42 h 84"/>
              <a:gd name="T22" fmla="*/ 8 w 128"/>
              <a:gd name="T23" fmla="*/ 63 h 84"/>
              <a:gd name="T24" fmla="*/ 8 w 128"/>
              <a:gd name="T25" fmla="*/ 21 h 84"/>
              <a:gd name="T26" fmla="*/ 120 w 128"/>
              <a:gd name="T27" fmla="*/ 68 h 84"/>
              <a:gd name="T28" fmla="*/ 112 w 128"/>
              <a:gd name="T29" fmla="*/ 76 h 84"/>
              <a:gd name="T30" fmla="*/ 16 w 128"/>
              <a:gd name="T31" fmla="*/ 76 h 84"/>
              <a:gd name="T32" fmla="*/ 8 w 128"/>
              <a:gd name="T33" fmla="*/ 68 h 84"/>
              <a:gd name="T34" fmla="*/ 40 w 128"/>
              <a:gd name="T35" fmla="*/ 45 h 84"/>
              <a:gd name="T36" fmla="*/ 57 w 128"/>
              <a:gd name="T37" fmla="*/ 58 h 84"/>
              <a:gd name="T38" fmla="*/ 64 w 128"/>
              <a:gd name="T39" fmla="*/ 60 h 84"/>
              <a:gd name="T40" fmla="*/ 71 w 128"/>
              <a:gd name="T41" fmla="*/ 58 h 84"/>
              <a:gd name="T42" fmla="*/ 89 w 128"/>
              <a:gd name="T43" fmla="*/ 45 h 84"/>
              <a:gd name="T44" fmla="*/ 120 w 128"/>
              <a:gd name="T45" fmla="*/ 68 h 84"/>
              <a:gd name="T46" fmla="*/ 120 w 128"/>
              <a:gd name="T47" fmla="*/ 63 h 84"/>
              <a:gd name="T48" fmla="*/ 92 w 128"/>
              <a:gd name="T49" fmla="*/ 42 h 84"/>
              <a:gd name="T50" fmla="*/ 120 w 128"/>
              <a:gd name="T51" fmla="*/ 21 h 84"/>
              <a:gd name="T52" fmla="*/ 120 w 128"/>
              <a:gd name="T53" fmla="*/ 63 h 84"/>
              <a:gd name="T54" fmla="*/ 69 w 128"/>
              <a:gd name="T55" fmla="*/ 54 h 84"/>
              <a:gd name="T56" fmla="*/ 64 w 128"/>
              <a:gd name="T57" fmla="*/ 56 h 84"/>
              <a:gd name="T58" fmla="*/ 59 w 128"/>
              <a:gd name="T59" fmla="*/ 54 h 84"/>
              <a:gd name="T60" fmla="*/ 43 w 128"/>
              <a:gd name="T61" fmla="*/ 42 h 84"/>
              <a:gd name="T62" fmla="*/ 40 w 128"/>
              <a:gd name="T63" fmla="*/ 40 h 84"/>
              <a:gd name="T64" fmla="*/ 8 w 128"/>
              <a:gd name="T65" fmla="*/ 16 h 84"/>
              <a:gd name="T66" fmla="*/ 8 w 128"/>
              <a:gd name="T67" fmla="*/ 16 h 84"/>
              <a:gd name="T68" fmla="*/ 16 w 128"/>
              <a:gd name="T69" fmla="*/ 8 h 84"/>
              <a:gd name="T70" fmla="*/ 112 w 128"/>
              <a:gd name="T71" fmla="*/ 8 h 84"/>
              <a:gd name="T72" fmla="*/ 120 w 128"/>
              <a:gd name="T73" fmla="*/ 16 h 84"/>
              <a:gd name="T74" fmla="*/ 69 w 128"/>
              <a:gd name="T75" fmla="*/ 54 h 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84">
                <a:moveTo>
                  <a:pt x="112" y="0"/>
                </a:moveTo>
                <a:cubicBezTo>
                  <a:pt x="16" y="0"/>
                  <a:pt x="16" y="0"/>
                  <a:pt x="16" y="0"/>
                </a:cubicBezTo>
                <a:cubicBezTo>
                  <a:pt x="7" y="0"/>
                  <a:pt x="0" y="7"/>
                  <a:pt x="0" y="16"/>
                </a:cubicBezTo>
                <a:cubicBezTo>
                  <a:pt x="0" y="68"/>
                  <a:pt x="0" y="68"/>
                  <a:pt x="0" y="68"/>
                </a:cubicBezTo>
                <a:cubicBezTo>
                  <a:pt x="0" y="77"/>
                  <a:pt x="7" y="84"/>
                  <a:pt x="16" y="84"/>
                </a:cubicBezTo>
                <a:cubicBezTo>
                  <a:pt x="112" y="84"/>
                  <a:pt x="112" y="84"/>
                  <a:pt x="112" y="84"/>
                </a:cubicBezTo>
                <a:cubicBezTo>
                  <a:pt x="121" y="84"/>
                  <a:pt x="128" y="77"/>
                  <a:pt x="128" y="68"/>
                </a:cubicBezTo>
                <a:cubicBezTo>
                  <a:pt x="128" y="16"/>
                  <a:pt x="128" y="16"/>
                  <a:pt x="128" y="16"/>
                </a:cubicBezTo>
                <a:cubicBezTo>
                  <a:pt x="128" y="7"/>
                  <a:pt x="121" y="0"/>
                  <a:pt x="112" y="0"/>
                </a:cubicBezTo>
                <a:moveTo>
                  <a:pt x="8" y="21"/>
                </a:moveTo>
                <a:cubicBezTo>
                  <a:pt x="36" y="42"/>
                  <a:pt x="36" y="42"/>
                  <a:pt x="36" y="42"/>
                </a:cubicBezTo>
                <a:cubicBezTo>
                  <a:pt x="8" y="63"/>
                  <a:pt x="8" y="63"/>
                  <a:pt x="8" y="63"/>
                </a:cubicBezTo>
                <a:lnTo>
                  <a:pt x="8" y="21"/>
                </a:lnTo>
                <a:close/>
                <a:moveTo>
                  <a:pt x="120" y="68"/>
                </a:moveTo>
                <a:cubicBezTo>
                  <a:pt x="120" y="72"/>
                  <a:pt x="117" y="76"/>
                  <a:pt x="112" y="76"/>
                </a:cubicBezTo>
                <a:cubicBezTo>
                  <a:pt x="16" y="76"/>
                  <a:pt x="16" y="76"/>
                  <a:pt x="16" y="76"/>
                </a:cubicBezTo>
                <a:cubicBezTo>
                  <a:pt x="12" y="76"/>
                  <a:pt x="8" y="72"/>
                  <a:pt x="8" y="68"/>
                </a:cubicBezTo>
                <a:cubicBezTo>
                  <a:pt x="40" y="45"/>
                  <a:pt x="40" y="45"/>
                  <a:pt x="40" y="45"/>
                </a:cubicBezTo>
                <a:cubicBezTo>
                  <a:pt x="57" y="58"/>
                  <a:pt x="57" y="58"/>
                  <a:pt x="57" y="58"/>
                </a:cubicBezTo>
                <a:cubicBezTo>
                  <a:pt x="59" y="59"/>
                  <a:pt x="62" y="60"/>
                  <a:pt x="64" y="60"/>
                </a:cubicBezTo>
                <a:cubicBezTo>
                  <a:pt x="67" y="60"/>
                  <a:pt x="69" y="59"/>
                  <a:pt x="71" y="58"/>
                </a:cubicBezTo>
                <a:cubicBezTo>
                  <a:pt x="89" y="45"/>
                  <a:pt x="89" y="45"/>
                  <a:pt x="89" y="45"/>
                </a:cubicBezTo>
                <a:lnTo>
                  <a:pt x="120" y="68"/>
                </a:lnTo>
                <a:close/>
                <a:moveTo>
                  <a:pt x="120" y="63"/>
                </a:moveTo>
                <a:cubicBezTo>
                  <a:pt x="92" y="42"/>
                  <a:pt x="92" y="42"/>
                  <a:pt x="92" y="42"/>
                </a:cubicBezTo>
                <a:cubicBezTo>
                  <a:pt x="120" y="21"/>
                  <a:pt x="120" y="21"/>
                  <a:pt x="120" y="21"/>
                </a:cubicBezTo>
                <a:lnTo>
                  <a:pt x="120" y="63"/>
                </a:lnTo>
                <a:close/>
                <a:moveTo>
                  <a:pt x="69" y="54"/>
                </a:moveTo>
                <a:cubicBezTo>
                  <a:pt x="68" y="55"/>
                  <a:pt x="66" y="56"/>
                  <a:pt x="64" y="56"/>
                </a:cubicBezTo>
                <a:cubicBezTo>
                  <a:pt x="62" y="56"/>
                  <a:pt x="61" y="55"/>
                  <a:pt x="59" y="54"/>
                </a:cubicBezTo>
                <a:cubicBezTo>
                  <a:pt x="43" y="42"/>
                  <a:pt x="43" y="42"/>
                  <a:pt x="43" y="42"/>
                </a:cubicBezTo>
                <a:cubicBezTo>
                  <a:pt x="40" y="40"/>
                  <a:pt x="40" y="40"/>
                  <a:pt x="40" y="40"/>
                </a:cubicBezTo>
                <a:cubicBezTo>
                  <a:pt x="8" y="16"/>
                  <a:pt x="8" y="16"/>
                  <a:pt x="8" y="16"/>
                </a:cubicBezTo>
                <a:cubicBezTo>
                  <a:pt x="8" y="16"/>
                  <a:pt x="8" y="16"/>
                  <a:pt x="8" y="16"/>
                </a:cubicBezTo>
                <a:cubicBezTo>
                  <a:pt x="8" y="12"/>
                  <a:pt x="12" y="8"/>
                  <a:pt x="16" y="8"/>
                </a:cubicBezTo>
                <a:cubicBezTo>
                  <a:pt x="112" y="8"/>
                  <a:pt x="112" y="8"/>
                  <a:pt x="112" y="8"/>
                </a:cubicBezTo>
                <a:cubicBezTo>
                  <a:pt x="117" y="8"/>
                  <a:pt x="120" y="12"/>
                  <a:pt x="120" y="16"/>
                </a:cubicBezTo>
                <a:lnTo>
                  <a:pt x="69" y="54"/>
                </a:lnTo>
                <a:close/>
              </a:path>
            </a:pathLst>
          </a:custGeom>
          <a:solidFill>
            <a:srgbClr val="FFE6C5"/>
          </a:solidFill>
          <a:ln>
            <a:noFill/>
          </a:ln>
          <a:extLst/>
        </p:spPr>
        <p:txBody>
          <a:bodyPr vert="horz" wrap="square" lIns="91440" tIns="45720" rIns="91440" bIns="45720" numCol="1" anchor="t" anchorCtr="0" compatLnSpc="1">
            <a:prstTxWarp prst="textNoShape">
              <a:avLst/>
            </a:prstTxWarp>
          </a:bodyPr>
          <a:lstStyle/>
          <a:p>
            <a:endParaRPr lang="zh-CN" altLang="en-US"/>
          </a:p>
        </p:txBody>
      </p:sp>
    </p:spTree>
    <p:extLst>
      <p:ext uri="{BB962C8B-B14F-4D97-AF65-F5344CB8AC3E}">
        <p14:creationId val="4232645196"/>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自定义版式">
    <p:spTree>
      <p:nvGrpSpPr>
        <p:cNvPr id="1" name=""/>
        <p:cNvGrpSpPr/>
        <p:nvPr/>
      </p:nvGrpSpPr>
      <p:grpSpPr>
        <a:xfrm>
          <a:off x="0" y="0"/>
          <a:ext cx="0" cy="0"/>
        </a:xfrm>
      </p:grpSpPr>
    </p:spTree>
    <p:extLst>
      <p:ext uri="{BB962C8B-B14F-4D97-AF65-F5344CB8AC3E}">
        <p14:creationId val="3449870546"/>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7329728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9.xml" Type="http://schemas.openxmlformats.org/officeDocument/2006/relationships/slideLayout"/><Relationship Id="rId10" Target="../slideLayouts/slideLayout18.xml" Type="http://schemas.openxmlformats.org/officeDocument/2006/relationships/slideLayout"/><Relationship Id="rId11" Target="../slideLayouts/slideLayout19.xml" Type="http://schemas.openxmlformats.org/officeDocument/2006/relationships/slideLayout"/><Relationship Id="rId12" Target="../theme/theme2.xml" Type="http://schemas.openxmlformats.org/officeDocument/2006/relationships/theme"/><Relationship Id="rId2" Target="../slideLayouts/slideLayout10.xml" Type="http://schemas.openxmlformats.org/officeDocument/2006/relationships/slideLayout"/><Relationship Id="rId3" Target="../slideLayouts/slideLayout11.xml" Type="http://schemas.openxmlformats.org/officeDocument/2006/relationships/slideLayout"/><Relationship Id="rId4" Target="../slideLayouts/slideLayout12.xml" Type="http://schemas.openxmlformats.org/officeDocument/2006/relationships/slideLayout"/><Relationship Id="rId5" Target="../slideLayouts/slideLayout13.xml" Type="http://schemas.openxmlformats.org/officeDocument/2006/relationships/slideLayout"/><Relationship Id="rId6" Target="../slideLayouts/slideLayout14.xml" Type="http://schemas.openxmlformats.org/officeDocument/2006/relationships/slideLayout"/><Relationship Id="rId7" Target="../slideLayouts/slideLayout15.xml" Type="http://schemas.openxmlformats.org/officeDocument/2006/relationships/slideLayout"/><Relationship Id="rId8" Target="../slideLayouts/slideLayout16.xml" Type="http://schemas.openxmlformats.org/officeDocument/2006/relationships/slideLayout"/><Relationship Id="rId9" Target="../slideLayouts/slideLayout17.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grpSp>
        <p:nvGrpSpPr>
          <p:cNvPr id="6" name="组合 5"/>
          <p:cNvGrpSpPr/>
          <p:nvPr userDrawn="1"/>
        </p:nvGrpSpPr>
        <p:grpSpPr>
          <a:xfrm>
            <a:off x="243290" y="456340"/>
            <a:ext cx="812406" cy="621321"/>
            <a:chOff x="2902084" y="643410"/>
            <a:chExt cx="812406" cy="621321"/>
          </a:xfrm>
          <a:solidFill>
            <a:schemeClr val="tx1">
              <a:lumMod val="65000"/>
              <a:lumOff val="35000"/>
            </a:schemeClr>
          </a:solidFill>
        </p:grpSpPr>
        <p:sp>
          <p:nvSpPr>
            <p:cNvPr id="7" name="菱形 6"/>
            <p:cNvSpPr/>
            <p:nvPr/>
          </p:nvSpPr>
          <p:spPr>
            <a:xfrm>
              <a:off x="2902084" y="643410"/>
              <a:ext cx="621321" cy="621321"/>
            </a:xfrm>
            <a:prstGeom prst="diamond">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sp>
          <p:nvSpPr>
            <p:cNvPr id="8" name="菱形 7"/>
            <p:cNvSpPr/>
            <p:nvPr/>
          </p:nvSpPr>
          <p:spPr>
            <a:xfrm>
              <a:off x="3093169" y="643410"/>
              <a:ext cx="621321" cy="621321"/>
            </a:xfrm>
            <a:prstGeom prst="diamond">
              <a:avLst/>
            </a:prstGeom>
            <a:solidFill>
              <a:srgbClr val="C93149">
                <a:alpha val="58039"/>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94240" tIns="434931" rIns="394240" bIns="434931" numCol="1" spcCol="1270" anchor="ctr" anchorCtr="0">
              <a:noAutofit/>
            </a:bodyPr>
            <a:lstStyle/>
            <a:p>
              <a:pPr algn="ctr" defTabSz="1422400">
                <a:lnSpc>
                  <a:spcPct val="90000"/>
                </a:lnSpc>
                <a:spcBef>
                  <a:spcPct val="0"/>
                </a:spcBef>
                <a:spcAft>
                  <a:spcPct val="35000"/>
                </a:spcAft>
              </a:pPr>
              <a:endParaRPr lang="zh-CN" altLang="en-US" sz="3200"/>
            </a:p>
          </p:txBody>
        </p:sp>
      </p:grpSp>
      <p:sp>
        <p:nvSpPr>
          <p:cNvPr id="9" name="TextBox 15"/>
          <p:cNvSpPr txBox="1"/>
          <p:nvPr userDrawn="1"/>
        </p:nvSpPr>
        <p:spPr>
          <a:xfrm>
            <a:off x="11003833" y="6404268"/>
            <a:ext cx="982961" cy="338554"/>
          </a:xfrm>
          <a:prstGeom prst="rect">
            <a:avLst/>
          </a:prstGeom>
          <a:noFill/>
        </p:spPr>
        <p:txBody>
          <a:bodyPr wrap="none" rtlCol="0">
            <a:spAutoFit/>
          </a:bodyPr>
          <a:lstStyle/>
          <a:p>
            <a:r>
              <a:rPr lang="en-US" altLang="zh-CN" sz="1600" smtClean="0">
                <a:solidFill>
                  <a:schemeClr val="tx1">
                    <a:lumMod val="65000"/>
                    <a:lumOff val="35000"/>
                  </a:schemeClr>
                </a:solidFill>
              </a:rPr>
              <a:t>—  </a:t>
            </a:r>
            <a:fld id="{2EEF1883-7A0E-4F66-9932-E581691AD397}" type="slidenum">
              <a:rPr lang="zh-CN" altLang="en-US" sz="1600" smtClean="0">
                <a:solidFill>
                  <a:schemeClr val="tx1">
                    <a:lumMod val="65000"/>
                    <a:lumOff val="35000"/>
                  </a:schemeClr>
                </a:solidFill>
              </a:rPr>
              <a:t>1</a:t>
            </a:fld>
            <a:r>
              <a:rPr lang="zh-CN" altLang="en-US" sz="1600" smtClean="0">
                <a:solidFill>
                  <a:schemeClr val="tx1">
                    <a:lumMod val="65000"/>
                    <a:lumOff val="35000"/>
                  </a:schemeClr>
                </a:solidFill>
              </a:rPr>
              <a:t> </a:t>
            </a:r>
            <a:r>
              <a:rPr lang="en-US" altLang="zh-CN" sz="1600" smtClean="0">
                <a:solidFill>
                  <a:schemeClr val="tx1">
                    <a:lumMod val="65000"/>
                    <a:lumOff val="35000"/>
                  </a:schemeClr>
                </a:solidFill>
              </a:rPr>
              <a:t>—</a:t>
            </a:r>
            <a:r>
              <a:rPr lang="zh-CN" altLang="en-US" sz="1600" smtClean="0">
                <a:solidFill>
                  <a:schemeClr val="tx1">
                    <a:lumMod val="65000"/>
                    <a:lumOff val="35000"/>
                  </a:schemeClr>
                </a:solidFill>
              </a:rPr>
              <a:t> </a:t>
            </a:r>
            <a:endParaRPr lang="zh-CN" altLang="en-US" sz="1600" b="0">
              <a:solidFill>
                <a:schemeClr val="tx1">
                  <a:lumMod val="65000"/>
                  <a:lumOff val="35000"/>
                </a:schemeClr>
              </a:solidFill>
              <a:latin typeface="微软雅黑" panose="020b0503020204020204" pitchFamily="34" charset="-122"/>
              <a:ea typeface="微软雅黑" pitchFamily="34" charset="-122"/>
            </a:endParaRPr>
          </a:p>
        </p:txBody>
      </p:sp>
    </p:spTree>
    <p:extLst>
      <p:ext uri="{BB962C8B-B14F-4D97-AF65-F5344CB8AC3E}">
        <p14:creationId val="8959387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5" r:id="rId5"/>
    <p:sldLayoutId id="2147483654" r:id="rId6"/>
    <p:sldLayoutId id="2147483653" r:id="rId7"/>
    <p:sldLayoutId id="2147483652" r:id="rId8"/>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2016/2/22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411852930"/>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s>
</file>

<file path=ppt/slides/_rels/slide1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0.xml" Type="http://schemas.openxmlformats.org/officeDocument/2006/relationships/notesSlide"/><Relationship Id="rId3" Target="../media/image14.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1.xml" Type="http://schemas.openxmlformats.org/officeDocument/2006/relationships/notesSlide"/><Relationship Id="rId3"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2.xml" Type="http://schemas.openxmlformats.org/officeDocument/2006/relationships/notesSlide"/></Relationships>
</file>

<file path=ppt/slides/_rels/slide1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3.xml" Type="http://schemas.openxmlformats.org/officeDocument/2006/relationships/notesSlide"/><Relationship Id="rId3" Target="../media/image16.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4.xml" Type="http://schemas.openxmlformats.org/officeDocument/2006/relationships/notesSlide"/><Relationship Id="rId3" Target="../media/image17.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5.xml" Type="http://schemas.openxmlformats.org/officeDocument/2006/relationships/notesSlide"/></Relationships>
</file>

<file path=ppt/slides/_rels/slide1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6.xml" Type="http://schemas.openxmlformats.org/officeDocument/2006/relationships/notesSlide"/><Relationship Id="rId3" Target="../media/image1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7.xml" Type="http://schemas.openxmlformats.org/officeDocument/2006/relationships/notesSlide"/><Relationship Id="rId3" Target="../media/image19.png" Type="http://schemas.openxmlformats.org/officeDocument/2006/relationships/image"/><Relationship Id="rId4" Target="../media/image20.png" Type="http://schemas.openxmlformats.org/officeDocument/2006/relationships/image"/><Relationship Id="rId5" Target="../media/image21.png" Type="http://schemas.openxmlformats.org/officeDocument/2006/relationships/image"/><Relationship Id="rId6" Target="../media/image2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19.xml" Type="http://schemas.openxmlformats.org/officeDocument/2006/relationships/notesSlide"/><Relationship Id="rId3" Target="../media/image2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xml" Type="http://schemas.openxmlformats.org/officeDocument/2006/relationships/notesSlide"/><Relationship Id="rId3" Target="../media/image7.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0.xml" Type="http://schemas.openxmlformats.org/officeDocument/2006/relationships/notesSlide"/><Relationship Id="rId3" Target="../media/image24.png" Type="http://schemas.openxmlformats.org/officeDocument/2006/relationships/image"/><Relationship Id="rId4" Target="../media/image25.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1.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2.xml" Type="http://schemas.openxmlformats.org/officeDocument/2006/relationships/notesSlide"/><Relationship Id="rId3" Target="../media/image26.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3.xml" Type="http://schemas.openxmlformats.org/officeDocument/2006/relationships/notesSlide"/><Relationship Id="rId3" Target="../media/image27.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4.xml" Type="http://schemas.openxmlformats.org/officeDocument/2006/relationships/notesSlide"/></Relationships>
</file>

<file path=ppt/slides/_rels/slide2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5.xml" Type="http://schemas.openxmlformats.org/officeDocument/2006/relationships/notesSlide"/><Relationship Id="rId3" Target="../media/image28.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 Id="rId3" Target="../media/image29.pn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27.xml" Type="http://schemas.openxmlformats.org/officeDocument/2006/relationships/notesSlide"/></Relationships>
</file>

<file path=ppt/slides/_rels/slide2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8.xml" Type="http://schemas.openxmlformats.org/officeDocument/2006/relationships/notesSlide"/><Relationship Id="rId3" Target="../media/image30.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9.xml" Type="http://schemas.openxmlformats.org/officeDocument/2006/relationships/notesSlide"/><Relationship Id="rId3" Target="../media/image31.png" Type="http://schemas.openxmlformats.org/officeDocument/2006/relationships/image"/><Relationship Id="rId4" Target="../media/image32.png" Type="http://schemas.openxmlformats.org/officeDocument/2006/relationships/image"/><Relationship Id="rId5" Target="../media/image33.png" Type="http://schemas.openxmlformats.org/officeDocument/2006/relationships/image"/><Relationship Id="rId6" Target="../media/image34.png" Type="http://schemas.openxmlformats.org/officeDocument/2006/relationships/image"/><Relationship Id="rId7" Target="../media/image35.png" Type="http://schemas.openxmlformats.org/officeDocument/2006/relationships/image"/><Relationship Id="rId8" Target="../media/image36.png" Type="http://schemas.openxmlformats.org/officeDocument/2006/relationships/image"/><Relationship Id="rId9" Target="../media/image3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xml" Type="http://schemas.openxmlformats.org/officeDocument/2006/relationships/notesSlide"/></Relationships>
</file>

<file path=ppt/slides/_rels/slide30.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1.xml" Type="http://schemas.openxmlformats.org/officeDocument/2006/relationships/notesSlide"/><Relationship Id="rId3" Target="../media/image38.jpeg" Type="http://schemas.openxmlformats.org/officeDocument/2006/relationships/image"/></Relationships>
</file>

<file path=ppt/slides/_rels/slide32.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33.xml" Type="http://schemas.openxmlformats.org/officeDocument/2006/relationships/notesSlide"/></Relationships>
</file>

<file path=ppt/slides/_rels/slide3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4.xml" Type="http://schemas.openxmlformats.org/officeDocument/2006/relationships/notesSlide"/><Relationship Id="rId3" Target="../media/image39.jpeg" Type="http://schemas.openxmlformats.org/officeDocument/2006/relationships/image"/></Relationships>
</file>

<file path=ppt/slides/_rels/slide35.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35.xml" Type="http://schemas.openxmlformats.org/officeDocument/2006/relationships/notesSlide"/><Relationship Id="rId3" Target="../media/image40.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4.xml" Type="http://schemas.openxmlformats.org/officeDocument/2006/relationships/notesSlide"/><Relationship Id="rId3" Target="../media/image8.jpeg" Type="http://schemas.openxmlformats.org/officeDocument/2006/relationships/image"/><Relationship Id="rId4" Target="../media/image9.gif"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5.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 Id="rId3" Target="../media/image10.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8.xml" Type="http://schemas.openxmlformats.org/officeDocument/2006/relationships/notesSlide"/><Relationship Id="rId3" Target="../media/image11.png" Type="http://schemas.openxmlformats.org/officeDocument/2006/relationships/image"/><Relationship Id="rId4" Target="../media/image12.png" Type="http://schemas.openxmlformats.org/officeDocument/2006/relationships/image"/><Relationship Id="rId5"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9.xml" Type="http://schemas.openxmlformats.org/officeDocument/2006/relationships/notesSlid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Tree>
    <p:extLst>
      <p:ext uri="{BB962C8B-B14F-4D97-AF65-F5344CB8AC3E}">
        <p14:creationId val="500471442"/>
      </p:ext>
    </p:extLst>
  </p:cSld>
  <p:clrMapOvr>
    <a:masterClrMapping/>
  </p:clrMapOvr>
  <p:transition>
    <p:newsflash/>
  </p:transition>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 7"/>
          <p:cNvPicPr>
            <a:picLocks noChangeAspect="1"/>
          </p:cNvPicPr>
          <p:nvPr/>
        </p:nvPicPr>
        <p:blipFill>
          <a:blip r:embed="rId3">
            <a:extLst>
              <a:ext uri="{28A0092B-C50C-407E-A947-70E740481C1C}">
                <a14:useLocalDpi/>
              </a:ext>
            </a:extLst>
          </a:blip>
          <a:stretch>
            <a:fillRect/>
          </a:stretch>
        </p:blipFill>
        <p:spPr>
          <a:xfrm>
            <a:off x="0" y="1750513"/>
            <a:ext cx="12192000" cy="3356976"/>
          </a:xfrm>
          <a:prstGeom prst="rect">
            <a:avLst/>
          </a:prstGeom>
        </p:spPr>
      </p:pic>
      <p:sp>
        <p:nvSpPr>
          <p:cNvPr id="3" name="矩形 2"/>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债务篇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奴隶和自由人的灵魂</a:t>
            </a:r>
          </a:p>
        </p:txBody>
      </p:sp>
      <p:sp>
        <p:nvSpPr>
          <p:cNvPr id="6" name="矩形 5"/>
          <p:cNvSpPr/>
          <p:nvPr/>
        </p:nvSpPr>
        <p:spPr>
          <a:xfrm>
            <a:off x="0" y="1602596"/>
            <a:ext cx="12192000" cy="147917"/>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7" name="矩形 6"/>
          <p:cNvSpPr/>
          <p:nvPr/>
        </p:nvSpPr>
        <p:spPr>
          <a:xfrm>
            <a:off x="0" y="5107488"/>
            <a:ext cx="12192000" cy="147917"/>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9" name="文本框 8"/>
          <p:cNvSpPr txBox="1"/>
          <p:nvPr/>
        </p:nvSpPr>
        <p:spPr>
          <a:xfrm>
            <a:off x="6152355" y="674030"/>
            <a:ext cx="57708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巴比伦骆驼商人的故事</a:t>
            </a:r>
          </a:p>
        </p:txBody>
      </p:sp>
      <p:sp>
        <p:nvSpPr>
          <p:cNvPr id="10" name="矩形 9"/>
          <p:cNvSpPr/>
          <p:nvPr/>
        </p:nvSpPr>
        <p:spPr>
          <a:xfrm>
            <a:off x="1083831" y="5345542"/>
            <a:ext cx="10839405" cy="1103681"/>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达巴希尔是一名富裕的巴比伦骆驼交易商，但是，他在年轻时因花钱大手大脚，靠赊账和借贷来满足虚荣，后来终因负债累累，日子每况愈下，竟最终沦为叙利亚奴隶。而后在女主人希拉的帮助下，以“重新做回自由人”的信念，回到巴比伦，最终还清债务，成为巴比伦富翁之一。</a:t>
            </a:r>
          </a:p>
        </p:txBody>
      </p:sp>
    </p:spTree>
    <p:extLst>
      <p:ext uri="{BB962C8B-B14F-4D97-AF65-F5344CB8AC3E}">
        <p14:creationId val="836301896"/>
      </p:ext>
    </p:extLst>
  </p:cSld>
  <p:clrMapOvr>
    <a:masterClrMapping/>
  </p:clrMapOvr>
  <mc:AlternateContent>
    <mc:Choice Requires="p14">
      <p:transition>
        <p14:flip dir="r"/>
      </p:transition>
    </mc:Choice>
    <mc:Fallback>
      <p:transition>
        <p:fade/>
      </p:transition>
    </mc:Fallback>
  </mc:AlternateConten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债务篇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奴隶和自由人的灵魂</a:t>
            </a:r>
          </a:p>
        </p:txBody>
      </p:sp>
      <p:sp>
        <p:nvSpPr>
          <p:cNvPr id="5" name="矩形 4"/>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债务篇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奴隶和自由人的灵魂</a:t>
            </a:r>
          </a:p>
        </p:txBody>
      </p:sp>
      <p:pic>
        <p:nvPicPr>
          <p:cNvPr id="6" name="图片 5"/>
          <p:cNvPicPr>
            <a:picLocks noChangeAspect="1"/>
          </p:cNvPicPr>
          <p:nvPr/>
        </p:nvPicPr>
        <p:blipFill>
          <a:blip r:embed="rId3">
            <a:extLst>
              <a:ext uri="{28A0092B-C50C-407E-A947-70E740481C1C}">
                <a14:useLocalDpi/>
              </a:ext>
            </a:extLst>
          </a:blip>
          <a:stretch>
            <a:fillRect/>
          </a:stretch>
        </p:blipFill>
        <p:spPr>
          <a:xfrm>
            <a:off x="6096000" y="0"/>
            <a:ext cx="6096000" cy="6858000"/>
          </a:xfrm>
          <a:prstGeom prst="rect">
            <a:avLst/>
          </a:prstGeom>
        </p:spPr>
      </p:pic>
      <p:sp>
        <p:nvSpPr>
          <p:cNvPr id="7" name="矩形 6"/>
          <p:cNvSpPr/>
          <p:nvPr/>
        </p:nvSpPr>
        <p:spPr>
          <a:xfrm>
            <a:off x="6095999" y="376124"/>
            <a:ext cx="6096000" cy="766267"/>
          </a:xfrm>
          <a:prstGeom prst="rect">
            <a:avLst/>
          </a:prstGeom>
          <a:noFill/>
        </p:spPr>
        <p:txBody>
          <a:bodyPr rtlCol="0" wrap="square">
            <a:spAutoFit/>
          </a:bodyPr>
          <a:lstStyle/>
          <a:p>
            <a:pPr algn="ctr">
              <a:lnSpc>
                <a:spcPct val="123000"/>
              </a:lnSpc>
            </a:pPr>
            <a:r>
              <a:rPr altLang="en-US" lang="zh-CN" smtClean="0">
                <a:solidFill>
                  <a:schemeClr val="bg1"/>
                </a:solidFill>
                <a:latin charset="-122" pitchFamily="34" typeface="微软雅黑"/>
                <a:ea charset="-122" pitchFamily="34" typeface="微软雅黑"/>
              </a:rPr>
              <a:t>假如一个人内心里面藏有做奴隶的灵魂，</a:t>
            </a:r>
          </a:p>
          <a:p>
            <a:pPr algn="ctr">
              <a:lnSpc>
                <a:spcPct val="123000"/>
              </a:lnSpc>
            </a:pPr>
            <a:r>
              <a:rPr altLang="en-US" lang="zh-CN" smtClean="0">
                <a:solidFill>
                  <a:schemeClr val="bg1"/>
                </a:solidFill>
                <a:latin charset="-122" pitchFamily="34" typeface="微软雅黑"/>
                <a:ea charset="-122" pitchFamily="34" typeface="微软雅黑"/>
              </a:rPr>
              <a:t>无论他出身如何，他终将沦为奴隶。</a:t>
            </a:r>
          </a:p>
        </p:txBody>
      </p:sp>
      <p:sp>
        <p:nvSpPr>
          <p:cNvPr id="8" name="TextBox 14"/>
          <p:cNvSpPr txBox="1"/>
          <p:nvPr/>
        </p:nvSpPr>
        <p:spPr>
          <a:xfrm>
            <a:off x="1083831" y="4750771"/>
            <a:ext cx="5012169" cy="1441094"/>
          </a:xfrm>
          <a:prstGeom prst="rect">
            <a:avLst/>
          </a:prstGeom>
          <a:noFill/>
        </p:spPr>
        <p:txBody>
          <a:bodyPr rtlCol="0" wrap="square">
            <a:spAutoFit/>
          </a:bodyPr>
          <a:lstStyle/>
          <a:p>
            <a:pPr indent="-342900" marL="342900">
              <a:lnSpc>
                <a:spcPct val="123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放纵自己，入不敷出，必将种下苦果；</a:t>
            </a:r>
          </a:p>
          <a:p>
            <a:pPr indent="-342900" marL="342900">
              <a:lnSpc>
                <a:spcPct val="123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内心的信念将决定你成为什么样的人；</a:t>
            </a:r>
          </a:p>
          <a:p>
            <a:pPr indent="-342900" marL="342900">
              <a:lnSpc>
                <a:spcPct val="123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其实，你的债务就是你最大的敌人；</a:t>
            </a:r>
          </a:p>
          <a:p>
            <a:pPr indent="-342900" marL="342900">
              <a:lnSpc>
                <a:spcPct val="123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在哪里下定决心，就能在那里找到出路！</a:t>
            </a:r>
          </a:p>
        </p:txBody>
      </p:sp>
    </p:spTree>
    <p:extLst>
      <p:ext uri="{BB962C8B-B14F-4D97-AF65-F5344CB8AC3E}">
        <p14:creationId val="1022913372"/>
      </p:ext>
    </p:extLst>
  </p:cSld>
  <p:clrMapOvr>
    <a:masterClrMapping/>
  </p:clrMapOvr>
  <p:transition>
    <p:fade/>
  </p:transition>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事业篇</a:t>
            </a:r>
          </a:p>
          <a:p>
            <a:pPr algn="ctr">
              <a:lnSpc>
                <a:spcPct val="120000"/>
              </a:lnSpc>
            </a:pPr>
            <a:r>
              <a:rPr altLang="en-US" b="1" lang="zh-CN" sz="11500">
                <a:solidFill>
                  <a:schemeClr val="bg1"/>
                </a:solidFill>
                <a:latin charset="-122" pitchFamily="34" typeface="微软雅黑"/>
                <a:ea charset="-122" pitchFamily="34" typeface="微软雅黑"/>
              </a:rPr>
              <a:t>运气、财富与辛勤工作</a:t>
            </a:r>
          </a:p>
        </p:txBody>
      </p:sp>
    </p:spTree>
    <p:extLst>
      <p:ext uri="{BB962C8B-B14F-4D97-AF65-F5344CB8AC3E}">
        <p14:creationId val="2481874127"/>
      </p:ext>
    </p:extLst>
  </p:cSld>
  <p:clrMapOvr>
    <a:masterClrMapping/>
  </p:clrMapOvr>
  <mc:AlternateContent>
    <mc:Choice Requires="p14">
      <p:transition>
        <p14:prism/>
      </p:transition>
    </mc:Choice>
    <mc:Fallback>
      <p:transition>
        <p:fade/>
      </p:transition>
    </mc:Fallback>
  </mc:AlternateConten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3" name="图片 12"/>
          <p:cNvPicPr>
            <a:picLocks noChangeAspect="1"/>
          </p:cNvPicPr>
          <p:nvPr/>
        </p:nvPicPr>
        <p:blipFill>
          <a:blip r:embed="rId3">
            <a:extLst>
              <a:ext uri="{28A0092B-C50C-407E-A947-70E740481C1C}">
                <a14:useLocalDpi/>
              </a:ext>
            </a:extLst>
          </a:blip>
          <a:stretch>
            <a:fillRect/>
          </a:stretch>
        </p:blipFill>
        <p:spPr>
          <a:xfrm>
            <a:off x="0" y="3581822"/>
            <a:ext cx="12192000" cy="3276178"/>
          </a:xfrm>
          <a:prstGeom prst="rect">
            <a:avLst/>
          </a:prstGeom>
        </p:spPr>
      </p:pic>
      <p:sp>
        <p:nvSpPr>
          <p:cNvPr id="3" name="矩形 2"/>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事业篇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运气、财富与辛勤工作</a:t>
            </a:r>
          </a:p>
        </p:txBody>
      </p:sp>
      <p:sp>
        <p:nvSpPr>
          <p:cNvPr id="12" name="矩形 11"/>
          <p:cNvSpPr/>
          <p:nvPr/>
        </p:nvSpPr>
        <p:spPr>
          <a:xfrm>
            <a:off x="600" y="3433905"/>
            <a:ext cx="12192000" cy="147917"/>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4" name="文本框 13"/>
          <p:cNvSpPr txBox="1"/>
          <p:nvPr/>
        </p:nvSpPr>
        <p:spPr>
          <a:xfrm>
            <a:off x="7269955" y="674030"/>
            <a:ext cx="46532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富三代哈丹的转变</a:t>
            </a:r>
          </a:p>
        </p:txBody>
      </p:sp>
      <p:sp>
        <p:nvSpPr>
          <p:cNvPr id="15" name="矩形 14"/>
          <p:cNvSpPr/>
          <p:nvPr/>
        </p:nvSpPr>
        <p:spPr>
          <a:xfrm>
            <a:off x="1083831" y="1592692"/>
            <a:ext cx="10839405" cy="1103681"/>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萨鲁是巴比伦最受人尊敬的佼佼者之一，为了报答他早年的恩人和生意合作伙伴阿拉德，他把阿拉德的孙子哈丹带在身边，讲述了他早年如何通过辛勤工作与阿拉德结缘，并脱离奴隶身份结成生意伙伴的故事。纨绔子弟哈丹转变了态度，最终成为了巴比伦的富翁。</a:t>
            </a:r>
          </a:p>
        </p:txBody>
      </p:sp>
    </p:spTree>
    <p:extLst>
      <p:ext uri="{BB962C8B-B14F-4D97-AF65-F5344CB8AC3E}">
        <p14:creationId val="4103571258"/>
      </p:ext>
    </p:extLst>
  </p:cSld>
  <p:clrMapOvr>
    <a:masterClrMapping/>
  </p:clrMapOvr>
  <mc:AlternateContent>
    <mc:Choice Requires="p14">
      <p:transition>
        <p14:flip dir="r"/>
      </p:transition>
    </mc:Choice>
    <mc:Fallback>
      <p:transition>
        <p:fade/>
      </p:transition>
    </mc:Fallback>
  </mc:AlternateConten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6090834" y="2456962"/>
            <a:ext cx="6101166" cy="3431906"/>
          </a:xfrm>
          <a:prstGeom prst="rect">
            <a:avLst/>
          </a:prstGeom>
        </p:spPr>
      </p:pic>
      <p:sp>
        <p:nvSpPr>
          <p:cNvPr id="9" name="矩形 8"/>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事业篇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运气、财富与辛勤工作</a:t>
            </a:r>
          </a:p>
        </p:txBody>
      </p:sp>
      <p:sp>
        <p:nvSpPr>
          <p:cNvPr id="10" name="矩形 9"/>
          <p:cNvSpPr/>
          <p:nvPr/>
        </p:nvSpPr>
        <p:spPr>
          <a:xfrm>
            <a:off x="-5765" y="2456964"/>
            <a:ext cx="6101766" cy="3431906"/>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1" name="文本框 10"/>
          <p:cNvSpPr txBox="1"/>
          <p:nvPr/>
        </p:nvSpPr>
        <p:spPr>
          <a:xfrm>
            <a:off x="2372361" y="1541933"/>
            <a:ext cx="7447280" cy="762000"/>
          </a:xfrm>
          <a:prstGeom prst="rect">
            <a:avLst/>
          </a:prstGeom>
          <a:noFill/>
        </p:spPr>
        <p:txBody>
          <a:bodyPr anchor="ctr" rtlCol="0" wrap="none">
            <a:spAutoFit/>
          </a:bodyPr>
          <a:lstStyle/>
          <a:p>
            <a:pPr algn="ctr"/>
            <a:r>
              <a:rPr altLang="en-US" b="1" lang="zh-CN" smtClean="0" sz="4400">
                <a:solidFill>
                  <a:srgbClr val="D65840"/>
                </a:solidFill>
                <a:latin charset="-122" pitchFamily="34" typeface="微软雅黑"/>
                <a:ea charset="-122" pitchFamily="34" typeface="微软雅黑"/>
              </a:rPr>
              <a:t>辛勤工作是运气和财富的源泉</a:t>
            </a:r>
          </a:p>
        </p:txBody>
      </p:sp>
      <p:sp>
        <p:nvSpPr>
          <p:cNvPr id="12" name="矩形 11"/>
          <p:cNvSpPr/>
          <p:nvPr/>
        </p:nvSpPr>
        <p:spPr>
          <a:xfrm>
            <a:off x="1083831" y="2786774"/>
            <a:ext cx="5007004" cy="1484985"/>
          </a:xfrm>
          <a:prstGeom prst="rect">
            <a:avLst/>
          </a:prstGeom>
          <a:noFill/>
        </p:spPr>
        <p:txBody>
          <a:bodyPr rtlCol="0" wrap="square">
            <a:spAutoFit/>
          </a:bodyPr>
          <a:lstStyle/>
          <a:p>
            <a:pPr indent="-342900" marL="34290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即使身为奴隶，辛勤工作也会带来好运；</a:t>
            </a:r>
          </a:p>
          <a:p>
            <a:pPr indent="-342900" marL="34290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任何财富的积累，总是从辛勤工作开始；</a:t>
            </a:r>
          </a:p>
          <a:p>
            <a:pPr indent="-342900" marL="34290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幸运只会偏爱和眷顾那些辛勤工作的人；</a:t>
            </a:r>
          </a:p>
          <a:p>
            <a:pPr indent="-342900" marL="34290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辛勤工作是创造运气和财富的真正秘诀。</a:t>
            </a:r>
          </a:p>
        </p:txBody>
      </p:sp>
    </p:spTree>
    <p:extLst>
      <p:ext uri="{BB962C8B-B14F-4D97-AF65-F5344CB8AC3E}">
        <p14:creationId val="2744604900"/>
      </p:ext>
    </p:extLst>
  </p:cSld>
  <p:clrMapOvr>
    <a:masterClrMapping/>
  </p:clrMapOvr>
  <p:transition>
    <p:fade/>
  </p:transition>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mtClean="0" sz="11500">
                <a:solidFill>
                  <a:schemeClr val="bg1"/>
                </a:solidFill>
                <a:latin charset="-122" pitchFamily="34" typeface="微软雅黑"/>
                <a:ea charset="-122" pitchFamily="34" typeface="微软雅黑"/>
              </a:rPr>
              <a:t>守财篇</a:t>
            </a:r>
          </a:p>
          <a:p>
            <a:pPr algn="ctr">
              <a:lnSpc>
                <a:spcPct val="120000"/>
              </a:lnSpc>
            </a:pPr>
            <a:r>
              <a:rPr altLang="en-US" b="1" lang="zh-CN" smtClean="0" sz="11500">
                <a:solidFill>
                  <a:schemeClr val="bg1"/>
                </a:solidFill>
                <a:latin charset="-122" pitchFamily="34" typeface="微软雅黑"/>
                <a:ea charset="-122" pitchFamily="34" typeface="微软雅黑"/>
              </a:rPr>
              <a:t>巴比伦放债人的忠告</a:t>
            </a:r>
          </a:p>
        </p:txBody>
      </p:sp>
    </p:spTree>
    <p:extLst>
      <p:ext uri="{BB962C8B-B14F-4D97-AF65-F5344CB8AC3E}">
        <p14:creationId val="2167985225"/>
      </p:ext>
    </p:extLst>
  </p:cSld>
  <p:clrMapOvr>
    <a:masterClrMapping/>
  </p:clrMapOvr>
  <mc:AlternateContent>
    <mc:Choice Requires="p14">
      <p:transition>
        <p14:prism/>
      </p:transition>
    </mc:Choice>
    <mc:Fallback>
      <p:transition>
        <p:fade/>
      </p:transition>
    </mc:Fallback>
  </mc:AlternateConten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守财篇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巴比伦放债人的忠告</a:t>
            </a:r>
          </a:p>
        </p:txBody>
      </p:sp>
      <p:pic>
        <p:nvPicPr>
          <p:cNvPr descr="http://ppt.downhot.com/d/file/p/2013/10/20/2846c1804e6d949738fe4fca5a490ad2.jpg" id="8" name="Picture 2"/>
          <p:cNvPicPr>
            <a:picLocks noChangeArrowheads="1" noChangeAspect="1"/>
          </p:cNvPicPr>
          <p:nvPr/>
        </p:nvPicPr>
        <p:blipFill>
          <a:blip r:embed="rId3">
            <a:extLst>
              <a:ext uri="{28A0092B-C50C-407E-A947-70E740481C1C}">
                <a14:useLocalDpi/>
              </a:ext>
            </a:extLst>
          </a:blip>
          <a:stretch>
            <a:fillRect/>
          </a:stretch>
        </p:blipFill>
        <p:spPr bwMode="auto">
          <a:xfrm>
            <a:off x="0" y="2135689"/>
            <a:ext cx="6096000" cy="3902075"/>
          </a:xfrm>
          <a:prstGeom prst="rect">
            <a:avLst/>
          </a:prstGeom>
          <a:noFill/>
          <a:extLst>
            <a:ext uri="{909E8E84-426E-40DD-AFC4-6F175D3DCCD1}">
              <a14:hiddenFill>
                <a:solidFill>
                  <a:srgbClr val="FFFFFF"/>
                </a:solidFill>
              </a14:hiddenFill>
            </a:ext>
          </a:extLst>
        </p:spPr>
      </p:pic>
      <p:sp>
        <p:nvSpPr>
          <p:cNvPr id="10" name="矩形 9"/>
          <p:cNvSpPr/>
          <p:nvPr/>
        </p:nvSpPr>
        <p:spPr>
          <a:xfrm>
            <a:off x="6096000" y="2135689"/>
            <a:ext cx="6096000" cy="3902075"/>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1" name="文本框 10"/>
          <p:cNvSpPr txBox="1"/>
          <p:nvPr/>
        </p:nvSpPr>
        <p:spPr>
          <a:xfrm>
            <a:off x="8946356" y="674030"/>
            <a:ext cx="29768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罗丹的困惑</a:t>
            </a:r>
          </a:p>
        </p:txBody>
      </p:sp>
      <p:sp>
        <p:nvSpPr>
          <p:cNvPr id="16" name="矩形 15"/>
          <p:cNvSpPr/>
          <p:nvPr/>
        </p:nvSpPr>
        <p:spPr>
          <a:xfrm>
            <a:off x="6096000" y="1592692"/>
            <a:ext cx="5827236" cy="428854"/>
          </a:xfrm>
          <a:prstGeom prst="rect">
            <a:avLst/>
          </a:prstGeom>
          <a:noFill/>
        </p:spPr>
        <p:txBody>
          <a:bodyPr rtlCol="0" wrap="square">
            <a:spAutoFit/>
          </a:bodyPr>
          <a:lstStyle/>
          <a:p>
            <a:pPr algn="r">
              <a:lnSpc>
                <a:spcPct val="123000"/>
              </a:lnSpc>
            </a:pPr>
            <a:r>
              <a:rPr altLang="en-US" lang="zh-CN" smtClean="0">
                <a:solidFill>
                  <a:schemeClr val="tx1">
                    <a:lumMod val="65000"/>
                    <a:lumOff val="35000"/>
                  </a:schemeClr>
                </a:solidFill>
                <a:latin charset="-122" pitchFamily="34" typeface="微软雅黑"/>
                <a:ea charset="-122" pitchFamily="34" typeface="微软雅黑"/>
              </a:rPr>
              <a:t>国王赏赐罗丹50块黄金，他该怎样使用这些黄金呢？</a:t>
            </a:r>
          </a:p>
        </p:txBody>
      </p:sp>
      <p:sp>
        <p:nvSpPr>
          <p:cNvPr id="17" name="矩形 16"/>
          <p:cNvSpPr/>
          <p:nvPr/>
        </p:nvSpPr>
        <p:spPr>
          <a:xfrm>
            <a:off x="6447294" y="2587341"/>
            <a:ext cx="5475941" cy="1136599"/>
          </a:xfrm>
          <a:prstGeom prst="rect">
            <a:avLst/>
          </a:prstGeom>
          <a:noFill/>
        </p:spPr>
        <p:txBody>
          <a:bodyPr rtlCol="0" wrap="square">
            <a:spAutoFit/>
          </a:bodyPr>
          <a:lstStyle/>
          <a:p>
            <a:pPr>
              <a:lnSpc>
                <a:spcPct val="127000"/>
              </a:lnSpc>
            </a:pPr>
            <a:r>
              <a:rPr altLang="en-US" lang="zh-CN" smtClean="0">
                <a:solidFill>
                  <a:schemeClr val="bg1"/>
                </a:solidFill>
                <a:latin charset="-122" pitchFamily="34" typeface="微软雅黑"/>
                <a:ea charset="-122" pitchFamily="34" typeface="微软雅黑"/>
              </a:rPr>
              <a:t>面对许多的借债人，罗丹困惑极了，找到放债人马松寻求忠告，马松给罗丹讲解了“一头驴子的教训”和那些抵押品的故事，让罗丹懂得许多守住财富的方法。</a:t>
            </a:r>
          </a:p>
        </p:txBody>
      </p:sp>
    </p:spTree>
    <p:extLst>
      <p:ext uri="{BB962C8B-B14F-4D97-AF65-F5344CB8AC3E}">
        <p14:creationId val="3667541942"/>
      </p:ext>
    </p:extLst>
  </p:cSld>
  <p:clrMapOvr>
    <a:masterClrMapping/>
  </p:clrMapOvr>
  <mc:AlternateContent>
    <mc:Choice Requires="p14">
      <p:transition>
        <p14:flip dir="r"/>
      </p:transition>
    </mc:Choice>
    <mc:Fallback>
      <p:transition>
        <p:fade/>
      </p:transition>
    </mc:Fallback>
  </mc:AlternateConten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7" name="矩形 26"/>
          <p:cNvSpPr/>
          <p:nvPr/>
        </p:nvSpPr>
        <p:spPr>
          <a:xfrm>
            <a:off x="6096000" y="-2906"/>
            <a:ext cx="6101766" cy="6860906"/>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9" name="矩形 8"/>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守财篇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巴比伦放债人的忠告</a:t>
            </a:r>
          </a:p>
        </p:txBody>
      </p:sp>
      <p:sp>
        <p:nvSpPr>
          <p:cNvPr id="25" name="矩形 24"/>
          <p:cNvSpPr/>
          <p:nvPr/>
        </p:nvSpPr>
        <p:spPr>
          <a:xfrm>
            <a:off x="1083831" y="3599480"/>
            <a:ext cx="5012170" cy="555955"/>
          </a:xfrm>
          <a:prstGeom prst="rect">
            <a:avLst/>
          </a:prstGeom>
          <a:noFill/>
        </p:spPr>
        <p:txBody>
          <a:bodyPr rtlCol="0" wrap="square">
            <a:spAutoFit/>
          </a:bodyPr>
          <a:lstStyle/>
          <a:p>
            <a:pPr>
              <a:lnSpc>
                <a:spcPct val="127000"/>
              </a:lnSpc>
            </a:pPr>
            <a:r>
              <a:rPr altLang="en-US" b="1" lang="zh-CN" sz="2400">
                <a:solidFill>
                  <a:srgbClr val="D65840"/>
                </a:solidFill>
                <a:latin charset="-122" pitchFamily="34" typeface="微软雅黑"/>
                <a:ea charset="-122" pitchFamily="34" typeface="微软雅黑"/>
              </a:rPr>
              <a:t>严守你的金钱并让它增值</a:t>
            </a:r>
          </a:p>
        </p:txBody>
      </p:sp>
      <p:sp>
        <p:nvSpPr>
          <p:cNvPr id="26" name="矩形 25"/>
          <p:cNvSpPr/>
          <p:nvPr/>
        </p:nvSpPr>
        <p:spPr>
          <a:xfrm>
            <a:off x="1083831" y="4266592"/>
            <a:ext cx="4908007" cy="2181758"/>
          </a:xfrm>
          <a:prstGeom prst="rect">
            <a:avLst/>
          </a:prstGeom>
          <a:noFill/>
        </p:spPr>
        <p:txBody>
          <a:bodyPr rtlCol="0" wrap="square">
            <a:spAutoFit/>
          </a:bodyPr>
          <a:lstStyle/>
          <a:p>
            <a:pPr indent="-285750" marL="285750">
              <a:lnSpc>
                <a:spcPct val="127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如何你需要帮助你的朋友，你完全可以帮，但是绝不能把朋友的负担转嫁到自己身上；</a:t>
            </a:r>
          </a:p>
          <a:p>
            <a:pPr indent="-285750" marL="285750">
              <a:lnSpc>
                <a:spcPct val="127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不要把钱随意借给你的朋友，往往可能丢掉了金钱，又可能丧失了朋友；</a:t>
            </a:r>
          </a:p>
          <a:p>
            <a:pPr indent="-285750" marL="285750">
              <a:lnSpc>
                <a:spcPct val="127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在保重钱财安全的情况上使它们增值；</a:t>
            </a:r>
          </a:p>
          <a:p>
            <a:pPr indent="-285750" marL="285750">
              <a:lnSpc>
                <a:spcPct val="127000"/>
              </a:lnSpc>
              <a:buFont charset="0" panose="020b0604020202020204" pitchFamily="34" typeface="Arial"/>
              <a:buChar char="•"/>
            </a:pPr>
            <a:r>
              <a:rPr altLang="en-US" lang="zh-CN" smtClean="0">
                <a:solidFill>
                  <a:schemeClr val="tx1">
                    <a:lumMod val="65000"/>
                    <a:lumOff val="35000"/>
                  </a:schemeClr>
                </a:solidFill>
                <a:latin charset="-122" pitchFamily="34" typeface="微软雅黑"/>
                <a:ea charset="-122" pitchFamily="34" typeface="微软雅黑"/>
              </a:rPr>
              <a:t>对待财富，永远谨慎一点，强过追悔莫及。</a:t>
            </a:r>
          </a:p>
        </p:txBody>
      </p:sp>
      <p:grpSp>
        <p:nvGrpSpPr>
          <p:cNvPr id="39" name="组合 38"/>
          <p:cNvGrpSpPr/>
          <p:nvPr/>
        </p:nvGrpSpPr>
        <p:grpSpPr>
          <a:xfrm>
            <a:off x="6533611" y="3847452"/>
            <a:ext cx="5658389" cy="2551786"/>
            <a:chOff x="6533611" y="3847452"/>
            <a:chExt cx="5658389" cy="2551786"/>
          </a:xfrm>
        </p:grpSpPr>
        <p:grpSp>
          <p:nvGrpSpPr>
            <p:cNvPr id="28" name="组合 27"/>
            <p:cNvGrpSpPr/>
            <p:nvPr/>
          </p:nvGrpSpPr>
          <p:grpSpPr>
            <a:xfrm>
              <a:off x="6533611" y="3847452"/>
              <a:ext cx="1716480" cy="2441264"/>
              <a:chOff x="7938964" y="296096"/>
              <a:chExt cx="2520000" cy="3584070"/>
            </a:xfrm>
          </p:grpSpPr>
          <p:sp>
            <p:nvSpPr>
              <p:cNvPr id="15" name="椭圆 14"/>
              <p:cNvSpPr/>
              <p:nvPr/>
            </p:nvSpPr>
            <p:spPr>
              <a:xfrm>
                <a:off x="7938964" y="1360166"/>
                <a:ext cx="2520000" cy="2520000"/>
              </a:xfrm>
              <a:prstGeom prst="ellipse">
                <a:avLst/>
              </a:prstGeom>
              <a:blipFill dpi="0" rotWithShape="1">
                <a:blip r:embed="rId3">
                  <a:extLst>
                    <a:ext uri="{28A0092B-C50C-407E-A947-70E740481C1C}">
                      <a14:useLocalDpi/>
                    </a:ext>
                  </a:extLst>
                </a:blip>
                <a:stretch>
                  <a:fillRect/>
                </a:stretch>
              </a:blipFill>
              <a:ln w="38100">
                <a:solidFill>
                  <a:srgbClr val="C931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23" name="图片 22"/>
              <p:cNvPicPr>
                <a:picLocks noChangeAspect="1"/>
              </p:cNvPicPr>
              <p:nvPr/>
            </p:nvPicPr>
            <p:blipFill>
              <a:blip r:embed="rId4">
                <a:extLst>
                  <a:ext uri="{28A0092B-C50C-407E-A947-70E740481C1C}">
                    <a14:useLocalDpi/>
                  </a:ext>
                </a:extLst>
              </a:blip>
              <a:stretch>
                <a:fillRect/>
              </a:stretch>
            </p:blipFill>
            <p:spPr>
              <a:xfrm>
                <a:off x="7938964" y="296096"/>
                <a:ext cx="2520000" cy="1997654"/>
              </a:xfrm>
              <a:prstGeom prst="rect">
                <a:avLst/>
              </a:prstGeom>
            </p:spPr>
          </p:pic>
        </p:grpSp>
        <p:sp>
          <p:nvSpPr>
            <p:cNvPr id="30" name="矩形 29"/>
            <p:cNvSpPr/>
            <p:nvPr/>
          </p:nvSpPr>
          <p:spPr>
            <a:xfrm>
              <a:off x="8296585" y="4101012"/>
              <a:ext cx="3895415" cy="478536"/>
            </a:xfrm>
            <a:prstGeom prst="rect">
              <a:avLst/>
            </a:prstGeom>
            <a:noFill/>
          </p:spPr>
          <p:txBody>
            <a:bodyPr rtlCol="0" wrap="square">
              <a:spAutoFit/>
            </a:bodyPr>
            <a:lstStyle/>
            <a:p>
              <a:pPr>
                <a:lnSpc>
                  <a:spcPct val="127000"/>
                </a:lnSpc>
              </a:pPr>
              <a:r>
                <a:rPr altLang="en-US" b="1" lang="zh-CN" smtClean="0" sz="2000">
                  <a:solidFill>
                    <a:schemeClr val="tx1">
                      <a:lumMod val="65000"/>
                      <a:lumOff val="35000"/>
                    </a:schemeClr>
                  </a:solidFill>
                  <a:latin charset="-122" pitchFamily="34" typeface="微软雅黑"/>
                  <a:ea charset="-122" pitchFamily="34" typeface="微软雅黑"/>
                </a:rPr>
                <a:t>绝不可以借给他钱的三种人：</a:t>
              </a:r>
            </a:p>
          </p:txBody>
        </p:sp>
        <p:sp>
          <p:nvSpPr>
            <p:cNvPr id="31" name="矩形 30"/>
            <p:cNvSpPr/>
            <p:nvPr/>
          </p:nvSpPr>
          <p:spPr>
            <a:xfrm>
              <a:off x="8296585" y="4768123"/>
              <a:ext cx="3895415" cy="1136599"/>
            </a:xfrm>
            <a:prstGeom prst="rect">
              <a:avLst/>
            </a:prstGeom>
            <a:noFill/>
          </p:spPr>
          <p:txBody>
            <a:bodyPr rtlCol="0" wrap="square">
              <a:spAutoFit/>
            </a:bodyPr>
            <a:lstStyle/>
            <a:p>
              <a:pPr indent="-285750" marL="28575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陷入苦闷、麻烦不断的人；</a:t>
              </a:r>
            </a:p>
            <a:p>
              <a:pPr indent="-285750" marL="28575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欠缺知识、经验和能力的人；</a:t>
              </a:r>
            </a:p>
            <a:p>
              <a:pPr indent="-285750" marL="28575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债台高筑、无力偿还的人；</a:t>
              </a:r>
            </a:p>
          </p:txBody>
        </p:sp>
        <p:sp>
          <p:nvSpPr>
            <p:cNvPr id="29" name="矩形 28"/>
            <p:cNvSpPr/>
            <p:nvPr/>
          </p:nvSpPr>
          <p:spPr>
            <a:xfrm>
              <a:off x="8061936" y="5988100"/>
              <a:ext cx="4069080" cy="439826"/>
            </a:xfrm>
            <a:prstGeom prst="rect">
              <a:avLst/>
            </a:prstGeom>
          </p:spPr>
          <p:txBody>
            <a:bodyPr wrap="none">
              <a:spAutoFit/>
            </a:bodyPr>
            <a:lstStyle/>
            <a:p>
              <a:pPr>
                <a:lnSpc>
                  <a:spcPct val="127000"/>
                </a:lnSpc>
              </a:pPr>
              <a:r>
                <a:rPr altLang="en-US" lang="zh-CN">
                  <a:solidFill>
                    <a:schemeClr val="bg1"/>
                  </a:solidFill>
                  <a:latin charset="-122" pitchFamily="34" typeface="微软雅黑"/>
                  <a:ea charset="-122" pitchFamily="34" typeface="微软雅黑"/>
                </a:rPr>
                <a:t>总之，所有放纵自己、不讲信用的人；</a:t>
              </a:r>
            </a:p>
          </p:txBody>
        </p:sp>
      </p:grpSp>
      <p:grpSp>
        <p:nvGrpSpPr>
          <p:cNvPr id="42" name="组合 41"/>
          <p:cNvGrpSpPr/>
          <p:nvPr/>
        </p:nvGrpSpPr>
        <p:grpSpPr>
          <a:xfrm>
            <a:off x="6532891" y="558973"/>
            <a:ext cx="5659109" cy="2599784"/>
            <a:chOff x="6532891" y="558973"/>
            <a:chExt cx="5659109" cy="2599784"/>
          </a:xfrm>
        </p:grpSpPr>
        <p:sp>
          <p:nvSpPr>
            <p:cNvPr id="34" name="椭圆 33"/>
            <p:cNvSpPr/>
            <p:nvPr/>
          </p:nvSpPr>
          <p:spPr>
            <a:xfrm>
              <a:off x="6533611" y="1298797"/>
              <a:ext cx="1716480" cy="1716480"/>
            </a:xfrm>
            <a:prstGeom prst="ellipse">
              <a:avLst/>
            </a:prstGeom>
            <a:blipFill dpi="0" rotWithShape="1">
              <a:blip r:embed="rId5">
                <a:extLst>
                  <a:ext uri="{28A0092B-C50C-407E-A947-70E740481C1C}">
                    <a14:useLocalDpi/>
                  </a:ext>
                </a:extLst>
              </a:blip>
              <a:stretch>
                <a:fillRect/>
              </a:stretch>
            </a:blipFill>
            <a:ln w="38100">
              <a:solidFill>
                <a:srgbClr val="C931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6" name="矩形 35"/>
            <p:cNvSpPr/>
            <p:nvPr/>
          </p:nvSpPr>
          <p:spPr>
            <a:xfrm>
              <a:off x="8296584" y="827573"/>
              <a:ext cx="3895415" cy="478536"/>
            </a:xfrm>
            <a:prstGeom prst="rect">
              <a:avLst/>
            </a:prstGeom>
            <a:noFill/>
          </p:spPr>
          <p:txBody>
            <a:bodyPr rtlCol="0" wrap="square">
              <a:spAutoFit/>
            </a:bodyPr>
            <a:lstStyle/>
            <a:p>
              <a:pPr>
                <a:lnSpc>
                  <a:spcPct val="127000"/>
                </a:lnSpc>
              </a:pPr>
              <a:r>
                <a:rPr altLang="en-US" b="1" lang="zh-CN" smtClean="0" sz="2000">
                  <a:solidFill>
                    <a:schemeClr val="tx1">
                      <a:lumMod val="65000"/>
                      <a:lumOff val="35000"/>
                    </a:schemeClr>
                  </a:solidFill>
                  <a:latin charset="-122" pitchFamily="34" typeface="微软雅黑"/>
                  <a:ea charset="-122" pitchFamily="34" typeface="微软雅黑"/>
                </a:rPr>
                <a:t>可以借给他钱的三种人：</a:t>
              </a:r>
            </a:p>
          </p:txBody>
        </p:sp>
        <p:sp>
          <p:nvSpPr>
            <p:cNvPr id="37" name="矩形 36"/>
            <p:cNvSpPr/>
            <p:nvPr/>
          </p:nvSpPr>
          <p:spPr>
            <a:xfrm>
              <a:off x="8296584" y="1494684"/>
              <a:ext cx="3895415" cy="1136599"/>
            </a:xfrm>
            <a:prstGeom prst="rect">
              <a:avLst/>
            </a:prstGeom>
            <a:noFill/>
          </p:spPr>
          <p:txBody>
            <a:bodyPr rtlCol="0" wrap="square">
              <a:spAutoFit/>
            </a:bodyPr>
            <a:lstStyle/>
            <a:p>
              <a:pPr indent="-285750" marL="28575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拥有财富超过其借款的人；</a:t>
              </a:r>
            </a:p>
            <a:p>
              <a:pPr indent="-285750" marL="28575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拥有持续而稳定收入的人；</a:t>
              </a:r>
            </a:p>
            <a:p>
              <a:pPr indent="-285750" marL="285750">
                <a:lnSpc>
                  <a:spcPct val="127000"/>
                </a:lnSpc>
                <a:buFont charset="0" panose="020b0604020202020204" pitchFamily="34" typeface="Arial"/>
                <a:buChar char="•"/>
              </a:pPr>
              <a:r>
                <a:rPr altLang="en-US" lang="zh-CN" smtClean="0">
                  <a:solidFill>
                    <a:schemeClr val="bg1"/>
                  </a:solidFill>
                  <a:latin charset="-122" pitchFamily="34" typeface="微软雅黑"/>
                  <a:ea charset="-122" pitchFamily="34" typeface="微软雅黑"/>
                </a:rPr>
                <a:t>有抵押品或可靠担保的人；</a:t>
              </a:r>
            </a:p>
          </p:txBody>
        </p:sp>
        <p:sp>
          <p:nvSpPr>
            <p:cNvPr id="38" name="矩形 37"/>
            <p:cNvSpPr/>
            <p:nvPr/>
          </p:nvSpPr>
          <p:spPr>
            <a:xfrm>
              <a:off x="8061935" y="2714661"/>
              <a:ext cx="4069080" cy="439826"/>
            </a:xfrm>
            <a:prstGeom prst="rect">
              <a:avLst/>
            </a:prstGeom>
          </p:spPr>
          <p:txBody>
            <a:bodyPr wrap="none">
              <a:spAutoFit/>
            </a:bodyPr>
            <a:lstStyle/>
            <a:p>
              <a:pPr>
                <a:lnSpc>
                  <a:spcPct val="127000"/>
                </a:lnSpc>
              </a:pPr>
              <a:r>
                <a:rPr altLang="en-US" lang="zh-CN" smtClean="0">
                  <a:solidFill>
                    <a:schemeClr val="bg1"/>
                  </a:solidFill>
                  <a:latin charset="-122" pitchFamily="34" typeface="微软雅黑"/>
                  <a:ea charset="-122" pitchFamily="34" typeface="微软雅黑"/>
                </a:rPr>
                <a:t>首先，应是自尊自重、值得信赖的人；</a:t>
              </a:r>
            </a:p>
          </p:txBody>
        </p:sp>
        <p:pic>
          <p:nvPicPr>
            <p:cNvPr id="41" name="图片 40"/>
            <p:cNvPicPr>
              <a:picLocks noChangeAspect="1"/>
            </p:cNvPicPr>
            <p:nvPr/>
          </p:nvPicPr>
          <p:blipFill>
            <a:blip r:embed="rId6">
              <a:extLst>
                <a:ext uri="{28A0092B-C50C-407E-A947-70E740481C1C}">
                  <a14:useLocalDpi/>
                </a:ext>
              </a:extLst>
            </a:blip>
            <a:stretch>
              <a:fillRect/>
            </a:stretch>
          </p:blipFill>
          <p:spPr>
            <a:xfrm>
              <a:off x="6532891" y="558973"/>
              <a:ext cx="1717200" cy="1393813"/>
            </a:xfrm>
            <a:prstGeom prst="rect">
              <a:avLst/>
            </a:prstGeom>
          </p:spPr>
        </p:pic>
      </p:grpSp>
    </p:spTree>
    <p:extLst>
      <p:ext uri="{BB962C8B-B14F-4D97-AF65-F5344CB8AC3E}">
        <p14:creationId val="3645057211"/>
      </p:ext>
    </p:extLst>
  </p:cSld>
  <p:clrMapOvr>
    <a:masterClrMapping/>
  </p:clrMapOvr>
  <p:transition>
    <p:fade/>
  </p:transition>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保障篇</a:t>
            </a:r>
          </a:p>
          <a:p>
            <a:pPr algn="ctr">
              <a:lnSpc>
                <a:spcPct val="120000"/>
              </a:lnSpc>
            </a:pPr>
            <a:r>
              <a:rPr altLang="en-US" b="1" lang="zh-CN" sz="11500">
                <a:solidFill>
                  <a:schemeClr val="bg1"/>
                </a:solidFill>
                <a:latin charset="-122" pitchFamily="34" typeface="微软雅黑"/>
                <a:ea charset="-122" pitchFamily="34" typeface="微软雅黑"/>
              </a:rPr>
              <a:t>巴比伦与城墙守卫战</a:t>
            </a:r>
          </a:p>
        </p:txBody>
      </p:sp>
    </p:spTree>
    <p:extLst>
      <p:ext uri="{BB962C8B-B14F-4D97-AF65-F5344CB8AC3E}">
        <p14:creationId val="3015883551"/>
      </p:ext>
    </p:extLst>
  </p:cSld>
  <p:clrMapOvr>
    <a:masterClrMapping/>
  </p:clrMapOvr>
  <mc:AlternateContent>
    <mc:Choice Requires="p14">
      <p:transition>
        <p14:prism/>
      </p:transition>
    </mc:Choice>
    <mc:Fallback>
      <p:transition>
        <p:fade/>
      </p:transition>
    </mc:Fallback>
  </mc:AlternateConten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图片 17"/>
          <p:cNvPicPr>
            <a:picLocks noChangeAspect="1"/>
          </p:cNvPicPr>
          <p:nvPr/>
        </p:nvPicPr>
        <p:blipFill>
          <a:blip r:embed="rId3">
            <a:extLst>
              <a:ext uri="{28A0092B-C50C-407E-A947-70E740481C1C}">
                <a14:useLocalDpi/>
              </a:ext>
            </a:extLst>
          </a:blip>
          <a:stretch>
            <a:fillRect/>
          </a:stretch>
        </p:blipFill>
        <p:spPr>
          <a:xfrm>
            <a:off x="1" y="2135689"/>
            <a:ext cx="6096000" cy="3902075"/>
          </a:xfrm>
          <a:prstGeom prst="rect">
            <a:avLst/>
          </a:prstGeom>
        </p:spPr>
      </p:pic>
      <p:sp>
        <p:nvSpPr>
          <p:cNvPr id="7" name="矩形 6"/>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保障篇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巴比伦与城墙保卫战</a:t>
            </a:r>
          </a:p>
        </p:txBody>
      </p:sp>
      <p:sp>
        <p:nvSpPr>
          <p:cNvPr id="12" name="矩形 11"/>
          <p:cNvSpPr/>
          <p:nvPr/>
        </p:nvSpPr>
        <p:spPr>
          <a:xfrm>
            <a:off x="6096000" y="2135689"/>
            <a:ext cx="6096000" cy="3902075"/>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文本框 12"/>
          <p:cNvSpPr txBox="1"/>
          <p:nvPr/>
        </p:nvSpPr>
        <p:spPr>
          <a:xfrm>
            <a:off x="6152355" y="674030"/>
            <a:ext cx="57708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一场浴血的城墙保卫战</a:t>
            </a:r>
          </a:p>
        </p:txBody>
      </p:sp>
      <p:sp>
        <p:nvSpPr>
          <p:cNvPr id="14" name="矩形 13"/>
          <p:cNvSpPr/>
          <p:nvPr/>
        </p:nvSpPr>
        <p:spPr>
          <a:xfrm>
            <a:off x="4757981" y="1592692"/>
            <a:ext cx="7165256" cy="428854"/>
          </a:xfrm>
          <a:prstGeom prst="rect">
            <a:avLst/>
          </a:prstGeom>
          <a:noFill/>
        </p:spPr>
        <p:txBody>
          <a:bodyPr rtlCol="0" wrap="square">
            <a:spAutoFit/>
          </a:bodyPr>
          <a:lstStyle/>
          <a:p>
            <a:pPr algn="r">
              <a:lnSpc>
                <a:spcPct val="123000"/>
              </a:lnSpc>
            </a:pPr>
            <a:r>
              <a:rPr altLang="en-US" lang="zh-CN" smtClean="0">
                <a:solidFill>
                  <a:schemeClr val="tx1">
                    <a:lumMod val="65000"/>
                    <a:lumOff val="35000"/>
                  </a:schemeClr>
                </a:solidFill>
                <a:latin charset="-122" pitchFamily="34" typeface="微软雅黑"/>
                <a:ea charset="-122" pitchFamily="34" typeface="微软雅黑"/>
              </a:rPr>
              <a:t>“巴比伦坚固的城墙将保护你们”——班扎尔，城墙保卫战的守卫</a:t>
            </a:r>
          </a:p>
        </p:txBody>
      </p:sp>
      <p:sp>
        <p:nvSpPr>
          <p:cNvPr id="15" name="矩形 14"/>
          <p:cNvSpPr/>
          <p:nvPr/>
        </p:nvSpPr>
        <p:spPr>
          <a:xfrm>
            <a:off x="6447294" y="2587341"/>
            <a:ext cx="5475941" cy="1484985"/>
          </a:xfrm>
          <a:prstGeom prst="rect">
            <a:avLst/>
          </a:prstGeom>
          <a:noFill/>
        </p:spPr>
        <p:txBody>
          <a:bodyPr rtlCol="0" wrap="square">
            <a:spAutoFit/>
          </a:bodyPr>
          <a:lstStyle/>
          <a:p>
            <a:pPr>
              <a:lnSpc>
                <a:spcPct val="127000"/>
              </a:lnSpc>
            </a:pPr>
            <a:r>
              <a:rPr altLang="en-US" lang="zh-CN" smtClean="0">
                <a:solidFill>
                  <a:schemeClr val="bg1"/>
                </a:solidFill>
                <a:latin charset="-122" pitchFamily="34" typeface="微软雅黑"/>
                <a:ea charset="-122" pitchFamily="34" typeface="微软雅黑"/>
              </a:rPr>
              <a:t>巴比伦坚不可摧的城墙铸就了它最有力的一道防护。从泥板记录的一场浴血的城墙保卫战中，巴比伦坚固的城墙再度抵挡住了试图蓄意掠夺城内丰富财宝、奴役其百姓的敌军。</a:t>
            </a:r>
          </a:p>
        </p:txBody>
      </p:sp>
    </p:spTree>
    <p:extLst>
      <p:ext uri="{BB962C8B-B14F-4D97-AF65-F5344CB8AC3E}">
        <p14:creationId val="4056607654"/>
      </p:ext>
    </p:extLst>
  </p:cSld>
  <p:clrMapOvr>
    <a:masterClrMapping/>
  </p:clrMapOvr>
  <mc:AlternateContent>
    <mc:Choice Requires="p14">
      <p:transition>
        <p14:flip dir="r"/>
      </p:transition>
    </mc:Choice>
    <mc:Fallback>
      <p:transition>
        <p:fade/>
      </p:transition>
    </mc:Fallback>
  </mc:AlternateConten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195753" y="5004511"/>
            <a:ext cx="10536922" cy="1072729"/>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4" name="矩形 3"/>
          <p:cNvSpPr/>
          <p:nvPr/>
        </p:nvSpPr>
        <p:spPr>
          <a:xfrm>
            <a:off x="1083831" y="376124"/>
            <a:ext cx="3348683"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关于本书  </a:t>
            </a:r>
          </a:p>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The Richest Man in Babylon</a:t>
            </a:r>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9407667" y="2996355"/>
            <a:ext cx="2325008" cy="3228527"/>
          </a:xfrm>
          <a:prstGeom prst="rect">
            <a:avLst/>
          </a:prstGeom>
          <a:ln w="28575">
            <a:solidFill>
              <a:srgbClr val="D65840"/>
            </a:solidFill>
          </a:ln>
          <a:effectLst/>
        </p:spPr>
      </p:pic>
      <p:sp>
        <p:nvSpPr>
          <p:cNvPr id="6" name="TextBox 14"/>
          <p:cNvSpPr txBox="1"/>
          <p:nvPr/>
        </p:nvSpPr>
        <p:spPr>
          <a:xfrm>
            <a:off x="943846" y="1310752"/>
            <a:ext cx="11041828" cy="1554480"/>
          </a:xfrm>
          <a:prstGeom prst="rect">
            <a:avLst/>
          </a:prstGeom>
          <a:noFill/>
        </p:spPr>
        <p:txBody>
          <a:bodyPr rtlCol="0" wrap="square">
            <a:spAutoFit/>
          </a:bodyPr>
          <a:lstStyle/>
          <a:p>
            <a:pPr algn="ctr">
              <a:lnSpc>
                <a:spcPct val="120000"/>
              </a:lnSpc>
            </a:pPr>
            <a:r>
              <a:rPr altLang="en-US" b="1" lang="zh-CN" smtClean="0" sz="4000">
                <a:solidFill>
                  <a:srgbClr val="B04F0B"/>
                </a:solidFill>
                <a:latin charset="-122" pitchFamily="34" typeface="微软雅黑"/>
                <a:ea charset="-122" pitchFamily="34" typeface="微软雅黑"/>
              </a:rPr>
              <a:t>在这片被历史风尘掩埋了数千年的残垣断壁之下</a:t>
            </a:r>
          </a:p>
          <a:p>
            <a:pPr algn="ctr">
              <a:lnSpc>
                <a:spcPct val="120000"/>
              </a:lnSpc>
            </a:pPr>
            <a:r>
              <a:rPr altLang="en-US" b="1" lang="zh-CN" smtClean="0" sz="4000">
                <a:solidFill>
                  <a:srgbClr val="B04F0B"/>
                </a:solidFill>
                <a:latin charset="-122" pitchFamily="34" typeface="微软雅黑"/>
                <a:ea charset="-122" pitchFamily="34" typeface="微软雅黑"/>
              </a:rPr>
              <a:t>竟然隐藏着如此珍贵和令人瞠目结舌的财富秘密</a:t>
            </a:r>
          </a:p>
        </p:txBody>
      </p:sp>
      <p:sp>
        <p:nvSpPr>
          <p:cNvPr id="8" name="矩形 7"/>
          <p:cNvSpPr/>
          <p:nvPr/>
        </p:nvSpPr>
        <p:spPr>
          <a:xfrm>
            <a:off x="1308296" y="5089379"/>
            <a:ext cx="7821636" cy="871728"/>
          </a:xfrm>
          <a:prstGeom prst="rect">
            <a:avLst/>
          </a:prstGeom>
        </p:spPr>
        <p:txBody>
          <a:bodyPr wrap="square">
            <a:spAutoFit/>
          </a:bodyPr>
          <a:lstStyle/>
          <a:p>
            <a:pPr>
              <a:lnSpc>
                <a:spcPct val="128000"/>
              </a:lnSpc>
            </a:pPr>
            <a:r>
              <a:rPr altLang="en-US" b="1" lang="zh-CN" sz="2000">
                <a:solidFill>
                  <a:schemeClr val="bg1"/>
                </a:solidFill>
                <a:latin charset="-122" pitchFamily="34" typeface="微软雅黑"/>
                <a:ea charset="-122" pitchFamily="34" typeface="微软雅黑"/>
              </a:rPr>
              <a:t>上士闻道，勤而行之；中士闻道，若存若亡；下士闻道，大笑之，不笑不足以为道。——老子《道德经》三十五章</a:t>
            </a:r>
          </a:p>
        </p:txBody>
      </p:sp>
      <p:sp>
        <p:nvSpPr>
          <p:cNvPr id="10" name="TextBox 14"/>
          <p:cNvSpPr txBox="1"/>
          <p:nvPr/>
        </p:nvSpPr>
        <p:spPr>
          <a:xfrm>
            <a:off x="1083831" y="3074370"/>
            <a:ext cx="8186779" cy="1591056"/>
          </a:xfrm>
          <a:prstGeom prst="rect">
            <a:avLst/>
          </a:prstGeom>
          <a:noFill/>
        </p:spPr>
        <p:txBody>
          <a:bodyPr rtlCol="0" wrap="square">
            <a:spAutoFit/>
          </a:bodyPr>
          <a:lstStyle/>
          <a:p>
            <a:pPr indent="-342900" marL="342900">
              <a:lnSpc>
                <a:spcPct val="123000"/>
              </a:lnSpc>
              <a:buFont charset="0" panose="020b0604020202020204" pitchFamily="34" typeface="Arial"/>
              <a:buChar char="•"/>
            </a:pPr>
            <a:r>
              <a:rPr altLang="en-US" lang="zh-CN" smtClean="0" sz="2000">
                <a:solidFill>
                  <a:schemeClr val="tx1">
                    <a:lumMod val="65000"/>
                    <a:lumOff val="35000"/>
                  </a:schemeClr>
                </a:solidFill>
                <a:latin charset="-122" pitchFamily="34" typeface="微软雅黑"/>
                <a:ea charset="-122" pitchFamily="34" typeface="微软雅黑"/>
              </a:rPr>
              <a:t>远古的法则经过传统和文字记载影响到今日；</a:t>
            </a:r>
          </a:p>
          <a:p>
            <a:pPr indent="-342900" marL="342900">
              <a:lnSpc>
                <a:spcPct val="123000"/>
              </a:lnSpc>
              <a:buFont charset="0" panose="020b0604020202020204" pitchFamily="34" typeface="Arial"/>
              <a:buChar char="•"/>
            </a:pPr>
            <a:r>
              <a:rPr altLang="en-US" lang="zh-CN" smtClean="0" sz="2000">
                <a:solidFill>
                  <a:schemeClr val="tx1">
                    <a:lumMod val="65000"/>
                    <a:lumOff val="35000"/>
                  </a:schemeClr>
                </a:solidFill>
                <a:latin charset="-122" pitchFamily="34" typeface="微软雅黑"/>
                <a:ea charset="-122" pitchFamily="34" typeface="微软雅黑"/>
              </a:rPr>
              <a:t>经过岁月考证的法则，历久弥新、亘古不变；</a:t>
            </a:r>
          </a:p>
          <a:p>
            <a:pPr indent="-342900" marL="342900">
              <a:lnSpc>
                <a:spcPct val="123000"/>
              </a:lnSpc>
              <a:buFont charset="0" panose="020b0604020202020204" pitchFamily="34" typeface="Arial"/>
              <a:buChar char="•"/>
            </a:pPr>
            <a:r>
              <a:rPr altLang="en-US" lang="zh-CN" smtClean="0" sz="2000">
                <a:solidFill>
                  <a:schemeClr val="tx1">
                    <a:lumMod val="65000"/>
                    <a:lumOff val="35000"/>
                  </a:schemeClr>
                </a:solidFill>
                <a:latin charset="-122" pitchFamily="34" typeface="微软雅黑"/>
                <a:ea charset="-122" pitchFamily="34" typeface="微软雅黑"/>
              </a:rPr>
              <a:t>我们常忽略或漠视一些朴素而基本的道理和规律；</a:t>
            </a:r>
          </a:p>
          <a:p>
            <a:pPr indent="-342900" marL="342900">
              <a:lnSpc>
                <a:spcPct val="123000"/>
              </a:lnSpc>
              <a:buFont charset="0" panose="020b0604020202020204" pitchFamily="34" typeface="Arial"/>
              <a:buChar char="•"/>
            </a:pPr>
            <a:r>
              <a:rPr altLang="en-US" lang="zh-CN" smtClean="0" sz="2000">
                <a:solidFill>
                  <a:schemeClr val="tx1">
                    <a:lumMod val="65000"/>
                    <a:lumOff val="35000"/>
                  </a:schemeClr>
                </a:solidFill>
                <a:latin charset="-122" pitchFamily="34" typeface="微软雅黑"/>
                <a:ea charset="-122" pitchFamily="34" typeface="微软雅黑"/>
              </a:rPr>
              <a:t>简单的常识就意味着有效，也意味着真理和智慧。</a:t>
            </a:r>
          </a:p>
        </p:txBody>
      </p:sp>
    </p:spTree>
    <p:extLst>
      <p:ext uri="{BB962C8B-B14F-4D97-AF65-F5344CB8AC3E}">
        <p14:creationId val="3125692262"/>
      </p:ext>
    </p:extLst>
  </p:cSld>
  <p:clrMapOvr>
    <a:masterClrMapping/>
  </p:clrMapOvr>
  <p:transition>
    <p:comb/>
  </p:transition>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9" name="矩形 18"/>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保障篇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巴比伦与城墙保卫战</a:t>
            </a:r>
          </a:p>
        </p:txBody>
      </p:sp>
      <p:sp>
        <p:nvSpPr>
          <p:cNvPr id="21" name="矩形 20"/>
          <p:cNvSpPr/>
          <p:nvPr/>
        </p:nvSpPr>
        <p:spPr>
          <a:xfrm>
            <a:off x="6096000" y="-2906"/>
            <a:ext cx="6101766" cy="6860906"/>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43" name="矩形 42"/>
          <p:cNvSpPr/>
          <p:nvPr/>
        </p:nvSpPr>
        <p:spPr>
          <a:xfrm>
            <a:off x="6095999" y="5425994"/>
            <a:ext cx="6096000" cy="710794"/>
          </a:xfrm>
          <a:prstGeom prst="rect">
            <a:avLst/>
          </a:prstGeom>
          <a:noFill/>
        </p:spPr>
        <p:txBody>
          <a:bodyPr rtlCol="0" wrap="square">
            <a:spAutoFit/>
          </a:bodyPr>
          <a:lstStyle/>
          <a:p>
            <a:pPr algn="ctr">
              <a:lnSpc>
                <a:spcPct val="127000"/>
              </a:lnSpc>
            </a:pPr>
            <a:r>
              <a:rPr altLang="en-US" b="1" lang="zh-CN" smtClean="0" sz="3200">
                <a:solidFill>
                  <a:schemeClr val="bg1"/>
                </a:solidFill>
                <a:latin charset="-122" pitchFamily="34" typeface="微软雅黑"/>
                <a:ea charset="-122" pitchFamily="34" typeface="微软雅黑"/>
              </a:rPr>
              <a:t>为自己的钱财修筑坚固的城墙</a:t>
            </a:r>
          </a:p>
        </p:txBody>
      </p:sp>
      <p:grpSp>
        <p:nvGrpSpPr>
          <p:cNvPr id="5" name="组合 4"/>
          <p:cNvGrpSpPr/>
          <p:nvPr/>
        </p:nvGrpSpPr>
        <p:grpSpPr>
          <a:xfrm>
            <a:off x="5439759" y="609601"/>
            <a:ext cx="7433209" cy="4397982"/>
            <a:chOff x="326511" y="2507664"/>
            <a:chExt cx="5232676" cy="3096000"/>
          </a:xfrm>
        </p:grpSpPr>
        <p:sp>
          <p:nvSpPr>
            <p:cNvPr id="24" name="椭圆 23"/>
            <p:cNvSpPr/>
            <p:nvPr/>
          </p:nvSpPr>
          <p:spPr>
            <a:xfrm>
              <a:off x="1453198" y="2507664"/>
              <a:ext cx="3096000" cy="3096000"/>
            </a:xfrm>
            <a:prstGeom prst="ellipse">
              <a:avLst/>
            </a:prstGeom>
            <a:blipFill dpi="0" rotWithShape="1">
              <a:blip r:embed="rId3">
                <a:extLst>
                  <a:ext uri="{28A0092B-C50C-407E-A947-70E740481C1C}">
                    <a14:useLocalDpi/>
                  </a:ext>
                </a:extLst>
              </a:blip>
              <a:stretch>
                <a:fillRect/>
              </a:stretch>
            </a:blipFill>
            <a:ln w="38100">
              <a:solidFill>
                <a:srgbClr val="C93149"/>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4">
              <a:extLst>
                <a:ext uri="{28A0092B-C50C-407E-A947-70E740481C1C}">
                  <a14:useLocalDpi/>
                </a:ext>
              </a:extLst>
            </a:blip>
            <a:stretch>
              <a:fillRect/>
            </a:stretch>
          </p:blipFill>
          <p:spPr>
            <a:xfrm>
              <a:off x="326511" y="2507664"/>
              <a:ext cx="5232676" cy="2033339"/>
            </a:xfrm>
            <a:prstGeom prst="rect">
              <a:avLst/>
            </a:prstGeom>
          </p:spPr>
        </p:pic>
      </p:grpSp>
      <p:sp>
        <p:nvSpPr>
          <p:cNvPr id="44" name="矩形 43"/>
          <p:cNvSpPr/>
          <p:nvPr/>
        </p:nvSpPr>
        <p:spPr>
          <a:xfrm>
            <a:off x="1083832" y="1592692"/>
            <a:ext cx="4876702" cy="2529535"/>
          </a:xfrm>
          <a:prstGeom prst="rect">
            <a:avLst/>
          </a:prstGeom>
          <a:noFill/>
        </p:spPr>
        <p:txBody>
          <a:bodyPr rtlCol="0" wrap="square">
            <a:spAutoFit/>
          </a:bodyPr>
          <a:lstStyle/>
          <a:p>
            <a:pPr>
              <a:lnSpc>
                <a:spcPct val="123000"/>
              </a:lnSpc>
              <a:spcBef>
                <a:spcPts val="600"/>
              </a:spcBef>
            </a:pPr>
            <a:r>
              <a:rPr altLang="en-US" lang="zh-CN" smtClean="0">
                <a:solidFill>
                  <a:schemeClr val="tx1">
                    <a:lumMod val="65000"/>
                    <a:lumOff val="35000"/>
                  </a:schemeClr>
                </a:solidFill>
                <a:latin charset="-122" pitchFamily="34" typeface="微软雅黑"/>
                <a:ea charset="-122" pitchFamily="34" typeface="微软雅黑"/>
              </a:rPr>
              <a:t>巴比伦能够世代繁荣并延续千百年，就是因为它受到了坚固城墙和英勇战士的保护，任何个人也必须为自己的财富建立妥善的保护措施并顽强守卫。</a:t>
            </a:r>
          </a:p>
          <a:p>
            <a:pPr>
              <a:lnSpc>
                <a:spcPct val="123000"/>
              </a:lnSpc>
              <a:spcBef>
                <a:spcPts val="600"/>
              </a:spcBef>
            </a:pPr>
            <a:r>
              <a:rPr altLang="en-US" lang="zh-CN" smtClean="0">
                <a:solidFill>
                  <a:schemeClr val="tx1">
                    <a:lumMod val="65000"/>
                    <a:lumOff val="35000"/>
                  </a:schemeClr>
                </a:solidFill>
                <a:latin charset="-122" pitchFamily="34" typeface="微软雅黑"/>
                <a:ea charset="-122" pitchFamily="34" typeface="微软雅黑"/>
              </a:rPr>
              <a:t>我们应该更加聪明地利用保险、储蓄和可靠投资等保护措施，来来保护我们的财富、生命和未来。</a:t>
            </a:r>
          </a:p>
        </p:txBody>
      </p:sp>
    </p:spTree>
    <p:extLst>
      <p:ext uri="{BB962C8B-B14F-4D97-AF65-F5344CB8AC3E}">
        <p14:creationId val="330702731"/>
      </p:ext>
    </p:extLst>
  </p:cSld>
  <p:clrMapOvr>
    <a:masterClrMapping/>
  </p:clrMapOvr>
  <p:transition>
    <p:fade/>
  </p:transition>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学习篇</a:t>
            </a:r>
          </a:p>
          <a:p>
            <a:pPr algn="ctr">
              <a:lnSpc>
                <a:spcPct val="120000"/>
              </a:lnSpc>
            </a:pPr>
            <a:r>
              <a:rPr altLang="en-US" b="1" lang="zh-CN" sz="11500">
                <a:solidFill>
                  <a:schemeClr val="bg1"/>
                </a:solidFill>
                <a:latin charset="-122" pitchFamily="34" typeface="微软雅黑"/>
                <a:ea charset="-122" pitchFamily="34" typeface="微软雅黑"/>
              </a:rPr>
              <a:t>有才华的穷人和他的美梦</a:t>
            </a:r>
          </a:p>
        </p:txBody>
      </p:sp>
    </p:spTree>
    <p:extLst>
      <p:ext uri="{BB962C8B-B14F-4D97-AF65-F5344CB8AC3E}">
        <p14:creationId val="2050643881"/>
      </p:ext>
    </p:extLst>
  </p:cSld>
  <p:clrMapOvr>
    <a:masterClrMapping/>
  </p:clrMapOvr>
  <mc:AlternateContent>
    <mc:Choice Requires="p14">
      <p:transition>
        <p14:prism/>
      </p:transition>
    </mc:Choice>
    <mc:Fallback>
      <p:transition>
        <p:fade/>
      </p:transition>
    </mc:Fallback>
  </mc:AlternateConten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83831" y="376124"/>
            <a:ext cx="3348683"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学习篇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有才华的穷人和他的美梦</a:t>
            </a:r>
          </a:p>
        </p:txBody>
      </p:sp>
      <p:sp>
        <p:nvSpPr>
          <p:cNvPr id="11" name="文本框 10"/>
          <p:cNvSpPr txBox="1"/>
          <p:nvPr/>
        </p:nvSpPr>
        <p:spPr>
          <a:xfrm>
            <a:off x="6152355" y="674030"/>
            <a:ext cx="57708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战车工匠的美梦和困惑</a:t>
            </a:r>
          </a:p>
        </p:txBody>
      </p:sp>
      <p:sp>
        <p:nvSpPr>
          <p:cNvPr id="16" name="矩形 15"/>
          <p:cNvSpPr/>
          <p:nvPr/>
        </p:nvSpPr>
        <p:spPr>
          <a:xfrm>
            <a:off x="4757981" y="1592692"/>
            <a:ext cx="7165256" cy="428854"/>
          </a:xfrm>
          <a:prstGeom prst="rect">
            <a:avLst/>
          </a:prstGeom>
          <a:noFill/>
        </p:spPr>
        <p:txBody>
          <a:bodyPr rtlCol="0" wrap="square">
            <a:spAutoFit/>
          </a:bodyPr>
          <a:lstStyle/>
          <a:p>
            <a:pPr algn="r">
              <a:lnSpc>
                <a:spcPct val="123000"/>
              </a:lnSpc>
            </a:pPr>
            <a:r>
              <a:rPr altLang="en-US" lang="zh-CN">
                <a:solidFill>
                  <a:schemeClr val="tx1">
                    <a:lumMod val="65000"/>
                    <a:lumOff val="35000"/>
                  </a:schemeClr>
                </a:solidFill>
                <a:latin charset="-122" pitchFamily="34" typeface="微软雅黑"/>
                <a:ea charset="-122" pitchFamily="34" typeface="微软雅黑"/>
              </a:rPr>
              <a:t>有才华的人为什么会受穷？难得这是冥冥中命运的安排？</a:t>
            </a:r>
          </a:p>
        </p:txBody>
      </p:sp>
      <p:sp>
        <p:nvSpPr>
          <p:cNvPr id="19" name="矩形 18"/>
          <p:cNvSpPr/>
          <p:nvPr/>
        </p:nvSpPr>
        <p:spPr>
          <a:xfrm>
            <a:off x="6096000" y="2135688"/>
            <a:ext cx="6096000" cy="4055399"/>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0" name="矩形 19"/>
          <p:cNvSpPr/>
          <p:nvPr/>
        </p:nvSpPr>
        <p:spPr>
          <a:xfrm>
            <a:off x="6447294" y="2587341"/>
            <a:ext cx="5475941" cy="1484985"/>
          </a:xfrm>
          <a:prstGeom prst="rect">
            <a:avLst/>
          </a:prstGeom>
          <a:noFill/>
        </p:spPr>
        <p:txBody>
          <a:bodyPr rtlCol="0" wrap="square">
            <a:spAutoFit/>
          </a:bodyPr>
          <a:lstStyle/>
          <a:p>
            <a:pPr>
              <a:lnSpc>
                <a:spcPct val="127000"/>
              </a:lnSpc>
            </a:pPr>
            <a:r>
              <a:rPr altLang="en-US" lang="zh-CN" smtClean="0">
                <a:solidFill>
                  <a:schemeClr val="bg1"/>
                </a:solidFill>
                <a:latin charset="-122" pitchFamily="34" typeface="微软雅黑"/>
                <a:ea charset="-122" pitchFamily="34" typeface="微软雅黑"/>
              </a:rPr>
              <a:t>班希尔，一位才华横溢但却穷困潦倒的战车工匠一直因贫穷而苦闷，在与同样身怀绝技但却身文分文的音乐师柯比讨论后，决定向全巴比伦最富有的人——阿卡德请教。</a:t>
            </a:r>
          </a:p>
        </p:txBody>
      </p:sp>
      <p:pic>
        <p:nvPicPr>
          <p:cNvPr id="12" name="图片 11"/>
          <p:cNvPicPr>
            <a:picLocks noChangeAspect="1"/>
          </p:cNvPicPr>
          <p:nvPr/>
        </p:nvPicPr>
        <p:blipFill>
          <a:blip r:embed="rId3">
            <a:extLst>
              <a:ext uri="{28A0092B-C50C-407E-A947-70E740481C1C}">
                <a14:useLocalDpi/>
              </a:ext>
            </a:extLst>
          </a:blip>
          <a:stretch>
            <a:fillRect/>
          </a:stretch>
        </p:blipFill>
        <p:spPr>
          <a:xfrm>
            <a:off x="-1" y="2135688"/>
            <a:ext cx="6096001" cy="4055399"/>
          </a:xfrm>
          <a:prstGeom prst="rect">
            <a:avLst/>
          </a:prstGeom>
        </p:spPr>
      </p:pic>
    </p:spTree>
    <p:extLst>
      <p:ext uri="{BB962C8B-B14F-4D97-AF65-F5344CB8AC3E}">
        <p14:creationId val="2715034932"/>
      </p:ext>
    </p:extLst>
  </p:cSld>
  <p:clrMapOvr>
    <a:masterClrMapping/>
  </p:clrMapOvr>
  <mc:AlternateContent>
    <mc:Choice Requires="p14">
      <p:transition>
        <p14:flip dir="r"/>
      </p:transition>
    </mc:Choice>
    <mc:Fallback>
      <p:transition>
        <p:fade/>
      </p:transition>
    </mc:Fallback>
  </mc:AlternateConten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 name="图片 1"/>
          <p:cNvPicPr>
            <a:picLocks noChangeAspect="1"/>
          </p:cNvPicPr>
          <p:nvPr/>
        </p:nvPicPr>
        <p:blipFill>
          <a:blip r:embed="rId3">
            <a:extLst>
              <a:ext uri="{28A0092B-C50C-407E-A947-70E740481C1C}">
                <a14:useLocalDpi/>
              </a:ext>
            </a:extLst>
          </a:blip>
          <a:stretch>
            <a:fillRect/>
          </a:stretch>
        </p:blipFill>
        <p:spPr>
          <a:xfrm>
            <a:off x="6095999" y="0"/>
            <a:ext cx="6096001" cy="6858000"/>
          </a:xfrm>
          <a:prstGeom prst="rect">
            <a:avLst/>
          </a:prstGeom>
        </p:spPr>
      </p:pic>
      <p:sp>
        <p:nvSpPr>
          <p:cNvPr id="10" name="矩形 9"/>
          <p:cNvSpPr/>
          <p:nvPr/>
        </p:nvSpPr>
        <p:spPr>
          <a:xfrm>
            <a:off x="1083831" y="376124"/>
            <a:ext cx="3348683"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学习篇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有才华的穷人和他的美梦</a:t>
            </a:r>
          </a:p>
        </p:txBody>
      </p:sp>
      <p:sp>
        <p:nvSpPr>
          <p:cNvPr id="11" name="矩形 10"/>
          <p:cNvSpPr/>
          <p:nvPr/>
        </p:nvSpPr>
        <p:spPr>
          <a:xfrm>
            <a:off x="247973" y="1840665"/>
            <a:ext cx="5848026" cy="1778508"/>
          </a:xfrm>
          <a:prstGeom prst="rect">
            <a:avLst/>
          </a:prstGeom>
          <a:noFill/>
        </p:spPr>
        <p:txBody>
          <a:bodyPr rtlCol="0" wrap="square">
            <a:spAutoFit/>
          </a:bodyPr>
          <a:lstStyle/>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这个世界上到处都可悲地充斥着有才华的穷人</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大多数拥有某种知识、技能和才华</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但往往在理财方面还是幼稚园的水平</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想要寻求和精通理财致富之道</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你就必须求教于那些成功而富有的人</a:t>
            </a:r>
          </a:p>
        </p:txBody>
      </p:sp>
    </p:spTree>
    <p:extLst>
      <p:ext uri="{BB962C8B-B14F-4D97-AF65-F5344CB8AC3E}">
        <p14:creationId val="1820418844"/>
      </p:ext>
    </p:extLst>
  </p:cSld>
  <p:clrMapOvr>
    <a:masterClrMapping/>
  </p:clrMapOvr>
  <p:transition>
    <p:fade/>
  </p:transition>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行动篇</a:t>
            </a:r>
          </a:p>
          <a:p>
            <a:pPr algn="ctr">
              <a:lnSpc>
                <a:spcPct val="120000"/>
              </a:lnSpc>
            </a:pPr>
            <a:r>
              <a:rPr altLang="en-US" b="1" lang="zh-CN" sz="11500">
                <a:solidFill>
                  <a:schemeClr val="bg1"/>
                </a:solidFill>
                <a:latin charset="-122" pitchFamily="34" typeface="微软雅黑"/>
                <a:ea charset="-122" pitchFamily="34" typeface="微软雅黑"/>
              </a:rPr>
              <a:t>巴比伦最大的富翁出场</a:t>
            </a:r>
          </a:p>
        </p:txBody>
      </p:sp>
    </p:spTree>
    <p:extLst>
      <p:ext uri="{BB962C8B-B14F-4D97-AF65-F5344CB8AC3E}">
        <p14:creationId val="1601286777"/>
      </p:ext>
    </p:extLst>
  </p:cSld>
  <p:clrMapOvr>
    <a:masterClrMapping/>
  </p:clrMapOvr>
  <mc:AlternateContent>
    <mc:Choice Requires="p14">
      <p:transition>
        <p14:prism/>
      </p:transition>
    </mc:Choice>
    <mc:Fallback>
      <p:transition>
        <p:fade/>
      </p:transition>
    </mc:Fallback>
  </mc:AlternateConten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行动篇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巴比伦最大的富翁出场</a:t>
            </a:r>
          </a:p>
        </p:txBody>
      </p:sp>
      <p:sp>
        <p:nvSpPr>
          <p:cNvPr id="11" name="文本框 10"/>
          <p:cNvSpPr txBox="1"/>
          <p:nvPr/>
        </p:nvSpPr>
        <p:spPr>
          <a:xfrm>
            <a:off x="7269955" y="674030"/>
            <a:ext cx="46532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财富的力量和源头</a:t>
            </a:r>
          </a:p>
        </p:txBody>
      </p:sp>
      <p:sp>
        <p:nvSpPr>
          <p:cNvPr id="16" name="矩形 15"/>
          <p:cNvSpPr/>
          <p:nvPr/>
        </p:nvSpPr>
        <p:spPr>
          <a:xfrm>
            <a:off x="4757981" y="1592692"/>
            <a:ext cx="7165256" cy="428854"/>
          </a:xfrm>
          <a:prstGeom prst="rect">
            <a:avLst/>
          </a:prstGeom>
          <a:noFill/>
        </p:spPr>
        <p:txBody>
          <a:bodyPr rtlCol="0" wrap="square">
            <a:spAutoFit/>
          </a:bodyPr>
          <a:lstStyle/>
          <a:p>
            <a:pPr algn="r">
              <a:lnSpc>
                <a:spcPct val="123000"/>
              </a:lnSpc>
            </a:pPr>
            <a:r>
              <a:rPr altLang="en-US" lang="zh-CN" smtClean="0">
                <a:solidFill>
                  <a:schemeClr val="tx1">
                    <a:lumMod val="65000"/>
                    <a:lumOff val="35000"/>
                  </a:schemeClr>
                </a:solidFill>
                <a:latin charset="-122" pitchFamily="34" typeface="微软雅黑"/>
                <a:ea charset="-122" pitchFamily="34" typeface="微软雅黑"/>
              </a:rPr>
              <a:t>财富可以让一个人更有能力享受快乐和获得满足</a:t>
            </a:r>
          </a:p>
        </p:txBody>
      </p:sp>
      <p:sp>
        <p:nvSpPr>
          <p:cNvPr id="19" name="矩形 18"/>
          <p:cNvSpPr/>
          <p:nvPr/>
        </p:nvSpPr>
        <p:spPr>
          <a:xfrm>
            <a:off x="6096000" y="2302670"/>
            <a:ext cx="6096000" cy="3439448"/>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0" name="矩形 19"/>
          <p:cNvSpPr/>
          <p:nvPr/>
        </p:nvSpPr>
        <p:spPr>
          <a:xfrm>
            <a:off x="6447294" y="2754158"/>
            <a:ext cx="5475941" cy="788213"/>
          </a:xfrm>
          <a:prstGeom prst="rect">
            <a:avLst/>
          </a:prstGeom>
          <a:noFill/>
        </p:spPr>
        <p:txBody>
          <a:bodyPr rtlCol="0" wrap="square">
            <a:spAutoFit/>
          </a:bodyPr>
          <a:lstStyle/>
          <a:p>
            <a:pPr>
              <a:lnSpc>
                <a:spcPct val="127000"/>
              </a:lnSpc>
            </a:pPr>
            <a:r>
              <a:rPr altLang="en-US" lang="zh-CN" smtClean="0">
                <a:solidFill>
                  <a:schemeClr val="bg1"/>
                </a:solidFill>
                <a:latin charset="-122" pitchFamily="34" typeface="微软雅黑"/>
                <a:ea charset="-122" pitchFamily="34" typeface="微软雅黑"/>
              </a:rPr>
              <a:t>巴比伦最富有的人——阿卡德讲述自己如何在钱庄老板阿加米希的指引下成功致富的过程。</a:t>
            </a:r>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1589" y="2302669"/>
            <a:ext cx="6114574" cy="3439448"/>
          </a:xfrm>
          <a:prstGeom prst="rect">
            <a:avLst/>
          </a:prstGeom>
        </p:spPr>
      </p:pic>
    </p:spTree>
    <p:extLst>
      <p:ext uri="{BB962C8B-B14F-4D97-AF65-F5344CB8AC3E}">
        <p14:creationId val="511543852"/>
      </p:ext>
    </p:extLst>
  </p:cSld>
  <p:clrMapOvr>
    <a:masterClrMapping/>
  </p:clrMapOvr>
  <mc:AlternateContent>
    <mc:Choice Requires="p14">
      <p:transition>
        <p14:flip dir="r"/>
      </p:transition>
    </mc:Choice>
    <mc:Fallback>
      <p:transition>
        <p:fade/>
      </p:transition>
    </mc:Fallback>
  </mc:AlternateConten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矩形 4"/>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行动篇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巴比伦最大的富翁出场</a:t>
            </a:r>
          </a:p>
        </p:txBody>
      </p:sp>
      <p:pic>
        <p:nvPicPr>
          <p:cNvPr id="3" name="图片 2"/>
          <p:cNvPicPr>
            <a:picLocks noChangeAspect="1"/>
          </p:cNvPicPr>
          <p:nvPr/>
        </p:nvPicPr>
        <p:blipFill>
          <a:blip r:embed="rId3">
            <a:extLst>
              <a:ext uri="{28A0092B-C50C-407E-A947-70E740481C1C}">
                <a14:useLocalDpi/>
              </a:ext>
            </a:extLst>
          </a:blip>
          <a:stretch>
            <a:fillRect/>
          </a:stretch>
        </p:blipFill>
        <p:spPr>
          <a:xfrm>
            <a:off x="1404972" y="1504452"/>
            <a:ext cx="3205128" cy="3991972"/>
          </a:xfrm>
          <a:prstGeom prst="rect">
            <a:avLst/>
          </a:prstGeom>
        </p:spPr>
      </p:pic>
      <p:sp>
        <p:nvSpPr>
          <p:cNvPr id="12" name="矩形 11"/>
          <p:cNvSpPr/>
          <p:nvPr/>
        </p:nvSpPr>
        <p:spPr>
          <a:xfrm>
            <a:off x="0" y="5707680"/>
            <a:ext cx="6096001" cy="555955"/>
          </a:xfrm>
          <a:prstGeom prst="rect">
            <a:avLst/>
          </a:prstGeom>
          <a:noFill/>
        </p:spPr>
        <p:txBody>
          <a:bodyPr rtlCol="0" wrap="square">
            <a:spAutoFit/>
          </a:bodyPr>
          <a:lstStyle/>
          <a:p>
            <a:pPr algn="ctr">
              <a:lnSpc>
                <a:spcPct val="127000"/>
              </a:lnSpc>
            </a:pPr>
            <a:r>
              <a:rPr altLang="en-US" b="1" lang="zh-CN" smtClean="0" sz="2400">
                <a:solidFill>
                  <a:srgbClr val="D65840"/>
                </a:solidFill>
                <a:latin charset="-122" pitchFamily="34" typeface="微软雅黑"/>
                <a:ea charset="-122" pitchFamily="34" typeface="微软雅黑"/>
              </a:rPr>
              <a:t>尽早播下致富之树的种子</a:t>
            </a:r>
          </a:p>
        </p:txBody>
      </p:sp>
      <p:sp>
        <p:nvSpPr>
          <p:cNvPr id="13" name="矩形 12"/>
          <p:cNvSpPr/>
          <p:nvPr/>
        </p:nvSpPr>
        <p:spPr>
          <a:xfrm>
            <a:off x="6096000" y="-2906"/>
            <a:ext cx="6101766" cy="6860906"/>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4" name="矩形 13"/>
          <p:cNvSpPr/>
          <p:nvPr/>
        </p:nvSpPr>
        <p:spPr>
          <a:xfrm>
            <a:off x="6096000" y="1893734"/>
            <a:ext cx="6101765" cy="1020470"/>
          </a:xfrm>
          <a:prstGeom prst="rect">
            <a:avLst/>
          </a:prstGeom>
          <a:noFill/>
        </p:spPr>
        <p:txBody>
          <a:bodyPr rtlCol="0" wrap="square">
            <a:spAutoFit/>
          </a:bodyPr>
          <a:lstStyle/>
          <a:p>
            <a:pPr algn="ctr">
              <a:lnSpc>
                <a:spcPct val="127000"/>
              </a:lnSpc>
            </a:pPr>
            <a:r>
              <a:rPr altLang="en-US" b="1" lang="zh-CN" smtClean="0" sz="2400">
                <a:solidFill>
                  <a:schemeClr val="tx1">
                    <a:lumMod val="65000"/>
                    <a:lumOff val="35000"/>
                  </a:schemeClr>
                </a:solidFill>
                <a:latin charset="-122" pitchFamily="34" typeface="微软雅黑"/>
                <a:ea charset="-122" pitchFamily="34" typeface="微软雅黑"/>
              </a:rPr>
              <a:t>任何时候都要坚守</a:t>
            </a:r>
          </a:p>
          <a:p>
            <a:pPr algn="ctr">
              <a:lnSpc>
                <a:spcPct val="127000"/>
              </a:lnSpc>
            </a:pPr>
            <a:r>
              <a:rPr altLang="en-US" b="1" lang="zh-CN" smtClean="0" sz="2400">
                <a:solidFill>
                  <a:schemeClr val="tx1">
                    <a:lumMod val="65000"/>
                    <a:lumOff val="35000"/>
                  </a:schemeClr>
                </a:solidFill>
                <a:latin charset="-122" pitchFamily="34" typeface="微软雅黑"/>
                <a:ea charset="-122" pitchFamily="34" typeface="微软雅黑"/>
              </a:rPr>
              <a:t>致富的三项基本法则</a:t>
            </a:r>
          </a:p>
        </p:txBody>
      </p:sp>
      <p:sp>
        <p:nvSpPr>
          <p:cNvPr id="15" name="矩形 14"/>
          <p:cNvSpPr/>
          <p:nvPr/>
        </p:nvSpPr>
        <p:spPr>
          <a:xfrm>
            <a:off x="7305984" y="3437145"/>
            <a:ext cx="3895415" cy="1252728"/>
          </a:xfrm>
          <a:prstGeom prst="rect">
            <a:avLst/>
          </a:prstGeom>
          <a:noFill/>
        </p:spPr>
        <p:txBody>
          <a:bodyPr rtlCol="0" wrap="square">
            <a:spAutoFit/>
          </a:bodyPr>
          <a:lstStyle/>
          <a:p>
            <a:pPr indent="-342900" marL="342900">
              <a:lnSpc>
                <a:spcPct val="127000"/>
              </a:lnSpc>
              <a:buFont typeface="+mj-ea"/>
              <a:buAutoNum type="circleNumDbPlain"/>
            </a:pPr>
            <a:r>
              <a:rPr altLang="en-US" lang="zh-CN" smtClean="0" sz="2000">
                <a:solidFill>
                  <a:schemeClr val="bg1"/>
                </a:solidFill>
                <a:latin charset="-122" pitchFamily="34" typeface="微软雅黑"/>
                <a:ea charset="-122" pitchFamily="34" typeface="微软雅黑"/>
              </a:rPr>
              <a:t>将所有收入的1/10储存起来；</a:t>
            </a:r>
          </a:p>
          <a:p>
            <a:pPr indent="-342900" marL="342900">
              <a:lnSpc>
                <a:spcPct val="127000"/>
              </a:lnSpc>
              <a:buFont typeface="+mj-ea"/>
              <a:buAutoNum type="circleNumDbPlain"/>
            </a:pPr>
            <a:r>
              <a:rPr altLang="en-US" lang="zh-CN" smtClean="0" sz="2000">
                <a:solidFill>
                  <a:schemeClr val="bg1"/>
                </a:solidFill>
                <a:latin charset="-122" pitchFamily="34" typeface="微软雅黑"/>
                <a:ea charset="-122" pitchFamily="34" typeface="微软雅黑"/>
              </a:rPr>
              <a:t>向内行人咨询或寻求投资忠告；</a:t>
            </a:r>
          </a:p>
          <a:p>
            <a:pPr indent="-342900" marL="342900">
              <a:lnSpc>
                <a:spcPct val="127000"/>
              </a:lnSpc>
              <a:buFont typeface="+mj-ea"/>
              <a:buAutoNum type="circleNumDbPlain"/>
            </a:pPr>
            <a:r>
              <a:rPr altLang="en-US" lang="zh-CN" smtClean="0" sz="2000">
                <a:solidFill>
                  <a:schemeClr val="bg1"/>
                </a:solidFill>
                <a:latin charset="-122" pitchFamily="34" typeface="微软雅黑"/>
                <a:ea charset="-122" pitchFamily="34" typeface="微软雅黑"/>
              </a:rPr>
              <a:t>让积累的财富继续为你效力。</a:t>
            </a:r>
          </a:p>
        </p:txBody>
      </p:sp>
    </p:spTree>
    <p:extLst>
      <p:ext uri="{BB962C8B-B14F-4D97-AF65-F5344CB8AC3E}">
        <p14:creationId val="2137997013"/>
      </p:ext>
    </p:extLst>
  </p:cSld>
  <p:clrMapOvr>
    <a:masterClrMapping/>
  </p:clrMapOvr>
  <p:transition>
    <p:fade/>
  </p:transition>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理财篇</a:t>
            </a:r>
          </a:p>
          <a:p>
            <a:pPr algn="ctr">
              <a:lnSpc>
                <a:spcPct val="120000"/>
              </a:lnSpc>
            </a:pPr>
            <a:r>
              <a:rPr altLang="en-US" b="1" lang="zh-CN" sz="11500">
                <a:solidFill>
                  <a:schemeClr val="bg1"/>
                </a:solidFill>
                <a:latin charset="-122" pitchFamily="34" typeface="微软雅黑"/>
                <a:ea charset="-122" pitchFamily="34" typeface="微软雅黑"/>
              </a:rPr>
              <a:t>治愈贫穷的七大妙方</a:t>
            </a:r>
          </a:p>
        </p:txBody>
      </p:sp>
    </p:spTree>
    <p:extLst>
      <p:ext uri="{BB962C8B-B14F-4D97-AF65-F5344CB8AC3E}">
        <p14:creationId val="3557100249"/>
      </p:ext>
    </p:extLst>
  </p:cSld>
  <p:clrMapOvr>
    <a:masterClrMapping/>
  </p:clrMapOvr>
  <mc:AlternateContent>
    <mc:Choice Requires="p14">
      <p:transition>
        <p14:prism/>
      </p:transition>
    </mc:Choice>
    <mc:Fallback>
      <p:transition>
        <p:fade/>
      </p:transition>
    </mc:Fallback>
  </mc:AlternateConten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理财篇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治愈贫穷的七大妙方</a:t>
            </a:r>
          </a:p>
        </p:txBody>
      </p:sp>
      <p:sp>
        <p:nvSpPr>
          <p:cNvPr id="11" name="文本框 10"/>
          <p:cNvSpPr txBox="1"/>
          <p:nvPr/>
        </p:nvSpPr>
        <p:spPr>
          <a:xfrm>
            <a:off x="6711155" y="674030"/>
            <a:ext cx="52120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巴比伦为何如此富裕</a:t>
            </a:r>
          </a:p>
        </p:txBody>
      </p:sp>
      <p:sp>
        <p:nvSpPr>
          <p:cNvPr id="16" name="矩形 15"/>
          <p:cNvSpPr/>
          <p:nvPr/>
        </p:nvSpPr>
        <p:spPr>
          <a:xfrm>
            <a:off x="4757981" y="1592692"/>
            <a:ext cx="7165256" cy="428854"/>
          </a:xfrm>
          <a:prstGeom prst="rect">
            <a:avLst/>
          </a:prstGeom>
          <a:noFill/>
        </p:spPr>
        <p:txBody>
          <a:bodyPr rtlCol="0" wrap="square">
            <a:spAutoFit/>
          </a:bodyPr>
          <a:lstStyle/>
          <a:p>
            <a:pPr algn="r">
              <a:lnSpc>
                <a:spcPct val="123000"/>
              </a:lnSpc>
            </a:pPr>
            <a:r>
              <a:rPr altLang="en-US" lang="zh-CN" smtClean="0">
                <a:solidFill>
                  <a:schemeClr val="tx1">
                    <a:lumMod val="65000"/>
                    <a:lumOff val="35000"/>
                  </a:schemeClr>
                </a:solidFill>
                <a:latin charset="-122" pitchFamily="34" typeface="微软雅黑"/>
                <a:ea charset="-122" pitchFamily="34" typeface="微软雅黑"/>
              </a:rPr>
              <a:t>因为它的百姓都有幸能够学习理财智慧，并实践致富之道</a:t>
            </a:r>
          </a:p>
        </p:txBody>
      </p:sp>
      <p:pic>
        <p:nvPicPr>
          <p:cNvPr descr="http://www.huisongshu.com/uploads/allimg/2012/05/1_120515005533_1.jpg" id="8" name="Picture 2"/>
          <p:cNvPicPr>
            <a:picLocks noChangeArrowheads="1" noChangeAspect="1"/>
          </p:cNvPicPr>
          <p:nvPr/>
        </p:nvPicPr>
        <p:blipFill>
          <a:blip r:embed="rId3">
            <a:extLst>
              <a:ext uri="{28A0092B-C50C-407E-A947-70E740481C1C}">
                <a14:useLocalDpi/>
              </a:ext>
            </a:extLst>
          </a:blip>
          <a:stretch>
            <a:fillRect/>
          </a:stretch>
        </p:blipFill>
        <p:spPr bwMode="auto">
          <a:xfrm>
            <a:off x="0" y="2135689"/>
            <a:ext cx="5781331" cy="3902400"/>
          </a:xfrm>
          <a:prstGeom prst="rect">
            <a:avLst/>
          </a:prstGeom>
          <a:noFill/>
          <a:extLst>
            <a:ext uri="{909E8E84-426E-40DD-AFC4-6F175D3DCCD1}">
              <a14:hiddenFill>
                <a:solidFill>
                  <a:srgbClr val="FFFFFF"/>
                </a:solidFill>
              </a14:hiddenFill>
            </a:ext>
          </a:extLst>
        </p:spPr>
      </p:pic>
      <p:sp>
        <p:nvSpPr>
          <p:cNvPr id="9" name="矩形 8"/>
          <p:cNvSpPr/>
          <p:nvPr/>
        </p:nvSpPr>
        <p:spPr>
          <a:xfrm>
            <a:off x="5781331" y="2135852"/>
            <a:ext cx="6410669" cy="3902075"/>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0" name="矩形 9"/>
          <p:cNvSpPr/>
          <p:nvPr/>
        </p:nvSpPr>
        <p:spPr>
          <a:xfrm>
            <a:off x="6447294" y="2587341"/>
            <a:ext cx="5475941" cy="788213"/>
          </a:xfrm>
          <a:prstGeom prst="rect">
            <a:avLst/>
          </a:prstGeom>
          <a:noFill/>
        </p:spPr>
        <p:txBody>
          <a:bodyPr rtlCol="0" wrap="square">
            <a:spAutoFit/>
          </a:bodyPr>
          <a:lstStyle/>
          <a:p>
            <a:pPr>
              <a:lnSpc>
                <a:spcPct val="127000"/>
              </a:lnSpc>
            </a:pPr>
            <a:r>
              <a:rPr altLang="en-US" lang="zh-CN" smtClean="0">
                <a:solidFill>
                  <a:schemeClr val="bg1"/>
                </a:solidFill>
                <a:latin charset="-122" pitchFamily="34" typeface="微软雅黑"/>
                <a:ea charset="-122" pitchFamily="34" typeface="微软雅黑"/>
              </a:rPr>
              <a:t>阿卡德遵照国王旨意，开设100人的理财辅导班，教授了治愈贫穷和成功致富的七大妙方。</a:t>
            </a:r>
          </a:p>
        </p:txBody>
      </p:sp>
    </p:spTree>
    <p:extLst>
      <p:ext uri="{BB962C8B-B14F-4D97-AF65-F5344CB8AC3E}">
        <p14:creationId val="2290268219"/>
      </p:ext>
    </p:extLst>
  </p:cSld>
  <p:clrMapOvr>
    <a:masterClrMapping/>
  </p:clrMapOvr>
  <mc:AlternateContent>
    <mc:Choice Requires="p14">
      <p:transition>
        <p14:flip dir="r"/>
      </p:transition>
    </mc:Choice>
    <mc:Fallback>
      <p:transition>
        <p:fade/>
      </p:transition>
    </mc:Fallback>
  </mc:AlternateContent>
  <p:timing/>
</p:sld>
</file>

<file path=ppt/slides/slide2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1" name="矩形 20"/>
          <p:cNvSpPr/>
          <p:nvPr/>
        </p:nvSpPr>
        <p:spPr>
          <a:xfrm>
            <a:off x="6093420" y="0"/>
            <a:ext cx="6099180" cy="6858000"/>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pic>
        <p:nvPicPr>
          <p:cNvPr descr="http://www.iconpng.com/png/stickers/security.png" id="44" name="Picture 4"/>
          <p:cNvPicPr>
            <a:picLocks noChangeArrowheads="1" noChangeAspect="1"/>
          </p:cNvPicPr>
          <p:nvPr/>
        </p:nvPicPr>
        <p:blipFill>
          <a:blip r:embed="rId3">
            <a:extLst>
              <a:ext uri="{28A0092B-C50C-407E-A947-70E740481C1C}">
                <a14:useLocalDpi/>
              </a:ext>
            </a:extLst>
          </a:blip>
          <a:stretch>
            <a:fillRect/>
          </a:stretch>
        </p:blipFill>
        <p:spPr bwMode="auto">
          <a:xfrm>
            <a:off x="6528997" y="533757"/>
            <a:ext cx="1248238" cy="1248238"/>
          </a:xfrm>
          <a:prstGeom prst="rect">
            <a:avLst/>
          </a:prstGeom>
          <a:noFill/>
          <a:extLst>
            <a:ext uri="{909E8E84-426E-40DD-AFC4-6F175D3DCCD1}">
              <a14:hiddenFill>
                <a:solidFill>
                  <a:srgbClr val="FFFFFF"/>
                </a:solidFill>
              </a14:hiddenFill>
            </a:ext>
          </a:extLst>
        </p:spPr>
      </p:pic>
      <p:sp>
        <p:nvSpPr>
          <p:cNvPr id="8" name="矩形 7"/>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理财篇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治愈贫穷的七大妙方</a:t>
            </a:r>
          </a:p>
        </p:txBody>
      </p:sp>
      <p:pic>
        <p:nvPicPr>
          <p:cNvPr id="2" name="图片 1"/>
          <p:cNvPicPr>
            <a:picLocks noChangeAspect="1"/>
          </p:cNvPicPr>
          <p:nvPr/>
        </p:nvPicPr>
        <p:blipFill>
          <a:blip r:embed="rId4">
            <a:extLst>
              <a:ext uri="{28A0092B-C50C-407E-A947-70E740481C1C}">
                <a14:useLocalDpi/>
              </a:ext>
            </a:extLst>
          </a:blip>
          <a:stretch>
            <a:fillRect/>
          </a:stretch>
        </p:blipFill>
        <p:spPr>
          <a:xfrm>
            <a:off x="791116" y="1999976"/>
            <a:ext cx="1442310" cy="1442310"/>
          </a:xfrm>
          <a:prstGeom prst="rect">
            <a:avLst/>
          </a:prstGeom>
        </p:spPr>
      </p:pic>
      <p:pic>
        <p:nvPicPr>
          <p:cNvPr id="4" name="图片 3"/>
          <p:cNvPicPr>
            <a:picLocks noChangeAspect="1"/>
          </p:cNvPicPr>
          <p:nvPr/>
        </p:nvPicPr>
        <p:blipFill>
          <a:blip r:embed="rId5">
            <a:extLst>
              <a:ext uri="{28A0092B-C50C-407E-A947-70E740481C1C}">
                <a14:useLocalDpi/>
              </a:ext>
            </a:extLst>
          </a:blip>
          <a:stretch>
            <a:fillRect/>
          </a:stretch>
        </p:blipFill>
        <p:spPr>
          <a:xfrm>
            <a:off x="760654" y="5001989"/>
            <a:ext cx="1503234" cy="1503234"/>
          </a:xfrm>
          <a:prstGeom prst="rect">
            <a:avLst/>
          </a:prstGeom>
        </p:spPr>
      </p:pic>
      <p:pic>
        <p:nvPicPr>
          <p:cNvPr id="7" name="图片 6"/>
          <p:cNvPicPr>
            <a:picLocks noChangeAspect="1"/>
          </p:cNvPicPr>
          <p:nvPr/>
        </p:nvPicPr>
        <p:blipFill>
          <a:blip r:embed="rId6">
            <a:extLst>
              <a:ext uri="{28A0092B-C50C-407E-A947-70E740481C1C}">
                <a14:useLocalDpi/>
              </a:ext>
            </a:extLst>
          </a:blip>
          <a:stretch>
            <a:fillRect/>
          </a:stretch>
        </p:blipFill>
        <p:spPr>
          <a:xfrm>
            <a:off x="6593147" y="5140850"/>
            <a:ext cx="1367906" cy="1225512"/>
          </a:xfrm>
          <a:prstGeom prst="rect">
            <a:avLst/>
          </a:prstGeom>
        </p:spPr>
      </p:pic>
      <p:pic>
        <p:nvPicPr>
          <p:cNvPr id="16" name="图片 15"/>
          <p:cNvPicPr>
            <a:picLocks noChangeAspect="1"/>
          </p:cNvPicPr>
          <p:nvPr/>
        </p:nvPicPr>
        <p:blipFill>
          <a:blip r:embed="rId7">
            <a:extLst>
              <a:ext uri="{28A0092B-C50C-407E-A947-70E740481C1C}">
                <a14:useLocalDpi/>
              </a:ext>
            </a:extLst>
          </a:blip>
          <a:stretch>
            <a:fillRect/>
          </a:stretch>
        </p:blipFill>
        <p:spPr>
          <a:xfrm>
            <a:off x="1018761" y="3520108"/>
            <a:ext cx="987021" cy="1404060"/>
          </a:xfrm>
          <a:prstGeom prst="rect">
            <a:avLst/>
          </a:prstGeom>
        </p:spPr>
      </p:pic>
      <p:pic>
        <p:nvPicPr>
          <p:cNvPr id="17" name="图片 16"/>
          <p:cNvPicPr>
            <a:picLocks noChangeAspect="1"/>
          </p:cNvPicPr>
          <p:nvPr/>
        </p:nvPicPr>
        <p:blipFill>
          <a:blip r:embed="rId8">
            <a:extLst>
              <a:ext uri="{28A0092B-C50C-407E-A947-70E740481C1C}">
                <a14:useLocalDpi/>
              </a:ext>
            </a:extLst>
          </a:blip>
          <a:stretch>
            <a:fillRect/>
          </a:stretch>
        </p:blipFill>
        <p:spPr>
          <a:xfrm>
            <a:off x="6667116" y="3647023"/>
            <a:ext cx="972000" cy="1232905"/>
          </a:xfrm>
          <a:prstGeom prst="rect">
            <a:avLst/>
          </a:prstGeom>
        </p:spPr>
      </p:pic>
      <p:grpSp>
        <p:nvGrpSpPr>
          <p:cNvPr id="2053" name="组合 2052"/>
          <p:cNvGrpSpPr/>
          <p:nvPr/>
        </p:nvGrpSpPr>
        <p:grpSpPr>
          <a:xfrm>
            <a:off x="2272483" y="2227599"/>
            <a:ext cx="3820937" cy="987064"/>
            <a:chOff x="2275063" y="1765319"/>
            <a:chExt cx="3820937" cy="987064"/>
          </a:xfrm>
        </p:grpSpPr>
        <p:sp>
          <p:nvSpPr>
            <p:cNvPr id="19" name="文本框 18"/>
            <p:cNvSpPr txBox="1"/>
            <p:nvPr/>
          </p:nvSpPr>
          <p:spPr>
            <a:xfrm>
              <a:off x="2275063" y="2231693"/>
              <a:ext cx="3820937" cy="518160"/>
            </a:xfrm>
            <a:prstGeom prst="rect">
              <a:avLst/>
            </a:prstGeom>
            <a:noFill/>
          </p:spPr>
          <p:txBody>
            <a:bodyPr anchor="ctr" rtlCol="0" wrap="square">
              <a:spAutoFit/>
            </a:bodyPr>
            <a:lstStyle/>
            <a:p>
              <a:r>
                <a:rPr altLang="en-US" b="1" lang="zh-CN" smtClean="0" sz="2800">
                  <a:solidFill>
                    <a:srgbClr val="D65840"/>
                  </a:solidFill>
                  <a:latin charset="-122" pitchFamily="34" typeface="微软雅黑"/>
                  <a:ea charset="-122" pitchFamily="34" typeface="微软雅黑"/>
                </a:rPr>
                <a:t>首先让你的钱包鼓起来</a:t>
              </a:r>
            </a:p>
          </p:txBody>
        </p:sp>
        <p:sp>
          <p:nvSpPr>
            <p:cNvPr id="20" name="矩形 19"/>
            <p:cNvSpPr/>
            <p:nvPr/>
          </p:nvSpPr>
          <p:spPr>
            <a:xfrm>
              <a:off x="2275063" y="1765319"/>
              <a:ext cx="3818357" cy="428854"/>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妙方之一：</a:t>
              </a:r>
            </a:p>
          </p:txBody>
        </p:sp>
      </p:grpSp>
      <p:grpSp>
        <p:nvGrpSpPr>
          <p:cNvPr id="2051" name="组合 2050"/>
          <p:cNvGrpSpPr/>
          <p:nvPr/>
        </p:nvGrpSpPr>
        <p:grpSpPr>
          <a:xfrm>
            <a:off x="2272483" y="3743837"/>
            <a:ext cx="3820937" cy="987064"/>
            <a:chOff x="2272483" y="3374562"/>
            <a:chExt cx="3820937" cy="987064"/>
          </a:xfrm>
        </p:grpSpPr>
        <p:sp>
          <p:nvSpPr>
            <p:cNvPr id="23" name="文本框 22"/>
            <p:cNvSpPr txBox="1"/>
            <p:nvPr/>
          </p:nvSpPr>
          <p:spPr>
            <a:xfrm>
              <a:off x="2272483" y="3840936"/>
              <a:ext cx="3820937" cy="518160"/>
            </a:xfrm>
            <a:prstGeom prst="rect">
              <a:avLst/>
            </a:prstGeom>
            <a:noFill/>
          </p:spPr>
          <p:txBody>
            <a:bodyPr anchor="ctr" rtlCol="0" wrap="square">
              <a:spAutoFit/>
            </a:bodyPr>
            <a:lstStyle/>
            <a:p>
              <a:r>
                <a:rPr altLang="en-US" b="1" lang="zh-CN" smtClean="0" sz="2800">
                  <a:solidFill>
                    <a:srgbClr val="D65840"/>
                  </a:solidFill>
                  <a:latin charset="-122" pitchFamily="34" typeface="微软雅黑"/>
                  <a:ea charset="-122" pitchFamily="34" typeface="微软雅黑"/>
                </a:rPr>
                <a:t>控制你自己的开销</a:t>
              </a:r>
            </a:p>
          </p:txBody>
        </p:sp>
        <p:sp>
          <p:nvSpPr>
            <p:cNvPr id="24" name="矩形 23"/>
            <p:cNvSpPr/>
            <p:nvPr/>
          </p:nvSpPr>
          <p:spPr>
            <a:xfrm>
              <a:off x="2272483" y="3374562"/>
              <a:ext cx="3820937" cy="428854"/>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妙方之二：</a:t>
              </a:r>
            </a:p>
          </p:txBody>
        </p:sp>
      </p:grpSp>
      <p:pic>
        <p:nvPicPr>
          <p:cNvPr descr="http://www.iconpng.com/png/refreshcl/home.png" id="2050" name="Picture 2"/>
          <p:cNvPicPr>
            <a:picLocks noChangeArrowheads="1" noChangeAspect="1"/>
          </p:cNvPicPr>
          <p:nvPr/>
        </p:nvPicPr>
        <p:blipFill>
          <a:blip r:embed="rId9">
            <a:extLst>
              <a:ext uri="{28A0092B-C50C-407E-A947-70E740481C1C}">
                <a14:useLocalDpi/>
              </a:ext>
            </a:extLst>
          </a:blip>
          <a:stretch>
            <a:fillRect/>
          </a:stretch>
        </p:blipFill>
        <p:spPr bwMode="auto">
          <a:xfrm>
            <a:off x="6570708" y="2089411"/>
            <a:ext cx="1203702" cy="1203702"/>
          </a:xfrm>
          <a:prstGeom prst="rect">
            <a:avLst/>
          </a:prstGeom>
          <a:noFill/>
          <a:extLst>
            <a:ext uri="{909E8E84-426E-40DD-AFC4-6F175D3DCCD1}">
              <a14:hiddenFill>
                <a:solidFill>
                  <a:srgbClr val="FFFFFF"/>
                </a:solidFill>
              </a14:hiddenFill>
            </a:ext>
          </a:extLst>
        </p:spPr>
      </p:pic>
      <p:grpSp>
        <p:nvGrpSpPr>
          <p:cNvPr id="2049" name="组合 2048"/>
          <p:cNvGrpSpPr/>
          <p:nvPr/>
        </p:nvGrpSpPr>
        <p:grpSpPr>
          <a:xfrm>
            <a:off x="2272483" y="5260074"/>
            <a:ext cx="3820937" cy="987064"/>
            <a:chOff x="2301723" y="4969069"/>
            <a:chExt cx="3820937" cy="987064"/>
          </a:xfrm>
        </p:grpSpPr>
        <p:sp>
          <p:nvSpPr>
            <p:cNvPr id="26" name="文本框 25"/>
            <p:cNvSpPr txBox="1"/>
            <p:nvPr/>
          </p:nvSpPr>
          <p:spPr>
            <a:xfrm>
              <a:off x="2301723" y="5435443"/>
              <a:ext cx="3820937" cy="518160"/>
            </a:xfrm>
            <a:prstGeom prst="rect">
              <a:avLst/>
            </a:prstGeom>
            <a:noFill/>
          </p:spPr>
          <p:txBody>
            <a:bodyPr anchor="ctr" rtlCol="0" wrap="square">
              <a:spAutoFit/>
            </a:bodyPr>
            <a:lstStyle/>
            <a:p>
              <a:r>
                <a:rPr altLang="en-US" b="1" lang="zh-CN" smtClean="0" sz="2800">
                  <a:solidFill>
                    <a:srgbClr val="D65840"/>
                  </a:solidFill>
                  <a:latin charset="-122" pitchFamily="34" typeface="微软雅黑"/>
                  <a:ea charset="-122" pitchFamily="34" typeface="微软雅黑"/>
                </a:rPr>
                <a:t>使你的金子繁衍升值</a:t>
              </a:r>
            </a:p>
          </p:txBody>
        </p:sp>
        <p:sp>
          <p:nvSpPr>
            <p:cNvPr id="27" name="矩形 26"/>
            <p:cNvSpPr/>
            <p:nvPr/>
          </p:nvSpPr>
          <p:spPr>
            <a:xfrm>
              <a:off x="2301723" y="4969070"/>
              <a:ext cx="3820937" cy="428854"/>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妙方之三：</a:t>
              </a:r>
            </a:p>
          </p:txBody>
        </p:sp>
      </p:grpSp>
      <p:grpSp>
        <p:nvGrpSpPr>
          <p:cNvPr id="25" name="组合 24"/>
          <p:cNvGrpSpPr/>
          <p:nvPr/>
        </p:nvGrpSpPr>
        <p:grpSpPr>
          <a:xfrm>
            <a:off x="7990465" y="2202697"/>
            <a:ext cx="3820937" cy="987064"/>
            <a:chOff x="7922479" y="608029"/>
            <a:chExt cx="3820937" cy="987064"/>
          </a:xfrm>
        </p:grpSpPr>
        <p:sp>
          <p:nvSpPr>
            <p:cNvPr id="28" name="文本框 27"/>
            <p:cNvSpPr txBox="1"/>
            <p:nvPr/>
          </p:nvSpPr>
          <p:spPr>
            <a:xfrm>
              <a:off x="7922480" y="1074403"/>
              <a:ext cx="3820937" cy="518160"/>
            </a:xfrm>
            <a:prstGeom prst="rect">
              <a:avLst/>
            </a:prstGeom>
            <a:noFill/>
          </p:spPr>
          <p:txBody>
            <a:bodyPr anchor="ctr" rtlCol="0" wrap="square">
              <a:spAutoFit/>
            </a:bodyPr>
            <a:lstStyle/>
            <a:p>
              <a:r>
                <a:rPr altLang="en-US" b="1" lang="zh-CN" sz="2800">
                  <a:solidFill>
                    <a:srgbClr val="B34A0D"/>
                  </a:solidFill>
                  <a:latin charset="-122" pitchFamily="34" typeface="微软雅黑"/>
                  <a:ea charset="-122" pitchFamily="34" typeface="微软雅黑"/>
                </a:rPr>
                <a:t>使你的住房成为投资</a:t>
              </a:r>
            </a:p>
          </p:txBody>
        </p:sp>
        <p:sp>
          <p:nvSpPr>
            <p:cNvPr id="29" name="矩形 28"/>
            <p:cNvSpPr/>
            <p:nvPr/>
          </p:nvSpPr>
          <p:spPr>
            <a:xfrm>
              <a:off x="7922478" y="608029"/>
              <a:ext cx="3818357" cy="428854"/>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妙方之五：</a:t>
              </a:r>
            </a:p>
          </p:txBody>
        </p:sp>
      </p:grpSp>
      <p:grpSp>
        <p:nvGrpSpPr>
          <p:cNvPr id="30" name="组合 29"/>
          <p:cNvGrpSpPr/>
          <p:nvPr/>
        </p:nvGrpSpPr>
        <p:grpSpPr>
          <a:xfrm>
            <a:off x="7990465" y="674010"/>
            <a:ext cx="3820937" cy="987063"/>
            <a:chOff x="11944327" y="205162"/>
            <a:chExt cx="3820937" cy="987063"/>
          </a:xfrm>
        </p:grpSpPr>
        <p:sp>
          <p:nvSpPr>
            <p:cNvPr id="31" name="文本框 30"/>
            <p:cNvSpPr txBox="1"/>
            <p:nvPr/>
          </p:nvSpPr>
          <p:spPr>
            <a:xfrm>
              <a:off x="11944326" y="671535"/>
              <a:ext cx="3820937" cy="518160"/>
            </a:xfrm>
            <a:prstGeom prst="rect">
              <a:avLst/>
            </a:prstGeom>
            <a:noFill/>
          </p:spPr>
          <p:txBody>
            <a:bodyPr anchor="ctr" rtlCol="0" wrap="square">
              <a:spAutoFit/>
            </a:bodyPr>
            <a:lstStyle/>
            <a:p>
              <a:r>
                <a:rPr altLang="en-US" b="1" lang="zh-CN" sz="2800">
                  <a:solidFill>
                    <a:srgbClr val="B34A0D"/>
                  </a:solidFill>
                  <a:latin charset="-122" pitchFamily="34" typeface="微软雅黑"/>
                  <a:ea charset="-122" pitchFamily="34" typeface="微软雅黑"/>
                </a:rPr>
                <a:t>守卫你的财富免遭损失</a:t>
              </a:r>
            </a:p>
          </p:txBody>
        </p:sp>
        <p:sp>
          <p:nvSpPr>
            <p:cNvPr id="32" name="矩形 31"/>
            <p:cNvSpPr/>
            <p:nvPr/>
          </p:nvSpPr>
          <p:spPr>
            <a:xfrm>
              <a:off x="11944325" y="205162"/>
              <a:ext cx="3818357" cy="428854"/>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妙方之四：</a:t>
              </a:r>
            </a:p>
          </p:txBody>
        </p:sp>
      </p:grpSp>
      <p:grpSp>
        <p:nvGrpSpPr>
          <p:cNvPr id="2048" name="组合 2047"/>
          <p:cNvGrpSpPr/>
          <p:nvPr/>
        </p:nvGrpSpPr>
        <p:grpSpPr>
          <a:xfrm>
            <a:off x="7990465" y="3731385"/>
            <a:ext cx="3820937" cy="987064"/>
            <a:chOff x="7975938" y="4336441"/>
            <a:chExt cx="3820937" cy="987064"/>
          </a:xfrm>
        </p:grpSpPr>
        <p:sp>
          <p:nvSpPr>
            <p:cNvPr id="33" name="文本框 32"/>
            <p:cNvSpPr txBox="1"/>
            <p:nvPr/>
          </p:nvSpPr>
          <p:spPr>
            <a:xfrm>
              <a:off x="7975939" y="4802815"/>
              <a:ext cx="3820937" cy="518160"/>
            </a:xfrm>
            <a:prstGeom prst="rect">
              <a:avLst/>
            </a:prstGeom>
            <a:noFill/>
          </p:spPr>
          <p:txBody>
            <a:bodyPr anchor="ctr" rtlCol="0" wrap="square">
              <a:spAutoFit/>
            </a:bodyPr>
            <a:lstStyle/>
            <a:p>
              <a:r>
                <a:rPr altLang="en-US" b="1" lang="zh-CN" sz="2800">
                  <a:solidFill>
                    <a:srgbClr val="B34A0D"/>
                  </a:solidFill>
                  <a:latin charset="-122" pitchFamily="34" typeface="微软雅黑"/>
                  <a:ea charset="-122" pitchFamily="34" typeface="微软雅黑"/>
                </a:rPr>
                <a:t>确保你将来的收入</a:t>
              </a:r>
            </a:p>
          </p:txBody>
        </p:sp>
        <p:sp>
          <p:nvSpPr>
            <p:cNvPr id="34" name="矩形 33"/>
            <p:cNvSpPr/>
            <p:nvPr/>
          </p:nvSpPr>
          <p:spPr>
            <a:xfrm>
              <a:off x="7975936" y="4336442"/>
              <a:ext cx="3818357" cy="428854"/>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妙方之六：</a:t>
              </a:r>
            </a:p>
          </p:txBody>
        </p:sp>
      </p:grpSp>
      <p:grpSp>
        <p:nvGrpSpPr>
          <p:cNvPr id="41" name="组合 40"/>
          <p:cNvGrpSpPr/>
          <p:nvPr/>
        </p:nvGrpSpPr>
        <p:grpSpPr>
          <a:xfrm>
            <a:off x="7990465" y="5260074"/>
            <a:ext cx="3820937" cy="987064"/>
            <a:chOff x="7975938" y="4336441"/>
            <a:chExt cx="3820937" cy="987064"/>
          </a:xfrm>
        </p:grpSpPr>
        <p:sp>
          <p:nvSpPr>
            <p:cNvPr id="42" name="文本框 41"/>
            <p:cNvSpPr txBox="1"/>
            <p:nvPr/>
          </p:nvSpPr>
          <p:spPr>
            <a:xfrm>
              <a:off x="7975939" y="4802815"/>
              <a:ext cx="3820937" cy="518160"/>
            </a:xfrm>
            <a:prstGeom prst="rect">
              <a:avLst/>
            </a:prstGeom>
            <a:noFill/>
          </p:spPr>
          <p:txBody>
            <a:bodyPr anchor="ctr" rtlCol="0" wrap="square">
              <a:spAutoFit/>
            </a:bodyPr>
            <a:lstStyle/>
            <a:p>
              <a:r>
                <a:rPr altLang="en-US" b="1" lang="zh-CN" smtClean="0" sz="2800">
                  <a:solidFill>
                    <a:srgbClr val="B34A0D"/>
                  </a:solidFill>
                  <a:latin charset="-122" pitchFamily="34" typeface="微软雅黑"/>
                  <a:ea charset="-122" pitchFamily="34" typeface="微软雅黑"/>
                </a:rPr>
                <a:t>增进你赚钱的能力</a:t>
              </a:r>
            </a:p>
          </p:txBody>
        </p:sp>
        <p:sp>
          <p:nvSpPr>
            <p:cNvPr id="43" name="矩形 42"/>
            <p:cNvSpPr/>
            <p:nvPr/>
          </p:nvSpPr>
          <p:spPr>
            <a:xfrm>
              <a:off x="7975936" y="4336442"/>
              <a:ext cx="3818357" cy="428854"/>
            </a:xfrm>
            <a:prstGeom prst="rect">
              <a:avLst/>
            </a:prstGeom>
            <a:noFill/>
          </p:spPr>
          <p:txBody>
            <a:bodyPr rtlCol="0" wrap="square">
              <a:spAutoFit/>
            </a:bodyPr>
            <a:lstStyle/>
            <a:p>
              <a:pPr>
                <a:lnSpc>
                  <a:spcPct val="123000"/>
                </a:lnSpc>
              </a:pPr>
              <a:r>
                <a:rPr altLang="en-US" lang="zh-CN" smtClean="0">
                  <a:solidFill>
                    <a:schemeClr val="tx1">
                      <a:lumMod val="65000"/>
                      <a:lumOff val="35000"/>
                    </a:schemeClr>
                  </a:solidFill>
                  <a:latin charset="-122" pitchFamily="34" typeface="微软雅黑"/>
                  <a:ea charset="-122" pitchFamily="34" typeface="微软雅黑"/>
                </a:rPr>
                <a:t>妙方之七：</a:t>
              </a:r>
            </a:p>
          </p:txBody>
        </p:sp>
      </p:grpSp>
    </p:spTree>
    <p:extLst>
      <p:ext uri="{BB962C8B-B14F-4D97-AF65-F5344CB8AC3E}">
        <p14:creationId val="1045925210"/>
      </p:ext>
    </p:extLst>
  </p:cSld>
  <p:clrMapOvr>
    <a:masterClrMapping/>
  </p:clrMapOvr>
  <p:transition>
    <p:fade/>
  </p:transition>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083831" y="376124"/>
            <a:ext cx="3348683"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关于作者  </a:t>
            </a:r>
          </a:p>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乔治 · 克拉森（George Clason）</a:t>
            </a:r>
          </a:p>
        </p:txBody>
      </p:sp>
      <p:sp>
        <p:nvSpPr>
          <p:cNvPr id="9" name="矩形 8"/>
          <p:cNvSpPr/>
          <p:nvPr/>
        </p:nvSpPr>
        <p:spPr>
          <a:xfrm>
            <a:off x="1083831" y="1325992"/>
            <a:ext cx="10658226" cy="1103681"/>
          </a:xfrm>
          <a:prstGeom prst="rect">
            <a:avLst/>
          </a:prstGeom>
          <a:noFill/>
        </p:spPr>
        <p:txBody>
          <a:bodyPr rtlCol="0"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乔治 · 克拉森，1874年出生于美国密苏里州。1926年，他出版了一系列以古巴比伦为背景，用寓言体方式讲述的关于节俭和成功理财的小册子来解释他的每一个观点。后来这些小册子集结在《The Richest Man in Babylon》一书中出版面世，激励无数普通人走上了致富之路。</a:t>
            </a:r>
          </a:p>
        </p:txBody>
      </p:sp>
      <p:sp>
        <p:nvSpPr>
          <p:cNvPr id="11" name="矩形 10"/>
          <p:cNvSpPr/>
          <p:nvPr/>
        </p:nvSpPr>
        <p:spPr>
          <a:xfrm>
            <a:off x="0" y="2711252"/>
            <a:ext cx="12191999" cy="3123491"/>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2" name="矩形 11"/>
          <p:cNvSpPr/>
          <p:nvPr/>
        </p:nvSpPr>
        <p:spPr>
          <a:xfrm>
            <a:off x="1083832" y="2877500"/>
            <a:ext cx="10658226" cy="3712464"/>
          </a:xfrm>
          <a:prstGeom prst="rect">
            <a:avLst/>
          </a:prstGeom>
        </p:spPr>
        <p:txBody>
          <a:bodyPr wrap="square">
            <a:spAutoFit/>
          </a:bodyPr>
          <a:lstStyle/>
          <a:p>
            <a:pPr algn="ctr">
              <a:lnSpc>
                <a:spcPct val="120000"/>
              </a:lnSpc>
            </a:pPr>
            <a:r>
              <a:rPr altLang="en-US" b="1" lang="zh-CN" smtClean="0" sz="6600">
                <a:solidFill>
                  <a:schemeClr val="bg1"/>
                </a:solidFill>
                <a:effectLst>
                  <a:outerShdw algn="tl" blurRad="50800" dir="2700000" dist="38100" rotWithShape="0">
                    <a:prstClr val="black">
                      <a:alpha val="40000"/>
                    </a:prstClr>
                  </a:outerShdw>
                </a:effectLst>
                <a:latin charset="-122" pitchFamily="34" typeface="微软雅黑"/>
                <a:ea charset="-122" pitchFamily="34" typeface="微软雅黑"/>
              </a:rPr>
              <a:t>一个国家的繁荣昌盛</a:t>
            </a:r>
          </a:p>
          <a:p>
            <a:pPr algn="ctr">
              <a:lnSpc>
                <a:spcPct val="120000"/>
              </a:lnSpc>
            </a:pPr>
            <a:r>
              <a:rPr altLang="en-US" b="1" lang="zh-CN" smtClean="0" sz="6600">
                <a:solidFill>
                  <a:schemeClr val="bg1"/>
                </a:solidFill>
                <a:effectLst>
                  <a:outerShdw algn="tl" blurRad="50800" dir="2700000" dist="38100" rotWithShape="0">
                    <a:prstClr val="black">
                      <a:alpha val="40000"/>
                    </a:prstClr>
                  </a:outerShdw>
                </a:effectLst>
                <a:latin charset="-122" pitchFamily="34" typeface="微软雅黑"/>
                <a:ea charset="-122" pitchFamily="34" typeface="微软雅黑"/>
              </a:rPr>
              <a:t>靠的，就是藏富于民</a:t>
            </a:r>
          </a:p>
          <a:p>
            <a:pPr algn="ctr">
              <a:lnSpc>
                <a:spcPct val="120000"/>
              </a:lnSpc>
            </a:pPr>
            <a:r>
              <a:rPr altLang="en-US" b="1" lang="zh-CN" smtClean="0" sz="6600">
                <a:solidFill>
                  <a:schemeClr val="bg1"/>
                </a:solidFill>
                <a:effectLst>
                  <a:outerShdw algn="tl" blurRad="50800" dir="2700000" dist="38100" rotWithShape="0">
                    <a:prstClr val="black">
                      <a:alpha val="40000"/>
                    </a:prstClr>
                  </a:outerShdw>
                </a:effectLst>
                <a:latin charset="-122" pitchFamily="34" typeface="微软雅黑"/>
                <a:ea charset="-122" pitchFamily="34" typeface="微软雅黑"/>
              </a:rPr>
              <a:t>——乔治 · 克拉森</a:t>
            </a:r>
          </a:p>
        </p:txBody>
      </p:sp>
    </p:spTree>
    <p:extLst>
      <p:ext uri="{BB962C8B-B14F-4D97-AF65-F5344CB8AC3E}">
        <p14:creationId val="4030544326"/>
      </p:ext>
    </p:extLst>
  </p:cSld>
  <p:clrMapOvr>
    <a:masterClrMapping/>
  </p:clrMapOvr>
  <mc:AlternateContent>
    <mc:Choice Requires="p14">
      <p:transition>
        <p14:pan/>
      </p:transition>
    </mc:Choice>
    <mc:Fallback>
      <p:transition>
        <p:fade/>
      </p:transition>
    </mc:Fallback>
  </mc:AlternateContent>
  <p:timing/>
</p:sld>
</file>

<file path=ppt/slides/slide3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致富篇</a:t>
            </a:r>
          </a:p>
          <a:p>
            <a:pPr algn="ctr">
              <a:lnSpc>
                <a:spcPct val="120000"/>
              </a:lnSpc>
            </a:pPr>
            <a:r>
              <a:rPr altLang="en-US" b="1" lang="zh-CN" sz="11500">
                <a:solidFill>
                  <a:schemeClr val="bg1"/>
                </a:solidFill>
                <a:latin charset="-122" pitchFamily="34" typeface="微软雅黑"/>
                <a:ea charset="-122" pitchFamily="34" typeface="微软雅黑"/>
              </a:rPr>
              <a:t>关于黄金的五大法则</a:t>
            </a:r>
          </a:p>
        </p:txBody>
      </p:sp>
    </p:spTree>
    <p:extLst>
      <p:ext uri="{BB962C8B-B14F-4D97-AF65-F5344CB8AC3E}">
        <p14:creationId val="119321792"/>
      </p:ext>
    </p:extLst>
  </p:cSld>
  <p:clrMapOvr>
    <a:masterClrMapping/>
  </p:clrMapOvr>
  <mc:AlternateContent>
    <mc:Choice Requires="p14">
      <p:transition>
        <p14:prism/>
      </p:transition>
    </mc:Choice>
    <mc:Fallback>
      <p:transition>
        <p:fade/>
      </p:transition>
    </mc:Fallback>
  </mc:AlternateContent>
  <p:timing/>
</p:sld>
</file>

<file path=ppt/slides/slide3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矩形 6"/>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致富篇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关于黄金的五大法则</a:t>
            </a:r>
          </a:p>
        </p:txBody>
      </p:sp>
      <p:pic>
        <p:nvPicPr>
          <p:cNvPr id="9" name="图片 8"/>
          <p:cNvPicPr>
            <a:picLocks noChangeAspect="1"/>
          </p:cNvPicPr>
          <p:nvPr/>
        </p:nvPicPr>
        <p:blipFill>
          <a:blip r:embed="rId3">
            <a:extLst>
              <a:ext uri="{28A0092B-C50C-407E-A947-70E740481C1C}">
                <a14:useLocalDpi/>
              </a:ext>
            </a:extLst>
          </a:blip>
          <a:stretch>
            <a:fillRect/>
          </a:stretch>
        </p:blipFill>
        <p:spPr>
          <a:xfrm>
            <a:off x="0" y="2135853"/>
            <a:ext cx="6094293" cy="3428040"/>
          </a:xfrm>
          <a:prstGeom prst="rect">
            <a:avLst/>
          </a:prstGeom>
        </p:spPr>
      </p:pic>
      <p:sp>
        <p:nvSpPr>
          <p:cNvPr id="10" name="文本框 9"/>
          <p:cNvSpPr txBox="1"/>
          <p:nvPr/>
        </p:nvSpPr>
        <p:spPr>
          <a:xfrm>
            <a:off x="6152355" y="674030"/>
            <a:ext cx="57708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闯荡世界的遭遇和教训</a:t>
            </a:r>
          </a:p>
        </p:txBody>
      </p:sp>
      <p:sp>
        <p:nvSpPr>
          <p:cNvPr id="11" name="矩形 10"/>
          <p:cNvSpPr/>
          <p:nvPr/>
        </p:nvSpPr>
        <p:spPr>
          <a:xfrm>
            <a:off x="4757981" y="1592692"/>
            <a:ext cx="7165256" cy="428854"/>
          </a:xfrm>
          <a:prstGeom prst="rect">
            <a:avLst/>
          </a:prstGeom>
          <a:noFill/>
        </p:spPr>
        <p:txBody>
          <a:bodyPr rtlCol="0" wrap="square">
            <a:spAutoFit/>
          </a:bodyPr>
          <a:lstStyle/>
          <a:p>
            <a:pPr algn="r">
              <a:lnSpc>
                <a:spcPct val="123000"/>
              </a:lnSpc>
            </a:pPr>
            <a:r>
              <a:rPr altLang="en-US" lang="zh-CN" smtClean="0">
                <a:solidFill>
                  <a:schemeClr val="tx1">
                    <a:lumMod val="65000"/>
                    <a:lumOff val="35000"/>
                  </a:schemeClr>
                </a:solidFill>
                <a:latin charset="-122" pitchFamily="34" typeface="微软雅黑"/>
                <a:ea charset="-122" pitchFamily="34" typeface="微软雅黑"/>
              </a:rPr>
              <a:t>继承财产之前，你必须首先证明你有智慧和能力可以管理它们</a:t>
            </a:r>
          </a:p>
        </p:txBody>
      </p:sp>
      <p:sp>
        <p:nvSpPr>
          <p:cNvPr id="16" name="矩形 15"/>
          <p:cNvSpPr/>
          <p:nvPr/>
        </p:nvSpPr>
        <p:spPr>
          <a:xfrm>
            <a:off x="6096000" y="2135852"/>
            <a:ext cx="6096000" cy="3428041"/>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7" name="矩形 16"/>
          <p:cNvSpPr/>
          <p:nvPr/>
        </p:nvSpPr>
        <p:spPr>
          <a:xfrm>
            <a:off x="6447294" y="2587341"/>
            <a:ext cx="5475941" cy="1136599"/>
          </a:xfrm>
          <a:prstGeom prst="rect">
            <a:avLst/>
          </a:prstGeom>
          <a:noFill/>
        </p:spPr>
        <p:txBody>
          <a:bodyPr rtlCol="0" wrap="square">
            <a:spAutoFit/>
          </a:bodyPr>
          <a:lstStyle/>
          <a:p>
            <a:pPr>
              <a:lnSpc>
                <a:spcPct val="127000"/>
              </a:lnSpc>
            </a:pPr>
            <a:r>
              <a:rPr altLang="en-US" lang="zh-CN" smtClean="0">
                <a:solidFill>
                  <a:schemeClr val="bg1"/>
                </a:solidFill>
                <a:latin charset="-122" pitchFamily="34" typeface="微软雅黑"/>
                <a:ea charset="-122" pitchFamily="34" typeface="微软雅黑"/>
              </a:rPr>
              <a:t>骆驼商队的头领卡拉巴布讲述了阿卡德的儿子——诺玛希尔为了证明自己拥有管理财产的能力，闯荡世界的故事。</a:t>
            </a:r>
          </a:p>
        </p:txBody>
      </p:sp>
    </p:spTree>
    <p:extLst>
      <p:ext uri="{BB962C8B-B14F-4D97-AF65-F5344CB8AC3E}">
        <p14:creationId val="1659787893"/>
      </p:ext>
    </p:extLst>
  </p:cSld>
  <p:clrMapOvr>
    <a:masterClrMapping/>
  </p:clrMapOvr>
  <mc:AlternateContent>
    <mc:Choice Requires="p14">
      <p:transition>
        <p14:flip dir="r"/>
      </p:transition>
    </mc:Choice>
    <mc:Fallback>
      <p:transition>
        <p:fade/>
      </p:transition>
    </mc:Fallback>
  </mc:AlternateContent>
  <p:timing/>
</p:sld>
</file>

<file path=ppt/slides/slide3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093420" y="0"/>
            <a:ext cx="6099180" cy="6858000"/>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3" name="正五边形 2"/>
          <p:cNvSpPr/>
          <p:nvPr/>
        </p:nvSpPr>
        <p:spPr>
          <a:xfrm>
            <a:off x="4761919" y="2232342"/>
            <a:ext cx="2663002" cy="2536192"/>
          </a:xfrm>
          <a:prstGeom prst="pentagon">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270" spcFirstLastPara="0" tIns="0" vert="horz" wrap="square">
            <a:noAutofit/>
          </a:bodyPr>
          <a:lstStyle/>
          <a:p>
            <a:pPr algn="ctr" defTabSz="1422400">
              <a:lnSpc>
                <a:spcPct val="90000"/>
              </a:lnSpc>
              <a:spcBef>
                <a:spcPct val="0"/>
              </a:spcBef>
              <a:spcAft>
                <a:spcPct val="35000"/>
              </a:spcAft>
            </a:pPr>
            <a:endParaRPr altLang="en-US" lang="zh-CN" sz="3200"/>
          </a:p>
        </p:txBody>
      </p:sp>
      <p:sp>
        <p:nvSpPr>
          <p:cNvPr id="9" name="矩形 8"/>
          <p:cNvSpPr/>
          <p:nvPr/>
        </p:nvSpPr>
        <p:spPr>
          <a:xfrm>
            <a:off x="4749172" y="2851373"/>
            <a:ext cx="2693656" cy="1456944"/>
          </a:xfrm>
          <a:prstGeom prst="rect">
            <a:avLst/>
          </a:prstGeom>
        </p:spPr>
        <p:txBody>
          <a:bodyPr wrap="square">
            <a:spAutoFit/>
          </a:bodyPr>
          <a:lstStyle/>
          <a:p>
            <a:pPr algn="ctr" defTabSz="914400" eaLnBrk="1" fontAlgn="auto" hangingPunct="1" indent="0" latinLnBrk="0" lvl="0" marL="0" marR="0">
              <a:lnSpc>
                <a:spcPct val="112000"/>
              </a:lnSpc>
              <a:spcBef>
                <a:spcPct val="0"/>
              </a:spcBef>
              <a:spcAft>
                <a:spcPct val="0"/>
              </a:spcAft>
              <a:buClrTx/>
              <a:buSzTx/>
              <a:buFontTx/>
              <a:buNone/>
              <a:defRPr/>
            </a:pPr>
            <a:r>
              <a:rPr altLang="en-US" b="1" lang="zh-CN" smtClean="0" sz="4000">
                <a:solidFill>
                  <a:srgbClr val="B34A0D"/>
                </a:solidFill>
                <a:latin charset="-122" pitchFamily="34" typeface="微软雅黑"/>
                <a:ea charset="-122" pitchFamily="34" typeface="微软雅黑"/>
              </a:rPr>
              <a:t>黄金</a:t>
            </a:r>
          </a:p>
          <a:p>
            <a:pPr algn="ctr" defTabSz="914400" eaLnBrk="1" fontAlgn="auto" hangingPunct="1" indent="0" latinLnBrk="0" lvl="0" marL="0" marR="0">
              <a:lnSpc>
                <a:spcPct val="112000"/>
              </a:lnSpc>
              <a:spcBef>
                <a:spcPct val="0"/>
              </a:spcBef>
              <a:spcAft>
                <a:spcPct val="0"/>
              </a:spcAft>
              <a:buClrTx/>
              <a:buSzTx/>
              <a:buFontTx/>
              <a:buNone/>
              <a:defRPr/>
            </a:pPr>
            <a:r>
              <a:rPr altLang="en-US" b="1" lang="zh-CN" smtClean="0" sz="4000">
                <a:solidFill>
                  <a:srgbClr val="B34A0D"/>
                </a:solidFill>
                <a:latin charset="-122" pitchFamily="34" typeface="微软雅黑"/>
                <a:ea charset="-122" pitchFamily="34" typeface="微软雅黑"/>
              </a:rPr>
              <a:t>五大法则</a:t>
            </a:r>
          </a:p>
        </p:txBody>
      </p:sp>
      <p:sp>
        <p:nvSpPr>
          <p:cNvPr id="17" name="文本框 16"/>
          <p:cNvSpPr txBox="1"/>
          <p:nvPr/>
        </p:nvSpPr>
        <p:spPr>
          <a:xfrm>
            <a:off x="738756" y="2002406"/>
            <a:ext cx="4178018" cy="1441094"/>
          </a:xfrm>
          <a:prstGeom prst="rect">
            <a:avLst/>
          </a:prstGeom>
          <a:noFill/>
        </p:spPr>
        <p:txBody>
          <a:bodyPr anchor="ctr" rtlCol="0"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凡能把全部所得的1/10或更多的黄金储存起来，留着为自己和家庭未来之用的人，黄金将乐意进入他的家门，而且快速增加。</a:t>
            </a:r>
          </a:p>
        </p:txBody>
      </p:sp>
      <p:sp>
        <p:nvSpPr>
          <p:cNvPr id="18" name="矩形 17"/>
          <p:cNvSpPr/>
          <p:nvPr/>
        </p:nvSpPr>
        <p:spPr>
          <a:xfrm>
            <a:off x="738756" y="1551228"/>
            <a:ext cx="4178018" cy="428854"/>
          </a:xfrm>
          <a:prstGeom prst="rect">
            <a:avLst/>
          </a:prstGeom>
          <a:noFill/>
        </p:spPr>
        <p:txBody>
          <a:bodyPr rtlCol="0" wrap="square">
            <a:spAutoFit/>
          </a:bodyPr>
          <a:lstStyle/>
          <a:p>
            <a:pPr>
              <a:lnSpc>
                <a:spcPct val="123000"/>
              </a:lnSpc>
            </a:pPr>
            <a:r>
              <a:rPr altLang="en-US" b="1" lang="zh-CN" smtClean="0">
                <a:solidFill>
                  <a:srgbClr val="B34A0D"/>
                </a:solidFill>
                <a:latin charset="-122" pitchFamily="34" typeface="微软雅黑"/>
                <a:ea charset="-122" pitchFamily="34" typeface="微软雅黑"/>
              </a:rPr>
              <a:t>第一条法则：</a:t>
            </a:r>
          </a:p>
        </p:txBody>
      </p:sp>
      <p:sp>
        <p:nvSpPr>
          <p:cNvPr id="19" name="文本框 18"/>
          <p:cNvSpPr txBox="1"/>
          <p:nvPr/>
        </p:nvSpPr>
        <p:spPr>
          <a:xfrm>
            <a:off x="738756" y="4090592"/>
            <a:ext cx="4178018" cy="1441094"/>
          </a:xfrm>
          <a:prstGeom prst="rect">
            <a:avLst/>
          </a:prstGeom>
          <a:noFill/>
        </p:spPr>
        <p:txBody>
          <a:bodyPr anchor="ctr" rtlCol="0"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凡发现了让黄金为自己有利可图的效力，并使黄金像牧场羊群那样不断繁衍增值的英明主人，黄金将殷勤不懈且心甘情愿地为他努力工作。</a:t>
            </a:r>
          </a:p>
        </p:txBody>
      </p:sp>
      <p:sp>
        <p:nvSpPr>
          <p:cNvPr id="20" name="矩形 19"/>
          <p:cNvSpPr/>
          <p:nvPr/>
        </p:nvSpPr>
        <p:spPr>
          <a:xfrm>
            <a:off x="738756" y="3639414"/>
            <a:ext cx="4178018" cy="428854"/>
          </a:xfrm>
          <a:prstGeom prst="rect">
            <a:avLst/>
          </a:prstGeom>
          <a:noFill/>
        </p:spPr>
        <p:txBody>
          <a:bodyPr rtlCol="0" wrap="square">
            <a:spAutoFit/>
          </a:bodyPr>
          <a:lstStyle/>
          <a:p>
            <a:pPr>
              <a:lnSpc>
                <a:spcPct val="123000"/>
              </a:lnSpc>
            </a:pPr>
            <a:r>
              <a:rPr altLang="en-US" b="1" lang="zh-CN" smtClean="0">
                <a:solidFill>
                  <a:srgbClr val="B34A0D"/>
                </a:solidFill>
                <a:latin charset="-122" pitchFamily="34" typeface="微软雅黑"/>
                <a:ea charset="-122" pitchFamily="34" typeface="微软雅黑"/>
              </a:rPr>
              <a:t>第二条法则：</a:t>
            </a:r>
          </a:p>
        </p:txBody>
      </p:sp>
      <p:sp>
        <p:nvSpPr>
          <p:cNvPr id="21" name="文本框 20"/>
          <p:cNvSpPr txBox="1"/>
          <p:nvPr/>
        </p:nvSpPr>
        <p:spPr>
          <a:xfrm>
            <a:off x="5316027" y="5451580"/>
            <a:ext cx="6646123" cy="1103681"/>
          </a:xfrm>
          <a:prstGeom prst="rect">
            <a:avLst/>
          </a:prstGeom>
          <a:noFill/>
        </p:spPr>
        <p:txBody>
          <a:bodyPr anchor="ctr" rtlCol="0"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凡将黄金强行运用在不可能获得的收益上，以及听从骗子和阴谋家诱人的建议，或盲目相信自己毫无经验和天真的投资概念而付出黄金的人，将使黄金一去不返。</a:t>
            </a:r>
          </a:p>
        </p:txBody>
      </p:sp>
      <p:sp>
        <p:nvSpPr>
          <p:cNvPr id="22" name="矩形 21"/>
          <p:cNvSpPr/>
          <p:nvPr/>
        </p:nvSpPr>
        <p:spPr>
          <a:xfrm>
            <a:off x="5316027" y="4981596"/>
            <a:ext cx="3203915" cy="428854"/>
          </a:xfrm>
          <a:prstGeom prst="rect">
            <a:avLst/>
          </a:prstGeom>
          <a:noFill/>
        </p:spPr>
        <p:txBody>
          <a:bodyPr rtlCol="0" wrap="square">
            <a:spAutoFit/>
          </a:bodyPr>
          <a:lstStyle/>
          <a:p>
            <a:pPr>
              <a:lnSpc>
                <a:spcPct val="123000"/>
              </a:lnSpc>
            </a:pPr>
            <a:r>
              <a:rPr altLang="en-US" b="1" lang="zh-CN" smtClean="0">
                <a:solidFill>
                  <a:srgbClr val="B34A0D"/>
                </a:solidFill>
                <a:latin charset="-122" pitchFamily="34" typeface="微软雅黑"/>
                <a:ea charset="-122" pitchFamily="34" typeface="微软雅黑"/>
              </a:rPr>
              <a:t>第五条法则：</a:t>
            </a:r>
          </a:p>
        </p:txBody>
      </p:sp>
      <p:sp>
        <p:nvSpPr>
          <p:cNvPr id="23" name="文本框 22"/>
          <p:cNvSpPr txBox="1"/>
          <p:nvPr/>
        </p:nvSpPr>
        <p:spPr>
          <a:xfrm>
            <a:off x="7728704" y="1702365"/>
            <a:ext cx="4178018" cy="1103681"/>
          </a:xfrm>
          <a:prstGeom prst="rect">
            <a:avLst/>
          </a:prstGeom>
          <a:noFill/>
        </p:spPr>
        <p:txBody>
          <a:bodyPr anchor="ctr" rtlCol="0"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凡谨慎保护黄金，且在智慧之人的忠告之下才运用和投资黄金的人，黄金就会牢牢地攥在他的手里。</a:t>
            </a:r>
          </a:p>
        </p:txBody>
      </p:sp>
      <p:sp>
        <p:nvSpPr>
          <p:cNvPr id="24" name="矩形 23"/>
          <p:cNvSpPr/>
          <p:nvPr/>
        </p:nvSpPr>
        <p:spPr>
          <a:xfrm>
            <a:off x="7728704" y="1232380"/>
            <a:ext cx="4178018" cy="428854"/>
          </a:xfrm>
          <a:prstGeom prst="rect">
            <a:avLst/>
          </a:prstGeom>
          <a:noFill/>
        </p:spPr>
        <p:txBody>
          <a:bodyPr rtlCol="0" wrap="square">
            <a:spAutoFit/>
          </a:bodyPr>
          <a:lstStyle/>
          <a:p>
            <a:pPr>
              <a:lnSpc>
                <a:spcPct val="123000"/>
              </a:lnSpc>
            </a:pPr>
            <a:r>
              <a:rPr altLang="en-US" b="1" lang="zh-CN" smtClean="0">
                <a:solidFill>
                  <a:srgbClr val="B34A0D"/>
                </a:solidFill>
                <a:latin charset="-122" pitchFamily="34" typeface="微软雅黑"/>
                <a:ea charset="-122" pitchFamily="34" typeface="微软雅黑"/>
              </a:rPr>
              <a:t>第三条法则：</a:t>
            </a:r>
          </a:p>
        </p:txBody>
      </p:sp>
      <p:sp>
        <p:nvSpPr>
          <p:cNvPr id="25" name="文本框 24"/>
          <p:cNvSpPr txBox="1"/>
          <p:nvPr/>
        </p:nvSpPr>
        <p:spPr>
          <a:xfrm>
            <a:off x="7728704" y="3621844"/>
            <a:ext cx="4178018" cy="1441094"/>
          </a:xfrm>
          <a:prstGeom prst="rect">
            <a:avLst/>
          </a:prstGeom>
          <a:noFill/>
        </p:spPr>
        <p:txBody>
          <a:bodyPr anchor="ctr" rtlCol="0" wrap="square">
            <a:spAutoFit/>
          </a:bodyPr>
          <a:lstStyle/>
          <a:p>
            <a:pPr>
              <a:lnSpc>
                <a:spcPct val="123000"/>
              </a:lnSpc>
            </a:pPr>
            <a:r>
              <a:rPr altLang="en-US" lang="zh-CN">
                <a:solidFill>
                  <a:schemeClr val="tx1">
                    <a:lumMod val="65000"/>
                    <a:lumOff val="35000"/>
                  </a:schemeClr>
                </a:solidFill>
                <a:latin charset="-122" pitchFamily="34" typeface="微软雅黑"/>
                <a:ea charset="-122" pitchFamily="34" typeface="微软雅黑"/>
              </a:rPr>
              <a:t>凡在自己不熟悉的行业或用途上进行投资，或是在投资老手所不赞成的行业或用途上进行投资的人，黄金都将从他身边悄悄溜走。</a:t>
            </a:r>
          </a:p>
        </p:txBody>
      </p:sp>
      <p:sp>
        <p:nvSpPr>
          <p:cNvPr id="26" name="矩形 25"/>
          <p:cNvSpPr/>
          <p:nvPr/>
        </p:nvSpPr>
        <p:spPr>
          <a:xfrm>
            <a:off x="7728704" y="3170666"/>
            <a:ext cx="4178018" cy="428854"/>
          </a:xfrm>
          <a:prstGeom prst="rect">
            <a:avLst/>
          </a:prstGeom>
          <a:noFill/>
        </p:spPr>
        <p:txBody>
          <a:bodyPr rtlCol="0" wrap="square">
            <a:spAutoFit/>
          </a:bodyPr>
          <a:lstStyle/>
          <a:p>
            <a:pPr>
              <a:lnSpc>
                <a:spcPct val="123000"/>
              </a:lnSpc>
            </a:pPr>
            <a:r>
              <a:rPr altLang="en-US" b="1" lang="zh-CN" smtClean="0">
                <a:solidFill>
                  <a:srgbClr val="B34A0D"/>
                </a:solidFill>
                <a:latin charset="-122" pitchFamily="34" typeface="微软雅黑"/>
                <a:ea charset="-122" pitchFamily="34" typeface="微软雅黑"/>
              </a:rPr>
              <a:t>第四条法则：</a:t>
            </a:r>
          </a:p>
        </p:txBody>
      </p:sp>
      <p:sp>
        <p:nvSpPr>
          <p:cNvPr id="27" name="矩形 26"/>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致富篇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关于黄金的五大法则</a:t>
            </a:r>
          </a:p>
        </p:txBody>
      </p:sp>
    </p:spTree>
    <p:extLst>
      <p:ext uri="{BB962C8B-B14F-4D97-AF65-F5344CB8AC3E}">
        <p14:creationId val="1922455288"/>
      </p:ext>
    </p:extLst>
  </p:cSld>
  <p:clrMapOvr>
    <a:masterClrMapping/>
  </p:clrMapOvr>
  <p:transition>
    <p:fade/>
  </p:transition>
  <p:timing/>
</p:sld>
</file>

<file path=ppt/slides/slide3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机遇篇</a:t>
            </a:r>
          </a:p>
          <a:p>
            <a:pPr algn="ctr">
              <a:lnSpc>
                <a:spcPct val="120000"/>
              </a:lnSpc>
            </a:pPr>
            <a:r>
              <a:rPr altLang="en-US" b="1" lang="zh-CN" sz="11500">
                <a:solidFill>
                  <a:schemeClr val="bg1"/>
                </a:solidFill>
                <a:latin charset="-122" pitchFamily="34" typeface="微软雅黑"/>
                <a:ea charset="-122" pitchFamily="34" typeface="微软雅黑"/>
              </a:rPr>
              <a:t>如何吸引幸运女神的青睐</a:t>
            </a:r>
          </a:p>
        </p:txBody>
      </p:sp>
    </p:spTree>
    <p:extLst>
      <p:ext uri="{BB962C8B-B14F-4D97-AF65-F5344CB8AC3E}">
        <p14:creationId val="1803043692"/>
      </p:ext>
    </p:extLst>
  </p:cSld>
  <p:clrMapOvr>
    <a:masterClrMapping/>
  </p:clrMapOvr>
  <mc:AlternateContent>
    <mc:Choice Requires="p14">
      <p:transition>
        <p14:prism/>
      </p:transition>
    </mc:Choice>
    <mc:Fallback>
      <p:transition>
        <p:fade/>
      </p:transition>
    </mc:Fallback>
  </mc:AlternateContent>
  <p:timing/>
</p:sld>
</file>

<file path=ppt/slides/slide3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1083831" y="376124"/>
            <a:ext cx="3348683"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机遇篇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如何吸引幸运女神的青睐</a:t>
            </a:r>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1707" y="2135852"/>
            <a:ext cx="6094295" cy="3428041"/>
          </a:xfrm>
          <a:prstGeom prst="rect">
            <a:avLst/>
          </a:prstGeom>
        </p:spPr>
      </p:pic>
      <p:sp>
        <p:nvSpPr>
          <p:cNvPr id="14" name="文本框 13"/>
          <p:cNvSpPr txBox="1"/>
          <p:nvPr/>
        </p:nvSpPr>
        <p:spPr>
          <a:xfrm>
            <a:off x="5593555" y="674030"/>
            <a:ext cx="6329680" cy="762000"/>
          </a:xfrm>
          <a:prstGeom prst="rect">
            <a:avLst/>
          </a:prstGeom>
          <a:noFill/>
        </p:spPr>
        <p:txBody>
          <a:bodyPr anchor="ctr" rtlCol="0" wrap="none">
            <a:spAutoFit/>
          </a:bodyPr>
          <a:lstStyle/>
          <a:p>
            <a:pPr algn="r"/>
            <a:r>
              <a:rPr altLang="en-US" b="1" lang="zh-CN" smtClean="0" sz="4400">
                <a:solidFill>
                  <a:srgbClr val="D65840"/>
                </a:solidFill>
                <a:latin charset="-122" pitchFamily="34" typeface="微软雅黑"/>
                <a:ea charset="-122" pitchFamily="34" typeface="微软雅黑"/>
              </a:rPr>
              <a:t>关于“幸运”话题的讨论</a:t>
            </a:r>
          </a:p>
        </p:txBody>
      </p:sp>
      <p:sp>
        <p:nvSpPr>
          <p:cNvPr id="15" name="矩形 14"/>
          <p:cNvSpPr/>
          <p:nvPr/>
        </p:nvSpPr>
        <p:spPr>
          <a:xfrm>
            <a:off x="4757981" y="1592692"/>
            <a:ext cx="7165256" cy="428854"/>
          </a:xfrm>
          <a:prstGeom prst="rect">
            <a:avLst/>
          </a:prstGeom>
          <a:noFill/>
        </p:spPr>
        <p:txBody>
          <a:bodyPr rtlCol="0" wrap="square">
            <a:spAutoFit/>
          </a:bodyPr>
          <a:lstStyle/>
          <a:p>
            <a:pPr algn="r">
              <a:lnSpc>
                <a:spcPct val="123000"/>
              </a:lnSpc>
            </a:pPr>
            <a:r>
              <a:rPr altLang="en-US" lang="zh-CN" smtClean="0">
                <a:solidFill>
                  <a:schemeClr val="tx1">
                    <a:lumMod val="65000"/>
                    <a:lumOff val="35000"/>
                  </a:schemeClr>
                </a:solidFill>
                <a:latin charset="-122" pitchFamily="34" typeface="微软雅黑"/>
                <a:ea charset="-122" pitchFamily="34" typeface="微软雅黑"/>
              </a:rPr>
              <a:t>我们是否可以拥有和使用某种有效的方法吸引好运上门呢？</a:t>
            </a:r>
          </a:p>
        </p:txBody>
      </p:sp>
      <p:sp>
        <p:nvSpPr>
          <p:cNvPr id="18" name="矩形 17"/>
          <p:cNvSpPr/>
          <p:nvPr/>
        </p:nvSpPr>
        <p:spPr>
          <a:xfrm>
            <a:off x="6096000" y="2135852"/>
            <a:ext cx="6096000" cy="3428041"/>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9" name="矩形 18"/>
          <p:cNvSpPr/>
          <p:nvPr/>
        </p:nvSpPr>
        <p:spPr>
          <a:xfrm>
            <a:off x="6447294" y="2587341"/>
            <a:ext cx="5475941" cy="1136599"/>
          </a:xfrm>
          <a:prstGeom prst="rect">
            <a:avLst/>
          </a:prstGeom>
          <a:noFill/>
        </p:spPr>
        <p:txBody>
          <a:bodyPr rtlCol="0" wrap="square">
            <a:spAutoFit/>
          </a:bodyPr>
          <a:lstStyle/>
          <a:p>
            <a:pPr>
              <a:lnSpc>
                <a:spcPct val="127000"/>
              </a:lnSpc>
            </a:pPr>
            <a:r>
              <a:rPr altLang="en-US" lang="zh-CN" smtClean="0">
                <a:solidFill>
                  <a:schemeClr val="bg1"/>
                </a:solidFill>
                <a:latin charset="-122" pitchFamily="34" typeface="微软雅黑"/>
                <a:ea charset="-122" pitchFamily="34" typeface="微软雅黑"/>
              </a:rPr>
              <a:t>在巴比伦著名的讲学殿里，许多义务的讲师正娓娓阐述前人的智慧和他们自己的心得。一个欲收购绵羊却让罕见良机溜走的故事，值得汲取教训。</a:t>
            </a:r>
          </a:p>
        </p:txBody>
      </p:sp>
    </p:spTree>
    <p:extLst>
      <p:ext uri="{BB962C8B-B14F-4D97-AF65-F5344CB8AC3E}">
        <p14:creationId val="1619834120"/>
      </p:ext>
    </p:extLst>
  </p:cSld>
  <p:clrMapOvr>
    <a:masterClrMapping/>
  </p:clrMapOvr>
  <mc:AlternateContent>
    <mc:Choice Requires="p14">
      <p:transition>
        <p14:flip dir="r"/>
      </p:transition>
    </mc:Choice>
    <mc:Fallback>
      <p:transition>
        <p:fade/>
      </p:transition>
    </mc:Fallback>
  </mc:AlternateContent>
  <p:timing/>
</p:sld>
</file>

<file path=ppt/slides/slide3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6" name="矩形 15"/>
          <p:cNvSpPr/>
          <p:nvPr/>
        </p:nvSpPr>
        <p:spPr>
          <a:xfrm>
            <a:off x="1083831" y="376124"/>
            <a:ext cx="3348683"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机遇篇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rgbClr val="D65840"/>
                </a:solidFill>
                <a:latin charset="-122" pitchFamily="34" typeface="微软雅黑"/>
                <a:ea charset="-122" pitchFamily="34" typeface="微软雅黑"/>
              </a:rPr>
              <a:t>如何吸引幸运女神的青睐</a:t>
            </a:r>
          </a:p>
        </p:txBody>
      </p:sp>
      <p:pic>
        <p:nvPicPr>
          <p:cNvPr id="2" name="图片 1"/>
          <p:cNvPicPr>
            <a:picLocks noChangeAspect="1"/>
          </p:cNvPicPr>
          <p:nvPr/>
        </p:nvPicPr>
        <p:blipFill>
          <a:blip r:embed="rId3">
            <a:extLst>
              <a:ext uri="{28A0092B-C50C-407E-A947-70E740481C1C}">
                <a14:useLocalDpi/>
              </a:ext>
            </a:extLst>
          </a:blip>
          <a:stretch>
            <a:fillRect/>
          </a:stretch>
        </p:blipFill>
        <p:spPr>
          <a:xfrm>
            <a:off x="6096000" y="0"/>
            <a:ext cx="6096000" cy="6858000"/>
          </a:xfrm>
          <a:prstGeom prst="rect">
            <a:avLst/>
          </a:prstGeom>
        </p:spPr>
      </p:pic>
      <p:sp>
        <p:nvSpPr>
          <p:cNvPr id="4" name="矩形 3"/>
          <p:cNvSpPr/>
          <p:nvPr/>
        </p:nvSpPr>
        <p:spPr>
          <a:xfrm>
            <a:off x="6095999" y="376124"/>
            <a:ext cx="6096000" cy="466344"/>
          </a:xfrm>
          <a:prstGeom prst="rect">
            <a:avLst/>
          </a:prstGeom>
          <a:noFill/>
        </p:spPr>
        <p:txBody>
          <a:bodyPr rtlCol="0" wrap="square">
            <a:spAutoFit/>
          </a:bodyPr>
          <a:lstStyle/>
          <a:p>
            <a:pPr algn="ctr">
              <a:lnSpc>
                <a:spcPct val="123000"/>
              </a:lnSpc>
            </a:pPr>
            <a:r>
              <a:rPr altLang="en-US" lang="zh-CN" smtClean="0" sz="2000">
                <a:solidFill>
                  <a:schemeClr val="bg1"/>
                </a:solidFill>
                <a:latin charset="-122" pitchFamily="34" typeface="微软雅黑"/>
                <a:ea charset="-122" pitchFamily="34" typeface="微软雅黑"/>
              </a:rPr>
              <a:t>你无法在赌场上遇见幸运女神</a:t>
            </a:r>
          </a:p>
        </p:txBody>
      </p:sp>
      <p:sp>
        <p:nvSpPr>
          <p:cNvPr id="5" name="矩形 4"/>
          <p:cNvSpPr/>
          <p:nvPr/>
        </p:nvSpPr>
        <p:spPr>
          <a:xfrm>
            <a:off x="247973" y="1840665"/>
            <a:ext cx="5848026" cy="1778508"/>
          </a:xfrm>
          <a:prstGeom prst="rect">
            <a:avLst/>
          </a:prstGeom>
          <a:noFill/>
        </p:spPr>
        <p:txBody>
          <a:bodyPr rtlCol="0" wrap="square">
            <a:spAutoFit/>
          </a:bodyPr>
          <a:lstStyle/>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幸运女神是一个富有爱意和尊贵的女神</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她乐意救助任何陷入困顿的有心人</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拖延是机会的大敌</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幸运女神永远偏爱付诸行动的人</a:t>
            </a:r>
          </a:p>
          <a:p>
            <a:pPr algn="ctr">
              <a:lnSpc>
                <a:spcPct val="123000"/>
              </a:lnSpc>
            </a:pPr>
            <a:r>
              <a:rPr altLang="en-US" lang="zh-CN" smtClean="0">
                <a:solidFill>
                  <a:schemeClr val="tx1">
                    <a:lumMod val="65000"/>
                    <a:lumOff val="35000"/>
                  </a:schemeClr>
                </a:solidFill>
                <a:latin charset="-122" pitchFamily="34" typeface="微软雅黑"/>
                <a:ea charset="-122" pitchFamily="34" typeface="微软雅黑"/>
              </a:rPr>
              <a:t>你必须能够制服住自己容易拖延的毛病</a:t>
            </a:r>
          </a:p>
        </p:txBody>
      </p:sp>
    </p:spTree>
    <p:extLst>
      <p:ext uri="{BB962C8B-B14F-4D97-AF65-F5344CB8AC3E}">
        <p14:creationId val="2000751157"/>
      </p:ext>
    </p:extLst>
  </p:cSld>
  <p:clrMapOvr>
    <a:masterClrMapping/>
  </p:clrMapOvr>
  <p:transition>
    <p:fade/>
  </p:transition>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8" name="矩形 7"/>
          <p:cNvSpPr/>
          <p:nvPr/>
        </p:nvSpPr>
        <p:spPr>
          <a:xfrm>
            <a:off x="-600" y="3734509"/>
            <a:ext cx="12193200" cy="3123491"/>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4" name="矩形 3"/>
          <p:cNvSpPr/>
          <p:nvPr/>
        </p:nvSpPr>
        <p:spPr>
          <a:xfrm>
            <a:off x="1083831" y="376124"/>
            <a:ext cx="3348683" cy="910742"/>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关于巴比伦  </a:t>
            </a:r>
          </a:p>
          <a:p>
            <a:pPr defTabSz="914400" eaLnBrk="1" fontAlgn="auto" hangingPunct="1" indent="0" latinLnBrk="0" lvl="0" marL="0" marR="0">
              <a:lnSpc>
                <a:spcPct val="112000"/>
              </a:lnSpc>
              <a:spcBef>
                <a:spcPct val="0"/>
              </a:spcBef>
              <a:spcAft>
                <a:spcPct val="0"/>
              </a:spcAft>
              <a:buClrTx/>
              <a:buSzTx/>
              <a:buFontTx/>
              <a:buNone/>
              <a:defRPr/>
            </a:pPr>
            <a:r>
              <a:rPr altLang="en-US" b="1" lang="zh-CN" smtClean="0" sz="2400">
                <a:solidFill>
                  <a:srgbClr val="D65840"/>
                </a:solidFill>
                <a:latin charset="-122" pitchFamily="34" typeface="微软雅黑"/>
                <a:ea charset="-122" pitchFamily="34" typeface="微软雅黑"/>
              </a:rPr>
              <a:t>About Babylon</a:t>
            </a:r>
          </a:p>
        </p:txBody>
      </p:sp>
      <p:sp>
        <p:nvSpPr>
          <p:cNvPr id="2" name="矩形 1"/>
          <p:cNvSpPr/>
          <p:nvPr/>
        </p:nvSpPr>
        <p:spPr>
          <a:xfrm>
            <a:off x="1083830" y="4507080"/>
            <a:ext cx="11108169" cy="1833372"/>
          </a:xfrm>
          <a:prstGeom prst="rect">
            <a:avLst/>
          </a:prstGeom>
          <a:noFill/>
        </p:spPr>
        <p:txBody>
          <a:bodyPr rtlCol="0" wrap="square">
            <a:spAutoFit/>
          </a:bodyPr>
          <a:lstStyle/>
          <a:p>
            <a:pPr indent="-342900" marL="342900">
              <a:lnSpc>
                <a:spcPct val="127000"/>
              </a:lnSpc>
              <a:buFont charset="0" panose="020b0604020202020204" pitchFamily="34" typeface="Arial"/>
              <a:buChar char="•"/>
            </a:pPr>
            <a:r>
              <a:rPr altLang="en-US" lang="zh-CN">
                <a:solidFill>
                  <a:schemeClr val="bg1"/>
                </a:solidFill>
                <a:latin charset="-122" pitchFamily="34" typeface="微软雅黑"/>
                <a:ea charset="-122" pitchFamily="34" typeface="微软雅黑"/>
              </a:rPr>
              <a:t>巴比伦位于幼发拉底河和底格里斯河的交汇处，最初是一个小城镇，在公元前2000年初变得兴盛。</a:t>
            </a:r>
          </a:p>
          <a:p>
            <a:pPr indent="-342900" marL="342900">
              <a:lnSpc>
                <a:spcPct val="127000"/>
              </a:lnSpc>
              <a:buFont charset="0" panose="020b0604020202020204" pitchFamily="34" typeface="Arial"/>
              <a:buChar char="•"/>
            </a:pPr>
            <a:r>
              <a:rPr altLang="en-US" lang="zh-CN">
                <a:solidFill>
                  <a:schemeClr val="bg1"/>
                </a:solidFill>
                <a:latin charset="-122" pitchFamily="34" typeface="微软雅黑"/>
                <a:ea charset="-122" pitchFamily="34" typeface="微软雅黑"/>
              </a:rPr>
              <a:t>公元前1894年，来自叙利亚的闪族人一支——阿摩利人攻占并建立了强大的巴比伦王国。</a:t>
            </a:r>
          </a:p>
          <a:p>
            <a:pPr indent="-342900" marL="342900">
              <a:lnSpc>
                <a:spcPct val="127000"/>
              </a:lnSpc>
              <a:buFont charset="0" panose="020b0604020202020204" pitchFamily="34" typeface="Arial"/>
              <a:buChar char="•"/>
            </a:pPr>
            <a:r>
              <a:rPr altLang="en-US" lang="zh-CN">
                <a:solidFill>
                  <a:schemeClr val="bg1"/>
                </a:solidFill>
                <a:latin charset="-122" pitchFamily="34" typeface="微软雅黑"/>
                <a:ea charset="-122" pitchFamily="34" typeface="微软雅黑"/>
              </a:rPr>
              <a:t>汉谟拉比统一了两河流域，缔造了巴比伦帝国，汉谟拉比死后，巴比伦不断受到外族的进攻。</a:t>
            </a:r>
          </a:p>
          <a:p>
            <a:pPr indent="-342900" marL="342900">
              <a:lnSpc>
                <a:spcPct val="127000"/>
              </a:lnSpc>
              <a:buFont charset="0" panose="020b0604020202020204" pitchFamily="34" typeface="Arial"/>
              <a:buChar char="•"/>
            </a:pPr>
            <a:r>
              <a:rPr altLang="en-US" lang="zh-CN">
                <a:solidFill>
                  <a:schemeClr val="bg1"/>
                </a:solidFill>
                <a:latin charset="-122" pitchFamily="34" typeface="微软雅黑"/>
                <a:ea charset="-122" pitchFamily="34" typeface="微软雅黑"/>
              </a:rPr>
              <a:t>公元前七世纪末，尼布甲尼撒建立了新巴比伦王国。公元前539年后，新巴比伦王国被波斯覆灭。</a:t>
            </a:r>
          </a:p>
          <a:p>
            <a:pPr indent="-342900" marL="342900">
              <a:lnSpc>
                <a:spcPct val="127000"/>
              </a:lnSpc>
              <a:buFont charset="0" panose="020b0604020202020204" pitchFamily="34" typeface="Arial"/>
              <a:buChar char="•"/>
            </a:pPr>
            <a:r>
              <a:rPr altLang="en-US" lang="zh-CN">
                <a:solidFill>
                  <a:schemeClr val="bg1"/>
                </a:solidFill>
                <a:latin charset="-122" pitchFamily="34" typeface="微软雅黑"/>
                <a:ea charset="-122" pitchFamily="34" typeface="微软雅黑"/>
              </a:rPr>
              <a:t>巴比伦的城市和领土被波斯人稳固地统治了两个世纪，一直到公元前331年亚历山大大帝的到来。</a:t>
            </a:r>
          </a:p>
        </p:txBody>
      </p:sp>
      <p:grpSp>
        <p:nvGrpSpPr>
          <p:cNvPr id="6" name="组合 5"/>
          <p:cNvGrpSpPr/>
          <p:nvPr/>
        </p:nvGrpSpPr>
        <p:grpSpPr>
          <a:xfrm>
            <a:off x="327826" y="1348582"/>
            <a:ext cx="11579890" cy="2889590"/>
            <a:chOff x="86484" y="1290526"/>
            <a:chExt cx="11579890" cy="2889590"/>
          </a:xfrm>
        </p:grpSpPr>
        <p:pic>
          <p:nvPicPr>
            <p:cNvPr id="3" name="图片 2"/>
            <p:cNvPicPr>
              <a:picLocks noChangeAspect="1"/>
            </p:cNvPicPr>
            <p:nvPr/>
          </p:nvPicPr>
          <p:blipFill>
            <a:blip r:embed="rId3">
              <a:extLst>
                <a:ext uri="{28A0092B-C50C-407E-A947-70E740481C1C}">
                  <a14:useLocalDpi/>
                </a:ext>
              </a:extLst>
            </a:blip>
            <a:stretch>
              <a:fillRect/>
            </a:stretch>
          </p:blipFill>
          <p:spPr>
            <a:xfrm>
              <a:off x="6096000" y="1290526"/>
              <a:ext cx="5570374" cy="2889590"/>
            </a:xfrm>
            <a:prstGeom prst="rect">
              <a:avLst/>
            </a:prstGeom>
          </p:spPr>
        </p:pic>
        <p:pic>
          <p:nvPicPr>
            <p:cNvPr id="5" name="图片 4"/>
            <p:cNvPicPr>
              <a:picLocks noChangeAspect="1"/>
            </p:cNvPicPr>
            <p:nvPr/>
          </p:nvPicPr>
          <p:blipFill>
            <a:blip r:embed="rId4">
              <a:extLst>
                <a:ext uri="{28A0092B-C50C-407E-A947-70E740481C1C}">
                  <a14:useLocalDpi/>
                </a:ext>
              </a:extLst>
            </a:blip>
            <a:srcRect b="16978" t="16978"/>
            <a:stretch>
              <a:fillRect/>
            </a:stretch>
          </p:blipFill>
          <p:spPr>
            <a:xfrm>
              <a:off x="86484" y="1290526"/>
              <a:ext cx="5975350" cy="2889590"/>
            </a:xfrm>
            <a:prstGeom prst="rect">
              <a:avLst/>
            </a:prstGeom>
          </p:spPr>
        </p:pic>
      </p:grpSp>
    </p:spTree>
    <p:extLst>
      <p:ext uri="{BB962C8B-B14F-4D97-AF65-F5344CB8AC3E}">
        <p14:creationId val="1684756483"/>
      </p:ext>
    </p:extLst>
  </p:cSld>
  <p:clrMapOvr>
    <a:masterClrMapping/>
  </p:clrMapOvr>
  <mc:AlternateContent>
    <mc:Choice Requires="p14">
      <p:transition>
        <p14:pan/>
      </p:transition>
    </mc:Choice>
    <mc:Fallback>
      <p:transition>
        <p:fade/>
      </p:transition>
    </mc:Fallback>
  </mc:AlternateConten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chemeClr val="bg1"/>
                </a:solidFill>
                <a:effectLst/>
                <a:uLnTx/>
                <a:uFillTx/>
                <a:latin charset="-122" pitchFamily="34" typeface="微软雅黑"/>
                <a:ea charset="-122" pitchFamily="34" typeface="微软雅黑"/>
              </a:rPr>
              <a:t>目录页  </a:t>
            </a:r>
          </a:p>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chemeClr val="bg1"/>
                </a:solidFill>
                <a:effectLst/>
                <a:uLnTx/>
                <a:uFillTx/>
                <a:latin charset="-122" pitchFamily="34" typeface="微软雅黑"/>
                <a:ea charset="-122" pitchFamily="34" typeface="微软雅黑"/>
              </a:rPr>
              <a:t>CONTENTS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6" name="菱形 5"/>
          <p:cNvSpPr/>
          <p:nvPr/>
        </p:nvSpPr>
        <p:spPr>
          <a:xfrm>
            <a:off x="3049214" y="3716465"/>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6" name="菱形 15"/>
          <p:cNvSpPr/>
          <p:nvPr/>
        </p:nvSpPr>
        <p:spPr>
          <a:xfrm>
            <a:off x="4064811" y="2700870"/>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7" name="菱形 16"/>
          <p:cNvSpPr/>
          <p:nvPr/>
        </p:nvSpPr>
        <p:spPr>
          <a:xfrm>
            <a:off x="2033619" y="2700870"/>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0" name="菱形 19"/>
          <p:cNvSpPr/>
          <p:nvPr/>
        </p:nvSpPr>
        <p:spPr>
          <a:xfrm>
            <a:off x="3049214" y="1685274"/>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0" lIns="0" numCol="1" rIns="0" spcCol="1270" spcFirstLastPara="0" tIns="0" vert="horz" wrap="square">
            <a:noAutofit/>
          </a:bodyPr>
          <a:lstStyle/>
          <a:p>
            <a:pPr algn="ctr" defTabSz="1422400">
              <a:lnSpc>
                <a:spcPct val="90000"/>
              </a:lnSpc>
              <a:spcBef>
                <a:spcPct val="0"/>
              </a:spcBef>
              <a:spcAft>
                <a:spcPct val="35000"/>
              </a:spcAft>
            </a:pPr>
            <a:endParaRPr altLang="en-US" lang="zh-CN" sz="3200"/>
          </a:p>
        </p:txBody>
      </p:sp>
      <p:sp>
        <p:nvSpPr>
          <p:cNvPr id="18" name="菱形 17"/>
          <p:cNvSpPr/>
          <p:nvPr/>
        </p:nvSpPr>
        <p:spPr>
          <a:xfrm>
            <a:off x="7111596" y="3716463"/>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3" name="菱形 22"/>
          <p:cNvSpPr/>
          <p:nvPr/>
        </p:nvSpPr>
        <p:spPr>
          <a:xfrm>
            <a:off x="5080407" y="3716465"/>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4" name="菱形 23"/>
          <p:cNvSpPr/>
          <p:nvPr/>
        </p:nvSpPr>
        <p:spPr>
          <a:xfrm>
            <a:off x="6096001" y="2700868"/>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5" name="菱形 24"/>
          <p:cNvSpPr/>
          <p:nvPr/>
        </p:nvSpPr>
        <p:spPr>
          <a:xfrm>
            <a:off x="8127190" y="2700864"/>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6" name="菱形 25"/>
          <p:cNvSpPr/>
          <p:nvPr/>
        </p:nvSpPr>
        <p:spPr>
          <a:xfrm>
            <a:off x="5080405" y="1685272"/>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27" name="菱形 26"/>
          <p:cNvSpPr/>
          <p:nvPr/>
        </p:nvSpPr>
        <p:spPr>
          <a:xfrm>
            <a:off x="7111596" y="1685269"/>
            <a:ext cx="2031192" cy="2031192"/>
          </a:xfrm>
          <a:prstGeom prst="diamond">
            <a:avLst/>
          </a:prstGeom>
          <a:solidFill>
            <a:srgbClr val="FFFFFF">
              <a:alpha val="32157"/>
            </a:srgbClr>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3" name="矩形 2"/>
          <p:cNvSpPr/>
          <p:nvPr/>
        </p:nvSpPr>
        <p:spPr>
          <a:xfrm>
            <a:off x="3510810" y="2470031"/>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债务篇</a:t>
            </a:r>
          </a:p>
        </p:txBody>
      </p:sp>
      <p:sp>
        <p:nvSpPr>
          <p:cNvPr id="19" name="矩形 18"/>
          <p:cNvSpPr/>
          <p:nvPr/>
        </p:nvSpPr>
        <p:spPr>
          <a:xfrm>
            <a:off x="2495215" y="3485635"/>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偿债篇</a:t>
            </a:r>
          </a:p>
        </p:txBody>
      </p:sp>
      <p:sp>
        <p:nvSpPr>
          <p:cNvPr id="21" name="矩形 20"/>
          <p:cNvSpPr/>
          <p:nvPr/>
        </p:nvSpPr>
        <p:spPr>
          <a:xfrm>
            <a:off x="3510810" y="4501236"/>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事业篇</a:t>
            </a:r>
          </a:p>
        </p:txBody>
      </p:sp>
      <p:sp>
        <p:nvSpPr>
          <p:cNvPr id="22" name="矩形 21"/>
          <p:cNvSpPr/>
          <p:nvPr/>
        </p:nvSpPr>
        <p:spPr>
          <a:xfrm>
            <a:off x="4526402" y="3485632"/>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守财篇</a:t>
            </a:r>
          </a:p>
        </p:txBody>
      </p:sp>
      <p:sp>
        <p:nvSpPr>
          <p:cNvPr id="28" name="矩形 27"/>
          <p:cNvSpPr/>
          <p:nvPr/>
        </p:nvSpPr>
        <p:spPr>
          <a:xfrm>
            <a:off x="5542002" y="2470030"/>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保障篇</a:t>
            </a:r>
          </a:p>
        </p:txBody>
      </p:sp>
      <p:sp>
        <p:nvSpPr>
          <p:cNvPr id="29" name="矩形 28"/>
          <p:cNvSpPr/>
          <p:nvPr/>
        </p:nvSpPr>
        <p:spPr>
          <a:xfrm>
            <a:off x="6557588" y="3485621"/>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行动篇</a:t>
            </a:r>
          </a:p>
        </p:txBody>
      </p:sp>
      <p:sp>
        <p:nvSpPr>
          <p:cNvPr id="30" name="矩形 29"/>
          <p:cNvSpPr/>
          <p:nvPr/>
        </p:nvSpPr>
        <p:spPr>
          <a:xfrm>
            <a:off x="7573194" y="2474123"/>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理财篇</a:t>
            </a:r>
          </a:p>
        </p:txBody>
      </p:sp>
      <p:sp>
        <p:nvSpPr>
          <p:cNvPr id="31" name="矩形 30"/>
          <p:cNvSpPr/>
          <p:nvPr/>
        </p:nvSpPr>
        <p:spPr>
          <a:xfrm>
            <a:off x="8588777" y="3481537"/>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机遇篇</a:t>
            </a:r>
          </a:p>
        </p:txBody>
      </p:sp>
      <p:sp>
        <p:nvSpPr>
          <p:cNvPr id="32" name="矩形 31"/>
          <p:cNvSpPr/>
          <p:nvPr/>
        </p:nvSpPr>
        <p:spPr>
          <a:xfrm>
            <a:off x="5542002" y="4497117"/>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学习篇</a:t>
            </a:r>
          </a:p>
        </p:txBody>
      </p:sp>
      <p:sp>
        <p:nvSpPr>
          <p:cNvPr id="33" name="矩形 32"/>
          <p:cNvSpPr/>
          <p:nvPr/>
        </p:nvSpPr>
        <p:spPr>
          <a:xfrm>
            <a:off x="7573194" y="4505315"/>
            <a:ext cx="1097280" cy="457200"/>
          </a:xfrm>
          <a:prstGeom prst="rect">
            <a:avLst/>
          </a:prstGeom>
        </p:spPr>
        <p:txBody>
          <a:bodyPr wrap="none">
            <a:spAutoFit/>
          </a:bodyPr>
          <a:lstStyle/>
          <a:p>
            <a:r>
              <a:rPr altLang="en-US" b="1" lang="zh-CN" sz="2400">
                <a:solidFill>
                  <a:schemeClr val="bg1"/>
                </a:solidFill>
                <a:latin charset="-122" pitchFamily="34" typeface="微软雅黑"/>
                <a:ea charset="-122" pitchFamily="34" typeface="微软雅黑"/>
              </a:rPr>
              <a:t>致富篇</a:t>
            </a:r>
          </a:p>
        </p:txBody>
      </p:sp>
    </p:spTree>
    <p:extLst>
      <p:ext uri="{BB962C8B-B14F-4D97-AF65-F5344CB8AC3E}">
        <p14:creationId val="1754728776"/>
      </p:ext>
    </p:extLst>
  </p:cSld>
  <p:clrMapOvr>
    <a:masterClrMapping/>
  </p:clrMapOvr>
  <p:transition>
    <p:pull/>
  </p:transition>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偿债篇</a:t>
            </a:r>
          </a:p>
          <a:p>
            <a:pPr algn="ctr">
              <a:lnSpc>
                <a:spcPct val="120000"/>
              </a:lnSpc>
            </a:pPr>
            <a:r>
              <a:rPr altLang="en-US" b="1" lang="zh-CN" sz="11500">
                <a:solidFill>
                  <a:schemeClr val="bg1"/>
                </a:solidFill>
                <a:latin charset="-122" pitchFamily="34" typeface="微软雅黑"/>
                <a:ea charset="-122" pitchFamily="34" typeface="微软雅黑"/>
              </a:rPr>
              <a:t>来自于诺丁汉大学的两封信</a:t>
            </a:r>
          </a:p>
        </p:txBody>
      </p:sp>
    </p:spTree>
    <p:extLst>
      <p:ext uri="{BB962C8B-B14F-4D97-AF65-F5344CB8AC3E}">
        <p14:creationId val="1767179332"/>
      </p:ext>
    </p:extLst>
  </p:cSld>
  <p:clrMapOvr>
    <a:masterClrMapping/>
  </p:clrMapOvr>
  <mc:AlternateContent>
    <mc:Choice Requires="p14">
      <p:transition>
        <p14:prism/>
      </p:transition>
    </mc:Choice>
    <mc:Fallback>
      <p:transition>
        <p:fade/>
      </p:transition>
    </mc:Fallback>
  </mc:AlternateConten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1083832" y="376124"/>
            <a:ext cx="2697754"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rgbClr val="D65840"/>
                </a:solidFill>
                <a:effectLst/>
                <a:uLnTx/>
                <a:uFillTx/>
                <a:latin charset="-122" pitchFamily="34" typeface="微软雅黑"/>
                <a:ea charset="-122" pitchFamily="34" typeface="微软雅黑"/>
              </a:rPr>
              <a:t>偿债篇  </a:t>
            </a:r>
          </a:p>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rgbClr val="D65840"/>
                </a:solidFill>
                <a:effectLst/>
                <a:uLnTx/>
                <a:uFillTx/>
                <a:latin charset="-122" pitchFamily="34" typeface="微软雅黑"/>
                <a:ea charset="-122" pitchFamily="34" typeface="微软雅黑"/>
              </a:rPr>
              <a:t>来自于诺丁汉大学的两封信</a:t>
            </a:r>
          </a:p>
        </p:txBody>
      </p:sp>
      <p:pic>
        <p:nvPicPr>
          <p:cNvPr descr="http://www.wired.com/images_blogs/gadgetlab/2009/07/gallery_low_tech_1a.jpg" id="5" name="Picture 2"/>
          <p:cNvPicPr>
            <a:picLocks noChangeArrowheads="1" noChangeAspect="1"/>
          </p:cNvPicPr>
          <p:nvPr/>
        </p:nvPicPr>
        <p:blipFill>
          <a:blip r:embed="rId3">
            <a:extLst>
              <a:ext uri="{28A0092B-C50C-407E-A947-70E740481C1C}">
                <a14:useLocalDpi/>
              </a:ext>
            </a:extLst>
          </a:blip>
          <a:stretch>
            <a:fillRect/>
          </a:stretch>
        </p:blipFill>
        <p:spPr bwMode="auto">
          <a:xfrm>
            <a:off x="6096000" y="-1"/>
            <a:ext cx="6095998" cy="6858001"/>
          </a:xfrm>
          <a:prstGeom prst="rect">
            <a:avLst/>
          </a:prstGeom>
          <a:noFill/>
          <a:extLst>
            <a:ext uri="{909E8E84-426E-40DD-AFC4-6F175D3DCCD1}">
              <a14:hiddenFill>
                <a:solidFill>
                  <a:srgbClr val="FFFFFF"/>
                </a:solidFill>
              </a14:hiddenFill>
            </a:ext>
          </a:extLst>
        </p:spPr>
      </p:pic>
      <p:sp>
        <p:nvSpPr>
          <p:cNvPr id="2" name="矩形 1"/>
          <p:cNvSpPr/>
          <p:nvPr/>
        </p:nvSpPr>
        <p:spPr>
          <a:xfrm>
            <a:off x="6096000" y="6096000"/>
            <a:ext cx="6096000" cy="762000"/>
          </a:xfrm>
          <a:prstGeom prst="rect">
            <a:avLst/>
          </a:prstGeom>
          <a:solidFill>
            <a:srgbClr val="FFFFFF">
              <a:alpha val="3215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r>
              <a:rPr altLang="en-US" b="1" lang="zh-CN" smtClean="0" sz="3200">
                <a:solidFill>
                  <a:srgbClr val="B34A0D"/>
                </a:solidFill>
                <a:latin charset="-122" pitchFamily="34" typeface="微软雅黑"/>
                <a:ea charset="-122" pitchFamily="34" typeface="微软雅黑"/>
              </a:rPr>
              <a:t>发现失落的理财日记</a:t>
            </a:r>
          </a:p>
        </p:txBody>
      </p:sp>
      <p:sp>
        <p:nvSpPr>
          <p:cNvPr id="7" name="矩形 6"/>
          <p:cNvSpPr/>
          <p:nvPr/>
        </p:nvSpPr>
        <p:spPr>
          <a:xfrm>
            <a:off x="1083831" y="1611742"/>
            <a:ext cx="4955019" cy="1778508"/>
          </a:xfrm>
          <a:prstGeom prst="rect">
            <a:avLst/>
          </a:prstGeom>
          <a:noFill/>
        </p:spPr>
        <p:txBody>
          <a:bodyPr rtlCol="0" wrap="square">
            <a:spAutoFit/>
          </a:bodyPr>
          <a:lstStyle/>
          <a:p>
            <a:pPr>
              <a:lnSpc>
                <a:spcPct val="123000"/>
              </a:lnSpc>
            </a:pPr>
            <a:r>
              <a:rPr altLang="zh-CN" lang="en-US" smtClean="0">
                <a:solidFill>
                  <a:schemeClr val="tx1">
                    <a:lumMod val="65000"/>
                    <a:lumOff val="35000"/>
                  </a:schemeClr>
                </a:solidFill>
                <a:latin charset="-122" pitchFamily="34" typeface="微软雅黑"/>
                <a:ea charset="-122" pitchFamily="34" typeface="微软雅黑"/>
              </a:rPr>
              <a:t>1934年，考古学家富兰克林 · 考德威尔教授在巴比伦一处不太起眼的遗址上发掘了五块保存完好的泥板，寄往诺丁汉大学，经考古系教授什鲁斯伯里翻译，这些泥板竟然栩栩如生的复原了古巴比伦人的理财故事和财富智慧。</a:t>
            </a:r>
          </a:p>
        </p:txBody>
      </p:sp>
    </p:spTree>
    <p:extLst>
      <p:ext uri="{BB962C8B-B14F-4D97-AF65-F5344CB8AC3E}">
        <p14:creationId val="2192071364"/>
      </p:ext>
    </p:extLst>
  </p:cSld>
  <p:clrMapOvr>
    <a:masterClrMapping/>
  </p:clrMapOvr>
  <mc:AlternateContent>
    <mc:Choice Requires="p14">
      <p:transition>
        <p14:flip dir="r"/>
      </p:transition>
    </mc:Choice>
    <mc:Fallback>
      <p:transition>
        <p:fade/>
      </p:transition>
    </mc:Fallback>
  </mc:AlternateConten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矩形 5"/>
          <p:cNvSpPr/>
          <p:nvPr/>
        </p:nvSpPr>
        <p:spPr>
          <a:xfrm>
            <a:off x="0" y="3429000"/>
            <a:ext cx="12192600" cy="3429000"/>
          </a:xfrm>
          <a:prstGeom prst="rect">
            <a:avLst/>
          </a:prstGeom>
          <a:solidFill>
            <a:srgbClr val="D65840">
              <a:alpha val="41961"/>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4" name="矩形 3"/>
          <p:cNvSpPr/>
          <p:nvPr/>
        </p:nvSpPr>
        <p:spPr>
          <a:xfrm>
            <a:off x="1083832" y="376124"/>
            <a:ext cx="2697754"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rgbClr val="D65840"/>
                </a:solidFill>
                <a:effectLst/>
                <a:uLnTx/>
                <a:uFillTx/>
                <a:latin charset="-122" pitchFamily="34" typeface="微软雅黑"/>
                <a:ea charset="-122" pitchFamily="34" typeface="微软雅黑"/>
              </a:rPr>
              <a:t>偿债篇  </a:t>
            </a:r>
          </a:p>
          <a:p>
            <a:pPr defTabSz="914400" eaLnBrk="1" fontAlgn="auto" hangingPunct="1" indent="0" latinLnBrk="0" lvl="0" marL="0" marR="0">
              <a:lnSpc>
                <a:spcPct val="112000"/>
              </a:lnSpc>
              <a:spcBef>
                <a:spcPct val="0"/>
              </a:spcBef>
              <a:spcAft>
                <a:spcPct val="0"/>
              </a:spcAft>
              <a:buClrTx/>
              <a:buSzTx/>
              <a:buFontTx/>
              <a:buNone/>
              <a:defRPr/>
            </a:pPr>
            <a:r>
              <a:rPr altLang="en-US" b="1" baseline="0" cap="none" i="0" kern="1200" kumimoji="0" lang="zh-CN" noProof="0" normalizeH="0" smtClean="0" spc="0" strike="noStrike" sz="2400" u="none">
                <a:ln>
                  <a:noFill/>
                </a:ln>
                <a:solidFill>
                  <a:srgbClr val="D65840"/>
                </a:solidFill>
                <a:effectLst/>
                <a:uLnTx/>
                <a:uFillTx/>
                <a:latin charset="-122" pitchFamily="34" typeface="微软雅黑"/>
                <a:ea charset="-122" pitchFamily="34" typeface="微软雅黑"/>
              </a:rPr>
              <a:t>来自于诺丁汉大学的两封信</a:t>
            </a:r>
          </a:p>
        </p:txBody>
      </p:sp>
      <p:sp>
        <p:nvSpPr>
          <p:cNvPr id="7" name="矩形 6"/>
          <p:cNvSpPr/>
          <p:nvPr/>
        </p:nvSpPr>
        <p:spPr>
          <a:xfrm>
            <a:off x="2236695" y="5712120"/>
            <a:ext cx="7718611" cy="691286"/>
          </a:xfrm>
          <a:prstGeom prst="rect">
            <a:avLst/>
          </a:prstGeom>
          <a:noFill/>
        </p:spPr>
        <p:txBody>
          <a:bodyPr rtlCol="0" wrap="square">
            <a:spAutoFit/>
          </a:bodyPr>
          <a:lstStyle/>
          <a:p>
            <a:pPr algn="ctr">
              <a:lnSpc>
                <a:spcPct val="123000"/>
              </a:lnSpc>
            </a:pPr>
            <a:r>
              <a:rPr altLang="en-US" b="1" lang="zh-CN" smtClean="0" sz="3200">
                <a:solidFill>
                  <a:schemeClr val="bg1"/>
                </a:solidFill>
                <a:latin charset="-122" pitchFamily="34" typeface="微软雅黑"/>
                <a:ea charset="-122" pitchFamily="34" typeface="微软雅黑"/>
              </a:rPr>
              <a:t>从五块泥板中总结得到的偿债智慧</a:t>
            </a:r>
          </a:p>
        </p:txBody>
      </p:sp>
      <p:pic>
        <p:nvPicPr>
          <p:cNvPr id="8" name="图片 7"/>
          <p:cNvPicPr>
            <a:picLocks noChangeAspect="1"/>
          </p:cNvPicPr>
          <p:nvPr/>
        </p:nvPicPr>
        <p:blipFill>
          <a:blip r:embed="rId3">
            <a:extLst>
              <a:ext uri="{28A0092B-C50C-407E-A947-70E740481C1C}">
                <a14:useLocalDpi/>
              </a:ext>
            </a:extLst>
          </a:blip>
          <a:stretch>
            <a:fillRect/>
          </a:stretch>
        </p:blipFill>
        <p:spPr>
          <a:xfrm>
            <a:off x="2630410" y="3227718"/>
            <a:ext cx="1435611" cy="1584963"/>
          </a:xfrm>
          <a:prstGeom prst="rect">
            <a:avLst/>
          </a:prstGeom>
        </p:spPr>
      </p:pic>
      <p:pic>
        <p:nvPicPr>
          <p:cNvPr id="9" name="图片 8"/>
          <p:cNvPicPr>
            <a:picLocks noChangeAspect="1"/>
          </p:cNvPicPr>
          <p:nvPr/>
        </p:nvPicPr>
        <p:blipFill>
          <a:blip r:embed="rId4">
            <a:extLst>
              <a:ext uri="{28A0092B-C50C-407E-A947-70E740481C1C}">
                <a14:useLocalDpi/>
              </a:ext>
            </a:extLst>
          </a:blip>
          <a:stretch>
            <a:fillRect/>
          </a:stretch>
        </p:blipFill>
        <p:spPr>
          <a:xfrm>
            <a:off x="8898933" y="1423942"/>
            <a:ext cx="2700533" cy="4059944"/>
          </a:xfrm>
          <a:prstGeom prst="rect">
            <a:avLst/>
          </a:prstGeom>
        </p:spPr>
      </p:pic>
      <p:pic>
        <p:nvPicPr>
          <p:cNvPr id="10" name="图片 9"/>
          <p:cNvPicPr>
            <a:picLocks noChangeAspect="1"/>
          </p:cNvPicPr>
          <p:nvPr/>
        </p:nvPicPr>
        <p:blipFill>
          <a:blip r:embed="rId5">
            <a:extLst>
              <a:ext uri="{28A0092B-C50C-407E-A947-70E740481C1C}">
                <a14:useLocalDpi/>
              </a:ext>
            </a:extLst>
          </a:blip>
          <a:stretch>
            <a:fillRect/>
          </a:stretch>
        </p:blipFill>
        <p:spPr>
          <a:xfrm>
            <a:off x="5607699" y="2515241"/>
            <a:ext cx="1749556" cy="2496317"/>
          </a:xfrm>
          <a:prstGeom prst="rect">
            <a:avLst/>
          </a:prstGeom>
        </p:spPr>
      </p:pic>
      <p:sp>
        <p:nvSpPr>
          <p:cNvPr id="11" name="矩形 10"/>
          <p:cNvSpPr/>
          <p:nvPr/>
        </p:nvSpPr>
        <p:spPr>
          <a:xfrm>
            <a:off x="1771650" y="4615238"/>
            <a:ext cx="2520000" cy="1441094"/>
          </a:xfrm>
          <a:prstGeom prst="rect">
            <a:avLst/>
          </a:prstGeom>
          <a:noFill/>
        </p:spPr>
        <p:txBody>
          <a:bodyPr rtlCol="0" wrap="square">
            <a:spAutoFit/>
          </a:bodyPr>
          <a:lstStyle/>
          <a:p>
            <a:pPr algn="ctr">
              <a:lnSpc>
                <a:spcPct val="123000"/>
              </a:lnSpc>
            </a:pPr>
            <a:r>
              <a:rPr altLang="zh-CN" b="1" i="1" lang="en-US" sz="3600">
                <a:solidFill>
                  <a:srgbClr val="C93149"/>
                </a:solidFill>
                <a:latin charset="-122" panose="020b0604020202020204" pitchFamily="34" typeface="Arial Unicode MS"/>
                <a:ea charset="-122" panose="020b0604020202020204" pitchFamily="34" typeface="Arial Unicode MS"/>
                <a:cs charset="-122" panose="020b0604020202020204" pitchFamily="34" typeface="Arial Unicode MS"/>
              </a:rPr>
              <a:t>10% 储蓄投资</a:t>
            </a:r>
          </a:p>
        </p:txBody>
      </p:sp>
      <p:sp>
        <p:nvSpPr>
          <p:cNvPr id="12" name="矩形 11"/>
          <p:cNvSpPr/>
          <p:nvPr/>
        </p:nvSpPr>
        <p:spPr>
          <a:xfrm>
            <a:off x="4826491" y="4615238"/>
            <a:ext cx="2520000" cy="1441094"/>
          </a:xfrm>
          <a:prstGeom prst="rect">
            <a:avLst/>
          </a:prstGeom>
          <a:noFill/>
        </p:spPr>
        <p:txBody>
          <a:bodyPr rtlCol="0" wrap="square">
            <a:spAutoFit/>
          </a:bodyPr>
          <a:lstStyle/>
          <a:p>
            <a:pPr algn="ctr">
              <a:lnSpc>
                <a:spcPct val="123000"/>
              </a:lnSpc>
            </a:pPr>
            <a:r>
              <a:rPr altLang="zh-CN" b="1" i="1" lang="en-US" sz="3600">
                <a:solidFill>
                  <a:srgbClr val="C93149"/>
                </a:solidFill>
                <a:latin charset="-122" panose="020b0604020202020204" pitchFamily="34" typeface="Arial Unicode MS"/>
                <a:ea charset="-122" panose="020b0604020202020204" pitchFamily="34" typeface="Arial Unicode MS"/>
                <a:cs charset="-122" panose="020b0604020202020204" pitchFamily="34" typeface="Arial Unicode MS"/>
              </a:rPr>
              <a:t>20% 分期偿债</a:t>
            </a:r>
          </a:p>
        </p:txBody>
      </p:sp>
      <p:sp>
        <p:nvSpPr>
          <p:cNvPr id="13" name="矩形 12"/>
          <p:cNvSpPr/>
          <p:nvPr/>
        </p:nvSpPr>
        <p:spPr>
          <a:xfrm>
            <a:off x="8195612" y="4615238"/>
            <a:ext cx="2520000" cy="1441094"/>
          </a:xfrm>
          <a:prstGeom prst="rect">
            <a:avLst/>
          </a:prstGeom>
          <a:noFill/>
        </p:spPr>
        <p:txBody>
          <a:bodyPr rtlCol="0" wrap="square">
            <a:spAutoFit/>
          </a:bodyPr>
          <a:lstStyle/>
          <a:p>
            <a:pPr algn="ctr">
              <a:lnSpc>
                <a:spcPct val="123000"/>
              </a:lnSpc>
            </a:pPr>
            <a:r>
              <a:rPr altLang="zh-CN" b="1" i="1" lang="en-US" smtClean="0" sz="3600">
                <a:solidFill>
                  <a:srgbClr val="C93149"/>
                </a:solidFill>
                <a:latin charset="-122" panose="020b0604020202020204" pitchFamily="34" typeface="Arial Unicode MS"/>
                <a:ea charset="-122" panose="020b0604020202020204" pitchFamily="34" typeface="Arial Unicode MS"/>
                <a:cs charset="-122" panose="020b0604020202020204" pitchFamily="34" typeface="Arial Unicode MS"/>
              </a:rPr>
              <a:t>70% 留作家用</a:t>
            </a:r>
          </a:p>
        </p:txBody>
      </p:sp>
      <p:sp>
        <p:nvSpPr>
          <p:cNvPr id="14" name="TextBox 14"/>
          <p:cNvSpPr txBox="1"/>
          <p:nvPr/>
        </p:nvSpPr>
        <p:spPr>
          <a:xfrm>
            <a:off x="1083831" y="1150321"/>
            <a:ext cx="8186779" cy="1103681"/>
          </a:xfrm>
          <a:prstGeom prst="rect">
            <a:avLst/>
          </a:prstGeom>
          <a:noFill/>
        </p:spPr>
        <p:txBody>
          <a:bodyPr rtlCol="0" wrap="square">
            <a:spAutoFit/>
          </a:bodyPr>
          <a:lstStyle/>
          <a:p>
            <a:pPr indent="-342900" marL="342900">
              <a:lnSpc>
                <a:spcPct val="123000"/>
              </a:lnSpc>
              <a:buFont typeface="+mj-ea"/>
              <a:buAutoNum type="circleNumDbPlain"/>
            </a:pPr>
            <a:r>
              <a:rPr altLang="en-US" lang="zh-CN" smtClean="0">
                <a:solidFill>
                  <a:schemeClr val="tx1">
                    <a:lumMod val="65000"/>
                    <a:lumOff val="35000"/>
                  </a:schemeClr>
                </a:solidFill>
                <a:latin charset="-122" pitchFamily="34" typeface="微软雅黑"/>
                <a:ea charset="-122" pitchFamily="34" typeface="微软雅黑"/>
              </a:rPr>
              <a:t>勇敢面对债务以获得自尊自重；</a:t>
            </a:r>
          </a:p>
          <a:p>
            <a:pPr indent="-342900" marL="342900">
              <a:lnSpc>
                <a:spcPct val="123000"/>
              </a:lnSpc>
              <a:buFont typeface="+mj-ea"/>
              <a:buAutoNum type="circleNumDbPlain"/>
            </a:pPr>
            <a:r>
              <a:rPr altLang="en-US" lang="zh-CN" smtClean="0">
                <a:solidFill>
                  <a:schemeClr val="tx1">
                    <a:lumMod val="65000"/>
                    <a:lumOff val="35000"/>
                  </a:schemeClr>
                </a:solidFill>
                <a:latin charset="-122" pitchFamily="34" typeface="微软雅黑"/>
                <a:ea charset="-122" pitchFamily="34" typeface="微软雅黑"/>
              </a:rPr>
              <a:t>罗列债务清单，与每一位债主沟通协商；</a:t>
            </a:r>
          </a:p>
          <a:p>
            <a:pPr indent="-342900" marL="342900">
              <a:lnSpc>
                <a:spcPct val="123000"/>
              </a:lnSpc>
              <a:buFont typeface="+mj-ea"/>
              <a:buAutoNum type="circleNumDbPlain"/>
            </a:pPr>
            <a:r>
              <a:rPr altLang="en-US" lang="zh-CN" smtClean="0">
                <a:solidFill>
                  <a:schemeClr val="tx1">
                    <a:lumMod val="65000"/>
                    <a:lumOff val="35000"/>
                  </a:schemeClr>
                </a:solidFill>
                <a:latin charset="-122" pitchFamily="34" typeface="微软雅黑"/>
                <a:ea charset="-122" pitchFamily="34" typeface="微软雅黑"/>
              </a:rPr>
              <a:t>量入为出，控制花费，坚持按计划分配收入；</a:t>
            </a:r>
          </a:p>
        </p:txBody>
      </p:sp>
    </p:spTree>
    <p:extLst>
      <p:ext uri="{BB962C8B-B14F-4D97-AF65-F5344CB8AC3E}">
        <p14:creationId val="1259594727"/>
      </p:ext>
    </p:extLst>
  </p:cSld>
  <p:clrMapOvr>
    <a:masterClrMapping/>
  </p:clrMapOvr>
  <p:transition>
    <p:fade/>
  </p:transition>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矩形 10"/>
          <p:cNvSpPr/>
          <p:nvPr/>
        </p:nvSpPr>
        <p:spPr>
          <a:xfrm>
            <a:off x="1083832" y="376124"/>
            <a:ext cx="2003258" cy="1320394"/>
          </a:xfrm>
          <a:prstGeom prst="rect">
            <a:avLst/>
          </a:prstGeom>
        </p:spPr>
        <p:txBody>
          <a:bodyPr wrap="square">
            <a:spAutoFit/>
          </a:bodyPr>
          <a:lstStyle/>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过渡页  </a:t>
            </a:r>
          </a:p>
          <a:p>
            <a:pPr defTabSz="914400" eaLnBrk="1" fontAlgn="auto" hangingPunct="1" indent="0" latinLnBrk="0" lvl="0" marL="0" marR="0">
              <a:lnSpc>
                <a:spcPct val="112000"/>
              </a:lnSpc>
              <a:spcBef>
                <a:spcPct val="0"/>
              </a:spcBef>
              <a:spcAft>
                <a:spcPct val="0"/>
              </a:spcAft>
              <a:buClrTx/>
              <a:buSzTx/>
              <a:buFontTx/>
              <a:buNone/>
              <a:defRPr/>
            </a:pPr>
            <a:r>
              <a:rPr altLang="en-US" b="1" lang="zh-CN" sz="2400">
                <a:solidFill>
                  <a:schemeClr val="bg1"/>
                </a:solidFill>
                <a:latin charset="-122" pitchFamily="34" typeface="微软雅黑"/>
                <a:ea charset="-122" pitchFamily="34" typeface="微软雅黑"/>
              </a:rPr>
              <a:t>TRANSITION PAGE </a:t>
            </a:r>
          </a:p>
        </p:txBody>
      </p:sp>
      <p:grpSp>
        <p:nvGrpSpPr>
          <p:cNvPr id="14" name="组合 13"/>
          <p:cNvGrpSpPr/>
          <p:nvPr/>
        </p:nvGrpSpPr>
        <p:grpSpPr>
          <a:xfrm>
            <a:off x="243290" y="456340"/>
            <a:ext cx="812406" cy="621321"/>
            <a:chOff x="2902084" y="643410"/>
            <a:chExt cx="812406" cy="621321"/>
          </a:xfrm>
        </p:grpSpPr>
        <p:sp>
          <p:nvSpPr>
            <p:cNvPr id="12" name="菱形 11"/>
            <p:cNvSpPr/>
            <p:nvPr/>
          </p:nvSpPr>
          <p:spPr>
            <a:xfrm>
              <a:off x="2902084" y="643410"/>
              <a:ext cx="621321" cy="621321"/>
            </a:xfrm>
            <a:prstGeom prst="diamond">
              <a:avLst/>
            </a:prstGeom>
            <a:solidFill>
              <a:srgbClr val="FFFFFF">
                <a:alpha val="32157"/>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sp>
          <p:nvSpPr>
            <p:cNvPr id="13" name="菱形 12"/>
            <p:cNvSpPr/>
            <p:nvPr/>
          </p:nvSpPr>
          <p:spPr>
            <a:xfrm>
              <a:off x="3093169" y="643410"/>
              <a:ext cx="621321" cy="621321"/>
            </a:xfrm>
            <a:prstGeom prst="diamond">
              <a:avLst/>
            </a:prstGeom>
            <a:solidFill>
              <a:srgbClr val="FFFFFF">
                <a:alpha val="50980"/>
              </a:srgb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434931" lIns="394240" numCol="1" rIns="394240" spcCol="1270" spcFirstLastPara="0" tIns="434931" vert="horz" wrap="square">
              <a:noAutofit/>
            </a:bodyPr>
            <a:lstStyle/>
            <a:p>
              <a:pPr algn="ctr" defTabSz="1422400">
                <a:lnSpc>
                  <a:spcPct val="90000"/>
                </a:lnSpc>
                <a:spcBef>
                  <a:spcPct val="0"/>
                </a:spcBef>
                <a:spcAft>
                  <a:spcPct val="35000"/>
                </a:spcAft>
              </a:pPr>
              <a:endParaRPr altLang="en-US" lang="zh-CN" sz="3200"/>
            </a:p>
          </p:txBody>
        </p:sp>
      </p:grpSp>
      <p:sp>
        <p:nvSpPr>
          <p:cNvPr id="36" name="TextBox 14"/>
          <p:cNvSpPr txBox="1"/>
          <p:nvPr/>
        </p:nvSpPr>
        <p:spPr>
          <a:xfrm>
            <a:off x="943846" y="1988606"/>
            <a:ext cx="10304309" cy="6400800"/>
          </a:xfrm>
          <a:prstGeom prst="rect">
            <a:avLst/>
          </a:prstGeom>
          <a:noFill/>
        </p:spPr>
        <p:txBody>
          <a:bodyPr rtlCol="0" wrap="square">
            <a:spAutoFit/>
          </a:bodyPr>
          <a:lstStyle/>
          <a:p>
            <a:pPr algn="ctr">
              <a:lnSpc>
                <a:spcPct val="120000"/>
              </a:lnSpc>
            </a:pPr>
            <a:r>
              <a:rPr altLang="en-US" b="1" lang="zh-CN" sz="11500">
                <a:solidFill>
                  <a:schemeClr val="bg1"/>
                </a:solidFill>
                <a:latin charset="-122" pitchFamily="34" typeface="微软雅黑"/>
                <a:ea charset="-122" pitchFamily="34" typeface="微软雅黑"/>
              </a:rPr>
              <a:t>债务篇</a:t>
            </a:r>
          </a:p>
          <a:p>
            <a:pPr algn="ctr">
              <a:lnSpc>
                <a:spcPct val="120000"/>
              </a:lnSpc>
            </a:pPr>
            <a:r>
              <a:rPr altLang="en-US" b="1" lang="zh-CN" sz="11500">
                <a:solidFill>
                  <a:schemeClr val="bg1"/>
                </a:solidFill>
                <a:latin charset="-122" pitchFamily="34" typeface="微软雅黑"/>
                <a:ea charset="-122" pitchFamily="34" typeface="微软雅黑"/>
              </a:rPr>
              <a:t>奴隶和自由人的灵魂</a:t>
            </a:r>
          </a:p>
        </p:txBody>
      </p:sp>
    </p:spTree>
    <p:extLst>
      <p:ext uri="{BB962C8B-B14F-4D97-AF65-F5344CB8AC3E}">
        <p14:creationId val="2792597709"/>
      </p:ext>
    </p:extLst>
  </p:cSld>
  <p:clrMapOvr>
    <a:masterClrMapping/>
  </p:clrMapOvr>
  <mc:AlternateContent>
    <mc:Choice Requires="p14">
      <p:transition>
        <p14:prism/>
      </p:transition>
    </mc:Choice>
    <mc:Fallback>
      <p:transition>
        <p:fade/>
      </p:transition>
    </mc:Fallback>
  </mc:AlternateConten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aragraphs>222</Paragraphs>
  <Slides>35</Slides>
  <Notes>35</Notes>
  <TotalTime>0</TotalTime>
  <HiddenSlides>0</HiddenSlides>
  <MMClips>0</MMClips>
  <ScaleCrop>0</ScaleCrop>
  <HeadingPairs>
    <vt:vector baseType="variant" size="6">
      <vt:variant>
        <vt:lpstr>Fonts used</vt:lpstr>
      </vt:variant>
      <vt:variant>
        <vt:i4>10</vt:i4>
      </vt:variant>
      <vt:variant>
        <vt:lpstr>Theme</vt:lpstr>
      </vt:variant>
      <vt:variant>
        <vt:i4>1</vt:i4>
      </vt:variant>
      <vt:variant>
        <vt:lpstr>Slide Titles</vt:lpstr>
      </vt:variant>
      <vt:variant>
        <vt:i4>35</vt:i4>
      </vt:variant>
    </vt:vector>
  </HeadingPairs>
  <TitlesOfParts>
    <vt:vector baseType="lpstr" size="46">
      <vt:lpstr>Arial</vt:lpstr>
      <vt:lpstr>Calibri Light</vt:lpstr>
      <vt:lpstr>Calibri</vt:lpstr>
      <vt:lpstr>微软雅黑</vt:lpstr>
      <vt:lpstr>Dotum</vt:lpstr>
      <vt:lpstr>Arial Unicode MS</vt:lpstr>
      <vt:lpstr>Segoe UI Semilight</vt:lpstr>
      <vt:lpstr>微软雅黑 Light</vt:lpstr>
      <vt:lpstr>Times New Roman</vt:lpstr>
      <vt:lpstr>宋体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2021-08-22T12:00:04Z</dcterms:created>
  <cp:lastPrinted>2021-08-22T12:00:04Z</cp:lastPrinted>
  <dcterms:modified xsi:type="dcterms:W3CDTF">2021-08-22T05:45:34Z</dcterms:modified>
  <cp:revision>1</cp:revision>
</cp:coreProperties>
</file>