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9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5143500" type="screen16x9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2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25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6A364-F56D-418B-92EA-B8A9C286C719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F41D1-EB0D-4857-8E93-8C1C831E61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274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2422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33403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59535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8750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72317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67858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57578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48871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514983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86330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0778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87663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00182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371527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708698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8620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428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37840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58907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3276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06420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37764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45474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341176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78145696"/>
      </p:ext>
    </p:extLst>
  </p:cSld>
  <p:clrMapOvr>
    <a:masterClrMapping/>
  </p:clrMapOvr>
  <p:transition spd="slow">
    <p:cover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07903923"/>
      </p:ext>
    </p:extLst>
  </p:cSld>
  <p:clrMapOvr>
    <a:masterClrMapping/>
  </p:clrMapOvr>
  <p:transition spd="slow">
    <p:cover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1087355"/>
      </p:ext>
    </p:extLst>
  </p:cSld>
  <p:clrMapOvr>
    <a:masterClrMapping/>
  </p:clrMapOvr>
  <p:transition spd="slow">
    <p:cover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9466183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755332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4960064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9978113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0693663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470305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390319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1823857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62275844"/>
      </p:ext>
    </p:extLst>
  </p:cSld>
  <p:clrMapOvr>
    <a:masterClrMapping/>
  </p:clrMapOvr>
  <p:transition spd="slow">
    <p:cover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6005567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214069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6313078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63917790"/>
      </p:ext>
    </p:extLst>
  </p:cSld>
  <p:clrMapOvr>
    <a:masterClrMapping/>
  </p:clrMapOvr>
  <p:transition spd="slow">
    <p:cover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41467589"/>
      </p:ext>
    </p:extLst>
  </p:cSld>
  <p:clrMapOvr>
    <a:masterClrMapping/>
  </p:clrMapOvr>
  <p:transition spd="slow">
    <p:cover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31206714"/>
      </p:ext>
    </p:extLst>
  </p:cSld>
  <p:clrMapOvr>
    <a:masterClrMapping/>
  </p:clrMapOvr>
  <p:transition spd="slow">
    <p:cover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45730256"/>
      </p:ext>
    </p:extLst>
  </p:cSld>
  <p:clrMapOvr>
    <a:masterClrMapping/>
  </p:clrMapOvr>
  <p:transition spd="slow">
    <p:cover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62727706"/>
      </p:ext>
    </p:extLst>
  </p:cSld>
  <p:clrMapOvr>
    <a:masterClrMapping/>
  </p:clrMapOvr>
  <p:transition spd="slow">
    <p:cover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86348438"/>
      </p:ext>
    </p:extLst>
  </p:cSld>
  <p:clrMapOvr>
    <a:masterClrMapping/>
  </p:clrMapOvr>
  <p:transition spd="slow">
    <p:cover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46552140"/>
      </p:ext>
    </p:extLst>
  </p:cSld>
  <p:clrMapOvr>
    <a:masterClrMapping/>
  </p:clrMapOvr>
  <p:transition spd="slow">
    <p:cover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28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643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tags/tag1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jpeg" Type="http://schemas.openxmlformats.org/officeDocument/2006/relationships/image"/><Relationship Id="rId4" Target="../tags/tag10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jpeg" Type="http://schemas.openxmlformats.org/officeDocument/2006/relationships/image"/><Relationship Id="rId4" Target="../tags/tag11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.jpeg" Type="http://schemas.openxmlformats.org/officeDocument/2006/relationships/image"/><Relationship Id="rId4" Target="../tags/tag12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.jpeg" Type="http://schemas.openxmlformats.org/officeDocument/2006/relationships/image"/><Relationship Id="rId4" Target="../tags/tag13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jpeg" Type="http://schemas.openxmlformats.org/officeDocument/2006/relationships/image"/><Relationship Id="rId4" Target="../tags/tag14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jpeg" Type="http://schemas.openxmlformats.org/officeDocument/2006/relationships/image"/><Relationship Id="rId4" Target="../tags/tag15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.jpeg" Type="http://schemas.openxmlformats.org/officeDocument/2006/relationships/image"/><Relationship Id="rId4" Target="../tags/tag16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.jpeg" Type="http://schemas.openxmlformats.org/officeDocument/2006/relationships/image"/><Relationship Id="rId4" Target="../tags/tag17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.jpeg" Type="http://schemas.openxmlformats.org/officeDocument/2006/relationships/image"/><Relationship Id="rId4" Target="../tags/tag18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jpeg" Type="http://schemas.openxmlformats.org/officeDocument/2006/relationships/image"/><Relationship Id="rId4" Target="../tags/tag19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Relationship Id="rId4" Target="../tags/tag2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jpeg" Type="http://schemas.openxmlformats.org/officeDocument/2006/relationships/image"/><Relationship Id="rId4" Target="../tags/tag20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.jpeg" Type="http://schemas.openxmlformats.org/officeDocument/2006/relationships/image"/><Relationship Id="rId4" Target="../tags/tag21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jpeg" Type="http://schemas.openxmlformats.org/officeDocument/2006/relationships/image"/><Relationship Id="rId4" Target="../tags/tag22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jpeg" Type="http://schemas.openxmlformats.org/officeDocument/2006/relationships/image"/><Relationship Id="rId4" Target="../tags/tag23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1.jpeg" Type="http://schemas.openxmlformats.org/officeDocument/2006/relationships/image"/><Relationship Id="rId4" Target="../tags/tag24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jpeg" Type="http://schemas.openxmlformats.org/officeDocument/2006/relationships/image"/><Relationship Id="rId4" Target="../tags/tag3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jpeg" Type="http://schemas.openxmlformats.org/officeDocument/2006/relationships/image"/><Relationship Id="rId4" Target="../media/image4.jpeg" Type="http://schemas.openxmlformats.org/officeDocument/2006/relationships/image"/><Relationship Id="rId5" Target="../tags/tag4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jpeg" Type="http://schemas.openxmlformats.org/officeDocument/2006/relationships/image"/><Relationship Id="rId4" Target="../tags/tag5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jpeg" Type="http://schemas.openxmlformats.org/officeDocument/2006/relationships/image"/><Relationship Id="rId4" Target="../media/image5.png" Type="http://schemas.openxmlformats.org/officeDocument/2006/relationships/image"/><Relationship Id="rId5" Target="../tags/tag6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jpeg" Type="http://schemas.openxmlformats.org/officeDocument/2006/relationships/image"/><Relationship Id="rId4" Target="../tags/tag7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.jpeg" Type="http://schemas.openxmlformats.org/officeDocument/2006/relationships/image"/><Relationship Id="rId4" Target="../tags/tag8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.jpeg" Type="http://schemas.openxmlformats.org/officeDocument/2006/relationships/image"/><Relationship Id="rId4" Target="../tags/tag9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3" name="副标题 2"/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椭圆 4"/>
          <p:cNvSpPr/>
          <p:nvPr/>
        </p:nvSpPr>
        <p:spPr>
          <a:xfrm>
            <a:off x="4286249" y="1341720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5199789" y="-1363381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5457264" y="-148591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4572000" y="-3246120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645918" y="1047750"/>
            <a:ext cx="1870428" cy="1870428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2" name="同心圆 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9" name="椭圆 48"/>
          <p:cNvSpPr/>
          <p:nvPr/>
        </p:nvSpPr>
        <p:spPr>
          <a:xfrm>
            <a:off x="3919301" y="3492542"/>
            <a:ext cx="677676" cy="677676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4797002" y="709021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5" name="组合 14"/>
          <p:cNvGrpSpPr/>
          <p:nvPr/>
        </p:nvGrpSpPr>
        <p:grpSpPr>
          <a:xfrm>
            <a:off x="7768539" y="2868208"/>
            <a:ext cx="301060" cy="301060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7" name="同心圆 1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8237816" y="1517318"/>
            <a:ext cx="623903" cy="623903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51" name="同心圆 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5579043" y="3566204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54" name="同心圆 5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330323" y="4550349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57" name="同心圆 5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1" name="椭圆 60"/>
          <p:cNvSpPr/>
          <p:nvPr/>
        </p:nvSpPr>
        <p:spPr>
          <a:xfrm>
            <a:off x="7432889" y="1256158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7447402" y="4712267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3" name="组合 62"/>
          <p:cNvGrpSpPr/>
          <p:nvPr/>
        </p:nvGrpSpPr>
        <p:grpSpPr>
          <a:xfrm>
            <a:off x="6467005" y="3324810"/>
            <a:ext cx="824609" cy="824609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64" name="同心圆 6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4748954" y="1816569"/>
            <a:ext cx="1160780" cy="3657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rgbClr val="C00000"/>
                </a:solidFill>
                <a:latin charset="0" pitchFamily="34" typeface="Earth"/>
                <a:ea charset="-122" pitchFamily="50" typeface="造字工房俊雅锐宋体验版常规体"/>
              </a:rPr>
              <a:t>RESUME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494346" y="4283316"/>
            <a:ext cx="1197884" cy="563661"/>
            <a:chOff x="494346" y="4283316"/>
            <a:chExt cx="1197884" cy="563661"/>
          </a:xfrm>
        </p:grpSpPr>
        <p:cxnSp>
          <p:nvCxnSpPr>
            <p:cNvPr id="37" name="直接连接符 36"/>
            <p:cNvCxnSpPr/>
            <p:nvPr/>
          </p:nvCxnSpPr>
          <p:spPr>
            <a:xfrm>
              <a:off x="800100" y="4543200"/>
              <a:ext cx="78209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747350" y="4283316"/>
              <a:ext cx="94488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pc="300" sz="1200">
                  <a:solidFill>
                    <a:srgbClr val="C00000"/>
                  </a:solidFill>
                  <a:latin charset="-122" pitchFamily="2" typeface="方正兰亭特黑简体"/>
                  <a:ea charset="-122" pitchFamily="2" typeface="方正兰亭特黑简体"/>
                </a:rPr>
                <a:t>个人简历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47350" y="4572657"/>
              <a:ext cx="94488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pc="300" sz="1200">
                  <a:solidFill>
                    <a:srgbClr val="C00000"/>
                  </a:solidFill>
                  <a:latin charset="-122" pitchFamily="2" typeface="方正兰亭特黑简体"/>
                  <a:ea charset="-122" pitchFamily="2" typeface="方正兰亭特黑简体"/>
                </a:rPr>
                <a:t>竞聘求职</a:t>
              </a: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494346" y="4306671"/>
              <a:ext cx="212885" cy="212885"/>
              <a:chOff x="494346" y="4306671"/>
              <a:chExt cx="212885" cy="212885"/>
            </a:xfrm>
            <a:solidFill>
              <a:srgbClr val="C00000"/>
            </a:solidFill>
          </p:grpSpPr>
          <p:sp>
            <p:nvSpPr>
              <p:cNvPr id="42" name="圆角矩形 41"/>
              <p:cNvSpPr/>
              <p:nvPr/>
            </p:nvSpPr>
            <p:spPr>
              <a:xfrm>
                <a:off x="494346" y="4306671"/>
                <a:ext cx="212885" cy="212885"/>
              </a:xfrm>
              <a:prstGeom prst="roundRect">
                <a:avLst>
                  <a:gd fmla="val 22526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descr="F:\0PPT素材\zzz0g02.png" id="1031" name="Picture 7"/>
              <p:cNvPicPr>
                <a:picLocks noChangeArrowheads="1"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34109" y="4337785"/>
                <a:ext cx="133357" cy="150656"/>
              </a:xfrm>
              <a:prstGeom prst="rect">
                <a:avLst/>
              </a:prstGeom>
              <a:grpFill/>
              <a:extLst/>
            </p:spPr>
          </p:pic>
        </p:grpSp>
        <p:grpSp>
          <p:nvGrpSpPr>
            <p:cNvPr id="66" name="组合 65"/>
            <p:cNvGrpSpPr/>
            <p:nvPr/>
          </p:nvGrpSpPr>
          <p:grpSpPr>
            <a:xfrm>
              <a:off x="494346" y="4587865"/>
              <a:ext cx="212885" cy="212885"/>
              <a:chOff x="494346" y="4587865"/>
              <a:chExt cx="212885" cy="212885"/>
            </a:xfrm>
            <a:solidFill>
              <a:srgbClr val="C00000"/>
            </a:solidFill>
          </p:grpSpPr>
          <p:sp>
            <p:nvSpPr>
              <p:cNvPr id="69" name="圆角矩形 68"/>
              <p:cNvSpPr/>
              <p:nvPr/>
            </p:nvSpPr>
            <p:spPr>
              <a:xfrm>
                <a:off x="494346" y="4587865"/>
                <a:ext cx="212885" cy="212885"/>
              </a:xfrm>
              <a:prstGeom prst="roundRect">
                <a:avLst>
                  <a:gd fmla="val 22526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pic>
            <p:nvPicPr>
              <p:cNvPr descr="F:\0PPT素材\zzz0s1.png" id="1032" name="Picture 8"/>
              <p:cNvPicPr>
                <a:picLocks noChangeArrowheads="1"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16145" y="4614724"/>
                <a:ext cx="169286" cy="162499"/>
              </a:xfrm>
              <a:prstGeom prst="rect">
                <a:avLst/>
              </a:prstGeom>
              <a:grpFill/>
              <a:extLst/>
            </p:spPr>
          </p:pic>
        </p:grpSp>
      </p:grpSp>
      <p:sp>
        <p:nvSpPr>
          <p:cNvPr id="4" name="椭圆 3"/>
          <p:cNvSpPr/>
          <p:nvPr/>
        </p:nvSpPr>
        <p:spPr>
          <a:xfrm>
            <a:off x="-3371397" y="-3371850"/>
            <a:ext cx="7200900" cy="72009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l" blurRad="317500" dir="2700000" dist="254000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TextBox 40"/>
          <p:cNvSpPr txBox="1"/>
          <p:nvPr/>
        </p:nvSpPr>
        <p:spPr>
          <a:xfrm>
            <a:off x="207459" y="238557"/>
            <a:ext cx="2519680" cy="2194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600">
                <a:solidFill>
                  <a:schemeClr val="bg1"/>
                </a:solidFill>
                <a:latin charset="-122" pitchFamily="2" typeface="张海山锐线体简"/>
                <a:ea charset="-122" pitchFamily="2" typeface="张海山锐线体简"/>
              </a:rPr>
              <a:t>时尚风格</a:t>
            </a:r>
          </a:p>
          <a:p>
            <a:r>
              <a:rPr altLang="en-US" lang="zh-CN" smtClean="0" sz="4600">
                <a:solidFill>
                  <a:schemeClr val="bg1"/>
                </a:solidFill>
                <a:latin charset="-122" pitchFamily="2" typeface="张海山锐线体简"/>
                <a:ea charset="-122" pitchFamily="2" typeface="张海山锐线体简"/>
              </a:rPr>
              <a:t>竞聘求职</a:t>
            </a:r>
          </a:p>
          <a:p>
            <a:r>
              <a:rPr altLang="en-US" lang="zh-CN" smtClean="0" sz="4600">
                <a:solidFill>
                  <a:schemeClr val="bg1"/>
                </a:solidFill>
                <a:latin charset="-122" pitchFamily="2" typeface="张海山锐线体简"/>
                <a:ea charset="-122" pitchFamily="2" typeface="张海山锐线体简"/>
              </a:rPr>
              <a:t>PPT简历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6"/>
    </p:custDataLst>
    <p:extLst>
      <p:ext uri="{BB962C8B-B14F-4D97-AF65-F5344CB8AC3E}">
        <p14:creationId val="111949818"/>
      </p:ext>
    </p:extLst>
  </p:cSld>
  <p:clrMapOvr>
    <a:masterClrMapping/>
  </p:clrMapOvr>
  <mc:AlternateContent>
    <mc:Choice Requires="p14">
      <p:transition p14:dur="4000" spd="slow">
        <p14:vortex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accel="50000" decel="50000" fill="hold" grpId="1" id="8" nodeType="after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4.44444E-06 L -0.30938 -0.65555" pathEditMode="relative" ptsTypes="AA" rAng="0">
                                      <p:cBhvr>
                                        <p:cTn dur="2000" fill="hold" id="9" spd="-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69" y="-3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0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3001"/>
                            </p:stCondLst>
                            <p:childTnLst>
                              <p:par>
                                <p:cTn fill="hold" id="17" nodeType="after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87 -0.00679 L -0.58542 -0.34105" pathEditMode="relative" ptsTypes="AA" rAng="0">
                                      <p:cBhvr>
                                        <p:cTn dur="1000" fill="hold" id="25" spd="-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23" y="-1672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8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33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451 -0.00834 L -0.51458 -0.12017" pathEditMode="relative" ptsTypes="AA" rAng="0">
                                      <p:cBhvr>
                                        <p:cTn dur="1000" fill="hold" id="34" spd="-100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55" y="-559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729 -0.00555 L -0.84097 -0.54228" pathEditMode="relative" ptsTypes="AA" rAng="0">
                                      <p:cBhvr>
                                        <p:cTn dur="1000" fill="hold" id="43" spd="-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84" y="-268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0.0034 L -0.90989 -0.31111" pathEditMode="relative" ptsTypes="AA" rAng="0">
                                      <p:cBhvr>
                                        <p:cTn dur="1000" fill="hold" id="52" spd="-100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22" y="-1574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55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60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555 -0.00833 L -0.80277 -0.22623" pathEditMode="relative" ptsTypes="AA" rAng="0">
                                      <p:cBhvr>
                                        <p:cTn dur="1000" fill="hold" id="61" spd="-100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861" y="-1089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64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69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2501 0.04444 L -0.79688 -0.88488" pathEditMode="relative" ptsTypes="AA" rAng="0">
                                      <p:cBhvr>
                                        <p:cTn dur="1000" fill="hold" id="70" spd="-100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94" y="-4648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7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78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312 -0.00587 L -0.44062 -0.70031" pathEditMode="relative" ptsTypes="AA" rAng="0">
                                      <p:cBhvr>
                                        <p:cTn dur="1000" fill="hold" id="79" spd="-100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5" y="-3472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2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7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25 -0.00524 L -0.59705 -0.67006" pathEditMode="relative" ptsTypes="AA" rAng="0">
                                      <p:cBhvr>
                                        <p:cTn dur="1000" fill="hold" id="88" spd="-100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11" y="-332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9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91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5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6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25 -0.01821 L -0.35486 -0.86821" pathEditMode="relative" ptsTypes="AA" rAng="0">
                                      <p:cBhvr>
                                        <p:cTn dur="1000" fill="hold" id="97" spd="-100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93" y="-42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8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0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5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1475 -0.00988 L -0.72725 -0.6821" pathEditMode="relative" ptsTypes="AA" rAng="0">
                                      <p:cBhvr>
                                        <p:cTn dur="1000" fill="hold" id="106" spd="-100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625" y="-3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7" nodeType="afterGroup">
                            <p:stCondLst>
                              <p:cond delay="4401"/>
                            </p:stCondLst>
                            <p:childTnLst>
                              <p:par>
                                <p:cTn fill="hold" grpId="0" id="108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4901"/>
                            </p:stCondLst>
                            <p:childTnLst>
                              <p:par>
                                <p:cTn fill="hold" grpId="0" id="114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2" nodeType="withEffect" presetClass="entr" presetID="23" presetSubtype="16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6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130" nodeType="withEffect" presetClass="emph" presetID="34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0 L 0 -0.07213" pathEditMode="relative" ptsTypes="">
                                      <p:cBhvr>
                                        <p:cTn accel="50000" autoRev="1" decel="50000" dur="250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dur="125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33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34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dur="125" fill="hold" id="135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3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1" nodeType="afterGroup">
                            <p:stCondLst>
                              <p:cond delay="6001"/>
                            </p:stCondLst>
                            <p:childTnLst>
                              <p:par>
                                <p:cTn fill="hold" grpId="0" id="1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4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38"/>
      <p:bldP grpId="0" spid="39"/>
      <p:bldP grpId="0" spid="40"/>
      <p:bldP grpId="0" spid="49"/>
      <p:bldP grpId="1" spid="49"/>
      <p:bldP grpId="2" spid="49"/>
      <p:bldP grpId="0" spid="30"/>
      <p:bldP grpId="1" spid="30"/>
      <p:bldP grpId="2" spid="30"/>
      <p:bldP grpId="0" spid="61"/>
      <p:bldP grpId="1" spid="61"/>
      <p:bldP grpId="2" spid="61"/>
      <p:bldP grpId="0" spid="62"/>
      <p:bldP grpId="1" spid="62"/>
      <p:bldP grpId="2" spid="62"/>
      <p:bldP grpId="0" spid="67"/>
      <p:bldP grpId="1" spid="67"/>
      <p:bldP grpId="0" spid="4"/>
      <p:bldP grpId="1" spid="4"/>
      <p:bldP grpId="0" spid="41"/>
      <p:bldP grpId="0" spid="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解决问题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2189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SOLVE THE PROBLEM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6349" y="950663"/>
            <a:ext cx="74980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发现问题是解决问题的先决条件，但仅仅满足有提出问题是不够的，提出问题的目的是为了有效解决问题。人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生就是解决一系列问题的过程。个体克服生活、学习、实践中新的矛盾时的复杂心理活动，其中主要是思维活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动。教育心理学着重研究学生学习知识。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2011639" y="2842836"/>
            <a:ext cx="528131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4922332" y="2290797"/>
            <a:ext cx="1118835" cy="111883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/>
          <p:cNvGrpSpPr/>
          <p:nvPr/>
        </p:nvGrpSpPr>
        <p:grpSpPr>
          <a:xfrm>
            <a:off x="6741829" y="2299086"/>
            <a:ext cx="1102257" cy="1102257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1" name="椭圆 30"/>
          <p:cNvSpPr/>
          <p:nvPr/>
        </p:nvSpPr>
        <p:spPr>
          <a:xfrm>
            <a:off x="1299914" y="2290797"/>
            <a:ext cx="1118835" cy="111883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2" name="组合 31"/>
          <p:cNvGrpSpPr/>
          <p:nvPr/>
        </p:nvGrpSpPr>
        <p:grpSpPr>
          <a:xfrm>
            <a:off x="3119412" y="2299086"/>
            <a:ext cx="1102257" cy="1102257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3" name="同心圆 3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356629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发现问题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67838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分析问题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91746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提出假设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15655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检验假设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80148397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2" presetSubtype="1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5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2" presetSubtype="1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53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2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grpId="0" id="7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4"/>
      <p:bldP grpId="0" spid="25"/>
      <p:bldP grpId="0" spid="31"/>
      <p:bldP grpId="0" spid="37"/>
      <p:bldP grpId="0" spid="38"/>
      <p:bldP grpId="0" spid="39"/>
      <p:bldP grpId="0" spid="40"/>
      <p:bldP grpId="0" spid="2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责任义务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86118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DUTY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6349" y="950663"/>
            <a:ext cx="74980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企事业内部的组织机构健全、合理；各个部门的职权范围明确，分工合理；具有与其承担责任相适应的经济权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力，人员的配置和使用适合工作要求。企事业的信息网络健全而具有功效，信息的收集和利用有针对性、系统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性、时效性和经济性。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05120" y="2421576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200">
                <a:latin charset="-122" pitchFamily="2" typeface="方正兰亭细黑_GBK"/>
                <a:ea charset="-122" pitchFamily="2" typeface="方正兰亭细黑_GBK"/>
              </a:rPr>
              <a:t>针对性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09262" y="3411025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200">
                <a:latin charset="-122" pitchFamily="2" typeface="方正兰亭细黑_GBK"/>
                <a:ea charset="-122" pitchFamily="2" typeface="方正兰亭细黑_GBK"/>
              </a:rPr>
              <a:t>系统性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1984" y="2414165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200">
                <a:latin charset="-122" pitchFamily="2" typeface="方正兰亭细黑_GBK"/>
                <a:ea charset="-122" pitchFamily="2" typeface="方正兰亭细黑_GBK"/>
              </a:rPr>
              <a:t>经济性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42055" y="3360225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itchFamily="2" typeface="方正兰亭细黑_GBK"/>
                <a:ea charset="-122" pitchFamily="2" typeface="方正兰亭细黑_GBK"/>
              </a:rPr>
              <a:t>时效性</a:t>
            </a:r>
          </a:p>
        </p:txBody>
      </p:sp>
      <p:sp>
        <p:nvSpPr>
          <p:cNvPr id="35" name="椭圆 34"/>
          <p:cNvSpPr/>
          <p:nvPr/>
        </p:nvSpPr>
        <p:spPr>
          <a:xfrm rot="16200000">
            <a:off x="3721110" y="2235708"/>
            <a:ext cx="916299" cy="1178414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" name="组合 8"/>
          <p:cNvGrpSpPr/>
          <p:nvPr/>
        </p:nvGrpSpPr>
        <p:grpSpPr>
          <a:xfrm rot="5400000">
            <a:off x="5162168" y="2210323"/>
            <a:ext cx="902720" cy="1172844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44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3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3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4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9" name="椭圆 34"/>
          <p:cNvSpPr/>
          <p:nvPr/>
        </p:nvSpPr>
        <p:spPr>
          <a:xfrm rot="5400000">
            <a:off x="4583471" y="3170675"/>
            <a:ext cx="916298" cy="1178413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0" name="组合 49"/>
          <p:cNvGrpSpPr/>
          <p:nvPr/>
        </p:nvGrpSpPr>
        <p:grpSpPr>
          <a:xfrm rot="16200000">
            <a:off x="3181254" y="3146968"/>
            <a:ext cx="902720" cy="1172844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51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4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2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5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942055" y="3808096"/>
            <a:ext cx="167195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EFFECTIVENESS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901300" y="2868311"/>
            <a:ext cx="134493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PERTINENCE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29093" y="3855655"/>
            <a:ext cx="18576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SYSTEMATICNESS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51984" y="2861334"/>
            <a:ext cx="11195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ECONOMY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691617621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3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3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4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4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5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5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id="56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6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6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6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6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6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7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7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7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8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8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8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4"/>
      <p:bldP grpId="0" spid="22"/>
      <p:bldP grpId="0" spid="23"/>
      <p:bldP grpId="0" spid="26"/>
      <p:bldP grpId="0" spid="27"/>
      <p:bldP grpId="0" spid="35"/>
      <p:bldP grpId="0" spid="49"/>
      <p:bldP grpId="0" spid="53"/>
      <p:bldP grpId="0" spid="54"/>
      <p:bldP grpId="0" spid="55"/>
      <p:bldP grpId="0" spid="56"/>
      <p:bldP grpId="0" spid="25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责任义务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86118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DUTY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2257" y="1490793"/>
            <a:ext cx="3535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企事业内部控制系统具有预见性、适应性、及时性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真实性和有效性，控制系统能适应环境的变化有预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见地、及时地发现偏差，有重点地、经济地采取措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施-----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45789" y="1598863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预见性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54063" y="3742086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适应性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11164" y="3126533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及时性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4111" y="1906291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真实性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69152" y="2668333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有效性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2257" y="3326588"/>
            <a:ext cx="3535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企业、事业各部门领导人具有合格的管理素质，有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战略眼光，责任心强，，管理部门的工作健全而有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效率。管理责任审计就是针对企事业的管理工作是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否达到了上述责任要求，进行审查和评价。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2257" y="2408690"/>
            <a:ext cx="3535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C00000"/>
                </a:solidFill>
                <a:latin charset="-122" pitchFamily="2" typeface="方正兰亭特黑_GBK"/>
                <a:ea charset="-122" pitchFamily="2" typeface="方正兰亭特黑_GBK"/>
              </a:rPr>
              <a:t>把整个企业的活动引到目</a:t>
            </a:r>
          </a:p>
          <a:p>
            <a:r>
              <a:rPr altLang="en-US" lang="zh-CN" smtClean="0" sz="2400">
                <a:solidFill>
                  <a:srgbClr val="C00000"/>
                </a:solidFill>
                <a:latin charset="-122" pitchFamily="2" typeface="方正兰亭特黑_GBK"/>
                <a:ea charset="-122" pitchFamily="2" typeface="方正兰亭特黑_GBK"/>
              </a:rPr>
              <a:t>标管理轨道上来。</a:t>
            </a:r>
          </a:p>
        </p:txBody>
      </p:sp>
      <p:grpSp>
        <p:nvGrpSpPr>
          <p:cNvPr id="75" name="组合 74"/>
          <p:cNvGrpSpPr/>
          <p:nvPr/>
        </p:nvGrpSpPr>
        <p:grpSpPr>
          <a:xfrm>
            <a:off x="5875557" y="1833361"/>
            <a:ext cx="976857" cy="976857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76" name="同心圆 7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8" name="椭圆 77"/>
          <p:cNvSpPr/>
          <p:nvPr/>
        </p:nvSpPr>
        <p:spPr>
          <a:xfrm>
            <a:off x="5025364" y="3145654"/>
            <a:ext cx="727041" cy="72704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椭圆 78"/>
          <p:cNvSpPr/>
          <p:nvPr/>
        </p:nvSpPr>
        <p:spPr>
          <a:xfrm>
            <a:off x="7302290" y="279255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3" name="组合 82"/>
          <p:cNvGrpSpPr/>
          <p:nvPr/>
        </p:nvGrpSpPr>
        <p:grpSpPr>
          <a:xfrm>
            <a:off x="7826341" y="2137805"/>
            <a:ext cx="623903" cy="623903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84" name="同心圆 8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5149533" y="3971004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87" name="同心圆 8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4874182" y="2394646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90" name="同心圆 8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2" name="椭圆 91"/>
          <p:cNvSpPr/>
          <p:nvPr/>
        </p:nvSpPr>
        <p:spPr>
          <a:xfrm>
            <a:off x="7235475" y="1393546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>
            <a:off x="7961809" y="3996131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5" name="组合 94"/>
          <p:cNvGrpSpPr/>
          <p:nvPr/>
        </p:nvGrpSpPr>
        <p:grpSpPr>
          <a:xfrm>
            <a:off x="6734617" y="3184014"/>
            <a:ext cx="638246" cy="638246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6" name="同心圆 9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9" name="椭圆 98"/>
          <p:cNvSpPr/>
          <p:nvPr/>
        </p:nvSpPr>
        <p:spPr>
          <a:xfrm>
            <a:off x="5956340" y="1118769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>
            <a:off x="6665922" y="2981633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TextBox 36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34262511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07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10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11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1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2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5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78"/>
      <p:bldP grpId="0" spid="79"/>
      <p:bldP grpId="0" spid="92"/>
      <p:bldP grpId="0" spid="93"/>
      <p:bldP grpId="0" spid="99"/>
      <p:bldP grpId="0" spid="100"/>
      <p:bldP grpId="0" spid="3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Box 93"/>
          <p:cNvSpPr txBox="1"/>
          <p:nvPr/>
        </p:nvSpPr>
        <p:spPr>
          <a:xfrm>
            <a:off x="4828355" y="2162071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胜任能力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4655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COMPETENCE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3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017808829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6433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核心竞争力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707802" y="267886"/>
            <a:ext cx="686118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DUTY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5738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0372" y="2435866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领导力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74533" y="3269884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团队合作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46293" y="3327703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专业技能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24371" y="2435866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执行力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57100" y="3876141"/>
            <a:ext cx="1198880" cy="39624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创新能力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033729" y="3860330"/>
            <a:ext cx="1198880" cy="39624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协调能力</a:t>
            </a:r>
          </a:p>
        </p:txBody>
      </p:sp>
      <p:cxnSp>
        <p:nvCxnSpPr>
          <p:cNvPr id="58" name="直接连接符 57"/>
          <p:cNvCxnSpPr/>
          <p:nvPr/>
        </p:nvCxnSpPr>
        <p:spPr>
          <a:xfrm flipV="1">
            <a:off x="2140758" y="1864286"/>
            <a:ext cx="2412192" cy="70117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2846347" y="1864286"/>
            <a:ext cx="1706603" cy="153772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V="1">
            <a:off x="3902570" y="1864286"/>
            <a:ext cx="650380" cy="202786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H="1" flipV="1">
            <a:off x="4552950" y="1864286"/>
            <a:ext cx="574541" cy="20755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 flipV="1">
            <a:off x="4552950" y="1864286"/>
            <a:ext cx="1647314" cy="153772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4552950" y="1864286"/>
            <a:ext cx="2437224" cy="7573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 45"/>
          <p:cNvSpPr/>
          <p:nvPr/>
        </p:nvSpPr>
        <p:spPr>
          <a:xfrm>
            <a:off x="2491278" y="3066785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3547501" y="3584792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4765040" y="3584792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5845195" y="3046939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6635105" y="2266529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>
            <a:off x="1785689" y="2184509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3851771" y="1163107"/>
            <a:ext cx="1402358" cy="1402358"/>
            <a:chOff x="3851771" y="1163107"/>
            <a:chExt cx="1402358" cy="1402358"/>
          </a:xfrm>
        </p:grpSpPr>
        <p:grpSp>
          <p:nvGrpSpPr>
            <p:cNvPr id="43" name="组合 42"/>
            <p:cNvGrpSpPr/>
            <p:nvPr/>
          </p:nvGrpSpPr>
          <p:grpSpPr>
            <a:xfrm>
              <a:off x="3851771" y="1163107"/>
              <a:ext cx="1402358" cy="1402358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44" name="同心圆 4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3940671" y="1708199"/>
              <a:ext cx="12623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pc="300" sz="14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核心竞争力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293808042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1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9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2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5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grpId="0" id="80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8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9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0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10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0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37"/>
      <p:bldP grpId="0" spid="38"/>
      <p:bldP grpId="0" spid="39"/>
      <p:bldP grpId="0" spid="40"/>
      <p:bldP grpId="0" spid="41"/>
      <p:bldP grpId="0" spid="42"/>
      <p:bldP grpId="0" spid="46"/>
      <p:bldP grpId="0" spid="50"/>
      <p:bldP grpId="0" spid="51"/>
      <p:bldP grpId="0" spid="52"/>
      <p:bldP grpId="0" spid="53"/>
      <p:bldP grpId="0" spid="54"/>
      <p:bldP grpId="0" spid="31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领导力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164877" y="267886"/>
            <a:ext cx="13369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LEADERSHIP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030903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09404" y="798263"/>
            <a:ext cx="76504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建立组织结构，规定职务或职位，明确责权关系，以使组织中的成员互相协作配合、共同劳动，有效实现组织目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标的过程。组织管理是管理活动的一部分，也称组织职能。为了有效地实现目标，灵活地运用各种方法，把各种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力量合理地组织和有效地协调起来的能力。包括协调关系的能力和善于用人的能力等等。</a:t>
            </a:r>
          </a:p>
        </p:txBody>
      </p:sp>
      <p:sp>
        <p:nvSpPr>
          <p:cNvPr id="3" name="五角星 2"/>
          <p:cNvSpPr/>
          <p:nvPr/>
        </p:nvSpPr>
        <p:spPr>
          <a:xfrm>
            <a:off x="3489325" y="2203450"/>
            <a:ext cx="2165350" cy="2165350"/>
          </a:xfrm>
          <a:prstGeom prst="star5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3962648" y="2819400"/>
            <a:ext cx="1218704" cy="1218704"/>
            <a:chOff x="3962648" y="2819400"/>
            <a:chExt cx="1218704" cy="1218704"/>
          </a:xfrm>
        </p:grpSpPr>
        <p:grpSp>
          <p:nvGrpSpPr>
            <p:cNvPr id="32" name="组合 31"/>
            <p:cNvGrpSpPr/>
            <p:nvPr/>
          </p:nvGrpSpPr>
          <p:grpSpPr>
            <a:xfrm>
              <a:off x="3962648" y="2819400"/>
              <a:ext cx="1218704" cy="121870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33" name="同心圆 3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4174018" y="3278286"/>
              <a:ext cx="8305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pc="300" sz="14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领导力</a:t>
              </a:r>
            </a:p>
          </p:txBody>
        </p:sp>
      </p:grpSp>
      <p:sp>
        <p:nvSpPr>
          <p:cNvPr id="35" name="椭圆 34"/>
          <p:cNvSpPr/>
          <p:nvPr/>
        </p:nvSpPr>
        <p:spPr>
          <a:xfrm>
            <a:off x="2986578" y="2683936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4216931" y="1686986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5461530" y="2683936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4969936" y="4127004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3476579" y="4114304"/>
            <a:ext cx="710139" cy="71013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TextBox 55"/>
          <p:cNvSpPr txBox="1"/>
          <p:nvPr/>
        </p:nvSpPr>
        <p:spPr>
          <a:xfrm>
            <a:off x="3232735" y="1942434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学习力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282620" y="2835805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决策力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796587" y="4259307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感召力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49915" y="2916793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组织力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460447" y="4335507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执行力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052352797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grpId="0" id="70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7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77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5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grpId="0" id="9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9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9"/>
      <p:bldP grpId="0" spid="3"/>
      <p:bldP grpId="0" spid="35"/>
      <p:bldP grpId="0" spid="36"/>
      <p:bldP grpId="0" spid="47"/>
      <p:bldP grpId="0" spid="48"/>
      <p:bldP grpId="0" spid="49"/>
      <p:bldP grpId="0" spid="56"/>
      <p:bldP grpId="0" spid="57"/>
      <p:bldP grpId="0" spid="59"/>
      <p:bldP grpId="0" spid="60"/>
      <p:bldP grpId="0" spid="62"/>
      <p:bldP grpId="0" spid="25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执行力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164877" y="267886"/>
            <a:ext cx="190531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EXECUTIVE FORCE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030903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21657" y="1346999"/>
            <a:ext cx="2316480" cy="1005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执行力决定成败，决定战斗力、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凝聚力。如何提高执行力，我认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为要在正确理解的基础上，突出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重点，突破障碍，采取灵活的方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式抓好落实。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09344" y="2389808"/>
            <a:ext cx="244983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01.制度的效用取决于制度执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行力，党的意志和主张能否实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现，关键也在执行力。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09344" y="3218448"/>
            <a:ext cx="2351405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02.克服一切困难，确保完成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上级交办的急、难、险、阻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任务。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09344" y="4047089"/>
            <a:ext cx="2351405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03.克服一切困难，确保完成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上级交办的急、难、险、阻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任务。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。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86346" y="3718858"/>
            <a:ext cx="1452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制度执行力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397459" y="2661429"/>
            <a:ext cx="1452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应急执行力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299007" y="1607750"/>
            <a:ext cx="1452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战略执行力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105593" y="1379191"/>
            <a:ext cx="914014" cy="914014"/>
            <a:chOff x="5105593" y="1379191"/>
            <a:chExt cx="914014" cy="914014"/>
          </a:xfrm>
        </p:grpSpPr>
        <p:grpSp>
          <p:nvGrpSpPr>
            <p:cNvPr id="46" name="组合 45"/>
            <p:cNvGrpSpPr/>
            <p:nvPr/>
          </p:nvGrpSpPr>
          <p:grpSpPr>
            <a:xfrm>
              <a:off x="5105593" y="1379191"/>
              <a:ext cx="914014" cy="9140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50" name="同心圆 4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5271494" y="1654775"/>
              <a:ext cx="46545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000">
                  <a:latin charset="0" pitchFamily="2" typeface="Watford DB"/>
                  <a:ea charset="-122" pitchFamily="50" typeface="造字工房劲黑（非商用）常规体"/>
                </a:rPr>
                <a:t>03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245280" y="2331973"/>
            <a:ext cx="914014" cy="914014"/>
            <a:chOff x="3245280" y="2331973"/>
            <a:chExt cx="914014" cy="914014"/>
          </a:xfrm>
        </p:grpSpPr>
        <p:grpSp>
          <p:nvGrpSpPr>
            <p:cNvPr id="37" name="组合 36"/>
            <p:cNvGrpSpPr/>
            <p:nvPr/>
          </p:nvGrpSpPr>
          <p:grpSpPr>
            <a:xfrm>
              <a:off x="3245280" y="2331973"/>
              <a:ext cx="914014" cy="9140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38" name="同心圆 3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3411181" y="2594635"/>
              <a:ext cx="46545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000">
                  <a:latin charset="0" pitchFamily="2" typeface="Watford DB"/>
                  <a:ea charset="-122" pitchFamily="50" typeface="造字工房劲黑（非商用）常规体"/>
                </a:rPr>
                <a:t>02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278794" y="3334906"/>
            <a:ext cx="914014" cy="914014"/>
            <a:chOff x="1278794" y="3334906"/>
            <a:chExt cx="914014" cy="914014"/>
          </a:xfrm>
        </p:grpSpPr>
        <p:grpSp>
          <p:nvGrpSpPr>
            <p:cNvPr id="27" name="组合 26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1443719" y="3591858"/>
              <a:ext cx="46545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000">
                  <a:latin charset="0" pitchFamily="2" typeface="Watford DB"/>
                  <a:ea charset="-122" pitchFamily="50" typeface="造字工房劲黑（非商用）常规体"/>
                </a:rPr>
                <a:t>01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02883910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1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6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6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5"/>
      <p:bldP grpId="0" spid="40"/>
      <p:bldP grpId="0" spid="41"/>
      <p:bldP grpId="0" spid="42"/>
      <p:bldP grpId="0" spid="43"/>
      <p:bldP grpId="0" spid="44"/>
      <p:bldP grpId="0" spid="45"/>
      <p:bldP grpId="0" spid="3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团队合作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23856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TEAMWORK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09404" y="950663"/>
            <a:ext cx="7650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建立在团队的基础之上，发挥团队精神、互补互助以达到团队最大工作效率的能力。对于团队的成员来说，不仅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要有个人能力，更需要有在不同的位置上各尽所能、与其他成员协调合作的能力。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695368" y="3811490"/>
            <a:ext cx="1721136" cy="548848"/>
            <a:chOff x="695368" y="3811490"/>
            <a:chExt cx="1721136" cy="548848"/>
          </a:xfrm>
        </p:grpSpPr>
        <p:grpSp>
          <p:nvGrpSpPr>
            <p:cNvPr id="52" name="组合 51"/>
            <p:cNvGrpSpPr/>
            <p:nvPr/>
          </p:nvGrpSpPr>
          <p:grpSpPr>
            <a:xfrm>
              <a:off x="695368" y="3811490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53" name="圆角矩形 52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>
                <a:gsLst>
                  <a:gs pos="62000">
                    <a:schemeClr val="bg1">
                      <a:lumMod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4" name="圆角矩形 53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>
                <a:gsLst>
                  <a:gs pos="42000">
                    <a:srgbClr val="F0F0F0"/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2" name="椭圆 61"/>
            <p:cNvSpPr/>
            <p:nvPr/>
          </p:nvSpPr>
          <p:spPr>
            <a:xfrm>
              <a:off x="825405" y="3951961"/>
              <a:ext cx="279463" cy="2794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173927" y="3285519"/>
            <a:ext cx="1721136" cy="548848"/>
            <a:chOff x="2173927" y="3285519"/>
            <a:chExt cx="1721136" cy="548848"/>
          </a:xfrm>
        </p:grpSpPr>
        <p:grpSp>
          <p:nvGrpSpPr>
            <p:cNvPr id="49" name="组合 48"/>
            <p:cNvGrpSpPr/>
            <p:nvPr/>
          </p:nvGrpSpPr>
          <p:grpSpPr>
            <a:xfrm>
              <a:off x="2173927" y="3285519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50" name="圆角矩形 49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>
                <a:gsLst>
                  <a:gs pos="62000">
                    <a:schemeClr val="bg1">
                      <a:lumMod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1" name="圆角矩形 50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>
                <a:gsLst>
                  <a:gs pos="42000">
                    <a:srgbClr val="F0F0F0"/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3" name="椭圆 62"/>
            <p:cNvSpPr/>
            <p:nvPr/>
          </p:nvSpPr>
          <p:spPr>
            <a:xfrm>
              <a:off x="2307128" y="3420211"/>
              <a:ext cx="279463" cy="2794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685227" y="2759547"/>
            <a:ext cx="1721136" cy="548848"/>
            <a:chOff x="3685227" y="2759547"/>
            <a:chExt cx="1721136" cy="548848"/>
          </a:xfrm>
        </p:grpSpPr>
        <p:grpSp>
          <p:nvGrpSpPr>
            <p:cNvPr id="46" name="组合 45"/>
            <p:cNvGrpSpPr/>
            <p:nvPr/>
          </p:nvGrpSpPr>
          <p:grpSpPr>
            <a:xfrm>
              <a:off x="3685227" y="2759547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圆角矩形 46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>
                <a:gsLst>
                  <a:gs pos="62000">
                    <a:schemeClr val="bg1">
                      <a:lumMod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>
                <a:gsLst>
                  <a:gs pos="42000">
                    <a:srgbClr val="F0F0F0"/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4" name="椭圆 63"/>
            <p:cNvSpPr/>
            <p:nvPr/>
          </p:nvSpPr>
          <p:spPr>
            <a:xfrm>
              <a:off x="3829063" y="2894239"/>
              <a:ext cx="279463" cy="2794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204626" y="2233575"/>
            <a:ext cx="1721136" cy="548848"/>
            <a:chOff x="5204626" y="2233575"/>
            <a:chExt cx="1721136" cy="548848"/>
          </a:xfrm>
        </p:grpSpPr>
        <p:grpSp>
          <p:nvGrpSpPr>
            <p:cNvPr id="43" name="组合 42"/>
            <p:cNvGrpSpPr/>
            <p:nvPr/>
          </p:nvGrpSpPr>
          <p:grpSpPr>
            <a:xfrm>
              <a:off x="5204626" y="2233575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44" name="圆角矩形 43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>
                <a:gsLst>
                  <a:gs pos="62000">
                    <a:schemeClr val="bg1">
                      <a:lumMod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>
                <a:gsLst>
                  <a:gs pos="42000">
                    <a:srgbClr val="F0F0F0"/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5" name="椭圆 64"/>
            <p:cNvSpPr/>
            <p:nvPr/>
          </p:nvSpPr>
          <p:spPr>
            <a:xfrm>
              <a:off x="5384889" y="2368267"/>
              <a:ext cx="279463" cy="2794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723643" y="1707603"/>
            <a:ext cx="1721136" cy="548848"/>
            <a:chOff x="6723643" y="1707603"/>
            <a:chExt cx="1721136" cy="548848"/>
          </a:xfrm>
        </p:grpSpPr>
        <p:grpSp>
          <p:nvGrpSpPr>
            <p:cNvPr id="55" name="组合 54"/>
            <p:cNvGrpSpPr/>
            <p:nvPr/>
          </p:nvGrpSpPr>
          <p:grpSpPr>
            <a:xfrm>
              <a:off x="6723643" y="1707603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圆角矩形 55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>
                <a:gsLst>
                  <a:gs pos="62000">
                    <a:schemeClr val="bg1">
                      <a:lumMod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圆角矩形 56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>
                <a:gsLst>
                  <a:gs pos="42000">
                    <a:srgbClr val="F0F0F0"/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6" name="椭圆 65"/>
            <p:cNvSpPr/>
            <p:nvPr/>
          </p:nvSpPr>
          <p:spPr>
            <a:xfrm>
              <a:off x="6904288" y="1842295"/>
              <a:ext cx="279463" cy="2794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104868" y="3943670"/>
            <a:ext cx="11988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表达与沟通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30574" y="3390665"/>
            <a:ext cx="9956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做事主动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8526" y="2890094"/>
            <a:ext cx="14020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敬业的品质 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77074" y="2355632"/>
            <a:ext cx="11988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宽容与合作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7402" y="1827822"/>
            <a:ext cx="9956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全局观念</a:t>
            </a:r>
          </a:p>
        </p:txBody>
      </p:sp>
      <p:grpSp>
        <p:nvGrpSpPr>
          <p:cNvPr id="72" name="组合 71"/>
          <p:cNvGrpSpPr/>
          <p:nvPr/>
        </p:nvGrpSpPr>
        <p:grpSpPr>
          <a:xfrm>
            <a:off x="669337" y="1645497"/>
            <a:ext cx="435531" cy="435531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73" name="同心圆 7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0" name="椭圆 79"/>
          <p:cNvSpPr/>
          <p:nvPr/>
        </p:nvSpPr>
        <p:spPr>
          <a:xfrm>
            <a:off x="7794388" y="4243976"/>
            <a:ext cx="500908" cy="500908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2" name="组合 81"/>
          <p:cNvGrpSpPr/>
          <p:nvPr/>
        </p:nvGrpSpPr>
        <p:grpSpPr>
          <a:xfrm>
            <a:off x="1397585" y="2038036"/>
            <a:ext cx="387220" cy="387220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8" name="同心圆 9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7183751" y="4563355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4" name="同心圆 10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5" name="椭圆 104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316009" y="3897255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7" name="同心圆 10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8" name="椭圆 10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9" name="椭圆 108"/>
          <p:cNvSpPr/>
          <p:nvPr/>
        </p:nvSpPr>
        <p:spPr>
          <a:xfrm>
            <a:off x="1572773" y="1714183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0" name="椭圆 109"/>
          <p:cNvSpPr/>
          <p:nvPr/>
        </p:nvSpPr>
        <p:spPr>
          <a:xfrm>
            <a:off x="767327" y="2356561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1" name="组合 110"/>
          <p:cNvGrpSpPr/>
          <p:nvPr/>
        </p:nvGrpSpPr>
        <p:grpSpPr>
          <a:xfrm>
            <a:off x="8411685" y="3951960"/>
            <a:ext cx="408377" cy="408377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12" name="同心圆 1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3" name="椭圆 11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14" name="椭圆 113"/>
          <p:cNvSpPr/>
          <p:nvPr/>
        </p:nvSpPr>
        <p:spPr>
          <a:xfrm>
            <a:off x="6629511" y="450835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5" name="椭圆 114"/>
          <p:cNvSpPr/>
          <p:nvPr/>
        </p:nvSpPr>
        <p:spPr>
          <a:xfrm>
            <a:off x="1104868" y="2696479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8" name="组合 117"/>
          <p:cNvGrpSpPr/>
          <p:nvPr/>
        </p:nvGrpSpPr>
        <p:grpSpPr>
          <a:xfrm>
            <a:off x="2318171" y="2121758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19" name="同心圆 11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1" name="椭圆 120"/>
          <p:cNvSpPr/>
          <p:nvPr/>
        </p:nvSpPr>
        <p:spPr>
          <a:xfrm>
            <a:off x="8585278" y="4784918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TextBox 66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444790244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2" presetSubtype="2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2" presetSubtype="2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7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6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5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5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5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1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39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37"/>
      <p:bldP grpId="0" spid="38"/>
      <p:bldP grpId="0" spid="39"/>
      <p:bldP grpId="0" spid="40"/>
      <p:bldP grpId="0" spid="41"/>
      <p:bldP grpId="0" spid="42"/>
      <p:bldP grpId="0" spid="80"/>
      <p:bldP grpId="0" spid="81"/>
      <p:bldP grpId="0" spid="109"/>
      <p:bldP grpId="0" spid="110"/>
      <p:bldP grpId="0" spid="114"/>
      <p:bldP grpId="0" spid="115"/>
      <p:bldP grpId="0" spid="121"/>
      <p:bldP grpId="0" spid="6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专业技能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95643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SKILL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9404" y="950663"/>
            <a:ext cx="8268018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永远要对你的工作保持热爱和熟悉，不然你会错过很多机会的。比尔。盖茨的10大优秀员工准则中的第5条是：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具有远见卓识，并提高专业知识和技能。1.对周围的事物要有高度的洞察力。2.吃老本是最可怕的 3.不断学习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提高自己的工作能力。4.掌握新知识新技能，以适应未来的工作 5.做勇于创新的新型员工。可见无论你现在从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事什么职业，专业知识是你成为一个职业化人士的基本条件。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97708" y="4080830"/>
            <a:ext cx="11988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技能的消化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14622" y="4072476"/>
            <a:ext cx="11988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技能的存储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14622" y="2723140"/>
            <a:ext cx="11988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技能的使用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659209" y="2719010"/>
            <a:ext cx="14020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专业技能培训</a:t>
            </a:r>
          </a:p>
        </p:txBody>
      </p:sp>
      <p:sp>
        <p:nvSpPr>
          <p:cNvPr id="95" name="椭圆 34"/>
          <p:cNvSpPr/>
          <p:nvPr/>
        </p:nvSpPr>
        <p:spPr>
          <a:xfrm rot="10800000">
            <a:off x="3288725" y="2230676"/>
            <a:ext cx="1077642" cy="1385911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6" name="组合 95"/>
          <p:cNvGrpSpPr/>
          <p:nvPr/>
        </p:nvGrpSpPr>
        <p:grpSpPr>
          <a:xfrm rot="5400000">
            <a:off x="3492928" y="3457744"/>
            <a:ext cx="1061672" cy="1379360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97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9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3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4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0" name="椭圆 34"/>
          <p:cNvSpPr/>
          <p:nvPr/>
        </p:nvSpPr>
        <p:spPr>
          <a:xfrm>
            <a:off x="4720609" y="3292349"/>
            <a:ext cx="1077642" cy="1385911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7" name="组合 116"/>
          <p:cNvGrpSpPr/>
          <p:nvPr/>
        </p:nvGrpSpPr>
        <p:grpSpPr>
          <a:xfrm rot="16200000">
            <a:off x="4525211" y="2033732"/>
            <a:ext cx="1061672" cy="1379360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22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4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3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3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50330160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" presetSubtype="2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6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7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1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grpId="0" id="6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68"/>
      <p:bldP grpId="0" spid="69"/>
      <p:bldP grpId="0" spid="70"/>
      <p:bldP grpId="0" spid="71"/>
      <p:bldP grpId="0" spid="95"/>
      <p:bldP grpId="0" spid="100"/>
      <p:bldP grpId="0" spid="21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协调技能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6163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COORDINATION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9404" y="950663"/>
            <a:ext cx="76504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重视上下之间的沟通，做到上情下达，使所属员工了解公司的决策；做到下情上达，使决策领导了解战略计划的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执行情况和员工的真实想法，还要重视横向沟通，注意部门之间的沟通协调，从而最大限度地解决信息的不对称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化解员工之间，部门之间的矛盾与不和谐。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1162957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24" name="同心圆 2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772690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27" name="同心圆 2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382423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0" name="同心圆 2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992157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3" name="同心圆 3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426867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自觉加强学习</a:t>
            </a:r>
          </a:p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提高政治素养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83094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丰富知识储备</a:t>
            </a:r>
          </a:p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提高业务素养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28221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注重方式技巧</a:t>
            </a:r>
          </a:p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提高协调质量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235247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自觉磨炼心智</a:t>
            </a:r>
          </a:p>
          <a:p>
            <a:r>
              <a:rPr altLang="en-US" lang="zh-CN" sz="14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提高心理素养</a:t>
            </a:r>
          </a:p>
        </p:txBody>
      </p:sp>
      <p:sp>
        <p:nvSpPr>
          <p:cNvPr id="39" name="椭圆 38"/>
          <p:cNvSpPr/>
          <p:nvPr/>
        </p:nvSpPr>
        <p:spPr>
          <a:xfrm>
            <a:off x="4575050" y="3700015"/>
            <a:ext cx="500908" cy="500908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5717380" y="3924326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>
            <a:off x="2552263" y="392468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>
            <a:off x="2255929" y="4043024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6175518" y="392934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椭圆 43"/>
          <p:cNvSpPr/>
          <p:nvPr/>
        </p:nvSpPr>
        <p:spPr>
          <a:xfrm>
            <a:off x="3062244" y="3921840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>
            <a:off x="6553278" y="4053247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3850333" y="3956451"/>
            <a:ext cx="250454" cy="250454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6726981" y="3923044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4151556" y="3931099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7359742" y="3980235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5900741" y="3740541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2070359" y="4053531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4506355" y="3776638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>
            <a:off x="3206031" y="3868485"/>
            <a:ext cx="322151" cy="32215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5075958" y="392122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椭圆 56"/>
          <p:cNvSpPr/>
          <p:nvPr/>
        </p:nvSpPr>
        <p:spPr>
          <a:xfrm>
            <a:off x="1206867" y="392455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椭圆 57"/>
          <p:cNvSpPr/>
          <p:nvPr/>
        </p:nvSpPr>
        <p:spPr>
          <a:xfrm>
            <a:off x="921657" y="4055787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椭圆 58"/>
          <p:cNvSpPr/>
          <p:nvPr/>
        </p:nvSpPr>
        <p:spPr>
          <a:xfrm>
            <a:off x="2772349" y="3741284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1690644" y="3977618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6193490" y="3783833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7730460" y="3915261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TextBox 52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607383521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" presetSubtype="2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grpId="0" id="6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7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3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fill="hold" grpId="0" id="17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7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5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任意多边形 8"/>
          <p:cNvSpPr/>
          <p:nvPr/>
        </p:nvSpPr>
        <p:spPr>
          <a:xfrm>
            <a:off x="1651000" y="2133588"/>
            <a:ext cx="5689600" cy="1079512"/>
          </a:xfrm>
          <a:custGeom>
            <a:gdLst>
              <a:gd fmla="*/ 0 w 5689600" name="connsiteX0"/>
              <a:gd fmla="*/ 1079512 h 1079512" name="connsiteY0"/>
              <a:gd fmla="*/ 1917700 w 5689600" name="connsiteX1"/>
              <a:gd fmla="*/ 12 h 1079512" name="connsiteY1"/>
              <a:gd fmla="*/ 3810000 w 5689600" name="connsiteX2"/>
              <a:gd fmla="*/ 1054112 h 1079512" name="connsiteY2"/>
              <a:gd fmla="*/ 5689600 w 5689600" name="connsiteX3"/>
              <a:gd fmla="*/ 12712 h 1079512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079512" w="5689600">
                <a:moveTo>
                  <a:pt x="0" y="1079512"/>
                </a:moveTo>
                <a:cubicBezTo>
                  <a:pt x="641350" y="541878"/>
                  <a:pt x="1282700" y="4245"/>
                  <a:pt x="1917700" y="12"/>
                </a:cubicBezTo>
                <a:cubicBezTo>
                  <a:pt x="2552700" y="-4221"/>
                  <a:pt x="3181350" y="1051995"/>
                  <a:pt x="3810000" y="1054112"/>
                </a:cubicBezTo>
                <a:cubicBezTo>
                  <a:pt x="4438650" y="1056229"/>
                  <a:pt x="5372100" y="158762"/>
                  <a:pt x="5689600" y="12712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4" name="TextBox 6"/>
          <p:cNvSpPr txBox="1">
            <a:spLocks noChangeArrowheads="1"/>
          </p:cNvSpPr>
          <p:nvPr/>
        </p:nvSpPr>
        <p:spPr bwMode="auto">
          <a:xfrm>
            <a:off x="1240835" y="1776916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 smtClean="0">
                <a:latin charset="-122" pitchFamily="2" typeface="方正兰亭细黑_GBK"/>
                <a:ea charset="-122" pitchFamily="2" typeface="方正兰亭细黑_GBK"/>
              </a:rPr>
              <a:t>关于我</a:t>
            </a:r>
          </a:p>
        </p:txBody>
      </p:sp>
      <p:sp>
        <p:nvSpPr>
          <p:cNvPr id="105" name="TextBox 6"/>
          <p:cNvSpPr txBox="1">
            <a:spLocks noChangeArrowheads="1"/>
          </p:cNvSpPr>
          <p:nvPr/>
        </p:nvSpPr>
        <p:spPr bwMode="auto">
          <a:xfrm>
            <a:off x="3024648" y="3176336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 smtClean="0">
                <a:latin charset="-122" pitchFamily="2" typeface="方正兰亭细黑_GBK"/>
                <a:ea charset="-122" pitchFamily="2" typeface="方正兰亭细黑_GBK"/>
              </a:rPr>
              <a:t>岗位认知</a:t>
            </a:r>
          </a:p>
        </p:txBody>
      </p:sp>
      <p:sp>
        <p:nvSpPr>
          <p:cNvPr id="106" name="TextBox 6"/>
          <p:cNvSpPr txBox="1">
            <a:spLocks noChangeArrowheads="1"/>
          </p:cNvSpPr>
          <p:nvPr/>
        </p:nvSpPr>
        <p:spPr bwMode="auto">
          <a:xfrm>
            <a:off x="4900887" y="1764256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 smtClean="0">
                <a:latin charset="-122" pitchFamily="2" typeface="方正兰亭细黑_GBK"/>
                <a:ea charset="-122" pitchFamily="2" typeface="方正兰亭细黑_GBK"/>
              </a:rPr>
              <a:t>胜任能力</a:t>
            </a:r>
          </a:p>
        </p:txBody>
      </p:sp>
      <p:sp>
        <p:nvSpPr>
          <p:cNvPr id="107" name="TextBox 6"/>
          <p:cNvSpPr txBox="1">
            <a:spLocks noChangeArrowheads="1"/>
          </p:cNvSpPr>
          <p:nvPr/>
        </p:nvSpPr>
        <p:spPr bwMode="auto">
          <a:xfrm>
            <a:off x="6816049" y="3119204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 smtClean="0">
                <a:latin charset="-122" pitchFamily="2" typeface="方正兰亭细黑_GBK"/>
                <a:ea charset="-122" pitchFamily="2" typeface="方正兰亭细黑_GBK"/>
              </a:rPr>
              <a:t>目标规划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211807" y="2080259"/>
            <a:ext cx="91789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ABOUT ME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933835" y="3488536"/>
            <a:ext cx="13354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POST COGNTIVE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857345" y="2080259"/>
            <a:ext cx="114649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COMPETENCE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751670" y="3432030"/>
            <a:ext cx="124015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PROGRAMMING</a:t>
            </a:r>
          </a:p>
        </p:txBody>
      </p: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主目录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160085" y="267886"/>
            <a:ext cx="11988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CONTENTS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026111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1008115" y="2542722"/>
            <a:ext cx="1360493" cy="1360493"/>
            <a:chOff x="1008115" y="2542722"/>
            <a:chExt cx="1360493" cy="1360493"/>
          </a:xfrm>
        </p:grpSpPr>
        <p:grpSp>
          <p:nvGrpSpPr>
            <p:cNvPr id="86" name="组合 85"/>
            <p:cNvGrpSpPr/>
            <p:nvPr/>
          </p:nvGrpSpPr>
          <p:grpSpPr>
            <a:xfrm>
              <a:off x="1008115" y="2542722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87" name="同心圆 8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椭圆 87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08" name="TextBox 107"/>
            <p:cNvSpPr txBox="1"/>
            <p:nvPr/>
          </p:nvSpPr>
          <p:spPr>
            <a:xfrm>
              <a:off x="1357180" y="2796038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latin charset="0" pitchFamily="2" typeface="Watford DB"/>
                  <a:ea charset="-122" pitchFamily="50" typeface="造字工房劲黑（非商用）常规体"/>
                </a:rPr>
                <a:t>1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70261" y="2542722"/>
            <a:ext cx="1360493" cy="1360493"/>
            <a:chOff x="4770261" y="2542722"/>
            <a:chExt cx="1360493" cy="1360493"/>
          </a:xfrm>
        </p:grpSpPr>
        <p:grpSp>
          <p:nvGrpSpPr>
            <p:cNvPr id="89" name="组合 88"/>
            <p:cNvGrpSpPr/>
            <p:nvPr/>
          </p:nvGrpSpPr>
          <p:grpSpPr>
            <a:xfrm>
              <a:off x="4770261" y="2542722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90" name="同心圆 8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椭圆 9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>
              <a:off x="5119326" y="2780032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latin charset="0" pitchFamily="2" typeface="Watford DB"/>
                  <a:ea charset="-122" pitchFamily="50" typeface="造字工房劲黑（非商用）常规体"/>
                </a:rPr>
                <a:t>3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889188" y="1494971"/>
            <a:ext cx="1360493" cy="1360493"/>
            <a:chOff x="2889188" y="1494971"/>
            <a:chExt cx="1360493" cy="1360493"/>
          </a:xfrm>
        </p:grpSpPr>
        <p:grpSp>
          <p:nvGrpSpPr>
            <p:cNvPr id="80" name="组合 79"/>
            <p:cNvGrpSpPr/>
            <p:nvPr/>
          </p:nvGrpSpPr>
          <p:grpSpPr>
            <a:xfrm>
              <a:off x="2889188" y="1494971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81" name="同心圆 8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椭圆 8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3238253" y="1729519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latin charset="0" pitchFamily="2" typeface="Watford DB"/>
                  <a:ea charset="-122" pitchFamily="50" typeface="造字工房劲黑（非商用）常规体"/>
                </a:rPr>
                <a:t>2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651335" y="1494971"/>
            <a:ext cx="1360493" cy="1360493"/>
            <a:chOff x="6651335" y="1494971"/>
            <a:chExt cx="1360493" cy="1360493"/>
          </a:xfrm>
        </p:grpSpPr>
        <p:grpSp>
          <p:nvGrpSpPr>
            <p:cNvPr id="83" name="组合 82"/>
            <p:cNvGrpSpPr/>
            <p:nvPr/>
          </p:nvGrpSpPr>
          <p:grpSpPr>
            <a:xfrm>
              <a:off x="6651335" y="1494971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84" name="同心圆 8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椭圆 8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11" name="TextBox 110"/>
            <p:cNvSpPr txBox="1"/>
            <p:nvPr/>
          </p:nvSpPr>
          <p:spPr>
            <a:xfrm>
              <a:off x="6958618" y="1702647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latin charset="0" pitchFamily="2" typeface="Watford DB"/>
                  <a:ea charset="-122" pitchFamily="50" typeface="造字工房劲黑（非商用）常规体"/>
                </a:rPr>
                <a:t>4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291606530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3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7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7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42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2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42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47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2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3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47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9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9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4"/>
      <p:bldP grpId="0" spid="105"/>
      <p:bldP grpId="0" spid="106"/>
      <p:bldP grpId="0" spid="107"/>
      <p:bldP grpId="0" spid="112"/>
      <p:bldP grpId="0" spid="113"/>
      <p:bldP grpId="0" spid="114"/>
      <p:bldP grpId="0" spid="115"/>
      <p:bldP grpId="0" spid="103"/>
      <p:bldP grpId="0" spid="94"/>
      <p:bldP grpId="0" spid="116"/>
      <p:bldP grpId="0" spid="38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创新技能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39731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LNNOVATION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9404" y="950663"/>
            <a:ext cx="7650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技术和各种实践活动领域中不断提供具有经济价值、社会价值、生态价值的新思想、新理论、新方法和新发明的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能力。经济竞争的核心；当今社会的竞争，与其说是人才的竞争，不如说是人的创造力的竞争。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49770" y="2099848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新理论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2207885" y="2565266"/>
            <a:ext cx="408377" cy="408377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79" name="同心圆 7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1148780" y="2529492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82" name="同心圆 8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1527497" y="2774185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5" name="同心圆 8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2462156" y="2525992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88" name="同心圆 8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2092110" y="2742121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91" name="同心圆 9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1814828" y="2769454"/>
            <a:ext cx="291782" cy="291782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5" name="同心圆 9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1790044" y="3033205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3" name="同心圆 7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1610047" y="2544946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66" name="同心圆 6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1948151" y="2552698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6" name="同心圆 7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1276032" y="2552159"/>
            <a:ext cx="387220" cy="387220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70" name="同心圆 6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3091242" y="3004408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新方法</a:t>
            </a:r>
          </a:p>
        </p:txBody>
      </p:sp>
      <p:grpSp>
        <p:nvGrpSpPr>
          <p:cNvPr id="98" name="组合 97"/>
          <p:cNvGrpSpPr/>
          <p:nvPr/>
        </p:nvGrpSpPr>
        <p:grpSpPr>
          <a:xfrm>
            <a:off x="4049357" y="3469827"/>
            <a:ext cx="408377" cy="408377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9" name="同心圆 9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2990252" y="3434053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2" name="同心圆 10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4" name="椭圆 10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3368969" y="3678746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06" name="同心圆 10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7" name="椭圆 10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4303628" y="3430553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9" name="同心圆 10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0" name="椭圆 10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3656300" y="3674015"/>
            <a:ext cx="291782" cy="291782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15" name="同心圆 1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7" name="椭圆 11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3631516" y="3937766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19" name="同心圆 11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3789623" y="3457259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25" name="同心圆 12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6" name="椭圆 125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3117504" y="3456720"/>
            <a:ext cx="387220" cy="387220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28" name="同心圆 12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4906466" y="2076729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新思想</a:t>
            </a:r>
          </a:p>
        </p:txBody>
      </p:sp>
      <p:grpSp>
        <p:nvGrpSpPr>
          <p:cNvPr id="131" name="组合 130"/>
          <p:cNvGrpSpPr/>
          <p:nvPr/>
        </p:nvGrpSpPr>
        <p:grpSpPr>
          <a:xfrm>
            <a:off x="5864581" y="2542147"/>
            <a:ext cx="408377" cy="408377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32" name="同心圆 1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3" name="椭圆 1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4" name="组合 133"/>
          <p:cNvGrpSpPr/>
          <p:nvPr/>
        </p:nvGrpSpPr>
        <p:grpSpPr>
          <a:xfrm>
            <a:off x="4805476" y="2506373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35" name="同心圆 1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6" name="椭圆 135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0" name="组合 139"/>
          <p:cNvGrpSpPr/>
          <p:nvPr/>
        </p:nvGrpSpPr>
        <p:grpSpPr>
          <a:xfrm>
            <a:off x="6118852" y="2502873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41" name="同心圆 14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2" name="椭圆 141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5748806" y="2719002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44" name="同心圆 14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5" name="椭圆 144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5369924" y="2797135"/>
            <a:ext cx="291782" cy="291782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47" name="同心圆 14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8" name="椭圆 14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9" name="组合 148"/>
          <p:cNvGrpSpPr/>
          <p:nvPr/>
        </p:nvGrpSpPr>
        <p:grpSpPr>
          <a:xfrm>
            <a:off x="5603841" y="2803503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50" name="同心圆 1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1" name="椭圆 150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5266743" y="2521827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53" name="同心圆 15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4" name="椭圆 15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5" name="组合 154"/>
          <p:cNvGrpSpPr/>
          <p:nvPr/>
        </p:nvGrpSpPr>
        <p:grpSpPr>
          <a:xfrm>
            <a:off x="5604847" y="2529579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56" name="同心圆 15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7" name="椭圆 15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8" name="组合 157"/>
          <p:cNvGrpSpPr/>
          <p:nvPr/>
        </p:nvGrpSpPr>
        <p:grpSpPr>
          <a:xfrm>
            <a:off x="4932728" y="2529040"/>
            <a:ext cx="387220" cy="387220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59" name="同心圆 15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0" name="椭圆 15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61" name="TextBox 160"/>
          <p:cNvSpPr txBox="1"/>
          <p:nvPr/>
        </p:nvSpPr>
        <p:spPr>
          <a:xfrm>
            <a:off x="6595566" y="3033204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新发明</a:t>
            </a:r>
          </a:p>
        </p:txBody>
      </p:sp>
      <p:grpSp>
        <p:nvGrpSpPr>
          <p:cNvPr id="165" name="组合 164"/>
          <p:cNvGrpSpPr/>
          <p:nvPr/>
        </p:nvGrpSpPr>
        <p:grpSpPr>
          <a:xfrm>
            <a:off x="6494576" y="3462849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66" name="同心圆 16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7" name="椭圆 16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68" name="组合 167"/>
          <p:cNvGrpSpPr/>
          <p:nvPr/>
        </p:nvGrpSpPr>
        <p:grpSpPr>
          <a:xfrm>
            <a:off x="6873293" y="3707542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69" name="同心圆 16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0" name="椭圆 16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1" name="组合 170"/>
          <p:cNvGrpSpPr/>
          <p:nvPr/>
        </p:nvGrpSpPr>
        <p:grpSpPr>
          <a:xfrm>
            <a:off x="7807952" y="3459349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72" name="同心圆 17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3" name="椭圆 17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4" name="组合 173"/>
          <p:cNvGrpSpPr/>
          <p:nvPr/>
        </p:nvGrpSpPr>
        <p:grpSpPr>
          <a:xfrm>
            <a:off x="7437906" y="3675478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75" name="同心圆 17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6" name="椭圆 175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7160624" y="3702811"/>
            <a:ext cx="291782" cy="291782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78" name="同心圆 17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9" name="椭圆 17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6" name="组合 185"/>
          <p:cNvGrpSpPr/>
          <p:nvPr/>
        </p:nvGrpSpPr>
        <p:grpSpPr>
          <a:xfrm>
            <a:off x="7293947" y="3486055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87" name="同心圆 18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8" name="椭圆 18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9" name="组合 188"/>
          <p:cNvGrpSpPr/>
          <p:nvPr/>
        </p:nvGrpSpPr>
        <p:grpSpPr>
          <a:xfrm>
            <a:off x="6621828" y="3485516"/>
            <a:ext cx="387220" cy="387220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90" name="同心圆 18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91" name="椭圆 19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7" name="组合 136"/>
          <p:cNvGrpSpPr/>
          <p:nvPr/>
        </p:nvGrpSpPr>
        <p:grpSpPr>
          <a:xfrm>
            <a:off x="5194588" y="2847944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38" name="同心圆 13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3933582" y="3646682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12" name="同心圆 1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3" name="椭圆 11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3451519" y="3449507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22" name="同心圆 1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3" name="椭圆 12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553681" y="3498623"/>
            <a:ext cx="408377" cy="408377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63" name="同心圆 16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4" name="椭圆 16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0" name="组合 179"/>
          <p:cNvGrpSpPr/>
          <p:nvPr/>
        </p:nvGrpSpPr>
        <p:grpSpPr>
          <a:xfrm>
            <a:off x="7135840" y="3966562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81" name="同心圆 18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2" name="椭圆 181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3" name="组合 182"/>
          <p:cNvGrpSpPr/>
          <p:nvPr/>
        </p:nvGrpSpPr>
        <p:grpSpPr>
          <a:xfrm>
            <a:off x="6955843" y="3478303"/>
            <a:ext cx="350672" cy="350672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84" name="同心圆 18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5" name="椭圆 18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92" name="TextBox 191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91399599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87" spd="-100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89" spd="-100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91" spd="-100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93" spd="-100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95" spd="-100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97" spd="-100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99" spd="-100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101" spd="-100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103" spd="-100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105" spd="-100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1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7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6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2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5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6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7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1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2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164" spd="-100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166" spd="-100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168" spd="-100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170" spd="-100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172" spd="-100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174" spd="-100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176" spd="-100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178" spd="-100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180" spd="-100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8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182" spd="-100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3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18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6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7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8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9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19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2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3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4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7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8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9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2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4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7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8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9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2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3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4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7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8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9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2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3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4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7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8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9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2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3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4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7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9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241" spd="-100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243" spd="-100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245" spd="-100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247" spd="-100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249" spd="-100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251" spd="-100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253" spd="-100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255" spd="-100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257" spd="-100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259" spd="-100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0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2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3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4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5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6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fill="hold" id="26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4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5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6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9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1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4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5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6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9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1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4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5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6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9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1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4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5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6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9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1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4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5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6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318" spd="-100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1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320" spd="-100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322" spd="-100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324" spd="-100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326" spd="-100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328" spd="-100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330" spd="-100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3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332" spd="-100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3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334" spd="-100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3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336" spd="-100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7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grpId="0" id="3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4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54"/>
      <p:bldP grpId="0" spid="97"/>
      <p:bldP grpId="0" spid="130"/>
      <p:bldP grpId="0" spid="161"/>
      <p:bldP grpId="0" spid="192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Box 93"/>
          <p:cNvSpPr txBox="1"/>
          <p:nvPr/>
        </p:nvSpPr>
        <p:spPr>
          <a:xfrm>
            <a:off x="4828355" y="2162071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目标规划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5925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PROGRAMMING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4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418408095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目标规划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5925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PROGRAMMING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94125" y="950663"/>
            <a:ext cx="67614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目标规划是以线性规划为基础而发展起来的，但在运用中，由于要求不同,有不同于线性规划之处。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6709236" y="1850758"/>
            <a:ext cx="1200324" cy="1200324"/>
            <a:chOff x="6709236" y="1850758"/>
            <a:chExt cx="1200324" cy="1200324"/>
          </a:xfrm>
        </p:grpSpPr>
        <p:grpSp>
          <p:nvGrpSpPr>
            <p:cNvPr id="229" name="组合 228"/>
            <p:cNvGrpSpPr/>
            <p:nvPr/>
          </p:nvGrpSpPr>
          <p:grpSpPr>
            <a:xfrm>
              <a:off x="6709236" y="1850758"/>
              <a:ext cx="1200324" cy="120032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30" name="同心圆 22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椭圆 230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99" name="TextBox 198"/>
            <p:cNvSpPr txBox="1"/>
            <p:nvPr/>
          </p:nvSpPr>
          <p:spPr>
            <a:xfrm>
              <a:off x="6871657" y="2340794"/>
              <a:ext cx="8940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4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成果评估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5509" y="1836290"/>
            <a:ext cx="1200324" cy="1200324"/>
            <a:chOff x="1225509" y="1836290"/>
            <a:chExt cx="1200324" cy="1200324"/>
          </a:xfrm>
        </p:grpSpPr>
        <p:grpSp>
          <p:nvGrpSpPr>
            <p:cNvPr id="232" name="组合 231"/>
            <p:cNvGrpSpPr/>
            <p:nvPr/>
          </p:nvGrpSpPr>
          <p:grpSpPr>
            <a:xfrm>
              <a:off x="1225509" y="1836290"/>
              <a:ext cx="1200324" cy="120032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33" name="同心圆 23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椭圆 233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94" name="TextBox 193"/>
            <p:cNvSpPr txBox="1"/>
            <p:nvPr/>
          </p:nvSpPr>
          <p:spPr>
            <a:xfrm>
              <a:off x="1358173" y="2340794"/>
              <a:ext cx="8940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4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重视成果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234214" y="2053320"/>
            <a:ext cx="1668414" cy="1668414"/>
            <a:chOff x="5234214" y="2053320"/>
            <a:chExt cx="1668414" cy="1668414"/>
          </a:xfrm>
        </p:grpSpPr>
        <p:grpSp>
          <p:nvGrpSpPr>
            <p:cNvPr id="226" name="组合 225"/>
            <p:cNvGrpSpPr/>
            <p:nvPr/>
          </p:nvGrpSpPr>
          <p:grpSpPr>
            <a:xfrm>
              <a:off x="5234214" y="2053320"/>
              <a:ext cx="1668414" cy="16684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27" name="同心圆 22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椭圆 227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5452638" y="2737618"/>
              <a:ext cx="1198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目标体系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198327" y="2046571"/>
            <a:ext cx="1668414" cy="1668414"/>
            <a:chOff x="2198327" y="2046571"/>
            <a:chExt cx="1668414" cy="1668414"/>
          </a:xfrm>
        </p:grpSpPr>
        <p:grpSp>
          <p:nvGrpSpPr>
            <p:cNvPr id="223" name="组合 222"/>
            <p:cNvGrpSpPr/>
            <p:nvPr/>
          </p:nvGrpSpPr>
          <p:grpSpPr>
            <a:xfrm>
              <a:off x="2198327" y="2046571"/>
              <a:ext cx="1668414" cy="16684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24" name="同心圆 22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椭圆 224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04" name="TextBox 203"/>
            <p:cNvSpPr txBox="1"/>
            <p:nvPr/>
          </p:nvSpPr>
          <p:spPr>
            <a:xfrm>
              <a:off x="2409775" y="2737618"/>
              <a:ext cx="1198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目标锁链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481448" y="2338049"/>
            <a:ext cx="2181104" cy="2181104"/>
            <a:chOff x="3481448" y="2338049"/>
            <a:chExt cx="2181104" cy="2181104"/>
          </a:xfrm>
        </p:grpSpPr>
        <p:grpSp>
          <p:nvGrpSpPr>
            <p:cNvPr id="217" name="组合 216"/>
            <p:cNvGrpSpPr/>
            <p:nvPr/>
          </p:nvGrpSpPr>
          <p:grpSpPr>
            <a:xfrm>
              <a:off x="3481448" y="2338049"/>
              <a:ext cx="2181104" cy="218110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18" name="同心圆 2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椭圆 218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14" name="TextBox 213"/>
            <p:cNvSpPr txBox="1"/>
            <p:nvPr/>
          </p:nvSpPr>
          <p:spPr>
            <a:xfrm>
              <a:off x="3761520" y="3154998"/>
              <a:ext cx="16052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人的因素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693922753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id="4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5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34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完成步骤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65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STEP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94125" y="950663"/>
            <a:ext cx="67360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目标规划是以线性规划为基础而发展起来的，但在运用中，由于要求不同，有不同于线性规划之处。</a:t>
            </a: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2018852" y="3209594"/>
            <a:ext cx="1348932" cy="939553"/>
          </a:xfrm>
          <a:prstGeom prst="line">
            <a:avLst/>
          </a:prstGeom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670209" y="4144387"/>
            <a:ext cx="1356197" cy="975617"/>
          </a:xfrm>
          <a:prstGeom prst="line">
            <a:avLst/>
          </a:prstGeom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3367784" y="3209595"/>
            <a:ext cx="1816070" cy="638773"/>
          </a:xfrm>
          <a:prstGeom prst="line">
            <a:avLst/>
          </a:prstGeom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5183854" y="2423427"/>
            <a:ext cx="1816825" cy="1424941"/>
          </a:xfrm>
          <a:prstGeom prst="line">
            <a:avLst/>
          </a:prstGeom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组合 43"/>
          <p:cNvGrpSpPr/>
          <p:nvPr/>
        </p:nvGrpSpPr>
        <p:grpSpPr>
          <a:xfrm>
            <a:off x="1630362" y="3712910"/>
            <a:ext cx="827056" cy="827056"/>
            <a:chOff x="1566862" y="4055810"/>
            <a:chExt cx="827056" cy="827056"/>
          </a:xfrm>
        </p:grpSpPr>
        <p:grpSp>
          <p:nvGrpSpPr>
            <p:cNvPr id="45" name="组合 44"/>
            <p:cNvGrpSpPr/>
            <p:nvPr/>
          </p:nvGrpSpPr>
          <p:grpSpPr>
            <a:xfrm>
              <a:off x="1566862" y="4055810"/>
              <a:ext cx="827056" cy="827056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47" name="同心圆 4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431574" y="799874"/>
                <a:ext cx="3746952" cy="3746952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673186" y="4307379"/>
              <a:ext cx="624230" cy="36576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 smtClean="0">
                  <a:latin charset="0" pitchFamily="50" typeface="ITC Avant Garde Pro Md"/>
                  <a:ea charset="-127" pitchFamily="34" typeface="Gulim"/>
                </a:rPr>
                <a:t>STE1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845016" y="2754205"/>
            <a:ext cx="1016704" cy="1016704"/>
            <a:chOff x="2781516" y="3097105"/>
            <a:chExt cx="1016704" cy="1016704"/>
          </a:xfrm>
          <a:effectLst/>
        </p:grpSpPr>
        <p:grpSp>
          <p:nvGrpSpPr>
            <p:cNvPr id="50" name="组合 49"/>
            <p:cNvGrpSpPr/>
            <p:nvPr/>
          </p:nvGrpSpPr>
          <p:grpSpPr>
            <a:xfrm>
              <a:off x="2781516" y="3097105"/>
              <a:ext cx="1016704" cy="1016704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52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392113" y="760413"/>
                <a:ext cx="3825875" cy="3825875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2906579" y="3395981"/>
              <a:ext cx="772934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 smtClean="0" sz="2400">
                  <a:latin charset="0" pitchFamily="50" typeface="ITC Avant Garde Pro Md"/>
                  <a:ea charset="-127" pitchFamily="34" typeface="Gulim"/>
                </a:rPr>
                <a:t>STE2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4528048" y="3168281"/>
            <a:ext cx="1303621" cy="1303621"/>
            <a:chOff x="4464548" y="3511181"/>
            <a:chExt cx="1303621" cy="1303621"/>
          </a:xfrm>
        </p:grpSpPr>
        <p:grpSp>
          <p:nvGrpSpPr>
            <p:cNvPr id="55" name="组合 54"/>
            <p:cNvGrpSpPr/>
            <p:nvPr/>
          </p:nvGrpSpPr>
          <p:grpSpPr>
            <a:xfrm>
              <a:off x="4464548" y="3511181"/>
              <a:ext cx="1303621" cy="1303621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57" name="同心圆 5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404596" y="772896"/>
                <a:ext cx="3800908" cy="380090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4650687" y="3884366"/>
              <a:ext cx="970677" cy="5791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 smtClean="0" sz="3200">
                  <a:latin charset="0" pitchFamily="50" typeface="ITC Avant Garde Pro Md"/>
                  <a:ea charset="-127" pitchFamily="34" typeface="Gulim"/>
                </a:rPr>
                <a:t>STE3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138622" y="1589996"/>
            <a:ext cx="1688526" cy="1688526"/>
            <a:chOff x="6075122" y="1932896"/>
            <a:chExt cx="1688526" cy="1688526"/>
          </a:xfrm>
        </p:grpSpPr>
        <p:grpSp>
          <p:nvGrpSpPr>
            <p:cNvPr id="60" name="组合 59"/>
            <p:cNvGrpSpPr/>
            <p:nvPr/>
          </p:nvGrpSpPr>
          <p:grpSpPr>
            <a:xfrm>
              <a:off x="6075122" y="1932896"/>
              <a:ext cx="1688526" cy="1688526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62" name="同心圆 6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411027" y="779327"/>
                <a:ext cx="3788049" cy="3788049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6365722" y="2412384"/>
              <a:ext cx="1165245" cy="7010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 smtClean="0" sz="4000">
                  <a:latin charset="0" pitchFamily="50" typeface="ITC Avant Garde Pro Md"/>
                  <a:ea charset="-127" pitchFamily="34" typeface="Gulim"/>
                </a:rPr>
                <a:t>STE4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693681643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300" id="3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3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4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300" id="4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4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id="5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300" id="5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5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8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id="6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300" id="6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6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6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7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33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组合 32"/>
          <p:cNvGrpSpPr/>
          <p:nvPr/>
        </p:nvGrpSpPr>
        <p:grpSpPr>
          <a:xfrm>
            <a:off x="1747814" y="846409"/>
            <a:ext cx="1870428" cy="1870428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8" name="同心圆 3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0" name="椭圆 39"/>
          <p:cNvSpPr/>
          <p:nvPr/>
        </p:nvSpPr>
        <p:spPr>
          <a:xfrm>
            <a:off x="1021197" y="3291201"/>
            <a:ext cx="677676" cy="677676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>
            <a:off x="1898898" y="507680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4870435" y="2666867"/>
            <a:ext cx="301060" cy="301060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43" name="同心圆 4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5339712" y="1315977"/>
            <a:ext cx="623903" cy="623903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66" name="同心圆 6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2680939" y="3364863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0" name="同心圆 6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32219" y="4349008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3" name="同心圆 7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5" name="椭圆 74"/>
          <p:cNvSpPr/>
          <p:nvPr/>
        </p:nvSpPr>
        <p:spPr>
          <a:xfrm>
            <a:off x="4534785" y="1054817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>
            <a:off x="4549298" y="4510926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7" name="组合 76"/>
          <p:cNvGrpSpPr/>
          <p:nvPr/>
        </p:nvGrpSpPr>
        <p:grpSpPr>
          <a:xfrm>
            <a:off x="3568901" y="3123469"/>
            <a:ext cx="824609" cy="824609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78" name="同心圆 7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871562" y="1627928"/>
            <a:ext cx="1109980" cy="3657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rgbClr val="C00000"/>
                </a:solidFill>
                <a:latin charset="0" pitchFamily="34" typeface="Earth"/>
                <a:ea charset="-122" pitchFamily="50" typeface="造字工房俊雅锐宋体验版常规体"/>
              </a:rPr>
              <a:t>THANKS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279091" y="3297397"/>
            <a:ext cx="2519680" cy="14935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600">
                <a:latin charset="-122" pitchFamily="2" typeface="张海山锐线体简"/>
                <a:ea charset="-122" pitchFamily="2" typeface="张海山锐线体简"/>
              </a:rPr>
              <a:t>感谢收看</a:t>
            </a:r>
          </a:p>
          <a:p>
            <a:r>
              <a:rPr altLang="en-US" lang="zh-CN" smtClean="0" sz="4600">
                <a:latin charset="-122" pitchFamily="2" typeface="张海山锐线体简"/>
                <a:ea charset="-122" pitchFamily="2" typeface="张海山锐线体简"/>
              </a:rPr>
              <a:t>欢迎下载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1188756520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4.72222E-06 -4.68026E-06 L 0.38872 0.84338" pathEditMode="relative" ptsTypes="AA" rAng="0">
                                      <p:cBhvr>
                                        <p:cTn dur="1000" fill="hold" id="13" spd="-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27" y="42169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6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21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2.77778E-06 2.422E-06 L 0.39375 -0.33797" pathEditMode="relative" ptsTypes="AA" rAng="0">
                                      <p:cBhvr>
                                        <p:cTn dur="1000" fill="hold" id="22" spd="-100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-1689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07 -1.46123E-06 L 0.20451 0.58418" pathEditMode="relative" ptsTypes="AA" rAng="0">
                                      <p:cBhvr>
                                        <p:cTn dur="1000" fill="hold" id="31" spd="-100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29194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07 -3.28699E-06 L -0.52465 -0.50942" pathEditMode="relative" ptsTypes="AA" rAng="0">
                                      <p:cBhvr>
                                        <p:cTn dur="1000" fill="hold" id="40" spd="-100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33" y="-25487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48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2.22222E-06 1.18319E-06 L 0.21702 -0.37071" pathEditMode="relative" ptsTypes="AA" rAng="0">
                                      <p:cBhvr>
                                        <p:cTn dur="1000" fill="hold" id="49" spd="-100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51" y="-18536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52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57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E-06 2.09762E-06 L -0.18855 -1.11369" pathEditMode="relative" ptsTypes="AA" rAng="0">
                                      <p:cBhvr>
                                        <p:cTn dur="1000" fill="hold" id="58" spd="-100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27" y="-5570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6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66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1.11111E-06 4.44444E-06 L 0.12309 0.575" pathEditMode="relative" ptsTypes="AA" rAng="0">
                                      <p:cBhvr>
                                        <p:cTn dur="1000" fill="hold" id="67" spd="-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46" y="28735"/>
                                    </p:animMotion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06 3.41057E-06 L -0.71736 -0.40563" pathEditMode="relative" ptsTypes="AA" rAng="0">
                                      <p:cBhvr>
                                        <p:cTn dur="1000" fill="hold" id="76" spd="-100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68" y="-2029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7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4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07 3.20988E-06 L 1.0349 -0.87346" pathEditMode="relative" ptsTypes="AA" rAng="0">
                                      <p:cBhvr>
                                        <p:cTn dur="1000" fill="hold" id="85" spd="-100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36" y="-43673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6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3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05556E-06 3.44146E-06 L -0.64115 -0.94965" pathEditMode="relative" ptsTypes="AA" rAng="0">
                                      <p:cBhvr>
                                        <p:cTn dur="1000" fill="hold" id="94" spd="-100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66" y="-474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fill="hold" grpId="0" id="96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8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grpId="1" id="100" nodeType="afterEffect" presetClass="emph" presetID="34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0 L 0 -0.07213" pathEditMode="relative" ptsTypes="">
                                      <p:cBhvr>
                                        <p:cTn accel="50000" autoRev="1" decel="50000" dur="250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dur="125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03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04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dur="125" fill="hold" id="105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 id="109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0" fill="hold" id="11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0" fill="hold" id="11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1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1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1" spid="40"/>
      <p:bldP grpId="2" spid="40"/>
      <p:bldP grpId="0" spid="41"/>
      <p:bldP grpId="1" spid="41"/>
      <p:bldP grpId="2" spid="41"/>
      <p:bldP grpId="0" spid="75"/>
      <p:bldP grpId="1" spid="75"/>
      <p:bldP grpId="2" spid="75"/>
      <p:bldP grpId="0" spid="76"/>
      <p:bldP grpId="1" spid="76"/>
      <p:bldP grpId="2" spid="76"/>
      <p:bldP grpId="0" spid="81"/>
      <p:bldP grpId="1" spid="81"/>
      <p:bldP grpId="0" spid="83"/>
      <p:bldP grpId="0" spid="2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Box 93"/>
          <p:cNvSpPr txBox="1"/>
          <p:nvPr/>
        </p:nvSpPr>
        <p:spPr>
          <a:xfrm>
            <a:off x="4828355" y="2162071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关于我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16236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ABOUT ME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1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34756119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基本信息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46875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INFORMATION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descr="C:\Documents and Settings\Administrator\桌面\360截图20150122215258312.jpg" id="2050" name="Picture 2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1497" y="1467546"/>
            <a:ext cx="2205355" cy="2774479"/>
          </a:xfrm>
          <a:prstGeom prst="rect">
            <a:avLst/>
          </a:prstGeom>
          <a:noFill/>
          <a:effectLst>
            <a:outerShdw algn="tr" blurRad="177800" dir="8100000" dist="101600" rotWithShape="0">
              <a:prstClr val="black">
                <a:alpha val="37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直接连接符 38"/>
          <p:cNvCxnSpPr/>
          <p:nvPr/>
        </p:nvCxnSpPr>
        <p:spPr>
          <a:xfrm flipH="1">
            <a:off x="4786837" y="1939924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H="1">
            <a:off x="4786837" y="2244878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>
            <a:off x="4786837" y="2549832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H="1">
            <a:off x="4786837" y="2854786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H="1">
            <a:off x="4786837" y="3159741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4786837" y="3464695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H="1">
            <a:off x="4786837" y="3769649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>
            <a:off x="4786837" y="4074604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779809" y="1665386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姓名: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658902" y="1663053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性别: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82020" y="1968169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黑_GBK"/>
                <a:ea charset="-122" pitchFamily="2" typeface="方正兰亭黑_GBK"/>
              </a:rPr>
              <a:t>年龄: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64809" y="1960967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民族: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66435" y="1665386"/>
            <a:ext cx="7162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毕程功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236001" y="1663053"/>
            <a:ext cx="360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男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68646" y="1968169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latin charset="-122" pitchFamily="2" typeface="方正兰亭细黑_GBK"/>
                <a:ea charset="-122" pitchFamily="2" typeface="方正兰亭细黑_GBK"/>
              </a:rPr>
              <a:t>28岁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41911" y="1967317"/>
            <a:ext cx="360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汉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87798" y="2575999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黑_GBK"/>
                <a:ea charset="-122" pitchFamily="2" typeface="方正兰亭黑_GBK"/>
              </a:rPr>
              <a:t>籍贯: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649573" y="2566460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学历: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654532" y="2268711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身高: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78493" y="2271118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体重: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396869" y="2271118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latin charset="-122" pitchFamily="2" typeface="方正兰亭细黑_GBK"/>
                <a:ea charset="-122" pitchFamily="2" typeface="方正兰亭细黑_GBK"/>
              </a:rPr>
              <a:t>70kg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234808" y="2275061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latin charset="-122" pitchFamily="2" typeface="方正兰亭细黑_GBK"/>
                <a:ea charset="-122" pitchFamily="2" typeface="方正兰亭细黑_GBK"/>
              </a:rPr>
              <a:t>175cm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77599" y="2575999"/>
            <a:ext cx="7162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上海市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229849" y="2579236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本科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40251" y="2873264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政治面貌: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778611" y="3191583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联系方式: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78611" y="2875914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婚姻状况: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93552" y="2881447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未婚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536142" y="2871554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党员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677677" y="3188977"/>
            <a:ext cx="11607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latin charset="-122" pitchFamily="2" typeface="方正兰亭细黑_GBK"/>
                <a:ea charset="-122" pitchFamily="2" typeface="方正兰亭细黑_GBK"/>
              </a:rPr>
              <a:t>13998xxxxxx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778611" y="3490033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电子邮箱: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677677" y="3487427"/>
            <a:ext cx="1427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latin charset="-122" pitchFamily="2" typeface="方正兰亭细黑_GBK"/>
                <a:ea charset="-122" pitchFamily="2" typeface="方正兰亭细黑_GBK"/>
              </a:rPr>
              <a:t>xxxx@gmail.com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78611" y="3801183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黑_GBK"/>
                <a:ea charset="-122" pitchFamily="2" typeface="方正兰亭黑_GBK"/>
              </a:rPr>
              <a:t>现在住址: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677677" y="3798577"/>
            <a:ext cx="19608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-122" pitchFamily="2" typeface="方正兰亭细黑_GBK"/>
                <a:ea charset="-122" pitchFamily="2" typeface="方正兰亭细黑_GBK"/>
              </a:rPr>
              <a:t>上海市XX区XX路XX家园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5"/>
    </p:custDataLst>
    <p:extLst>
      <p:ext uri="{BB962C8B-B14F-4D97-AF65-F5344CB8AC3E}">
        <p14:creationId val="3212584457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8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5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7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6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5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3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9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0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0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3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2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5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4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7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14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个人履历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9417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RESUME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组合 97"/>
          <p:cNvGrpSpPr/>
          <p:nvPr/>
        </p:nvGrpSpPr>
        <p:grpSpPr>
          <a:xfrm>
            <a:off x="5128485" y="1197868"/>
            <a:ext cx="630230" cy="630230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99" name="同心圆 9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</p:grpSp>
      <p:sp>
        <p:nvSpPr>
          <p:cNvPr id="93" name="椭圆 92"/>
          <p:cNvSpPr/>
          <p:nvPr/>
        </p:nvSpPr>
        <p:spPr>
          <a:xfrm>
            <a:off x="5476941" y="1719263"/>
            <a:ext cx="699328" cy="69932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>
              <a:solidFill>
                <a:schemeClr val="tx1"/>
              </a:solidFill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5407025" y="2421766"/>
            <a:ext cx="890519" cy="890519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96" name="同心圆 9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</p:grpSp>
      <p:sp>
        <p:nvSpPr>
          <p:cNvPr id="92" name="椭圆 91"/>
          <p:cNvSpPr/>
          <p:nvPr/>
        </p:nvSpPr>
        <p:spPr>
          <a:xfrm>
            <a:off x="4635500" y="2978887"/>
            <a:ext cx="986506" cy="98650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3" name="组合 82"/>
          <p:cNvGrpSpPr/>
          <p:nvPr/>
        </p:nvGrpSpPr>
        <p:grpSpPr>
          <a:xfrm>
            <a:off x="3275007" y="2762199"/>
            <a:ext cx="1360493" cy="13604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5" name="同心圆 8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0" name="椭圆 79"/>
          <p:cNvSpPr/>
          <p:nvPr/>
        </p:nvSpPr>
        <p:spPr>
          <a:xfrm>
            <a:off x="2540000" y="1285842"/>
            <a:ext cx="1603512" cy="160351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3" name="TextBox 142"/>
          <p:cNvSpPr txBox="1"/>
          <p:nvPr/>
        </p:nvSpPr>
        <p:spPr>
          <a:xfrm>
            <a:off x="6928962" y="1244382"/>
            <a:ext cx="17068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就读于北京大学工商管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理专业，学士学位。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829827" y="1336715"/>
            <a:ext cx="171164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1994-1998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332294" y="1930967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就读于芝加哥大学</a:t>
            </a:r>
          </a:p>
          <a:p>
            <a:r>
              <a:rPr altLang="en-US" lang="zh-CN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工商管理MBA。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271637" y="2023301"/>
            <a:ext cx="164655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1998-2000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507702" y="2651760"/>
            <a:ext cx="152273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XX市XX厂副厂长，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入中国共产党。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427584" y="2744093"/>
            <a:ext cx="14989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2000-2006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866482" y="3430068"/>
            <a:ext cx="13100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XX市机械工业局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副局长。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790681" y="3516051"/>
            <a:ext cx="147669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2006-2008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892927" y="3406170"/>
            <a:ext cx="11576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XX市机械工业</a:t>
            </a:r>
          </a:p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厅副厅长。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9586" y="3498504"/>
            <a:ext cx="15290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2008-2013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285469" y="1929174"/>
            <a:ext cx="10052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XX市副市长。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08446" y="1929174"/>
            <a:ext cx="10718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2013至今</a:t>
            </a:r>
          </a:p>
        </p:txBody>
      </p:sp>
      <p:cxnSp>
        <p:nvCxnSpPr>
          <p:cNvPr id="146" name="直接连接符 145"/>
          <p:cNvCxnSpPr/>
          <p:nvPr/>
        </p:nvCxnSpPr>
        <p:spPr>
          <a:xfrm flipH="1" flipV="1">
            <a:off x="6896230" y="1295188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 flipH="1" flipV="1">
            <a:off x="7486164" y="2710603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连接符 147"/>
          <p:cNvCxnSpPr/>
          <p:nvPr/>
        </p:nvCxnSpPr>
        <p:spPr>
          <a:xfrm flipH="1" flipV="1">
            <a:off x="7335617" y="1990772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连接符 148"/>
          <p:cNvCxnSpPr/>
          <p:nvPr/>
        </p:nvCxnSpPr>
        <p:spPr>
          <a:xfrm flipH="1" flipV="1">
            <a:off x="6841083" y="3474524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接连接符 149"/>
          <p:cNvCxnSpPr/>
          <p:nvPr/>
        </p:nvCxnSpPr>
        <p:spPr>
          <a:xfrm flipH="1" flipV="1">
            <a:off x="1846800" y="3473103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 flipH="1" flipV="1">
            <a:off x="1274389" y="1945552"/>
            <a:ext cx="0" cy="22524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658593370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1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2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4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49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1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2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5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6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9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6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6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9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3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4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7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8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grpId="0" id="8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8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7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8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1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2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5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6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fill="hold" id="98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grpId="0" id="103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5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06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9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1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1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3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14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5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fill="hold" grpId="0" id="1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8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0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fill="hold" grpId="0" id="121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3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4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5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7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8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9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1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32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3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fill="hold" grpId="0" id="13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3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93"/>
      <p:bldP grpId="0" spid="92"/>
      <p:bldP grpId="0" spid="80"/>
      <p:bldP grpId="0" spid="143"/>
      <p:bldP grpId="0" spid="145"/>
      <p:bldP grpId="0" spid="137"/>
      <p:bldP grpId="0" spid="139"/>
      <p:bldP grpId="0" spid="131"/>
      <p:bldP grpId="0" spid="133"/>
      <p:bldP grpId="0" spid="125"/>
      <p:bldP grpId="0" spid="127"/>
      <p:bldP grpId="0" spid="119"/>
      <p:bldP grpId="0" spid="121"/>
      <p:bldP grpId="0" spid="112"/>
      <p:bldP grpId="0" spid="114"/>
      <p:bldP grpId="0" spid="38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荣誉奖项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5846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HONOR AWARD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 flipV="1">
            <a:off x="2275766" y="1730252"/>
            <a:ext cx="4412986" cy="207554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 flipV="1">
            <a:off x="2275766" y="1758168"/>
            <a:ext cx="4412986" cy="207554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3837420" y="2062944"/>
            <a:ext cx="1382075" cy="1382075"/>
            <a:chOff x="3880962" y="2048430"/>
            <a:chExt cx="1382075" cy="1382075"/>
          </a:xfrm>
        </p:grpSpPr>
        <p:grpSp>
          <p:nvGrpSpPr>
            <p:cNvPr id="41" name="组合 40"/>
            <p:cNvGrpSpPr/>
            <p:nvPr/>
          </p:nvGrpSpPr>
          <p:grpSpPr>
            <a:xfrm>
              <a:off x="3880962" y="2048430"/>
              <a:ext cx="1382075" cy="1382075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43" name="同心圆 4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392112" y="760412"/>
                <a:ext cx="3825877" cy="3825877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descr="F:\0PPT素材\b133188c5.png" id="42" name="Picture 2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75577" y="2443044"/>
              <a:ext cx="592845" cy="59284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组合 2"/>
          <p:cNvGrpSpPr/>
          <p:nvPr/>
        </p:nvGrpSpPr>
        <p:grpSpPr>
          <a:xfrm>
            <a:off x="1535522" y="1473647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05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1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1535522" y="3549190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07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5944083" y="1456511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10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1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5944083" y="3566326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15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7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632553" y="1475815"/>
            <a:ext cx="15925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2002年----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072274" y="3591727"/>
            <a:ext cx="162274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2004年----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050211" y="1470463"/>
            <a:ext cx="16306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2008年----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646522" y="3574590"/>
            <a:ext cx="16306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2012年----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643983" y="1848503"/>
            <a:ext cx="14624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XX市五一劳动奖章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037320" y="1848503"/>
            <a:ext cx="11576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XX市十佳青年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621123" y="3911633"/>
            <a:ext cx="13100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XX市政府质量奖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048750" y="3942683"/>
            <a:ext cx="14624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XX市反腐倡廉旗手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5"/>
    </p:custDataLst>
    <p:extLst>
      <p:ext uri="{BB962C8B-B14F-4D97-AF65-F5344CB8AC3E}">
        <p14:creationId val="67441431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1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grpId="0" id="4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1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2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5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6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id="6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64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7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8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79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2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3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6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7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9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grpId="0" id="9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9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120"/>
      <p:bldP grpId="0" spid="122"/>
      <p:bldP grpId="0" spid="123"/>
      <p:bldP grpId="0" spid="124"/>
      <p:bldP grpId="0" spid="126"/>
      <p:bldP grpId="0" spid="128"/>
      <p:bldP grpId="0" spid="129"/>
      <p:bldP grpId="0" spid="130"/>
      <p:bldP grpId="0" spid="3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语言能力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20046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LANGUAGE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426588" y="990679"/>
            <a:ext cx="377063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7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CHINESE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59169" y="1847547"/>
            <a:ext cx="5308917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7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CANTONESE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11225" y="2748161"/>
            <a:ext cx="3761105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7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ENGLISH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51454" y="3751343"/>
            <a:ext cx="3553142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72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FRENCH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7381" y="1637711"/>
            <a:ext cx="2721292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汉语:普通话水平测试1级甲等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20347" y="3382395"/>
            <a:ext cx="275145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英语:新TOEFL考试120分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94751" y="4389763"/>
            <a:ext cx="22990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法语:TEF考试900分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616431" y="2486105"/>
            <a:ext cx="212756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粤语:能够满足正常交流</a:t>
            </a:r>
          </a:p>
        </p:txBody>
      </p:sp>
      <p:sp>
        <p:nvSpPr>
          <p:cNvPr id="38" name="椭圆 37"/>
          <p:cNvSpPr/>
          <p:nvPr/>
        </p:nvSpPr>
        <p:spPr>
          <a:xfrm>
            <a:off x="1186687" y="1063249"/>
            <a:ext cx="936015" cy="93601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5" name="组合 34"/>
          <p:cNvGrpSpPr/>
          <p:nvPr/>
        </p:nvGrpSpPr>
        <p:grpSpPr>
          <a:xfrm>
            <a:off x="2099842" y="1966725"/>
            <a:ext cx="922146" cy="922146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6" name="同心圆 3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9" name="椭圆 38"/>
          <p:cNvSpPr/>
          <p:nvPr/>
        </p:nvSpPr>
        <p:spPr>
          <a:xfrm>
            <a:off x="2979001" y="2856332"/>
            <a:ext cx="936015" cy="93601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0" name="组合 39"/>
          <p:cNvGrpSpPr/>
          <p:nvPr/>
        </p:nvGrpSpPr>
        <p:grpSpPr>
          <a:xfrm>
            <a:off x="3903586" y="3759809"/>
            <a:ext cx="922146" cy="922146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45" name="同心圆 4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742739341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4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4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5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59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68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7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6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fill="hold" grpId="0" id="8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8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38"/>
      <p:bldP grpId="0" spid="39"/>
      <p:bldP grpId="0" spid="2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Box 93"/>
          <p:cNvSpPr txBox="1"/>
          <p:nvPr/>
        </p:nvSpPr>
        <p:spPr>
          <a:xfrm>
            <a:off x="4828355" y="2162071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岗位认知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7164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POST COGNTIVE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txBody>
            <a:bodyPr rtlCol="0" wrap="none">
              <a:spAutoFit/>
            </a:bodyPr>
            <a:lstStyle/>
            <a:p>
              <a:r>
                <a:rPr altLang="zh-CN" lang="en-US" smtClean="0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2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252127138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F:\0PPT素材\背景及图片\白麻子.jpg" id="1028" name="Picture 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300" sz="2000">
                <a:latin charset="-122" pitchFamily="2" typeface="方正兰亭细黑_GBK"/>
                <a:ea charset="-122" pitchFamily="2" typeface="方正兰亭细黑_GBK"/>
              </a:rPr>
              <a:t>知识技能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3354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600">
                <a:solidFill>
                  <a:srgbClr val="C00000"/>
                </a:solidFill>
                <a:latin charset="-128" pitchFamily="34" typeface="Kozuka Gothic Pro R"/>
                <a:ea charset="-128" pitchFamily="34" typeface="Kozuka Gothic Pro R"/>
              </a:rPr>
              <a:t>KNOWLEDGE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1783" y="2359241"/>
            <a:ext cx="1808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人力资源管理意识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1783" y="3000409"/>
            <a:ext cx="1808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专业的知识与技能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56326" y="3242506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人文素质修养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56326" y="2136255"/>
            <a:ext cx="10718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良好的心态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56326" y="2873755"/>
            <a:ext cx="1427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全面的知识结构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656326" y="2505005"/>
            <a:ext cx="1427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持之以恒的毅力</a:t>
            </a:r>
          </a:p>
        </p:txBody>
      </p:sp>
      <p:sp>
        <p:nvSpPr>
          <p:cNvPr id="63" name="椭圆 62"/>
          <p:cNvSpPr/>
          <p:nvPr/>
        </p:nvSpPr>
        <p:spPr>
          <a:xfrm>
            <a:off x="2652567" y="2088733"/>
            <a:ext cx="1423450" cy="14234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3702615" y="2622833"/>
            <a:ext cx="1604974" cy="368530"/>
            <a:chOff x="3838575" y="2712368"/>
            <a:chExt cx="1604974" cy="368530"/>
          </a:xfrm>
        </p:grpSpPr>
        <p:cxnSp>
          <p:nvCxnSpPr>
            <p:cNvPr id="68" name="直接连接符 67"/>
            <p:cNvCxnSpPr/>
            <p:nvPr/>
          </p:nvCxnSpPr>
          <p:spPr>
            <a:xfrm>
              <a:off x="3838575" y="2892218"/>
              <a:ext cx="59318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>
              <a:off x="4952634" y="2911353"/>
              <a:ext cx="49091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V="1">
              <a:off x="4405565" y="2712368"/>
              <a:ext cx="186017" cy="18946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 flipV="1">
              <a:off x="4807526" y="2899283"/>
              <a:ext cx="171299" cy="17447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 flipV="1">
              <a:off x="4543202" y="2717130"/>
              <a:ext cx="316707" cy="36376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组合 63"/>
          <p:cNvGrpSpPr/>
          <p:nvPr/>
        </p:nvGrpSpPr>
        <p:grpSpPr>
          <a:xfrm>
            <a:off x="5041985" y="2086579"/>
            <a:ext cx="1402358" cy="1402358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65" name="同心圆 6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656045794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9" nodeType="afterEffect" presetClass="emph" presetID="26" presetSubtype="0" repeatCount="1500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4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50" fill="hold" id="41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4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1000" id="4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4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1000" id="4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5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53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5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5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6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6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6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6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6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6"/>
      <p:bldP grpId="0" spid="27"/>
      <p:bldP grpId="0" spid="42"/>
      <p:bldP grpId="0" spid="43"/>
      <p:bldP grpId="0" spid="44"/>
      <p:bldP grpId="0" spid="55"/>
      <p:bldP grpId="0" spid="63"/>
      <p:bldP grpId="0" spid="24"/>
    </p:bldLst>
  </p:timing>
</p:sld>
</file>

<file path=ppt/tags/tag1.xml><?xml version="1.0" encoding="utf-8"?>
<p:tagLst xmlns:p="http://schemas.openxmlformats.org/presentationml/2006/main">
  <p:tag name="SELECTED" val="True"/>
</p:tagLst>
</file>

<file path=ppt/tags/tag10.xml><?xml version="1.0" encoding="utf-8"?>
<p:tagLst xmlns:p="http://schemas.openxmlformats.org/presentationml/2006/main">
  <p:tag name="SELECTED" val="True"/>
</p:tagLst>
</file>

<file path=ppt/tags/tag11.xml><?xml version="1.0" encoding="utf-8"?>
<p:tagLst xmlns:p="http://schemas.openxmlformats.org/presentationml/2006/main">
  <p:tag name="SELECTED" val="True"/>
</p:tagLst>
</file>

<file path=ppt/tags/tag12.xml><?xml version="1.0" encoding="utf-8"?>
<p:tagLst xmlns:p="http://schemas.openxmlformats.org/presentationml/2006/main">
  <p:tag name="SELECTED" val="True"/>
</p:tagLst>
</file>

<file path=ppt/tags/tag13.xml><?xml version="1.0" encoding="utf-8"?>
<p:tagLst xmlns:p="http://schemas.openxmlformats.org/presentationml/2006/main">
  <p:tag name="SELECTED" val="True"/>
</p:tagLst>
</file>

<file path=ppt/tags/tag14.xml><?xml version="1.0" encoding="utf-8"?>
<p:tagLst xmlns:p="http://schemas.openxmlformats.org/presentationml/2006/main">
  <p:tag name="SELECTED" val="True"/>
</p:tagLst>
</file>

<file path=ppt/tags/tag15.xml><?xml version="1.0" encoding="utf-8"?>
<p:tagLst xmlns:p="http://schemas.openxmlformats.org/presentationml/2006/main">
  <p:tag name="SELECTED" val="True"/>
</p:tagLst>
</file>

<file path=ppt/tags/tag16.xml><?xml version="1.0" encoding="utf-8"?>
<p:tagLst xmlns:p="http://schemas.openxmlformats.org/presentationml/2006/main">
  <p:tag name="SELECTED" val="True"/>
</p:tagLst>
</file>

<file path=ppt/tags/tag17.xml><?xml version="1.0" encoding="utf-8"?>
<p:tagLst xmlns:p="http://schemas.openxmlformats.org/presentationml/2006/main">
  <p:tag name="SELECTED" val="True"/>
</p:tagLst>
</file>

<file path=ppt/tags/tag18.xml><?xml version="1.0" encoding="utf-8"?>
<p:tagLst xmlns:p="http://schemas.openxmlformats.org/presentationml/2006/main">
  <p:tag name="SELECTED" val="True"/>
</p:tagLst>
</file>

<file path=ppt/tags/tag19.xml><?xml version="1.0" encoding="utf-8"?>
<p:tagLst xmlns:p="http://schemas.openxmlformats.org/presentationml/2006/main">
  <p:tag name="SELECTED" val="True"/>
</p:tagLst>
</file>

<file path=ppt/tags/tag2.xml><?xml version="1.0" encoding="utf-8"?>
<p:tagLst xmlns:p="http://schemas.openxmlformats.org/presentationml/2006/main">
  <p:tag name="SELECTED" val="True"/>
</p:tagLst>
</file>

<file path=ppt/tags/tag20.xml><?xml version="1.0" encoding="utf-8"?>
<p:tagLst xmlns:p="http://schemas.openxmlformats.org/presentationml/2006/main">
  <p:tag name="SELECTED" val="True"/>
</p:tagLst>
</file>

<file path=ppt/tags/tag21.xml><?xml version="1.0" encoding="utf-8"?>
<p:tagLst xmlns:p="http://schemas.openxmlformats.org/presentationml/2006/main">
  <p:tag name="SELECTED" val="True"/>
</p:tagLst>
</file>

<file path=ppt/tags/tag22.xml><?xml version="1.0" encoding="utf-8"?>
<p:tagLst xmlns:p="http://schemas.openxmlformats.org/presentationml/2006/main">
  <p:tag name="SELECTED" val="True"/>
</p:tagLst>
</file>

<file path=ppt/tags/tag23.xml><?xml version="1.0" encoding="utf-8"?>
<p:tagLst xmlns:p="http://schemas.openxmlformats.org/presentationml/2006/main">
  <p:tag name="SELECTED" val="True"/>
</p:tagLst>
</file>

<file path=ppt/tags/tag24.xml><?xml version="1.0" encoding="utf-8"?>
<p:tagLst xmlns:p="http://schemas.openxmlformats.org/presentationml/2006/main">
  <p:tag name="SELECTED" val="True"/>
</p:tagLst>
</file>

<file path=ppt/tags/tag25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3.xml><?xml version="1.0" encoding="utf-8"?>
<p:tagLst xmlns:p="http://schemas.openxmlformats.org/presentationml/2006/main">
  <p:tag name="SELECTED" val="True"/>
</p:tagLst>
</file>

<file path=ppt/tags/tag4.xml><?xml version="1.0" encoding="utf-8"?>
<p:tagLst xmlns:p="http://schemas.openxmlformats.org/presentationml/2006/main">
  <p:tag name="SELECTED" val="True"/>
</p:tagLst>
</file>

<file path=ppt/tags/tag5.xml><?xml version="1.0" encoding="utf-8"?>
<p:tagLst xmlns:p="http://schemas.openxmlformats.org/presentationml/2006/main">
  <p:tag name="SELECTED" val="True"/>
</p:tagLst>
</file>

<file path=ppt/tags/tag6.xml><?xml version="1.0" encoding="utf-8"?>
<p:tagLst xmlns:p="http://schemas.openxmlformats.org/presentationml/2006/main">
  <p:tag name="SELECTED" val="True"/>
</p:tagLst>
</file>

<file path=ppt/tags/tag7.xml><?xml version="1.0" encoding="utf-8"?>
<p:tagLst xmlns:p="http://schemas.openxmlformats.org/presentationml/2006/main">
  <p:tag name="SELECTED" val="True"/>
</p:tagLst>
</file>

<file path=ppt/tags/tag8.xml><?xml version="1.0" encoding="utf-8"?>
<p:tagLst xmlns:p="http://schemas.openxmlformats.org/presentationml/2006/main">
  <p:tag name="SELECTED" val="True"/>
</p:tagLst>
</file>

<file path=ppt/tags/tag9.xml><?xml version="1.0" encoding="utf-8"?>
<p:tagLst xmlns:p="http://schemas.openxmlformats.org/presentationml/2006/main">
  <p:tag name="SELECTED" val="True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www.microsoft.com</Company>
  <PresentationFormat>On-screen Show (16:9)</PresentationFormat>
  <Paragraphs>271</Paragraphs>
  <Slides>24</Slides>
  <Notes>24</Notes>
  <TotalTime>426</TotalTime>
  <HiddenSlides>0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41">
      <vt:lpstr>Arial</vt:lpstr>
      <vt:lpstr>Calibri</vt:lpstr>
      <vt:lpstr>Calibri Light</vt:lpstr>
      <vt:lpstr>Earth</vt:lpstr>
      <vt:lpstr>造字工房俊雅锐宋体验版常规体</vt:lpstr>
      <vt:lpstr>方正兰亭特黑简体</vt:lpstr>
      <vt:lpstr>张海山锐线体简</vt:lpstr>
      <vt:lpstr>方正兰亭细黑_GBK</vt:lpstr>
      <vt:lpstr>Kozuka Gothic Pro R</vt:lpstr>
      <vt:lpstr>Watford DB</vt:lpstr>
      <vt:lpstr>造字工房劲黑（非商用）常规体</vt:lpstr>
      <vt:lpstr>方正兰亭黑_GBK</vt:lpstr>
      <vt:lpstr>方正兰亭细黑_GBK_M</vt:lpstr>
      <vt:lpstr>方正兰亭特黑_GBK</vt:lpstr>
      <vt:lpstr>ITC Avant Garde Pro Md</vt:lpstr>
      <vt:lpstr>Gulim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2015-01-22T11:01:02Z</dcterms:created>
  <cp:lastModifiedBy>Administrator</cp:lastModifiedBy>
  <dcterms:modified xsi:type="dcterms:W3CDTF">2021-08-20T10:56:02Z</dcterms:modified>
  <cp:revision>48</cp:revision>
  <dc:title>PowerPoint 演示文稿</dc:title>
</cp:coreProperties>
</file>