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54" r:id="rId2"/>
  </p:sldMasterIdLst>
  <p:notesMasterIdLst>
    <p:notesMasterId r:id="rId3"/>
  </p:notesMasterIdLst>
  <p:handoutMasterIdLst>
    <p:handoutMasterId r:id="rId4"/>
  </p:handoutMasterIdLst>
  <p:sldIdLst>
    <p:sldId id="502" r:id="rId5"/>
    <p:sldId id="525" r:id="rId6"/>
    <p:sldId id="526" r:id="rId7"/>
    <p:sldId id="527"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540" r:id="rId21"/>
    <p:sldId id="541" r:id="rId22"/>
    <p:sldId id="542" r:id="rId23"/>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6314" autoAdjust="0"/>
  </p:normalViewPr>
  <p:slideViewPr>
    <p:cSldViewPr>
      <p:cViewPr varScale="1">
        <p:scale>
          <a:sx n="143" d="100"/>
          <a:sy n="143" d="100"/>
        </p:scale>
        <p:origin x="68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A84ECD-5762-4FF5-BC2A-C546AC5DB3A4}" type="datetimeFigureOut">
              <a:rPr lang="zh-CN" altLang="en-US" smtClean="0"/>
              <a:t>2020/12/4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9E7705-EF76-41DC-BDAD-11D9A89BFA9B}" type="slidenum">
              <a:rPr lang="zh-CN" altLang="en-US" smtClean="0"/>
              <a:t>‹#›</a:t>
            </a:fld>
            <a:endParaRPr lang="zh-CN" altLang="en-US"/>
          </a:p>
        </p:txBody>
      </p:sp>
    </p:spTree>
    <p:extLst>
      <p:ext uri="{BB962C8B-B14F-4D97-AF65-F5344CB8AC3E}">
        <p14:creationId xmlns:p14="http://schemas.microsoft.com/office/powerpoint/2010/main" val="303523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00998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46525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778085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431891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pattFill prst="horzBrick">
          <a:fgClr>
            <a:schemeClr val="bg1">
              <a:lumMod val="95000"/>
            </a:schemeClr>
          </a:fgClr>
          <a:bgClr>
            <a:schemeClr val="bg1"/>
          </a:bgClr>
        </a:pattFill>
        <a:effectLst/>
      </p:bgPr>
    </p:bg>
    <p:spTree>
      <p:nvGrpSpPr>
        <p:cNvPr id="1" name=""/>
        <p:cNvGrpSpPr/>
        <p:nvPr/>
      </p:nvGrpSpPr>
      <p:grpSpPr>
        <a:xfrm>
          <a:off x="0" y="0"/>
          <a:ext cx="0" cy="0"/>
        </a:xfrm>
      </p:grpSpPr>
    </p:spTree>
    <p:extLst>
      <p:ext uri="{BB962C8B-B14F-4D97-AF65-F5344CB8AC3E}">
        <p14:creationId val="500990193"/>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041548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51447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248918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51763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7523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54221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49522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节标题">
    <p:bg>
      <p:bgPr>
        <a:solidFill>
          <a:schemeClr val="bg1"/>
        </a:solidFill>
        <a:effectLst/>
      </p:bgPr>
    </p:bg>
    <p:spTree>
      <p:nvGrpSpPr>
        <p:cNvPr id="1" name=""/>
        <p:cNvGrpSpPr/>
        <p:nvPr/>
      </p:nvGrpSpPr>
      <p:grpSpPr>
        <a:xfrm>
          <a:off x="0" y="0"/>
          <a:ext cx="0" cy="0"/>
        </a:xfrm>
      </p:grpSpPr>
      <p:sp>
        <p:nvSpPr>
          <p:cNvPr id="3" name="菱形 2"/>
          <p:cNvSpPr/>
          <p:nvPr userDrawn="1"/>
        </p:nvSpPr>
        <p:spPr>
          <a:xfrm>
            <a:off x="304800" y="593026"/>
            <a:ext cx="295382" cy="29538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4982966"/>
            <a:ext cx="9154274" cy="160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993270666"/>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节标题">
    <p:bg>
      <p:bgPr>
        <a:solidFill>
          <a:schemeClr val="bg1"/>
        </a:solidFill>
        <a:effectLst/>
      </p:bgPr>
    </p:bg>
    <p:spTree>
      <p:nvGrpSpPr>
        <p:cNvPr id="1" name=""/>
        <p:cNvGrpSpPr/>
        <p:nvPr/>
      </p:nvGrpSpPr>
      <p:grpSpPr>
        <a:xfrm>
          <a:off x="0" y="0"/>
          <a:ext cx="0" cy="0"/>
        </a:xfrm>
      </p:grpSpPr>
      <p:sp>
        <p:nvSpPr>
          <p:cNvPr id="2" name="矩形 1"/>
          <p:cNvSpPr/>
          <p:nvPr userDrawn="1"/>
        </p:nvSpPr>
        <p:spPr>
          <a:xfrm>
            <a:off x="0" y="4982966"/>
            <a:ext cx="9154274" cy="160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50769471"/>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2020/12/4</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973690335"/>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200000"/>
                    </a14:imgEffect>
                    <a14:imgEffect>
                      <a14:brightnessContrast contrast="20000"/>
                    </a14:imgEffect>
                  </a14:imgLayer>
                </a14:imgProps>
              </a:ext>
              <a:ext uri="{28A0092B-C50C-407E-A947-70E740481C1C}">
                <a14:useLocalDpi val="0"/>
              </a:ext>
            </a:extLst>
          </a:blip>
          <a:stretch>
            <a:fillRect/>
          </a:stretch>
        </p:blipFill>
        <p:spPr>
          <a:xfrm>
            <a:off x="1354" y="0"/>
            <a:ext cx="9141291" cy="5143500"/>
          </a:xfrm>
          <a:prstGeom prst="rect">
            <a:avLst/>
          </a:prstGeom>
        </p:spPr>
      </p:pic>
      <p:pic>
        <p:nvPicPr>
          <p:cNvPr id="3" name="图片 2"/>
          <p:cNvPicPr>
            <a:picLocks noChangeAspect="1"/>
          </p:cNvPicPr>
          <p:nvPr userDrawn="1"/>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7455" y="4476750"/>
            <a:ext cx="9143244" cy="680357"/>
          </a:xfrm>
          <a:prstGeom prst="rect">
            <a:avLst/>
          </a:prstGeom>
        </p:spPr>
      </p:pic>
      <p:pic>
        <p:nvPicPr>
          <p:cNvPr id="4" name="图片 3"/>
          <p:cNvPicPr>
            <a:picLocks noChangeAspect="1"/>
          </p:cNvPicPr>
          <p:nvPr userDrawn="1"/>
        </p:nvPicPr>
        <p:blipFill>
          <a:blip r:embed="rId3">
            <a:extLst>
              <a:ext uri="{BEBA8EAE-BF5A-486C-A8C5-ECC9F3942E4B}">
                <a14:imgProps>
                  <a14:imgLayer xmlns:d3p1="http://schemas.openxmlformats.org/officeDocument/2006/relationships" d3p1:embed="">
                    <a14:imgEffect>
                      <a14:saturation sat="200000"/>
                    </a14:imgEffect>
                    <a14:imgEffect>
                      <a14:brightnessContrast contrast="40000"/>
                    </a14:imgEffect>
                  </a14:imgLayer>
                </a14:imgProps>
              </a:ext>
              <a:ext uri="{28A0092B-C50C-407E-A947-70E740481C1C}">
                <a14:useLocalDpi val="0"/>
              </a:ext>
            </a:extLst>
          </a:blip>
          <a:srcRect b="77778"/>
          <a:stretch>
            <a:fillRect/>
          </a:stretch>
        </p:blipFill>
        <p:spPr>
          <a:xfrm>
            <a:off x="7239000" y="4451350"/>
            <a:ext cx="1754746" cy="692150"/>
          </a:xfrm>
          <a:prstGeom prst="rect">
            <a:avLst/>
          </a:prstGeom>
        </p:spPr>
      </p:pic>
    </p:spTree>
    <p:extLst>
      <p:ext uri="{BB962C8B-B14F-4D97-AF65-F5344CB8AC3E}">
        <p14:creationId val="2432575626"/>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639683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648482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31015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792251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2020/12/4</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718" r:id="rId1"/>
    <p:sldLayoutId id="2147483745" r:id="rId2"/>
    <p:sldLayoutId id="2147483753" r:id="rId3"/>
    <p:sldLayoutId id="2147483747" r:id="rId4"/>
    <p:sldLayoutId id="2147483748" r:id="rId5"/>
  </p:sldLayoutIdLst>
  <mc:AlternateContent>
    <mc:Choice Requires="p14">
      <p:transition spd="slow" p14:dur="1600">
        <p14:gallery dir="l"/>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647378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horzBrick">
          <a:fgClr>
            <a:schemeClr val="bg1">
              <a:lumMod val="95000"/>
            </a:schemeClr>
          </a:fgClr>
          <a:bgClr>
            <a:schemeClr val="bg1"/>
          </a:bgClr>
        </a:pattFill>
        <a:effectLst/>
      </p:bgPr>
    </p:bg>
    <p:spTree>
      <p:nvGrpSpPr>
        <p:cNvPr id="1" name=""/>
        <p:cNvGrpSpPr/>
        <p:nvPr/>
      </p:nvGrpSpPr>
      <p:grpSpPr>
        <a:xfrm>
          <a:off x="0" y="0"/>
          <a:ext cx="0" cy="0"/>
        </a:xfrm>
      </p:grpSpPr>
      <p:grpSp>
        <p:nvGrpSpPr>
          <p:cNvPr id="35" name="组合 34"/>
          <p:cNvGrpSpPr/>
          <p:nvPr/>
        </p:nvGrpSpPr>
        <p:grpSpPr>
          <a:xfrm>
            <a:off x="76200" y="827961"/>
            <a:ext cx="9067800" cy="3375881"/>
            <a:chOff x="665019" y="980362"/>
            <a:chExt cx="8478981" cy="3058116"/>
          </a:xfrm>
        </p:grpSpPr>
        <p:sp>
          <p:nvSpPr>
            <p:cNvPr id="34" name="任意多边形 33"/>
            <p:cNvSpPr/>
            <p:nvPr/>
          </p:nvSpPr>
          <p:spPr>
            <a:xfrm flipH="1" flipV="1">
              <a:off x="4495800" y="1115077"/>
              <a:ext cx="4648200" cy="2923401"/>
            </a:xfrm>
            <a:custGeom>
              <a:gdLst>
                <a:gd fmla="*/ 0 w 4648200" name="connsiteX0"/>
                <a:gd fmla="*/ 2923401 h 2923401" name="connsiteY0"/>
                <a:gd fmla="*/ 0 w 4648200" name="connsiteX1"/>
                <a:gd fmla="*/ 6474 h 2923401" name="connsiteY1"/>
                <a:gd fmla="*/ 4648200 w 4648200" name="connsiteX2"/>
                <a:gd fmla="*/ 0 h 2923401" name="connsiteY2"/>
                <a:gd fmla="*/ 2297655 w 4648200" name="connsiteX3"/>
                <a:gd fmla="*/ 2918023 h 2923401" name="connsiteY3"/>
              </a:gdLst>
              <a:cxnLst>
                <a:cxn ang="0">
                  <a:pos x="connsiteX0" y="connsiteY0"/>
                </a:cxn>
                <a:cxn ang="0">
                  <a:pos x="connsiteX1" y="connsiteY1"/>
                </a:cxn>
                <a:cxn ang="0">
                  <a:pos x="connsiteX2" y="connsiteY2"/>
                </a:cxn>
                <a:cxn ang="0">
                  <a:pos x="connsiteX3" y="connsiteY3"/>
                </a:cxn>
              </a:cxnLst>
              <a:rect b="b" l="l" r="r" t="t"/>
              <a:pathLst>
                <a:path h="2923401" w="4648200">
                  <a:moveTo>
                    <a:pt x="0" y="2923401"/>
                  </a:moveTo>
                  <a:lnTo>
                    <a:pt x="0" y="6474"/>
                  </a:lnTo>
                  <a:lnTo>
                    <a:pt x="4648200" y="0"/>
                  </a:lnTo>
                  <a:lnTo>
                    <a:pt x="2297655" y="2918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32" name="任意多边形 31"/>
            <p:cNvSpPr/>
            <p:nvPr/>
          </p:nvSpPr>
          <p:spPr>
            <a:xfrm flipH="1" flipV="1">
              <a:off x="665019" y="980362"/>
              <a:ext cx="8478981" cy="2916096"/>
            </a:xfrm>
            <a:custGeom>
              <a:gdLst>
                <a:gd fmla="*/ 0 w 8478981" name="connsiteX0"/>
                <a:gd fmla="*/ 2916096 h 2916096" name="connsiteY0"/>
                <a:gd fmla="*/ 0 w 8478981" name="connsiteX1"/>
                <a:gd fmla="*/ 6898 h 2916096" name="connsiteY1"/>
                <a:gd fmla="*/ 8478981 w 8478981" name="connsiteX2"/>
                <a:gd fmla="*/ 0 h 2916096" name="connsiteY2"/>
                <a:gd fmla="*/ 5173821 w 8478981" name="connsiteX3"/>
                <a:gd fmla="*/ 2909780 h 2916096" name="connsiteY3"/>
              </a:gdLst>
              <a:cxnLst>
                <a:cxn ang="0">
                  <a:pos x="connsiteX0" y="connsiteY0"/>
                </a:cxn>
                <a:cxn ang="0">
                  <a:pos x="connsiteX1" y="connsiteY1"/>
                </a:cxn>
                <a:cxn ang="0">
                  <a:pos x="connsiteX2" y="connsiteY2"/>
                </a:cxn>
                <a:cxn ang="0">
                  <a:pos x="connsiteX3" y="connsiteY3"/>
                </a:cxn>
              </a:cxnLst>
              <a:rect b="b" l="l" r="r" t="t"/>
              <a:pathLst>
                <a:path h="2916096" w="8478981">
                  <a:moveTo>
                    <a:pt x="0" y="2916096"/>
                  </a:moveTo>
                  <a:lnTo>
                    <a:pt x="0" y="6898"/>
                  </a:lnTo>
                  <a:lnTo>
                    <a:pt x="8478981" y="0"/>
                  </a:lnTo>
                  <a:lnTo>
                    <a:pt x="5173821" y="29097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grpSp>
      <p:sp>
        <p:nvSpPr>
          <p:cNvPr id="28" name="任意多边形 27"/>
          <p:cNvSpPr/>
          <p:nvPr/>
        </p:nvSpPr>
        <p:spPr>
          <a:xfrm flipH="1" flipV="1">
            <a:off x="1561812" y="4315031"/>
            <a:ext cx="7582188" cy="161719"/>
          </a:xfrm>
          <a:custGeom>
            <a:gdLst>
              <a:gd fmla="*/ 0 w 7582188" name="connsiteX0"/>
              <a:gd fmla="*/ 161719 h 161719" name="connsiteY0"/>
              <a:gd fmla="*/ 0 w 7582188" name="connsiteX1"/>
              <a:gd fmla="*/ 6169 h 161719" name="connsiteY1"/>
              <a:gd fmla="*/ 7582188 w 7582188" name="connsiteX2"/>
              <a:gd fmla="*/ 0 h 161719" name="connsiteY2"/>
              <a:gd fmla="*/ 7405338 w 7582188" name="connsiteX3"/>
              <a:gd fmla="*/ 155695 h 161719" name="connsiteY3"/>
            </a:gdLst>
            <a:cxnLst>
              <a:cxn ang="0">
                <a:pos x="connsiteX0" y="connsiteY0"/>
              </a:cxn>
              <a:cxn ang="0">
                <a:pos x="connsiteX1" y="connsiteY1"/>
              </a:cxn>
              <a:cxn ang="0">
                <a:pos x="connsiteX2" y="connsiteY2"/>
              </a:cxn>
              <a:cxn ang="0">
                <a:pos x="connsiteX3" y="connsiteY3"/>
              </a:cxn>
            </a:cxnLst>
            <a:rect b="b" l="l" r="r" t="t"/>
            <a:pathLst>
              <a:path h="161719" w="7582188">
                <a:moveTo>
                  <a:pt x="0" y="161719"/>
                </a:moveTo>
                <a:lnTo>
                  <a:pt x="0" y="6169"/>
                </a:lnTo>
                <a:lnTo>
                  <a:pt x="7582188" y="0"/>
                </a:lnTo>
                <a:lnTo>
                  <a:pt x="7405338" y="1556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4" name="文本框 3">
            <a:extLst>
              <a:ext uri="{FF2B5EF4-FFF2-40B4-BE49-F238E27FC236}">
                <a16:creationId xmlns:a16="http://schemas.microsoft.com/office/drawing/2014/main" id="{433A7169-2972-4B8F-BC74-FE5085D1DD91}"/>
              </a:ext>
            </a:extLst>
          </p:cNvPr>
          <p:cNvSpPr txBox="1"/>
          <p:nvPr/>
        </p:nvSpPr>
        <p:spPr>
          <a:xfrm>
            <a:off x="3638853" y="2704398"/>
            <a:ext cx="5105400" cy="438912"/>
          </a:xfrm>
          <a:prstGeom prst="rect">
            <a:avLst/>
          </a:prstGeom>
          <a:noFill/>
        </p:spPr>
        <p:txBody>
          <a:bodyPr rtlCol="0" wrap="square">
            <a:spAutoFit/>
          </a:bodyPr>
          <a:lstStyle/>
          <a:p>
            <a:r>
              <a:rPr altLang="zh-CN" lang="en-US" smtClean="0" sz="1140">
                <a:solidFill>
                  <a:schemeClr val="bg1"/>
                </a:solidFill>
                <a:latin typeface="+mn-ea"/>
                <a:sym typeface="+mn-ea"/>
              </a:rPr>
              <a:t>the user can demonstrate on a computer, or print the presentation and </a:t>
            </a:r>
          </a:p>
          <a:p>
            <a:r>
              <a:rPr altLang="zh-CN" lang="en-US" smtClean="0" sz="1140">
                <a:solidFill>
                  <a:schemeClr val="bg1"/>
                </a:solidFill>
                <a:latin typeface="+mn-ea"/>
                <a:sym typeface="+mn-ea"/>
              </a:rPr>
              <a:t>make it into a film to be used in a wider field</a:t>
            </a:r>
          </a:p>
        </p:txBody>
      </p:sp>
      <p:sp>
        <p:nvSpPr>
          <p:cNvPr id="6" name="文本框 5">
            <a:extLst>
              <a:ext uri="{FF2B5EF4-FFF2-40B4-BE49-F238E27FC236}">
                <a16:creationId xmlns:a16="http://schemas.microsoft.com/office/drawing/2014/main" id="{4711FD5C-5F2D-4C21-9C6B-9C07F41C856D}"/>
              </a:ext>
            </a:extLst>
          </p:cNvPr>
          <p:cNvSpPr txBox="1"/>
          <p:nvPr/>
        </p:nvSpPr>
        <p:spPr>
          <a:xfrm>
            <a:off x="3609164" y="3147596"/>
            <a:ext cx="3477435" cy="335280"/>
          </a:xfrm>
          <a:prstGeom prst="rect">
            <a:avLst/>
          </a:prstGeom>
          <a:noFill/>
        </p:spPr>
        <p:txBody>
          <a:bodyPr rtlCol="0" wrap="square">
            <a:spAutoFit/>
          </a:bodyPr>
          <a:lstStyle/>
          <a:p>
            <a:r>
              <a:rPr altLang="en-US" lang="zh-CN" smtClean="0" sz="1600">
                <a:solidFill>
                  <a:schemeClr val="bg1"/>
                </a:solidFill>
                <a:latin typeface="+mn-ea"/>
                <a:sym charset="-122" panose="00000500000000000000" pitchFamily="2" typeface="字魂59号-创粗黑"/>
              </a:rPr>
              <a:t>宣讲人：优页PPT    时间：20XX.XX</a:t>
            </a:r>
          </a:p>
        </p:txBody>
      </p:sp>
      <p:sp>
        <p:nvSpPr>
          <p:cNvPr id="36" name="矩形 35">
            <a:extLst>
              <a:ext uri="{FF2B5EF4-FFF2-40B4-BE49-F238E27FC236}">
                <a16:creationId xmlns:a16="http://schemas.microsoft.com/office/drawing/2014/main" id="{0AAEB70C-087A-4956-A4C1-D24C01AE1879}"/>
              </a:ext>
            </a:extLst>
          </p:cNvPr>
          <p:cNvSpPr/>
          <p:nvPr/>
        </p:nvSpPr>
        <p:spPr>
          <a:xfrm>
            <a:off x="3668940" y="1394996"/>
            <a:ext cx="9679305" cy="822960"/>
          </a:xfrm>
          <a:prstGeom prst="rect">
            <a:avLst/>
          </a:prstGeom>
        </p:spPr>
        <p:txBody>
          <a:bodyPr wrap="none">
            <a:spAutoFit/>
          </a:bodyPr>
          <a:lstStyle/>
          <a:p>
            <a:r>
              <a:rPr altLang="en-US" lang="zh-CN" noProof="1" smtClean="0" sz="4800">
                <a:solidFill>
                  <a:schemeClr val="bg1"/>
                </a:solidFill>
                <a:latin charset="-122" panose="00020600040101010101" pitchFamily="18" typeface="汉仪铸字超然体W"/>
                <a:ea charset="-122" panose="00020600040101010101" pitchFamily="18" typeface="汉仪铸字超然体W"/>
              </a:rPr>
              <a:t>反洗钱ANTI MONEY LAUNDERING</a:t>
            </a:r>
          </a:p>
        </p:txBody>
      </p:sp>
      <p:grpSp>
        <p:nvGrpSpPr>
          <p:cNvPr id="41" name="组合 40"/>
          <p:cNvGrpSpPr/>
          <p:nvPr/>
        </p:nvGrpSpPr>
        <p:grpSpPr>
          <a:xfrm>
            <a:off x="3638853" y="2156996"/>
            <a:ext cx="5300980" cy="472440"/>
            <a:chOff x="3332749" y="2266950"/>
            <a:chExt cx="5300980" cy="472440"/>
          </a:xfrm>
        </p:grpSpPr>
        <p:sp>
          <p:nvSpPr>
            <p:cNvPr id="3" name="矩形 2">
              <a:extLst>
                <a:ext uri="{FF2B5EF4-FFF2-40B4-BE49-F238E27FC236}">
                  <a16:creationId xmlns:a16="http://schemas.microsoft.com/office/drawing/2014/main" id="{0AAEB70C-087A-4956-A4C1-D24C01AE1879}"/>
                </a:ext>
              </a:extLst>
            </p:cNvPr>
            <p:cNvSpPr/>
            <p:nvPr/>
          </p:nvSpPr>
          <p:spPr>
            <a:xfrm>
              <a:off x="3332749" y="2266950"/>
              <a:ext cx="5300980" cy="472440"/>
            </a:xfrm>
            <a:prstGeom prst="rect">
              <a:avLst/>
            </a:prstGeom>
          </p:spPr>
          <p:txBody>
            <a:bodyPr wrap="none">
              <a:spAutoFit/>
            </a:bodyPr>
            <a:lstStyle/>
            <a:p>
              <a:r>
                <a:rPr altLang="en-US" lang="zh-CN" noProof="1" smtClean="0" spc="600" sz="2500">
                  <a:solidFill>
                    <a:schemeClr val="bg1"/>
                  </a:solidFill>
                  <a:latin typeface="+mn-ea"/>
                </a:rPr>
                <a:t>金融机构反洗钱基础知识培训</a:t>
              </a:r>
            </a:p>
          </p:txBody>
        </p:sp>
        <p:cxnSp>
          <p:nvCxnSpPr>
            <p:cNvPr id="39" name="直接连接符 38"/>
            <p:cNvCxnSpPr/>
            <p:nvPr/>
          </p:nvCxnSpPr>
          <p:spPr>
            <a:xfrm>
              <a:off x="3390472" y="2702103"/>
              <a:ext cx="50857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3" name="图片 42"/>
          <p:cNvPicPr>
            <a:picLocks noChangeAspect="1"/>
          </p:cNvPicPr>
          <p:nvPr/>
        </p:nvPicPr>
        <p:blipFill>
          <a:blip r:embed="rId3">
            <a:extLst>
              <a:ext uri="{28A0092B-C50C-407E-A947-70E740481C1C}">
                <a14:useLocalDpi val="0"/>
              </a:ext>
            </a:extLst>
          </a:blip>
          <a:stretch>
            <a:fillRect/>
          </a:stretch>
        </p:blipFill>
        <p:spPr>
          <a:xfrm>
            <a:off x="1418950" y="2026771"/>
            <a:ext cx="2238650" cy="1953028"/>
          </a:xfrm>
          <a:prstGeom prst="rect">
            <a:avLst/>
          </a:prstGeom>
        </p:spPr>
      </p:pic>
      <p:grpSp>
        <p:nvGrpSpPr>
          <p:cNvPr id="66" name="组合 65"/>
          <p:cNvGrpSpPr/>
          <p:nvPr/>
        </p:nvGrpSpPr>
        <p:grpSpPr>
          <a:xfrm>
            <a:off x="0" y="807571"/>
            <a:ext cx="3419146" cy="3135779"/>
            <a:chOff x="0" y="807571"/>
            <a:chExt cx="3419146" cy="3135779"/>
          </a:xfrm>
        </p:grpSpPr>
        <p:grpSp>
          <p:nvGrpSpPr>
            <p:cNvPr id="47" name="组合 46"/>
            <p:cNvGrpSpPr/>
            <p:nvPr/>
          </p:nvGrpSpPr>
          <p:grpSpPr>
            <a:xfrm>
              <a:off x="1" y="807571"/>
              <a:ext cx="3419145" cy="3135779"/>
              <a:chOff x="1" y="742950"/>
              <a:chExt cx="3419145" cy="3135779"/>
            </a:xfrm>
          </p:grpSpPr>
          <p:sp>
            <p:nvSpPr>
              <p:cNvPr id="30" name="任意多边形 29"/>
              <p:cNvSpPr/>
              <p:nvPr/>
            </p:nvSpPr>
            <p:spPr>
              <a:xfrm flipV="1">
                <a:off x="1" y="742952"/>
                <a:ext cx="3419145" cy="3135777"/>
              </a:xfrm>
              <a:custGeom>
                <a:gdLst>
                  <a:gd fmla="*/ 0 w 3419145" name="connsiteX0"/>
                  <a:gd fmla="*/ 3135777 h 3135777" name="connsiteY0"/>
                  <a:gd fmla="*/ 3419145 w 3419145" name="connsiteX1"/>
                  <a:gd fmla="*/ 3135777 h 3135777" name="connsiteY1"/>
                  <a:gd fmla="*/ 0 w 3419145" name="connsiteX2"/>
                  <a:gd fmla="*/ 0 h 3135777" name="connsiteY2"/>
                </a:gdLst>
                <a:cxnLst>
                  <a:cxn ang="0">
                    <a:pos x="connsiteX0" y="connsiteY0"/>
                  </a:cxn>
                  <a:cxn ang="0">
                    <a:pos x="connsiteX1" y="connsiteY1"/>
                  </a:cxn>
                  <a:cxn ang="0">
                    <a:pos x="connsiteX2" y="connsiteY2"/>
                  </a:cxn>
                </a:cxnLst>
                <a:rect b="b" l="l" r="r" t="t"/>
                <a:pathLst>
                  <a:path h="3135777" w="3419145">
                    <a:moveTo>
                      <a:pt x="0" y="3135777"/>
                    </a:moveTo>
                    <a:lnTo>
                      <a:pt x="3419145" y="3135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15" name="直角三角形 14"/>
              <p:cNvSpPr/>
              <p:nvPr/>
            </p:nvSpPr>
            <p:spPr>
              <a:xfrm flipV="1">
                <a:off x="1654" y="742950"/>
                <a:ext cx="3187684" cy="2923498"/>
              </a:xfrm>
              <a:prstGeom prst="rtTriangle">
                <a:avLst/>
              </a:prstGeom>
              <a:blipFill dpi="0" rotWithShape="0">
                <a:blip r:embed="rId4">
                  <a:extLst>
                    <a:ext uri="{BEBA8EAE-BF5A-486C-A8C5-ECC9F3942E4B}">
                      <a14:imgProps>
                        <a14:imgLayer xmlns:d3p1="http://schemas.openxmlformats.org/officeDocument/2006/relationships" d3p1:embed="">
                          <a14:imgEffect>
                            <a14:saturation sat="200000"/>
                          </a14:imgEffect>
                          <a14:imgEffect>
                            <a14:brightnessContrast contrast="20000"/>
                          </a14:imgEffect>
                        </a14:imgLayer>
                      </a14:imgProps>
                    </a:ext>
                  </a:extLst>
                </a:blip>
                <a:stretch>
                  <a:fillRect b="-2000" l="-26000" r="-1000" t="-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FFFFFF"/>
                  </a:solidFill>
                </a:endParaRPr>
              </a:p>
            </p:txBody>
          </p:sp>
        </p:grpSp>
        <p:cxnSp>
          <p:nvCxnSpPr>
            <p:cNvPr id="49" name="直接连接符 48"/>
            <p:cNvCxnSpPr/>
            <p:nvPr/>
          </p:nvCxnSpPr>
          <p:spPr>
            <a:xfrm flipH="1">
              <a:off x="609600" y="807571"/>
              <a:ext cx="0" cy="2340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219200" y="807571"/>
              <a:ext cx="0" cy="1784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905000" y="807571"/>
              <a:ext cx="0" cy="11545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514600" y="807571"/>
              <a:ext cx="0" cy="5874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0" y="1394996"/>
              <a:ext cx="2514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0" y="1962150"/>
              <a:ext cx="1905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0" y="2613502"/>
              <a:ext cx="1219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0" y="3161736"/>
              <a:ext cx="609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0" y="807571"/>
              <a:ext cx="3189338" cy="29234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72887277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8">
                                  <p:stCondLst>
                                    <p:cond delay="0"/>
                                  </p:stCondLst>
                                  <p:childTnLst>
                                    <p:set>
                                      <p:cBhvr>
                                        <p:cTn dur="1" fill="hold" id="6">
                                          <p:stCondLst>
                                            <p:cond delay="0"/>
                                          </p:stCondLst>
                                        </p:cTn>
                                        <p:tgtEl>
                                          <p:spTgt spid="66"/>
                                        </p:tgtEl>
                                        <p:attrNameLst>
                                          <p:attrName>style.visibility</p:attrName>
                                        </p:attrNameLst>
                                      </p:cBhvr>
                                      <p:to>
                                        <p:strVal val="visible"/>
                                      </p:to>
                                    </p:set>
                                    <p:anim calcmode="lin" valueType="num">
                                      <p:cBhvr additive="base">
                                        <p:cTn dur="1000" fill="hold" id="7"/>
                                        <p:tgtEl>
                                          <p:spTgt spid="66"/>
                                        </p:tgtEl>
                                        <p:attrNameLst>
                                          <p:attrName>ppt_x</p:attrName>
                                        </p:attrNameLst>
                                      </p:cBhvr>
                                      <p:tavLst>
                                        <p:tav tm="0">
                                          <p:val>
                                            <p:strVal val="0-#ppt_w/2"/>
                                          </p:val>
                                        </p:tav>
                                        <p:tav tm="100000">
                                          <p:val>
                                            <p:strVal val="#ppt_x"/>
                                          </p:val>
                                        </p:tav>
                                      </p:tavLst>
                                    </p:anim>
                                    <p:anim calcmode="lin" valueType="num">
                                      <p:cBhvr additive="base">
                                        <p:cTn dur="1000" fill="hold" id="8"/>
                                        <p:tgtEl>
                                          <p:spTgt spid="66"/>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2">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1000" fill="hold" id="11"/>
                                        <p:tgtEl>
                                          <p:spTgt spid="35"/>
                                        </p:tgtEl>
                                        <p:attrNameLst>
                                          <p:attrName>ppt_x</p:attrName>
                                        </p:attrNameLst>
                                      </p:cBhvr>
                                      <p:tavLst>
                                        <p:tav tm="0">
                                          <p:val>
                                            <p:strVal val="1+#ppt_w/2"/>
                                          </p:val>
                                        </p:tav>
                                        <p:tav tm="100000">
                                          <p:val>
                                            <p:strVal val="#ppt_x"/>
                                          </p:val>
                                        </p:tav>
                                      </p:tavLst>
                                    </p:anim>
                                    <p:anim calcmode="lin" valueType="num">
                                      <p:cBhvr additive="base">
                                        <p:cTn dur="1000" fill="hold" id="12"/>
                                        <p:tgtEl>
                                          <p:spTgt spid="35"/>
                                        </p:tgtEl>
                                        <p:attrNameLst>
                                          <p:attrName>ppt_y</p:attrName>
                                        </p:attrNameLst>
                                      </p:cBhvr>
                                      <p:tavLst>
                                        <p:tav tm="0">
                                          <p:val>
                                            <p:strVal val="#ppt_y"/>
                                          </p:val>
                                        </p:tav>
                                        <p:tav tm="100000">
                                          <p:val>
                                            <p:strVal val="#ppt_y"/>
                                          </p:val>
                                        </p:tav>
                                      </p:tavLst>
                                    </p:anim>
                                  </p:childTnLst>
                                </p:cTn>
                              </p:par>
                              <p:par>
                                <p:cTn decel="60000" fill="hold" grpId="0"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ppt_x"/>
                                          </p:val>
                                        </p:tav>
                                        <p:tav tm="100000">
                                          <p:val>
                                            <p:strVal val="#ppt_x"/>
                                          </p:val>
                                        </p:tav>
                                      </p:tavLst>
                                    </p:anim>
                                    <p:anim calcmode="lin" valueType="num">
                                      <p:cBhvr additive="base">
                                        <p:cTn dur="1000" fill="hold" id="16"/>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 presetSubtype="12">
                                  <p:stCondLst>
                                    <p:cond delay="0"/>
                                  </p:stCondLst>
                                  <p:childTnLst>
                                    <p:set>
                                      <p:cBhvr>
                                        <p:cTn dur="1" fill="hold" id="20">
                                          <p:stCondLst>
                                            <p:cond delay="0"/>
                                          </p:stCondLst>
                                        </p:cTn>
                                        <p:tgtEl>
                                          <p:spTgt spid="43"/>
                                        </p:tgtEl>
                                        <p:attrNameLst>
                                          <p:attrName>style.visibility</p:attrName>
                                        </p:attrNameLst>
                                      </p:cBhvr>
                                      <p:to>
                                        <p:strVal val="visible"/>
                                      </p:to>
                                    </p:set>
                                    <p:anim calcmode="lin" valueType="num">
                                      <p:cBhvr additive="base">
                                        <p:cTn dur="500" fill="hold" id="21"/>
                                        <p:tgtEl>
                                          <p:spTgt spid="43"/>
                                        </p:tgtEl>
                                        <p:attrNameLst>
                                          <p:attrName>ppt_x</p:attrName>
                                        </p:attrNameLst>
                                      </p:cBhvr>
                                      <p:tavLst>
                                        <p:tav tm="0">
                                          <p:val>
                                            <p:strVal val="0-#ppt_w/2"/>
                                          </p:val>
                                        </p:tav>
                                        <p:tav tm="100000">
                                          <p:val>
                                            <p:strVal val="#ppt_x"/>
                                          </p:val>
                                        </p:tav>
                                      </p:tavLst>
                                    </p:anim>
                                    <p:anim calcmode="lin" valueType="num">
                                      <p:cBhvr additive="base">
                                        <p:cTn dur="500" fill="hold" id="22"/>
                                        <p:tgtEl>
                                          <p:spTgt spid="43"/>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2" presetSubtype="2">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1+#ppt_w/2"/>
                                          </p:val>
                                        </p:tav>
                                        <p:tav tm="100000">
                                          <p:val>
                                            <p:strVal val="#ppt_x"/>
                                          </p:val>
                                        </p:tav>
                                      </p:tavLst>
                                    </p:anim>
                                    <p:anim calcmode="lin" valueType="num">
                                      <p:cBhvr additive="base">
                                        <p:cTn dur="500" fill="hold" id="2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22" presetSubtype="8">
                                  <p:stCondLst>
                                    <p:cond delay="0"/>
                                  </p:stCondLst>
                                  <p:childTnLst>
                                    <p:set>
                                      <p:cBhvr>
                                        <p:cTn dur="1" fill="hold" id="32">
                                          <p:stCondLst>
                                            <p:cond delay="0"/>
                                          </p:stCondLst>
                                        </p:cTn>
                                        <p:tgtEl>
                                          <p:spTgt spid="41"/>
                                        </p:tgtEl>
                                        <p:attrNameLst>
                                          <p:attrName>style.visibility</p:attrName>
                                        </p:attrNameLst>
                                      </p:cBhvr>
                                      <p:to>
                                        <p:strVal val="visible"/>
                                      </p:to>
                                    </p:set>
                                    <p:animEffect filter="wipe(left)" transition="in">
                                      <p:cBhvr>
                                        <p:cTn dur="500" id="33"/>
                                        <p:tgtEl>
                                          <p:spTgt spid="41"/>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4"/>
                                        </p:tgtEl>
                                        <p:attrNameLst>
                                          <p:attrName>style.visibility</p:attrName>
                                        </p:attrNameLst>
                                      </p:cBhvr>
                                      <p:to>
                                        <p:strVal val="visible"/>
                                      </p:to>
                                    </p:set>
                                    <p:anim calcmode="lin" valueType="num">
                                      <p:cBhvr>
                                        <p:cTn dur="500" fill="hold" id="38"/>
                                        <p:tgtEl>
                                          <p:spTgt spid="4"/>
                                        </p:tgtEl>
                                        <p:attrNameLst>
                                          <p:attrName>ppt_w</p:attrName>
                                        </p:attrNameLst>
                                      </p:cBhvr>
                                      <p:tavLst>
                                        <p:tav tm="0">
                                          <p:val>
                                            <p:fltVal val="0"/>
                                          </p:val>
                                        </p:tav>
                                        <p:tav tm="100000">
                                          <p:val>
                                            <p:strVal val="#ppt_w"/>
                                          </p:val>
                                        </p:tav>
                                      </p:tavLst>
                                    </p:anim>
                                    <p:anim calcmode="lin" valueType="num">
                                      <p:cBhvr>
                                        <p:cTn dur="500" fill="hold" id="39"/>
                                        <p:tgtEl>
                                          <p:spTgt spid="4"/>
                                        </p:tgtEl>
                                        <p:attrNameLst>
                                          <p:attrName>ppt_h</p:attrName>
                                        </p:attrNameLst>
                                      </p:cBhvr>
                                      <p:tavLst>
                                        <p:tav tm="0">
                                          <p:val>
                                            <p:fltVal val="0"/>
                                          </p:val>
                                        </p:tav>
                                        <p:tav tm="100000">
                                          <p:val>
                                            <p:strVal val="#ppt_h"/>
                                          </p:val>
                                        </p:tav>
                                      </p:tavLst>
                                    </p:anim>
                                    <p:animEffect filter="fade" transition="in">
                                      <p:cBhvr>
                                        <p:cTn dur="500" id="40"/>
                                        <p:tgtEl>
                                          <p:spTgt spid="4"/>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16" presetSubtype="21">
                                  <p:stCondLst>
                                    <p:cond delay="0"/>
                                  </p:stCondLst>
                                  <p:childTnLst>
                                    <p:set>
                                      <p:cBhvr>
                                        <p:cTn dur="1" fill="hold" id="44">
                                          <p:stCondLst>
                                            <p:cond delay="0"/>
                                          </p:stCondLst>
                                        </p:cTn>
                                        <p:tgtEl>
                                          <p:spTgt spid="6"/>
                                        </p:tgtEl>
                                        <p:attrNameLst>
                                          <p:attrName>style.visibility</p:attrName>
                                        </p:attrNameLst>
                                      </p:cBhvr>
                                      <p:to>
                                        <p:strVal val="visible"/>
                                      </p:to>
                                    </p:set>
                                    <p:animEffect filter="barn(inVertical)" transition="in">
                                      <p:cBhvr>
                                        <p:cTn dur="500" id="4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4"/>
      <p:bldP grpId="0" spid="6"/>
      <p:bldP grpId="0" spid="3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17">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中华人民共和国刑法</a:t>
            </a:r>
          </a:p>
        </p:txBody>
      </p:sp>
      <p:grpSp>
        <p:nvGrpSpPr>
          <p:cNvPr id="19" name="组合 18"/>
          <p:cNvGrpSpPr/>
          <p:nvPr/>
        </p:nvGrpSpPr>
        <p:grpSpPr>
          <a:xfrm>
            <a:off x="538163" y="1517332"/>
            <a:ext cx="4009073" cy="502920"/>
            <a:chOff x="754856" y="1394936"/>
            <a:chExt cx="4009073" cy="502920"/>
          </a:xfrm>
        </p:grpSpPr>
        <p:sp>
          <p:nvSpPr>
            <p:cNvPr id="20" name="单圆角矩形 19"/>
            <p:cNvSpPr/>
            <p:nvPr/>
          </p:nvSpPr>
          <p:spPr>
            <a:xfrm>
              <a:off x="754856" y="1394936"/>
              <a:ext cx="4009073" cy="502920"/>
            </a:xfrm>
            <a:prstGeom prst="round1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
          <p:nvSpPr>
            <p:cNvPr id="21" name="TextBox 560"/>
            <p:cNvSpPr txBox="1"/>
            <p:nvPr/>
          </p:nvSpPr>
          <p:spPr>
            <a:xfrm>
              <a:off x="838200" y="1452562"/>
              <a:ext cx="3580922" cy="388620"/>
            </a:xfrm>
            <a:prstGeom prst="rect">
              <a:avLst/>
            </a:prstGeom>
            <a:noFill/>
          </p:spPr>
          <p:txBody>
            <a:bodyPr bIns="34290" lIns="68580" rIns="68580" rtlCol="0" tIns="3429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noProof="1" spc="225" sz="2100">
                  <a:solidFill>
                    <a:prstClr val="white"/>
                  </a:solidFill>
                  <a:cs typeface="+mn-ea"/>
                  <a:sym typeface="+mn-lt"/>
                </a:rPr>
                <a:t>金融票据有价证券</a:t>
              </a:r>
            </a:p>
          </p:txBody>
        </p:sp>
      </p:grpSp>
      <p:sp>
        <p:nvSpPr>
          <p:cNvPr id="22" name="对角圆角矩形 21"/>
          <p:cNvSpPr/>
          <p:nvPr/>
        </p:nvSpPr>
        <p:spPr>
          <a:xfrm>
            <a:off x="4674870" y="1541399"/>
            <a:ext cx="3859530" cy="2547461"/>
          </a:xfrm>
          <a:prstGeom prst="round2DiagRect">
            <a:avLst>
              <a:gd fmla="val 0" name="adj1"/>
              <a:gd fmla="val 0" name="adj2"/>
            </a:avLst>
          </a:prstGeom>
          <a:blipFill rotWithShape="1">
            <a:blip r:embed="rId2"/>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
        <p:nvSpPr>
          <p:cNvPr id="23" name="矩形 3"/>
          <p:cNvSpPr/>
          <p:nvPr/>
        </p:nvSpPr>
        <p:spPr>
          <a:xfrm>
            <a:off x="524827" y="2952750"/>
            <a:ext cx="4047173" cy="1248156"/>
          </a:xfrm>
          <a:prstGeom prst="rect">
            <a:avLst/>
          </a:prstGeom>
          <a:noFill/>
          <a:ln w="9525">
            <a:noFill/>
          </a:ln>
        </p:spPr>
        <p:txBody>
          <a:bodyPr anchor="t" bIns="34290" lIns="68580" rIns="68580" tIns="34290" wrap="square">
            <a:spAutoFit/>
          </a:bodyPr>
          <a:lstStyle/>
          <a:p>
            <a:pPr algn="just" defTabSz="685800">
              <a:lnSpc>
                <a:spcPct val="129000"/>
              </a:lnSpc>
              <a:spcAft>
                <a:spcPts val="450"/>
              </a:spcAft>
            </a:pPr>
            <a:r>
              <a:rPr altLang="en-US" lang="zh-CN" sz="1200">
                <a:solidFill>
                  <a:schemeClr val="tx2"/>
                </a:solidFill>
                <a:cs typeface="+mn-ea"/>
                <a:sym typeface="+mn-lt"/>
              </a:rPr>
              <a:t>以其他方法掩饰隐瞒犯罪所得及其收益的来源和性质的,没收实施以上犯罪的所得及其产生的收益，处五年以下有期徒刑或者拘役，并处或者单处洗钱数额百分之五以上百分之二十以下罚金；情节严重的，处五年以上十年以下有期徒刑，并处洗钱数额百分之五以上百分之二十以下罚金</a:t>
            </a:r>
          </a:p>
        </p:txBody>
      </p:sp>
      <p:sp>
        <p:nvSpPr>
          <p:cNvPr id="24" name="矩形 3"/>
          <p:cNvSpPr/>
          <p:nvPr/>
        </p:nvSpPr>
        <p:spPr>
          <a:xfrm>
            <a:off x="516254" y="2114550"/>
            <a:ext cx="4047173" cy="776326"/>
          </a:xfrm>
          <a:prstGeom prst="rect">
            <a:avLst/>
          </a:prstGeom>
          <a:noFill/>
          <a:ln w="9525">
            <a:noFill/>
          </a:ln>
        </p:spPr>
        <p:txBody>
          <a:bodyPr anchor="t" bIns="34290" lIns="68580" rIns="68580" tIns="34290" wrap="square">
            <a:spAutoFit/>
          </a:bodyPr>
          <a:lstStyle/>
          <a:p>
            <a:pPr defTabSz="685800">
              <a:lnSpc>
                <a:spcPct val="129000"/>
              </a:lnSpc>
              <a:spcAft>
                <a:spcPts val="450"/>
              </a:spcAft>
            </a:pPr>
            <a:r>
              <a:rPr altLang="en-US" lang="zh-CN" sz="1200">
                <a:solidFill>
                  <a:schemeClr val="tx2"/>
                </a:solidFill>
                <a:cs typeface="+mn-ea"/>
                <a:sym typeface="+mn-lt"/>
              </a:rPr>
              <a:t>通过转账或者其他结算方式协助资金转移的,协助将资金汇往境外的,提供资金账户的协助将财产转换为现金、金融票据有价证券的</a:t>
            </a:r>
          </a:p>
        </p:txBody>
      </p:sp>
    </p:spTree>
    <p:extLst>
      <p:ext uri="{BB962C8B-B14F-4D97-AF65-F5344CB8AC3E}">
        <p14:creationId val="385856283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8">
                                  <p:stCondLst>
                                    <p:cond delay="0"/>
                                  </p:stCondLst>
                                  <p:childTnLst>
                                    <p:set>
                                      <p:cBhvr>
                                        <p:cTn dur="1" fill="hold" id="12">
                                          <p:stCondLst>
                                            <p:cond delay="0"/>
                                          </p:stCondLst>
                                        </p:cTn>
                                        <p:tgtEl>
                                          <p:spTgt spid="24"/>
                                        </p:tgtEl>
                                        <p:attrNameLst>
                                          <p:attrName>style.visibility</p:attrName>
                                        </p:attrNameLst>
                                      </p:cBhvr>
                                      <p:to>
                                        <p:strVal val="visible"/>
                                      </p:to>
                                    </p:set>
                                    <p:animEffect filter="wipe(left)" transition="in">
                                      <p:cBhvr>
                                        <p:cTn dur="500" id="13"/>
                                        <p:tgtEl>
                                          <p:spTgt spid="24"/>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p:cTn dur="500" fill="hold" id="21"/>
                                        <p:tgtEl>
                                          <p:spTgt spid="22"/>
                                        </p:tgtEl>
                                        <p:attrNameLst>
                                          <p:attrName>ppt_w</p:attrName>
                                        </p:attrNameLst>
                                      </p:cBhvr>
                                      <p:tavLst>
                                        <p:tav tm="0">
                                          <p:val>
                                            <p:fltVal val="0"/>
                                          </p:val>
                                        </p:tav>
                                        <p:tav tm="100000">
                                          <p:val>
                                            <p:strVal val="#ppt_w"/>
                                          </p:val>
                                        </p:tav>
                                      </p:tavLst>
                                    </p:anim>
                                    <p:anim calcmode="lin" valueType="num">
                                      <p:cBhvr>
                                        <p:cTn dur="500" fill="hold" id="22"/>
                                        <p:tgtEl>
                                          <p:spTgt spid="22"/>
                                        </p:tgtEl>
                                        <p:attrNameLst>
                                          <p:attrName>ppt_h</p:attrName>
                                        </p:attrNameLst>
                                      </p:cBhvr>
                                      <p:tavLst>
                                        <p:tav tm="0">
                                          <p:val>
                                            <p:fltVal val="0"/>
                                          </p:val>
                                        </p:tav>
                                        <p:tav tm="100000">
                                          <p:val>
                                            <p:strVal val="#ppt_h"/>
                                          </p:val>
                                        </p:tav>
                                      </p:tavLst>
                                    </p:anim>
                                    <p:animEffect filter="fade" transition="in">
                                      <p:cBhvr>
                                        <p:cTn dur="500" id="2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a:extLst>
              <a:ext uri="{FF2B5EF4-FFF2-40B4-BE49-F238E27FC236}">
                <a16:creationId xmlns:a16="http://schemas.microsoft.com/office/drawing/2014/main" id="{714EA6E6-C9AA-43F2-BDAE-845D9FA4DB58}"/>
              </a:ext>
            </a:extLst>
          </p:cNvPr>
          <p:cNvSpPr txBox="1"/>
          <p:nvPr/>
        </p:nvSpPr>
        <p:spPr>
          <a:xfrm>
            <a:off x="914400" y="1276350"/>
            <a:ext cx="1446433" cy="1064362"/>
          </a:xfrm>
          <a:prstGeom prst="rect">
            <a:avLst/>
          </a:prstGeom>
          <a:solidFill>
            <a:schemeClr val="accent1"/>
          </a:solidFill>
        </p:spPr>
        <p:txBody>
          <a:bodyPr rtlCol="0" wrap="square">
            <a:spAutoFit/>
            <a:scene3d>
              <a:camera prst="orthographicFront"/>
              <a:lightRig dir="t" rig="threePt"/>
            </a:scene3d>
            <a:sp3d contourW="12700"/>
          </a:bodyPr>
          <a:lstStyle/>
          <a:p>
            <a:pPr>
              <a:lnSpc>
                <a:spcPct val="114000"/>
              </a:lnSpc>
            </a:pPr>
            <a:endParaRPr altLang="zh-CN" lang="en-US" smtClean="0" sz="1400">
              <a:solidFill>
                <a:schemeClr val="bg1"/>
              </a:solidFill>
              <a:latin charset="-122" panose="020b0503020204020204" pitchFamily="34" typeface="微软雅黑"/>
              <a:ea charset="-122" panose="020b0503020204020204" pitchFamily="34" typeface="微软雅黑"/>
            </a:endParaRPr>
          </a:p>
          <a:p>
            <a:pPr>
              <a:lnSpc>
                <a:spcPct val="114000"/>
              </a:lnSpc>
            </a:pPr>
            <a:r>
              <a:rPr altLang="zh-CN" lang="en-US" smtClean="0" sz="1400">
                <a:solidFill>
                  <a:schemeClr val="bg1"/>
                </a:solidFill>
                <a:latin charset="-122" panose="020b0503020204020204" pitchFamily="34" typeface="微软雅黑"/>
                <a:ea charset="-122" panose="020b0503020204020204" pitchFamily="34" typeface="微软雅黑"/>
              </a:rPr>
              <a:t>未按照规定建立反洗钱内部控制制度的</a:t>
            </a:r>
          </a:p>
        </p:txBody>
      </p:sp>
      <p:sp>
        <p:nvSpPr>
          <p:cNvPr id="29" name="文本框 28">
            <a:extLst>
              <a:ext uri="{FF2B5EF4-FFF2-40B4-BE49-F238E27FC236}">
                <a16:creationId xmlns:a16="http://schemas.microsoft.com/office/drawing/2014/main" id="{714EA6E6-C9AA-43F2-BDAE-845D9FA4DB58}"/>
              </a:ext>
            </a:extLst>
          </p:cNvPr>
          <p:cNvSpPr txBox="1"/>
          <p:nvPr/>
        </p:nvSpPr>
        <p:spPr>
          <a:xfrm>
            <a:off x="2874620" y="1276350"/>
            <a:ext cx="1446433" cy="821131"/>
          </a:xfrm>
          <a:prstGeom prst="rect">
            <a:avLst/>
          </a:prstGeom>
          <a:solidFill>
            <a:schemeClr val="accent2"/>
          </a:solidFill>
        </p:spPr>
        <p:txBody>
          <a:bodyPr rtlCol="0" wrap="square">
            <a:spAutoFit/>
            <a:scene3d>
              <a:camera prst="orthographicFront"/>
              <a:lightRig dir="t" rig="threePt"/>
            </a:scene3d>
            <a:sp3d contourW="12700"/>
          </a:bodyPr>
          <a:lstStyle/>
          <a:p>
            <a:pPr>
              <a:lnSpc>
                <a:spcPct val="114000"/>
              </a:lnSpc>
            </a:pPr>
            <a:endParaRPr altLang="zh-CN" lang="en-US" smtClean="0" sz="1400">
              <a:solidFill>
                <a:schemeClr val="bg1"/>
              </a:solidFill>
              <a:latin charset="-122" panose="020b0503020204020204" pitchFamily="34" typeface="微软雅黑"/>
              <a:ea charset="-122" panose="020b0503020204020204" pitchFamily="34" typeface="微软雅黑"/>
            </a:endParaRPr>
          </a:p>
          <a:p>
            <a:pPr>
              <a:lnSpc>
                <a:spcPct val="114000"/>
              </a:lnSpc>
            </a:pPr>
            <a:r>
              <a:rPr altLang="zh-CN" lang="en-US" smtClean="0" sz="1400">
                <a:solidFill>
                  <a:schemeClr val="bg1"/>
                </a:solidFill>
                <a:latin charset="-122" panose="020b0503020204020204" pitchFamily="34" typeface="微软雅黑"/>
                <a:ea charset="-122" panose="020b0503020204020204" pitchFamily="34" typeface="微软雅黑"/>
              </a:rPr>
              <a:t>未按照规定设立反洗钱专门机构</a:t>
            </a:r>
          </a:p>
        </p:txBody>
      </p:sp>
      <p:sp>
        <p:nvSpPr>
          <p:cNvPr id="30" name="文本框 29">
            <a:extLst>
              <a:ext uri="{FF2B5EF4-FFF2-40B4-BE49-F238E27FC236}">
                <a16:creationId xmlns:a16="http://schemas.microsoft.com/office/drawing/2014/main" id="{714EA6E6-C9AA-43F2-BDAE-845D9FA4DB58}"/>
              </a:ext>
            </a:extLst>
          </p:cNvPr>
          <p:cNvSpPr txBox="1"/>
          <p:nvPr/>
        </p:nvSpPr>
        <p:spPr>
          <a:xfrm>
            <a:off x="4834841" y="1276350"/>
            <a:ext cx="1446433" cy="821131"/>
          </a:xfrm>
          <a:prstGeom prst="rect">
            <a:avLst/>
          </a:prstGeom>
          <a:solidFill>
            <a:schemeClr val="accent1"/>
          </a:solidFill>
        </p:spPr>
        <p:txBody>
          <a:bodyPr rtlCol="0" wrap="square">
            <a:spAutoFit/>
            <a:scene3d>
              <a:camera prst="orthographicFront"/>
              <a:lightRig dir="t" rig="threePt"/>
            </a:scene3d>
            <a:sp3d contourW="12700"/>
          </a:bodyPr>
          <a:lstStyle/>
          <a:p>
            <a:pPr>
              <a:lnSpc>
                <a:spcPct val="114000"/>
              </a:lnSpc>
            </a:pPr>
            <a:endParaRPr altLang="zh-CN" lang="en-US" smtClean="0" sz="1400">
              <a:solidFill>
                <a:schemeClr val="bg1"/>
              </a:solidFill>
              <a:latin charset="-122" panose="020b0503020204020204" pitchFamily="34" typeface="微软雅黑"/>
              <a:ea charset="-122" panose="020b0503020204020204" pitchFamily="34" typeface="微软雅黑"/>
            </a:endParaRPr>
          </a:p>
          <a:p>
            <a:pPr>
              <a:lnSpc>
                <a:spcPct val="114000"/>
              </a:lnSpc>
            </a:pPr>
            <a:r>
              <a:rPr altLang="zh-CN" lang="en-US" smtClean="0" sz="1400">
                <a:solidFill>
                  <a:schemeClr val="bg1"/>
                </a:solidFill>
                <a:latin charset="-122" panose="020b0503020204020204" pitchFamily="34" typeface="微软雅黑"/>
                <a:ea charset="-122" panose="020b0503020204020204" pitchFamily="34" typeface="微软雅黑"/>
              </a:rPr>
              <a:t>指定内设机构负责反洗钱工作的</a:t>
            </a:r>
          </a:p>
        </p:txBody>
      </p:sp>
      <p:sp>
        <p:nvSpPr>
          <p:cNvPr id="31" name="文本框 30">
            <a:extLst>
              <a:ext uri="{FF2B5EF4-FFF2-40B4-BE49-F238E27FC236}">
                <a16:creationId xmlns:a16="http://schemas.microsoft.com/office/drawing/2014/main" id="{714EA6E6-C9AA-43F2-BDAE-845D9FA4DB58}"/>
              </a:ext>
            </a:extLst>
          </p:cNvPr>
          <p:cNvSpPr txBox="1"/>
          <p:nvPr/>
        </p:nvSpPr>
        <p:spPr>
          <a:xfrm>
            <a:off x="6795060" y="1276350"/>
            <a:ext cx="1446433" cy="1064362"/>
          </a:xfrm>
          <a:prstGeom prst="rect">
            <a:avLst/>
          </a:prstGeom>
          <a:solidFill>
            <a:schemeClr val="accent2"/>
          </a:solidFill>
        </p:spPr>
        <p:txBody>
          <a:bodyPr rtlCol="0" wrap="square">
            <a:spAutoFit/>
            <a:scene3d>
              <a:camera prst="orthographicFront"/>
              <a:lightRig dir="t" rig="threePt"/>
            </a:scene3d>
            <a:sp3d contourW="12700"/>
          </a:bodyPr>
          <a:lstStyle/>
          <a:p>
            <a:pPr>
              <a:lnSpc>
                <a:spcPct val="114000"/>
              </a:lnSpc>
            </a:pPr>
            <a:endParaRPr altLang="zh-CN" lang="en-US" smtClean="0" sz="1400">
              <a:solidFill>
                <a:schemeClr val="bg1"/>
              </a:solidFill>
              <a:latin charset="-122" panose="020b0503020204020204" pitchFamily="34" typeface="微软雅黑"/>
              <a:ea charset="-122" panose="020b0503020204020204" pitchFamily="34" typeface="微软雅黑"/>
            </a:endParaRPr>
          </a:p>
          <a:p>
            <a:pPr>
              <a:lnSpc>
                <a:spcPct val="114000"/>
              </a:lnSpc>
            </a:pPr>
            <a:r>
              <a:rPr altLang="zh-CN" lang="en-US" smtClean="0" sz="1400">
                <a:solidFill>
                  <a:schemeClr val="bg1"/>
                </a:solidFill>
                <a:latin charset="-122" panose="020b0503020204020204" pitchFamily="34" typeface="微软雅黑"/>
                <a:ea charset="-122" panose="020b0503020204020204" pitchFamily="34" typeface="微软雅黑"/>
              </a:rPr>
              <a:t>未按照规定对职工进行反洗钱培训的</a:t>
            </a:r>
          </a:p>
        </p:txBody>
      </p:sp>
      <p:sp>
        <p:nvSpPr>
          <p:cNvPr id="19" name="矩形 3"/>
          <p:cNvSpPr>
            <a:spLocks noChangeArrowheads="1"/>
          </p:cNvSpPr>
          <p:nvPr/>
        </p:nvSpPr>
        <p:spPr bwMode="auto">
          <a:xfrm>
            <a:off x="914400" y="2571750"/>
            <a:ext cx="7391400" cy="1531620"/>
          </a:xfrm>
          <a:prstGeom prst="rect">
            <a:avLst/>
          </a:prstGeom>
          <a:noFill/>
          <a:ln w="9525">
            <a:noFill/>
            <a:prstDash val="dash"/>
            <a:miter lim="800000"/>
          </a:ln>
        </p:spPr>
        <p:txBody>
          <a:bodyPr bIns="34290" lIns="68580" rIns="68580" tIns="34290" wrap="square">
            <a:spAutoFit/>
          </a:bodyPr>
          <a:lstStyle/>
          <a:p>
            <a:pPr defTabSz="685800">
              <a:lnSpc>
                <a:spcPct val="200000"/>
              </a:lnSpc>
              <a:spcAft>
                <a:spcPts val="450"/>
              </a:spcAft>
              <a:defRPr/>
            </a:pPr>
            <a:r>
              <a:rPr altLang="en-US" lang="zh-CN" noProof="1" sz="1600">
                <a:solidFill>
                  <a:schemeClr val="tx2"/>
                </a:solidFill>
                <a:cs typeface="+mn-ea"/>
                <a:sym typeface="+mn-lt"/>
              </a:rPr>
              <a:t>国务院反洗钱行政主管部门或者其授权的设区的市一级以上派出机构责令限期改正,情节严重的，建议有关金融监督管理机构依法责令金融机构对直接负责的董事、高级管理人员和其他直接责任人员给予纪律处分</a:t>
            </a:r>
          </a:p>
        </p:txBody>
      </p:sp>
      <p:sp>
        <p:nvSpPr>
          <p:cNvPr id="34" name="文本框 33">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中国人民银行反洗钱法</a:t>
            </a:r>
          </a:p>
        </p:txBody>
      </p:sp>
    </p:spTree>
    <p:extLst>
      <p:ext uri="{BB962C8B-B14F-4D97-AF65-F5344CB8AC3E}">
        <p14:creationId val="207069509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p:cTn dur="500" fill="hold" id="22"/>
                                        <p:tgtEl>
                                          <p:spTgt spid="31"/>
                                        </p:tgtEl>
                                        <p:attrNameLst>
                                          <p:attrName>ppt_w</p:attrName>
                                        </p:attrNameLst>
                                      </p:cBhvr>
                                      <p:tavLst>
                                        <p:tav tm="0">
                                          <p:val>
                                            <p:fltVal val="0"/>
                                          </p:val>
                                        </p:tav>
                                        <p:tav tm="100000">
                                          <p:val>
                                            <p:strVal val="#ppt_w"/>
                                          </p:val>
                                        </p:tav>
                                      </p:tavLst>
                                    </p:anim>
                                    <p:anim calcmode="lin" valueType="num">
                                      <p:cBhvr>
                                        <p:cTn dur="500" fill="hold" id="23"/>
                                        <p:tgtEl>
                                          <p:spTgt spid="31"/>
                                        </p:tgtEl>
                                        <p:attrNameLst>
                                          <p:attrName>ppt_h</p:attrName>
                                        </p:attrNameLst>
                                      </p:cBhvr>
                                      <p:tavLst>
                                        <p:tav tm="0">
                                          <p:val>
                                            <p:fltVal val="0"/>
                                          </p:val>
                                        </p:tav>
                                        <p:tav tm="100000">
                                          <p:val>
                                            <p:strVal val="#ppt_h"/>
                                          </p:val>
                                        </p:tav>
                                      </p:tavLst>
                                    </p:anim>
                                    <p:animEffect filter="fade" transition="in">
                                      <p:cBhvr>
                                        <p:cTn dur="500" id="24"/>
                                        <p:tgtEl>
                                          <p:spTgt spid="31"/>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19"/>
                                        </p:tgtEl>
                                        <p:attrNameLst>
                                          <p:attrName>style.visibility</p:attrName>
                                        </p:attrNameLst>
                                      </p:cBhvr>
                                      <p:to>
                                        <p:strVal val="visible"/>
                                      </p:to>
                                    </p:set>
                                    <p:animEffect filter="wipe(left)" transition="in">
                                      <p:cBhvr>
                                        <p:cTn dur="500" id="2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23">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中国人民银行反洗钱法</a:t>
            </a:r>
          </a:p>
        </p:txBody>
      </p:sp>
      <p:grpSp>
        <p:nvGrpSpPr>
          <p:cNvPr id="25" name="组合 24"/>
          <p:cNvGrpSpPr/>
          <p:nvPr/>
        </p:nvGrpSpPr>
        <p:grpSpPr>
          <a:xfrm>
            <a:off x="3831907" y="1431694"/>
            <a:ext cx="723900" cy="2718911"/>
            <a:chOff x="677704" y="1238251"/>
            <a:chExt cx="723900" cy="2718911"/>
          </a:xfrm>
        </p:grpSpPr>
        <p:sp>
          <p:nvSpPr>
            <p:cNvPr id="26" name="飞印象"/>
            <p:cNvSpPr/>
            <p:nvPr/>
          </p:nvSpPr>
          <p:spPr>
            <a:xfrm>
              <a:off x="677704" y="1238251"/>
              <a:ext cx="723900" cy="70342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sp>
          <p:nvSpPr>
            <p:cNvPr id="27" name="飞印象"/>
            <p:cNvSpPr/>
            <p:nvPr/>
          </p:nvSpPr>
          <p:spPr>
            <a:xfrm>
              <a:off x="677704" y="2245519"/>
              <a:ext cx="723900" cy="70342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sp>
          <p:nvSpPr>
            <p:cNvPr id="28" name="飞印象"/>
            <p:cNvSpPr/>
            <p:nvPr/>
          </p:nvSpPr>
          <p:spPr>
            <a:xfrm>
              <a:off x="677704" y="3253741"/>
              <a:ext cx="723900" cy="70342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sp>
          <p:nvSpPr>
            <p:cNvPr id="29" name="飞印象"/>
            <p:cNvSpPr/>
            <p:nvPr/>
          </p:nvSpPr>
          <p:spPr bwMode="auto">
            <a:xfrm>
              <a:off x="854869" y="1404937"/>
              <a:ext cx="370523" cy="370523"/>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sp>
          <p:nvSpPr>
            <p:cNvPr id="30" name="飞印象"/>
            <p:cNvSpPr/>
            <p:nvPr/>
          </p:nvSpPr>
          <p:spPr bwMode="auto">
            <a:xfrm>
              <a:off x="873919" y="2431257"/>
              <a:ext cx="331946" cy="331946"/>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sp>
          <p:nvSpPr>
            <p:cNvPr id="31" name="飞印象"/>
            <p:cNvSpPr/>
            <p:nvPr/>
          </p:nvSpPr>
          <p:spPr bwMode="auto">
            <a:xfrm>
              <a:off x="891540" y="3388519"/>
              <a:ext cx="296704" cy="43338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bIns="34289" lIns="68578" rIns="68578" tIns="34289"/>
            <a:lstStyle/>
            <a:p>
              <a:pPr algn="ctr"/>
              <a:endParaRPr sz="960">
                <a:solidFill>
                  <a:schemeClr val="bg1">
                    <a:lumMod val="50000"/>
                  </a:schemeClr>
                </a:solidFill>
                <a:latin charset="-122" panose="020b0503020204020204" pitchFamily="34" typeface="微软雅黑"/>
                <a:ea charset="-122" panose="020b0503020204020204" pitchFamily="34" typeface="微软雅黑"/>
                <a:cs typeface="+mn-ea"/>
                <a:sym typeface="Arial"/>
              </a:endParaRPr>
            </a:p>
          </p:txBody>
        </p:sp>
      </p:grpSp>
      <p:sp>
        <p:nvSpPr>
          <p:cNvPr id="32" name="文本框 31"/>
          <p:cNvSpPr txBox="1"/>
          <p:nvPr/>
        </p:nvSpPr>
        <p:spPr>
          <a:xfrm>
            <a:off x="4648200" y="1325423"/>
            <a:ext cx="3886200" cy="804672"/>
          </a:xfrm>
          <a:prstGeom prst="rect">
            <a:avLst/>
          </a:prstGeom>
          <a:noFill/>
        </p:spPr>
        <p:txBody>
          <a:bodyPr rtlCol="0"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typeface="+mn-ea"/>
              </a:rPr>
              <a:t>未按照规定履行客户身份识别义务的未按照规定保存客户身份资料和交易记录的,未按照规定报送大额交易报告或者可疑交易报告的</a:t>
            </a:r>
          </a:p>
        </p:txBody>
      </p:sp>
      <p:sp>
        <p:nvSpPr>
          <p:cNvPr id="33" name="文本框 32"/>
          <p:cNvSpPr txBox="1"/>
          <p:nvPr/>
        </p:nvSpPr>
        <p:spPr>
          <a:xfrm>
            <a:off x="4648200" y="2452150"/>
            <a:ext cx="3886200" cy="804672"/>
          </a:xfrm>
          <a:prstGeom prst="rect">
            <a:avLst/>
          </a:prstGeom>
          <a:noFill/>
        </p:spPr>
        <p:txBody>
          <a:bodyPr rtlCol="0"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typeface="+mn-ea"/>
              </a:rPr>
              <a:t>金融机构有下列行为之一的，由国务院反洗钱行政主管部门或者其授权的设区的市一级以上派出机构责令限期改正情节严重的</a:t>
            </a:r>
          </a:p>
        </p:txBody>
      </p:sp>
      <p:sp>
        <p:nvSpPr>
          <p:cNvPr id="34" name="文本框 33"/>
          <p:cNvSpPr txBox="1"/>
          <p:nvPr/>
        </p:nvSpPr>
        <p:spPr>
          <a:xfrm>
            <a:off x="4648200" y="3459023"/>
            <a:ext cx="3886200" cy="804672"/>
          </a:xfrm>
          <a:prstGeom prst="rect">
            <a:avLst/>
          </a:prstGeom>
          <a:noFill/>
        </p:spPr>
        <p:txBody>
          <a:bodyPr rtlCol="0"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typeface="+mn-ea"/>
              </a:rPr>
              <a:t>处二十万元以上五十万元以下罚款，并对直接负责的董事、高级管理人员和其他直接责任人员</a:t>
            </a:r>
          </a:p>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typeface="+mn-ea"/>
              </a:rPr>
              <a:t>处一万元以上五万元以下罚款</a:t>
            </a:r>
          </a:p>
        </p:txBody>
      </p:sp>
      <p:pic>
        <p:nvPicPr>
          <p:cNvPr id="35" name="图片 34"/>
          <p:cNvPicPr>
            <a:picLocks noChangeAspect="1"/>
          </p:cNvPicPr>
          <p:nvPr/>
        </p:nvPicPr>
        <p:blipFill>
          <a:blip r:embed="rId2">
            <a:extLst>
              <a:ext uri="{28A0092B-C50C-407E-A947-70E740481C1C}">
                <a14:useLocalDpi val="0"/>
              </a:ext>
            </a:extLst>
          </a:blip>
          <a:srcRect l="22118"/>
          <a:stretch>
            <a:fillRect/>
          </a:stretch>
        </p:blipFill>
        <p:spPr>
          <a:xfrm>
            <a:off x="685800" y="1445453"/>
            <a:ext cx="3004393" cy="2571743"/>
          </a:xfrm>
          <a:prstGeom prst="rect">
            <a:avLst/>
          </a:prstGeom>
        </p:spPr>
      </p:pic>
    </p:spTree>
    <p:extLst>
      <p:ext uri="{BB962C8B-B14F-4D97-AF65-F5344CB8AC3E}">
        <p14:creationId val="174057824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2">
                                  <p:stCondLst>
                                    <p:cond delay="0"/>
                                  </p:stCondLst>
                                  <p:childTnLst>
                                    <p:set>
                                      <p:cBhvr>
                                        <p:cTn dur="1" fill="hold" id="13">
                                          <p:stCondLst>
                                            <p:cond delay="0"/>
                                          </p:stCondLst>
                                        </p:cTn>
                                        <p:tgtEl>
                                          <p:spTgt spid="25"/>
                                        </p:tgtEl>
                                        <p:attrNameLst>
                                          <p:attrName>style.visibility</p:attrName>
                                        </p:attrNameLst>
                                      </p:cBhvr>
                                      <p:to>
                                        <p:strVal val="visible"/>
                                      </p:to>
                                    </p:set>
                                    <p:anim calcmode="lin" valueType="num">
                                      <p:cBhvr additive="base">
                                        <p:cTn dur="500" fill="hold" id="14"/>
                                        <p:tgtEl>
                                          <p:spTgt spid="25"/>
                                        </p:tgtEl>
                                        <p:attrNameLst>
                                          <p:attrName>ppt_x</p:attrName>
                                        </p:attrNameLst>
                                      </p:cBhvr>
                                      <p:tavLst>
                                        <p:tav tm="0">
                                          <p:val>
                                            <p:strVal val="1+#ppt_w/2"/>
                                          </p:val>
                                        </p:tav>
                                        <p:tav tm="100000">
                                          <p:val>
                                            <p:strVal val="#ppt_x"/>
                                          </p:val>
                                        </p:tav>
                                      </p:tavLst>
                                    </p:anim>
                                    <p:anim calcmode="lin" valueType="num">
                                      <p:cBhvr additive="base">
                                        <p:cTn dur="500" fill="hold" id="15"/>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8">
                                  <p:stCondLst>
                                    <p:cond delay="0"/>
                                  </p:stCondLst>
                                  <p:childTnLst>
                                    <p:set>
                                      <p:cBhvr>
                                        <p:cTn dur="1" fill="hold" id="19">
                                          <p:stCondLst>
                                            <p:cond delay="0"/>
                                          </p:stCondLst>
                                        </p:cTn>
                                        <p:tgtEl>
                                          <p:spTgt spid="32"/>
                                        </p:tgtEl>
                                        <p:attrNameLst>
                                          <p:attrName>style.visibility</p:attrName>
                                        </p:attrNameLst>
                                      </p:cBhvr>
                                      <p:to>
                                        <p:strVal val="visible"/>
                                      </p:to>
                                    </p:set>
                                    <p:animEffect filter="wipe(left)" transition="in">
                                      <p:cBhvr>
                                        <p:cTn dur="500" id="20"/>
                                        <p:tgtEl>
                                          <p:spTgt spid="32"/>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33"/>
                                        </p:tgtEl>
                                        <p:attrNameLst>
                                          <p:attrName>style.visibility</p:attrName>
                                        </p:attrNameLst>
                                      </p:cBhvr>
                                      <p:to>
                                        <p:strVal val="visible"/>
                                      </p:to>
                                    </p:set>
                                    <p:animEffect filter="wipe(left)" transition="in">
                                      <p:cBhvr>
                                        <p:cTn dur="500" id="23"/>
                                        <p:tgtEl>
                                          <p:spTgt spid="33"/>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34"/>
                                        </p:tgtEl>
                                        <p:attrNameLst>
                                          <p:attrName>style.visibility</p:attrName>
                                        </p:attrNameLst>
                                      </p:cBhvr>
                                      <p:to>
                                        <p:strVal val="visible"/>
                                      </p:to>
                                    </p:set>
                                    <p:animEffect filter="wipe(left)" transition="in">
                                      <p:cBhvr>
                                        <p:cTn dur="500" id="2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18">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中国人民银行反洗钱法</a:t>
            </a:r>
          </a:p>
        </p:txBody>
      </p:sp>
      <p:sp>
        <p:nvSpPr>
          <p:cNvPr id="20" name="圆角右箭头 23"/>
          <p:cNvSpPr/>
          <p:nvPr/>
        </p:nvSpPr>
        <p:spPr bwMode="auto">
          <a:xfrm>
            <a:off x="3240383" y="1276350"/>
            <a:ext cx="1079354" cy="1287066"/>
          </a:xfrm>
          <a:custGeom>
            <a:gdLst>
              <a:gd fmla="*/ 10645071 w 1080248" name="T0"/>
              <a:gd fmla="*/ 0 h 1226498" name="T1"/>
              <a:gd fmla="*/ 10645071 w 1080248" name="T2"/>
              <a:gd fmla="*/ 11559270 h 1226498" name="T3"/>
              <a:gd fmla="*/ 1774176 w 1080248" name="T4"/>
              <a:gd fmla="*/ 26248419 h 1226498" name="T5"/>
              <a:gd fmla="*/ 14193435 w 1080248" name="T6"/>
              <a:gd fmla="*/ 5779639 h 1226498" name="T7"/>
              <a:gd fmla="*/ 17694720 60000 65536" name="T8"/>
              <a:gd fmla="*/ 5898240 60000 65536" name="T9"/>
              <a:gd fmla="*/ 5898240 60000 65536" name="T10"/>
              <a:gd fmla="*/ 0 60000 65536" name="T11"/>
              <a:gd fmla="*/ 0 w 1080248" name="T12"/>
              <a:gd fmla="*/ 0 h 1226498" name="T13"/>
              <a:gd fmla="*/ 1080248 w 1080248" name="T14"/>
              <a:gd fmla="*/ 1226498 h 1226498" name="T15"/>
            </a:gdLst>
            <a:cxnLst>
              <a:cxn ang="T8">
                <a:pos x="T0" y="T1"/>
              </a:cxn>
              <a:cxn ang="T9">
                <a:pos x="T2" y="T3"/>
              </a:cxn>
              <a:cxn ang="T10">
                <a:pos x="T4" y="T5"/>
              </a:cxn>
              <a:cxn ang="T11">
                <a:pos x="T6" y="T7"/>
              </a:cxn>
            </a:cxnLst>
            <a:rect b="T15" l="T12" r="T14" t="T13"/>
            <a:pathLst>
              <a:path h="1226498" w="108024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1"/>
          </a:solidFill>
          <a:ln algn="ctr" cap="flat" cmpd="sng" w="12700">
            <a:noFill/>
            <a:prstDash val="solid"/>
            <a:round/>
          </a:ln>
        </p:spPr>
        <p:txBody>
          <a:bodyPr anchor="ctr" bIns="34279" lIns="68559" rIns="68559" tIns="34279"/>
          <a:lstStyle/>
          <a:p>
            <a:endParaRPr altLang="en-US" lang="zh-CN" sz="1799"/>
          </a:p>
        </p:txBody>
      </p:sp>
      <p:sp>
        <p:nvSpPr>
          <p:cNvPr id="21" name="圆角右箭头 24"/>
          <p:cNvSpPr/>
          <p:nvPr/>
        </p:nvSpPr>
        <p:spPr bwMode="auto">
          <a:xfrm rot="5400000">
            <a:off x="4632530" y="1393682"/>
            <a:ext cx="1123603" cy="1234908"/>
          </a:xfrm>
          <a:custGeom>
            <a:gdLst>
              <a:gd fmla="*/ 17023180 w 1073185" name="T0"/>
              <a:gd fmla="*/ 0 h 1234570" name="T1"/>
              <a:gd fmla="*/ 17023180 w 1073185" name="T2"/>
              <a:gd fmla="*/ 7155065 h 1234570" name="T3"/>
              <a:gd fmla="*/ 2837205 w 1073185" name="T4"/>
              <a:gd fmla="*/ 16462056 h 1234570" name="T5"/>
              <a:gd fmla="*/ 22697621 w 1073185" name="T6"/>
              <a:gd fmla="*/ 3577530 h 1234570" name="T7"/>
              <a:gd fmla="*/ 17694720 60000 65536" name="T8"/>
              <a:gd fmla="*/ 5898240 60000 65536" name="T9"/>
              <a:gd fmla="*/ 5898240 60000 65536" name="T10"/>
              <a:gd fmla="*/ 0 60000 65536" name="T11"/>
              <a:gd fmla="*/ 0 w 1073185" name="T12"/>
              <a:gd fmla="*/ 0 h 1234570" name="T13"/>
              <a:gd fmla="*/ 1073185 w 1073185" name="T14"/>
              <a:gd fmla="*/ 1234570 h 1234570" name="T15"/>
            </a:gdLst>
            <a:cxnLst>
              <a:cxn ang="T8">
                <a:pos x="T0" y="T1"/>
              </a:cxn>
              <a:cxn ang="T9">
                <a:pos x="T2" y="T3"/>
              </a:cxn>
              <a:cxn ang="T10">
                <a:pos x="T4" y="T5"/>
              </a:cxn>
              <a:cxn ang="T11">
                <a:pos x="T6" y="T7"/>
              </a:cxn>
            </a:cxnLst>
            <a:rect b="T15" l="T12" r="T14" t="T13"/>
            <a:pathLst>
              <a:path h="1234570" w="1073185">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2"/>
          </a:solidFill>
          <a:ln algn="ctr" cap="flat" cmpd="sng" w="12700">
            <a:noFill/>
            <a:prstDash val="solid"/>
            <a:round/>
          </a:ln>
        </p:spPr>
        <p:txBody>
          <a:bodyPr anchor="ctr" bIns="34279" lIns="68559" rIns="68559" tIns="34279"/>
          <a:lstStyle/>
          <a:p>
            <a:endParaRPr altLang="en-US" lang="zh-CN" sz="1799"/>
          </a:p>
        </p:txBody>
      </p:sp>
      <p:sp>
        <p:nvSpPr>
          <p:cNvPr id="22" name="圆角右箭头 25"/>
          <p:cNvSpPr/>
          <p:nvPr/>
        </p:nvSpPr>
        <p:spPr bwMode="auto">
          <a:xfrm rot="-5400000">
            <a:off x="3160321" y="2771999"/>
            <a:ext cx="1123603" cy="1233321"/>
          </a:xfrm>
          <a:custGeom>
            <a:gdLst>
              <a:gd fmla="*/ 16249294 w 1073185" name="T0"/>
              <a:gd fmla="*/ 0 h 1234570" name="T1"/>
              <a:gd fmla="*/ 16249294 w 1073185" name="T2"/>
              <a:gd fmla="*/ 7090289 h 1234570" name="T3"/>
              <a:gd fmla="*/ 2708222 w 1073185" name="T4"/>
              <a:gd fmla="*/ 16313043 h 1234570" name="T5"/>
              <a:gd fmla="*/ 21665765 w 1073185" name="T6"/>
              <a:gd fmla="*/ 3545139 h 1234570" name="T7"/>
              <a:gd fmla="*/ 17694720 60000 65536" name="T8"/>
              <a:gd fmla="*/ 5898240 60000 65536" name="T9"/>
              <a:gd fmla="*/ 5898240 60000 65536" name="T10"/>
              <a:gd fmla="*/ 0 60000 65536" name="T11"/>
              <a:gd fmla="*/ 0 w 1073185" name="T12"/>
              <a:gd fmla="*/ 0 h 1234570" name="T13"/>
              <a:gd fmla="*/ 1073185 w 1073185" name="T14"/>
              <a:gd fmla="*/ 1234570 h 1234570" name="T15"/>
            </a:gdLst>
            <a:cxnLst>
              <a:cxn ang="T8">
                <a:pos x="T0" y="T1"/>
              </a:cxn>
              <a:cxn ang="T9">
                <a:pos x="T2" y="T3"/>
              </a:cxn>
              <a:cxn ang="T10">
                <a:pos x="T4" y="T5"/>
              </a:cxn>
              <a:cxn ang="T11">
                <a:pos x="T6" y="T7"/>
              </a:cxn>
            </a:cxnLst>
            <a:rect b="T15" l="T12" r="T14" t="T13"/>
            <a:pathLst>
              <a:path h="1234570" w="1073185">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4"/>
          </a:solidFill>
          <a:ln algn="ctr" cap="flat" cmpd="sng" w="12700">
            <a:noFill/>
            <a:prstDash val="solid"/>
            <a:round/>
          </a:ln>
        </p:spPr>
        <p:txBody>
          <a:bodyPr anchor="ctr" bIns="34279" lIns="68559" rIns="68559" tIns="34279"/>
          <a:lstStyle/>
          <a:p>
            <a:pPr>
              <a:defRPr/>
            </a:pPr>
            <a:endParaRPr altLang="en-US" b="1" lang="zh-CN" sz="1799">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endParaRPr>
          </a:p>
        </p:txBody>
      </p:sp>
      <p:sp>
        <p:nvSpPr>
          <p:cNvPr id="23" name="圆角右箭头 26"/>
          <p:cNvSpPr/>
          <p:nvPr/>
        </p:nvSpPr>
        <p:spPr bwMode="auto">
          <a:xfrm flipH="1" flipV="1">
            <a:off x="4602273" y="2818923"/>
            <a:ext cx="1080941" cy="1282304"/>
          </a:xfrm>
          <a:custGeom>
            <a:gdLst>
              <a:gd fmla="*/ 10865971 w 1080248" name="T0"/>
              <a:gd fmla="*/ 0 h 1226498" name="T1"/>
              <a:gd fmla="*/ 10865971 w 1080248" name="T2"/>
              <a:gd fmla="*/ 10826406 h 1226498" name="T3"/>
              <a:gd fmla="*/ 1810995 w 1080248" name="T4"/>
              <a:gd fmla="*/ 24584206 h 1226498" name="T5"/>
              <a:gd fmla="*/ 14487974 w 1080248" name="T6"/>
              <a:gd fmla="*/ 5413200 h 1226498" name="T7"/>
              <a:gd fmla="*/ 17694720 60000 65536" name="T8"/>
              <a:gd fmla="*/ 5898240 60000 65536" name="T9"/>
              <a:gd fmla="*/ 5898240 60000 65536" name="T10"/>
              <a:gd fmla="*/ 0 60000 65536" name="T11"/>
              <a:gd fmla="*/ 0 w 1080248" name="T12"/>
              <a:gd fmla="*/ 0 h 1226498" name="T13"/>
              <a:gd fmla="*/ 1080248 w 1080248" name="T14"/>
              <a:gd fmla="*/ 1226498 h 1226498" name="T15"/>
            </a:gdLst>
            <a:cxnLst>
              <a:cxn ang="T8">
                <a:pos x="T0" y="T1"/>
              </a:cxn>
              <a:cxn ang="T9">
                <a:pos x="T2" y="T3"/>
              </a:cxn>
              <a:cxn ang="T10">
                <a:pos x="T4" y="T5"/>
              </a:cxn>
              <a:cxn ang="T11">
                <a:pos x="T6" y="T7"/>
              </a:cxn>
            </a:cxnLst>
            <a:rect b="T15" l="T12" r="T14" t="T13"/>
            <a:pathLst>
              <a:path h="1226498" w="108024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3"/>
          </a:solidFill>
          <a:ln algn="ctr" cap="flat" cmpd="sng" w="12700">
            <a:noFill/>
            <a:prstDash val="solid"/>
            <a:round/>
          </a:ln>
        </p:spPr>
        <p:txBody>
          <a:bodyPr anchor="ctr" bIns="34279" lIns="68559" rIns="68559" tIns="34279"/>
          <a:lstStyle/>
          <a:p>
            <a:pPr>
              <a:defRPr/>
            </a:pPr>
            <a:endParaRPr altLang="en-US" lang="zh-CN" sz="1799"/>
          </a:p>
        </p:txBody>
      </p:sp>
      <p:sp>
        <p:nvSpPr>
          <p:cNvPr id="24" name="TextBox 28"/>
          <p:cNvSpPr txBox="1">
            <a:spLocks noChangeArrowheads="1"/>
          </p:cNvSpPr>
          <p:nvPr/>
        </p:nvSpPr>
        <p:spPr bwMode="auto">
          <a:xfrm>
            <a:off x="3643552" y="2304644"/>
            <a:ext cx="1638079" cy="702578"/>
          </a:xfrm>
          <a:prstGeom prst="rect">
            <a:avLst/>
          </a:prstGeom>
          <a:noFill/>
          <a:ln w="9525">
            <a:noFill/>
            <a:miter lim="800000"/>
          </a:ln>
        </p:spPr>
        <p:txBody>
          <a:bodyPr bIns="46489" lIns="92978" rIns="92978" tIns="46489">
            <a:spAutoFit/>
          </a:bodyPr>
          <a:lstStyle/>
          <a:p>
            <a:pPr algn="ctr" defTabSz="929973">
              <a:defRPr/>
            </a:pPr>
            <a:r>
              <a:rPr altLang="en-US" b="1" lang="zh-CN" smtClean="0" sz="2000">
                <a:solidFill>
                  <a:schemeClr val="tx2"/>
                </a:solidFill>
                <a:latin charset="-122" panose="020b0503020204020204" pitchFamily="34" typeface="微软雅黑"/>
                <a:ea charset="-122" panose="020b0503020204020204" pitchFamily="34" typeface="微软雅黑"/>
              </a:rPr>
              <a:t>中国人民银行反洗钱法</a:t>
            </a:r>
          </a:p>
        </p:txBody>
      </p:sp>
      <p:sp>
        <p:nvSpPr>
          <p:cNvPr id="25" name="TextBox 41"/>
          <p:cNvSpPr txBox="1">
            <a:spLocks noChangeArrowheads="1"/>
          </p:cNvSpPr>
          <p:nvPr/>
        </p:nvSpPr>
        <p:spPr bwMode="auto">
          <a:xfrm>
            <a:off x="838200" y="1415751"/>
            <a:ext cx="2409296" cy="925082"/>
          </a:xfrm>
          <a:prstGeom prst="rect">
            <a:avLst/>
          </a:prstGeom>
          <a:noFill/>
          <a:ln w="9525">
            <a:noFill/>
            <a:miter lim="800000"/>
          </a:ln>
        </p:spPr>
        <p:txBody>
          <a:bodyPr bIns="46489" lIns="92978" rIns="92978" tIns="46489" wrap="square">
            <a:spAutoFit/>
          </a:bodyPr>
          <a:lstStyle/>
          <a:p>
            <a:pPr defTabSz="929973">
              <a:lnSpc>
                <a:spcPct val="130000"/>
              </a:lnSpc>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拒绝、阻碍反洗钱检查、调查的；拒绝提供调查材料或者故意提供虚假材料的。</a:t>
            </a:r>
          </a:p>
        </p:txBody>
      </p:sp>
      <p:sp>
        <p:nvSpPr>
          <p:cNvPr id="26" name="TextBox 41"/>
          <p:cNvSpPr txBox="1">
            <a:spLocks noChangeArrowheads="1"/>
          </p:cNvSpPr>
          <p:nvPr/>
        </p:nvSpPr>
        <p:spPr bwMode="auto">
          <a:xfrm>
            <a:off x="838201" y="3028950"/>
            <a:ext cx="2286000" cy="925082"/>
          </a:xfrm>
          <a:prstGeom prst="rect">
            <a:avLst/>
          </a:prstGeom>
          <a:noFill/>
          <a:ln w="9525">
            <a:noFill/>
            <a:miter lim="800000"/>
          </a:ln>
        </p:spPr>
        <p:txBody>
          <a:bodyPr bIns="46489" lIns="92978" rIns="92978" tIns="46489" wrap="square">
            <a:spAutoFit/>
          </a:bodyPr>
          <a:lstStyle/>
          <a:p>
            <a:pPr defTabSz="929973">
              <a:lnSpc>
                <a:spcPct val="13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致使洗钱后果发生的，处五十万元以上五百万元以下罚款</a:t>
            </a:r>
          </a:p>
        </p:txBody>
      </p:sp>
      <p:sp>
        <p:nvSpPr>
          <p:cNvPr id="27" name="TextBox 41"/>
          <p:cNvSpPr txBox="1">
            <a:spLocks noChangeArrowheads="1"/>
          </p:cNvSpPr>
          <p:nvPr/>
        </p:nvSpPr>
        <p:spPr bwMode="auto">
          <a:xfrm>
            <a:off x="5791200" y="1357557"/>
            <a:ext cx="2509754" cy="1202450"/>
          </a:xfrm>
          <a:prstGeom prst="rect">
            <a:avLst/>
          </a:prstGeom>
          <a:noFill/>
          <a:ln w="9525">
            <a:noFill/>
            <a:miter lim="800000"/>
          </a:ln>
        </p:spPr>
        <p:txBody>
          <a:bodyPr bIns="46489" lIns="92978" rIns="92978" tIns="46489" wrap="square">
            <a:spAutoFit/>
          </a:bodyPr>
          <a:lstStyle/>
          <a:p>
            <a:pPr defTabSz="929973">
              <a:lnSpc>
                <a:spcPct val="130000"/>
              </a:lnSpc>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并对直接负责的董事、高级管理人员和其他直接责任人员处五万元以上五十万元以下罚款情节特别严重的</a:t>
            </a:r>
          </a:p>
        </p:txBody>
      </p:sp>
      <p:sp>
        <p:nvSpPr>
          <p:cNvPr id="28" name="TextBox 41"/>
          <p:cNvSpPr txBox="1">
            <a:spLocks noChangeArrowheads="1"/>
          </p:cNvSpPr>
          <p:nvPr/>
        </p:nvSpPr>
        <p:spPr bwMode="auto">
          <a:xfrm>
            <a:off x="5779213" y="3028950"/>
            <a:ext cx="2521741" cy="925082"/>
          </a:xfrm>
          <a:prstGeom prst="rect">
            <a:avLst/>
          </a:prstGeom>
          <a:noFill/>
          <a:ln w="9525">
            <a:noFill/>
            <a:miter lim="800000"/>
          </a:ln>
        </p:spPr>
        <p:txBody>
          <a:bodyPr bIns="46489" lIns="92978" rIns="92978" tIns="46489" wrap="square">
            <a:spAutoFit/>
          </a:bodyPr>
          <a:lstStyle/>
          <a:p>
            <a:pPr defTabSz="929973">
              <a:lnSpc>
                <a:spcPct val="130000"/>
              </a:lnSpc>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对有前两款规定情形的金融机构直接负责的董事、高级管理人员和其他直接责任人员</a:t>
            </a:r>
          </a:p>
        </p:txBody>
      </p:sp>
    </p:spTree>
    <p:extLst>
      <p:ext uri="{BB962C8B-B14F-4D97-AF65-F5344CB8AC3E}">
        <p14:creationId val="85545611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fade" transition="in">
                                      <p:cBhvr>
                                        <p:cTn dur="500" id="19"/>
                                        <p:tgtEl>
                                          <p:spTgt spid="2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animEffect filter="fade" transition="in">
                                      <p:cBhvr>
                                        <p:cTn dur="500" id="24"/>
                                        <p:tgtEl>
                                          <p:spTgt spid="2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 presetSubtype="8">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500" fill="hold" id="34"/>
                                        <p:tgtEl>
                                          <p:spTgt spid="25"/>
                                        </p:tgtEl>
                                        <p:attrNameLst>
                                          <p:attrName>ppt_x</p:attrName>
                                        </p:attrNameLst>
                                      </p:cBhvr>
                                      <p:tavLst>
                                        <p:tav tm="0">
                                          <p:val>
                                            <p:strVal val="0-#ppt_w/2"/>
                                          </p:val>
                                        </p:tav>
                                        <p:tav tm="100000">
                                          <p:val>
                                            <p:strVal val="#ppt_x"/>
                                          </p:val>
                                        </p:tav>
                                      </p:tavLst>
                                    </p:anim>
                                    <p:anim calcmode="lin" valueType="num">
                                      <p:cBhvr additive="base">
                                        <p:cTn dur="500" fill="hold" id="35"/>
                                        <p:tgtEl>
                                          <p:spTgt spid="25"/>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500" fill="hold" id="38"/>
                                        <p:tgtEl>
                                          <p:spTgt spid="26"/>
                                        </p:tgtEl>
                                        <p:attrNameLst>
                                          <p:attrName>ppt_x</p:attrName>
                                        </p:attrNameLst>
                                      </p:cBhvr>
                                      <p:tavLst>
                                        <p:tav tm="0">
                                          <p:val>
                                            <p:strVal val="0-#ppt_w/2"/>
                                          </p:val>
                                        </p:tav>
                                        <p:tav tm="100000">
                                          <p:val>
                                            <p:strVal val="#ppt_x"/>
                                          </p:val>
                                        </p:tav>
                                      </p:tavLst>
                                    </p:anim>
                                    <p:anim calcmode="lin" valueType="num">
                                      <p:cBhvr additive="base">
                                        <p:cTn dur="500" fill="hold" id="39"/>
                                        <p:tgtEl>
                                          <p:spTgt spid="26"/>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fill="hold" id="42"/>
                                        <p:tgtEl>
                                          <p:spTgt spid="27"/>
                                        </p:tgtEl>
                                        <p:attrNameLst>
                                          <p:attrName>ppt_x</p:attrName>
                                        </p:attrNameLst>
                                      </p:cBhvr>
                                      <p:tavLst>
                                        <p:tav tm="0">
                                          <p:val>
                                            <p:strVal val="1+#ppt_w/2"/>
                                          </p:val>
                                        </p:tav>
                                        <p:tav tm="100000">
                                          <p:val>
                                            <p:strVal val="#ppt_x"/>
                                          </p:val>
                                        </p:tav>
                                      </p:tavLst>
                                    </p:anim>
                                    <p:anim calcmode="lin" valueType="num">
                                      <p:cBhvr additive="base">
                                        <p:cTn dur="500" fill="hold" id="43"/>
                                        <p:tgtEl>
                                          <p:spTgt spid="2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500" fill="hold" id="46"/>
                                        <p:tgtEl>
                                          <p:spTgt spid="28"/>
                                        </p:tgtEl>
                                        <p:attrNameLst>
                                          <p:attrName>ppt_x</p:attrName>
                                        </p:attrNameLst>
                                      </p:cBhvr>
                                      <p:tavLst>
                                        <p:tav tm="0">
                                          <p:val>
                                            <p:strVal val="1+#ppt_w/2"/>
                                          </p:val>
                                        </p:tav>
                                        <p:tav tm="100000">
                                          <p:val>
                                            <p:strVal val="#ppt_x"/>
                                          </p:val>
                                        </p:tav>
                                      </p:tavLst>
                                    </p:anim>
                                    <p:anim calcmode="lin" valueType="num">
                                      <p:cBhvr additive="base">
                                        <p:cTn dur="500" fill="hold" id="47"/>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a:extLst>
              <a:ext uri="{FF2B5EF4-FFF2-40B4-BE49-F238E27FC236}">
                <a16:creationId xmlns:a16="http://schemas.microsoft.com/office/drawing/2014/main" id="{FCF247FB-2846-4B3B-BBDC-576A9B7FE3EF}"/>
              </a:ext>
            </a:extLst>
          </p:cNvPr>
          <p:cNvSpPr/>
          <p:nvPr/>
        </p:nvSpPr>
        <p:spPr>
          <a:xfrm>
            <a:off x="801433" y="1677162"/>
            <a:ext cx="1989740" cy="5536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总行反洗钱领导小组办公室（风险管理部）</a:t>
            </a:r>
          </a:p>
        </p:txBody>
      </p:sp>
      <p:sp>
        <p:nvSpPr>
          <p:cNvPr id="2" name="下箭头 1"/>
          <p:cNvSpPr/>
          <p:nvPr/>
        </p:nvSpPr>
        <p:spPr>
          <a:xfrm rot="16200000">
            <a:off x="3058351" y="1806319"/>
            <a:ext cx="169894" cy="34299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8" name="组合 7"/>
          <p:cNvGrpSpPr/>
          <p:nvPr/>
        </p:nvGrpSpPr>
        <p:grpSpPr>
          <a:xfrm>
            <a:off x="1496616" y="1209675"/>
            <a:ext cx="6580584" cy="3038475"/>
            <a:chOff x="1371600" y="971550"/>
            <a:chExt cx="6580584" cy="3038475"/>
          </a:xfrm>
          <a:solidFill>
            <a:schemeClr val="accent1"/>
          </a:solidFill>
        </p:grpSpPr>
        <p:sp>
          <p:nvSpPr>
            <p:cNvPr id="28" name="圆角矩形 27">
              <a:extLst>
                <a:ext uri="{FF2B5EF4-FFF2-40B4-BE49-F238E27FC236}">
                  <a16:creationId xmlns:a16="http://schemas.microsoft.com/office/drawing/2014/main" id="{2C300FD0-3A74-4A9A-921B-DA496819525A}"/>
                </a:ext>
              </a:extLst>
            </p:cNvPr>
            <p:cNvSpPr/>
            <p:nvPr/>
          </p:nvSpPr>
          <p:spPr>
            <a:xfrm>
              <a:off x="3785203" y="971550"/>
              <a:ext cx="1402556" cy="391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董事会</a:t>
              </a:r>
            </a:p>
          </p:txBody>
        </p:sp>
        <p:sp>
          <p:nvSpPr>
            <p:cNvPr id="29" name="圆角矩形 28">
              <a:extLst>
                <a:ext uri="{FF2B5EF4-FFF2-40B4-BE49-F238E27FC236}">
                  <a16:creationId xmlns:a16="http://schemas.microsoft.com/office/drawing/2014/main" id="{82DC6C6C-6105-4D53-9AE4-640791CF939C}"/>
                </a:ext>
              </a:extLst>
            </p:cNvPr>
            <p:cNvSpPr/>
            <p:nvPr/>
          </p:nvSpPr>
          <p:spPr>
            <a:xfrm>
              <a:off x="3361134" y="1635602"/>
              <a:ext cx="2457450" cy="2809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总行反洗钱工作领导小组</a:t>
              </a:r>
            </a:p>
          </p:txBody>
        </p:sp>
        <p:sp>
          <p:nvSpPr>
            <p:cNvPr id="30" name="圆角矩形 29">
              <a:extLst>
                <a:ext uri="{FF2B5EF4-FFF2-40B4-BE49-F238E27FC236}">
                  <a16:creationId xmlns:a16="http://schemas.microsoft.com/office/drawing/2014/main" id="{596A6415-9E48-43A0-B02A-12B2CE864DB2}"/>
                </a:ext>
              </a:extLst>
            </p:cNvPr>
            <p:cNvSpPr/>
            <p:nvPr/>
          </p:nvSpPr>
          <p:spPr>
            <a:xfrm>
              <a:off x="2732690" y="2927431"/>
              <a:ext cx="3726656" cy="28336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总行营业部及各支行反洗钱工作领导小组</a:t>
              </a:r>
            </a:p>
          </p:txBody>
        </p:sp>
        <p:sp>
          <p:nvSpPr>
            <p:cNvPr id="31" name="圆角矩形 30">
              <a:extLst>
                <a:ext uri="{FF2B5EF4-FFF2-40B4-BE49-F238E27FC236}">
                  <a16:creationId xmlns:a16="http://schemas.microsoft.com/office/drawing/2014/main" id="{5F79EB5B-FE3A-48D4-A523-FB877CD51EDB}"/>
                </a:ext>
              </a:extLst>
            </p:cNvPr>
            <p:cNvSpPr/>
            <p:nvPr/>
          </p:nvSpPr>
          <p:spPr>
            <a:xfrm>
              <a:off x="3785203" y="2189243"/>
              <a:ext cx="1402556" cy="3726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总行反洗钱岗</a:t>
              </a:r>
            </a:p>
          </p:txBody>
        </p:sp>
        <p:sp>
          <p:nvSpPr>
            <p:cNvPr id="34" name="圆角矩形 33">
              <a:extLst>
                <a:ext uri="{FF2B5EF4-FFF2-40B4-BE49-F238E27FC236}">
                  <a16:creationId xmlns:a16="http://schemas.microsoft.com/office/drawing/2014/main" id="{81DEA8DA-EDB3-4E91-8411-D138DE011A2A}"/>
                </a:ext>
              </a:extLst>
            </p:cNvPr>
            <p:cNvSpPr/>
            <p:nvPr/>
          </p:nvSpPr>
          <p:spPr>
            <a:xfrm>
              <a:off x="1371600" y="3562350"/>
              <a:ext cx="1094184" cy="4476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总行营业部反洗钱岗</a:t>
              </a:r>
            </a:p>
          </p:txBody>
        </p:sp>
        <p:sp>
          <p:nvSpPr>
            <p:cNvPr id="35" name="圆角矩形 34">
              <a:extLst>
                <a:ext uri="{FF2B5EF4-FFF2-40B4-BE49-F238E27FC236}">
                  <a16:creationId xmlns:a16="http://schemas.microsoft.com/office/drawing/2014/main" id="{77A60993-ED0A-42B2-893B-EFE92A930916}"/>
                </a:ext>
              </a:extLst>
            </p:cNvPr>
            <p:cNvSpPr/>
            <p:nvPr/>
          </p:nvSpPr>
          <p:spPr>
            <a:xfrm>
              <a:off x="2666157" y="3569493"/>
              <a:ext cx="1052514" cy="4333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各支行反洗钱岗</a:t>
              </a:r>
            </a:p>
          </p:txBody>
        </p:sp>
        <p:sp>
          <p:nvSpPr>
            <p:cNvPr id="36" name="圆角矩形 35">
              <a:extLst>
                <a:ext uri="{FF2B5EF4-FFF2-40B4-BE49-F238E27FC236}">
                  <a16:creationId xmlns:a16="http://schemas.microsoft.com/office/drawing/2014/main" id="{7242AC5E-980F-4788-9FF0-467715BEA4C5}"/>
                </a:ext>
              </a:extLst>
            </p:cNvPr>
            <p:cNvSpPr/>
            <p:nvPr/>
          </p:nvSpPr>
          <p:spPr>
            <a:xfrm>
              <a:off x="3919044" y="3570684"/>
              <a:ext cx="1184672" cy="4310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财务会计部反洗钱岗</a:t>
              </a:r>
            </a:p>
          </p:txBody>
        </p:sp>
        <p:sp>
          <p:nvSpPr>
            <p:cNvPr id="37" name="圆角矩形 36">
              <a:extLst>
                <a:ext uri="{FF2B5EF4-FFF2-40B4-BE49-F238E27FC236}">
                  <a16:creationId xmlns:a16="http://schemas.microsoft.com/office/drawing/2014/main" id="{1CEF4AF6-BBF9-4344-B024-136474D7DE41}"/>
                </a:ext>
              </a:extLst>
            </p:cNvPr>
            <p:cNvSpPr/>
            <p:nvPr/>
          </p:nvSpPr>
          <p:spPr>
            <a:xfrm>
              <a:off x="5304089" y="3570089"/>
              <a:ext cx="1188244" cy="43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综合管理部反洗钱岗</a:t>
              </a:r>
            </a:p>
          </p:txBody>
        </p:sp>
        <p:sp>
          <p:nvSpPr>
            <p:cNvPr id="38" name="圆角矩形 37">
              <a:extLst>
                <a:ext uri="{FF2B5EF4-FFF2-40B4-BE49-F238E27FC236}">
                  <a16:creationId xmlns:a16="http://schemas.microsoft.com/office/drawing/2014/main" id="{BC5B00D0-0D92-43F7-A310-86EA85438FBF}"/>
                </a:ext>
              </a:extLst>
            </p:cNvPr>
            <p:cNvSpPr/>
            <p:nvPr/>
          </p:nvSpPr>
          <p:spPr>
            <a:xfrm>
              <a:off x="6692707" y="3570089"/>
              <a:ext cx="1259477" cy="43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noProof="1" sz="1200">
                  <a:solidFill>
                    <a:schemeClr val="bg1"/>
                  </a:solidFill>
                </a:rPr>
                <a:t>业务管理部反洗钱岗</a:t>
              </a:r>
            </a:p>
          </p:txBody>
        </p:sp>
        <p:sp>
          <p:nvSpPr>
            <p:cNvPr id="24" name="下箭头 23"/>
            <p:cNvSpPr/>
            <p:nvPr/>
          </p:nvSpPr>
          <p:spPr>
            <a:xfrm>
              <a:off x="4429331" y="1386187"/>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25" name="下箭头 24"/>
            <p:cNvSpPr/>
            <p:nvPr/>
          </p:nvSpPr>
          <p:spPr>
            <a:xfrm>
              <a:off x="4420012" y="193524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26" name="下箭头 25"/>
            <p:cNvSpPr/>
            <p:nvPr/>
          </p:nvSpPr>
          <p:spPr>
            <a:xfrm>
              <a:off x="4420012" y="2625876"/>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27" name="下箭头 26"/>
            <p:cNvSpPr/>
            <p:nvPr/>
          </p:nvSpPr>
          <p:spPr>
            <a:xfrm>
              <a:off x="1918898" y="330892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0" name="下箭头 39"/>
            <p:cNvSpPr/>
            <p:nvPr/>
          </p:nvSpPr>
          <p:spPr>
            <a:xfrm>
              <a:off x="3203582" y="330892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8" name="下箭头 47"/>
            <p:cNvSpPr/>
            <p:nvPr/>
          </p:nvSpPr>
          <p:spPr>
            <a:xfrm>
              <a:off x="4432719" y="330892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9" name="下箭头 48"/>
            <p:cNvSpPr/>
            <p:nvPr/>
          </p:nvSpPr>
          <p:spPr>
            <a:xfrm>
              <a:off x="5898211" y="330892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50" name="下箭头 49"/>
            <p:cNvSpPr/>
            <p:nvPr/>
          </p:nvSpPr>
          <p:spPr>
            <a:xfrm>
              <a:off x="7343731" y="3308928"/>
              <a:ext cx="114300" cy="2307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cxnSp>
          <p:nvCxnSpPr>
            <p:cNvPr id="7" name="直接连接符 6"/>
            <p:cNvCxnSpPr>
              <a:stCxn id="27" idx="0"/>
              <a:endCxn id="50" idx="0"/>
            </p:cNvCxnSpPr>
            <p:nvPr/>
          </p:nvCxnSpPr>
          <p:spPr>
            <a:xfrm>
              <a:off x="1976048" y="3308928"/>
              <a:ext cx="5424833"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文本框 31">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设立组织机构</a:t>
            </a:r>
          </a:p>
        </p:txBody>
      </p:sp>
    </p:spTree>
    <p:extLst>
      <p:ext uri="{BB962C8B-B14F-4D97-AF65-F5344CB8AC3E}">
        <p14:creationId val="329918212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id="14"/>
                                        <p:tgtEl>
                                          <p:spTgt spid="2"/>
                                        </p:tgtEl>
                                        <p:attrNameLst>
                                          <p:attrName>ppt_x</p:attrName>
                                        </p:attrNameLst>
                                      </p:cBhvr>
                                      <p:tavLst>
                                        <p:tav tm="0">
                                          <p:val>
                                            <p:strVal val="#ppt_x-#ppt_w*1.125000"/>
                                          </p:val>
                                        </p:tav>
                                        <p:tav tm="100000">
                                          <p:val>
                                            <p:strVal val="#ppt_x"/>
                                          </p:val>
                                        </p:tav>
                                      </p:tavLst>
                                    </p:anim>
                                    <p:animEffect filter="wipe(right)" transition="in">
                                      <p:cBhvr>
                                        <p:cTn dur="500" id="15"/>
                                        <p:tgtEl>
                                          <p:spTgt spid="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7" presetSubtype="1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文本框 40">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行内小法——员工洗钱行为</a:t>
            </a:r>
          </a:p>
        </p:txBody>
      </p:sp>
      <p:grpSp>
        <p:nvGrpSpPr>
          <p:cNvPr id="42" name="组合 41"/>
          <p:cNvGrpSpPr/>
          <p:nvPr/>
        </p:nvGrpSpPr>
        <p:grpSpPr>
          <a:xfrm>
            <a:off x="1031458" y="1657350"/>
            <a:ext cx="7045742" cy="706114"/>
            <a:chOff x="1031458" y="1428750"/>
            <a:chExt cx="7045742" cy="706114"/>
          </a:xfrm>
        </p:grpSpPr>
        <p:sp>
          <p:nvSpPr>
            <p:cNvPr id="43" name="矩形: 圆角 5"/>
            <p:cNvSpPr/>
            <p:nvPr/>
          </p:nvSpPr>
          <p:spPr>
            <a:xfrm>
              <a:off x="1066758" y="1432084"/>
              <a:ext cx="1520831" cy="360481"/>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44" name="矩形: 圆角 6"/>
            <p:cNvSpPr/>
            <p:nvPr/>
          </p:nvSpPr>
          <p:spPr>
            <a:xfrm>
              <a:off x="2884863" y="1432084"/>
              <a:ext cx="1520831" cy="36048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82" name="矩形: 圆角 7"/>
            <p:cNvSpPr/>
            <p:nvPr/>
          </p:nvSpPr>
          <p:spPr>
            <a:xfrm>
              <a:off x="4700576" y="1432084"/>
              <a:ext cx="1520831" cy="360481"/>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83" name="矩形: 圆角 8"/>
            <p:cNvSpPr/>
            <p:nvPr/>
          </p:nvSpPr>
          <p:spPr>
            <a:xfrm>
              <a:off x="6523930" y="1428750"/>
              <a:ext cx="1520831" cy="36048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84" name="文本框 83"/>
            <p:cNvSpPr txBox="1"/>
            <p:nvPr/>
          </p:nvSpPr>
          <p:spPr>
            <a:xfrm>
              <a:off x="1073874" y="1428750"/>
              <a:ext cx="1513715" cy="335280"/>
            </a:xfrm>
            <a:prstGeom prst="rect">
              <a:avLst/>
            </a:prstGeom>
            <a:noFill/>
          </p:spPr>
          <p:txBody>
            <a:bodyPr rtlCol="0" wrap="square">
              <a:spAutoFit/>
              <a:scene3d>
                <a:camera prst="orthographicFront"/>
                <a:lightRig dir="t" rig="threePt"/>
              </a:scene3d>
              <a:sp3d contourW="12700"/>
            </a:bodyPr>
            <a:lstStyle/>
            <a:p>
              <a:pPr algn="ctr"/>
              <a:r>
                <a:rPr altLang="en-US" b="1" lang="zh-CN" smtClean="0" sz="1600">
                  <a:solidFill>
                    <a:schemeClr val="bg1"/>
                  </a:solidFill>
                  <a:latin charset="-122" panose="020b0a00000000000000" typeface="Noto Sans S Chinese Black"/>
                  <a:ea charset="-122" panose="020b0a00000000000000" typeface="Noto Sans S Chinese Black"/>
                  <a:sym typeface="+mn-ea"/>
                </a:rPr>
                <a:t>发生洗钱行为</a:t>
              </a:r>
            </a:p>
          </p:txBody>
        </p:sp>
        <p:sp>
          <p:nvSpPr>
            <p:cNvPr id="85" name="文本框 84"/>
            <p:cNvSpPr txBox="1"/>
            <p:nvPr/>
          </p:nvSpPr>
          <p:spPr>
            <a:xfrm>
              <a:off x="2878090" y="1428750"/>
              <a:ext cx="1513715"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bg1"/>
                  </a:solidFill>
                  <a:latin charset="-122" panose="020b0a00000000000000" typeface="Noto Sans S Chinese Black"/>
                  <a:ea charset="-122" panose="020b0a00000000000000" typeface="Noto Sans S Chinese Black"/>
                </a:rPr>
                <a:t>造成不良后果</a:t>
              </a:r>
            </a:p>
          </p:txBody>
        </p:sp>
        <p:sp>
          <p:nvSpPr>
            <p:cNvPr id="86" name="文本框 85"/>
            <p:cNvSpPr txBox="1"/>
            <p:nvPr/>
          </p:nvSpPr>
          <p:spPr>
            <a:xfrm>
              <a:off x="4704152" y="1428750"/>
              <a:ext cx="1513715"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bg1"/>
                  </a:solidFill>
                  <a:latin charset="-122" panose="020b0a00000000000000" typeface="Noto Sans S Chinese Black"/>
                  <a:ea charset="-122" panose="020b0a00000000000000" typeface="Noto Sans S Chinese Black"/>
                </a:rPr>
                <a:t>提供帮助的</a:t>
              </a:r>
            </a:p>
          </p:txBody>
        </p:sp>
        <p:sp>
          <p:nvSpPr>
            <p:cNvPr id="87" name="文本框 86"/>
            <p:cNvSpPr txBox="1"/>
            <p:nvPr/>
          </p:nvSpPr>
          <p:spPr>
            <a:xfrm>
              <a:off x="6537706" y="1428750"/>
              <a:ext cx="1513715"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bg1"/>
                  </a:solidFill>
                  <a:latin charset="-122" panose="020b0a00000000000000" typeface="Noto Sans S Chinese Black"/>
                  <a:ea charset="-122" panose="020b0a00000000000000" typeface="Noto Sans S Chinese Black"/>
                </a:rPr>
                <a:t>客户洗钱风险</a:t>
              </a:r>
            </a:p>
          </p:txBody>
        </p:sp>
        <p:grpSp>
          <p:nvGrpSpPr>
            <p:cNvPr id="88" name="组合 87"/>
            <p:cNvGrpSpPr/>
            <p:nvPr/>
          </p:nvGrpSpPr>
          <p:grpSpPr>
            <a:xfrm>
              <a:off x="1031458" y="1927312"/>
              <a:ext cx="7045742" cy="207552"/>
              <a:chOff x="1415143" y="5152570"/>
              <a:chExt cx="9361714" cy="275776"/>
            </a:xfrm>
          </p:grpSpPr>
          <p:cxnSp>
            <p:nvCxnSpPr>
              <p:cNvPr id="89" name="直接连接符 88"/>
              <p:cNvCxnSpPr/>
              <p:nvPr/>
            </p:nvCxnSpPr>
            <p:spPr>
              <a:xfrm>
                <a:off x="1415143" y="5428346"/>
                <a:ext cx="9361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2467428" y="5152570"/>
                <a:ext cx="7242630" cy="275776"/>
                <a:chOff x="2467428" y="1268413"/>
                <a:chExt cx="7242630" cy="5074330"/>
              </a:xfrm>
            </p:grpSpPr>
            <p:cxnSp>
              <p:nvCxnSpPr>
                <p:cNvPr id="91" name="直接连接符 90"/>
                <p:cNvCxnSpPr/>
                <p:nvPr/>
              </p:nvCxnSpPr>
              <p:spPr>
                <a:xfrm flipH="1">
                  <a:off x="2467428" y="1268413"/>
                  <a:ext cx="0" cy="50743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4876800" y="1268413"/>
                  <a:ext cx="0" cy="50743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7300687" y="1268413"/>
                  <a:ext cx="0" cy="50743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9710058" y="1268413"/>
                  <a:ext cx="0" cy="50743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95" name="文本框 94"/>
          <p:cNvSpPr txBox="1"/>
          <p:nvPr/>
        </p:nvSpPr>
        <p:spPr>
          <a:xfrm>
            <a:off x="990600" y="2508468"/>
            <a:ext cx="7315200" cy="1554480"/>
          </a:xfrm>
          <a:prstGeom prst="rect">
            <a:avLst/>
          </a:prstGeom>
          <a:noFill/>
          <a:effectLst/>
        </p:spPr>
        <p:txBody>
          <a:bodyPr rtlCol="0" wrap="square">
            <a:spAutoFit/>
          </a:bodyPr>
          <a:lstStyle/>
          <a:p>
            <a:pPr>
              <a:lnSpc>
                <a:spcPct val="200000"/>
              </a:lnSpc>
            </a:pPr>
            <a:r>
              <a:rPr altLang="en-US" lang="zh-CN" sz="1600">
                <a:solidFill>
                  <a:schemeClr val="tx1">
                    <a:lumMod val="75000"/>
                    <a:lumOff val="25000"/>
                  </a:schemeClr>
                </a:solidFill>
                <a:latin typeface="+mn-ea"/>
                <a:sym typeface="+mn-ea"/>
              </a:rPr>
              <a:t>洗钱或者协助洗钱的.自身发生洗钱行为的未按照开展反洗钱工作，造成不良后果的,明知或应知客户洗钱提供帮助或方便的,未按规定履行客户身份识别义务的未按规定进行客户洗钱风险等级划分的</a:t>
            </a:r>
          </a:p>
        </p:txBody>
      </p:sp>
    </p:spTree>
    <p:extLst>
      <p:ext uri="{BB962C8B-B14F-4D97-AF65-F5344CB8AC3E}">
        <p14:creationId val="421396103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42"/>
                                        </p:tgtEl>
                                        <p:attrNameLst>
                                          <p:attrName>style.visibility</p:attrName>
                                        </p:attrNameLst>
                                      </p:cBhvr>
                                      <p:to>
                                        <p:strVal val="visible"/>
                                      </p:to>
                                    </p:set>
                                    <p:animEffect filter="barn(inVertical)" transition="in">
                                      <p:cBhvr>
                                        <p:cTn dur="500" id="7"/>
                                        <p:tgtEl>
                                          <p:spTgt spid="4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95"/>
                                        </p:tgtEl>
                                        <p:attrNameLst>
                                          <p:attrName>style.visibility</p:attrName>
                                        </p:attrNameLst>
                                      </p:cBhvr>
                                      <p:to>
                                        <p:strVal val="visible"/>
                                      </p:to>
                                    </p:set>
                                    <p:animEffect filter="wipe(up)" transition="in">
                                      <p:cBhvr>
                                        <p:cTn dur="500" id="12"/>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9">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行内小法——员工洗钱行为</a:t>
            </a:r>
          </a:p>
        </p:txBody>
      </p:sp>
      <p:grpSp>
        <p:nvGrpSpPr>
          <p:cNvPr id="22" name="Group 36">
            <a:extLst>
              <a:ext uri="{FF2B5EF4-FFF2-40B4-BE49-F238E27FC236}">
                <a16:creationId xmlns:a16="http://schemas.microsoft.com/office/drawing/2014/main" id="{FC18B10F-ABE8-4C21-8498-EA34B6A03B15}"/>
              </a:ext>
            </a:extLst>
          </p:cNvPr>
          <p:cNvGrpSpPr/>
          <p:nvPr/>
        </p:nvGrpSpPr>
        <p:grpSpPr>
          <a:xfrm>
            <a:off x="2964209" y="1047750"/>
            <a:ext cx="3200400" cy="3200400"/>
            <a:chOff x="2438401" y="1847850"/>
            <a:chExt cx="4267200" cy="4267200"/>
          </a:xfrm>
        </p:grpSpPr>
        <p:sp>
          <p:nvSpPr>
            <p:cNvPr id="23" name="Freeform 202">
              <a:extLst>
                <a:ext uri="{FF2B5EF4-FFF2-40B4-BE49-F238E27FC236}">
                  <a16:creationId xmlns:a16="http://schemas.microsoft.com/office/drawing/2014/main" id="{03E1EACC-D6F3-4816-A68D-311EC26CFC87}"/>
                </a:ext>
              </a:extLst>
            </p:cNvPr>
            <p:cNvSpPr>
              <a:spLocks noEditPoints="1"/>
            </p:cNvSpPr>
            <p:nvPr/>
          </p:nvSpPr>
          <p:spPr bwMode="auto">
            <a:xfrm>
              <a:off x="2438401" y="1847850"/>
              <a:ext cx="4267200" cy="4267200"/>
            </a:xfrm>
            <a:custGeom>
              <a:gdLst>
                <a:gd fmla="*/ 672 w 1344" name="T0"/>
                <a:gd fmla="*/ 1344 h 1344" name="T1"/>
                <a:gd fmla="*/ 0 w 1344" name="T2"/>
                <a:gd fmla="*/ 672 h 1344" name="T3"/>
                <a:gd fmla="*/ 672 w 1344" name="T4"/>
                <a:gd fmla="*/ 0 h 1344" name="T5"/>
                <a:gd fmla="*/ 1344 w 1344" name="T6"/>
                <a:gd fmla="*/ 672 h 1344" name="T7"/>
                <a:gd fmla="*/ 672 w 1344" name="T8"/>
                <a:gd fmla="*/ 1344 h 1344" name="T9"/>
                <a:gd fmla="*/ 672 w 1344" name="T10"/>
                <a:gd fmla="*/ 40 h 1344" name="T11"/>
                <a:gd fmla="*/ 40 w 1344" name="T12"/>
                <a:gd fmla="*/ 672 h 1344" name="T13"/>
                <a:gd fmla="*/ 672 w 1344" name="T14"/>
                <a:gd fmla="*/ 1304 h 1344" name="T15"/>
                <a:gd fmla="*/ 1304 w 1344" name="T16"/>
                <a:gd fmla="*/ 672 h 1344" name="T17"/>
                <a:gd fmla="*/ 672 w 1344" name="T18"/>
                <a:gd fmla="*/ 40 h 13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4" w="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24" name="Freeform 203">
              <a:extLst>
                <a:ext uri="{FF2B5EF4-FFF2-40B4-BE49-F238E27FC236}">
                  <a16:creationId xmlns:a16="http://schemas.microsoft.com/office/drawing/2014/main" id="{8FD41F1F-92AA-4C45-8821-FA7143660F96}"/>
                </a:ext>
              </a:extLst>
            </p:cNvPr>
            <p:cNvSpPr>
              <a:spLocks noEditPoints="1"/>
            </p:cNvSpPr>
            <p:nvPr/>
          </p:nvSpPr>
          <p:spPr bwMode="auto">
            <a:xfrm>
              <a:off x="3267076" y="2676525"/>
              <a:ext cx="2609850" cy="2609850"/>
            </a:xfrm>
            <a:custGeom>
              <a:gdLst>
                <a:gd fmla="*/ 411 w 822" name="T0"/>
                <a:gd fmla="*/ 822 h 822" name="T1"/>
                <a:gd fmla="*/ 0 w 822" name="T2"/>
                <a:gd fmla="*/ 411 h 822" name="T3"/>
                <a:gd fmla="*/ 411 w 822" name="T4"/>
                <a:gd fmla="*/ 0 h 822" name="T5"/>
                <a:gd fmla="*/ 822 w 822" name="T6"/>
                <a:gd fmla="*/ 411 h 822" name="T7"/>
                <a:gd fmla="*/ 411 w 822" name="T8"/>
                <a:gd fmla="*/ 822 h 822" name="T9"/>
                <a:gd fmla="*/ 411 w 822" name="T10"/>
                <a:gd fmla="*/ 40 h 822" name="T11"/>
                <a:gd fmla="*/ 40 w 822" name="T12"/>
                <a:gd fmla="*/ 411 h 822" name="T13"/>
                <a:gd fmla="*/ 411 w 822" name="T14"/>
                <a:gd fmla="*/ 782 h 822" name="T15"/>
                <a:gd fmla="*/ 782 w 822" name="T16"/>
                <a:gd fmla="*/ 411 h 822" name="T17"/>
                <a:gd fmla="*/ 411 w 822" name="T18"/>
                <a:gd fmla="*/ 40 h 8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2" w="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25" name="Freeform 204">
              <a:extLst>
                <a:ext uri="{FF2B5EF4-FFF2-40B4-BE49-F238E27FC236}">
                  <a16:creationId xmlns:a16="http://schemas.microsoft.com/office/drawing/2014/main" id="{F4EB0995-2BAE-4CD8-BEA2-6802F2A136CA}"/>
                </a:ext>
              </a:extLst>
            </p:cNvPr>
            <p:cNvSpPr>
              <a:spLocks noEditPoints="1"/>
            </p:cNvSpPr>
            <p:nvPr/>
          </p:nvSpPr>
          <p:spPr bwMode="auto">
            <a:xfrm>
              <a:off x="2851151" y="2260600"/>
              <a:ext cx="3441700" cy="3438525"/>
            </a:xfrm>
            <a:custGeom>
              <a:gdLst>
                <a:gd fmla="*/ 542 w 1084" name="T0"/>
                <a:gd fmla="*/ 1083 h 1083" name="T1"/>
                <a:gd fmla="*/ 0 w 1084" name="T2"/>
                <a:gd fmla="*/ 542 h 1083" name="T3"/>
                <a:gd fmla="*/ 542 w 1084" name="T4"/>
                <a:gd fmla="*/ 0 h 1083" name="T5"/>
                <a:gd fmla="*/ 1084 w 1084" name="T6"/>
                <a:gd fmla="*/ 542 h 1083" name="T7"/>
                <a:gd fmla="*/ 542 w 1084" name="T8"/>
                <a:gd fmla="*/ 1083 h 1083" name="T9"/>
                <a:gd fmla="*/ 542 w 1084" name="T10"/>
                <a:gd fmla="*/ 40 h 1083" name="T11"/>
                <a:gd fmla="*/ 40 w 1084" name="T12"/>
                <a:gd fmla="*/ 542 h 1083" name="T13"/>
                <a:gd fmla="*/ 542 w 1084" name="T14"/>
                <a:gd fmla="*/ 1043 h 1083" name="T15"/>
                <a:gd fmla="*/ 1044 w 1084" name="T16"/>
                <a:gd fmla="*/ 542 h 1083" name="T17"/>
                <a:gd fmla="*/ 542 w 1084" name="T18"/>
                <a:gd fmla="*/ 40 h 10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83" w="1084">
                  <a:moveTo>
                    <a:pt x="542" y="1083"/>
                  </a:moveTo>
                  <a:cubicBezTo>
                    <a:pt x="243" y="1083"/>
                    <a:pt x="0" y="841"/>
                    <a:pt x="0" y="542"/>
                  </a:cubicBezTo>
                  <a:cubicBezTo>
                    <a:pt x="0" y="243"/>
                    <a:pt x="243" y="0"/>
                    <a:pt x="542" y="0"/>
                  </a:cubicBezTo>
                  <a:cubicBezTo>
                    <a:pt x="841" y="0"/>
                    <a:pt x="1084" y="243"/>
                    <a:pt x="1084" y="542"/>
                  </a:cubicBezTo>
                  <a:cubicBezTo>
                    <a:pt x="1084" y="841"/>
                    <a:pt x="841" y="1083"/>
                    <a:pt x="542" y="1083"/>
                  </a:cubicBezTo>
                  <a:close/>
                  <a:moveTo>
                    <a:pt x="542" y="40"/>
                  </a:moveTo>
                  <a:cubicBezTo>
                    <a:pt x="265" y="40"/>
                    <a:pt x="40" y="265"/>
                    <a:pt x="40" y="542"/>
                  </a:cubicBezTo>
                  <a:cubicBezTo>
                    <a:pt x="40" y="818"/>
                    <a:pt x="265" y="1043"/>
                    <a:pt x="542" y="1043"/>
                  </a:cubicBezTo>
                  <a:cubicBezTo>
                    <a:pt x="819" y="1043"/>
                    <a:pt x="1044" y="818"/>
                    <a:pt x="1044" y="542"/>
                  </a:cubicBezTo>
                  <a:cubicBezTo>
                    <a:pt x="1044" y="265"/>
                    <a:pt x="819" y="40"/>
                    <a:pt x="542" y="40"/>
                  </a:cubicBezTo>
                  <a:close/>
                </a:path>
              </a:pathLst>
            </a:cu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grpSp>
      <p:grpSp>
        <p:nvGrpSpPr>
          <p:cNvPr id="26" name="Group 49">
            <a:extLst>
              <a:ext uri="{FF2B5EF4-FFF2-40B4-BE49-F238E27FC236}">
                <a16:creationId xmlns:a16="http://schemas.microsoft.com/office/drawing/2014/main" id="{7BB85D47-2DB6-44E1-97D1-492C5F47AC19}"/>
              </a:ext>
            </a:extLst>
          </p:cNvPr>
          <p:cNvGrpSpPr/>
          <p:nvPr/>
        </p:nvGrpSpPr>
        <p:grpSpPr>
          <a:xfrm>
            <a:off x="3060395" y="1439838"/>
            <a:ext cx="1435446" cy="1208909"/>
            <a:chOff x="2346326" y="2073275"/>
            <a:chExt cx="2152650" cy="1812925"/>
          </a:xfrm>
        </p:grpSpPr>
        <p:sp>
          <p:nvSpPr>
            <p:cNvPr id="27" name="TextBox 26">
              <a:extLst>
                <a:ext uri="{FF2B5EF4-FFF2-40B4-BE49-F238E27FC236}">
                  <a16:creationId xmlns:a16="http://schemas.microsoft.com/office/drawing/2014/main" id="{4B546BD9-CC29-4EF8-8A5B-B4BF6E9A35D4}"/>
                </a:ext>
              </a:extLst>
            </p:cNvPr>
            <p:cNvSpPr txBox="1"/>
            <p:nvPr/>
          </p:nvSpPr>
          <p:spPr>
            <a:xfrm>
              <a:off x="3892105" y="3343979"/>
              <a:ext cx="535878" cy="342817"/>
            </a:xfrm>
            <a:prstGeom prst="rect">
              <a:avLst/>
            </a:prstGeom>
            <a:noFill/>
          </p:spPr>
          <p:txBody>
            <a:bodyPr bIns="0" lIns="0" rIns="0" rtlCol="0" tIns="0" wrap="square">
              <a:spAutoFit/>
            </a:bodyPr>
            <a:lstStyle/>
            <a:p>
              <a:pPr algn="ctr"/>
              <a:r>
                <a:rPr b="1" lang="en-US" sz="15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1</a:t>
              </a:r>
            </a:p>
          </p:txBody>
        </p:sp>
        <p:sp>
          <p:nvSpPr>
            <p:cNvPr id="28" name="Freeform 205">
              <a:extLst>
                <a:ext uri="{FF2B5EF4-FFF2-40B4-BE49-F238E27FC236}">
                  <a16:creationId xmlns:a16="http://schemas.microsoft.com/office/drawing/2014/main" id="{C026D7B2-69D0-4AD1-AC23-FB2E96F20480}"/>
                </a:ext>
              </a:extLst>
            </p:cNvPr>
            <p:cNvSpPr>
              <a:spLocks noEditPoints="1"/>
            </p:cNvSpPr>
            <p:nvPr/>
          </p:nvSpPr>
          <p:spPr bwMode="auto">
            <a:xfrm>
              <a:off x="2346326" y="2073275"/>
              <a:ext cx="2152650" cy="1812925"/>
            </a:xfrm>
            <a:custGeom>
              <a:gdLst>
                <a:gd fmla="*/ 663 w 678" name="T0"/>
                <a:gd fmla="*/ 379 h 571" name="T1"/>
                <a:gd fmla="*/ 586 w 678" name="T2"/>
                <a:gd fmla="*/ 334 h 571" name="T3"/>
                <a:gd fmla="*/ 556 w 678" name="T4"/>
                <a:gd fmla="*/ 334 h 571" name="T5"/>
                <a:gd fmla="*/ 504 w 678" name="T6"/>
                <a:gd fmla="*/ 364 h 571" name="T7"/>
                <a:gd fmla="*/ 474 w 678" name="T8"/>
                <a:gd fmla="*/ 364 h 571" name="T9"/>
                <a:gd fmla="*/ 454 w 678" name="T10"/>
                <a:gd fmla="*/ 352 h 571" name="T11"/>
                <a:gd fmla="*/ 439 w 678" name="T12"/>
                <a:gd fmla="*/ 326 h 571" name="T13"/>
                <a:gd fmla="*/ 439 w 678" name="T14"/>
                <a:gd fmla="*/ 150 h 571" name="T15"/>
                <a:gd fmla="*/ 414 w 678" name="T16"/>
                <a:gd fmla="*/ 106 h 571" name="T17"/>
                <a:gd fmla="*/ 244 w 678" name="T18"/>
                <a:gd fmla="*/ 9 h 571" name="T19"/>
                <a:gd fmla="*/ 194 w 678" name="T20"/>
                <a:gd fmla="*/ 9 h 571" name="T21"/>
                <a:gd fmla="*/ 25 w 678" name="T22"/>
                <a:gd fmla="*/ 106 h 571" name="T23"/>
                <a:gd fmla="*/ 0 w 678" name="T24"/>
                <a:gd fmla="*/ 150 h 571" name="T25"/>
                <a:gd fmla="*/ 0 w 678" name="T26"/>
                <a:gd fmla="*/ 345 h 571" name="T27"/>
                <a:gd fmla="*/ 25 w 678" name="T28"/>
                <a:gd fmla="*/ 388 h 571" name="T29"/>
                <a:gd fmla="*/ 194 w 678" name="T30"/>
                <a:gd fmla="*/ 486 h 571" name="T31"/>
                <a:gd fmla="*/ 244 w 678" name="T32"/>
                <a:gd fmla="*/ 486 h 571" name="T33"/>
                <a:gd fmla="*/ 397 w 678" name="T34"/>
                <a:gd fmla="*/ 398 h 571" name="T35"/>
                <a:gd fmla="*/ 427 w 678" name="T36"/>
                <a:gd fmla="*/ 398 h 571" name="T37"/>
                <a:gd fmla="*/ 448 w 678" name="T38"/>
                <a:gd fmla="*/ 410 h 571" name="T39"/>
                <a:gd fmla="*/ 463 w 678" name="T40"/>
                <a:gd fmla="*/ 436 h 571" name="T41"/>
                <a:gd fmla="*/ 463 w 678" name="T42"/>
                <a:gd fmla="*/ 495 h 571" name="T43"/>
                <a:gd fmla="*/ 478 w 678" name="T44"/>
                <a:gd fmla="*/ 521 h 571" name="T45"/>
                <a:gd fmla="*/ 556 w 678" name="T46"/>
                <a:gd fmla="*/ 566 h 571" name="T47"/>
                <a:gd fmla="*/ 586 w 678" name="T48"/>
                <a:gd fmla="*/ 566 h 571" name="T49"/>
                <a:gd fmla="*/ 663 w 678" name="T50"/>
                <a:gd fmla="*/ 521 h 571" name="T51"/>
                <a:gd fmla="*/ 678 w 678" name="T52"/>
                <a:gd fmla="*/ 495 h 571" name="T53"/>
                <a:gd fmla="*/ 678 w 678" name="T54"/>
                <a:gd fmla="*/ 405 h 571" name="T55"/>
                <a:gd fmla="*/ 663 w 678" name="T56"/>
                <a:gd fmla="*/ 379 h 571" name="T57"/>
                <a:gd fmla="*/ 571 w 678" name="T58"/>
                <a:gd fmla="*/ 514 h 571" name="T59"/>
                <a:gd fmla="*/ 506 w 678" name="T60"/>
                <a:gd fmla="*/ 450 h 571" name="T61"/>
                <a:gd fmla="*/ 571 w 678" name="T62"/>
                <a:gd fmla="*/ 386 h 571" name="T63"/>
                <a:gd fmla="*/ 635 w 678" name="T64"/>
                <a:gd fmla="*/ 450 h 571" name="T65"/>
                <a:gd fmla="*/ 571 w 678" name="T66"/>
                <a:gd fmla="*/ 514 h 5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1" w="678">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29" name="Oval 213">
              <a:extLst>
                <a:ext uri="{FF2B5EF4-FFF2-40B4-BE49-F238E27FC236}">
                  <a16:creationId xmlns:a16="http://schemas.microsoft.com/office/drawing/2014/main" id="{F7B42BBC-6C09-4C01-8BF6-AD83BDCE6B60}"/>
                </a:ext>
              </a:extLst>
            </p:cNvPr>
            <p:cNvSpPr>
              <a:spLocks noChangeArrowheads="1"/>
            </p:cNvSpPr>
            <p:nvPr/>
          </p:nvSpPr>
          <p:spPr bwMode="auto">
            <a:xfrm>
              <a:off x="2755901" y="2588270"/>
              <a:ext cx="574675" cy="577850"/>
            </a:xfrm>
            <a:prstGeom prst="ellipse">
              <a:avLst/>
            </a:prstGeom>
            <a:solidFill>
              <a:schemeClr val="bg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30" name="Freeform 214">
              <a:extLst>
                <a:ext uri="{FF2B5EF4-FFF2-40B4-BE49-F238E27FC236}">
                  <a16:creationId xmlns:a16="http://schemas.microsoft.com/office/drawing/2014/main" id="{B60AFA67-3D80-40F7-91C7-23BE4C219D3F}"/>
                </a:ext>
              </a:extLst>
            </p:cNvPr>
            <p:cNvSpPr>
              <a:spLocks noEditPoints="1"/>
            </p:cNvSpPr>
            <p:nvPr/>
          </p:nvSpPr>
          <p:spPr bwMode="auto">
            <a:xfrm>
              <a:off x="2914651" y="2702570"/>
              <a:ext cx="254000" cy="368300"/>
            </a:xfrm>
            <a:custGeom>
              <a:gdLst>
                <a:gd fmla="*/ 22 w 80" name="T0"/>
                <a:gd fmla="*/ 90 h 116" name="T1"/>
                <a:gd fmla="*/ 23 w 80" name="T2"/>
                <a:gd fmla="*/ 95 h 116" name="T3"/>
                <a:gd fmla="*/ 40 w 80" name="T4"/>
                <a:gd fmla="*/ 99 h 116" name="T5"/>
                <a:gd fmla="*/ 58 w 80" name="T6"/>
                <a:gd fmla="*/ 96 h 116" name="T7"/>
                <a:gd fmla="*/ 59 w 80" name="T8"/>
                <a:gd fmla="*/ 90 h 116" name="T9"/>
                <a:gd fmla="*/ 40 w 80" name="T10"/>
                <a:gd fmla="*/ 93 h 116" name="T11"/>
                <a:gd fmla="*/ 22 w 80" name="T12"/>
                <a:gd fmla="*/ 90 h 116" name="T13"/>
                <a:gd fmla="*/ 40 w 80" name="T14"/>
                <a:gd fmla="*/ 0 h 116" name="T15"/>
                <a:gd fmla="*/ 0 w 80" name="T16"/>
                <a:gd fmla="*/ 40 h 116" name="T17"/>
                <a:gd fmla="*/ 20 w 80" name="T18"/>
                <a:gd fmla="*/ 74 h 116" name="T19"/>
                <a:gd fmla="*/ 21 w 80" name="T20"/>
                <a:gd fmla="*/ 84 h 116" name="T21"/>
                <a:gd fmla="*/ 40 w 80" name="T22"/>
                <a:gd fmla="*/ 88 h 116" name="T23"/>
                <a:gd fmla="*/ 60 w 80" name="T24"/>
                <a:gd fmla="*/ 84 h 116" name="T25"/>
                <a:gd fmla="*/ 61 w 80" name="T26"/>
                <a:gd fmla="*/ 74 h 116" name="T27"/>
                <a:gd fmla="*/ 80 w 80" name="T28"/>
                <a:gd fmla="*/ 40 h 116" name="T29"/>
                <a:gd fmla="*/ 40 w 80" name="T30"/>
                <a:gd fmla="*/ 0 h 116" name="T31"/>
                <a:gd fmla="*/ 55 w 80" name="T32"/>
                <a:gd fmla="*/ 70 h 116" name="T33"/>
                <a:gd fmla="*/ 54 w 80" name="T34"/>
                <a:gd fmla="*/ 79 h 116" name="T35"/>
                <a:gd fmla="*/ 40 w 80" name="T36"/>
                <a:gd fmla="*/ 81 h 116" name="T37"/>
                <a:gd fmla="*/ 27 w 80" name="T38"/>
                <a:gd fmla="*/ 79 h 116" name="T39"/>
                <a:gd fmla="*/ 26 w 80" name="T40"/>
                <a:gd fmla="*/ 70 h 116" name="T41"/>
                <a:gd fmla="*/ 8 w 80" name="T42"/>
                <a:gd fmla="*/ 40 h 116" name="T43"/>
                <a:gd fmla="*/ 40 w 80" name="T44"/>
                <a:gd fmla="*/ 7 h 116" name="T45"/>
                <a:gd fmla="*/ 73 w 80" name="T46"/>
                <a:gd fmla="*/ 40 h 116" name="T47"/>
                <a:gd fmla="*/ 55 w 80" name="T48"/>
                <a:gd fmla="*/ 70 h 116" name="T49"/>
                <a:gd fmla="*/ 24 w 80" name="T50"/>
                <a:gd fmla="*/ 101 h 116" name="T51"/>
                <a:gd fmla="*/ 24 w 80" name="T52"/>
                <a:gd fmla="*/ 107 h 116" name="T53"/>
                <a:gd fmla="*/ 30 w 80" name="T54"/>
                <a:gd fmla="*/ 110 h 116" name="T55"/>
                <a:gd fmla="*/ 30 w 80" name="T56"/>
                <a:gd fmla="*/ 114 h 116" name="T57"/>
                <a:gd fmla="*/ 40 w 80" name="T58"/>
                <a:gd fmla="*/ 116 h 116" name="T59"/>
                <a:gd fmla="*/ 51 w 80" name="T60"/>
                <a:gd fmla="*/ 114 h 116" name="T61"/>
                <a:gd fmla="*/ 51 w 80" name="T62"/>
                <a:gd fmla="*/ 110 h 116" name="T63"/>
                <a:gd fmla="*/ 56 w 80" name="T64"/>
                <a:gd fmla="*/ 107 h 116" name="T65"/>
                <a:gd fmla="*/ 57 w 80" name="T66"/>
                <a:gd fmla="*/ 101 h 116" name="T67"/>
                <a:gd fmla="*/ 40 w 80" name="T68"/>
                <a:gd fmla="*/ 104 h 116" name="T69"/>
                <a:gd fmla="*/ 24 w 80" name="T70"/>
                <a:gd fmla="*/ 101 h 116" name="T71"/>
                <a:gd fmla="*/ 49 w 80" name="T72"/>
                <a:gd fmla="*/ 55 h 116" name="T73"/>
                <a:gd fmla="*/ 40 w 80" name="T74"/>
                <a:gd fmla="*/ 39 h 116" name="T75"/>
                <a:gd fmla="*/ 32 w 80" name="T76"/>
                <a:gd fmla="*/ 55 h 116" name="T77"/>
                <a:gd fmla="*/ 28 w 80" name="T78"/>
                <a:gd fmla="*/ 47 h 116" name="T79"/>
                <a:gd fmla="*/ 22 w 80" name="T80"/>
                <a:gd fmla="*/ 50 h 116" name="T81"/>
                <a:gd fmla="*/ 31 w 80" name="T82"/>
                <a:gd fmla="*/ 69 h 116" name="T83"/>
                <a:gd fmla="*/ 40 w 80" name="T84"/>
                <a:gd fmla="*/ 52 h 116" name="T85"/>
                <a:gd fmla="*/ 50 w 80" name="T86"/>
                <a:gd fmla="*/ 69 h 116" name="T87"/>
                <a:gd fmla="*/ 59 w 80" name="T88"/>
                <a:gd fmla="*/ 50 h 116" name="T89"/>
                <a:gd fmla="*/ 53 w 80" name="T90"/>
                <a:gd fmla="*/ 47 h 116" name="T91"/>
                <a:gd fmla="*/ 49 w 80" name="T92"/>
                <a:gd fmla="*/ 55 h 116" name="T93"/>
                <a:gd fmla="*/ 40 w 80" name="T94"/>
                <a:gd fmla="*/ 17 h 116" name="T95"/>
                <a:gd fmla="*/ 43 w 80" name="T96"/>
                <a:gd fmla="*/ 14 h 116" name="T97"/>
                <a:gd fmla="*/ 40 w 80" name="T98"/>
                <a:gd fmla="*/ 12 h 116" name="T99"/>
                <a:gd fmla="*/ 13 w 80" name="T100"/>
                <a:gd fmla="*/ 40 h 116" name="T101"/>
                <a:gd fmla="*/ 15 w 80" name="T102"/>
                <a:gd fmla="*/ 42 h 116" name="T103"/>
                <a:gd fmla="*/ 17 w 80" name="T104"/>
                <a:gd fmla="*/ 40 h 116" name="T105"/>
                <a:gd fmla="*/ 40 w 80" name="T106"/>
                <a:gd fmla="*/ 17 h 1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80">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grpSp>
      <p:grpSp>
        <p:nvGrpSpPr>
          <p:cNvPr id="31" name="Group 50">
            <a:extLst>
              <a:ext uri="{FF2B5EF4-FFF2-40B4-BE49-F238E27FC236}">
                <a16:creationId xmlns:a16="http://schemas.microsoft.com/office/drawing/2014/main" id="{EF89B013-A7DB-4B30-91EA-9A4B6E905709}"/>
              </a:ext>
            </a:extLst>
          </p:cNvPr>
          <p:cNvGrpSpPr/>
          <p:nvPr/>
        </p:nvGrpSpPr>
        <p:grpSpPr>
          <a:xfrm>
            <a:off x="4593232" y="1428750"/>
            <a:ext cx="1435446" cy="1208909"/>
            <a:chOff x="4645026" y="2073275"/>
            <a:chExt cx="2152650" cy="1812925"/>
          </a:xfrm>
        </p:grpSpPr>
        <p:sp>
          <p:nvSpPr>
            <p:cNvPr id="32" name="TextBox 32">
              <a:extLst>
                <a:ext uri="{FF2B5EF4-FFF2-40B4-BE49-F238E27FC236}">
                  <a16:creationId xmlns:a16="http://schemas.microsoft.com/office/drawing/2014/main" id="{B885B2DC-1119-421D-9B7D-3DC052DC682A}"/>
                </a:ext>
              </a:extLst>
            </p:cNvPr>
            <p:cNvSpPr txBox="1"/>
            <p:nvPr/>
          </p:nvSpPr>
          <p:spPr>
            <a:xfrm>
              <a:off x="4716463" y="3343979"/>
              <a:ext cx="535878" cy="342817"/>
            </a:xfrm>
            <a:prstGeom prst="rect">
              <a:avLst/>
            </a:prstGeom>
            <a:noFill/>
          </p:spPr>
          <p:txBody>
            <a:bodyPr bIns="0" lIns="0" rIns="0" rtlCol="0" tIns="0" wrap="square">
              <a:spAutoFit/>
            </a:bodyPr>
            <a:lstStyle/>
            <a:p>
              <a:pPr algn="ctr"/>
              <a:r>
                <a:rPr b="1" lang="en-US" sz="15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2</a:t>
              </a:r>
            </a:p>
          </p:txBody>
        </p:sp>
        <p:sp>
          <p:nvSpPr>
            <p:cNvPr id="33" name="Freeform 206">
              <a:extLst>
                <a:ext uri="{FF2B5EF4-FFF2-40B4-BE49-F238E27FC236}">
                  <a16:creationId xmlns:a16="http://schemas.microsoft.com/office/drawing/2014/main" id="{4644C25A-7B7C-4953-970F-DEB7D19DC3B6}"/>
                </a:ext>
              </a:extLst>
            </p:cNvPr>
            <p:cNvSpPr>
              <a:spLocks noEditPoints="1"/>
            </p:cNvSpPr>
            <p:nvPr/>
          </p:nvSpPr>
          <p:spPr bwMode="auto">
            <a:xfrm>
              <a:off x="4645026" y="2073275"/>
              <a:ext cx="2152650" cy="1812925"/>
            </a:xfrm>
            <a:custGeom>
              <a:gdLst>
                <a:gd fmla="*/ 653 w 678" name="T0"/>
                <a:gd fmla="*/ 106 h 571" name="T1"/>
                <a:gd fmla="*/ 484 w 678" name="T2"/>
                <a:gd fmla="*/ 9 h 571" name="T3"/>
                <a:gd fmla="*/ 434 w 678" name="T4"/>
                <a:gd fmla="*/ 9 h 571" name="T5"/>
                <a:gd fmla="*/ 264 w 678" name="T6"/>
                <a:gd fmla="*/ 106 h 571" name="T7"/>
                <a:gd fmla="*/ 239 w 678" name="T8"/>
                <a:gd fmla="*/ 150 h 571" name="T9"/>
                <a:gd fmla="*/ 239 w 678" name="T10"/>
                <a:gd fmla="*/ 326 h 571" name="T11"/>
                <a:gd fmla="*/ 224 w 678" name="T12"/>
                <a:gd fmla="*/ 352 h 571" name="T13"/>
                <a:gd fmla="*/ 204 w 678" name="T14"/>
                <a:gd fmla="*/ 364 h 571" name="T15"/>
                <a:gd fmla="*/ 174 w 678" name="T16"/>
                <a:gd fmla="*/ 364 h 571" name="T17"/>
                <a:gd fmla="*/ 122 w 678" name="T18"/>
                <a:gd fmla="*/ 334 h 571" name="T19"/>
                <a:gd fmla="*/ 92 w 678" name="T20"/>
                <a:gd fmla="*/ 334 h 571" name="T21"/>
                <a:gd fmla="*/ 15 w 678" name="T22"/>
                <a:gd fmla="*/ 379 h 571" name="T23"/>
                <a:gd fmla="*/ 0 w 678" name="T24"/>
                <a:gd fmla="*/ 405 h 571" name="T25"/>
                <a:gd fmla="*/ 0 w 678" name="T26"/>
                <a:gd fmla="*/ 495 h 571" name="T27"/>
                <a:gd fmla="*/ 15 w 678" name="T28"/>
                <a:gd fmla="*/ 521 h 571" name="T29"/>
                <a:gd fmla="*/ 92 w 678" name="T30"/>
                <a:gd fmla="*/ 566 h 571" name="T31"/>
                <a:gd fmla="*/ 122 w 678" name="T32"/>
                <a:gd fmla="*/ 566 h 571" name="T33"/>
                <a:gd fmla="*/ 200 w 678" name="T34"/>
                <a:gd fmla="*/ 521 h 571" name="T35"/>
                <a:gd fmla="*/ 215 w 678" name="T36"/>
                <a:gd fmla="*/ 495 h 571" name="T37"/>
                <a:gd fmla="*/ 215 w 678" name="T38"/>
                <a:gd fmla="*/ 436 h 571" name="T39"/>
                <a:gd fmla="*/ 230 w 678" name="T40"/>
                <a:gd fmla="*/ 410 h 571" name="T41"/>
                <a:gd fmla="*/ 251 w 678" name="T42"/>
                <a:gd fmla="*/ 398 h 571" name="T43"/>
                <a:gd fmla="*/ 281 w 678" name="T44"/>
                <a:gd fmla="*/ 398 h 571" name="T45"/>
                <a:gd fmla="*/ 434 w 678" name="T46"/>
                <a:gd fmla="*/ 486 h 571" name="T47"/>
                <a:gd fmla="*/ 484 w 678" name="T48"/>
                <a:gd fmla="*/ 486 h 571" name="T49"/>
                <a:gd fmla="*/ 653 w 678" name="T50"/>
                <a:gd fmla="*/ 388 h 571" name="T51"/>
                <a:gd fmla="*/ 678 w 678" name="T52"/>
                <a:gd fmla="*/ 345 h 571" name="T53"/>
                <a:gd fmla="*/ 678 w 678" name="T54"/>
                <a:gd fmla="*/ 150 h 571" name="T55"/>
                <a:gd fmla="*/ 653 w 678" name="T56"/>
                <a:gd fmla="*/ 106 h 571" name="T57"/>
                <a:gd fmla="*/ 107 w 678" name="T58"/>
                <a:gd fmla="*/ 514 h 571" name="T59"/>
                <a:gd fmla="*/ 43 w 678" name="T60"/>
                <a:gd fmla="*/ 450 h 571" name="T61"/>
                <a:gd fmla="*/ 107 w 678" name="T62"/>
                <a:gd fmla="*/ 386 h 571" name="T63"/>
                <a:gd fmla="*/ 172 w 678" name="T64"/>
                <a:gd fmla="*/ 450 h 571" name="T65"/>
                <a:gd fmla="*/ 107 w 678" name="T66"/>
                <a:gd fmla="*/ 514 h 5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1" w="678">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34" name="Oval 215">
              <a:extLst>
                <a:ext uri="{FF2B5EF4-FFF2-40B4-BE49-F238E27FC236}">
                  <a16:creationId xmlns:a16="http://schemas.microsoft.com/office/drawing/2014/main" id="{21A60B9B-BDB7-4EB6-876F-32AA990AC21E}"/>
                </a:ext>
              </a:extLst>
            </p:cNvPr>
            <p:cNvSpPr>
              <a:spLocks noChangeArrowheads="1"/>
            </p:cNvSpPr>
            <p:nvPr/>
          </p:nvSpPr>
          <p:spPr bwMode="auto">
            <a:xfrm>
              <a:off x="5813426" y="2588270"/>
              <a:ext cx="574675" cy="577850"/>
            </a:xfrm>
            <a:prstGeom prst="ellipse">
              <a:avLst/>
            </a:prstGeom>
            <a:solidFill>
              <a:schemeClr val="bg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35" name="Freeform 216">
              <a:extLst>
                <a:ext uri="{FF2B5EF4-FFF2-40B4-BE49-F238E27FC236}">
                  <a16:creationId xmlns:a16="http://schemas.microsoft.com/office/drawing/2014/main" id="{C5735141-565A-4D3E-B5BC-A4B8F0D65A22}"/>
                </a:ext>
              </a:extLst>
            </p:cNvPr>
            <p:cNvSpPr>
              <a:spLocks noEditPoints="1"/>
            </p:cNvSpPr>
            <p:nvPr/>
          </p:nvSpPr>
          <p:spPr bwMode="auto">
            <a:xfrm>
              <a:off x="5943601" y="2696220"/>
              <a:ext cx="314325" cy="323850"/>
            </a:xfrm>
            <a:custGeom>
              <a:gdLst>
                <a:gd fmla="*/ 69 w 99" name="T0"/>
                <a:gd fmla="*/ 85 h 102" name="T1"/>
                <a:gd fmla="*/ 72 w 99" name="T2"/>
                <a:gd fmla="*/ 87 h 102" name="T3"/>
                <a:gd fmla="*/ 99 w 99" name="T4"/>
                <a:gd fmla="*/ 102 h 102" name="T5"/>
                <a:gd fmla="*/ 98 w 99" name="T6"/>
                <a:gd fmla="*/ 71 h 102" name="T7"/>
                <a:gd fmla="*/ 97 w 99" name="T8"/>
                <a:gd fmla="*/ 68 h 102" name="T9"/>
                <a:gd fmla="*/ 94 w 99" name="T10"/>
                <a:gd fmla="*/ 63 h 102" name="T11"/>
                <a:gd fmla="*/ 66 w 99" name="T12"/>
                <a:gd fmla="*/ 80 h 102" name="T13"/>
                <a:gd fmla="*/ 69 w 99" name="T14"/>
                <a:gd fmla="*/ 85 h 102" name="T15"/>
                <a:gd fmla="*/ 85 w 99" name="T16"/>
                <a:gd fmla="*/ 64 h 102" name="T17"/>
                <a:gd fmla="*/ 92 w 99" name="T18"/>
                <a:gd fmla="*/ 59 h 102" name="T19"/>
                <a:gd fmla="*/ 63 w 99" name="T20"/>
                <a:gd fmla="*/ 12 h 102" name="T21"/>
                <a:gd fmla="*/ 56 w 99" name="T22"/>
                <a:gd fmla="*/ 16 h 102" name="T23"/>
                <a:gd fmla="*/ 85 w 99" name="T24"/>
                <a:gd fmla="*/ 64 h 102" name="T25"/>
                <a:gd fmla="*/ 82 w 99" name="T26"/>
                <a:gd fmla="*/ 65 h 102" name="T27"/>
                <a:gd fmla="*/ 53 w 99" name="T28"/>
                <a:gd fmla="*/ 18 h 102" name="T29"/>
                <a:gd fmla="*/ 45 w 99" name="T30"/>
                <a:gd fmla="*/ 23 h 102" name="T31"/>
                <a:gd fmla="*/ 74 w 99" name="T32"/>
                <a:gd fmla="*/ 70 h 102" name="T33"/>
                <a:gd fmla="*/ 82 w 99" name="T34"/>
                <a:gd fmla="*/ 65 h 102" name="T35"/>
                <a:gd fmla="*/ 35 w 99" name="T36"/>
                <a:gd fmla="*/ 29 h 102" name="T37"/>
                <a:gd fmla="*/ 64 w 99" name="T38"/>
                <a:gd fmla="*/ 76 h 102" name="T39"/>
                <a:gd fmla="*/ 71 w 99" name="T40"/>
                <a:gd fmla="*/ 72 h 102" name="T41"/>
                <a:gd fmla="*/ 42 w 99" name="T42"/>
                <a:gd fmla="*/ 24 h 102" name="T43"/>
                <a:gd fmla="*/ 35 w 99" name="T44"/>
                <a:gd fmla="*/ 29 h 102" name="T45"/>
                <a:gd fmla="*/ 33 w 99" name="T46"/>
                <a:gd fmla="*/ 25 h 102" name="T47"/>
                <a:gd fmla="*/ 61 w 99" name="T48"/>
                <a:gd fmla="*/ 8 h 102" name="T49"/>
                <a:gd fmla="*/ 59 w 99" name="T50"/>
                <a:gd fmla="*/ 4 h 102" name="T51"/>
                <a:gd fmla="*/ 50 w 99" name="T52"/>
                <a:gd fmla="*/ 2 h 102" name="T53"/>
                <a:gd fmla="*/ 33 w 99" name="T54"/>
                <a:gd fmla="*/ 12 h 102" name="T55"/>
                <a:gd fmla="*/ 31 w 99" name="T56"/>
                <a:gd fmla="*/ 21 h 102" name="T57"/>
                <a:gd fmla="*/ 33 w 99" name="T58"/>
                <a:gd fmla="*/ 25 h 102" name="T59"/>
                <a:gd fmla="*/ 0 w 99" name="T60"/>
                <a:gd fmla="*/ 102 h 102" name="T61"/>
                <a:gd fmla="*/ 76 w 99" name="T62"/>
                <a:gd fmla="*/ 102 h 102" name="T63"/>
                <a:gd fmla="*/ 76 w 99" name="T64"/>
                <a:gd fmla="*/ 96 h 102" name="T65"/>
                <a:gd fmla="*/ 0 w 99" name="T66"/>
                <a:gd fmla="*/ 96 h 102" name="T67"/>
                <a:gd fmla="*/ 0 w 99" name="T68"/>
                <a:gd fmla="*/ 102 h 10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2" w="99">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grpSp>
      <p:grpSp>
        <p:nvGrpSpPr>
          <p:cNvPr id="36" name="Group 51">
            <a:extLst>
              <a:ext uri="{FF2B5EF4-FFF2-40B4-BE49-F238E27FC236}">
                <a16:creationId xmlns:a16="http://schemas.microsoft.com/office/drawing/2014/main" id="{8EA36203-2C69-4458-9814-71F60C68FA3A}"/>
              </a:ext>
            </a:extLst>
          </p:cNvPr>
          <p:cNvGrpSpPr/>
          <p:nvPr/>
        </p:nvGrpSpPr>
        <p:grpSpPr>
          <a:xfrm>
            <a:off x="3060395" y="2713090"/>
            <a:ext cx="1435446" cy="1211026"/>
            <a:chOff x="2346326" y="4051300"/>
            <a:chExt cx="2152650" cy="1816100"/>
          </a:xfrm>
        </p:grpSpPr>
        <p:sp>
          <p:nvSpPr>
            <p:cNvPr id="37" name="TextBox 38">
              <a:extLst>
                <a:ext uri="{FF2B5EF4-FFF2-40B4-BE49-F238E27FC236}">
                  <a16:creationId xmlns:a16="http://schemas.microsoft.com/office/drawing/2014/main" id="{50A48605-4A6C-4134-8040-11DC9BB73428}"/>
                </a:ext>
              </a:extLst>
            </p:cNvPr>
            <p:cNvSpPr txBox="1"/>
            <p:nvPr/>
          </p:nvSpPr>
          <p:spPr>
            <a:xfrm>
              <a:off x="3892105" y="4281529"/>
              <a:ext cx="535878" cy="342817"/>
            </a:xfrm>
            <a:prstGeom prst="rect">
              <a:avLst/>
            </a:prstGeom>
            <a:noFill/>
          </p:spPr>
          <p:txBody>
            <a:bodyPr bIns="0" lIns="0" rIns="0" rtlCol="0" tIns="0" wrap="square">
              <a:spAutoFit/>
            </a:bodyPr>
            <a:lstStyle/>
            <a:p>
              <a:pPr algn="ctr"/>
              <a:r>
                <a:rPr b="1" lang="en-US" sz="15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3</a:t>
              </a:r>
            </a:p>
          </p:txBody>
        </p:sp>
        <p:sp>
          <p:nvSpPr>
            <p:cNvPr id="38" name="Freeform 207">
              <a:extLst>
                <a:ext uri="{FF2B5EF4-FFF2-40B4-BE49-F238E27FC236}">
                  <a16:creationId xmlns:a16="http://schemas.microsoft.com/office/drawing/2014/main" id="{4B9AAE9B-0C30-42CE-8AA4-EE54D8F670C5}"/>
                </a:ext>
              </a:extLst>
            </p:cNvPr>
            <p:cNvSpPr>
              <a:spLocks noEditPoints="1"/>
            </p:cNvSpPr>
            <p:nvPr/>
          </p:nvSpPr>
          <p:spPr bwMode="auto">
            <a:xfrm>
              <a:off x="2346326" y="4051300"/>
              <a:ext cx="2152650" cy="1816100"/>
            </a:xfrm>
            <a:custGeom>
              <a:gdLst>
                <a:gd fmla="*/ 663 w 678" name="T0"/>
                <a:gd fmla="*/ 50 h 572" name="T1"/>
                <a:gd fmla="*/ 586 w 678" name="T2"/>
                <a:gd fmla="*/ 5 h 572" name="T3"/>
                <a:gd fmla="*/ 556 w 678" name="T4"/>
                <a:gd fmla="*/ 5 h 572" name="T5"/>
                <a:gd fmla="*/ 478 w 678" name="T6"/>
                <a:gd fmla="*/ 50 h 572" name="T7"/>
                <a:gd fmla="*/ 463 w 678" name="T8"/>
                <a:gd fmla="*/ 76 h 572" name="T9"/>
                <a:gd fmla="*/ 463 w 678" name="T10"/>
                <a:gd fmla="*/ 136 h 572" name="T11"/>
                <a:gd fmla="*/ 448 w 678" name="T12"/>
                <a:gd fmla="*/ 162 h 572" name="T13"/>
                <a:gd fmla="*/ 427 w 678" name="T14"/>
                <a:gd fmla="*/ 173 h 572" name="T15"/>
                <a:gd fmla="*/ 397 w 678" name="T16"/>
                <a:gd fmla="*/ 173 h 572" name="T17"/>
                <a:gd fmla="*/ 244 w 678" name="T18"/>
                <a:gd fmla="*/ 85 h 572" name="T19"/>
                <a:gd fmla="*/ 194 w 678" name="T20"/>
                <a:gd fmla="*/ 85 h 572" name="T21"/>
                <a:gd fmla="*/ 25 w 678" name="T22"/>
                <a:gd fmla="*/ 183 h 572" name="T23"/>
                <a:gd fmla="*/ 0 w 678" name="T24"/>
                <a:gd fmla="*/ 226 h 572" name="T25"/>
                <a:gd fmla="*/ 0 w 678" name="T26"/>
                <a:gd fmla="*/ 422 h 572" name="T27"/>
                <a:gd fmla="*/ 25 w 678" name="T28"/>
                <a:gd fmla="*/ 465 h 572" name="T29"/>
                <a:gd fmla="*/ 194 w 678" name="T30"/>
                <a:gd fmla="*/ 563 h 572" name="T31"/>
                <a:gd fmla="*/ 244 w 678" name="T32"/>
                <a:gd fmla="*/ 563 h 572" name="T33"/>
                <a:gd fmla="*/ 414 w 678" name="T34"/>
                <a:gd fmla="*/ 465 h 572" name="T35"/>
                <a:gd fmla="*/ 439 w 678" name="T36"/>
                <a:gd fmla="*/ 422 h 572" name="T37"/>
                <a:gd fmla="*/ 439 w 678" name="T38"/>
                <a:gd fmla="*/ 245 h 572" name="T39"/>
                <a:gd fmla="*/ 454 w 678" name="T40"/>
                <a:gd fmla="*/ 219 h 572" name="T41"/>
                <a:gd fmla="*/ 474 w 678" name="T42"/>
                <a:gd fmla="*/ 208 h 572" name="T43"/>
                <a:gd fmla="*/ 504 w 678" name="T44"/>
                <a:gd fmla="*/ 208 h 572" name="T45"/>
                <a:gd fmla="*/ 556 w 678" name="T46"/>
                <a:gd fmla="*/ 237 h 572" name="T47"/>
                <a:gd fmla="*/ 586 w 678" name="T48"/>
                <a:gd fmla="*/ 237 h 572" name="T49"/>
                <a:gd fmla="*/ 663 w 678" name="T50"/>
                <a:gd fmla="*/ 192 h 572" name="T51"/>
                <a:gd fmla="*/ 678 w 678" name="T52"/>
                <a:gd fmla="*/ 166 h 572" name="T53"/>
                <a:gd fmla="*/ 678 w 678" name="T54"/>
                <a:gd fmla="*/ 76 h 572" name="T55"/>
                <a:gd fmla="*/ 663 w 678" name="T56"/>
                <a:gd fmla="*/ 50 h 572" name="T57"/>
                <a:gd fmla="*/ 571 w 678" name="T58"/>
                <a:gd fmla="*/ 185 h 572" name="T59"/>
                <a:gd fmla="*/ 506 w 678" name="T60"/>
                <a:gd fmla="*/ 121 h 572" name="T61"/>
                <a:gd fmla="*/ 571 w 678" name="T62"/>
                <a:gd fmla="*/ 57 h 572" name="T63"/>
                <a:gd fmla="*/ 635 w 678" name="T64"/>
                <a:gd fmla="*/ 121 h 572" name="T65"/>
                <a:gd fmla="*/ 571 w 678" name="T66"/>
                <a:gd fmla="*/ 185 h 5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2" w="678">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39" name="Oval 209">
              <a:extLst>
                <a:ext uri="{FF2B5EF4-FFF2-40B4-BE49-F238E27FC236}">
                  <a16:creationId xmlns:a16="http://schemas.microsoft.com/office/drawing/2014/main" id="{D357CE73-68E9-4A01-A2AB-47F8C4D855B4}"/>
                </a:ext>
              </a:extLst>
            </p:cNvPr>
            <p:cNvSpPr>
              <a:spLocks noChangeArrowheads="1"/>
            </p:cNvSpPr>
            <p:nvPr/>
          </p:nvSpPr>
          <p:spPr bwMode="auto">
            <a:xfrm>
              <a:off x="2755901" y="4817120"/>
              <a:ext cx="574675" cy="577850"/>
            </a:xfrm>
            <a:prstGeom prst="ellipse">
              <a:avLst/>
            </a:prstGeom>
            <a:solidFill>
              <a:schemeClr val="bg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40" name="Freeform 210">
              <a:extLst>
                <a:ext uri="{FF2B5EF4-FFF2-40B4-BE49-F238E27FC236}">
                  <a16:creationId xmlns:a16="http://schemas.microsoft.com/office/drawing/2014/main" id="{0A4960D4-85DA-4980-B3C3-C3CBA710D00A}"/>
                </a:ext>
              </a:extLst>
            </p:cNvPr>
            <p:cNvSpPr>
              <a:spLocks noEditPoints="1"/>
            </p:cNvSpPr>
            <p:nvPr/>
          </p:nvSpPr>
          <p:spPr bwMode="auto">
            <a:xfrm>
              <a:off x="2905126" y="4950470"/>
              <a:ext cx="276225" cy="349250"/>
            </a:xfrm>
            <a:custGeom>
              <a:gdLst>
                <a:gd fmla="*/ 87 w 87" name="T0"/>
                <a:gd fmla="*/ 17 h 110" name="T1"/>
                <a:gd fmla="*/ 82 w 87" name="T2"/>
                <a:gd fmla="*/ 11 h 110" name="T3"/>
                <a:gd fmla="*/ 61 w 87" name="T4"/>
                <a:gd fmla="*/ 53 h 110" name="T5"/>
                <a:gd fmla="*/ 55 w 87" name="T6"/>
                <a:gd fmla="*/ 49 h 110" name="T7"/>
                <a:gd fmla="*/ 76 w 87" name="T8"/>
                <a:gd fmla="*/ 6 h 110" name="T9"/>
                <a:gd fmla="*/ 70 w 87" name="T10"/>
                <a:gd fmla="*/ 0 h 110" name="T11"/>
                <a:gd fmla="*/ 17 w 87" name="T12"/>
                <a:gd fmla="*/ 0 h 110" name="T13"/>
                <a:gd fmla="*/ 11 w 87" name="T14"/>
                <a:gd fmla="*/ 6 h 110" name="T15"/>
                <a:gd fmla="*/ 32 w 87" name="T16"/>
                <a:gd fmla="*/ 49 h 110" name="T17"/>
                <a:gd fmla="*/ 26 w 87" name="T18"/>
                <a:gd fmla="*/ 53 h 110" name="T19"/>
                <a:gd fmla="*/ 5 w 87" name="T20"/>
                <a:gd fmla="*/ 11 h 110" name="T21"/>
                <a:gd fmla="*/ 0 w 87" name="T22"/>
                <a:gd fmla="*/ 17 h 110" name="T23"/>
                <a:gd fmla="*/ 20 w 87" name="T24"/>
                <a:gd fmla="*/ 58 h 110" name="T25"/>
                <a:gd fmla="*/ 12 w 87" name="T26"/>
                <a:gd fmla="*/ 79 h 110" name="T27"/>
                <a:gd fmla="*/ 43 w 87" name="T28"/>
                <a:gd fmla="*/ 110 h 110" name="T29"/>
                <a:gd fmla="*/ 75 w 87" name="T30"/>
                <a:gd fmla="*/ 79 h 110" name="T31"/>
                <a:gd fmla="*/ 67 w 87" name="T32"/>
                <a:gd fmla="*/ 58 h 110" name="T33"/>
                <a:gd fmla="*/ 87 w 87" name="T34"/>
                <a:gd fmla="*/ 17 h 110" name="T35"/>
                <a:gd fmla="*/ 21 w 87" name="T36"/>
                <a:gd fmla="*/ 8 h 110" name="T37"/>
                <a:gd fmla="*/ 66 w 87" name="T38"/>
                <a:gd fmla="*/ 8 h 110" name="T39"/>
                <a:gd fmla="*/ 62 w 87" name="T40"/>
                <a:gd fmla="*/ 16 h 110" name="T41"/>
                <a:gd fmla="*/ 24 w 87" name="T42"/>
                <a:gd fmla="*/ 16 h 110" name="T43"/>
                <a:gd fmla="*/ 21 w 87" name="T44"/>
                <a:gd fmla="*/ 8 h 110" name="T45"/>
                <a:gd fmla="*/ 28 w 87" name="T46"/>
                <a:gd fmla="*/ 24 h 110" name="T47"/>
                <a:gd fmla="*/ 59 w 87" name="T48"/>
                <a:gd fmla="*/ 24 h 110" name="T49"/>
                <a:gd fmla="*/ 47 w 87" name="T50"/>
                <a:gd fmla="*/ 48 h 110" name="T51"/>
                <a:gd fmla="*/ 43 w 87" name="T52"/>
                <a:gd fmla="*/ 47 h 110" name="T53"/>
                <a:gd fmla="*/ 40 w 87" name="T54"/>
                <a:gd fmla="*/ 48 h 110" name="T55"/>
                <a:gd fmla="*/ 28 w 87" name="T56"/>
                <a:gd fmla="*/ 24 h 110" name="T57"/>
                <a:gd fmla="*/ 68 w 87" name="T58"/>
                <a:gd fmla="*/ 79 h 110" name="T59"/>
                <a:gd fmla="*/ 43 w 87" name="T60"/>
                <a:gd fmla="*/ 103 h 110" name="T61"/>
                <a:gd fmla="*/ 19 w 87" name="T62"/>
                <a:gd fmla="*/ 79 h 110" name="T63"/>
                <a:gd fmla="*/ 43 w 87" name="T64"/>
                <a:gd fmla="*/ 54 h 110" name="T65"/>
                <a:gd fmla="*/ 68 w 87" name="T66"/>
                <a:gd fmla="*/ 79 h 110" name="T67"/>
                <a:gd fmla="*/ 43 w 87" name="T68"/>
                <a:gd fmla="*/ 56 h 110" name="T69"/>
                <a:gd fmla="*/ 21 w 87" name="T70"/>
                <a:gd fmla="*/ 79 h 110" name="T71"/>
                <a:gd fmla="*/ 43 w 87" name="T72"/>
                <a:gd fmla="*/ 101 h 110" name="T73"/>
                <a:gd fmla="*/ 66 w 87" name="T74"/>
                <a:gd fmla="*/ 79 h 110" name="T75"/>
                <a:gd fmla="*/ 43 w 87" name="T76"/>
                <a:gd fmla="*/ 56 h 110" name="T77"/>
                <a:gd fmla="*/ 43 w 87" name="T78"/>
                <a:gd fmla="*/ 99 h 110" name="T79"/>
                <a:gd fmla="*/ 23 w 87" name="T80"/>
                <a:gd fmla="*/ 79 h 110" name="T81"/>
                <a:gd fmla="*/ 43 w 87" name="T82"/>
                <a:gd fmla="*/ 59 h 110" name="T83"/>
                <a:gd fmla="*/ 64 w 87" name="T84"/>
                <a:gd fmla="*/ 79 h 110" name="T85"/>
                <a:gd fmla="*/ 43 w 87" name="T86"/>
                <a:gd fmla="*/ 99 h 110" name="T87"/>
                <a:gd fmla="*/ 47 w 87" name="T88"/>
                <a:gd fmla="*/ 65 h 110" name="T89"/>
                <a:gd fmla="*/ 44 w 87" name="T90"/>
                <a:gd fmla="*/ 65 h 110" name="T91"/>
                <a:gd fmla="*/ 36 w 87" name="T92"/>
                <a:gd fmla="*/ 69 h 110" name="T93"/>
                <a:gd fmla="*/ 36 w 87" name="T94"/>
                <a:gd fmla="*/ 73 h 110" name="T95"/>
                <a:gd fmla="*/ 42 w 87" name="T96"/>
                <a:gd fmla="*/ 73 h 110" name="T97"/>
                <a:gd fmla="*/ 42 w 87" name="T98"/>
                <a:gd fmla="*/ 89 h 110" name="T99"/>
                <a:gd fmla="*/ 39 w 87" name="T100"/>
                <a:gd fmla="*/ 89 h 110" name="T101"/>
                <a:gd fmla="*/ 39 w 87" name="T102"/>
                <a:gd fmla="*/ 92 h 110" name="T103"/>
                <a:gd fmla="*/ 50 w 87" name="T104"/>
                <a:gd fmla="*/ 92 h 110" name="T105"/>
                <a:gd fmla="*/ 50 w 87" name="T106"/>
                <a:gd fmla="*/ 89 h 110" name="T107"/>
                <a:gd fmla="*/ 47 w 87" name="T108"/>
                <a:gd fmla="*/ 89 h 110" name="T109"/>
                <a:gd fmla="*/ 47 w 87" name="T110"/>
                <a:gd fmla="*/ 65 h 11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0" w="87">
                  <a:moveTo>
                    <a:pt x="87" y="17"/>
                  </a:moveTo>
                  <a:cubicBezTo>
                    <a:pt x="82" y="11"/>
                    <a:pt x="82" y="11"/>
                    <a:pt x="82" y="11"/>
                  </a:cubicBezTo>
                  <a:cubicBezTo>
                    <a:pt x="61" y="53"/>
                    <a:pt x="61" y="53"/>
                    <a:pt x="61" y="53"/>
                  </a:cubicBezTo>
                  <a:cubicBezTo>
                    <a:pt x="59" y="51"/>
                    <a:pt x="57" y="50"/>
                    <a:pt x="55" y="49"/>
                  </a:cubicBezTo>
                  <a:cubicBezTo>
                    <a:pt x="76" y="6"/>
                    <a:pt x="76" y="6"/>
                    <a:pt x="76" y="6"/>
                  </a:cubicBezTo>
                  <a:cubicBezTo>
                    <a:pt x="70" y="0"/>
                    <a:pt x="70" y="0"/>
                    <a:pt x="70" y="0"/>
                  </a:cubicBezTo>
                  <a:cubicBezTo>
                    <a:pt x="17" y="0"/>
                    <a:pt x="17" y="0"/>
                    <a:pt x="17" y="0"/>
                  </a:cubicBezTo>
                  <a:cubicBezTo>
                    <a:pt x="11" y="6"/>
                    <a:pt x="11" y="6"/>
                    <a:pt x="11" y="6"/>
                  </a:cubicBezTo>
                  <a:cubicBezTo>
                    <a:pt x="32" y="49"/>
                    <a:pt x="32" y="49"/>
                    <a:pt x="32" y="49"/>
                  </a:cubicBezTo>
                  <a:cubicBezTo>
                    <a:pt x="30" y="50"/>
                    <a:pt x="28" y="51"/>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2" y="16"/>
                    <a:pt x="62" y="16"/>
                    <a:pt x="62" y="16"/>
                  </a:cubicBezTo>
                  <a:cubicBezTo>
                    <a:pt x="24" y="16"/>
                    <a:pt x="24" y="16"/>
                    <a:pt x="24" y="16"/>
                  </a:cubicBezTo>
                  <a:lnTo>
                    <a:pt x="21" y="8"/>
                  </a:lnTo>
                  <a:close/>
                  <a:moveTo>
                    <a:pt x="28" y="24"/>
                  </a:moveTo>
                  <a:cubicBezTo>
                    <a:pt x="59" y="24"/>
                    <a:pt x="59" y="24"/>
                    <a:pt x="59" y="24"/>
                  </a:cubicBezTo>
                  <a:cubicBezTo>
                    <a:pt x="47" y="48"/>
                    <a:pt x="47" y="48"/>
                    <a:pt x="47" y="48"/>
                  </a:cubicBezTo>
                  <a:cubicBezTo>
                    <a:pt x="46" y="47"/>
                    <a:pt x="45" y="47"/>
                    <a:pt x="43" y="47"/>
                  </a:cubicBezTo>
                  <a:cubicBezTo>
                    <a:pt x="42" y="47"/>
                    <a:pt x="41" y="47"/>
                    <a:pt x="40" y="48"/>
                  </a:cubicBezTo>
                  <a:lnTo>
                    <a:pt x="28" y="24"/>
                  </a:lnTo>
                  <a:close/>
                  <a:moveTo>
                    <a:pt x="68" y="79"/>
                  </a:moveTo>
                  <a:cubicBezTo>
                    <a:pt x="68" y="92"/>
                    <a:pt x="57" y="103"/>
                    <a:pt x="43" y="103"/>
                  </a:cubicBezTo>
                  <a:cubicBezTo>
                    <a:pt x="30" y="103"/>
                    <a:pt x="19" y="92"/>
                    <a:pt x="19" y="79"/>
                  </a:cubicBezTo>
                  <a:cubicBezTo>
                    <a:pt x="19" y="65"/>
                    <a:pt x="30" y="54"/>
                    <a:pt x="43" y="54"/>
                  </a:cubicBezTo>
                  <a:cubicBezTo>
                    <a:pt x="57" y="54"/>
                    <a:pt x="68" y="65"/>
                    <a:pt x="68" y="79"/>
                  </a:cubicBezTo>
                  <a:close/>
                  <a:moveTo>
                    <a:pt x="43" y="56"/>
                  </a:moveTo>
                  <a:cubicBezTo>
                    <a:pt x="31" y="56"/>
                    <a:pt x="21" y="66"/>
                    <a:pt x="21" y="79"/>
                  </a:cubicBezTo>
                  <a:cubicBezTo>
                    <a:pt x="21" y="91"/>
                    <a:pt x="31" y="101"/>
                    <a:pt x="43" y="101"/>
                  </a:cubicBezTo>
                  <a:cubicBezTo>
                    <a:pt x="56" y="101"/>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47" y="65"/>
                  </a:moveTo>
                  <a:cubicBezTo>
                    <a:pt x="44" y="65"/>
                    <a:pt x="44" y="65"/>
                    <a:pt x="44" y="65"/>
                  </a:cubicBezTo>
                  <a:cubicBezTo>
                    <a:pt x="44" y="65"/>
                    <a:pt x="42" y="69"/>
                    <a:pt x="36" y="69"/>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5"/>
                  </a:ln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grpSp>
      <p:grpSp>
        <p:nvGrpSpPr>
          <p:cNvPr id="41" name="Group 52">
            <a:extLst>
              <a:ext uri="{FF2B5EF4-FFF2-40B4-BE49-F238E27FC236}">
                <a16:creationId xmlns:a16="http://schemas.microsoft.com/office/drawing/2014/main" id="{254329DB-6252-40F0-B1D4-A536DD970E66}"/>
              </a:ext>
            </a:extLst>
          </p:cNvPr>
          <p:cNvGrpSpPr/>
          <p:nvPr/>
        </p:nvGrpSpPr>
        <p:grpSpPr>
          <a:xfrm>
            <a:off x="4593232" y="2713090"/>
            <a:ext cx="1435446" cy="1211026"/>
            <a:chOff x="4645026" y="4051300"/>
            <a:chExt cx="2152650" cy="1816100"/>
          </a:xfrm>
        </p:grpSpPr>
        <p:sp>
          <p:nvSpPr>
            <p:cNvPr id="42" name="TextBox 44">
              <a:extLst>
                <a:ext uri="{FF2B5EF4-FFF2-40B4-BE49-F238E27FC236}">
                  <a16:creationId xmlns:a16="http://schemas.microsoft.com/office/drawing/2014/main" id="{AA01B0EC-D658-4F0C-BE58-3C22B3BE3B19}"/>
                </a:ext>
              </a:extLst>
            </p:cNvPr>
            <p:cNvSpPr txBox="1"/>
            <p:nvPr/>
          </p:nvSpPr>
          <p:spPr>
            <a:xfrm>
              <a:off x="4716463" y="4281529"/>
              <a:ext cx="535878" cy="342817"/>
            </a:xfrm>
            <a:prstGeom prst="rect">
              <a:avLst/>
            </a:prstGeom>
            <a:noFill/>
          </p:spPr>
          <p:txBody>
            <a:bodyPr bIns="0" lIns="0" rIns="0" rtlCol="0" tIns="0" wrap="square">
              <a:spAutoFit/>
            </a:bodyPr>
            <a:lstStyle/>
            <a:p>
              <a:pPr algn="ctr"/>
              <a:r>
                <a:rPr b="1" lang="en-US" sz="15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4</a:t>
              </a:r>
            </a:p>
          </p:txBody>
        </p:sp>
        <p:sp>
          <p:nvSpPr>
            <p:cNvPr id="43" name="Freeform 208">
              <a:extLst>
                <a:ext uri="{FF2B5EF4-FFF2-40B4-BE49-F238E27FC236}">
                  <a16:creationId xmlns:a16="http://schemas.microsoft.com/office/drawing/2014/main" id="{1A5073F8-E7CC-47EF-8D9C-179838759379}"/>
                </a:ext>
              </a:extLst>
            </p:cNvPr>
            <p:cNvSpPr>
              <a:spLocks noEditPoints="1"/>
            </p:cNvSpPr>
            <p:nvPr/>
          </p:nvSpPr>
          <p:spPr bwMode="auto">
            <a:xfrm>
              <a:off x="4645026" y="4051300"/>
              <a:ext cx="2152650" cy="1816100"/>
            </a:xfrm>
            <a:custGeom>
              <a:gdLst>
                <a:gd fmla="*/ 653 w 678" name="T0"/>
                <a:gd fmla="*/ 183 h 572" name="T1"/>
                <a:gd fmla="*/ 484 w 678" name="T2"/>
                <a:gd fmla="*/ 85 h 572" name="T3"/>
                <a:gd fmla="*/ 434 w 678" name="T4"/>
                <a:gd fmla="*/ 85 h 572" name="T5"/>
                <a:gd fmla="*/ 281 w 678" name="T6"/>
                <a:gd fmla="*/ 173 h 572" name="T7"/>
                <a:gd fmla="*/ 251 w 678" name="T8"/>
                <a:gd fmla="*/ 173 h 572" name="T9"/>
                <a:gd fmla="*/ 230 w 678" name="T10"/>
                <a:gd fmla="*/ 162 h 572" name="T11"/>
                <a:gd fmla="*/ 215 w 678" name="T12"/>
                <a:gd fmla="*/ 136 h 572" name="T13"/>
                <a:gd fmla="*/ 215 w 678" name="T14"/>
                <a:gd fmla="*/ 76 h 572" name="T15"/>
                <a:gd fmla="*/ 200 w 678" name="T16"/>
                <a:gd fmla="*/ 50 h 572" name="T17"/>
                <a:gd fmla="*/ 122 w 678" name="T18"/>
                <a:gd fmla="*/ 5 h 572" name="T19"/>
                <a:gd fmla="*/ 92 w 678" name="T20"/>
                <a:gd fmla="*/ 5 h 572" name="T21"/>
                <a:gd fmla="*/ 15 w 678" name="T22"/>
                <a:gd fmla="*/ 50 h 572" name="T23"/>
                <a:gd fmla="*/ 0 w 678" name="T24"/>
                <a:gd fmla="*/ 76 h 572" name="T25"/>
                <a:gd fmla="*/ 0 w 678" name="T26"/>
                <a:gd fmla="*/ 166 h 572" name="T27"/>
                <a:gd fmla="*/ 15 w 678" name="T28"/>
                <a:gd fmla="*/ 192 h 572" name="T29"/>
                <a:gd fmla="*/ 92 w 678" name="T30"/>
                <a:gd fmla="*/ 237 h 572" name="T31"/>
                <a:gd fmla="*/ 122 w 678" name="T32"/>
                <a:gd fmla="*/ 237 h 572" name="T33"/>
                <a:gd fmla="*/ 174 w 678" name="T34"/>
                <a:gd fmla="*/ 208 h 572" name="T35"/>
                <a:gd fmla="*/ 204 w 678" name="T36"/>
                <a:gd fmla="*/ 208 h 572" name="T37"/>
                <a:gd fmla="*/ 224 w 678" name="T38"/>
                <a:gd fmla="*/ 219 h 572" name="T39"/>
                <a:gd fmla="*/ 239 w 678" name="T40"/>
                <a:gd fmla="*/ 245 h 572" name="T41"/>
                <a:gd fmla="*/ 239 w 678" name="T42"/>
                <a:gd fmla="*/ 422 h 572" name="T43"/>
                <a:gd fmla="*/ 264 w 678" name="T44"/>
                <a:gd fmla="*/ 465 h 572" name="T45"/>
                <a:gd fmla="*/ 434 w 678" name="T46"/>
                <a:gd fmla="*/ 563 h 572" name="T47"/>
                <a:gd fmla="*/ 484 w 678" name="T48"/>
                <a:gd fmla="*/ 563 h 572" name="T49"/>
                <a:gd fmla="*/ 653 w 678" name="T50"/>
                <a:gd fmla="*/ 465 h 572" name="T51"/>
                <a:gd fmla="*/ 678 w 678" name="T52"/>
                <a:gd fmla="*/ 422 h 572" name="T53"/>
                <a:gd fmla="*/ 678 w 678" name="T54"/>
                <a:gd fmla="*/ 226 h 572" name="T55"/>
                <a:gd fmla="*/ 653 w 678" name="T56"/>
                <a:gd fmla="*/ 183 h 572" name="T57"/>
                <a:gd fmla="*/ 107 w 678" name="T58"/>
                <a:gd fmla="*/ 185 h 572" name="T59"/>
                <a:gd fmla="*/ 43 w 678" name="T60"/>
                <a:gd fmla="*/ 121 h 572" name="T61"/>
                <a:gd fmla="*/ 107 w 678" name="T62"/>
                <a:gd fmla="*/ 57 h 572" name="T63"/>
                <a:gd fmla="*/ 172 w 678" name="T64"/>
                <a:gd fmla="*/ 121 h 572" name="T65"/>
                <a:gd fmla="*/ 107 w 678" name="T66"/>
                <a:gd fmla="*/ 185 h 5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2" w="678">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44" name="Oval 211">
              <a:extLst>
                <a:ext uri="{FF2B5EF4-FFF2-40B4-BE49-F238E27FC236}">
                  <a16:creationId xmlns:a16="http://schemas.microsoft.com/office/drawing/2014/main" id="{7E328D21-34F6-4B12-837E-074B2DD4B100}"/>
                </a:ext>
              </a:extLst>
            </p:cNvPr>
            <p:cNvSpPr>
              <a:spLocks noChangeArrowheads="1"/>
            </p:cNvSpPr>
            <p:nvPr/>
          </p:nvSpPr>
          <p:spPr bwMode="auto">
            <a:xfrm>
              <a:off x="5813426" y="4817120"/>
              <a:ext cx="574675" cy="577850"/>
            </a:xfrm>
            <a:prstGeom prst="ellipse">
              <a:avLst/>
            </a:prstGeom>
            <a:solidFill>
              <a:schemeClr val="bg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45" name="Freeform 212">
              <a:extLst>
                <a:ext uri="{FF2B5EF4-FFF2-40B4-BE49-F238E27FC236}">
                  <a16:creationId xmlns:a16="http://schemas.microsoft.com/office/drawing/2014/main" id="{57ACCB83-FA8D-416D-B8A8-FB1B4AACD3D7}"/>
                </a:ext>
              </a:extLst>
            </p:cNvPr>
            <p:cNvSpPr>
              <a:spLocks noEditPoints="1"/>
            </p:cNvSpPr>
            <p:nvPr/>
          </p:nvSpPr>
          <p:spPr bwMode="auto">
            <a:xfrm>
              <a:off x="5934076" y="4972695"/>
              <a:ext cx="330200" cy="279400"/>
            </a:xfrm>
            <a:custGeom>
              <a:gdLst>
                <a:gd fmla="*/ 37 w 104" name="T0"/>
                <a:gd fmla="*/ 57 h 88" name="T1"/>
                <a:gd fmla="*/ 37 w 104" name="T2"/>
                <a:gd fmla="*/ 88 h 88" name="T3"/>
                <a:gd fmla="*/ 60 w 104" name="T4"/>
                <a:gd fmla="*/ 88 h 88" name="T5"/>
                <a:gd fmla="*/ 60 w 104" name="T6"/>
                <a:gd fmla="*/ 60 h 88" name="T7"/>
                <a:gd fmla="*/ 50 w 104" name="T8"/>
                <a:gd fmla="*/ 70 h 88" name="T9"/>
                <a:gd fmla="*/ 37 w 104" name="T10"/>
                <a:gd fmla="*/ 57 h 88" name="T11"/>
                <a:gd fmla="*/ 5 w 104" name="T12"/>
                <a:gd fmla="*/ 84 h 88" name="T13"/>
                <a:gd fmla="*/ 9 w 104" name="T14"/>
                <a:gd fmla="*/ 88 h 88" name="T15"/>
                <a:gd fmla="*/ 28 w 104" name="T16"/>
                <a:gd fmla="*/ 88 h 88" name="T17"/>
                <a:gd fmla="*/ 28 w 104" name="T18"/>
                <a:gd fmla="*/ 48 h 88" name="T19"/>
                <a:gd fmla="*/ 5 w 104" name="T20"/>
                <a:gd fmla="*/ 71 h 88" name="T21"/>
                <a:gd fmla="*/ 5 w 104" name="T22"/>
                <a:gd fmla="*/ 84 h 88" name="T23"/>
                <a:gd fmla="*/ 84 w 104" name="T24"/>
                <a:gd fmla="*/ 1 h 88" name="T25"/>
                <a:gd fmla="*/ 80 w 104" name="T26"/>
                <a:gd fmla="*/ 6 h 88" name="T27"/>
                <a:gd fmla="*/ 84 w 104" name="T28"/>
                <a:gd fmla="*/ 10 h 88" name="T29"/>
                <a:gd fmla="*/ 89 w 104" name="T30"/>
                <a:gd fmla="*/ 9 h 88" name="T31"/>
                <a:gd fmla="*/ 50 w 104" name="T32"/>
                <a:gd fmla="*/ 48 h 88" name="T33"/>
                <a:gd fmla="*/ 28 w 104" name="T34"/>
                <a:gd fmla="*/ 25 h 88" name="T35"/>
                <a:gd fmla="*/ 2 w 104" name="T36"/>
                <a:gd fmla="*/ 51 h 88" name="T37"/>
                <a:gd fmla="*/ 2 w 104" name="T38"/>
                <a:gd fmla="*/ 57 h 88" name="T39"/>
                <a:gd fmla="*/ 8 w 104" name="T40"/>
                <a:gd fmla="*/ 57 h 88" name="T41"/>
                <a:gd fmla="*/ 28 w 104" name="T42"/>
                <a:gd fmla="*/ 37 h 88" name="T43"/>
                <a:gd fmla="*/ 50 w 104" name="T44"/>
                <a:gd fmla="*/ 59 h 88" name="T45"/>
                <a:gd fmla="*/ 95 w 104" name="T46"/>
                <a:gd fmla="*/ 15 h 88" name="T47"/>
                <a:gd fmla="*/ 94 w 104" name="T48"/>
                <a:gd fmla="*/ 20 h 88" name="T49"/>
                <a:gd fmla="*/ 98 w 104" name="T50"/>
                <a:gd fmla="*/ 24 h 88" name="T51"/>
                <a:gd fmla="*/ 98 w 104" name="T52"/>
                <a:gd fmla="*/ 24 h 88" name="T53"/>
                <a:gd fmla="*/ 102 w 104" name="T54"/>
                <a:gd fmla="*/ 20 h 88" name="T55"/>
                <a:gd fmla="*/ 104 w 104" name="T56"/>
                <a:gd fmla="*/ 0 h 88" name="T57"/>
                <a:gd fmla="*/ 84 w 104" name="T58"/>
                <a:gd fmla="*/ 1 h 88" name="T59"/>
                <a:gd fmla="*/ 70 w 104" name="T60"/>
                <a:gd fmla="*/ 51 h 88" name="T61"/>
                <a:gd fmla="*/ 70 w 104" name="T62"/>
                <a:gd fmla="*/ 88 h 88" name="T63"/>
                <a:gd fmla="*/ 89 w 104" name="T64"/>
                <a:gd fmla="*/ 88 h 88" name="T65"/>
                <a:gd fmla="*/ 93 w 104" name="T66"/>
                <a:gd fmla="*/ 84 h 88" name="T67"/>
                <a:gd fmla="*/ 93 w 104" name="T68"/>
                <a:gd fmla="*/ 28 h 88" name="T69"/>
                <a:gd fmla="*/ 73 w 104" name="T70"/>
                <a:gd fmla="*/ 48 h 88" name="T71"/>
                <a:gd fmla="*/ 70 w 104" name="T72"/>
                <a:gd fmla="*/ 51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4">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US" sz="135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endParaRPr>
            </a:p>
          </p:txBody>
        </p:sp>
      </p:grpSp>
      <p:sp>
        <p:nvSpPr>
          <p:cNvPr id="46" name="文本框 80">
            <a:extLst>
              <a:ext uri="{FF2B5EF4-FFF2-40B4-BE49-F238E27FC236}">
                <a16:creationId xmlns:a16="http://schemas.microsoft.com/office/drawing/2014/main" id="{2551AB4B-5A45-4A4E-ABC3-D9263A2D87F4}"/>
              </a:ext>
            </a:extLst>
          </p:cNvPr>
          <p:cNvSpPr txBox="1"/>
          <p:nvPr/>
        </p:nvSpPr>
        <p:spPr>
          <a:xfrm>
            <a:off x="6140070" y="2952750"/>
            <a:ext cx="2089530" cy="891532"/>
          </a:xfrm>
          <a:prstGeom prst="rect">
            <a:avLst/>
          </a:prstGeom>
          <a:noFill/>
        </p:spPr>
        <p:txBody>
          <a:bodyPr bIns="34286" lIns="68573" rIns="68573" rtlCol="0" tIns="34286"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20400000000000000" pitchFamily="18" typeface="Noto Serif CJK SC"/>
              </a:rPr>
              <a:t>对洗钱突发事件或者反洗钱工作中存在的问题，不及时采取措施</a:t>
            </a:r>
          </a:p>
        </p:txBody>
      </p:sp>
      <p:sp>
        <p:nvSpPr>
          <p:cNvPr id="47" name="文本框 80">
            <a:extLst>
              <a:ext uri="{FF2B5EF4-FFF2-40B4-BE49-F238E27FC236}">
                <a16:creationId xmlns:a16="http://schemas.microsoft.com/office/drawing/2014/main" id="{1D61A03D-47B9-41DF-B055-7F5A2CBA4B5C}"/>
              </a:ext>
            </a:extLst>
          </p:cNvPr>
          <p:cNvSpPr txBox="1"/>
          <p:nvPr/>
        </p:nvSpPr>
        <p:spPr>
          <a:xfrm>
            <a:off x="6133746" y="1471650"/>
            <a:ext cx="2019653" cy="891532"/>
          </a:xfrm>
          <a:prstGeom prst="rect">
            <a:avLst/>
          </a:prstGeom>
          <a:noFill/>
        </p:spPr>
        <p:txBody>
          <a:bodyPr bIns="34286" lIns="68573" rIns="68573" rtlCol="0" tIns="34286"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20400000000000000" pitchFamily="18" typeface="Noto Serif CJK SC"/>
              </a:rPr>
              <a:t>未按规定保存客户身份资料和交易记录的, ，或不及时向上级部门报告的</a:t>
            </a:r>
          </a:p>
        </p:txBody>
      </p:sp>
      <p:sp>
        <p:nvSpPr>
          <p:cNvPr id="48" name="文本框 80">
            <a:extLst>
              <a:ext uri="{FF2B5EF4-FFF2-40B4-BE49-F238E27FC236}">
                <a16:creationId xmlns:a16="http://schemas.microsoft.com/office/drawing/2014/main" id="{8AFC206A-7548-439D-9EDB-E1DB15CD2E05}"/>
              </a:ext>
            </a:extLst>
          </p:cNvPr>
          <p:cNvSpPr txBox="1"/>
          <p:nvPr/>
        </p:nvSpPr>
        <p:spPr>
          <a:xfrm>
            <a:off x="814927" y="1471650"/>
            <a:ext cx="2233073" cy="891532"/>
          </a:xfrm>
          <a:prstGeom prst="rect">
            <a:avLst/>
          </a:prstGeom>
          <a:noFill/>
        </p:spPr>
        <p:txBody>
          <a:bodyPr bIns="34286" lIns="68573" rIns="68573" rtlCol="0" tIns="34286"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20400000000000000" pitchFamily="18" typeface="Noto Serif CJK SC"/>
              </a:rPr>
              <a:t>与身份不明的客户进行交易或者为客户开立匿名账户、假名账户的</a:t>
            </a:r>
          </a:p>
        </p:txBody>
      </p:sp>
      <p:sp>
        <p:nvSpPr>
          <p:cNvPr id="49" name="文本框 80">
            <a:extLst>
              <a:ext uri="{FF2B5EF4-FFF2-40B4-BE49-F238E27FC236}">
                <a16:creationId xmlns:a16="http://schemas.microsoft.com/office/drawing/2014/main" id="{6FCA062B-E4A2-4A92-A5E3-A870F2C035A8}"/>
              </a:ext>
            </a:extLst>
          </p:cNvPr>
          <p:cNvSpPr txBox="1"/>
          <p:nvPr/>
        </p:nvSpPr>
        <p:spPr>
          <a:xfrm>
            <a:off x="814927" y="3001681"/>
            <a:ext cx="2233073" cy="1165852"/>
          </a:xfrm>
          <a:prstGeom prst="rect">
            <a:avLst/>
          </a:prstGeom>
          <a:noFill/>
        </p:spPr>
        <p:txBody>
          <a:bodyPr bIns="34286" lIns="68573" rIns="68573" rtlCol="0" tIns="34286"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20400000000000000" pitchFamily="18" typeface="Noto Serif CJK SC"/>
              </a:rPr>
              <a:t>未按规定报送大额交易报告或者可疑交易报告的, ；客户经理未按照规定协助开展客户身份识别</a:t>
            </a:r>
          </a:p>
        </p:txBody>
      </p:sp>
    </p:spTree>
    <p:extLst>
      <p:ext uri="{BB962C8B-B14F-4D97-AF65-F5344CB8AC3E}">
        <p14:creationId val="51698428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id="10" nodeType="withEffect" presetClass="entr" presetID="53" presetSubtype="0">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500" fill="hold" id="12"/>
                                        <p:tgtEl>
                                          <p:spTgt spid="26"/>
                                        </p:tgtEl>
                                        <p:attrNameLst>
                                          <p:attrName>ppt_w</p:attrName>
                                        </p:attrNameLst>
                                      </p:cBhvr>
                                      <p:tavLst>
                                        <p:tav tm="0">
                                          <p:val>
                                            <p:fltVal val="0"/>
                                          </p:val>
                                        </p:tav>
                                        <p:tav tm="100000">
                                          <p:val>
                                            <p:strVal val="#ppt_w"/>
                                          </p:val>
                                        </p:tav>
                                      </p:tavLst>
                                    </p:anim>
                                    <p:anim calcmode="lin" valueType="num">
                                      <p:cBhvr>
                                        <p:cTn dur="500" fill="hold" id="13"/>
                                        <p:tgtEl>
                                          <p:spTgt spid="26"/>
                                        </p:tgtEl>
                                        <p:attrNameLst>
                                          <p:attrName>ppt_h</p:attrName>
                                        </p:attrNameLst>
                                      </p:cBhvr>
                                      <p:tavLst>
                                        <p:tav tm="0">
                                          <p:val>
                                            <p:fltVal val="0"/>
                                          </p:val>
                                        </p:tav>
                                        <p:tav tm="100000">
                                          <p:val>
                                            <p:strVal val="#ppt_h"/>
                                          </p:val>
                                        </p:tav>
                                      </p:tavLst>
                                    </p:anim>
                                    <p:animEffect filter="fade" transition="in">
                                      <p:cBhvr>
                                        <p:cTn dur="500" id="14"/>
                                        <p:tgtEl>
                                          <p:spTgt spid="26"/>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par>
                                <p:cTn fill="hold" id="20" nodeType="withEffect" presetClass="entr" presetID="53" presetSubtype="0">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p:cTn dur="500" fill="hold" id="22"/>
                                        <p:tgtEl>
                                          <p:spTgt spid="36"/>
                                        </p:tgtEl>
                                        <p:attrNameLst>
                                          <p:attrName>ppt_w</p:attrName>
                                        </p:attrNameLst>
                                      </p:cBhvr>
                                      <p:tavLst>
                                        <p:tav tm="0">
                                          <p:val>
                                            <p:fltVal val="0"/>
                                          </p:val>
                                        </p:tav>
                                        <p:tav tm="100000">
                                          <p:val>
                                            <p:strVal val="#ppt_w"/>
                                          </p:val>
                                        </p:tav>
                                      </p:tavLst>
                                    </p:anim>
                                    <p:anim calcmode="lin" valueType="num">
                                      <p:cBhvr>
                                        <p:cTn dur="500" fill="hold" id="23"/>
                                        <p:tgtEl>
                                          <p:spTgt spid="36"/>
                                        </p:tgtEl>
                                        <p:attrNameLst>
                                          <p:attrName>ppt_h</p:attrName>
                                        </p:attrNameLst>
                                      </p:cBhvr>
                                      <p:tavLst>
                                        <p:tav tm="0">
                                          <p:val>
                                            <p:fltVal val="0"/>
                                          </p:val>
                                        </p:tav>
                                        <p:tav tm="100000">
                                          <p:val>
                                            <p:strVal val="#ppt_h"/>
                                          </p:val>
                                        </p:tav>
                                      </p:tavLst>
                                    </p:anim>
                                    <p:animEffect filter="fade" transition="in">
                                      <p:cBhvr>
                                        <p:cTn dur="500" id="24"/>
                                        <p:tgtEl>
                                          <p:spTgt spid="36"/>
                                        </p:tgtEl>
                                      </p:cBhvr>
                                    </p:animEffect>
                                  </p:childTnLst>
                                </p:cTn>
                              </p:par>
                              <p:par>
                                <p:cTn fill="hold" id="25" nodeType="withEffect" presetClass="entr" presetID="53" presetSubtype="0">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p:cTn dur="500" fill="hold" id="27"/>
                                        <p:tgtEl>
                                          <p:spTgt spid="41"/>
                                        </p:tgtEl>
                                        <p:attrNameLst>
                                          <p:attrName>ppt_w</p:attrName>
                                        </p:attrNameLst>
                                      </p:cBhvr>
                                      <p:tavLst>
                                        <p:tav tm="0">
                                          <p:val>
                                            <p:fltVal val="0"/>
                                          </p:val>
                                        </p:tav>
                                        <p:tav tm="100000">
                                          <p:val>
                                            <p:strVal val="#ppt_w"/>
                                          </p:val>
                                        </p:tav>
                                      </p:tavLst>
                                    </p:anim>
                                    <p:anim calcmode="lin" valueType="num">
                                      <p:cBhvr>
                                        <p:cTn dur="500" fill="hold" id="28"/>
                                        <p:tgtEl>
                                          <p:spTgt spid="41"/>
                                        </p:tgtEl>
                                        <p:attrNameLst>
                                          <p:attrName>ppt_h</p:attrName>
                                        </p:attrNameLst>
                                      </p:cBhvr>
                                      <p:tavLst>
                                        <p:tav tm="0">
                                          <p:val>
                                            <p:fltVal val="0"/>
                                          </p:val>
                                        </p:tav>
                                        <p:tav tm="100000">
                                          <p:val>
                                            <p:strVal val="#ppt_h"/>
                                          </p:val>
                                        </p:tav>
                                      </p:tavLst>
                                    </p:anim>
                                    <p:animEffect filter="fade" transition="in">
                                      <p:cBhvr>
                                        <p:cTn dur="500" id="29"/>
                                        <p:tgtEl>
                                          <p:spTgt spid="41"/>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 presetSubtype="8">
                                  <p:stCondLst>
                                    <p:cond delay="0"/>
                                  </p:stCondLst>
                                  <p:childTnLst>
                                    <p:set>
                                      <p:cBhvr>
                                        <p:cTn dur="1" fill="hold" id="33">
                                          <p:stCondLst>
                                            <p:cond delay="0"/>
                                          </p:stCondLst>
                                        </p:cTn>
                                        <p:tgtEl>
                                          <p:spTgt spid="48"/>
                                        </p:tgtEl>
                                        <p:attrNameLst>
                                          <p:attrName>style.visibility</p:attrName>
                                        </p:attrNameLst>
                                      </p:cBhvr>
                                      <p:to>
                                        <p:strVal val="visible"/>
                                      </p:to>
                                    </p:set>
                                    <p:anim calcmode="lin" valueType="num">
                                      <p:cBhvr additive="base">
                                        <p:cTn dur="500" fill="hold" id="34"/>
                                        <p:tgtEl>
                                          <p:spTgt spid="48"/>
                                        </p:tgtEl>
                                        <p:attrNameLst>
                                          <p:attrName>ppt_x</p:attrName>
                                        </p:attrNameLst>
                                      </p:cBhvr>
                                      <p:tavLst>
                                        <p:tav tm="0">
                                          <p:val>
                                            <p:strVal val="0-#ppt_w/2"/>
                                          </p:val>
                                        </p:tav>
                                        <p:tav tm="100000">
                                          <p:val>
                                            <p:strVal val="#ppt_x"/>
                                          </p:val>
                                        </p:tav>
                                      </p:tavLst>
                                    </p:anim>
                                    <p:anim calcmode="lin" valueType="num">
                                      <p:cBhvr additive="base">
                                        <p:cTn dur="500" fill="hold" id="35"/>
                                        <p:tgtEl>
                                          <p:spTgt spid="48"/>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49"/>
                                        </p:tgtEl>
                                        <p:attrNameLst>
                                          <p:attrName>style.visibility</p:attrName>
                                        </p:attrNameLst>
                                      </p:cBhvr>
                                      <p:to>
                                        <p:strVal val="visible"/>
                                      </p:to>
                                    </p:set>
                                    <p:anim calcmode="lin" valueType="num">
                                      <p:cBhvr additive="base">
                                        <p:cTn dur="500" fill="hold" id="38"/>
                                        <p:tgtEl>
                                          <p:spTgt spid="49"/>
                                        </p:tgtEl>
                                        <p:attrNameLst>
                                          <p:attrName>ppt_x</p:attrName>
                                        </p:attrNameLst>
                                      </p:cBhvr>
                                      <p:tavLst>
                                        <p:tav tm="0">
                                          <p:val>
                                            <p:strVal val="0-#ppt_w/2"/>
                                          </p:val>
                                        </p:tav>
                                        <p:tav tm="100000">
                                          <p:val>
                                            <p:strVal val="#ppt_x"/>
                                          </p:val>
                                        </p:tav>
                                      </p:tavLst>
                                    </p:anim>
                                    <p:anim calcmode="lin" valueType="num">
                                      <p:cBhvr additive="base">
                                        <p:cTn dur="500" fill="hold" id="39"/>
                                        <p:tgtEl>
                                          <p:spTgt spid="49"/>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47"/>
                                        </p:tgtEl>
                                        <p:attrNameLst>
                                          <p:attrName>style.visibility</p:attrName>
                                        </p:attrNameLst>
                                      </p:cBhvr>
                                      <p:to>
                                        <p:strVal val="visible"/>
                                      </p:to>
                                    </p:set>
                                    <p:anim calcmode="lin" valueType="num">
                                      <p:cBhvr additive="base">
                                        <p:cTn dur="500" fill="hold" id="42"/>
                                        <p:tgtEl>
                                          <p:spTgt spid="47"/>
                                        </p:tgtEl>
                                        <p:attrNameLst>
                                          <p:attrName>ppt_x</p:attrName>
                                        </p:attrNameLst>
                                      </p:cBhvr>
                                      <p:tavLst>
                                        <p:tav tm="0">
                                          <p:val>
                                            <p:strVal val="1+#ppt_w/2"/>
                                          </p:val>
                                        </p:tav>
                                        <p:tav tm="100000">
                                          <p:val>
                                            <p:strVal val="#ppt_x"/>
                                          </p:val>
                                        </p:tav>
                                      </p:tavLst>
                                    </p:anim>
                                    <p:anim calcmode="lin" valueType="num">
                                      <p:cBhvr additive="base">
                                        <p:cTn dur="500" fill="hold" id="43"/>
                                        <p:tgtEl>
                                          <p:spTgt spid="4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46"/>
                                        </p:tgtEl>
                                        <p:attrNameLst>
                                          <p:attrName>style.visibility</p:attrName>
                                        </p:attrNameLst>
                                      </p:cBhvr>
                                      <p:to>
                                        <p:strVal val="visible"/>
                                      </p:to>
                                    </p:set>
                                    <p:anim calcmode="lin" valueType="num">
                                      <p:cBhvr additive="base">
                                        <p:cTn dur="500" fill="hold" id="46"/>
                                        <p:tgtEl>
                                          <p:spTgt spid="46"/>
                                        </p:tgtEl>
                                        <p:attrNameLst>
                                          <p:attrName>ppt_x</p:attrName>
                                        </p:attrNameLst>
                                      </p:cBhvr>
                                      <p:tavLst>
                                        <p:tav tm="0">
                                          <p:val>
                                            <p:strVal val="1+#ppt_w/2"/>
                                          </p:val>
                                        </p:tav>
                                        <p:tav tm="100000">
                                          <p:val>
                                            <p:strVal val="#ppt_x"/>
                                          </p:val>
                                        </p:tav>
                                      </p:tavLst>
                                    </p:anim>
                                    <p:anim calcmode="lin" valueType="num">
                                      <p:cBhvr additive="base">
                                        <p:cTn dur="500" fill="hold" id="47"/>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文本框 39">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行内小法处罚规定</a:t>
            </a:r>
          </a:p>
        </p:txBody>
      </p:sp>
      <p:sp>
        <p:nvSpPr>
          <p:cNvPr id="42" name="单圆角矩形 41"/>
          <p:cNvSpPr/>
          <p:nvPr/>
        </p:nvSpPr>
        <p:spPr>
          <a:xfrm>
            <a:off x="4278961" y="1619250"/>
            <a:ext cx="4516755" cy="502920"/>
          </a:xfrm>
          <a:prstGeom prst="round1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
        <p:nvSpPr>
          <p:cNvPr id="43" name="TextBox 560"/>
          <p:cNvSpPr txBox="1"/>
          <p:nvPr/>
        </p:nvSpPr>
        <p:spPr>
          <a:xfrm>
            <a:off x="5029200" y="1676876"/>
            <a:ext cx="2843312" cy="388620"/>
          </a:xfrm>
          <a:prstGeom prst="rect">
            <a:avLst/>
          </a:prstGeom>
          <a:noFill/>
        </p:spPr>
        <p:txBody>
          <a:bodyPr bIns="34290" lIns="68580" rIns="68580" rtlCol="0" tIns="3429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noProof="1" smtClean="0" spc="225" sz="2100">
                <a:solidFill>
                  <a:prstClr val="white"/>
                </a:solidFill>
                <a:cs typeface="+mn-ea"/>
                <a:sym typeface="+mn-lt"/>
              </a:rPr>
              <a:t>处罚规定</a:t>
            </a:r>
          </a:p>
        </p:txBody>
      </p:sp>
      <p:sp>
        <p:nvSpPr>
          <p:cNvPr id="44" name="对角圆角矩形 43"/>
          <p:cNvSpPr/>
          <p:nvPr/>
        </p:nvSpPr>
        <p:spPr>
          <a:xfrm>
            <a:off x="637078" y="1581150"/>
            <a:ext cx="3516154" cy="2552224"/>
          </a:xfrm>
          <a:prstGeom prst="round2DiagRect">
            <a:avLst>
              <a:gd fmla="val 0" name="adj1"/>
              <a:gd fmla="val 0" name="adj2"/>
            </a:avLst>
          </a:prstGeom>
          <a:blipFill rotWithShape="1">
            <a:blip r:embed="rId2"/>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
        <p:nvSpPr>
          <p:cNvPr id="45" name="矩形 3"/>
          <p:cNvSpPr>
            <a:spLocks noChangeArrowheads="1"/>
          </p:cNvSpPr>
          <p:nvPr/>
        </p:nvSpPr>
        <p:spPr bwMode="auto">
          <a:xfrm>
            <a:off x="4283249" y="2266950"/>
            <a:ext cx="4512945" cy="894283"/>
          </a:xfrm>
          <a:prstGeom prst="rect">
            <a:avLst/>
          </a:prstGeom>
          <a:noFill/>
          <a:ln w="9525">
            <a:noFill/>
            <a:prstDash val="dash"/>
            <a:miter lim="800000"/>
          </a:ln>
        </p:spPr>
        <p:txBody>
          <a:bodyPr bIns="34290" lIns="68580" rIns="68580" tIns="34290" wrap="square">
            <a:spAutoFit/>
          </a:bodyPr>
          <a:lstStyle/>
          <a:p>
            <a:pPr defTabSz="685800">
              <a:lnSpc>
                <a:spcPct val="129000"/>
              </a:lnSpc>
              <a:spcAft>
                <a:spcPts val="450"/>
              </a:spcAft>
              <a:defRPr/>
            </a:pPr>
            <a:r>
              <a:rPr altLang="en-US" lang="zh-CN" noProof="1" sz="1400">
                <a:solidFill>
                  <a:schemeClr val="tx2"/>
                </a:solidFill>
                <a:latin typeface="+mn-ea"/>
                <a:cs typeface="+mn-ea"/>
                <a:sym typeface="+mn-lt"/>
              </a:rPr>
              <a:t>有以上行为之一的，给予责任人通报批评；造成不良后果的，给予警告至记大过处分，可并处降低行员薪资等级；造成严重后果的，给予降级至开除处分。并处罚款</a:t>
            </a:r>
          </a:p>
        </p:txBody>
      </p:sp>
      <p:sp>
        <p:nvSpPr>
          <p:cNvPr id="47" name="Dark Gray"/>
          <p:cNvSpPr/>
          <p:nvPr/>
        </p:nvSpPr>
        <p:spPr bwMode="auto">
          <a:xfrm>
            <a:off x="4283248" y="3333750"/>
            <a:ext cx="4512469" cy="784860"/>
          </a:xfrm>
          <a:prstGeom prst="roundRect">
            <a:avLst>
              <a:gd fmla="val 0" name="adj"/>
            </a:avLst>
          </a:prstGeom>
          <a:noFill/>
          <a:ln algn="ctr" cap="flat" cmpd="sng" w="9525">
            <a:noFill/>
            <a:prstDash val="solid"/>
            <a:headEnd len="med" type="none" w="med"/>
            <a:tailEnd len="med" type="none" w="med"/>
          </a:ln>
          <a:effectLst/>
        </p:spPr>
        <p:txBody>
          <a:bodyPr anchor="ctr" anchorCtr="0" bIns="25719" compatLnSpc="1" lIns="162000" numCol="1" rIns="162000" rtlCol="0" tIns="25719" vert="horz" wrap="square"/>
          <a:lstStyle/>
          <a:p>
            <a:pPr defTabSz="513874" fontAlgn="base">
              <a:lnSpc>
                <a:spcPct val="120000"/>
              </a:lnSpc>
              <a:spcBef>
                <a:spcPct val="0"/>
              </a:spcBef>
              <a:spcAft>
                <a:spcPct val="0"/>
              </a:spcAft>
              <a:defRPr/>
            </a:pPr>
            <a:r>
              <a:rPr altLang="en-US" b="1" kern="0" lang="zh-CN">
                <a:solidFill>
                  <a:schemeClr val="accent1"/>
                </a:solidFill>
                <a:cs typeface="+mn-ea"/>
                <a:sym typeface="+mn-lt"/>
              </a:rPr>
              <a:t>造成不良后果的，给予警告至记大过处分可并处降低行员薪资等级</a:t>
            </a:r>
          </a:p>
        </p:txBody>
      </p:sp>
    </p:spTree>
    <p:extLst>
      <p:ext uri="{BB962C8B-B14F-4D97-AF65-F5344CB8AC3E}">
        <p14:creationId val="105640703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500" fill="hold" id="7"/>
                                        <p:tgtEl>
                                          <p:spTgt spid="44"/>
                                        </p:tgtEl>
                                        <p:attrNameLst>
                                          <p:attrName>ppt_x</p:attrName>
                                        </p:attrNameLst>
                                      </p:cBhvr>
                                      <p:tavLst>
                                        <p:tav tm="0">
                                          <p:val>
                                            <p:strVal val="#ppt_x"/>
                                          </p:val>
                                        </p:tav>
                                        <p:tav tm="100000">
                                          <p:val>
                                            <p:strVal val="#ppt_x"/>
                                          </p:val>
                                        </p:tav>
                                      </p:tavLst>
                                    </p:anim>
                                    <p:anim calcmode="lin" valueType="num">
                                      <p:cBhvr additive="base">
                                        <p:cTn dur="500" fill="hold" id="8"/>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6" presetSubtype="21">
                                  <p:stCondLst>
                                    <p:cond delay="0"/>
                                  </p:stCondLst>
                                  <p:childTnLst>
                                    <p:set>
                                      <p:cBhvr>
                                        <p:cTn dur="1" fill="hold" id="12">
                                          <p:stCondLst>
                                            <p:cond delay="0"/>
                                          </p:stCondLst>
                                        </p:cTn>
                                        <p:tgtEl>
                                          <p:spTgt spid="42"/>
                                        </p:tgtEl>
                                        <p:attrNameLst>
                                          <p:attrName>style.visibility</p:attrName>
                                        </p:attrNameLst>
                                      </p:cBhvr>
                                      <p:to>
                                        <p:strVal val="visible"/>
                                      </p:to>
                                    </p:set>
                                    <p:animEffect filter="barn(inVertical)" transition="in">
                                      <p:cBhvr>
                                        <p:cTn dur="500" id="13"/>
                                        <p:tgtEl>
                                          <p:spTgt spid="42"/>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43"/>
                                        </p:tgtEl>
                                        <p:attrNameLst>
                                          <p:attrName>style.visibility</p:attrName>
                                        </p:attrNameLst>
                                      </p:cBhvr>
                                      <p:to>
                                        <p:strVal val="visible"/>
                                      </p:to>
                                    </p:set>
                                    <p:animEffect filter="barn(inVertical)" transition="in">
                                      <p:cBhvr>
                                        <p:cTn dur="500" id="16"/>
                                        <p:tgtEl>
                                          <p:spTgt spid="4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45"/>
                                        </p:tgtEl>
                                        <p:attrNameLst>
                                          <p:attrName>style.visibility</p:attrName>
                                        </p:attrNameLst>
                                      </p:cBhvr>
                                      <p:to>
                                        <p:strVal val="visible"/>
                                      </p:to>
                                    </p:set>
                                    <p:animEffect filter="wipe(left)" transition="in">
                                      <p:cBhvr>
                                        <p:cTn dur="500" id="21"/>
                                        <p:tgtEl>
                                          <p:spTgt spid="4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47"/>
                                        </p:tgtEl>
                                        <p:attrNameLst>
                                          <p:attrName>style.visibility</p:attrName>
                                        </p:attrNameLst>
                                      </p:cBhvr>
                                      <p:to>
                                        <p:strVal val="visible"/>
                                      </p:to>
                                    </p:set>
                                    <p:anim calcmode="lin" valueType="num">
                                      <p:cBhvr additive="base">
                                        <p:cTn dur="500" fill="hold" id="26"/>
                                        <p:tgtEl>
                                          <p:spTgt spid="47"/>
                                        </p:tgtEl>
                                        <p:attrNameLst>
                                          <p:attrName>ppt_x</p:attrName>
                                        </p:attrNameLst>
                                      </p:cBhvr>
                                      <p:tavLst>
                                        <p:tav tm="0">
                                          <p:val>
                                            <p:strVal val="#ppt_x"/>
                                          </p:val>
                                        </p:tav>
                                        <p:tav tm="100000">
                                          <p:val>
                                            <p:strVal val="#ppt_x"/>
                                          </p:val>
                                        </p:tav>
                                      </p:tavLst>
                                    </p:anim>
                                    <p:anim calcmode="lin" valueType="num">
                                      <p:cBhvr additive="base">
                                        <p:cTn dur="500" fill="hold" id="27"/>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16">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反洗钱培训和宣传义务</a:t>
            </a:r>
          </a:p>
        </p:txBody>
      </p:sp>
      <p:sp>
        <p:nvSpPr>
          <p:cNvPr id="18" name="文本框 17"/>
          <p:cNvSpPr txBox="1"/>
          <p:nvPr/>
        </p:nvSpPr>
        <p:spPr>
          <a:xfrm>
            <a:off x="609600" y="2266950"/>
            <a:ext cx="8015662" cy="2354580"/>
          </a:xfrm>
          <a:prstGeom prst="rect">
            <a:avLst/>
          </a:prstGeom>
          <a:noFill/>
        </p:spPr>
        <p:txBody>
          <a:bodyPr rtlCol="0" wrap="square">
            <a:spAutoFit/>
          </a:bodyPr>
          <a:lstStyle/>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反洗钱培训方式遵循“不同对象、不同方式；不同层次、不同内容”的原则。培训方式可灵活多样，对我行各级管理人员，其中包括反洗钱工作小组及反洗钱工作稽核小组成员，可采取专题培训、晨会、自学、例会等多种方式。</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反洗钱宣传的内容主要包括以下内容：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一、 洗钱活动的基本特征；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二、 金融机构的反洗钱义务；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三、 反洗钱的法律法规；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四、 反洗钱工作的“一法一规定三办法”；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五、 其它要宣传的内容。 </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sym typeface="+mn-ea"/>
              </a:rPr>
              <a:t>第十二条 反洗钱宣传形式可以多种多样。例如：条幅、反洗钱知识介绍、反洗钱工作简报、反洗钱专栏等等。</a:t>
            </a:r>
          </a:p>
        </p:txBody>
      </p:sp>
      <p:grpSp>
        <p:nvGrpSpPr>
          <p:cNvPr id="19" name="组合 18"/>
          <p:cNvGrpSpPr/>
          <p:nvPr/>
        </p:nvGrpSpPr>
        <p:grpSpPr>
          <a:xfrm>
            <a:off x="609600" y="1238264"/>
            <a:ext cx="8015662" cy="937260"/>
            <a:chOff x="496252" y="1830705"/>
            <a:chExt cx="8015662" cy="937260"/>
          </a:xfrm>
        </p:grpSpPr>
        <p:sp>
          <p:nvSpPr>
            <p:cNvPr id="20" name="矩形 19"/>
            <p:cNvSpPr/>
            <p:nvPr/>
          </p:nvSpPr>
          <p:spPr>
            <a:xfrm>
              <a:off x="496252" y="1830705"/>
              <a:ext cx="1942148" cy="937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3020204020204" pitchFamily="34" typeface="微软雅黑"/>
                <a:ea charset="-122" panose="020b0503020204020204" pitchFamily="34" typeface="微软雅黑"/>
                <a:sym typeface="Arial"/>
              </a:endParaRPr>
            </a:p>
          </p:txBody>
        </p:sp>
        <p:grpSp>
          <p:nvGrpSpPr>
            <p:cNvPr id="21" name="Group 4"/>
            <p:cNvGrpSpPr>
              <a:grpSpLocks noChangeAspect="1"/>
            </p:cNvGrpSpPr>
            <p:nvPr/>
          </p:nvGrpSpPr>
          <p:grpSpPr>
            <a:xfrm>
              <a:off x="1349217" y="1970247"/>
              <a:ext cx="271939" cy="403384"/>
              <a:chOff x="1177" y="1818"/>
              <a:chExt cx="280" cy="348"/>
            </a:xfrm>
            <a:solidFill>
              <a:schemeClr val="bg1"/>
            </a:solidFill>
          </p:grpSpPr>
          <p:sp>
            <p:nvSpPr>
              <p:cNvPr id="34" name="Freeform 5"/>
              <p:cNvSpPr>
                <a:spLocks noEditPoints="1"/>
              </p:cNvSpPr>
              <p:nvPr/>
            </p:nvSpPr>
            <p:spPr bwMode="auto">
              <a:xfrm>
                <a:off x="1177" y="1818"/>
                <a:ext cx="47" cy="348"/>
              </a:xfrm>
              <a:custGeom>
                <a:gdLst>
                  <a:gd fmla="*/ 12 w 24" name="T0"/>
                  <a:gd fmla="*/ 0 h 180" name="T1"/>
                  <a:gd fmla="*/ 0 w 24" name="T2"/>
                  <a:gd fmla="*/ 12 h 180" name="T3"/>
                  <a:gd fmla="*/ 0 w 24" name="T4"/>
                  <a:gd fmla="*/ 168 h 180" name="T5"/>
                  <a:gd fmla="*/ 12 w 24" name="T6"/>
                  <a:gd fmla="*/ 180 h 180" name="T7"/>
                  <a:gd fmla="*/ 24 w 24" name="T8"/>
                  <a:gd fmla="*/ 168 h 180" name="T9"/>
                  <a:gd fmla="*/ 24 w 24" name="T10"/>
                  <a:gd fmla="*/ 12 h 180" name="T11"/>
                  <a:gd fmla="*/ 12 w 24" name="T12"/>
                  <a:gd fmla="*/ 0 h 180" name="T13"/>
                  <a:gd fmla="*/ 16 w 24" name="T14"/>
                  <a:gd fmla="*/ 168 h 180" name="T15"/>
                  <a:gd fmla="*/ 12 w 24" name="T16"/>
                  <a:gd fmla="*/ 172 h 180" name="T17"/>
                  <a:gd fmla="*/ 8 w 24" name="T18"/>
                  <a:gd fmla="*/ 168 h 180" name="T19"/>
                  <a:gd fmla="*/ 8 w 24" name="T20"/>
                  <a:gd fmla="*/ 12 h 180" name="T21"/>
                  <a:gd fmla="*/ 12 w 24" name="T22"/>
                  <a:gd fmla="*/ 8 h 180" name="T23"/>
                  <a:gd fmla="*/ 16 w 24" name="T24"/>
                  <a:gd fmla="*/ 12 h 180" name="T25"/>
                  <a:gd fmla="*/ 16 w 24" name="T26"/>
                  <a:gd fmla="*/ 168 h 1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0" w="24">
                    <a:moveTo>
                      <a:pt x="12" y="0"/>
                    </a:moveTo>
                    <a:cubicBezTo>
                      <a:pt x="5" y="0"/>
                      <a:pt x="0" y="5"/>
                      <a:pt x="0" y="12"/>
                    </a:cubicBezTo>
                    <a:cubicBezTo>
                      <a:pt x="0" y="168"/>
                      <a:pt x="0" y="168"/>
                      <a:pt x="0" y="168"/>
                    </a:cubicBezTo>
                    <a:cubicBezTo>
                      <a:pt x="0" y="175"/>
                      <a:pt x="5" y="180"/>
                      <a:pt x="12" y="180"/>
                    </a:cubicBezTo>
                    <a:cubicBezTo>
                      <a:pt x="19" y="180"/>
                      <a:pt x="24" y="175"/>
                      <a:pt x="24" y="168"/>
                    </a:cubicBezTo>
                    <a:cubicBezTo>
                      <a:pt x="24" y="12"/>
                      <a:pt x="24" y="12"/>
                      <a:pt x="24" y="12"/>
                    </a:cubicBezTo>
                    <a:cubicBezTo>
                      <a:pt x="24" y="5"/>
                      <a:pt x="19" y="0"/>
                      <a:pt x="12" y="0"/>
                    </a:cubicBezTo>
                    <a:close/>
                    <a:moveTo>
                      <a:pt x="16" y="168"/>
                    </a:moveTo>
                    <a:cubicBezTo>
                      <a:pt x="16" y="170"/>
                      <a:pt x="14" y="172"/>
                      <a:pt x="12" y="172"/>
                    </a:cubicBezTo>
                    <a:cubicBezTo>
                      <a:pt x="10" y="172"/>
                      <a:pt x="8" y="170"/>
                      <a:pt x="8" y="168"/>
                    </a:cubicBezTo>
                    <a:cubicBezTo>
                      <a:pt x="8" y="12"/>
                      <a:pt x="8" y="12"/>
                      <a:pt x="8" y="12"/>
                    </a:cubicBezTo>
                    <a:cubicBezTo>
                      <a:pt x="8" y="10"/>
                      <a:pt x="10" y="8"/>
                      <a:pt x="12" y="8"/>
                    </a:cubicBezTo>
                    <a:cubicBezTo>
                      <a:pt x="14" y="8"/>
                      <a:pt x="16" y="10"/>
                      <a:pt x="16" y="12"/>
                    </a:cubicBezTo>
                    <a:lnTo>
                      <a:pt x="16" y="168"/>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sp>
            <p:nvSpPr>
              <p:cNvPr id="35" name="Freeform 6"/>
              <p:cNvSpPr>
                <a:spLocks noEditPoints="1"/>
              </p:cNvSpPr>
              <p:nvPr/>
            </p:nvSpPr>
            <p:spPr bwMode="auto">
              <a:xfrm>
                <a:off x="1239" y="1818"/>
                <a:ext cx="218" cy="186"/>
              </a:xfrm>
              <a:custGeom>
                <a:gdLst>
                  <a:gd fmla="*/ 109 w 112" name="T0"/>
                  <a:gd fmla="*/ 6 h 96" name="T1"/>
                  <a:gd fmla="*/ 105 w 112" name="T2"/>
                  <a:gd fmla="*/ 7 h 96" name="T3"/>
                  <a:gd fmla="*/ 84 w 112" name="T4"/>
                  <a:gd fmla="*/ 16 h 96" name="T5"/>
                  <a:gd fmla="*/ 61 w 112" name="T6"/>
                  <a:gd fmla="*/ 10 h 96" name="T7"/>
                  <a:gd fmla="*/ 20 w 112" name="T8"/>
                  <a:gd fmla="*/ 0 h 96" name="T9"/>
                  <a:gd fmla="*/ 3 w 112" name="T10"/>
                  <a:gd fmla="*/ 3 h 96" name="T11"/>
                  <a:gd fmla="*/ 0 w 112" name="T12"/>
                  <a:gd fmla="*/ 7 h 96" name="T13"/>
                  <a:gd fmla="*/ 0 w 112" name="T14"/>
                  <a:gd fmla="*/ 79 h 96" name="T15"/>
                  <a:gd fmla="*/ 2 w 112" name="T16"/>
                  <a:gd fmla="*/ 82 h 96" name="T17"/>
                  <a:gd fmla="*/ 5 w 112" name="T18"/>
                  <a:gd fmla="*/ 83 h 96" name="T19"/>
                  <a:gd fmla="*/ 20 w 112" name="T20"/>
                  <a:gd fmla="*/ 80 h 96" name="T21"/>
                  <a:gd fmla="*/ 58 w 112" name="T22"/>
                  <a:gd fmla="*/ 90 h 96" name="T23"/>
                  <a:gd fmla="*/ 84 w 112" name="T24"/>
                  <a:gd fmla="*/ 96 h 96" name="T25"/>
                  <a:gd fmla="*/ 111 w 112" name="T26"/>
                  <a:gd fmla="*/ 85 h 96" name="T27"/>
                  <a:gd fmla="*/ 112 w 112" name="T28"/>
                  <a:gd fmla="*/ 82 h 96" name="T29"/>
                  <a:gd fmla="*/ 112 w 112" name="T30"/>
                  <a:gd fmla="*/ 10 h 96" name="T31"/>
                  <a:gd fmla="*/ 109 w 112" name="T32"/>
                  <a:gd fmla="*/ 6 h 96" name="T33"/>
                  <a:gd fmla="*/ 104 w 112" name="T34"/>
                  <a:gd fmla="*/ 80 h 96" name="T35"/>
                  <a:gd fmla="*/ 92 w 112" name="T36"/>
                  <a:gd fmla="*/ 87 h 96" name="T37"/>
                  <a:gd fmla="*/ 92 w 112" name="T38"/>
                  <a:gd fmla="*/ 80 h 96" name="T39"/>
                  <a:gd fmla="*/ 90 w 112" name="T40"/>
                  <a:gd fmla="*/ 78 h 96" name="T41"/>
                  <a:gd fmla="*/ 88 w 112" name="T42"/>
                  <a:gd fmla="*/ 80 h 96" name="T43"/>
                  <a:gd fmla="*/ 88 w 112" name="T44"/>
                  <a:gd fmla="*/ 87 h 96" name="T45"/>
                  <a:gd fmla="*/ 84 w 112" name="T46"/>
                  <a:gd fmla="*/ 88 h 96" name="T47"/>
                  <a:gd fmla="*/ 84 w 112" name="T48"/>
                  <a:gd fmla="*/ 36 h 96" name="T49"/>
                  <a:gd fmla="*/ 82 w 112" name="T50"/>
                  <a:gd fmla="*/ 34 h 96" name="T51"/>
                  <a:gd fmla="*/ 80 w 112" name="T52"/>
                  <a:gd fmla="*/ 36 h 96" name="T53"/>
                  <a:gd fmla="*/ 80 w 112" name="T54"/>
                  <a:gd fmla="*/ 87 h 96" name="T55"/>
                  <a:gd fmla="*/ 76 w 112" name="T56"/>
                  <a:gd fmla="*/ 87 h 96" name="T57"/>
                  <a:gd fmla="*/ 76 w 112" name="T58"/>
                  <a:gd fmla="*/ 68 h 96" name="T59"/>
                  <a:gd fmla="*/ 74 w 112" name="T60"/>
                  <a:gd fmla="*/ 66 h 96" name="T61"/>
                  <a:gd fmla="*/ 72 w 112" name="T62"/>
                  <a:gd fmla="*/ 68 h 96" name="T63"/>
                  <a:gd fmla="*/ 72 w 112" name="T64"/>
                  <a:gd fmla="*/ 86 h 96" name="T65"/>
                  <a:gd fmla="*/ 61 w 112" name="T66"/>
                  <a:gd fmla="*/ 82 h 96" name="T67"/>
                  <a:gd fmla="*/ 20 w 112" name="T68"/>
                  <a:gd fmla="*/ 72 h 96" name="T69"/>
                  <a:gd fmla="*/ 8 w 112" name="T70"/>
                  <a:gd fmla="*/ 74 h 96" name="T71"/>
                  <a:gd fmla="*/ 8 w 112" name="T72"/>
                  <a:gd fmla="*/ 10 h 96" name="T73"/>
                  <a:gd fmla="*/ 20 w 112" name="T74"/>
                  <a:gd fmla="*/ 8 h 96" name="T75"/>
                  <a:gd fmla="*/ 58 w 112" name="T76"/>
                  <a:gd fmla="*/ 18 h 96" name="T77"/>
                  <a:gd fmla="*/ 84 w 112" name="T78"/>
                  <a:gd fmla="*/ 24 h 96" name="T79"/>
                  <a:gd fmla="*/ 104 w 112" name="T80"/>
                  <a:gd fmla="*/ 18 h 96" name="T81"/>
                  <a:gd fmla="*/ 104 w 112" name="T82"/>
                  <a:gd fmla="*/ 80 h 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6" w="112">
                    <a:moveTo>
                      <a:pt x="109" y="6"/>
                    </a:moveTo>
                    <a:cubicBezTo>
                      <a:pt x="108" y="6"/>
                      <a:pt x="106" y="6"/>
                      <a:pt x="105" y="7"/>
                    </a:cubicBezTo>
                    <a:cubicBezTo>
                      <a:pt x="101" y="11"/>
                      <a:pt x="95" y="16"/>
                      <a:pt x="84" y="16"/>
                    </a:cubicBezTo>
                    <a:cubicBezTo>
                      <a:pt x="77" y="16"/>
                      <a:pt x="70" y="14"/>
                      <a:pt x="61" y="10"/>
                    </a:cubicBezTo>
                    <a:cubicBezTo>
                      <a:pt x="46" y="4"/>
                      <a:pt x="32" y="0"/>
                      <a:pt x="20" y="0"/>
                    </a:cubicBezTo>
                    <a:cubicBezTo>
                      <a:pt x="12" y="0"/>
                      <a:pt x="6" y="2"/>
                      <a:pt x="3" y="3"/>
                    </a:cubicBezTo>
                    <a:cubicBezTo>
                      <a:pt x="1" y="4"/>
                      <a:pt x="0" y="5"/>
                      <a:pt x="0" y="7"/>
                    </a:cubicBezTo>
                    <a:cubicBezTo>
                      <a:pt x="0" y="79"/>
                      <a:pt x="0" y="79"/>
                      <a:pt x="0" y="79"/>
                    </a:cubicBezTo>
                    <a:cubicBezTo>
                      <a:pt x="0" y="80"/>
                      <a:pt x="1" y="82"/>
                      <a:pt x="2" y="82"/>
                    </a:cubicBezTo>
                    <a:cubicBezTo>
                      <a:pt x="3" y="83"/>
                      <a:pt x="4" y="83"/>
                      <a:pt x="5" y="83"/>
                    </a:cubicBezTo>
                    <a:cubicBezTo>
                      <a:pt x="8" y="82"/>
                      <a:pt x="12" y="80"/>
                      <a:pt x="20" y="80"/>
                    </a:cubicBezTo>
                    <a:cubicBezTo>
                      <a:pt x="31" y="80"/>
                      <a:pt x="44" y="84"/>
                      <a:pt x="58" y="90"/>
                    </a:cubicBezTo>
                    <a:cubicBezTo>
                      <a:pt x="67" y="94"/>
                      <a:pt x="76" y="96"/>
                      <a:pt x="84" y="96"/>
                    </a:cubicBezTo>
                    <a:cubicBezTo>
                      <a:pt x="98" y="96"/>
                      <a:pt x="106" y="90"/>
                      <a:pt x="111" y="85"/>
                    </a:cubicBezTo>
                    <a:cubicBezTo>
                      <a:pt x="112" y="84"/>
                      <a:pt x="112" y="83"/>
                      <a:pt x="112" y="82"/>
                    </a:cubicBezTo>
                    <a:cubicBezTo>
                      <a:pt x="112" y="10"/>
                      <a:pt x="112" y="10"/>
                      <a:pt x="112" y="10"/>
                    </a:cubicBezTo>
                    <a:cubicBezTo>
                      <a:pt x="112" y="8"/>
                      <a:pt x="111" y="7"/>
                      <a:pt x="109" y="6"/>
                    </a:cubicBezTo>
                    <a:close/>
                    <a:moveTo>
                      <a:pt x="104" y="80"/>
                    </a:moveTo>
                    <a:cubicBezTo>
                      <a:pt x="101" y="83"/>
                      <a:pt x="97" y="85"/>
                      <a:pt x="92" y="87"/>
                    </a:cubicBezTo>
                    <a:cubicBezTo>
                      <a:pt x="92" y="80"/>
                      <a:pt x="92" y="80"/>
                      <a:pt x="92" y="80"/>
                    </a:cubicBezTo>
                    <a:cubicBezTo>
                      <a:pt x="92" y="79"/>
                      <a:pt x="91" y="78"/>
                      <a:pt x="90" y="78"/>
                    </a:cubicBezTo>
                    <a:cubicBezTo>
                      <a:pt x="89" y="78"/>
                      <a:pt x="88" y="79"/>
                      <a:pt x="88" y="80"/>
                    </a:cubicBezTo>
                    <a:cubicBezTo>
                      <a:pt x="88" y="87"/>
                      <a:pt x="88" y="87"/>
                      <a:pt x="88" y="87"/>
                    </a:cubicBezTo>
                    <a:cubicBezTo>
                      <a:pt x="87" y="88"/>
                      <a:pt x="85" y="88"/>
                      <a:pt x="84" y="88"/>
                    </a:cubicBezTo>
                    <a:cubicBezTo>
                      <a:pt x="84" y="36"/>
                      <a:pt x="84" y="36"/>
                      <a:pt x="84" y="36"/>
                    </a:cubicBezTo>
                    <a:cubicBezTo>
                      <a:pt x="84" y="35"/>
                      <a:pt x="83" y="34"/>
                      <a:pt x="82" y="34"/>
                    </a:cubicBezTo>
                    <a:cubicBezTo>
                      <a:pt x="81" y="34"/>
                      <a:pt x="80" y="35"/>
                      <a:pt x="80" y="36"/>
                    </a:cubicBezTo>
                    <a:cubicBezTo>
                      <a:pt x="80" y="87"/>
                      <a:pt x="80" y="87"/>
                      <a:pt x="80" y="87"/>
                    </a:cubicBezTo>
                    <a:cubicBezTo>
                      <a:pt x="79" y="87"/>
                      <a:pt x="77" y="87"/>
                      <a:pt x="76" y="87"/>
                    </a:cubicBezTo>
                    <a:cubicBezTo>
                      <a:pt x="76" y="68"/>
                      <a:pt x="76" y="68"/>
                      <a:pt x="76" y="68"/>
                    </a:cubicBezTo>
                    <a:cubicBezTo>
                      <a:pt x="76" y="67"/>
                      <a:pt x="75" y="66"/>
                      <a:pt x="74" y="66"/>
                    </a:cubicBezTo>
                    <a:cubicBezTo>
                      <a:pt x="73" y="66"/>
                      <a:pt x="72" y="67"/>
                      <a:pt x="72" y="68"/>
                    </a:cubicBezTo>
                    <a:cubicBezTo>
                      <a:pt x="72" y="86"/>
                      <a:pt x="72" y="86"/>
                      <a:pt x="72" y="86"/>
                    </a:cubicBezTo>
                    <a:cubicBezTo>
                      <a:pt x="69" y="85"/>
                      <a:pt x="65" y="84"/>
                      <a:pt x="61" y="82"/>
                    </a:cubicBezTo>
                    <a:cubicBezTo>
                      <a:pt x="46" y="76"/>
                      <a:pt x="32" y="72"/>
                      <a:pt x="20" y="72"/>
                    </a:cubicBezTo>
                    <a:cubicBezTo>
                      <a:pt x="15" y="72"/>
                      <a:pt x="11" y="73"/>
                      <a:pt x="8" y="74"/>
                    </a:cubicBezTo>
                    <a:cubicBezTo>
                      <a:pt x="8" y="10"/>
                      <a:pt x="8" y="10"/>
                      <a:pt x="8" y="10"/>
                    </a:cubicBezTo>
                    <a:cubicBezTo>
                      <a:pt x="11" y="9"/>
                      <a:pt x="15" y="8"/>
                      <a:pt x="20" y="8"/>
                    </a:cubicBezTo>
                    <a:cubicBezTo>
                      <a:pt x="31" y="8"/>
                      <a:pt x="44" y="12"/>
                      <a:pt x="58" y="18"/>
                    </a:cubicBezTo>
                    <a:cubicBezTo>
                      <a:pt x="67" y="22"/>
                      <a:pt x="76" y="24"/>
                      <a:pt x="84" y="24"/>
                    </a:cubicBezTo>
                    <a:cubicBezTo>
                      <a:pt x="93" y="24"/>
                      <a:pt x="99" y="21"/>
                      <a:pt x="104" y="18"/>
                    </a:cubicBezTo>
                    <a:lnTo>
                      <a:pt x="104" y="8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grpSp>
        <p:sp>
          <p:nvSpPr>
            <p:cNvPr id="22" name="矩形 21"/>
            <p:cNvSpPr/>
            <p:nvPr/>
          </p:nvSpPr>
          <p:spPr>
            <a:xfrm>
              <a:off x="2513171" y="1830705"/>
              <a:ext cx="1942148" cy="937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3020204020204" pitchFamily="34" typeface="微软雅黑"/>
                <a:ea charset="-122" panose="020b0503020204020204" pitchFamily="34" typeface="微软雅黑"/>
                <a:sym typeface="Arial"/>
              </a:endParaRPr>
            </a:p>
          </p:txBody>
        </p:sp>
        <p:sp>
          <p:nvSpPr>
            <p:cNvPr id="23" name="Freeform 10"/>
            <p:cNvSpPr>
              <a:spLocks noEditPoints="1"/>
            </p:cNvSpPr>
            <p:nvPr/>
          </p:nvSpPr>
          <p:spPr bwMode="auto">
            <a:xfrm>
              <a:off x="3362801" y="1970246"/>
              <a:ext cx="277178" cy="398145"/>
            </a:xfrm>
            <a:custGeom>
              <a:gdLst>
                <a:gd fmla="*/ 142 w 142" name="T0"/>
                <a:gd fmla="*/ 1 h 172" name="T1"/>
                <a:gd fmla="*/ 141 w 142" name="T2"/>
                <a:gd fmla="*/ 0 h 172" name="T3"/>
                <a:gd fmla="*/ 141 w 142" name="T4"/>
                <a:gd fmla="*/ 0 h 172" name="T5"/>
                <a:gd fmla="*/ 140 w 142" name="T6"/>
                <a:gd fmla="*/ 0 h 172" name="T7"/>
                <a:gd fmla="*/ 139 w 142" name="T8"/>
                <a:gd fmla="*/ 0 h 172" name="T9"/>
                <a:gd fmla="*/ 138 w 142" name="T10"/>
                <a:gd fmla="*/ 0 h 172" name="T11"/>
                <a:gd fmla="*/ 137 w 142" name="T12"/>
                <a:gd fmla="*/ 0 h 172" name="T13"/>
                <a:gd fmla="*/ 1 w 142" name="T14"/>
                <a:gd fmla="*/ 104 h 172" name="T15"/>
                <a:gd fmla="*/ 2 w 142" name="T16"/>
                <a:gd fmla="*/ 105 h 172" name="T17"/>
                <a:gd fmla="*/ 4 w 142" name="T18"/>
                <a:gd fmla="*/ 106 h 172" name="T19"/>
                <a:gd fmla="*/ 54 w 142" name="T20"/>
                <a:gd fmla="*/ 136 h 172" name="T21"/>
                <a:gd fmla="*/ 54 w 142" name="T22"/>
                <a:gd fmla="*/ 137 h 172" name="T23"/>
                <a:gd fmla="*/ 55 w 142" name="T24"/>
                <a:gd fmla="*/ 137 h 172" name="T25"/>
                <a:gd fmla="*/ 55 w 142" name="T26"/>
                <a:gd fmla="*/ 138 h 172" name="T27"/>
                <a:gd fmla="*/ 55 w 142" name="T28"/>
                <a:gd fmla="*/ 138 h 172" name="T29"/>
                <a:gd fmla="*/ 57 w 142" name="T30"/>
                <a:gd fmla="*/ 139 h 172" name="T31"/>
                <a:gd fmla="*/ 57 w 142" name="T32"/>
                <a:gd fmla="*/ 139 h 172" name="T33"/>
                <a:gd fmla="*/ 58 w 142" name="T34"/>
                <a:gd fmla="*/ 139 h 172" name="T35"/>
                <a:gd fmla="*/ 108 w 142" name="T36"/>
                <a:gd fmla="*/ 170 h 172" name="T37"/>
                <a:gd fmla="*/ 109 w 142" name="T38"/>
                <a:gd fmla="*/ 171 h 172" name="T39"/>
                <a:gd fmla="*/ 110 w 142" name="T40"/>
                <a:gd fmla="*/ 172 h 172" name="T41"/>
                <a:gd fmla="*/ 142 w 142" name="T42"/>
                <a:gd fmla="*/ 3 h 172" name="T43"/>
                <a:gd fmla="*/ 142 w 142" name="T44"/>
                <a:gd fmla="*/ 2 h 172" name="T45"/>
                <a:gd fmla="*/ 16 w 142" name="T46"/>
                <a:gd fmla="*/ 97 h 172" name="T47"/>
                <a:gd fmla="*/ 50 w 142" name="T48"/>
                <a:gd fmla="*/ 91 h 172" name="T49"/>
                <a:gd fmla="*/ 16 w 142" name="T50"/>
                <a:gd fmla="*/ 97 h 172" name="T51"/>
                <a:gd fmla="*/ 123 w 142" name="T52"/>
                <a:gd fmla="*/ 23 h 172" name="T53"/>
                <a:gd fmla="*/ 53 w 142" name="T54"/>
                <a:gd fmla="*/ 94 h 172" name="T55"/>
                <a:gd fmla="*/ 128 w 142" name="T56"/>
                <a:gd fmla="*/ 27 h 172" name="T57"/>
                <a:gd fmla="*/ 97 w 142" name="T58"/>
                <a:gd fmla="*/ 121 h 172" name="T59"/>
                <a:gd fmla="*/ 110 w 142" name="T60"/>
                <a:gd fmla="*/ 154 h 172" name="T61"/>
                <a:gd fmla="*/ 131 w 142" name="T62"/>
                <a:gd fmla="*/ 30 h 17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2" w="142">
                  <a:moveTo>
                    <a:pt x="142" y="2"/>
                  </a:moveTo>
                  <a:cubicBezTo>
                    <a:pt x="142" y="1"/>
                    <a:pt x="142" y="1"/>
                    <a:pt x="142" y="1"/>
                  </a:cubicBezTo>
                  <a:cubicBezTo>
                    <a:pt x="142" y="1"/>
                    <a:pt x="141" y="1"/>
                    <a:pt x="141" y="1"/>
                  </a:cubicBezTo>
                  <a:cubicBezTo>
                    <a:pt x="141" y="1"/>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8" y="0"/>
                  </a:cubicBezTo>
                  <a:cubicBezTo>
                    <a:pt x="138" y="0"/>
                    <a:pt x="138" y="0"/>
                    <a:pt x="138" y="0"/>
                  </a:cubicBezTo>
                  <a:cubicBezTo>
                    <a:pt x="138" y="0"/>
                    <a:pt x="138" y="0"/>
                    <a:pt x="137" y="0"/>
                  </a:cubicBezTo>
                  <a:cubicBezTo>
                    <a:pt x="137" y="0"/>
                    <a:pt x="137" y="0"/>
                    <a:pt x="137" y="0"/>
                  </a:cubicBezTo>
                  <a:cubicBezTo>
                    <a:pt x="2" y="99"/>
                    <a:pt x="2" y="99"/>
                    <a:pt x="2" y="99"/>
                  </a:cubicBezTo>
                  <a:cubicBezTo>
                    <a:pt x="0" y="100"/>
                    <a:pt x="0" y="103"/>
                    <a:pt x="1" y="104"/>
                  </a:cubicBezTo>
                  <a:cubicBezTo>
                    <a:pt x="1" y="105"/>
                    <a:pt x="1" y="105"/>
                    <a:pt x="2" y="105"/>
                  </a:cubicBezTo>
                  <a:cubicBezTo>
                    <a:pt x="2" y="105"/>
                    <a:pt x="2" y="105"/>
                    <a:pt x="2" y="105"/>
                  </a:cubicBezTo>
                  <a:cubicBezTo>
                    <a:pt x="2" y="105"/>
                    <a:pt x="2" y="105"/>
                    <a:pt x="2" y="105"/>
                  </a:cubicBezTo>
                  <a:cubicBezTo>
                    <a:pt x="2" y="106"/>
                    <a:pt x="3" y="106"/>
                    <a:pt x="4" y="106"/>
                  </a:cubicBezTo>
                  <a:cubicBezTo>
                    <a:pt x="47" y="99"/>
                    <a:pt x="47" y="99"/>
                    <a:pt x="47" y="99"/>
                  </a:cubicBezTo>
                  <a:cubicBezTo>
                    <a:pt x="54" y="136"/>
                    <a:pt x="54" y="136"/>
                    <a:pt x="54" y="136"/>
                  </a:cubicBezTo>
                  <a:cubicBezTo>
                    <a:pt x="54" y="136"/>
                    <a:pt x="54" y="137"/>
                    <a:pt x="54" y="137"/>
                  </a:cubicBezTo>
                  <a:cubicBezTo>
                    <a:pt x="54" y="137"/>
                    <a:pt x="54" y="137"/>
                    <a:pt x="54" y="137"/>
                  </a:cubicBezTo>
                  <a:cubicBezTo>
                    <a:pt x="54" y="137"/>
                    <a:pt x="54" y="137"/>
                    <a:pt x="54" y="137"/>
                  </a:cubicBezTo>
                  <a:cubicBezTo>
                    <a:pt x="54" y="137"/>
                    <a:pt x="55" y="137"/>
                    <a:pt x="55" y="137"/>
                  </a:cubicBezTo>
                  <a:cubicBezTo>
                    <a:pt x="55" y="138"/>
                    <a:pt x="55" y="138"/>
                    <a:pt x="55" y="138"/>
                  </a:cubicBezTo>
                  <a:cubicBezTo>
                    <a:pt x="55" y="138"/>
                    <a:pt x="55" y="138"/>
                    <a:pt x="55" y="138"/>
                  </a:cubicBezTo>
                  <a:cubicBezTo>
                    <a:pt x="55" y="138"/>
                    <a:pt x="55" y="138"/>
                    <a:pt x="55" y="138"/>
                  </a:cubicBezTo>
                  <a:cubicBezTo>
                    <a:pt x="55" y="138"/>
                    <a:pt x="55" y="138"/>
                    <a:pt x="55" y="138"/>
                  </a:cubicBezTo>
                  <a:cubicBezTo>
                    <a:pt x="56" y="138"/>
                    <a:pt x="56" y="138"/>
                    <a:pt x="56" y="138"/>
                  </a:cubicBezTo>
                  <a:cubicBezTo>
                    <a:pt x="56" y="139"/>
                    <a:pt x="56" y="139"/>
                    <a:pt x="57" y="139"/>
                  </a:cubicBezTo>
                  <a:cubicBezTo>
                    <a:pt x="57" y="139"/>
                    <a:pt x="57" y="139"/>
                    <a:pt x="57" y="139"/>
                  </a:cubicBezTo>
                  <a:cubicBezTo>
                    <a:pt x="57" y="139"/>
                    <a:pt x="57" y="139"/>
                    <a:pt x="57" y="139"/>
                  </a:cubicBezTo>
                  <a:cubicBezTo>
                    <a:pt x="57" y="139"/>
                    <a:pt x="57" y="139"/>
                    <a:pt x="57" y="139"/>
                  </a:cubicBezTo>
                  <a:cubicBezTo>
                    <a:pt x="57" y="139"/>
                    <a:pt x="58" y="139"/>
                    <a:pt x="58" y="139"/>
                  </a:cubicBezTo>
                  <a:cubicBezTo>
                    <a:pt x="95" y="128"/>
                    <a:pt x="95" y="128"/>
                    <a:pt x="95" y="128"/>
                  </a:cubicBezTo>
                  <a:cubicBezTo>
                    <a:pt x="108" y="170"/>
                    <a:pt x="108" y="170"/>
                    <a:pt x="108" y="170"/>
                  </a:cubicBezTo>
                  <a:cubicBezTo>
                    <a:pt x="108" y="170"/>
                    <a:pt x="108" y="171"/>
                    <a:pt x="109" y="171"/>
                  </a:cubicBezTo>
                  <a:cubicBezTo>
                    <a:pt x="109" y="171"/>
                    <a:pt x="109" y="171"/>
                    <a:pt x="109" y="171"/>
                  </a:cubicBezTo>
                  <a:cubicBezTo>
                    <a:pt x="109" y="171"/>
                    <a:pt x="109" y="171"/>
                    <a:pt x="109" y="171"/>
                  </a:cubicBezTo>
                  <a:cubicBezTo>
                    <a:pt x="109" y="172"/>
                    <a:pt x="110" y="172"/>
                    <a:pt x="110" y="172"/>
                  </a:cubicBezTo>
                  <a:cubicBezTo>
                    <a:pt x="112" y="172"/>
                    <a:pt x="114" y="170"/>
                    <a:pt x="114" y="168"/>
                  </a:cubicBezTo>
                  <a:cubicBezTo>
                    <a:pt x="142" y="3"/>
                    <a:pt x="142" y="3"/>
                    <a:pt x="142" y="3"/>
                  </a:cubicBezTo>
                  <a:cubicBezTo>
                    <a:pt x="142" y="3"/>
                    <a:pt x="142" y="3"/>
                    <a:pt x="142" y="3"/>
                  </a:cubicBezTo>
                  <a:cubicBezTo>
                    <a:pt x="142" y="3"/>
                    <a:pt x="142" y="2"/>
                    <a:pt x="142" y="2"/>
                  </a:cubicBezTo>
                  <a:cubicBezTo>
                    <a:pt x="142" y="2"/>
                    <a:pt x="142" y="2"/>
                    <a:pt x="142" y="2"/>
                  </a:cubicBezTo>
                  <a:close/>
                  <a:moveTo>
                    <a:pt x="16" y="97"/>
                  </a:moveTo>
                  <a:cubicBezTo>
                    <a:pt x="117" y="23"/>
                    <a:pt x="117" y="23"/>
                    <a:pt x="117" y="23"/>
                  </a:cubicBezTo>
                  <a:cubicBezTo>
                    <a:pt x="50" y="91"/>
                    <a:pt x="50" y="91"/>
                    <a:pt x="50" y="91"/>
                  </a:cubicBezTo>
                  <a:cubicBezTo>
                    <a:pt x="50" y="91"/>
                    <a:pt x="49" y="91"/>
                    <a:pt x="49" y="91"/>
                  </a:cubicBezTo>
                  <a:lnTo>
                    <a:pt x="16" y="97"/>
                  </a:lnTo>
                  <a:close/>
                  <a:moveTo>
                    <a:pt x="53" y="94"/>
                  </a:moveTo>
                  <a:cubicBezTo>
                    <a:pt x="123" y="23"/>
                    <a:pt x="123" y="23"/>
                    <a:pt x="123" y="23"/>
                  </a:cubicBezTo>
                  <a:cubicBezTo>
                    <a:pt x="59" y="126"/>
                    <a:pt x="59" y="126"/>
                    <a:pt x="59" y="126"/>
                  </a:cubicBezTo>
                  <a:lnTo>
                    <a:pt x="53" y="94"/>
                  </a:lnTo>
                  <a:close/>
                  <a:moveTo>
                    <a:pt x="64" y="130"/>
                  </a:moveTo>
                  <a:cubicBezTo>
                    <a:pt x="128" y="27"/>
                    <a:pt x="128" y="27"/>
                    <a:pt x="128" y="27"/>
                  </a:cubicBezTo>
                  <a:cubicBezTo>
                    <a:pt x="97" y="120"/>
                    <a:pt x="97" y="120"/>
                    <a:pt x="97" y="120"/>
                  </a:cubicBezTo>
                  <a:cubicBezTo>
                    <a:pt x="97" y="121"/>
                    <a:pt x="97" y="120"/>
                    <a:pt x="97" y="121"/>
                  </a:cubicBezTo>
                  <a:lnTo>
                    <a:pt x="64" y="130"/>
                  </a:lnTo>
                  <a:close/>
                  <a:moveTo>
                    <a:pt x="110" y="154"/>
                  </a:moveTo>
                  <a:cubicBezTo>
                    <a:pt x="100" y="123"/>
                    <a:pt x="100" y="123"/>
                    <a:pt x="100" y="123"/>
                  </a:cubicBezTo>
                  <a:cubicBezTo>
                    <a:pt x="131" y="30"/>
                    <a:pt x="131" y="30"/>
                    <a:pt x="131" y="30"/>
                  </a:cubicBezTo>
                  <a:lnTo>
                    <a:pt x="110" y="154"/>
                  </a:lnTo>
                  <a:close/>
                </a:path>
              </a:pathLst>
            </a:custGeom>
            <a:solidFill>
              <a:schemeClr val="bg1"/>
            </a:solidFill>
            <a:ln>
              <a:noFill/>
            </a:ln>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sp>
          <p:nvSpPr>
            <p:cNvPr id="24" name="矩形 23"/>
            <p:cNvSpPr/>
            <p:nvPr/>
          </p:nvSpPr>
          <p:spPr>
            <a:xfrm>
              <a:off x="4532244" y="1830705"/>
              <a:ext cx="1942148" cy="937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3020204020204" pitchFamily="34" typeface="微软雅黑"/>
                <a:ea charset="-122" panose="020b0503020204020204" pitchFamily="34" typeface="微软雅黑"/>
                <a:sym typeface="Arial"/>
              </a:endParaRPr>
            </a:p>
          </p:txBody>
        </p:sp>
        <p:grpSp>
          <p:nvGrpSpPr>
            <p:cNvPr id="25" name="Group 13"/>
            <p:cNvGrpSpPr>
              <a:grpSpLocks noChangeAspect="1"/>
            </p:cNvGrpSpPr>
            <p:nvPr/>
          </p:nvGrpSpPr>
          <p:grpSpPr>
            <a:xfrm>
              <a:off x="5355204" y="1964531"/>
              <a:ext cx="365760" cy="421958"/>
              <a:chOff x="3683" y="2009"/>
              <a:chExt cx="312" cy="302"/>
            </a:xfrm>
            <a:solidFill>
              <a:schemeClr val="bg1"/>
            </a:solidFill>
          </p:grpSpPr>
          <p:sp>
            <p:nvSpPr>
              <p:cNvPr id="32" name="Freeform 14"/>
              <p:cNvSpPr>
                <a:spLocks noEditPoints="1"/>
              </p:cNvSpPr>
              <p:nvPr/>
            </p:nvSpPr>
            <p:spPr bwMode="auto">
              <a:xfrm>
                <a:off x="3791" y="2108"/>
                <a:ext cx="105" cy="104"/>
              </a:xfrm>
              <a:custGeom>
                <a:gdLst>
                  <a:gd fmla="*/ 27 w 54" name="T0"/>
                  <a:gd fmla="*/ 0 h 54" name="T1"/>
                  <a:gd fmla="*/ 0 w 54" name="T2"/>
                  <a:gd fmla="*/ 27 h 54" name="T3"/>
                  <a:gd fmla="*/ 27 w 54" name="T4"/>
                  <a:gd fmla="*/ 54 h 54" name="T5"/>
                  <a:gd fmla="*/ 54 w 54" name="T6"/>
                  <a:gd fmla="*/ 27 h 54" name="T7"/>
                  <a:gd fmla="*/ 27 w 54" name="T8"/>
                  <a:gd fmla="*/ 0 h 54" name="T9"/>
                  <a:gd fmla="*/ 27 w 54" name="T10"/>
                  <a:gd fmla="*/ 50 h 54" name="T11"/>
                  <a:gd fmla="*/ 4 w 54" name="T12"/>
                  <a:gd fmla="*/ 27 h 54" name="T13"/>
                  <a:gd fmla="*/ 27 w 54" name="T14"/>
                  <a:gd fmla="*/ 4 h 54" name="T15"/>
                  <a:gd fmla="*/ 50 w 54" name="T16"/>
                  <a:gd fmla="*/ 27 h 54" name="T17"/>
                  <a:gd fmla="*/ 27 w 54" name="T18"/>
                  <a:gd fmla="*/ 50 h 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 w="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50"/>
                    </a:moveTo>
                    <a:cubicBezTo>
                      <a:pt x="14" y="50"/>
                      <a:pt x="4" y="40"/>
                      <a:pt x="4" y="27"/>
                    </a:cubicBezTo>
                    <a:cubicBezTo>
                      <a:pt x="4" y="14"/>
                      <a:pt x="14" y="4"/>
                      <a:pt x="27" y="4"/>
                    </a:cubicBezTo>
                    <a:cubicBezTo>
                      <a:pt x="40" y="4"/>
                      <a:pt x="50" y="14"/>
                      <a:pt x="50" y="27"/>
                    </a:cubicBezTo>
                    <a:cubicBezTo>
                      <a:pt x="50" y="40"/>
                      <a:pt x="40" y="50"/>
                      <a:pt x="27" y="5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sp>
            <p:nvSpPr>
              <p:cNvPr id="33" name="Freeform 15"/>
              <p:cNvSpPr>
                <a:spLocks noEditPoints="1"/>
              </p:cNvSpPr>
              <p:nvPr/>
            </p:nvSpPr>
            <p:spPr bwMode="auto">
              <a:xfrm>
                <a:off x="3683" y="2009"/>
                <a:ext cx="312" cy="302"/>
              </a:xfrm>
              <a:custGeom>
                <a:gdLst>
                  <a:gd fmla="*/ 154 w 161" name="T0"/>
                  <a:gd fmla="*/ 62 h 156" name="T1"/>
                  <a:gd fmla="*/ 145 w 161" name="T2"/>
                  <a:gd fmla="*/ 37 h 156" name="T3"/>
                  <a:gd fmla="*/ 122 w 161" name="T4"/>
                  <a:gd fmla="*/ 16 h 156" name="T5"/>
                  <a:gd fmla="*/ 98 w 161" name="T6"/>
                  <a:gd fmla="*/ 6 h 156" name="T7"/>
                  <a:gd fmla="*/ 66 w 161" name="T8"/>
                  <a:gd fmla="*/ 5 h 156" name="T9"/>
                  <a:gd fmla="*/ 52 w 161" name="T10"/>
                  <a:gd fmla="*/ 25 h 156" name="T11"/>
                  <a:gd fmla="*/ 17 w 161" name="T12"/>
                  <a:gd fmla="*/ 30 h 156" name="T13"/>
                  <a:gd fmla="*/ 29 w 161" name="T14"/>
                  <a:gd fmla="*/ 48 h 156" name="T15"/>
                  <a:gd fmla="*/ 6 w 161" name="T16"/>
                  <a:gd fmla="*/ 62 h 156" name="T17"/>
                  <a:gd fmla="*/ 5 w 161" name="T18"/>
                  <a:gd fmla="*/ 94 h 156" name="T19"/>
                  <a:gd fmla="*/ 29 w 161" name="T20"/>
                  <a:gd fmla="*/ 108 h 156" name="T21"/>
                  <a:gd fmla="*/ 17 w 161" name="T22"/>
                  <a:gd fmla="*/ 125 h 156" name="T23"/>
                  <a:gd fmla="*/ 41 w 161" name="T24"/>
                  <a:gd fmla="*/ 141 h 156" name="T25"/>
                  <a:gd fmla="*/ 66 w 161" name="T26"/>
                  <a:gd fmla="*/ 150 h 156" name="T27"/>
                  <a:gd fmla="*/ 95 w 161" name="T28"/>
                  <a:gd fmla="*/ 154 h 156" name="T29"/>
                  <a:gd fmla="*/ 111 w 161" name="T30"/>
                  <a:gd fmla="*/ 130 h 156" name="T31"/>
                  <a:gd fmla="*/ 127 w 161" name="T32"/>
                  <a:gd fmla="*/ 141 h 156" name="T33"/>
                  <a:gd fmla="*/ 144 w 161" name="T34"/>
                  <a:gd fmla="*/ 117 h 156" name="T35"/>
                  <a:gd fmla="*/ 155 w 161" name="T36"/>
                  <a:gd fmla="*/ 94 h 156" name="T37"/>
                  <a:gd fmla="*/ 161 w 161" name="T38"/>
                  <a:gd fmla="*/ 78 h 156" name="T39"/>
                  <a:gd fmla="*/ 114 w 161" name="T40"/>
                  <a:gd fmla="*/ 122 h 156" name="T41"/>
                  <a:gd fmla="*/ 111 w 161" name="T42"/>
                  <a:gd fmla="*/ 121 h 156" name="T43"/>
                  <a:gd fmla="*/ 93 w 161" name="T44"/>
                  <a:gd fmla="*/ 129 h 156" name="T45"/>
                  <a:gd fmla="*/ 90 w 161" name="T46"/>
                  <a:gd fmla="*/ 147 h 156" name="T47"/>
                  <a:gd fmla="*/ 71 w 161" name="T48"/>
                  <a:gd fmla="*/ 129 h 156" name="T49"/>
                  <a:gd fmla="*/ 52 w 161" name="T50"/>
                  <a:gd fmla="*/ 122 h 156" name="T51"/>
                  <a:gd fmla="*/ 49 w 161" name="T52"/>
                  <a:gd fmla="*/ 122 h 156" name="T53"/>
                  <a:gd fmla="*/ 37 w 161" name="T54"/>
                  <a:gd fmla="*/ 112 h 156" name="T55"/>
                  <a:gd fmla="*/ 38 w 161" name="T56"/>
                  <a:gd fmla="*/ 109 h 156" name="T57"/>
                  <a:gd fmla="*/ 38 w 161" name="T58"/>
                  <a:gd fmla="*/ 107 h 156" name="T59"/>
                  <a:gd fmla="*/ 9 w 161" name="T60"/>
                  <a:gd fmla="*/ 86 h 156" name="T61"/>
                  <a:gd fmla="*/ 26 w 161" name="T62"/>
                  <a:gd fmla="*/ 70 h 156" name="T63"/>
                  <a:gd fmla="*/ 38 w 161" name="T64"/>
                  <a:gd fmla="*/ 49 h 156" name="T65"/>
                  <a:gd fmla="*/ 38 w 161" name="T66"/>
                  <a:gd fmla="*/ 46 h 156" name="T67"/>
                  <a:gd fmla="*/ 25 w 161" name="T68"/>
                  <a:gd fmla="*/ 33 h 156" name="T69"/>
                  <a:gd fmla="*/ 50 w 161" name="T70"/>
                  <a:gd fmla="*/ 34 h 156" name="T71"/>
                  <a:gd fmla="*/ 50 w 161" name="T72"/>
                  <a:gd fmla="*/ 34 h 156" name="T73"/>
                  <a:gd fmla="*/ 53 w 161" name="T74"/>
                  <a:gd fmla="*/ 34 h 156" name="T75"/>
                  <a:gd fmla="*/ 74 w 161" name="T76"/>
                  <a:gd fmla="*/ 8 h 156" name="T77"/>
                  <a:gd fmla="*/ 90 w 161" name="T78"/>
                  <a:gd fmla="*/ 23 h 156" name="T79"/>
                  <a:gd fmla="*/ 110 w 161" name="T80"/>
                  <a:gd fmla="*/ 35 h 156" name="T81"/>
                  <a:gd fmla="*/ 112 w 161" name="T82"/>
                  <a:gd fmla="*/ 34 h 156" name="T83"/>
                  <a:gd fmla="*/ 115 w 161" name="T84"/>
                  <a:gd fmla="*/ 34 h 156" name="T85"/>
                  <a:gd fmla="*/ 126 w 161" name="T86"/>
                  <a:gd fmla="*/ 46 h 156" name="T87"/>
                  <a:gd fmla="*/ 125 w 161" name="T88"/>
                  <a:gd fmla="*/ 49 h 156" name="T89"/>
                  <a:gd fmla="*/ 132 w 161" name="T90"/>
                  <a:gd fmla="*/ 67 h 156" name="T91"/>
                  <a:gd fmla="*/ 138 w 161" name="T92"/>
                  <a:gd fmla="*/ 70 h 156" name="T93"/>
                  <a:gd fmla="*/ 138 w 161" name="T94"/>
                  <a:gd fmla="*/ 86 h 156" name="T95"/>
                  <a:gd fmla="*/ 125 w 161" name="T96"/>
                  <a:gd fmla="*/ 105 h 156" name="T97"/>
                  <a:gd fmla="*/ 125 w 161" name="T98"/>
                  <a:gd fmla="*/ 108 h 156" name="T99"/>
                  <a:gd fmla="*/ 126 w 161" name="T100"/>
                  <a:gd fmla="*/ 110 h 1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6" w="161">
                    <a:moveTo>
                      <a:pt x="160" y="65"/>
                    </a:moveTo>
                    <a:cubicBezTo>
                      <a:pt x="160" y="63"/>
                      <a:pt x="158" y="62"/>
                      <a:pt x="155" y="62"/>
                    </a:cubicBezTo>
                    <a:cubicBezTo>
                      <a:pt x="155" y="62"/>
                      <a:pt x="155" y="62"/>
                      <a:pt x="155" y="62"/>
                    </a:cubicBezTo>
                    <a:cubicBezTo>
                      <a:pt x="155" y="62"/>
                      <a:pt x="154" y="62"/>
                      <a:pt x="154" y="62"/>
                    </a:cubicBezTo>
                    <a:cubicBezTo>
                      <a:pt x="139" y="62"/>
                      <a:pt x="139" y="62"/>
                      <a:pt x="139" y="62"/>
                    </a:cubicBezTo>
                    <a:cubicBezTo>
                      <a:pt x="138" y="57"/>
                      <a:pt x="136" y="53"/>
                      <a:pt x="134" y="49"/>
                    </a:cubicBezTo>
                    <a:cubicBezTo>
                      <a:pt x="144" y="39"/>
                      <a:pt x="144" y="39"/>
                      <a:pt x="144" y="39"/>
                    </a:cubicBezTo>
                    <a:cubicBezTo>
                      <a:pt x="144" y="38"/>
                      <a:pt x="145" y="38"/>
                      <a:pt x="145" y="37"/>
                    </a:cubicBezTo>
                    <a:cubicBezTo>
                      <a:pt x="146" y="36"/>
                      <a:pt x="147" y="33"/>
                      <a:pt x="145" y="32"/>
                    </a:cubicBezTo>
                    <a:cubicBezTo>
                      <a:pt x="140" y="25"/>
                      <a:pt x="134" y="19"/>
                      <a:pt x="127" y="15"/>
                    </a:cubicBezTo>
                    <a:cubicBezTo>
                      <a:pt x="126" y="13"/>
                      <a:pt x="122" y="14"/>
                      <a:pt x="122" y="16"/>
                    </a:cubicBezTo>
                    <a:cubicBezTo>
                      <a:pt x="122" y="16"/>
                      <a:pt x="122" y="16"/>
                      <a:pt x="122" y="16"/>
                    </a:cubicBezTo>
                    <a:cubicBezTo>
                      <a:pt x="122" y="16"/>
                      <a:pt x="122" y="16"/>
                      <a:pt x="122" y="16"/>
                    </a:cubicBezTo>
                    <a:cubicBezTo>
                      <a:pt x="111" y="26"/>
                      <a:pt x="111" y="26"/>
                      <a:pt x="111" y="26"/>
                    </a:cubicBezTo>
                    <a:cubicBezTo>
                      <a:pt x="107" y="24"/>
                      <a:pt x="103" y="22"/>
                      <a:pt x="98" y="21"/>
                    </a:cubicBezTo>
                    <a:cubicBezTo>
                      <a:pt x="98" y="6"/>
                      <a:pt x="98" y="6"/>
                      <a:pt x="98" y="6"/>
                    </a:cubicBezTo>
                    <a:cubicBezTo>
                      <a:pt x="98" y="6"/>
                      <a:pt x="98" y="6"/>
                      <a:pt x="98" y="6"/>
                    </a:cubicBezTo>
                    <a:cubicBezTo>
                      <a:pt x="98" y="4"/>
                      <a:pt x="97" y="2"/>
                      <a:pt x="95" y="1"/>
                    </a:cubicBezTo>
                    <a:cubicBezTo>
                      <a:pt x="86" y="0"/>
                      <a:pt x="78" y="0"/>
                      <a:pt x="69" y="1"/>
                    </a:cubicBezTo>
                    <a:cubicBezTo>
                      <a:pt x="67" y="1"/>
                      <a:pt x="66" y="3"/>
                      <a:pt x="66" y="5"/>
                    </a:cubicBezTo>
                    <a:cubicBezTo>
                      <a:pt x="66" y="5"/>
                      <a:pt x="66" y="5"/>
                      <a:pt x="66" y="5"/>
                    </a:cubicBezTo>
                    <a:cubicBezTo>
                      <a:pt x="66" y="6"/>
                      <a:pt x="66" y="6"/>
                      <a:pt x="66" y="6"/>
                    </a:cubicBezTo>
                    <a:cubicBezTo>
                      <a:pt x="66" y="20"/>
                      <a:pt x="66" y="20"/>
                      <a:pt x="66" y="20"/>
                    </a:cubicBezTo>
                    <a:cubicBezTo>
                      <a:pt x="61" y="21"/>
                      <a:pt x="57" y="23"/>
                      <a:pt x="52" y="25"/>
                    </a:cubicBezTo>
                    <a:cubicBezTo>
                      <a:pt x="41" y="14"/>
                      <a:pt x="41" y="14"/>
                      <a:pt x="41" y="14"/>
                    </a:cubicBezTo>
                    <a:cubicBezTo>
                      <a:pt x="41" y="14"/>
                      <a:pt x="41" y="14"/>
                      <a:pt x="41" y="14"/>
                    </a:cubicBezTo>
                    <a:cubicBezTo>
                      <a:pt x="39" y="13"/>
                      <a:pt x="37" y="12"/>
                      <a:pt x="35" y="13"/>
                    </a:cubicBezTo>
                    <a:cubicBezTo>
                      <a:pt x="28" y="18"/>
                      <a:pt x="22" y="24"/>
                      <a:pt x="17" y="30"/>
                    </a:cubicBezTo>
                    <a:cubicBezTo>
                      <a:pt x="15" y="32"/>
                      <a:pt x="16" y="35"/>
                      <a:pt x="17" y="36"/>
                    </a:cubicBezTo>
                    <a:cubicBezTo>
                      <a:pt x="18" y="36"/>
                      <a:pt x="18" y="36"/>
                      <a:pt x="18" y="36"/>
                    </a:cubicBezTo>
                    <a:cubicBezTo>
                      <a:pt x="18" y="36"/>
                      <a:pt x="18" y="37"/>
                      <a:pt x="18" y="37"/>
                    </a:cubicBezTo>
                    <a:cubicBezTo>
                      <a:pt x="29" y="48"/>
                      <a:pt x="29" y="48"/>
                      <a:pt x="29" y="48"/>
                    </a:cubicBezTo>
                    <a:cubicBezTo>
                      <a:pt x="27" y="52"/>
                      <a:pt x="25" y="57"/>
                      <a:pt x="23" y="62"/>
                    </a:cubicBezTo>
                    <a:cubicBezTo>
                      <a:pt x="6" y="62"/>
                      <a:pt x="6" y="62"/>
                      <a:pt x="6" y="62"/>
                    </a:cubicBezTo>
                    <a:cubicBezTo>
                      <a:pt x="6" y="62"/>
                      <a:pt x="6" y="62"/>
                      <a:pt x="6" y="62"/>
                    </a:cubicBezTo>
                    <a:cubicBezTo>
                      <a:pt x="6" y="62"/>
                      <a:pt x="6" y="62"/>
                      <a:pt x="6" y="62"/>
                    </a:cubicBezTo>
                    <a:cubicBezTo>
                      <a:pt x="3" y="62"/>
                      <a:pt x="1" y="63"/>
                      <a:pt x="1" y="65"/>
                    </a:cubicBezTo>
                    <a:cubicBezTo>
                      <a:pt x="0" y="69"/>
                      <a:pt x="0" y="74"/>
                      <a:pt x="0" y="78"/>
                    </a:cubicBezTo>
                    <a:cubicBezTo>
                      <a:pt x="0" y="82"/>
                      <a:pt x="0" y="86"/>
                      <a:pt x="1" y="91"/>
                    </a:cubicBezTo>
                    <a:cubicBezTo>
                      <a:pt x="1" y="93"/>
                      <a:pt x="3" y="94"/>
                      <a:pt x="5" y="94"/>
                    </a:cubicBezTo>
                    <a:cubicBezTo>
                      <a:pt x="5" y="94"/>
                      <a:pt x="6" y="94"/>
                      <a:pt x="6" y="94"/>
                    </a:cubicBezTo>
                    <a:cubicBezTo>
                      <a:pt x="6" y="94"/>
                      <a:pt x="6" y="94"/>
                      <a:pt x="6" y="94"/>
                    </a:cubicBezTo>
                    <a:cubicBezTo>
                      <a:pt x="23" y="94"/>
                      <a:pt x="23" y="94"/>
                      <a:pt x="23" y="94"/>
                    </a:cubicBezTo>
                    <a:cubicBezTo>
                      <a:pt x="25" y="99"/>
                      <a:pt x="27" y="104"/>
                      <a:pt x="29" y="108"/>
                    </a:cubicBezTo>
                    <a:cubicBezTo>
                      <a:pt x="18" y="119"/>
                      <a:pt x="18" y="119"/>
                      <a:pt x="18" y="119"/>
                    </a:cubicBezTo>
                    <a:cubicBezTo>
                      <a:pt x="18" y="119"/>
                      <a:pt x="18" y="119"/>
                      <a:pt x="18" y="120"/>
                    </a:cubicBezTo>
                    <a:cubicBezTo>
                      <a:pt x="18" y="120"/>
                      <a:pt x="18" y="120"/>
                      <a:pt x="18" y="120"/>
                    </a:cubicBezTo>
                    <a:cubicBezTo>
                      <a:pt x="16" y="121"/>
                      <a:pt x="16" y="124"/>
                      <a:pt x="17" y="125"/>
                    </a:cubicBezTo>
                    <a:cubicBezTo>
                      <a:pt x="22" y="132"/>
                      <a:pt x="29" y="138"/>
                      <a:pt x="36" y="142"/>
                    </a:cubicBezTo>
                    <a:cubicBezTo>
                      <a:pt x="36" y="143"/>
                      <a:pt x="37" y="143"/>
                      <a:pt x="38" y="143"/>
                    </a:cubicBezTo>
                    <a:cubicBezTo>
                      <a:pt x="39" y="143"/>
                      <a:pt x="40" y="142"/>
                      <a:pt x="41" y="142"/>
                    </a:cubicBezTo>
                    <a:cubicBezTo>
                      <a:pt x="41" y="141"/>
                      <a:pt x="41" y="141"/>
                      <a:pt x="41" y="141"/>
                    </a:cubicBezTo>
                    <a:cubicBezTo>
                      <a:pt x="52" y="131"/>
                      <a:pt x="52" y="131"/>
                      <a:pt x="52" y="131"/>
                    </a:cubicBezTo>
                    <a:cubicBezTo>
                      <a:pt x="57" y="133"/>
                      <a:pt x="61" y="135"/>
                      <a:pt x="66" y="136"/>
                    </a:cubicBezTo>
                    <a:cubicBezTo>
                      <a:pt x="66" y="150"/>
                      <a:pt x="66" y="150"/>
                      <a:pt x="66" y="150"/>
                    </a:cubicBezTo>
                    <a:cubicBezTo>
                      <a:pt x="66" y="150"/>
                      <a:pt x="66" y="150"/>
                      <a:pt x="66" y="150"/>
                    </a:cubicBezTo>
                    <a:cubicBezTo>
                      <a:pt x="66" y="150"/>
                      <a:pt x="66" y="150"/>
                      <a:pt x="66" y="150"/>
                    </a:cubicBezTo>
                    <a:cubicBezTo>
                      <a:pt x="66" y="152"/>
                      <a:pt x="67" y="154"/>
                      <a:pt x="69" y="155"/>
                    </a:cubicBezTo>
                    <a:cubicBezTo>
                      <a:pt x="73" y="155"/>
                      <a:pt x="77" y="156"/>
                      <a:pt x="80" y="156"/>
                    </a:cubicBezTo>
                    <a:cubicBezTo>
                      <a:pt x="85" y="156"/>
                      <a:pt x="90" y="155"/>
                      <a:pt x="95" y="154"/>
                    </a:cubicBezTo>
                    <a:cubicBezTo>
                      <a:pt x="97" y="154"/>
                      <a:pt x="98" y="152"/>
                      <a:pt x="98" y="150"/>
                    </a:cubicBezTo>
                    <a:cubicBezTo>
                      <a:pt x="98" y="150"/>
                      <a:pt x="98" y="150"/>
                      <a:pt x="98" y="150"/>
                    </a:cubicBezTo>
                    <a:cubicBezTo>
                      <a:pt x="98" y="136"/>
                      <a:pt x="98" y="136"/>
                      <a:pt x="98" y="136"/>
                    </a:cubicBezTo>
                    <a:cubicBezTo>
                      <a:pt x="103" y="134"/>
                      <a:pt x="107" y="132"/>
                      <a:pt x="111" y="130"/>
                    </a:cubicBezTo>
                    <a:cubicBezTo>
                      <a:pt x="121" y="140"/>
                      <a:pt x="121" y="140"/>
                      <a:pt x="121" y="140"/>
                    </a:cubicBezTo>
                    <a:cubicBezTo>
                      <a:pt x="121" y="140"/>
                      <a:pt x="122" y="140"/>
                      <a:pt x="122" y="140"/>
                    </a:cubicBezTo>
                    <a:cubicBezTo>
                      <a:pt x="122" y="141"/>
                      <a:pt x="124" y="142"/>
                      <a:pt x="125" y="142"/>
                    </a:cubicBezTo>
                    <a:cubicBezTo>
                      <a:pt x="126" y="142"/>
                      <a:pt x="126" y="142"/>
                      <a:pt x="127" y="141"/>
                    </a:cubicBezTo>
                    <a:cubicBezTo>
                      <a:pt x="134" y="136"/>
                      <a:pt x="140" y="130"/>
                      <a:pt x="145" y="124"/>
                    </a:cubicBezTo>
                    <a:cubicBezTo>
                      <a:pt x="147" y="122"/>
                      <a:pt x="146" y="119"/>
                      <a:pt x="145" y="118"/>
                    </a:cubicBezTo>
                    <a:cubicBezTo>
                      <a:pt x="145" y="118"/>
                      <a:pt x="144" y="118"/>
                      <a:pt x="144" y="118"/>
                    </a:cubicBezTo>
                    <a:cubicBezTo>
                      <a:pt x="144" y="118"/>
                      <a:pt x="144" y="117"/>
                      <a:pt x="144" y="117"/>
                    </a:cubicBezTo>
                    <a:cubicBezTo>
                      <a:pt x="134" y="107"/>
                      <a:pt x="134" y="107"/>
                      <a:pt x="134" y="107"/>
                    </a:cubicBezTo>
                    <a:cubicBezTo>
                      <a:pt x="136" y="103"/>
                      <a:pt x="138" y="99"/>
                      <a:pt x="139" y="94"/>
                    </a:cubicBezTo>
                    <a:cubicBezTo>
                      <a:pt x="154" y="94"/>
                      <a:pt x="154" y="94"/>
                      <a:pt x="154" y="94"/>
                    </a:cubicBezTo>
                    <a:cubicBezTo>
                      <a:pt x="154" y="94"/>
                      <a:pt x="155" y="94"/>
                      <a:pt x="155" y="94"/>
                    </a:cubicBezTo>
                    <a:cubicBezTo>
                      <a:pt x="155" y="94"/>
                      <a:pt x="155" y="94"/>
                      <a:pt x="155" y="94"/>
                    </a:cubicBezTo>
                    <a:cubicBezTo>
                      <a:pt x="155" y="94"/>
                      <a:pt x="156" y="94"/>
                      <a:pt x="156" y="94"/>
                    </a:cubicBezTo>
                    <a:cubicBezTo>
                      <a:pt x="158" y="94"/>
                      <a:pt x="160" y="93"/>
                      <a:pt x="160" y="91"/>
                    </a:cubicBezTo>
                    <a:cubicBezTo>
                      <a:pt x="161" y="86"/>
                      <a:pt x="161" y="82"/>
                      <a:pt x="161" y="78"/>
                    </a:cubicBezTo>
                    <a:cubicBezTo>
                      <a:pt x="161" y="74"/>
                      <a:pt x="161" y="69"/>
                      <a:pt x="160" y="65"/>
                    </a:cubicBezTo>
                    <a:close/>
                    <a:moveTo>
                      <a:pt x="125" y="133"/>
                    </a:moveTo>
                    <a:cubicBezTo>
                      <a:pt x="115" y="122"/>
                      <a:pt x="115" y="122"/>
                      <a:pt x="115" y="122"/>
                    </a:cubicBezTo>
                    <a:cubicBezTo>
                      <a:pt x="115" y="122"/>
                      <a:pt x="114" y="122"/>
                      <a:pt x="114" y="122"/>
                    </a:cubicBezTo>
                    <a:cubicBezTo>
                      <a:pt x="114" y="122"/>
                      <a:pt x="114" y="121"/>
                      <a:pt x="114" y="121"/>
                    </a:cubicBezTo>
                    <a:cubicBezTo>
                      <a:pt x="113" y="121"/>
                      <a:pt x="113" y="121"/>
                      <a:pt x="113" y="121"/>
                    </a:cubicBezTo>
                    <a:cubicBezTo>
                      <a:pt x="113" y="121"/>
                      <a:pt x="112" y="121"/>
                      <a:pt x="112" y="121"/>
                    </a:cubicBezTo>
                    <a:cubicBezTo>
                      <a:pt x="112" y="121"/>
                      <a:pt x="112" y="121"/>
                      <a:pt x="111" y="121"/>
                    </a:cubicBezTo>
                    <a:cubicBezTo>
                      <a:pt x="111" y="121"/>
                      <a:pt x="111" y="121"/>
                      <a:pt x="111" y="121"/>
                    </a:cubicBezTo>
                    <a:cubicBezTo>
                      <a:pt x="110" y="121"/>
                      <a:pt x="110" y="121"/>
                      <a:pt x="110" y="121"/>
                    </a:cubicBezTo>
                    <a:cubicBezTo>
                      <a:pt x="110" y="121"/>
                      <a:pt x="110" y="121"/>
                      <a:pt x="110" y="121"/>
                    </a:cubicBezTo>
                    <a:cubicBezTo>
                      <a:pt x="105" y="125"/>
                      <a:pt x="99" y="127"/>
                      <a:pt x="93" y="129"/>
                    </a:cubicBezTo>
                    <a:cubicBezTo>
                      <a:pt x="91" y="129"/>
                      <a:pt x="90" y="131"/>
                      <a:pt x="90" y="133"/>
                    </a:cubicBezTo>
                    <a:cubicBezTo>
                      <a:pt x="90" y="133"/>
                      <a:pt x="90" y="133"/>
                      <a:pt x="90" y="133"/>
                    </a:cubicBezTo>
                    <a:cubicBezTo>
                      <a:pt x="90" y="134"/>
                      <a:pt x="90" y="134"/>
                      <a:pt x="90" y="134"/>
                    </a:cubicBezTo>
                    <a:cubicBezTo>
                      <a:pt x="90" y="147"/>
                      <a:pt x="90" y="147"/>
                      <a:pt x="90" y="147"/>
                    </a:cubicBezTo>
                    <a:cubicBezTo>
                      <a:pt x="85" y="148"/>
                      <a:pt x="79" y="148"/>
                      <a:pt x="74" y="147"/>
                    </a:cubicBezTo>
                    <a:cubicBezTo>
                      <a:pt x="74" y="134"/>
                      <a:pt x="74" y="134"/>
                      <a:pt x="74" y="134"/>
                    </a:cubicBezTo>
                    <a:cubicBezTo>
                      <a:pt x="74" y="134"/>
                      <a:pt x="74" y="134"/>
                      <a:pt x="74" y="134"/>
                    </a:cubicBezTo>
                    <a:cubicBezTo>
                      <a:pt x="74" y="131"/>
                      <a:pt x="73" y="129"/>
                      <a:pt x="71" y="129"/>
                    </a:cubicBezTo>
                    <a:cubicBezTo>
                      <a:pt x="65" y="128"/>
                      <a:pt x="59" y="125"/>
                      <a:pt x="54" y="122"/>
                    </a:cubicBezTo>
                    <a:cubicBezTo>
                      <a:pt x="53" y="122"/>
                      <a:pt x="53" y="122"/>
                      <a:pt x="53" y="122"/>
                    </a:cubicBezTo>
                    <a:cubicBezTo>
                      <a:pt x="53" y="122"/>
                      <a:pt x="53" y="122"/>
                      <a:pt x="52" y="122"/>
                    </a:cubicBezTo>
                    <a:cubicBezTo>
                      <a:pt x="52" y="122"/>
                      <a:pt x="52" y="122"/>
                      <a:pt x="52" y="122"/>
                    </a:cubicBezTo>
                    <a:cubicBezTo>
                      <a:pt x="52" y="122"/>
                      <a:pt x="51" y="122"/>
                      <a:pt x="51" y="122"/>
                    </a:cubicBezTo>
                    <a:cubicBezTo>
                      <a:pt x="51" y="122"/>
                      <a:pt x="51" y="122"/>
                      <a:pt x="50" y="122"/>
                    </a:cubicBezTo>
                    <a:cubicBezTo>
                      <a:pt x="50" y="122"/>
                      <a:pt x="50" y="122"/>
                      <a:pt x="50" y="122"/>
                    </a:cubicBezTo>
                    <a:cubicBezTo>
                      <a:pt x="49" y="122"/>
                      <a:pt x="49" y="122"/>
                      <a:pt x="49" y="122"/>
                    </a:cubicBezTo>
                    <a:cubicBezTo>
                      <a:pt x="49" y="123"/>
                      <a:pt x="49" y="123"/>
                      <a:pt x="49" y="123"/>
                    </a:cubicBezTo>
                    <a:cubicBezTo>
                      <a:pt x="37" y="134"/>
                      <a:pt x="37" y="134"/>
                      <a:pt x="37" y="134"/>
                    </a:cubicBezTo>
                    <a:cubicBezTo>
                      <a:pt x="33" y="131"/>
                      <a:pt x="29" y="127"/>
                      <a:pt x="26" y="123"/>
                    </a:cubicBezTo>
                    <a:cubicBezTo>
                      <a:pt x="37" y="112"/>
                      <a:pt x="37" y="112"/>
                      <a:pt x="37" y="112"/>
                    </a:cubicBezTo>
                    <a:cubicBezTo>
                      <a:pt x="37" y="112"/>
                      <a:pt x="37" y="111"/>
                      <a:pt x="37" y="111"/>
                    </a:cubicBezTo>
                    <a:cubicBezTo>
                      <a:pt x="37" y="111"/>
                      <a:pt x="38" y="111"/>
                      <a:pt x="38" y="111"/>
                    </a:cubicBezTo>
                    <a:cubicBezTo>
                      <a:pt x="38" y="110"/>
                      <a:pt x="38" y="110"/>
                      <a:pt x="38" y="110"/>
                    </a:cubicBezTo>
                    <a:cubicBezTo>
                      <a:pt x="38" y="110"/>
                      <a:pt x="38" y="109"/>
                      <a:pt x="38" y="109"/>
                    </a:cubicBezTo>
                    <a:cubicBezTo>
                      <a:pt x="38" y="109"/>
                      <a:pt x="38" y="109"/>
                      <a:pt x="38" y="108"/>
                    </a:cubicBezTo>
                    <a:cubicBezTo>
                      <a:pt x="38" y="108"/>
                      <a:pt x="38" y="108"/>
                      <a:pt x="38" y="108"/>
                    </a:cubicBezTo>
                    <a:cubicBezTo>
                      <a:pt x="38" y="107"/>
                      <a:pt x="38" y="107"/>
                      <a:pt x="38" y="107"/>
                    </a:cubicBezTo>
                    <a:cubicBezTo>
                      <a:pt x="38" y="107"/>
                      <a:pt x="38" y="107"/>
                      <a:pt x="38" y="107"/>
                    </a:cubicBezTo>
                    <a:cubicBezTo>
                      <a:pt x="34" y="101"/>
                      <a:pt x="32" y="95"/>
                      <a:pt x="30" y="89"/>
                    </a:cubicBezTo>
                    <a:cubicBezTo>
                      <a:pt x="30" y="87"/>
                      <a:pt x="28" y="86"/>
                      <a:pt x="26" y="86"/>
                    </a:cubicBezTo>
                    <a:cubicBezTo>
                      <a:pt x="26" y="86"/>
                      <a:pt x="26" y="86"/>
                      <a:pt x="26" y="86"/>
                    </a:cubicBezTo>
                    <a:cubicBezTo>
                      <a:pt x="9" y="86"/>
                      <a:pt x="9" y="86"/>
                      <a:pt x="9" y="86"/>
                    </a:cubicBezTo>
                    <a:cubicBezTo>
                      <a:pt x="8" y="83"/>
                      <a:pt x="8" y="81"/>
                      <a:pt x="8" y="78"/>
                    </a:cubicBezTo>
                    <a:cubicBezTo>
                      <a:pt x="8" y="75"/>
                      <a:pt x="8" y="73"/>
                      <a:pt x="8" y="70"/>
                    </a:cubicBezTo>
                    <a:cubicBezTo>
                      <a:pt x="26" y="70"/>
                      <a:pt x="26" y="70"/>
                      <a:pt x="26" y="70"/>
                    </a:cubicBezTo>
                    <a:cubicBezTo>
                      <a:pt x="26" y="70"/>
                      <a:pt x="26" y="70"/>
                      <a:pt x="26" y="70"/>
                    </a:cubicBezTo>
                    <a:cubicBezTo>
                      <a:pt x="26" y="70"/>
                      <a:pt x="26" y="70"/>
                      <a:pt x="26" y="70"/>
                    </a:cubicBezTo>
                    <a:cubicBezTo>
                      <a:pt x="28" y="70"/>
                      <a:pt x="30" y="69"/>
                      <a:pt x="30" y="67"/>
                    </a:cubicBezTo>
                    <a:cubicBezTo>
                      <a:pt x="32" y="61"/>
                      <a:pt x="34" y="55"/>
                      <a:pt x="38" y="49"/>
                    </a:cubicBezTo>
                    <a:cubicBezTo>
                      <a:pt x="38" y="49"/>
                      <a:pt x="38" y="49"/>
                      <a:pt x="38" y="49"/>
                    </a:cubicBezTo>
                    <a:cubicBezTo>
                      <a:pt x="38" y="49"/>
                      <a:pt x="38" y="49"/>
                      <a:pt x="38" y="48"/>
                    </a:cubicBezTo>
                    <a:cubicBezTo>
                      <a:pt x="38" y="48"/>
                      <a:pt x="38" y="48"/>
                      <a:pt x="38" y="48"/>
                    </a:cubicBezTo>
                    <a:cubicBezTo>
                      <a:pt x="38" y="47"/>
                      <a:pt x="38" y="47"/>
                      <a:pt x="38" y="47"/>
                    </a:cubicBezTo>
                    <a:cubicBezTo>
                      <a:pt x="38" y="47"/>
                      <a:pt x="38" y="46"/>
                      <a:pt x="38" y="46"/>
                    </a:cubicBezTo>
                    <a:cubicBezTo>
                      <a:pt x="38" y="46"/>
                      <a:pt x="38" y="46"/>
                      <a:pt x="38" y="45"/>
                    </a:cubicBezTo>
                    <a:cubicBezTo>
                      <a:pt x="38" y="45"/>
                      <a:pt x="37" y="45"/>
                      <a:pt x="37" y="45"/>
                    </a:cubicBezTo>
                    <a:cubicBezTo>
                      <a:pt x="37" y="45"/>
                      <a:pt x="37" y="44"/>
                      <a:pt x="37" y="44"/>
                    </a:cubicBezTo>
                    <a:cubicBezTo>
                      <a:pt x="25" y="33"/>
                      <a:pt x="25" y="33"/>
                      <a:pt x="25" y="33"/>
                    </a:cubicBezTo>
                    <a:cubicBezTo>
                      <a:pt x="29" y="29"/>
                      <a:pt x="33" y="25"/>
                      <a:pt x="37" y="22"/>
                    </a:cubicBezTo>
                    <a:cubicBezTo>
                      <a:pt x="49" y="33"/>
                      <a:pt x="49" y="33"/>
                      <a:pt x="49" y="33"/>
                    </a:cubicBezTo>
                    <a:cubicBezTo>
                      <a:pt x="49" y="33"/>
                      <a:pt x="49" y="33"/>
                      <a:pt x="49" y="33"/>
                    </a:cubicBezTo>
                    <a:cubicBezTo>
                      <a:pt x="49" y="34"/>
                      <a:pt x="49" y="34"/>
                      <a:pt x="50" y="34"/>
                    </a:cubicBezTo>
                    <a:cubicBezTo>
                      <a:pt x="50" y="34"/>
                      <a:pt x="50" y="34"/>
                      <a:pt x="50" y="34"/>
                    </a:cubicBezTo>
                    <a:cubicBezTo>
                      <a:pt x="51" y="34"/>
                      <a:pt x="51" y="34"/>
                      <a:pt x="51" y="34"/>
                    </a:cubicBezTo>
                    <a:cubicBezTo>
                      <a:pt x="51" y="34"/>
                      <a:pt x="50" y="34"/>
                      <a:pt x="50" y="34"/>
                    </a:cubicBezTo>
                    <a:cubicBezTo>
                      <a:pt x="50" y="34"/>
                      <a:pt x="50" y="34"/>
                      <a:pt x="50" y="34"/>
                    </a:cubicBezTo>
                    <a:cubicBezTo>
                      <a:pt x="50" y="34"/>
                      <a:pt x="50" y="34"/>
                      <a:pt x="50" y="34"/>
                    </a:cubicBezTo>
                    <a:cubicBezTo>
                      <a:pt x="50" y="34"/>
                      <a:pt x="52" y="34"/>
                      <a:pt x="52" y="34"/>
                    </a:cubicBezTo>
                    <a:cubicBezTo>
                      <a:pt x="52" y="34"/>
                      <a:pt x="53" y="34"/>
                      <a:pt x="53" y="34"/>
                    </a:cubicBezTo>
                    <a:cubicBezTo>
                      <a:pt x="53" y="34"/>
                      <a:pt x="53" y="34"/>
                      <a:pt x="53" y="34"/>
                    </a:cubicBezTo>
                    <a:cubicBezTo>
                      <a:pt x="59" y="30"/>
                      <a:pt x="65" y="28"/>
                      <a:pt x="71" y="27"/>
                    </a:cubicBezTo>
                    <a:cubicBezTo>
                      <a:pt x="73" y="27"/>
                      <a:pt x="74" y="25"/>
                      <a:pt x="74" y="22"/>
                    </a:cubicBezTo>
                    <a:cubicBezTo>
                      <a:pt x="74" y="22"/>
                      <a:pt x="74" y="22"/>
                      <a:pt x="74" y="22"/>
                    </a:cubicBezTo>
                    <a:cubicBezTo>
                      <a:pt x="74" y="8"/>
                      <a:pt x="74" y="8"/>
                      <a:pt x="74" y="8"/>
                    </a:cubicBezTo>
                    <a:cubicBezTo>
                      <a:pt x="79" y="8"/>
                      <a:pt x="85" y="8"/>
                      <a:pt x="90" y="9"/>
                    </a:cubicBezTo>
                    <a:cubicBezTo>
                      <a:pt x="90" y="22"/>
                      <a:pt x="90" y="22"/>
                      <a:pt x="90" y="22"/>
                    </a:cubicBezTo>
                    <a:cubicBezTo>
                      <a:pt x="90" y="22"/>
                      <a:pt x="90" y="22"/>
                      <a:pt x="90" y="23"/>
                    </a:cubicBezTo>
                    <a:cubicBezTo>
                      <a:pt x="90" y="23"/>
                      <a:pt x="90" y="23"/>
                      <a:pt x="90" y="23"/>
                    </a:cubicBezTo>
                    <a:cubicBezTo>
                      <a:pt x="90" y="25"/>
                      <a:pt x="91" y="27"/>
                      <a:pt x="93" y="27"/>
                    </a:cubicBezTo>
                    <a:cubicBezTo>
                      <a:pt x="99" y="29"/>
                      <a:pt x="105" y="31"/>
                      <a:pt x="110" y="35"/>
                    </a:cubicBezTo>
                    <a:cubicBezTo>
                      <a:pt x="110" y="35"/>
                      <a:pt x="110" y="35"/>
                      <a:pt x="110" y="35"/>
                    </a:cubicBezTo>
                    <a:cubicBezTo>
                      <a:pt x="110" y="35"/>
                      <a:pt x="109" y="35"/>
                      <a:pt x="110" y="35"/>
                    </a:cubicBezTo>
                    <a:cubicBezTo>
                      <a:pt x="110" y="35"/>
                      <a:pt x="110" y="35"/>
                      <a:pt x="110" y="35"/>
                    </a:cubicBezTo>
                    <a:cubicBezTo>
                      <a:pt x="110" y="34"/>
                      <a:pt x="110" y="34"/>
                      <a:pt x="110" y="34"/>
                    </a:cubicBezTo>
                    <a:cubicBezTo>
                      <a:pt x="110" y="34"/>
                      <a:pt x="110" y="34"/>
                      <a:pt x="110" y="34"/>
                    </a:cubicBezTo>
                    <a:cubicBezTo>
                      <a:pt x="112" y="34"/>
                      <a:pt x="112" y="34"/>
                      <a:pt x="112" y="34"/>
                    </a:cubicBezTo>
                    <a:cubicBezTo>
                      <a:pt x="112" y="34"/>
                      <a:pt x="113" y="35"/>
                      <a:pt x="113" y="34"/>
                    </a:cubicBezTo>
                    <a:cubicBezTo>
                      <a:pt x="113" y="34"/>
                      <a:pt x="113" y="35"/>
                      <a:pt x="113" y="35"/>
                    </a:cubicBezTo>
                    <a:cubicBezTo>
                      <a:pt x="114" y="34"/>
                      <a:pt x="114" y="34"/>
                      <a:pt x="115" y="34"/>
                    </a:cubicBezTo>
                    <a:cubicBezTo>
                      <a:pt x="115" y="34"/>
                      <a:pt x="115" y="34"/>
                      <a:pt x="115" y="34"/>
                    </a:cubicBezTo>
                    <a:cubicBezTo>
                      <a:pt x="126" y="23"/>
                      <a:pt x="126" y="23"/>
                      <a:pt x="126" y="23"/>
                    </a:cubicBezTo>
                    <a:cubicBezTo>
                      <a:pt x="130" y="26"/>
                      <a:pt x="134" y="30"/>
                      <a:pt x="137" y="34"/>
                    </a:cubicBezTo>
                    <a:cubicBezTo>
                      <a:pt x="126" y="46"/>
                      <a:pt x="126" y="46"/>
                      <a:pt x="126" y="46"/>
                    </a:cubicBezTo>
                    <a:cubicBezTo>
                      <a:pt x="126" y="46"/>
                      <a:pt x="126" y="46"/>
                      <a:pt x="126" y="46"/>
                    </a:cubicBezTo>
                    <a:cubicBezTo>
                      <a:pt x="125" y="46"/>
                      <a:pt x="125" y="46"/>
                      <a:pt x="125" y="47"/>
                    </a:cubicBezTo>
                    <a:cubicBezTo>
                      <a:pt x="125" y="47"/>
                      <a:pt x="125" y="47"/>
                      <a:pt x="125" y="47"/>
                    </a:cubicBezTo>
                    <a:cubicBezTo>
                      <a:pt x="125" y="48"/>
                      <a:pt x="125" y="48"/>
                      <a:pt x="125" y="48"/>
                    </a:cubicBezTo>
                    <a:cubicBezTo>
                      <a:pt x="125" y="48"/>
                      <a:pt x="125" y="49"/>
                      <a:pt x="125" y="49"/>
                    </a:cubicBezTo>
                    <a:cubicBezTo>
                      <a:pt x="125" y="49"/>
                      <a:pt x="125" y="49"/>
                      <a:pt x="125" y="49"/>
                    </a:cubicBezTo>
                    <a:cubicBezTo>
                      <a:pt x="125" y="50"/>
                      <a:pt x="125" y="50"/>
                      <a:pt x="125" y="50"/>
                    </a:cubicBezTo>
                    <a:cubicBezTo>
                      <a:pt x="125" y="50"/>
                      <a:pt x="125" y="50"/>
                      <a:pt x="125" y="51"/>
                    </a:cubicBezTo>
                    <a:cubicBezTo>
                      <a:pt x="128" y="56"/>
                      <a:pt x="131" y="61"/>
                      <a:pt x="132" y="67"/>
                    </a:cubicBezTo>
                    <a:cubicBezTo>
                      <a:pt x="132" y="69"/>
                      <a:pt x="134" y="70"/>
                      <a:pt x="136" y="70"/>
                    </a:cubicBezTo>
                    <a:cubicBezTo>
                      <a:pt x="136" y="70"/>
                      <a:pt x="136" y="70"/>
                      <a:pt x="137" y="70"/>
                    </a:cubicBezTo>
                    <a:cubicBezTo>
                      <a:pt x="137" y="70"/>
                      <a:pt x="137" y="70"/>
                      <a:pt x="137" y="70"/>
                    </a:cubicBezTo>
                    <a:cubicBezTo>
                      <a:pt x="137" y="70"/>
                      <a:pt x="138" y="70"/>
                      <a:pt x="138" y="70"/>
                    </a:cubicBezTo>
                    <a:cubicBezTo>
                      <a:pt x="153" y="70"/>
                      <a:pt x="153" y="70"/>
                      <a:pt x="153" y="70"/>
                    </a:cubicBezTo>
                    <a:cubicBezTo>
                      <a:pt x="153" y="73"/>
                      <a:pt x="153" y="75"/>
                      <a:pt x="153" y="78"/>
                    </a:cubicBezTo>
                    <a:cubicBezTo>
                      <a:pt x="153" y="81"/>
                      <a:pt x="153" y="83"/>
                      <a:pt x="152" y="86"/>
                    </a:cubicBezTo>
                    <a:cubicBezTo>
                      <a:pt x="138" y="86"/>
                      <a:pt x="138" y="86"/>
                      <a:pt x="138" y="86"/>
                    </a:cubicBezTo>
                    <a:cubicBezTo>
                      <a:pt x="138" y="86"/>
                      <a:pt x="137" y="86"/>
                      <a:pt x="137" y="86"/>
                    </a:cubicBezTo>
                    <a:cubicBezTo>
                      <a:pt x="137" y="86"/>
                      <a:pt x="137" y="86"/>
                      <a:pt x="137" y="86"/>
                    </a:cubicBezTo>
                    <a:cubicBezTo>
                      <a:pt x="134" y="86"/>
                      <a:pt x="132" y="87"/>
                      <a:pt x="132" y="89"/>
                    </a:cubicBezTo>
                    <a:cubicBezTo>
                      <a:pt x="131" y="95"/>
                      <a:pt x="128" y="100"/>
                      <a:pt x="125" y="105"/>
                    </a:cubicBezTo>
                    <a:cubicBezTo>
                      <a:pt x="125" y="106"/>
                      <a:pt x="125" y="106"/>
                      <a:pt x="125" y="106"/>
                    </a:cubicBezTo>
                    <a:cubicBezTo>
                      <a:pt x="125" y="106"/>
                      <a:pt x="125" y="106"/>
                      <a:pt x="125" y="107"/>
                    </a:cubicBezTo>
                    <a:cubicBezTo>
                      <a:pt x="125" y="107"/>
                      <a:pt x="125" y="107"/>
                      <a:pt x="125" y="107"/>
                    </a:cubicBezTo>
                    <a:cubicBezTo>
                      <a:pt x="125" y="107"/>
                      <a:pt x="125" y="108"/>
                      <a:pt x="125" y="108"/>
                    </a:cubicBezTo>
                    <a:cubicBezTo>
                      <a:pt x="125" y="108"/>
                      <a:pt x="125" y="108"/>
                      <a:pt x="125" y="109"/>
                    </a:cubicBezTo>
                    <a:cubicBezTo>
                      <a:pt x="125" y="109"/>
                      <a:pt x="125" y="109"/>
                      <a:pt x="125" y="109"/>
                    </a:cubicBezTo>
                    <a:cubicBezTo>
                      <a:pt x="125" y="110"/>
                      <a:pt x="125" y="110"/>
                      <a:pt x="126" y="110"/>
                    </a:cubicBezTo>
                    <a:cubicBezTo>
                      <a:pt x="126" y="110"/>
                      <a:pt x="126" y="110"/>
                      <a:pt x="126" y="110"/>
                    </a:cubicBezTo>
                    <a:cubicBezTo>
                      <a:pt x="137" y="122"/>
                      <a:pt x="137" y="122"/>
                      <a:pt x="137" y="122"/>
                    </a:cubicBezTo>
                    <a:cubicBezTo>
                      <a:pt x="133" y="126"/>
                      <a:pt x="130" y="129"/>
                      <a:pt x="125" y="13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grpSp>
        <p:sp>
          <p:nvSpPr>
            <p:cNvPr id="26" name="矩形 25"/>
            <p:cNvSpPr/>
            <p:nvPr/>
          </p:nvSpPr>
          <p:spPr>
            <a:xfrm>
              <a:off x="6569766" y="1830705"/>
              <a:ext cx="1942148" cy="937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3020204020204" pitchFamily="34" typeface="微软雅黑"/>
                <a:ea charset="-122" panose="020b0503020204020204" pitchFamily="34" typeface="微软雅黑"/>
                <a:sym typeface="Arial"/>
              </a:endParaRPr>
            </a:p>
          </p:txBody>
        </p:sp>
        <p:sp>
          <p:nvSpPr>
            <p:cNvPr id="27" name="Freeform 19"/>
            <p:cNvSpPr>
              <a:spLocks noEditPoints="1"/>
            </p:cNvSpPr>
            <p:nvPr/>
          </p:nvSpPr>
          <p:spPr bwMode="auto">
            <a:xfrm>
              <a:off x="7367485" y="1964532"/>
              <a:ext cx="381953" cy="403384"/>
            </a:xfrm>
            <a:custGeom>
              <a:gdLst>
                <a:gd fmla="*/ 132 w 176" name="T0"/>
                <a:gd fmla="*/ 28 h 156" name="T1"/>
                <a:gd fmla="*/ 108 w 176" name="T2"/>
                <a:gd fmla="*/ 0 h 156" name="T3"/>
                <a:gd fmla="*/ 48 w 176" name="T4"/>
                <a:gd fmla="*/ 18 h 156" name="T5"/>
                <a:gd fmla="*/ 28 w 176" name="T6"/>
                <a:gd fmla="*/ 28 h 156" name="T7"/>
                <a:gd fmla="*/ 24 w 176" name="T8"/>
                <a:gd fmla="*/ 28 h 156" name="T9"/>
                <a:gd fmla="*/ 0 w 176" name="T10"/>
                <a:gd fmla="*/ 56 h 156" name="T11"/>
                <a:gd fmla="*/ 22 w 176" name="T12"/>
                <a:gd fmla="*/ 155 h 156" name="T13"/>
                <a:gd fmla="*/ 25 w 176" name="T14"/>
                <a:gd fmla="*/ 156 h 156" name="T15"/>
                <a:gd fmla="*/ 148 w 176" name="T16"/>
                <a:gd fmla="*/ 156 h 156" name="T17"/>
                <a:gd fmla="*/ 176 w 176" name="T18"/>
                <a:gd fmla="*/ 56 h 156" name="T19"/>
                <a:gd fmla="*/ 168 w 176" name="T20"/>
                <a:gd fmla="*/ 56 h 156" name="T21"/>
                <a:gd fmla="*/ 104 w 176" name="T22"/>
                <a:gd fmla="*/ 72 h 156" name="T23"/>
                <a:gd fmla="*/ 102 w 176" name="T24"/>
                <a:gd fmla="*/ 60 h 156" name="T25"/>
                <a:gd fmla="*/ 76 w 176" name="T26"/>
                <a:gd fmla="*/ 62 h 156" name="T27"/>
                <a:gd fmla="*/ 40 w 176" name="T28"/>
                <a:gd fmla="*/ 72 h 156" name="T29"/>
                <a:gd fmla="*/ 148 w 176" name="T30"/>
                <a:gd fmla="*/ 36 h 156" name="T31"/>
                <a:gd fmla="*/ 94 w 176" name="T32"/>
                <a:gd fmla="*/ 76 h 156" name="T33"/>
                <a:gd fmla="*/ 84 w 176" name="T34"/>
                <a:gd fmla="*/ 78 h 156" name="T35"/>
                <a:gd fmla="*/ 80 w 176" name="T36"/>
                <a:gd fmla="*/ 84 h 156" name="T37"/>
                <a:gd fmla="*/ 100 w 176" name="T38"/>
                <a:gd fmla="*/ 64 h 156" name="T39"/>
                <a:gd fmla="*/ 96 w 176" name="T40"/>
                <a:gd fmla="*/ 84 h 156" name="T41"/>
                <a:gd fmla="*/ 94 w 176" name="T42"/>
                <a:gd fmla="*/ 76 h 156" name="T43"/>
                <a:gd fmla="*/ 92 w 176" name="T44"/>
                <a:gd fmla="*/ 88 h 156" name="T45"/>
                <a:gd fmla="*/ 88 w 176" name="T46"/>
                <a:gd fmla="*/ 80 h 156" name="T47"/>
                <a:gd fmla="*/ 56 w 176" name="T48"/>
                <a:gd fmla="*/ 18 h 156" name="T49"/>
                <a:gd fmla="*/ 108 w 176" name="T50"/>
                <a:gd fmla="*/ 8 h 156" name="T51"/>
                <a:gd fmla="*/ 124 w 176" name="T52"/>
                <a:gd fmla="*/ 28 h 156" name="T53"/>
                <a:gd fmla="*/ 56 w 176" name="T54"/>
                <a:gd fmla="*/ 18 h 156" name="T55"/>
                <a:gd fmla="*/ 36 w 176" name="T56"/>
                <a:gd fmla="*/ 72 h 156" name="T57"/>
                <a:gd fmla="*/ 28 w 176" name="T58"/>
                <a:gd fmla="*/ 36 h 156" name="T59"/>
                <a:gd fmla="*/ 20 w 176" name="T60"/>
                <a:gd fmla="*/ 38 h 156" name="T61"/>
                <a:gd fmla="*/ 8 w 176" name="T62"/>
                <a:gd fmla="*/ 72 h 156" name="T63"/>
                <a:gd fmla="*/ 20 w 176" name="T64"/>
                <a:gd fmla="*/ 38 h 156" name="T65"/>
                <a:gd fmla="*/ 8 w 176" name="T66"/>
                <a:gd fmla="*/ 76 h 156" name="T67"/>
                <a:gd fmla="*/ 20 w 176" name="T68"/>
                <a:gd fmla="*/ 146 h 156" name="T69"/>
                <a:gd fmla="*/ 28 w 176" name="T70"/>
                <a:gd fmla="*/ 76 h 156" name="T71"/>
                <a:gd fmla="*/ 36 w 176" name="T72"/>
                <a:gd fmla="*/ 148 h 156" name="T73"/>
                <a:gd fmla="*/ 28 w 176" name="T74"/>
                <a:gd fmla="*/ 76 h 156" name="T75"/>
                <a:gd fmla="*/ 40 w 176" name="T76"/>
                <a:gd fmla="*/ 148 h 156" name="T77"/>
                <a:gd fmla="*/ 76 w 176" name="T78"/>
                <a:gd fmla="*/ 76 h 156" name="T79"/>
                <a:gd fmla="*/ 78 w 176" name="T80"/>
                <a:gd fmla="*/ 88 h 156" name="T81"/>
                <a:gd fmla="*/ 84 w 176" name="T82"/>
                <a:gd fmla="*/ 90 h 156" name="T83"/>
                <a:gd fmla="*/ 94 w 176" name="T84"/>
                <a:gd fmla="*/ 92 h 156" name="T85"/>
                <a:gd fmla="*/ 96 w 176" name="T86"/>
                <a:gd fmla="*/ 88 h 156" name="T87"/>
                <a:gd fmla="*/ 104 w 176" name="T88"/>
                <a:gd fmla="*/ 86 h 156" name="T89"/>
                <a:gd fmla="*/ 168 w 176" name="T90"/>
                <a:gd fmla="*/ 76 h 156" name="T91"/>
                <a:gd fmla="*/ 148 w 176" name="T92"/>
                <a:gd fmla="*/ 148 h 15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6" w="176">
                  <a:moveTo>
                    <a:pt x="148" y="28"/>
                  </a:moveTo>
                  <a:cubicBezTo>
                    <a:pt x="132" y="28"/>
                    <a:pt x="132" y="28"/>
                    <a:pt x="132" y="28"/>
                  </a:cubicBezTo>
                  <a:cubicBezTo>
                    <a:pt x="132" y="18"/>
                    <a:pt x="132" y="18"/>
                    <a:pt x="132" y="18"/>
                  </a:cubicBezTo>
                  <a:cubicBezTo>
                    <a:pt x="132" y="8"/>
                    <a:pt x="121" y="0"/>
                    <a:pt x="108" y="0"/>
                  </a:cubicBezTo>
                  <a:cubicBezTo>
                    <a:pt x="72" y="0"/>
                    <a:pt x="72" y="0"/>
                    <a:pt x="72" y="0"/>
                  </a:cubicBezTo>
                  <a:cubicBezTo>
                    <a:pt x="59" y="0"/>
                    <a:pt x="48" y="8"/>
                    <a:pt x="48" y="18"/>
                  </a:cubicBezTo>
                  <a:cubicBezTo>
                    <a:pt x="48" y="28"/>
                    <a:pt x="48" y="28"/>
                    <a:pt x="48" y="28"/>
                  </a:cubicBezTo>
                  <a:cubicBezTo>
                    <a:pt x="28" y="28"/>
                    <a:pt x="28" y="28"/>
                    <a:pt x="28" y="28"/>
                  </a:cubicBezTo>
                  <a:cubicBezTo>
                    <a:pt x="27" y="28"/>
                    <a:pt x="26" y="28"/>
                    <a:pt x="25" y="28"/>
                  </a:cubicBezTo>
                  <a:cubicBezTo>
                    <a:pt x="25" y="28"/>
                    <a:pt x="24" y="28"/>
                    <a:pt x="24" y="28"/>
                  </a:cubicBezTo>
                  <a:cubicBezTo>
                    <a:pt x="23" y="28"/>
                    <a:pt x="23" y="28"/>
                    <a:pt x="22" y="29"/>
                  </a:cubicBezTo>
                  <a:cubicBezTo>
                    <a:pt x="9" y="31"/>
                    <a:pt x="0" y="43"/>
                    <a:pt x="0" y="56"/>
                  </a:cubicBezTo>
                  <a:cubicBezTo>
                    <a:pt x="0" y="128"/>
                    <a:pt x="0" y="128"/>
                    <a:pt x="0" y="128"/>
                  </a:cubicBezTo>
                  <a:cubicBezTo>
                    <a:pt x="0" y="141"/>
                    <a:pt x="9" y="153"/>
                    <a:pt x="22" y="155"/>
                  </a:cubicBezTo>
                  <a:cubicBezTo>
                    <a:pt x="23" y="156"/>
                    <a:pt x="23" y="156"/>
                    <a:pt x="24" y="156"/>
                  </a:cubicBezTo>
                  <a:cubicBezTo>
                    <a:pt x="24" y="156"/>
                    <a:pt x="25" y="156"/>
                    <a:pt x="25" y="156"/>
                  </a:cubicBezTo>
                  <a:cubicBezTo>
                    <a:pt x="26" y="156"/>
                    <a:pt x="27" y="156"/>
                    <a:pt x="28" y="156"/>
                  </a:cubicBezTo>
                  <a:cubicBezTo>
                    <a:pt x="148" y="156"/>
                    <a:pt x="148" y="156"/>
                    <a:pt x="148" y="156"/>
                  </a:cubicBezTo>
                  <a:cubicBezTo>
                    <a:pt x="163" y="156"/>
                    <a:pt x="176" y="143"/>
                    <a:pt x="176" y="128"/>
                  </a:cubicBezTo>
                  <a:cubicBezTo>
                    <a:pt x="176" y="56"/>
                    <a:pt x="176" y="56"/>
                    <a:pt x="176" y="56"/>
                  </a:cubicBezTo>
                  <a:cubicBezTo>
                    <a:pt x="176" y="41"/>
                    <a:pt x="163" y="28"/>
                    <a:pt x="148" y="28"/>
                  </a:cubicBezTo>
                  <a:close/>
                  <a:moveTo>
                    <a:pt x="168" y="56"/>
                  </a:moveTo>
                  <a:cubicBezTo>
                    <a:pt x="168" y="72"/>
                    <a:pt x="168" y="72"/>
                    <a:pt x="168" y="72"/>
                  </a:cubicBezTo>
                  <a:cubicBezTo>
                    <a:pt x="104" y="72"/>
                    <a:pt x="104" y="72"/>
                    <a:pt x="104" y="72"/>
                  </a:cubicBezTo>
                  <a:cubicBezTo>
                    <a:pt x="104" y="62"/>
                    <a:pt x="104" y="62"/>
                    <a:pt x="104" y="62"/>
                  </a:cubicBezTo>
                  <a:cubicBezTo>
                    <a:pt x="104" y="61"/>
                    <a:pt x="103" y="60"/>
                    <a:pt x="102" y="60"/>
                  </a:cubicBezTo>
                  <a:cubicBezTo>
                    <a:pt x="78" y="60"/>
                    <a:pt x="78" y="60"/>
                    <a:pt x="78" y="60"/>
                  </a:cubicBezTo>
                  <a:cubicBezTo>
                    <a:pt x="77" y="60"/>
                    <a:pt x="76" y="61"/>
                    <a:pt x="76" y="62"/>
                  </a:cubicBezTo>
                  <a:cubicBezTo>
                    <a:pt x="76" y="72"/>
                    <a:pt x="76" y="72"/>
                    <a:pt x="76" y="72"/>
                  </a:cubicBezTo>
                  <a:cubicBezTo>
                    <a:pt x="40" y="72"/>
                    <a:pt x="40" y="72"/>
                    <a:pt x="40" y="72"/>
                  </a:cubicBezTo>
                  <a:cubicBezTo>
                    <a:pt x="40" y="36"/>
                    <a:pt x="40" y="36"/>
                    <a:pt x="40" y="36"/>
                  </a:cubicBezTo>
                  <a:cubicBezTo>
                    <a:pt x="148" y="36"/>
                    <a:pt x="148" y="36"/>
                    <a:pt x="148" y="36"/>
                  </a:cubicBezTo>
                  <a:cubicBezTo>
                    <a:pt x="159" y="36"/>
                    <a:pt x="168" y="45"/>
                    <a:pt x="168" y="56"/>
                  </a:cubicBezTo>
                  <a:close/>
                  <a:moveTo>
                    <a:pt x="94" y="76"/>
                  </a:moveTo>
                  <a:cubicBezTo>
                    <a:pt x="86" y="76"/>
                    <a:pt x="86" y="76"/>
                    <a:pt x="86" y="76"/>
                  </a:cubicBezTo>
                  <a:cubicBezTo>
                    <a:pt x="85" y="76"/>
                    <a:pt x="84" y="77"/>
                    <a:pt x="84" y="78"/>
                  </a:cubicBezTo>
                  <a:cubicBezTo>
                    <a:pt x="84" y="84"/>
                    <a:pt x="84" y="84"/>
                    <a:pt x="84" y="84"/>
                  </a:cubicBezTo>
                  <a:cubicBezTo>
                    <a:pt x="80" y="84"/>
                    <a:pt x="80" y="84"/>
                    <a:pt x="80" y="84"/>
                  </a:cubicBezTo>
                  <a:cubicBezTo>
                    <a:pt x="80" y="64"/>
                    <a:pt x="80" y="64"/>
                    <a:pt x="80" y="64"/>
                  </a:cubicBezTo>
                  <a:cubicBezTo>
                    <a:pt x="100" y="64"/>
                    <a:pt x="100" y="64"/>
                    <a:pt x="100" y="64"/>
                  </a:cubicBezTo>
                  <a:cubicBezTo>
                    <a:pt x="100" y="84"/>
                    <a:pt x="100" y="84"/>
                    <a:pt x="100" y="84"/>
                  </a:cubicBezTo>
                  <a:cubicBezTo>
                    <a:pt x="96" y="84"/>
                    <a:pt x="96" y="84"/>
                    <a:pt x="96" y="84"/>
                  </a:cubicBezTo>
                  <a:cubicBezTo>
                    <a:pt x="96" y="78"/>
                    <a:pt x="96" y="78"/>
                    <a:pt x="96" y="78"/>
                  </a:cubicBezTo>
                  <a:cubicBezTo>
                    <a:pt x="96" y="77"/>
                    <a:pt x="95" y="76"/>
                    <a:pt x="94" y="76"/>
                  </a:cubicBezTo>
                  <a:close/>
                  <a:moveTo>
                    <a:pt x="92" y="80"/>
                  </a:moveTo>
                  <a:cubicBezTo>
                    <a:pt x="92" y="88"/>
                    <a:pt x="92" y="88"/>
                    <a:pt x="92" y="88"/>
                  </a:cubicBezTo>
                  <a:cubicBezTo>
                    <a:pt x="88" y="88"/>
                    <a:pt x="88" y="88"/>
                    <a:pt x="88" y="88"/>
                  </a:cubicBezTo>
                  <a:cubicBezTo>
                    <a:pt x="88" y="80"/>
                    <a:pt x="88" y="80"/>
                    <a:pt x="88" y="80"/>
                  </a:cubicBezTo>
                  <a:lnTo>
                    <a:pt x="92" y="80"/>
                  </a:lnTo>
                  <a:close/>
                  <a:moveTo>
                    <a:pt x="56" y="18"/>
                  </a:moveTo>
                  <a:cubicBezTo>
                    <a:pt x="56" y="13"/>
                    <a:pt x="63" y="8"/>
                    <a:pt x="72" y="8"/>
                  </a:cubicBezTo>
                  <a:cubicBezTo>
                    <a:pt x="108" y="8"/>
                    <a:pt x="108" y="8"/>
                    <a:pt x="108" y="8"/>
                  </a:cubicBezTo>
                  <a:cubicBezTo>
                    <a:pt x="117" y="8"/>
                    <a:pt x="124" y="13"/>
                    <a:pt x="124" y="18"/>
                  </a:cubicBezTo>
                  <a:cubicBezTo>
                    <a:pt x="124" y="28"/>
                    <a:pt x="124" y="28"/>
                    <a:pt x="124" y="28"/>
                  </a:cubicBezTo>
                  <a:cubicBezTo>
                    <a:pt x="56" y="28"/>
                    <a:pt x="56" y="28"/>
                    <a:pt x="56" y="28"/>
                  </a:cubicBezTo>
                  <a:lnTo>
                    <a:pt x="56" y="18"/>
                  </a:lnTo>
                  <a:close/>
                  <a:moveTo>
                    <a:pt x="36" y="36"/>
                  </a:moveTo>
                  <a:cubicBezTo>
                    <a:pt x="36" y="72"/>
                    <a:pt x="36" y="72"/>
                    <a:pt x="36" y="72"/>
                  </a:cubicBezTo>
                  <a:cubicBezTo>
                    <a:pt x="28" y="72"/>
                    <a:pt x="28" y="72"/>
                    <a:pt x="28" y="72"/>
                  </a:cubicBezTo>
                  <a:cubicBezTo>
                    <a:pt x="28" y="36"/>
                    <a:pt x="28" y="36"/>
                    <a:pt x="28" y="36"/>
                  </a:cubicBezTo>
                  <a:lnTo>
                    <a:pt x="36" y="36"/>
                  </a:lnTo>
                  <a:close/>
                  <a:moveTo>
                    <a:pt x="20" y="38"/>
                  </a:moveTo>
                  <a:cubicBezTo>
                    <a:pt x="20" y="72"/>
                    <a:pt x="20" y="72"/>
                    <a:pt x="20" y="72"/>
                  </a:cubicBezTo>
                  <a:cubicBezTo>
                    <a:pt x="8" y="72"/>
                    <a:pt x="8" y="72"/>
                    <a:pt x="8" y="72"/>
                  </a:cubicBezTo>
                  <a:cubicBezTo>
                    <a:pt x="8" y="56"/>
                    <a:pt x="8" y="56"/>
                    <a:pt x="8" y="56"/>
                  </a:cubicBezTo>
                  <a:cubicBezTo>
                    <a:pt x="8" y="48"/>
                    <a:pt x="13" y="41"/>
                    <a:pt x="20" y="38"/>
                  </a:cubicBezTo>
                  <a:close/>
                  <a:moveTo>
                    <a:pt x="8" y="128"/>
                  </a:moveTo>
                  <a:cubicBezTo>
                    <a:pt x="8" y="76"/>
                    <a:pt x="8" y="76"/>
                    <a:pt x="8" y="76"/>
                  </a:cubicBezTo>
                  <a:cubicBezTo>
                    <a:pt x="20" y="76"/>
                    <a:pt x="20" y="76"/>
                    <a:pt x="20" y="76"/>
                  </a:cubicBezTo>
                  <a:cubicBezTo>
                    <a:pt x="20" y="146"/>
                    <a:pt x="20" y="146"/>
                    <a:pt x="20" y="146"/>
                  </a:cubicBezTo>
                  <a:cubicBezTo>
                    <a:pt x="13" y="143"/>
                    <a:pt x="8" y="136"/>
                    <a:pt x="8" y="128"/>
                  </a:cubicBezTo>
                  <a:close/>
                  <a:moveTo>
                    <a:pt x="28" y="76"/>
                  </a:moveTo>
                  <a:cubicBezTo>
                    <a:pt x="36" y="76"/>
                    <a:pt x="36" y="76"/>
                    <a:pt x="36" y="76"/>
                  </a:cubicBezTo>
                  <a:cubicBezTo>
                    <a:pt x="36" y="148"/>
                    <a:pt x="36" y="148"/>
                    <a:pt x="36" y="148"/>
                  </a:cubicBezTo>
                  <a:cubicBezTo>
                    <a:pt x="28" y="148"/>
                    <a:pt x="28" y="148"/>
                    <a:pt x="28" y="148"/>
                  </a:cubicBezTo>
                  <a:lnTo>
                    <a:pt x="28" y="76"/>
                  </a:lnTo>
                  <a:close/>
                  <a:moveTo>
                    <a:pt x="148" y="148"/>
                  </a:moveTo>
                  <a:cubicBezTo>
                    <a:pt x="40" y="148"/>
                    <a:pt x="40" y="148"/>
                    <a:pt x="40" y="148"/>
                  </a:cubicBezTo>
                  <a:cubicBezTo>
                    <a:pt x="40" y="76"/>
                    <a:pt x="40" y="76"/>
                    <a:pt x="40" y="76"/>
                  </a:cubicBezTo>
                  <a:cubicBezTo>
                    <a:pt x="76" y="76"/>
                    <a:pt x="76" y="76"/>
                    <a:pt x="76" y="76"/>
                  </a:cubicBezTo>
                  <a:cubicBezTo>
                    <a:pt x="76" y="86"/>
                    <a:pt x="76" y="86"/>
                    <a:pt x="76" y="86"/>
                  </a:cubicBezTo>
                  <a:cubicBezTo>
                    <a:pt x="76" y="87"/>
                    <a:pt x="77" y="88"/>
                    <a:pt x="78" y="88"/>
                  </a:cubicBezTo>
                  <a:cubicBezTo>
                    <a:pt x="84" y="88"/>
                    <a:pt x="84" y="88"/>
                    <a:pt x="84" y="88"/>
                  </a:cubicBezTo>
                  <a:cubicBezTo>
                    <a:pt x="84" y="90"/>
                    <a:pt x="84" y="90"/>
                    <a:pt x="84" y="90"/>
                  </a:cubicBezTo>
                  <a:cubicBezTo>
                    <a:pt x="84" y="91"/>
                    <a:pt x="85" y="92"/>
                    <a:pt x="86" y="92"/>
                  </a:cubicBezTo>
                  <a:cubicBezTo>
                    <a:pt x="94" y="92"/>
                    <a:pt x="94" y="92"/>
                    <a:pt x="94" y="92"/>
                  </a:cubicBezTo>
                  <a:cubicBezTo>
                    <a:pt x="95" y="92"/>
                    <a:pt x="96" y="91"/>
                    <a:pt x="96" y="90"/>
                  </a:cubicBezTo>
                  <a:cubicBezTo>
                    <a:pt x="96" y="88"/>
                    <a:pt x="96" y="88"/>
                    <a:pt x="96" y="88"/>
                  </a:cubicBezTo>
                  <a:cubicBezTo>
                    <a:pt x="102" y="88"/>
                    <a:pt x="102" y="88"/>
                    <a:pt x="102" y="88"/>
                  </a:cubicBezTo>
                  <a:cubicBezTo>
                    <a:pt x="103" y="88"/>
                    <a:pt x="104" y="87"/>
                    <a:pt x="104" y="86"/>
                  </a:cubicBezTo>
                  <a:cubicBezTo>
                    <a:pt x="104" y="76"/>
                    <a:pt x="104" y="76"/>
                    <a:pt x="104" y="76"/>
                  </a:cubicBezTo>
                  <a:cubicBezTo>
                    <a:pt x="168" y="76"/>
                    <a:pt x="168" y="76"/>
                    <a:pt x="168" y="76"/>
                  </a:cubicBezTo>
                  <a:cubicBezTo>
                    <a:pt x="168" y="128"/>
                    <a:pt x="168" y="128"/>
                    <a:pt x="168" y="128"/>
                  </a:cubicBezTo>
                  <a:cubicBezTo>
                    <a:pt x="168" y="139"/>
                    <a:pt x="159" y="148"/>
                    <a:pt x="148" y="148"/>
                  </a:cubicBezTo>
                  <a:close/>
                </a:path>
              </a:pathLst>
            </a:custGeom>
            <a:solidFill>
              <a:schemeClr val="bg1"/>
            </a:solidFill>
            <a:ln>
              <a:noFill/>
            </a:ln>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sym typeface="Arial"/>
              </a:endParaRPr>
            </a:p>
          </p:txBody>
        </p:sp>
        <p:sp>
          <p:nvSpPr>
            <p:cNvPr id="28" name="TextBox 76"/>
            <p:cNvSpPr txBox="1"/>
            <p:nvPr/>
          </p:nvSpPr>
          <p:spPr>
            <a:xfrm>
              <a:off x="914400" y="2386489"/>
              <a:ext cx="915829" cy="297180"/>
            </a:xfrm>
            <a:prstGeom prst="rect">
              <a:avLst/>
            </a:prstGeom>
            <a:noFill/>
          </p:spPr>
          <p:txBody>
            <a:bodyPr rtlCol="0" wrap="square">
              <a:spAutoFit/>
            </a:bodyPr>
            <a:lstStyle/>
            <a:p>
              <a:pPr algn="ctr"/>
              <a:r>
                <a:rPr altLang="en-US" lang="zh-CN" sz="1350">
                  <a:solidFill>
                    <a:schemeClr val="bg1"/>
                  </a:solidFill>
                  <a:latin charset="-122" panose="020b0503020204020204" pitchFamily="34" typeface="微软雅黑"/>
                  <a:ea charset="-122" panose="020b0503020204020204" pitchFamily="34" typeface="微软雅黑"/>
                </a:rPr>
                <a:t>基本特征</a:t>
              </a:r>
            </a:p>
          </p:txBody>
        </p:sp>
        <p:sp>
          <p:nvSpPr>
            <p:cNvPr id="29" name="TextBox 76"/>
            <p:cNvSpPr txBox="1"/>
            <p:nvPr/>
          </p:nvSpPr>
          <p:spPr>
            <a:xfrm>
              <a:off x="2840108" y="2386489"/>
              <a:ext cx="1411624" cy="297180"/>
            </a:xfrm>
            <a:prstGeom prst="rect">
              <a:avLst/>
            </a:prstGeom>
            <a:noFill/>
          </p:spPr>
          <p:txBody>
            <a:bodyPr rtlCol="0" wrap="square">
              <a:spAutoFit/>
            </a:bodyPr>
            <a:lstStyle/>
            <a:p>
              <a:pPr algn="ctr"/>
              <a:r>
                <a:rPr altLang="en-US" lang="zh-CN" sz="1350">
                  <a:solidFill>
                    <a:schemeClr val="bg1"/>
                  </a:solidFill>
                  <a:latin charset="-122" panose="020b0503020204020204" pitchFamily="34" typeface="微软雅黑"/>
                  <a:ea charset="-122" panose="020b0503020204020204" pitchFamily="34" typeface="微软雅黑"/>
                </a:rPr>
                <a:t>反洗钱义务</a:t>
              </a:r>
            </a:p>
          </p:txBody>
        </p:sp>
        <p:sp>
          <p:nvSpPr>
            <p:cNvPr id="30" name="TextBox 76"/>
            <p:cNvSpPr txBox="1"/>
            <p:nvPr/>
          </p:nvSpPr>
          <p:spPr>
            <a:xfrm>
              <a:off x="5085647" y="2386489"/>
              <a:ext cx="915829" cy="297180"/>
            </a:xfrm>
            <a:prstGeom prst="rect">
              <a:avLst/>
            </a:prstGeom>
            <a:noFill/>
          </p:spPr>
          <p:txBody>
            <a:bodyPr rtlCol="0" wrap="square">
              <a:spAutoFit/>
            </a:bodyPr>
            <a:lstStyle/>
            <a:p>
              <a:pPr algn="ctr"/>
              <a:r>
                <a:rPr altLang="en-US" lang="zh-CN" sz="1350">
                  <a:solidFill>
                    <a:schemeClr val="bg1"/>
                  </a:solidFill>
                  <a:latin charset="-122" panose="020b0503020204020204" pitchFamily="34" typeface="微软雅黑"/>
                  <a:ea charset="-122" panose="020b0503020204020204" pitchFamily="34" typeface="微软雅黑"/>
                </a:rPr>
                <a:t>法律法规</a:t>
              </a:r>
            </a:p>
          </p:txBody>
        </p:sp>
        <p:sp>
          <p:nvSpPr>
            <p:cNvPr id="31" name="TextBox 76"/>
            <p:cNvSpPr txBox="1"/>
            <p:nvPr/>
          </p:nvSpPr>
          <p:spPr>
            <a:xfrm>
              <a:off x="6924947" y="2386489"/>
              <a:ext cx="1267506" cy="297180"/>
            </a:xfrm>
            <a:prstGeom prst="rect">
              <a:avLst/>
            </a:prstGeom>
            <a:noFill/>
          </p:spPr>
          <p:txBody>
            <a:bodyPr rtlCol="0" wrap="square">
              <a:spAutoFit/>
            </a:bodyPr>
            <a:lstStyle/>
            <a:p>
              <a:pPr algn="ctr"/>
              <a:r>
                <a:rPr altLang="en-US" lang="zh-CN" sz="1350">
                  <a:solidFill>
                    <a:schemeClr val="bg1"/>
                  </a:solidFill>
                  <a:latin charset="-122" panose="020b0503020204020204" pitchFamily="34" typeface="微软雅黑"/>
                  <a:ea charset="-122" panose="020b0503020204020204" pitchFamily="34" typeface="微软雅黑"/>
                </a:rPr>
                <a:t>反洗钱工作</a:t>
              </a:r>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3878739" y="2970462"/>
            <a:ext cx="1459332" cy="972888"/>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5523460" y="2970462"/>
            <a:ext cx="1459332" cy="972888"/>
          </a:xfrm>
          <a:prstGeom prst="rect">
            <a:avLst/>
          </a:prstGeom>
        </p:spPr>
      </p:pic>
      <p:pic>
        <p:nvPicPr>
          <p:cNvPr id="36" name="图片 35"/>
          <p:cNvPicPr>
            <a:picLocks noChangeAspect="1"/>
          </p:cNvPicPr>
          <p:nvPr/>
        </p:nvPicPr>
        <p:blipFill>
          <a:blip r:embed="rId4">
            <a:extLst>
              <a:ext uri="{28A0092B-C50C-407E-A947-70E740481C1C}">
                <a14:useLocalDpi val="0"/>
              </a:ext>
            </a:extLst>
          </a:blip>
          <a:stretch>
            <a:fillRect/>
          </a:stretch>
        </p:blipFill>
        <p:spPr>
          <a:xfrm>
            <a:off x="7168182" y="2968243"/>
            <a:ext cx="1442418" cy="961612"/>
          </a:xfrm>
          <a:prstGeom prst="rect">
            <a:avLst/>
          </a:prstGeom>
        </p:spPr>
      </p:pic>
    </p:spTree>
    <p:extLst>
      <p:ext uri="{BB962C8B-B14F-4D97-AF65-F5344CB8AC3E}">
        <p14:creationId val="13642112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18"/>
                                        </p:tgtEl>
                                        <p:attrNameLst>
                                          <p:attrName>style.visibility</p:attrName>
                                        </p:attrNameLst>
                                      </p:cBhvr>
                                      <p:to>
                                        <p:strVal val="visible"/>
                                      </p:to>
                                    </p:set>
                                    <p:animEffect filter="wipe(up)" transition="in">
                                      <p:cBhvr>
                                        <p:cTn dur="500" id="12"/>
                                        <p:tgtEl>
                                          <p:spTgt spid="1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76200" y="827961"/>
            <a:ext cx="9067800" cy="3375881"/>
            <a:chOff x="665019" y="980362"/>
            <a:chExt cx="8478981" cy="3058116"/>
          </a:xfrm>
        </p:grpSpPr>
        <p:sp>
          <p:nvSpPr>
            <p:cNvPr id="34" name="任意多边形 33"/>
            <p:cNvSpPr/>
            <p:nvPr/>
          </p:nvSpPr>
          <p:spPr>
            <a:xfrm flipH="1" flipV="1">
              <a:off x="4495800" y="1115077"/>
              <a:ext cx="4648200" cy="2923401"/>
            </a:xfrm>
            <a:custGeom>
              <a:gdLst>
                <a:gd fmla="*/ 0 w 4648200" name="connsiteX0"/>
                <a:gd fmla="*/ 2923401 h 2923401" name="connsiteY0"/>
                <a:gd fmla="*/ 0 w 4648200" name="connsiteX1"/>
                <a:gd fmla="*/ 6474 h 2923401" name="connsiteY1"/>
                <a:gd fmla="*/ 4648200 w 4648200" name="connsiteX2"/>
                <a:gd fmla="*/ 0 h 2923401" name="connsiteY2"/>
                <a:gd fmla="*/ 2297655 w 4648200" name="connsiteX3"/>
                <a:gd fmla="*/ 2918023 h 2923401" name="connsiteY3"/>
              </a:gdLst>
              <a:cxnLst>
                <a:cxn ang="0">
                  <a:pos x="connsiteX0" y="connsiteY0"/>
                </a:cxn>
                <a:cxn ang="0">
                  <a:pos x="connsiteX1" y="connsiteY1"/>
                </a:cxn>
                <a:cxn ang="0">
                  <a:pos x="connsiteX2" y="connsiteY2"/>
                </a:cxn>
                <a:cxn ang="0">
                  <a:pos x="connsiteX3" y="connsiteY3"/>
                </a:cxn>
              </a:cxnLst>
              <a:rect b="b" l="l" r="r" t="t"/>
              <a:pathLst>
                <a:path h="2923401" w="4648200">
                  <a:moveTo>
                    <a:pt x="0" y="2923401"/>
                  </a:moveTo>
                  <a:lnTo>
                    <a:pt x="0" y="6474"/>
                  </a:lnTo>
                  <a:lnTo>
                    <a:pt x="4648200" y="0"/>
                  </a:lnTo>
                  <a:lnTo>
                    <a:pt x="2297655" y="2918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32" name="任意多边形 31"/>
            <p:cNvSpPr/>
            <p:nvPr/>
          </p:nvSpPr>
          <p:spPr>
            <a:xfrm flipH="1" flipV="1">
              <a:off x="665019" y="980362"/>
              <a:ext cx="8478981" cy="2916096"/>
            </a:xfrm>
            <a:custGeom>
              <a:gdLst>
                <a:gd fmla="*/ 0 w 8478981" name="connsiteX0"/>
                <a:gd fmla="*/ 2916096 h 2916096" name="connsiteY0"/>
                <a:gd fmla="*/ 0 w 8478981" name="connsiteX1"/>
                <a:gd fmla="*/ 6898 h 2916096" name="connsiteY1"/>
                <a:gd fmla="*/ 8478981 w 8478981" name="connsiteX2"/>
                <a:gd fmla="*/ 0 h 2916096" name="connsiteY2"/>
                <a:gd fmla="*/ 5173821 w 8478981" name="connsiteX3"/>
                <a:gd fmla="*/ 2909780 h 2916096" name="connsiteY3"/>
              </a:gdLst>
              <a:cxnLst>
                <a:cxn ang="0">
                  <a:pos x="connsiteX0" y="connsiteY0"/>
                </a:cxn>
                <a:cxn ang="0">
                  <a:pos x="connsiteX1" y="connsiteY1"/>
                </a:cxn>
                <a:cxn ang="0">
                  <a:pos x="connsiteX2" y="connsiteY2"/>
                </a:cxn>
                <a:cxn ang="0">
                  <a:pos x="connsiteX3" y="connsiteY3"/>
                </a:cxn>
              </a:cxnLst>
              <a:rect b="b" l="l" r="r" t="t"/>
              <a:pathLst>
                <a:path h="2916096" w="8478981">
                  <a:moveTo>
                    <a:pt x="0" y="2916096"/>
                  </a:moveTo>
                  <a:lnTo>
                    <a:pt x="0" y="6898"/>
                  </a:lnTo>
                  <a:lnTo>
                    <a:pt x="8478981" y="0"/>
                  </a:lnTo>
                  <a:lnTo>
                    <a:pt x="5173821" y="29097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grpSp>
      <p:sp>
        <p:nvSpPr>
          <p:cNvPr id="28" name="任意多边形 27"/>
          <p:cNvSpPr/>
          <p:nvPr/>
        </p:nvSpPr>
        <p:spPr>
          <a:xfrm flipH="1" flipV="1">
            <a:off x="1561812" y="4315031"/>
            <a:ext cx="7582188" cy="161719"/>
          </a:xfrm>
          <a:custGeom>
            <a:gdLst>
              <a:gd fmla="*/ 0 w 7582188" name="connsiteX0"/>
              <a:gd fmla="*/ 161719 h 161719" name="connsiteY0"/>
              <a:gd fmla="*/ 0 w 7582188" name="connsiteX1"/>
              <a:gd fmla="*/ 6169 h 161719" name="connsiteY1"/>
              <a:gd fmla="*/ 7582188 w 7582188" name="connsiteX2"/>
              <a:gd fmla="*/ 0 h 161719" name="connsiteY2"/>
              <a:gd fmla="*/ 7405338 w 7582188" name="connsiteX3"/>
              <a:gd fmla="*/ 155695 h 161719" name="connsiteY3"/>
            </a:gdLst>
            <a:cxnLst>
              <a:cxn ang="0">
                <a:pos x="connsiteX0" y="connsiteY0"/>
              </a:cxn>
              <a:cxn ang="0">
                <a:pos x="connsiteX1" y="connsiteY1"/>
              </a:cxn>
              <a:cxn ang="0">
                <a:pos x="connsiteX2" y="connsiteY2"/>
              </a:cxn>
              <a:cxn ang="0">
                <a:pos x="connsiteX3" y="connsiteY3"/>
              </a:cxn>
            </a:cxnLst>
            <a:rect b="b" l="l" r="r" t="t"/>
            <a:pathLst>
              <a:path h="161719" w="7582188">
                <a:moveTo>
                  <a:pt x="0" y="161719"/>
                </a:moveTo>
                <a:lnTo>
                  <a:pt x="0" y="6169"/>
                </a:lnTo>
                <a:lnTo>
                  <a:pt x="7582188" y="0"/>
                </a:lnTo>
                <a:lnTo>
                  <a:pt x="7405338" y="1556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4" name="文本框 3">
            <a:extLst>
              <a:ext uri="{FF2B5EF4-FFF2-40B4-BE49-F238E27FC236}">
                <a16:creationId xmlns:a16="http://schemas.microsoft.com/office/drawing/2014/main" id="{433A7169-2972-4B8F-BC74-FE5085D1DD91}"/>
              </a:ext>
            </a:extLst>
          </p:cNvPr>
          <p:cNvSpPr txBox="1"/>
          <p:nvPr/>
        </p:nvSpPr>
        <p:spPr>
          <a:xfrm>
            <a:off x="3638853" y="2704398"/>
            <a:ext cx="5105400" cy="438912"/>
          </a:xfrm>
          <a:prstGeom prst="rect">
            <a:avLst/>
          </a:prstGeom>
          <a:noFill/>
        </p:spPr>
        <p:txBody>
          <a:bodyPr rtlCol="0" wrap="square">
            <a:spAutoFit/>
          </a:bodyPr>
          <a:lstStyle/>
          <a:p>
            <a:r>
              <a:rPr altLang="zh-CN" lang="en-US" smtClean="0" sz="1140">
                <a:solidFill>
                  <a:schemeClr val="bg1"/>
                </a:solidFill>
                <a:latin typeface="+mn-ea"/>
                <a:sym typeface="+mn-ea"/>
              </a:rPr>
              <a:t>the user can demonstrate on a computer, or print the presentation and </a:t>
            </a:r>
          </a:p>
          <a:p>
            <a:r>
              <a:rPr altLang="zh-CN" lang="en-US" smtClean="0" sz="1140">
                <a:solidFill>
                  <a:schemeClr val="bg1"/>
                </a:solidFill>
                <a:latin typeface="+mn-ea"/>
                <a:sym typeface="+mn-ea"/>
              </a:rPr>
              <a:t>make it into a film to be used in a wider field</a:t>
            </a:r>
          </a:p>
        </p:txBody>
      </p:sp>
      <p:sp>
        <p:nvSpPr>
          <p:cNvPr id="6" name="文本框 5">
            <a:extLst>
              <a:ext uri="{FF2B5EF4-FFF2-40B4-BE49-F238E27FC236}">
                <a16:creationId xmlns:a16="http://schemas.microsoft.com/office/drawing/2014/main" id="{4711FD5C-5F2D-4C21-9C6B-9C07F41C856D}"/>
              </a:ext>
            </a:extLst>
          </p:cNvPr>
          <p:cNvSpPr txBox="1"/>
          <p:nvPr/>
        </p:nvSpPr>
        <p:spPr>
          <a:xfrm>
            <a:off x="3609165" y="3147596"/>
            <a:ext cx="3306288" cy="335280"/>
          </a:xfrm>
          <a:prstGeom prst="rect">
            <a:avLst/>
          </a:prstGeom>
          <a:noFill/>
        </p:spPr>
        <p:txBody>
          <a:bodyPr rtlCol="0" wrap="square">
            <a:spAutoFit/>
          </a:bodyPr>
          <a:lstStyle/>
          <a:p>
            <a:r>
              <a:rPr altLang="en-US" lang="zh-CN" smtClean="0" spc="600" sz="1600">
                <a:solidFill>
                  <a:schemeClr val="bg1"/>
                </a:solidFill>
                <a:latin typeface="+mn-ea"/>
                <a:sym charset="-122" panose="00000500000000000000" pitchFamily="2" typeface="字魂59号-创粗黑"/>
              </a:rPr>
              <a:t>演示完毕感谢您的观看</a:t>
            </a:r>
          </a:p>
        </p:txBody>
      </p:sp>
      <p:sp>
        <p:nvSpPr>
          <p:cNvPr id="36" name="矩形 35">
            <a:extLst>
              <a:ext uri="{FF2B5EF4-FFF2-40B4-BE49-F238E27FC236}">
                <a16:creationId xmlns:a16="http://schemas.microsoft.com/office/drawing/2014/main" id="{0AAEB70C-087A-4956-A4C1-D24C01AE1879}"/>
              </a:ext>
            </a:extLst>
          </p:cNvPr>
          <p:cNvSpPr/>
          <p:nvPr/>
        </p:nvSpPr>
        <p:spPr>
          <a:xfrm>
            <a:off x="3668940" y="1394996"/>
            <a:ext cx="9679305" cy="822960"/>
          </a:xfrm>
          <a:prstGeom prst="rect">
            <a:avLst/>
          </a:prstGeom>
        </p:spPr>
        <p:txBody>
          <a:bodyPr wrap="none">
            <a:spAutoFit/>
          </a:bodyPr>
          <a:lstStyle/>
          <a:p>
            <a:r>
              <a:rPr altLang="en-US" lang="zh-CN" noProof="1" smtClean="0" sz="4800">
                <a:solidFill>
                  <a:schemeClr val="bg1"/>
                </a:solidFill>
                <a:latin charset="-122" panose="00020600040101010101" pitchFamily="18" typeface="汉仪铸字超然体W"/>
                <a:ea charset="-122" panose="00020600040101010101" pitchFamily="18" typeface="汉仪铸字超然体W"/>
              </a:rPr>
              <a:t>反洗钱ANTI MONEY LAUNDERING</a:t>
            </a:r>
          </a:p>
        </p:txBody>
      </p:sp>
      <p:grpSp>
        <p:nvGrpSpPr>
          <p:cNvPr id="41" name="组合 40"/>
          <p:cNvGrpSpPr/>
          <p:nvPr/>
        </p:nvGrpSpPr>
        <p:grpSpPr>
          <a:xfrm>
            <a:off x="3638853" y="2156996"/>
            <a:ext cx="5352747" cy="477054"/>
            <a:chOff x="3332749" y="2266950"/>
            <a:chExt cx="5352747" cy="477054"/>
          </a:xfrm>
        </p:grpSpPr>
        <p:sp>
          <p:nvSpPr>
            <p:cNvPr id="3" name="矩形 2">
              <a:extLst>
                <a:ext uri="{FF2B5EF4-FFF2-40B4-BE49-F238E27FC236}">
                  <a16:creationId xmlns:a16="http://schemas.microsoft.com/office/drawing/2014/main" id="{0AAEB70C-087A-4956-A4C1-D24C01AE1879}"/>
                </a:ext>
              </a:extLst>
            </p:cNvPr>
            <p:cNvSpPr/>
            <p:nvPr/>
          </p:nvSpPr>
          <p:spPr>
            <a:xfrm>
              <a:off x="3332749" y="2266950"/>
              <a:ext cx="5300980" cy="472440"/>
            </a:xfrm>
            <a:prstGeom prst="rect">
              <a:avLst/>
            </a:prstGeom>
          </p:spPr>
          <p:txBody>
            <a:bodyPr wrap="none">
              <a:spAutoFit/>
            </a:bodyPr>
            <a:lstStyle/>
            <a:p>
              <a:r>
                <a:rPr altLang="en-US" lang="zh-CN" noProof="1" smtClean="0" spc="600" sz="2500">
                  <a:solidFill>
                    <a:schemeClr val="bg1"/>
                  </a:solidFill>
                  <a:latin typeface="+mn-ea"/>
                </a:rPr>
                <a:t>金融机构反洗钱基础知识培训</a:t>
              </a:r>
            </a:p>
          </p:txBody>
        </p:sp>
        <p:cxnSp>
          <p:nvCxnSpPr>
            <p:cNvPr id="39" name="直接连接符 38"/>
            <p:cNvCxnSpPr/>
            <p:nvPr/>
          </p:nvCxnSpPr>
          <p:spPr>
            <a:xfrm>
              <a:off x="3390472" y="2702103"/>
              <a:ext cx="50857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3" name="图片 42"/>
          <p:cNvPicPr>
            <a:picLocks noChangeAspect="1"/>
          </p:cNvPicPr>
          <p:nvPr/>
        </p:nvPicPr>
        <p:blipFill>
          <a:blip r:embed="rId3">
            <a:extLst>
              <a:ext uri="{28A0092B-C50C-407E-A947-70E740481C1C}">
                <a14:useLocalDpi val="0"/>
              </a:ext>
            </a:extLst>
          </a:blip>
          <a:stretch>
            <a:fillRect/>
          </a:stretch>
        </p:blipFill>
        <p:spPr>
          <a:xfrm>
            <a:off x="1418950" y="2026771"/>
            <a:ext cx="2238650" cy="1953028"/>
          </a:xfrm>
          <a:prstGeom prst="rect">
            <a:avLst/>
          </a:prstGeom>
        </p:spPr>
      </p:pic>
      <p:grpSp>
        <p:nvGrpSpPr>
          <p:cNvPr id="66" name="组合 65"/>
          <p:cNvGrpSpPr/>
          <p:nvPr/>
        </p:nvGrpSpPr>
        <p:grpSpPr>
          <a:xfrm>
            <a:off x="0" y="807571"/>
            <a:ext cx="3419146" cy="3135779"/>
            <a:chOff x="0" y="807571"/>
            <a:chExt cx="3419146" cy="3135779"/>
          </a:xfrm>
        </p:grpSpPr>
        <p:grpSp>
          <p:nvGrpSpPr>
            <p:cNvPr id="47" name="组合 46"/>
            <p:cNvGrpSpPr/>
            <p:nvPr/>
          </p:nvGrpSpPr>
          <p:grpSpPr>
            <a:xfrm>
              <a:off x="1" y="807571"/>
              <a:ext cx="3419145" cy="3135779"/>
              <a:chOff x="1" y="742950"/>
              <a:chExt cx="3419145" cy="3135779"/>
            </a:xfrm>
          </p:grpSpPr>
          <p:sp>
            <p:nvSpPr>
              <p:cNvPr id="30" name="任意多边形 29"/>
              <p:cNvSpPr/>
              <p:nvPr/>
            </p:nvSpPr>
            <p:spPr>
              <a:xfrm flipV="1">
                <a:off x="1" y="742952"/>
                <a:ext cx="3419145" cy="3135777"/>
              </a:xfrm>
              <a:custGeom>
                <a:gdLst>
                  <a:gd fmla="*/ 0 w 3419145" name="connsiteX0"/>
                  <a:gd fmla="*/ 3135777 h 3135777" name="connsiteY0"/>
                  <a:gd fmla="*/ 3419145 w 3419145" name="connsiteX1"/>
                  <a:gd fmla="*/ 3135777 h 3135777" name="connsiteY1"/>
                  <a:gd fmla="*/ 0 w 3419145" name="connsiteX2"/>
                  <a:gd fmla="*/ 0 h 3135777" name="connsiteY2"/>
                </a:gdLst>
                <a:cxnLst>
                  <a:cxn ang="0">
                    <a:pos x="connsiteX0" y="connsiteY0"/>
                  </a:cxn>
                  <a:cxn ang="0">
                    <a:pos x="connsiteX1" y="connsiteY1"/>
                  </a:cxn>
                  <a:cxn ang="0">
                    <a:pos x="connsiteX2" y="connsiteY2"/>
                  </a:cxn>
                </a:cxnLst>
                <a:rect b="b" l="l" r="r" t="t"/>
                <a:pathLst>
                  <a:path h="3135777" w="3419145">
                    <a:moveTo>
                      <a:pt x="0" y="3135777"/>
                    </a:moveTo>
                    <a:lnTo>
                      <a:pt x="3419145" y="3135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15" name="直角三角形 14"/>
              <p:cNvSpPr/>
              <p:nvPr/>
            </p:nvSpPr>
            <p:spPr>
              <a:xfrm flipV="1">
                <a:off x="1654" y="742950"/>
                <a:ext cx="3187684" cy="2923498"/>
              </a:xfrm>
              <a:prstGeom prst="rtTriangle">
                <a:avLst/>
              </a:prstGeom>
              <a:blipFill dpi="0" rotWithShape="0">
                <a:blip r:embed="rId4">
                  <a:extLst>
                    <a:ext uri="{BEBA8EAE-BF5A-486C-A8C5-ECC9F3942E4B}">
                      <a14:imgProps>
                        <a14:imgLayer xmlns:d3p1="http://schemas.openxmlformats.org/officeDocument/2006/relationships" d3p1:embed="">
                          <a14:imgEffect>
                            <a14:saturation sat="200000"/>
                          </a14:imgEffect>
                          <a14:imgEffect>
                            <a14:brightnessContrast contrast="20000"/>
                          </a14:imgEffect>
                        </a14:imgLayer>
                      </a14:imgProps>
                    </a:ext>
                  </a:extLst>
                </a:blip>
                <a:stretch>
                  <a:fillRect b="-2000" l="-26000" r="-1000" t="-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FFFFFF"/>
                  </a:solidFill>
                </a:endParaRPr>
              </a:p>
            </p:txBody>
          </p:sp>
        </p:grpSp>
        <p:cxnSp>
          <p:nvCxnSpPr>
            <p:cNvPr id="49" name="直接连接符 48"/>
            <p:cNvCxnSpPr/>
            <p:nvPr/>
          </p:nvCxnSpPr>
          <p:spPr>
            <a:xfrm flipH="1">
              <a:off x="609600" y="807571"/>
              <a:ext cx="0" cy="2340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219200" y="807571"/>
              <a:ext cx="0" cy="1784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905000" y="807571"/>
              <a:ext cx="0" cy="11545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514600" y="807571"/>
              <a:ext cx="0" cy="5874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0" y="1394996"/>
              <a:ext cx="2514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0" y="1962150"/>
              <a:ext cx="1905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0" y="2613502"/>
              <a:ext cx="1219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0" y="3161736"/>
              <a:ext cx="609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0" y="807571"/>
              <a:ext cx="3189338" cy="29234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50606895"/>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8">
                                  <p:stCondLst>
                                    <p:cond delay="0"/>
                                  </p:stCondLst>
                                  <p:childTnLst>
                                    <p:set>
                                      <p:cBhvr>
                                        <p:cTn dur="1" fill="hold" id="6">
                                          <p:stCondLst>
                                            <p:cond delay="0"/>
                                          </p:stCondLst>
                                        </p:cTn>
                                        <p:tgtEl>
                                          <p:spTgt spid="66"/>
                                        </p:tgtEl>
                                        <p:attrNameLst>
                                          <p:attrName>style.visibility</p:attrName>
                                        </p:attrNameLst>
                                      </p:cBhvr>
                                      <p:to>
                                        <p:strVal val="visible"/>
                                      </p:to>
                                    </p:set>
                                    <p:anim calcmode="lin" valueType="num">
                                      <p:cBhvr additive="base">
                                        <p:cTn dur="1000" fill="hold" id="7"/>
                                        <p:tgtEl>
                                          <p:spTgt spid="66"/>
                                        </p:tgtEl>
                                        <p:attrNameLst>
                                          <p:attrName>ppt_x</p:attrName>
                                        </p:attrNameLst>
                                      </p:cBhvr>
                                      <p:tavLst>
                                        <p:tav tm="0">
                                          <p:val>
                                            <p:strVal val="0-#ppt_w/2"/>
                                          </p:val>
                                        </p:tav>
                                        <p:tav tm="100000">
                                          <p:val>
                                            <p:strVal val="#ppt_x"/>
                                          </p:val>
                                        </p:tav>
                                      </p:tavLst>
                                    </p:anim>
                                    <p:anim calcmode="lin" valueType="num">
                                      <p:cBhvr additive="base">
                                        <p:cTn dur="1000" fill="hold" id="8"/>
                                        <p:tgtEl>
                                          <p:spTgt spid="66"/>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2">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1000" fill="hold" id="11"/>
                                        <p:tgtEl>
                                          <p:spTgt spid="35"/>
                                        </p:tgtEl>
                                        <p:attrNameLst>
                                          <p:attrName>ppt_x</p:attrName>
                                        </p:attrNameLst>
                                      </p:cBhvr>
                                      <p:tavLst>
                                        <p:tav tm="0">
                                          <p:val>
                                            <p:strVal val="1+#ppt_w/2"/>
                                          </p:val>
                                        </p:tav>
                                        <p:tav tm="100000">
                                          <p:val>
                                            <p:strVal val="#ppt_x"/>
                                          </p:val>
                                        </p:tav>
                                      </p:tavLst>
                                    </p:anim>
                                    <p:anim calcmode="lin" valueType="num">
                                      <p:cBhvr additive="base">
                                        <p:cTn dur="1000" fill="hold" id="12"/>
                                        <p:tgtEl>
                                          <p:spTgt spid="35"/>
                                        </p:tgtEl>
                                        <p:attrNameLst>
                                          <p:attrName>ppt_y</p:attrName>
                                        </p:attrNameLst>
                                      </p:cBhvr>
                                      <p:tavLst>
                                        <p:tav tm="0">
                                          <p:val>
                                            <p:strVal val="#ppt_y"/>
                                          </p:val>
                                        </p:tav>
                                        <p:tav tm="100000">
                                          <p:val>
                                            <p:strVal val="#ppt_y"/>
                                          </p:val>
                                        </p:tav>
                                      </p:tavLst>
                                    </p:anim>
                                  </p:childTnLst>
                                </p:cTn>
                              </p:par>
                              <p:par>
                                <p:cTn decel="60000" fill="hold" grpId="0"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ppt_x"/>
                                          </p:val>
                                        </p:tav>
                                        <p:tav tm="100000">
                                          <p:val>
                                            <p:strVal val="#ppt_x"/>
                                          </p:val>
                                        </p:tav>
                                      </p:tavLst>
                                    </p:anim>
                                    <p:anim calcmode="lin" valueType="num">
                                      <p:cBhvr additive="base">
                                        <p:cTn dur="1000" fill="hold" id="16"/>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 presetSubtype="12">
                                  <p:stCondLst>
                                    <p:cond delay="0"/>
                                  </p:stCondLst>
                                  <p:childTnLst>
                                    <p:set>
                                      <p:cBhvr>
                                        <p:cTn dur="1" fill="hold" id="20">
                                          <p:stCondLst>
                                            <p:cond delay="0"/>
                                          </p:stCondLst>
                                        </p:cTn>
                                        <p:tgtEl>
                                          <p:spTgt spid="43"/>
                                        </p:tgtEl>
                                        <p:attrNameLst>
                                          <p:attrName>style.visibility</p:attrName>
                                        </p:attrNameLst>
                                      </p:cBhvr>
                                      <p:to>
                                        <p:strVal val="visible"/>
                                      </p:to>
                                    </p:set>
                                    <p:anim calcmode="lin" valueType="num">
                                      <p:cBhvr additive="base">
                                        <p:cTn dur="500" fill="hold" id="21"/>
                                        <p:tgtEl>
                                          <p:spTgt spid="43"/>
                                        </p:tgtEl>
                                        <p:attrNameLst>
                                          <p:attrName>ppt_x</p:attrName>
                                        </p:attrNameLst>
                                      </p:cBhvr>
                                      <p:tavLst>
                                        <p:tav tm="0">
                                          <p:val>
                                            <p:strVal val="0-#ppt_w/2"/>
                                          </p:val>
                                        </p:tav>
                                        <p:tav tm="100000">
                                          <p:val>
                                            <p:strVal val="#ppt_x"/>
                                          </p:val>
                                        </p:tav>
                                      </p:tavLst>
                                    </p:anim>
                                    <p:anim calcmode="lin" valueType="num">
                                      <p:cBhvr additive="base">
                                        <p:cTn dur="500" fill="hold" id="22"/>
                                        <p:tgtEl>
                                          <p:spTgt spid="43"/>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2" presetSubtype="2">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1+#ppt_w/2"/>
                                          </p:val>
                                        </p:tav>
                                        <p:tav tm="100000">
                                          <p:val>
                                            <p:strVal val="#ppt_x"/>
                                          </p:val>
                                        </p:tav>
                                      </p:tavLst>
                                    </p:anim>
                                    <p:anim calcmode="lin" valueType="num">
                                      <p:cBhvr additive="base">
                                        <p:cTn dur="500" fill="hold" id="2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22" presetSubtype="8">
                                  <p:stCondLst>
                                    <p:cond delay="0"/>
                                  </p:stCondLst>
                                  <p:childTnLst>
                                    <p:set>
                                      <p:cBhvr>
                                        <p:cTn dur="1" fill="hold" id="32">
                                          <p:stCondLst>
                                            <p:cond delay="0"/>
                                          </p:stCondLst>
                                        </p:cTn>
                                        <p:tgtEl>
                                          <p:spTgt spid="41"/>
                                        </p:tgtEl>
                                        <p:attrNameLst>
                                          <p:attrName>style.visibility</p:attrName>
                                        </p:attrNameLst>
                                      </p:cBhvr>
                                      <p:to>
                                        <p:strVal val="visible"/>
                                      </p:to>
                                    </p:set>
                                    <p:animEffect filter="wipe(left)" transition="in">
                                      <p:cBhvr>
                                        <p:cTn dur="500" id="33"/>
                                        <p:tgtEl>
                                          <p:spTgt spid="41"/>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4"/>
                                        </p:tgtEl>
                                        <p:attrNameLst>
                                          <p:attrName>style.visibility</p:attrName>
                                        </p:attrNameLst>
                                      </p:cBhvr>
                                      <p:to>
                                        <p:strVal val="visible"/>
                                      </p:to>
                                    </p:set>
                                    <p:anim calcmode="lin" valueType="num">
                                      <p:cBhvr>
                                        <p:cTn dur="500" fill="hold" id="38"/>
                                        <p:tgtEl>
                                          <p:spTgt spid="4"/>
                                        </p:tgtEl>
                                        <p:attrNameLst>
                                          <p:attrName>ppt_w</p:attrName>
                                        </p:attrNameLst>
                                      </p:cBhvr>
                                      <p:tavLst>
                                        <p:tav tm="0">
                                          <p:val>
                                            <p:fltVal val="0"/>
                                          </p:val>
                                        </p:tav>
                                        <p:tav tm="100000">
                                          <p:val>
                                            <p:strVal val="#ppt_w"/>
                                          </p:val>
                                        </p:tav>
                                      </p:tavLst>
                                    </p:anim>
                                    <p:anim calcmode="lin" valueType="num">
                                      <p:cBhvr>
                                        <p:cTn dur="500" fill="hold" id="39"/>
                                        <p:tgtEl>
                                          <p:spTgt spid="4"/>
                                        </p:tgtEl>
                                        <p:attrNameLst>
                                          <p:attrName>ppt_h</p:attrName>
                                        </p:attrNameLst>
                                      </p:cBhvr>
                                      <p:tavLst>
                                        <p:tav tm="0">
                                          <p:val>
                                            <p:fltVal val="0"/>
                                          </p:val>
                                        </p:tav>
                                        <p:tav tm="100000">
                                          <p:val>
                                            <p:strVal val="#ppt_h"/>
                                          </p:val>
                                        </p:tav>
                                      </p:tavLst>
                                    </p:anim>
                                    <p:animEffect filter="fade" transition="in">
                                      <p:cBhvr>
                                        <p:cTn dur="500" id="40"/>
                                        <p:tgtEl>
                                          <p:spTgt spid="4"/>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16" presetSubtype="21">
                                  <p:stCondLst>
                                    <p:cond delay="0"/>
                                  </p:stCondLst>
                                  <p:childTnLst>
                                    <p:set>
                                      <p:cBhvr>
                                        <p:cTn dur="1" fill="hold" id="44">
                                          <p:stCondLst>
                                            <p:cond delay="0"/>
                                          </p:stCondLst>
                                        </p:cTn>
                                        <p:tgtEl>
                                          <p:spTgt spid="6"/>
                                        </p:tgtEl>
                                        <p:attrNameLst>
                                          <p:attrName>style.visibility</p:attrName>
                                        </p:attrNameLst>
                                      </p:cBhvr>
                                      <p:to>
                                        <p:strVal val="visible"/>
                                      </p:to>
                                    </p:set>
                                    <p:animEffect filter="barn(inVertical)" transition="in">
                                      <p:cBhvr>
                                        <p:cTn dur="500" id="4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4"/>
      <p:bldP grpId="0" spid="6"/>
      <p:bldP grpId="0" spid="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1" y="807571"/>
            <a:ext cx="3419145" cy="3135779"/>
            <a:chOff x="1" y="742950"/>
            <a:chExt cx="3419145" cy="3135779"/>
          </a:xfrm>
        </p:grpSpPr>
        <p:sp>
          <p:nvSpPr>
            <p:cNvPr id="30" name="任意多边形 29"/>
            <p:cNvSpPr/>
            <p:nvPr/>
          </p:nvSpPr>
          <p:spPr>
            <a:xfrm flipV="1">
              <a:off x="1" y="742952"/>
              <a:ext cx="3419145" cy="3135777"/>
            </a:xfrm>
            <a:custGeom>
              <a:gdLst>
                <a:gd fmla="*/ 0 w 3419145" name="connsiteX0"/>
                <a:gd fmla="*/ 3135777 h 3135777" name="connsiteY0"/>
                <a:gd fmla="*/ 3419145 w 3419145" name="connsiteX1"/>
                <a:gd fmla="*/ 3135777 h 3135777" name="connsiteY1"/>
                <a:gd fmla="*/ 0 w 3419145" name="connsiteX2"/>
                <a:gd fmla="*/ 0 h 3135777" name="connsiteY2"/>
              </a:gdLst>
              <a:cxnLst>
                <a:cxn ang="0">
                  <a:pos x="connsiteX0" y="connsiteY0"/>
                </a:cxn>
                <a:cxn ang="0">
                  <a:pos x="connsiteX1" y="connsiteY1"/>
                </a:cxn>
                <a:cxn ang="0">
                  <a:pos x="connsiteX2" y="connsiteY2"/>
                </a:cxn>
              </a:cxnLst>
              <a:rect b="b" l="l" r="r" t="t"/>
              <a:pathLst>
                <a:path h="3135777" w="3419145">
                  <a:moveTo>
                    <a:pt x="0" y="3135777"/>
                  </a:moveTo>
                  <a:lnTo>
                    <a:pt x="3419145" y="3135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latin typeface="+mn-ea"/>
              </a:endParaRPr>
            </a:p>
          </p:txBody>
        </p:sp>
        <p:sp>
          <p:nvSpPr>
            <p:cNvPr id="15" name="直角三角形 14"/>
            <p:cNvSpPr/>
            <p:nvPr/>
          </p:nvSpPr>
          <p:spPr>
            <a:xfrm flipV="1">
              <a:off x="1654" y="742950"/>
              <a:ext cx="3187684" cy="29234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FFFFFF"/>
                </a:solidFill>
                <a:latin typeface="+mn-ea"/>
              </a:endParaRPr>
            </a:p>
          </p:txBody>
        </p:sp>
      </p:grpSp>
      <p:grpSp>
        <p:nvGrpSpPr>
          <p:cNvPr id="35" name="组合 34"/>
          <p:cNvGrpSpPr/>
          <p:nvPr/>
        </p:nvGrpSpPr>
        <p:grpSpPr>
          <a:xfrm>
            <a:off x="76200" y="827961"/>
            <a:ext cx="9067800" cy="3375881"/>
            <a:chOff x="665019" y="980362"/>
            <a:chExt cx="8478981" cy="3058116"/>
          </a:xfrm>
        </p:grpSpPr>
        <p:sp>
          <p:nvSpPr>
            <p:cNvPr id="34" name="任意多边形 33"/>
            <p:cNvSpPr/>
            <p:nvPr/>
          </p:nvSpPr>
          <p:spPr>
            <a:xfrm flipH="1" flipV="1">
              <a:off x="4495800" y="1115077"/>
              <a:ext cx="4648200" cy="2923401"/>
            </a:xfrm>
            <a:custGeom>
              <a:gdLst>
                <a:gd fmla="*/ 0 w 4648200" name="connsiteX0"/>
                <a:gd fmla="*/ 2923401 h 2923401" name="connsiteY0"/>
                <a:gd fmla="*/ 0 w 4648200" name="connsiteX1"/>
                <a:gd fmla="*/ 6474 h 2923401" name="connsiteY1"/>
                <a:gd fmla="*/ 4648200 w 4648200" name="connsiteX2"/>
                <a:gd fmla="*/ 0 h 2923401" name="connsiteY2"/>
                <a:gd fmla="*/ 2297655 w 4648200" name="connsiteX3"/>
                <a:gd fmla="*/ 2918023 h 2923401" name="connsiteY3"/>
              </a:gdLst>
              <a:cxnLst>
                <a:cxn ang="0">
                  <a:pos x="connsiteX0" y="connsiteY0"/>
                </a:cxn>
                <a:cxn ang="0">
                  <a:pos x="connsiteX1" y="connsiteY1"/>
                </a:cxn>
                <a:cxn ang="0">
                  <a:pos x="connsiteX2" y="connsiteY2"/>
                </a:cxn>
                <a:cxn ang="0">
                  <a:pos x="connsiteX3" y="connsiteY3"/>
                </a:cxn>
              </a:cxnLst>
              <a:rect b="b" l="l" r="r" t="t"/>
              <a:pathLst>
                <a:path h="2923401" w="4648200">
                  <a:moveTo>
                    <a:pt x="0" y="2923401"/>
                  </a:moveTo>
                  <a:lnTo>
                    <a:pt x="0" y="6474"/>
                  </a:lnTo>
                  <a:lnTo>
                    <a:pt x="4648200" y="0"/>
                  </a:lnTo>
                  <a:lnTo>
                    <a:pt x="2297655" y="2918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32" name="任意多边形 31"/>
            <p:cNvSpPr/>
            <p:nvPr/>
          </p:nvSpPr>
          <p:spPr>
            <a:xfrm flipH="1" flipV="1">
              <a:off x="665019" y="980362"/>
              <a:ext cx="8478981" cy="2916096"/>
            </a:xfrm>
            <a:custGeom>
              <a:gdLst>
                <a:gd fmla="*/ 0 w 8478981" name="connsiteX0"/>
                <a:gd fmla="*/ 2916096 h 2916096" name="connsiteY0"/>
                <a:gd fmla="*/ 0 w 8478981" name="connsiteX1"/>
                <a:gd fmla="*/ 6898 h 2916096" name="connsiteY1"/>
                <a:gd fmla="*/ 8478981 w 8478981" name="connsiteX2"/>
                <a:gd fmla="*/ 0 h 2916096" name="connsiteY2"/>
                <a:gd fmla="*/ 5173821 w 8478981" name="connsiteX3"/>
                <a:gd fmla="*/ 2909780 h 2916096" name="connsiteY3"/>
              </a:gdLst>
              <a:cxnLst>
                <a:cxn ang="0">
                  <a:pos x="connsiteX0" y="connsiteY0"/>
                </a:cxn>
                <a:cxn ang="0">
                  <a:pos x="connsiteX1" y="connsiteY1"/>
                </a:cxn>
                <a:cxn ang="0">
                  <a:pos x="connsiteX2" y="connsiteY2"/>
                </a:cxn>
                <a:cxn ang="0">
                  <a:pos x="connsiteX3" y="connsiteY3"/>
                </a:cxn>
              </a:cxnLst>
              <a:rect b="b" l="l" r="r" t="t"/>
              <a:pathLst>
                <a:path h="2916096" w="8478981">
                  <a:moveTo>
                    <a:pt x="0" y="2916096"/>
                  </a:moveTo>
                  <a:lnTo>
                    <a:pt x="0" y="6898"/>
                  </a:lnTo>
                  <a:lnTo>
                    <a:pt x="8478981" y="0"/>
                  </a:lnTo>
                  <a:lnTo>
                    <a:pt x="5173821" y="29097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grpSp>
      <p:sp>
        <p:nvSpPr>
          <p:cNvPr id="28" name="任意多边形 27"/>
          <p:cNvSpPr/>
          <p:nvPr/>
        </p:nvSpPr>
        <p:spPr>
          <a:xfrm flipH="1" flipV="1">
            <a:off x="1561812" y="4315031"/>
            <a:ext cx="7582188" cy="161719"/>
          </a:xfrm>
          <a:custGeom>
            <a:gdLst>
              <a:gd fmla="*/ 0 w 7582188" name="connsiteX0"/>
              <a:gd fmla="*/ 161719 h 161719" name="connsiteY0"/>
              <a:gd fmla="*/ 0 w 7582188" name="connsiteX1"/>
              <a:gd fmla="*/ 6169 h 161719" name="connsiteY1"/>
              <a:gd fmla="*/ 7582188 w 7582188" name="connsiteX2"/>
              <a:gd fmla="*/ 0 h 161719" name="connsiteY2"/>
              <a:gd fmla="*/ 7405338 w 7582188" name="connsiteX3"/>
              <a:gd fmla="*/ 155695 h 161719" name="connsiteY3"/>
            </a:gdLst>
            <a:cxnLst>
              <a:cxn ang="0">
                <a:pos x="connsiteX0" y="connsiteY0"/>
              </a:cxn>
              <a:cxn ang="0">
                <a:pos x="connsiteX1" y="connsiteY1"/>
              </a:cxn>
              <a:cxn ang="0">
                <a:pos x="connsiteX2" y="connsiteY2"/>
              </a:cxn>
              <a:cxn ang="0">
                <a:pos x="connsiteX3" y="connsiteY3"/>
              </a:cxn>
            </a:cxnLst>
            <a:rect b="b" l="l" r="r" t="t"/>
            <a:pathLst>
              <a:path h="161719" w="7582188">
                <a:moveTo>
                  <a:pt x="0" y="161719"/>
                </a:moveTo>
                <a:lnTo>
                  <a:pt x="0" y="6169"/>
                </a:lnTo>
                <a:lnTo>
                  <a:pt x="7582188" y="0"/>
                </a:lnTo>
                <a:lnTo>
                  <a:pt x="7405338" y="1556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16" name="文本框 15">
            <a:extLst>
              <a:ext uri="{FF2B5EF4-FFF2-40B4-BE49-F238E27FC236}">
                <a16:creationId xmlns:a16="http://schemas.microsoft.com/office/drawing/2014/main" id="{FA8E8E23-A818-4B1D-AE38-BCD3A3317AB6}"/>
              </a:ext>
            </a:extLst>
          </p:cNvPr>
          <p:cNvSpPr txBox="1"/>
          <p:nvPr/>
        </p:nvSpPr>
        <p:spPr>
          <a:xfrm>
            <a:off x="3124200" y="1428750"/>
            <a:ext cx="5715000" cy="2042160"/>
          </a:xfrm>
          <a:prstGeom prst="rect">
            <a:avLst/>
          </a:prstGeom>
          <a:noFill/>
        </p:spPr>
        <p:txBody>
          <a:bodyPr rtlCol="0" wrap="square">
            <a:spAutoFit/>
          </a:bodyPr>
          <a:lstStyle/>
          <a:p>
            <a:pPr>
              <a:lnSpc>
                <a:spcPct val="200000"/>
              </a:lnSpc>
            </a:pPr>
            <a:r>
              <a:rPr altLang="en-US" lang="zh-CN" noProof="1" smtClean="0" sz="1600">
                <a:solidFill>
                  <a:schemeClr val="bg1"/>
                </a:solidFill>
                <a:latin typeface="+mn-ea"/>
                <a:sym charset="0" panose="020b0604020202020204" pitchFamily="34" typeface="Arial"/>
              </a:rPr>
              <a:t>是指通过各种手段掩饰隐瞒毒品犯罪、黑社会性质的组织犯罪恐怖活动犯罪、走私犯罪、贪污贿赂犯罪、破坏金融管理秩序犯罪、金融诈骗犯罪等犯罪所得及其产生的收益的来源和性质使之在形式上合法化的行为。</a:t>
            </a: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rot="21061820">
            <a:off x="1130468" y="2494753"/>
            <a:ext cx="2052034" cy="1368022"/>
          </a:xfrm>
          <a:prstGeom prst="rect">
            <a:avLst/>
          </a:prstGeom>
        </p:spPr>
      </p:pic>
      <p:grpSp>
        <p:nvGrpSpPr>
          <p:cNvPr id="8" name="组合 7"/>
          <p:cNvGrpSpPr/>
          <p:nvPr/>
        </p:nvGrpSpPr>
        <p:grpSpPr>
          <a:xfrm>
            <a:off x="228600" y="1200150"/>
            <a:ext cx="1291232" cy="1096591"/>
            <a:chOff x="278146" y="1276350"/>
            <a:chExt cx="1291232" cy="1096591"/>
          </a:xfrm>
        </p:grpSpPr>
        <p:sp>
          <p:nvSpPr>
            <p:cNvPr id="2" name="矩形 1"/>
            <p:cNvSpPr/>
            <p:nvPr/>
          </p:nvSpPr>
          <p:spPr>
            <a:xfrm>
              <a:off x="278146" y="1276350"/>
              <a:ext cx="1233805" cy="640080"/>
            </a:xfrm>
            <a:prstGeom prst="rect">
              <a:avLst/>
            </a:prstGeom>
          </p:spPr>
          <p:txBody>
            <a:bodyPr wrap="none">
              <a:spAutoFit/>
            </a:bodyPr>
            <a:lstStyle/>
            <a:p>
              <a:r>
                <a:rPr altLang="en-US" b="1" lang="en-US" noProof="1" sz="3600">
                  <a:solidFill>
                    <a:schemeClr val="accent1"/>
                  </a:solidFill>
                  <a:latin typeface="+mn-ea"/>
                  <a:sym charset="0" panose="020b0604020202020204" pitchFamily="34" typeface="Arial"/>
                </a:rPr>
                <a:t> 洗钱</a:t>
              </a:r>
            </a:p>
          </p:txBody>
        </p:sp>
        <p:sp>
          <p:nvSpPr>
            <p:cNvPr id="7" name="矩形 6"/>
            <p:cNvSpPr/>
            <p:nvPr/>
          </p:nvSpPr>
          <p:spPr>
            <a:xfrm>
              <a:off x="423493" y="1793667"/>
              <a:ext cx="1145885" cy="1005840"/>
            </a:xfrm>
            <a:prstGeom prst="rect">
              <a:avLst/>
            </a:prstGeom>
          </p:spPr>
          <p:txBody>
            <a:bodyPr wrap="square">
              <a:spAutoFit/>
            </a:bodyPr>
            <a:lstStyle/>
            <a:p>
              <a:r>
                <a:rPr altLang="en-US" lang="zh-CN" smtClean="0" sz="2000">
                  <a:solidFill>
                    <a:schemeClr val="accent1"/>
                  </a:solidFill>
                </a:rPr>
                <a:t>MONEY </a:t>
              </a:r>
            </a:p>
            <a:p>
              <a:r>
                <a:rPr altLang="en-US" lang="zh-CN" smtClean="0" sz="2000">
                  <a:solidFill>
                    <a:schemeClr val="accent1"/>
                  </a:solidFill>
                </a:rPr>
                <a:t>LAUNDERING</a:t>
              </a:r>
            </a:p>
          </p:txBody>
        </p:sp>
      </p:grpSp>
    </p:spTree>
    <p:extLst>
      <p:ext uri="{BB962C8B-B14F-4D97-AF65-F5344CB8AC3E}">
        <p14:creationId val="63600114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000" fill="hold" id="7"/>
                                        <p:tgtEl>
                                          <p:spTgt spid="35"/>
                                        </p:tgtEl>
                                        <p:attrNameLst>
                                          <p:attrName>ppt_x</p:attrName>
                                        </p:attrNameLst>
                                      </p:cBhvr>
                                      <p:tavLst>
                                        <p:tav tm="0">
                                          <p:val>
                                            <p:strVal val="1+#ppt_w/2"/>
                                          </p:val>
                                        </p:tav>
                                        <p:tav tm="100000">
                                          <p:val>
                                            <p:strVal val="#ppt_x"/>
                                          </p:val>
                                        </p:tav>
                                      </p:tavLst>
                                    </p:anim>
                                    <p:anim calcmode="lin" valueType="num">
                                      <p:cBhvr additive="base">
                                        <p:cTn dur="1000" fill="hold" id="8"/>
                                        <p:tgtEl>
                                          <p:spTgt spid="35"/>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8">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0-#ppt_w/2"/>
                                          </p:val>
                                        </p:tav>
                                        <p:tav tm="100000">
                                          <p:val>
                                            <p:strVal val="#ppt_x"/>
                                          </p:val>
                                        </p:tav>
                                      </p:tavLst>
                                    </p:anim>
                                    <p:anim calcmode="lin" valueType="num">
                                      <p:cBhvr additive="base">
                                        <p:cTn dur="1000" fill="hold" id="12"/>
                                        <p:tgtEl>
                                          <p:spTgt spid="47"/>
                                        </p:tgtEl>
                                        <p:attrNameLst>
                                          <p:attrName>ppt_y</p:attrName>
                                        </p:attrNameLst>
                                      </p:cBhvr>
                                      <p:tavLst>
                                        <p:tav tm="0">
                                          <p:val>
                                            <p:strVal val="#ppt_y"/>
                                          </p:val>
                                        </p:tav>
                                        <p:tav tm="100000">
                                          <p:val>
                                            <p:strVal val="#ppt_y"/>
                                          </p:val>
                                        </p:tav>
                                      </p:tavLst>
                                    </p:anim>
                                  </p:childTnLst>
                                </p:cTn>
                              </p:par>
                              <p:par>
                                <p:cTn decel="60000" fill="hold" grpId="0"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ppt_x"/>
                                          </p:val>
                                        </p:tav>
                                        <p:tav tm="100000">
                                          <p:val>
                                            <p:strVal val="#ppt_x"/>
                                          </p:val>
                                        </p:tav>
                                      </p:tavLst>
                                    </p:anim>
                                    <p:anim calcmode="lin" valueType="num">
                                      <p:cBhvr additive="base">
                                        <p:cTn dur="1000" fill="hold" id="16"/>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 presetSubtype="12">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0-#ppt_w/2"/>
                                          </p:val>
                                        </p:tav>
                                        <p:tav tm="100000">
                                          <p:val>
                                            <p:strVal val="#ppt_x"/>
                                          </p:val>
                                        </p:tav>
                                      </p:tavLst>
                                    </p:anim>
                                    <p:anim calcmode="lin" valueType="num">
                                      <p:cBhvr additive="base">
                                        <p:cTn dur="500" fill="hold" id="22"/>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2" presetSubtype="1">
                                  <p:stCondLst>
                                    <p:cond delay="0"/>
                                  </p:stCondLst>
                                  <p:childTnLst>
                                    <p:set>
                                      <p:cBhvr>
                                        <p:cTn dur="1" fill="hold" id="33">
                                          <p:stCondLst>
                                            <p:cond delay="0"/>
                                          </p:stCondLst>
                                        </p:cTn>
                                        <p:tgtEl>
                                          <p:spTgt spid="16"/>
                                        </p:tgtEl>
                                        <p:attrNameLst>
                                          <p:attrName>style.visibility</p:attrName>
                                        </p:attrNameLst>
                                      </p:cBhvr>
                                      <p:to>
                                        <p:strVal val="visible"/>
                                      </p:to>
                                    </p:set>
                                    <p:animEffect filter="wipe(up)" transition="in">
                                      <p:cBhvr>
                                        <p:cTn dur="500" id="3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1" y="807571"/>
            <a:ext cx="3419145" cy="3135779"/>
            <a:chOff x="1" y="742950"/>
            <a:chExt cx="3419145" cy="3135779"/>
          </a:xfrm>
        </p:grpSpPr>
        <p:sp>
          <p:nvSpPr>
            <p:cNvPr id="30" name="任意多边形 29"/>
            <p:cNvSpPr/>
            <p:nvPr/>
          </p:nvSpPr>
          <p:spPr>
            <a:xfrm flipV="1">
              <a:off x="1" y="742952"/>
              <a:ext cx="3419145" cy="3135777"/>
            </a:xfrm>
            <a:custGeom>
              <a:gdLst>
                <a:gd fmla="*/ 0 w 3419145" name="connsiteX0"/>
                <a:gd fmla="*/ 3135777 h 3135777" name="connsiteY0"/>
                <a:gd fmla="*/ 3419145 w 3419145" name="connsiteX1"/>
                <a:gd fmla="*/ 3135777 h 3135777" name="connsiteY1"/>
                <a:gd fmla="*/ 0 w 3419145" name="connsiteX2"/>
                <a:gd fmla="*/ 0 h 3135777" name="connsiteY2"/>
              </a:gdLst>
              <a:cxnLst>
                <a:cxn ang="0">
                  <a:pos x="connsiteX0" y="connsiteY0"/>
                </a:cxn>
                <a:cxn ang="0">
                  <a:pos x="connsiteX1" y="connsiteY1"/>
                </a:cxn>
                <a:cxn ang="0">
                  <a:pos x="connsiteX2" y="connsiteY2"/>
                </a:cxn>
              </a:cxnLst>
              <a:rect b="b" l="l" r="r" t="t"/>
              <a:pathLst>
                <a:path h="3135777" w="3419145">
                  <a:moveTo>
                    <a:pt x="0" y="3135777"/>
                  </a:moveTo>
                  <a:lnTo>
                    <a:pt x="3419145" y="3135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latin typeface="+mn-ea"/>
              </a:endParaRPr>
            </a:p>
          </p:txBody>
        </p:sp>
        <p:sp>
          <p:nvSpPr>
            <p:cNvPr id="15" name="直角三角形 14"/>
            <p:cNvSpPr/>
            <p:nvPr/>
          </p:nvSpPr>
          <p:spPr>
            <a:xfrm flipV="1">
              <a:off x="1654" y="742950"/>
              <a:ext cx="3187684" cy="29234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FFFFFF"/>
                </a:solidFill>
                <a:latin typeface="+mn-ea"/>
              </a:endParaRPr>
            </a:p>
          </p:txBody>
        </p:sp>
      </p:grpSp>
      <p:grpSp>
        <p:nvGrpSpPr>
          <p:cNvPr id="35" name="组合 34"/>
          <p:cNvGrpSpPr/>
          <p:nvPr/>
        </p:nvGrpSpPr>
        <p:grpSpPr>
          <a:xfrm>
            <a:off x="76200" y="827961"/>
            <a:ext cx="9067800" cy="3375881"/>
            <a:chOff x="665019" y="980362"/>
            <a:chExt cx="8478981" cy="3058116"/>
          </a:xfrm>
          <a:solidFill>
            <a:schemeClr val="accent1"/>
          </a:solidFill>
        </p:grpSpPr>
        <p:sp>
          <p:nvSpPr>
            <p:cNvPr id="34" name="任意多边形 33"/>
            <p:cNvSpPr/>
            <p:nvPr/>
          </p:nvSpPr>
          <p:spPr>
            <a:xfrm flipH="1" flipV="1">
              <a:off x="4495800" y="1115077"/>
              <a:ext cx="4648200" cy="2923401"/>
            </a:xfrm>
            <a:custGeom>
              <a:gdLst>
                <a:gd fmla="*/ 0 w 4648200" name="connsiteX0"/>
                <a:gd fmla="*/ 2923401 h 2923401" name="connsiteY0"/>
                <a:gd fmla="*/ 0 w 4648200" name="connsiteX1"/>
                <a:gd fmla="*/ 6474 h 2923401" name="connsiteY1"/>
                <a:gd fmla="*/ 4648200 w 4648200" name="connsiteX2"/>
                <a:gd fmla="*/ 0 h 2923401" name="connsiteY2"/>
                <a:gd fmla="*/ 2297655 w 4648200" name="connsiteX3"/>
                <a:gd fmla="*/ 2918023 h 2923401" name="connsiteY3"/>
              </a:gdLst>
              <a:cxnLst>
                <a:cxn ang="0">
                  <a:pos x="connsiteX0" y="connsiteY0"/>
                </a:cxn>
                <a:cxn ang="0">
                  <a:pos x="connsiteX1" y="connsiteY1"/>
                </a:cxn>
                <a:cxn ang="0">
                  <a:pos x="connsiteX2" y="connsiteY2"/>
                </a:cxn>
                <a:cxn ang="0">
                  <a:pos x="connsiteX3" y="connsiteY3"/>
                </a:cxn>
              </a:cxnLst>
              <a:rect b="b" l="l" r="r" t="t"/>
              <a:pathLst>
                <a:path h="2923401" w="4648200">
                  <a:moveTo>
                    <a:pt x="0" y="2923401"/>
                  </a:moveTo>
                  <a:lnTo>
                    <a:pt x="0" y="6474"/>
                  </a:lnTo>
                  <a:lnTo>
                    <a:pt x="4648200" y="0"/>
                  </a:lnTo>
                  <a:lnTo>
                    <a:pt x="2297655" y="2918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32" name="任意多边形 31"/>
            <p:cNvSpPr/>
            <p:nvPr/>
          </p:nvSpPr>
          <p:spPr>
            <a:xfrm flipH="1" flipV="1">
              <a:off x="665019" y="980362"/>
              <a:ext cx="8478981" cy="2916096"/>
            </a:xfrm>
            <a:custGeom>
              <a:gdLst>
                <a:gd fmla="*/ 0 w 8478981" name="connsiteX0"/>
                <a:gd fmla="*/ 2916096 h 2916096" name="connsiteY0"/>
                <a:gd fmla="*/ 0 w 8478981" name="connsiteX1"/>
                <a:gd fmla="*/ 6898 h 2916096" name="connsiteY1"/>
                <a:gd fmla="*/ 8478981 w 8478981" name="connsiteX2"/>
                <a:gd fmla="*/ 0 h 2916096" name="connsiteY2"/>
                <a:gd fmla="*/ 5173821 w 8478981" name="connsiteX3"/>
                <a:gd fmla="*/ 2909780 h 2916096" name="connsiteY3"/>
              </a:gdLst>
              <a:cxnLst>
                <a:cxn ang="0">
                  <a:pos x="connsiteX0" y="connsiteY0"/>
                </a:cxn>
                <a:cxn ang="0">
                  <a:pos x="connsiteX1" y="connsiteY1"/>
                </a:cxn>
                <a:cxn ang="0">
                  <a:pos x="connsiteX2" y="connsiteY2"/>
                </a:cxn>
                <a:cxn ang="0">
                  <a:pos x="connsiteX3" y="connsiteY3"/>
                </a:cxn>
              </a:cxnLst>
              <a:rect b="b" l="l" r="r" t="t"/>
              <a:pathLst>
                <a:path h="2916096" w="8478981">
                  <a:moveTo>
                    <a:pt x="0" y="2916096"/>
                  </a:moveTo>
                  <a:lnTo>
                    <a:pt x="0" y="6898"/>
                  </a:lnTo>
                  <a:lnTo>
                    <a:pt x="8478981" y="0"/>
                  </a:lnTo>
                  <a:lnTo>
                    <a:pt x="5173821" y="29097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grpSp>
      <p:sp>
        <p:nvSpPr>
          <p:cNvPr id="28" name="任意多边形 27"/>
          <p:cNvSpPr/>
          <p:nvPr/>
        </p:nvSpPr>
        <p:spPr>
          <a:xfrm flipH="1" flipV="1">
            <a:off x="1561812" y="4315031"/>
            <a:ext cx="7582188" cy="161719"/>
          </a:xfrm>
          <a:custGeom>
            <a:gdLst>
              <a:gd fmla="*/ 0 w 7582188" name="connsiteX0"/>
              <a:gd fmla="*/ 161719 h 161719" name="connsiteY0"/>
              <a:gd fmla="*/ 0 w 7582188" name="connsiteX1"/>
              <a:gd fmla="*/ 6169 h 161719" name="connsiteY1"/>
              <a:gd fmla="*/ 7582188 w 7582188" name="connsiteX2"/>
              <a:gd fmla="*/ 0 h 161719" name="connsiteY2"/>
              <a:gd fmla="*/ 7405338 w 7582188" name="connsiteX3"/>
              <a:gd fmla="*/ 155695 h 161719" name="connsiteY3"/>
            </a:gdLst>
            <a:cxnLst>
              <a:cxn ang="0">
                <a:pos x="connsiteX0" y="connsiteY0"/>
              </a:cxn>
              <a:cxn ang="0">
                <a:pos x="connsiteX1" y="connsiteY1"/>
              </a:cxn>
              <a:cxn ang="0">
                <a:pos x="connsiteX2" y="connsiteY2"/>
              </a:cxn>
              <a:cxn ang="0">
                <a:pos x="connsiteX3" y="connsiteY3"/>
              </a:cxn>
            </a:cxnLst>
            <a:rect b="b" l="l" r="r" t="t"/>
            <a:pathLst>
              <a:path h="161719" w="7582188">
                <a:moveTo>
                  <a:pt x="0" y="161719"/>
                </a:moveTo>
                <a:lnTo>
                  <a:pt x="0" y="6169"/>
                </a:lnTo>
                <a:lnTo>
                  <a:pt x="7582188" y="0"/>
                </a:lnTo>
                <a:lnTo>
                  <a:pt x="7405338" y="1556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solidFill>
                <a:srgbClr val="FFFFFF"/>
              </a:solidFill>
            </a:endParaRPr>
          </a:p>
        </p:txBody>
      </p:sp>
      <p:sp>
        <p:nvSpPr>
          <p:cNvPr id="16" name="文本框 15">
            <a:extLst>
              <a:ext uri="{FF2B5EF4-FFF2-40B4-BE49-F238E27FC236}">
                <a16:creationId xmlns:a16="http://schemas.microsoft.com/office/drawing/2014/main" id="{FA8E8E23-A818-4B1D-AE38-BCD3A3317AB6}"/>
              </a:ext>
            </a:extLst>
          </p:cNvPr>
          <p:cNvSpPr txBox="1"/>
          <p:nvPr/>
        </p:nvSpPr>
        <p:spPr>
          <a:xfrm>
            <a:off x="4343400" y="1315581"/>
            <a:ext cx="3886200" cy="2225040"/>
          </a:xfrm>
          <a:prstGeom prst="rect">
            <a:avLst/>
          </a:prstGeom>
          <a:noFill/>
        </p:spPr>
        <p:txBody>
          <a:bodyPr rtlCol="0" wrap="square">
            <a:spAutoFit/>
          </a:bodyPr>
          <a:lstStyle/>
          <a:p>
            <a:r>
              <a:rPr altLang="en-US" lang="zh-CN" noProof="1" sz="2000">
                <a:solidFill>
                  <a:schemeClr val="bg1"/>
                </a:solidFill>
                <a:latin typeface="+mn-ea"/>
                <a:sym charset="0" panose="020b0604020202020204" pitchFamily="34" typeface="Arial"/>
              </a:rPr>
              <a:t>（一）洗钱危害社会安定</a:t>
            </a:r>
          </a:p>
          <a:p>
            <a:endParaRPr altLang="en-US" lang="zh-CN" noProof="1" sz="2000">
              <a:solidFill>
                <a:schemeClr val="bg1"/>
              </a:solidFill>
              <a:latin typeface="+mn-ea"/>
              <a:sym charset="0" panose="020b0604020202020204" pitchFamily="34" typeface="Arial"/>
            </a:endParaRPr>
          </a:p>
          <a:p>
            <a:r>
              <a:rPr altLang="en-US" lang="zh-CN" noProof="1" sz="2000">
                <a:solidFill>
                  <a:schemeClr val="bg1"/>
                </a:solidFill>
                <a:latin typeface="+mn-ea"/>
                <a:sym charset="0" panose="020b0604020202020204" pitchFamily="34" typeface="Arial"/>
              </a:rPr>
              <a:t>（二）洗钱危害经济安全</a:t>
            </a:r>
          </a:p>
          <a:p>
            <a:endParaRPr altLang="en-US" lang="zh-CN" noProof="1" sz="2000">
              <a:solidFill>
                <a:schemeClr val="bg1"/>
              </a:solidFill>
              <a:latin typeface="+mn-ea"/>
              <a:sym charset="0" panose="020b0604020202020204" pitchFamily="34" typeface="Arial"/>
            </a:endParaRPr>
          </a:p>
          <a:p>
            <a:r>
              <a:rPr altLang="en-US" lang="zh-CN" noProof="1" sz="2000">
                <a:solidFill>
                  <a:schemeClr val="bg1"/>
                </a:solidFill>
                <a:latin typeface="+mn-ea"/>
                <a:sym charset="0" panose="020b0604020202020204" pitchFamily="34" typeface="Arial"/>
              </a:rPr>
              <a:t>（三）洗钱危害金融机构运转</a:t>
            </a:r>
          </a:p>
          <a:p>
            <a:endParaRPr altLang="en-US" lang="zh-CN" noProof="1" sz="2000">
              <a:solidFill>
                <a:schemeClr val="bg1"/>
              </a:solidFill>
              <a:latin typeface="+mn-ea"/>
              <a:sym charset="0" panose="020b0604020202020204" pitchFamily="34" typeface="Arial"/>
            </a:endParaRPr>
          </a:p>
          <a:p>
            <a:r>
              <a:rPr altLang="en-US" lang="zh-CN" noProof="1" sz="2000">
                <a:solidFill>
                  <a:schemeClr val="bg1"/>
                </a:solidFill>
                <a:latin typeface="+mn-ea"/>
                <a:sym charset="0" panose="020b0604020202020204" pitchFamily="34" typeface="Arial"/>
              </a:rPr>
              <a:t>（四）洗钱危害每个人的生活</a:t>
            </a: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rcRect r="2384" t="26007"/>
          <a:stretch>
            <a:fillRect/>
          </a:stretch>
        </p:blipFill>
        <p:spPr>
          <a:xfrm flipH="1">
            <a:off x="1523713" y="2282266"/>
            <a:ext cx="2611196" cy="1979273"/>
          </a:xfrm>
          <a:prstGeom prst="rect">
            <a:avLst/>
          </a:prstGeom>
        </p:spPr>
      </p:pic>
      <p:grpSp>
        <p:nvGrpSpPr>
          <p:cNvPr id="8" name="组合 7"/>
          <p:cNvGrpSpPr/>
          <p:nvPr/>
        </p:nvGrpSpPr>
        <p:grpSpPr>
          <a:xfrm>
            <a:off x="259305" y="1276350"/>
            <a:ext cx="1798095" cy="795702"/>
            <a:chOff x="406282" y="1428852"/>
            <a:chExt cx="1798095" cy="795702"/>
          </a:xfrm>
        </p:grpSpPr>
        <p:sp>
          <p:nvSpPr>
            <p:cNvPr id="2" name="矩形 1"/>
            <p:cNvSpPr/>
            <p:nvPr/>
          </p:nvSpPr>
          <p:spPr>
            <a:xfrm>
              <a:off x="406282" y="1428852"/>
              <a:ext cx="1706880" cy="457200"/>
            </a:xfrm>
            <a:prstGeom prst="rect">
              <a:avLst/>
            </a:prstGeom>
          </p:spPr>
          <p:txBody>
            <a:bodyPr wrap="none">
              <a:spAutoFit/>
            </a:bodyPr>
            <a:lstStyle/>
            <a:p>
              <a:r>
                <a:rPr altLang="en-US" b="1" lang="zh-CN" noProof="1" sz="2400">
                  <a:solidFill>
                    <a:schemeClr val="accent1"/>
                  </a:solidFill>
                  <a:latin typeface="+mn-ea"/>
                  <a:sym charset="0" panose="020b0604020202020204" pitchFamily="34" typeface="Arial"/>
                </a:rPr>
                <a:t>洗钱的危害</a:t>
              </a:r>
            </a:p>
          </p:txBody>
        </p:sp>
        <p:sp>
          <p:nvSpPr>
            <p:cNvPr id="7" name="矩形 6"/>
            <p:cNvSpPr/>
            <p:nvPr/>
          </p:nvSpPr>
          <p:spPr>
            <a:xfrm>
              <a:off x="423493" y="1793667"/>
              <a:ext cx="1780884" cy="411480"/>
            </a:xfrm>
            <a:prstGeom prst="rect">
              <a:avLst/>
            </a:prstGeom>
          </p:spPr>
          <p:txBody>
            <a:bodyPr wrap="square">
              <a:spAutoFit/>
            </a:bodyPr>
            <a:lstStyle/>
            <a:p>
              <a:r>
                <a:rPr altLang="zh-CN" lang="en-US" smtClean="0" sz="1050">
                  <a:solidFill>
                    <a:schemeClr val="accent1"/>
                  </a:solidFill>
                </a:rPr>
                <a:t>THE HARM OF MONEY LAUNDERING</a:t>
              </a:r>
            </a:p>
          </p:txBody>
        </p:sp>
      </p:grpSp>
    </p:spTree>
    <p:extLst>
      <p:ext uri="{BB962C8B-B14F-4D97-AF65-F5344CB8AC3E}">
        <p14:creationId val="411440451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000" fill="hold" id="7"/>
                                        <p:tgtEl>
                                          <p:spTgt spid="35"/>
                                        </p:tgtEl>
                                        <p:attrNameLst>
                                          <p:attrName>ppt_x</p:attrName>
                                        </p:attrNameLst>
                                      </p:cBhvr>
                                      <p:tavLst>
                                        <p:tav tm="0">
                                          <p:val>
                                            <p:strVal val="1+#ppt_w/2"/>
                                          </p:val>
                                        </p:tav>
                                        <p:tav tm="100000">
                                          <p:val>
                                            <p:strVal val="#ppt_x"/>
                                          </p:val>
                                        </p:tav>
                                      </p:tavLst>
                                    </p:anim>
                                    <p:anim calcmode="lin" valueType="num">
                                      <p:cBhvr additive="base">
                                        <p:cTn dur="1000" fill="hold" id="8"/>
                                        <p:tgtEl>
                                          <p:spTgt spid="35"/>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8">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0-#ppt_w/2"/>
                                          </p:val>
                                        </p:tav>
                                        <p:tav tm="100000">
                                          <p:val>
                                            <p:strVal val="#ppt_x"/>
                                          </p:val>
                                        </p:tav>
                                      </p:tavLst>
                                    </p:anim>
                                    <p:anim calcmode="lin" valueType="num">
                                      <p:cBhvr additive="base">
                                        <p:cTn dur="1000" fill="hold" id="12"/>
                                        <p:tgtEl>
                                          <p:spTgt spid="47"/>
                                        </p:tgtEl>
                                        <p:attrNameLst>
                                          <p:attrName>ppt_y</p:attrName>
                                        </p:attrNameLst>
                                      </p:cBhvr>
                                      <p:tavLst>
                                        <p:tav tm="0">
                                          <p:val>
                                            <p:strVal val="#ppt_y"/>
                                          </p:val>
                                        </p:tav>
                                        <p:tav tm="100000">
                                          <p:val>
                                            <p:strVal val="#ppt_y"/>
                                          </p:val>
                                        </p:tav>
                                      </p:tavLst>
                                    </p:anim>
                                  </p:childTnLst>
                                </p:cTn>
                              </p:par>
                              <p:par>
                                <p:cTn decel="60000" fill="hold" grpId="0"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ppt_x"/>
                                          </p:val>
                                        </p:tav>
                                        <p:tav tm="100000">
                                          <p:val>
                                            <p:strVal val="#ppt_x"/>
                                          </p:val>
                                        </p:tav>
                                      </p:tavLst>
                                    </p:anim>
                                    <p:anim calcmode="lin" valueType="num">
                                      <p:cBhvr additive="base">
                                        <p:cTn dur="1000" fill="hold" id="16"/>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 presetSubtype="12">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0-#ppt_w/2"/>
                                          </p:val>
                                        </p:tav>
                                        <p:tav tm="100000">
                                          <p:val>
                                            <p:strVal val="#ppt_x"/>
                                          </p:val>
                                        </p:tav>
                                      </p:tavLst>
                                    </p:anim>
                                    <p:anim calcmode="lin" valueType="num">
                                      <p:cBhvr additive="base">
                                        <p:cTn dur="500" fill="hold" id="22"/>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2" presetSubtype="1">
                                  <p:stCondLst>
                                    <p:cond delay="0"/>
                                  </p:stCondLst>
                                  <p:childTnLst>
                                    <p:set>
                                      <p:cBhvr>
                                        <p:cTn dur="1" fill="hold" id="33">
                                          <p:stCondLst>
                                            <p:cond delay="0"/>
                                          </p:stCondLst>
                                        </p:cTn>
                                        <p:tgtEl>
                                          <p:spTgt spid="16"/>
                                        </p:tgtEl>
                                        <p:attrNameLst>
                                          <p:attrName>style.visibility</p:attrName>
                                        </p:attrNameLst>
                                      </p:cBhvr>
                                      <p:to>
                                        <p:strVal val="visible"/>
                                      </p:to>
                                    </p:set>
                                    <p:animEffect filter="wipe(up)" transition="in">
                                      <p:cBhvr>
                                        <p:cTn dur="500" id="3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a:extLst>
              <a:ext uri="{FF2B5EF4-FFF2-40B4-BE49-F238E27FC236}">
                <a16:creationId xmlns:a16="http://schemas.microsoft.com/office/drawing/2014/main" id="{DB105B2A-FE6A-4A40-8987-3FEEDCF80615}"/>
              </a:ext>
            </a:extLst>
          </p:cNvPr>
          <p:cNvSpPr txBox="1"/>
          <p:nvPr/>
        </p:nvSpPr>
        <p:spPr>
          <a:xfrm>
            <a:off x="609600" y="514350"/>
            <a:ext cx="2286782"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洗钱罪的定义？</a:t>
            </a:r>
          </a:p>
        </p:txBody>
      </p:sp>
      <p:grpSp>
        <p:nvGrpSpPr>
          <p:cNvPr id="26" name="组合 25"/>
          <p:cNvGrpSpPr/>
          <p:nvPr/>
        </p:nvGrpSpPr>
        <p:grpSpPr>
          <a:xfrm>
            <a:off x="914400" y="1123950"/>
            <a:ext cx="7239000" cy="502920"/>
            <a:chOff x="1066800" y="1230630"/>
            <a:chExt cx="7239000" cy="502920"/>
          </a:xfrm>
        </p:grpSpPr>
        <p:sp>
          <p:nvSpPr>
            <p:cNvPr id="27" name="单圆角矩形 26"/>
            <p:cNvSpPr/>
            <p:nvPr/>
          </p:nvSpPr>
          <p:spPr>
            <a:xfrm>
              <a:off x="1066800" y="1230630"/>
              <a:ext cx="7239000" cy="502920"/>
            </a:xfrm>
            <a:prstGeom prst="round1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
          <p:nvSpPr>
            <p:cNvPr id="28" name="TextBox 560"/>
            <p:cNvSpPr txBox="1"/>
            <p:nvPr/>
          </p:nvSpPr>
          <p:spPr>
            <a:xfrm>
              <a:off x="2971800" y="1290554"/>
              <a:ext cx="3555206" cy="388620"/>
            </a:xfrm>
            <a:prstGeom prst="rect">
              <a:avLst/>
            </a:prstGeom>
            <a:noFill/>
          </p:spPr>
          <p:txBody>
            <a:bodyPr bIns="34290" lIns="68580" rIns="68580" rtlCol="0" tIns="3429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noProof="1" spc="225" sz="2100">
                  <a:solidFill>
                    <a:prstClr val="white"/>
                  </a:solidFill>
                  <a:cs typeface="+mn-ea"/>
                  <a:sym typeface="+mn-lt"/>
                </a:rPr>
                <a:t>洗钱罪</a:t>
              </a:r>
            </a:p>
          </p:txBody>
        </p:sp>
      </p:grpSp>
      <p:sp>
        <p:nvSpPr>
          <p:cNvPr id="29" name="矩形 3"/>
          <p:cNvSpPr/>
          <p:nvPr/>
        </p:nvSpPr>
        <p:spPr>
          <a:xfrm>
            <a:off x="2819401" y="1809750"/>
            <a:ext cx="5334000" cy="2202180"/>
          </a:xfrm>
          <a:prstGeom prst="rect">
            <a:avLst/>
          </a:prstGeom>
          <a:noFill/>
          <a:ln w="9525">
            <a:noFill/>
          </a:ln>
        </p:spPr>
        <p:txBody>
          <a:bodyPr anchor="t" bIns="34290" lIns="68580" rIns="68580" tIns="34290" wrap="square">
            <a:spAutoFit/>
          </a:bodyPr>
          <a:lstStyle/>
          <a:p>
            <a:pPr defTabSz="685800">
              <a:lnSpc>
                <a:spcPct val="200000"/>
              </a:lnSpc>
              <a:spcAft>
                <a:spcPts val="450"/>
              </a:spcAft>
            </a:pPr>
            <a:r>
              <a:rPr altLang="en-US" lang="zh-CN" sz="1400">
                <a:solidFill>
                  <a:schemeClr val="tx2"/>
                </a:solidFill>
                <a:latin typeface="+mn-ea"/>
                <a:cs typeface="+mn-ea"/>
                <a:sym typeface="+mn-lt"/>
              </a:rPr>
              <a:t>狭义洗钱罪——“洗钱罪”（毒品犯罪、黑社会性质的组织犯罪、恐怖活动犯罪、走私犯罪、贪污贿赂犯罪、破坏金融管理秩序犯罪、金融诈骗犯罪）广义洗钱罪——“掩饰、隐瞒犯罪所得、犯罪所得收益罪 特别洗钱罪——“窝藏、转移、隐瞒毒品、毒赃罪” 非法从事资金结算业务 “非法经营罪”（地下钱庄）</a:t>
            </a:r>
          </a:p>
        </p:txBody>
      </p:sp>
      <p:sp>
        <p:nvSpPr>
          <p:cNvPr id="30" name="Dark Gray"/>
          <p:cNvSpPr/>
          <p:nvPr/>
        </p:nvSpPr>
        <p:spPr bwMode="auto">
          <a:xfrm>
            <a:off x="914400" y="1809750"/>
            <a:ext cx="1633538" cy="1447800"/>
          </a:xfrm>
          <a:prstGeom prst="round2DiagRect">
            <a:avLst>
              <a:gd fmla="val 0" name="adj1"/>
              <a:gd fmla="val 0" name="adj2"/>
            </a:avLst>
          </a:prstGeom>
          <a:solidFill>
            <a:schemeClr val="accent2"/>
          </a:solidFill>
          <a:ln algn="ctr" cap="flat" cmpd="sng" w="9525">
            <a:noFill/>
            <a:prstDash val="solid"/>
            <a:headEnd len="med" type="none" w="med"/>
            <a:tailEnd len="med" type="none" w="med"/>
          </a:ln>
          <a:effectLst/>
        </p:spPr>
        <p:txBody>
          <a:bodyPr anchor="ctr" anchorCtr="0" bIns="25719" compatLnSpc="1" lIns="162000" numCol="1" rIns="162000" rtlCol="0" tIns="25719" vert="horz" wrap="square"/>
          <a:lstStyle/>
          <a:p>
            <a:pPr defTabSz="513874" fontAlgn="base" indent="342900">
              <a:lnSpc>
                <a:spcPct val="120000"/>
              </a:lnSpc>
              <a:spcBef>
                <a:spcPct val="0"/>
              </a:spcBef>
              <a:spcAft>
                <a:spcPct val="0"/>
              </a:spcAft>
              <a:defRPr/>
            </a:pPr>
            <a:r>
              <a:rPr altLang="en-US" b="1" lang="zh-CN" noProof="1" sz="1400">
                <a:solidFill>
                  <a:schemeClr val="bg1"/>
                </a:solidFill>
                <a:latin typeface="+mn-ea"/>
                <a:cs typeface="+mn-ea"/>
                <a:sym typeface="+mn-lt"/>
              </a:rPr>
              <a:t>组织犯罪</a:t>
            </a:r>
          </a:p>
          <a:p>
            <a:pPr defTabSz="513874" fontAlgn="base" indent="342900">
              <a:lnSpc>
                <a:spcPct val="120000"/>
              </a:lnSpc>
              <a:spcBef>
                <a:spcPct val="0"/>
              </a:spcBef>
              <a:spcAft>
                <a:spcPct val="0"/>
              </a:spcAft>
              <a:defRPr/>
            </a:pPr>
            <a:r>
              <a:rPr altLang="en-US" b="1" lang="zh-CN" noProof="1" sz="1400">
                <a:solidFill>
                  <a:schemeClr val="bg1"/>
                </a:solidFill>
                <a:latin typeface="+mn-ea"/>
                <a:cs typeface="+mn-ea"/>
                <a:sym typeface="+mn-lt"/>
              </a:rPr>
              <a:t>恐怖活动</a:t>
            </a:r>
          </a:p>
          <a:p>
            <a:pPr defTabSz="513874" fontAlgn="base" indent="342900">
              <a:lnSpc>
                <a:spcPct val="120000"/>
              </a:lnSpc>
              <a:spcBef>
                <a:spcPct val="0"/>
              </a:spcBef>
              <a:spcAft>
                <a:spcPct val="0"/>
              </a:spcAft>
              <a:defRPr/>
            </a:pPr>
            <a:r>
              <a:rPr altLang="en-US" b="1" lang="zh-CN" noProof="1" sz="1400">
                <a:solidFill>
                  <a:schemeClr val="bg1"/>
                </a:solidFill>
                <a:latin typeface="+mn-ea"/>
                <a:cs typeface="+mn-ea"/>
                <a:sym typeface="+mn-lt"/>
              </a:rPr>
              <a:t>走私犯罪</a:t>
            </a:r>
          </a:p>
          <a:p>
            <a:pPr defTabSz="513874" fontAlgn="base" indent="342900">
              <a:lnSpc>
                <a:spcPct val="120000"/>
              </a:lnSpc>
              <a:spcBef>
                <a:spcPct val="0"/>
              </a:spcBef>
              <a:spcAft>
                <a:spcPct val="0"/>
              </a:spcAft>
              <a:defRPr/>
            </a:pPr>
            <a:r>
              <a:rPr altLang="en-US" b="1" lang="zh-CN" noProof="1" sz="1400">
                <a:solidFill>
                  <a:schemeClr val="bg1"/>
                </a:solidFill>
                <a:latin typeface="+mn-ea"/>
                <a:cs typeface="+mn-ea"/>
                <a:sym typeface="+mn-lt"/>
              </a:rPr>
              <a:t>贪污贿赂</a:t>
            </a:r>
          </a:p>
          <a:p>
            <a:pPr defTabSz="513874" fontAlgn="base" indent="342900">
              <a:lnSpc>
                <a:spcPct val="120000"/>
              </a:lnSpc>
              <a:spcBef>
                <a:spcPct val="0"/>
              </a:spcBef>
              <a:spcAft>
                <a:spcPct val="0"/>
              </a:spcAft>
              <a:defRPr/>
            </a:pPr>
            <a:r>
              <a:rPr altLang="en-US" b="1" lang="zh-CN" noProof="1" sz="1400">
                <a:solidFill>
                  <a:schemeClr val="bg1"/>
                </a:solidFill>
                <a:latin typeface="+mn-ea"/>
                <a:cs typeface="+mn-ea"/>
                <a:sym typeface="+mn-lt"/>
              </a:rPr>
              <a:t>金融诈骗</a:t>
            </a:r>
          </a:p>
        </p:txBody>
      </p:sp>
      <p:sp>
        <p:nvSpPr>
          <p:cNvPr id="31" name="对角圆角矩形 30"/>
          <p:cNvSpPr/>
          <p:nvPr/>
        </p:nvSpPr>
        <p:spPr>
          <a:xfrm>
            <a:off x="914400" y="3333750"/>
            <a:ext cx="1633538" cy="1021556"/>
          </a:xfrm>
          <a:prstGeom prst="round2DiagRect">
            <a:avLst>
              <a:gd fmla="val 0" name="adj1"/>
              <a:gd fmla="val 0" name="adj2"/>
            </a:avLst>
          </a:prstGeom>
          <a:blipFill rotWithShape="1">
            <a:blip r:embed="rId2"/>
            <a:stretch>
              <a:fillRect/>
            </a:stretch>
          </a:blipFill>
          <a:ln w="381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cs typeface="+mn-ea"/>
              <a:sym typeface="+mn-lt"/>
            </a:endParaRPr>
          </a:p>
        </p:txBody>
      </p:sp>
    </p:spTree>
    <p:extLst>
      <p:ext uri="{BB962C8B-B14F-4D97-AF65-F5344CB8AC3E}">
        <p14:creationId val="376291181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Effect filter="fade" transition="in">
                                      <p:cBhvr>
                                        <p:cTn dur="500" id="20"/>
                                        <p:tgtEl>
                                          <p:spTgt spid="31"/>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29"/>
                                        </p:tgtEl>
                                        <p:attrNameLst>
                                          <p:attrName>style.visibility</p:attrName>
                                        </p:attrNameLst>
                                      </p:cBhvr>
                                      <p:to>
                                        <p:strVal val="visible"/>
                                      </p:to>
                                    </p:set>
                                    <p:animEffect filter="wipe(up)" transition="in">
                                      <p:cBhvr>
                                        <p:cTn dur="500" id="2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17">
            <a:extLst>
              <a:ext uri="{FF2B5EF4-FFF2-40B4-BE49-F238E27FC236}">
                <a16:creationId xmlns:a16="http://schemas.microsoft.com/office/drawing/2014/main" id="{DB105B2A-FE6A-4A40-8987-3FEEDCF80615}"/>
              </a:ext>
            </a:extLst>
          </p:cNvPr>
          <p:cNvSpPr txBox="1"/>
          <p:nvPr/>
        </p:nvSpPr>
        <p:spPr>
          <a:xfrm>
            <a:off x="533400" y="514350"/>
            <a:ext cx="2286782"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常见洗钱方法</a:t>
            </a:r>
          </a:p>
        </p:txBody>
      </p:sp>
      <p:sp>
        <p:nvSpPr>
          <p:cNvPr id="46" name="文本框 45"/>
          <p:cNvSpPr txBox="1"/>
          <p:nvPr/>
        </p:nvSpPr>
        <p:spPr>
          <a:xfrm>
            <a:off x="770096" y="2952751"/>
            <a:ext cx="7370921" cy="1554480"/>
          </a:xfrm>
          <a:prstGeom prst="rect">
            <a:avLst/>
          </a:prstGeom>
          <a:noFill/>
          <a:effectLst/>
        </p:spPr>
        <p:txBody>
          <a:bodyPr rtlCol="0" wrap="square">
            <a:spAutoFit/>
          </a:bodyPr>
          <a:lstStyle/>
          <a:p>
            <a:pPr>
              <a:lnSpc>
                <a:spcPct val="200000"/>
              </a:lnSpc>
            </a:pPr>
            <a:r>
              <a:rPr altLang="en-US" lang="zh-CN" sz="1200">
                <a:solidFill>
                  <a:schemeClr val="tx1">
                    <a:lumMod val="75000"/>
                    <a:lumOff val="25000"/>
                  </a:schemeClr>
                </a:solidFill>
                <a:latin typeface="+mn-ea"/>
                <a:sym typeface="+mn-ea"/>
              </a:rPr>
              <a:t>通过地下钱庄，实现犯罪所得的跨境转移（厦门远华案、福建泉州蔡建立洗钱案）</a:t>
            </a:r>
          </a:p>
          <a:p>
            <a:pPr>
              <a:lnSpc>
                <a:spcPct val="200000"/>
              </a:lnSpc>
            </a:pPr>
            <a:r>
              <a:rPr altLang="en-US" lang="zh-CN" sz="1200">
                <a:solidFill>
                  <a:schemeClr val="tx1">
                    <a:lumMod val="75000"/>
                    <a:lumOff val="25000"/>
                  </a:schemeClr>
                </a:solidFill>
                <a:latin typeface="+mn-ea"/>
                <a:sym typeface="+mn-ea"/>
              </a:rPr>
              <a:t>3、利用现金交易和发达的经济环境，掩盖洗钱行为（广西北海黄光锐洗钱案）</a:t>
            </a:r>
          </a:p>
          <a:p>
            <a:pPr>
              <a:lnSpc>
                <a:spcPct val="200000"/>
              </a:lnSpc>
            </a:pPr>
            <a:r>
              <a:rPr altLang="en-US" lang="zh-CN" sz="1200">
                <a:solidFill>
                  <a:schemeClr val="tx1">
                    <a:lumMod val="75000"/>
                    <a:lumOff val="25000"/>
                  </a:schemeClr>
                </a:solidFill>
                <a:latin typeface="+mn-ea"/>
                <a:sym typeface="+mn-ea"/>
              </a:rPr>
              <a:t>4、灵活使用各种金融业务，避免引起银行关注（上海罗怀韬特大地下钱庄、福建泉州蔡建立洗钱案）</a:t>
            </a:r>
          </a:p>
          <a:p>
            <a:pPr>
              <a:lnSpc>
                <a:spcPct val="200000"/>
              </a:lnSpc>
            </a:pPr>
            <a:r>
              <a:rPr altLang="en-US" lang="zh-CN" sz="1200">
                <a:solidFill>
                  <a:schemeClr val="tx1">
                    <a:lumMod val="75000"/>
                    <a:lumOff val="25000"/>
                  </a:schemeClr>
                </a:solidFill>
                <a:latin typeface="+mn-ea"/>
                <a:sym typeface="+mn-ea"/>
              </a:rPr>
              <a:t>5、通过设立企业作为非法资金的“中转站”。（开平中行许超凡洗钱案）</a:t>
            </a:r>
          </a:p>
        </p:txBody>
      </p:sp>
      <p:grpSp>
        <p:nvGrpSpPr>
          <p:cNvPr id="2" name="组合 1"/>
          <p:cNvGrpSpPr/>
          <p:nvPr/>
        </p:nvGrpSpPr>
        <p:grpSpPr>
          <a:xfrm>
            <a:off x="814864" y="1123950"/>
            <a:ext cx="7414736" cy="1747363"/>
            <a:chOff x="827247" y="1352550"/>
            <a:chExt cx="7414736" cy="1747363"/>
          </a:xfrm>
        </p:grpSpPr>
        <p:sp>
          <p:nvSpPr>
            <p:cNvPr id="20" name="矩形 19"/>
            <p:cNvSpPr/>
            <p:nvPr/>
          </p:nvSpPr>
          <p:spPr>
            <a:xfrm>
              <a:off x="827247" y="2003585"/>
              <a:ext cx="2265521" cy="10963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sp>
          <p:nvSpPr>
            <p:cNvPr id="21" name="圆角矩形 20"/>
            <p:cNvSpPr/>
            <p:nvPr/>
          </p:nvSpPr>
          <p:spPr>
            <a:xfrm>
              <a:off x="1483995" y="1352550"/>
              <a:ext cx="952024" cy="9520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sp>
          <p:nvSpPr>
            <p:cNvPr id="22" name="Freeform 394"/>
            <p:cNvSpPr>
              <a:spLocks noEditPoints="1"/>
            </p:cNvSpPr>
            <p:nvPr/>
          </p:nvSpPr>
          <p:spPr bwMode="auto">
            <a:xfrm>
              <a:off x="1772126" y="1665447"/>
              <a:ext cx="376238" cy="326231"/>
            </a:xfrm>
            <a:custGeom>
              <a:gdLst>
                <a:gd fmla="*/ 39 w 183" name="T0"/>
                <a:gd fmla="*/ 1 h 159" name="T1"/>
                <a:gd fmla="*/ 57 w 183" name="T2"/>
                <a:gd fmla="*/ 16 h 159" name="T3"/>
                <a:gd fmla="*/ 22 w 183" name="T4"/>
                <a:gd fmla="*/ 16 h 159" name="T5"/>
                <a:gd fmla="*/ 39 w 183" name="T6"/>
                <a:gd fmla="*/ 1 h 159" name="T7"/>
                <a:gd fmla="*/ 106 w 183" name="T8"/>
                <a:gd fmla="*/ 32 h 159" name="T9"/>
                <a:gd fmla="*/ 147 w 183" name="T10"/>
                <a:gd fmla="*/ 49 h 159" name="T11"/>
                <a:gd fmla="*/ 163 w 183" name="T12"/>
                <a:gd fmla="*/ 90 h 159" name="T13"/>
                <a:gd fmla="*/ 147 w 183" name="T14"/>
                <a:gd fmla="*/ 130 h 159" name="T15"/>
                <a:gd fmla="*/ 106 w 183" name="T16"/>
                <a:gd fmla="*/ 147 h 159" name="T17"/>
                <a:gd fmla="*/ 66 w 183" name="T18"/>
                <a:gd fmla="*/ 130 h 159" name="T19"/>
                <a:gd fmla="*/ 49 w 183" name="T20"/>
                <a:gd fmla="*/ 90 h 159" name="T21"/>
                <a:gd fmla="*/ 66 w 183" name="T22"/>
                <a:gd fmla="*/ 49 h 159" name="T23"/>
                <a:gd fmla="*/ 106 w 183" name="T24"/>
                <a:gd fmla="*/ 32 h 159" name="T25"/>
                <a:gd fmla="*/ 99 w 183" name="T26"/>
                <a:gd fmla="*/ 62 h 159" name="T27"/>
                <a:gd fmla="*/ 76 w 183" name="T28"/>
                <a:gd fmla="*/ 71 h 159" name="T29"/>
                <a:gd fmla="*/ 79 w 183" name="T30"/>
                <a:gd fmla="*/ 96 h 159" name="T31"/>
                <a:gd fmla="*/ 95 w 183" name="T32"/>
                <a:gd fmla="*/ 82 h 159" name="T33"/>
                <a:gd fmla="*/ 99 w 183" name="T34"/>
                <a:gd fmla="*/ 62 h 159" name="T35"/>
                <a:gd fmla="*/ 134 w 183" name="T36"/>
                <a:gd fmla="*/ 62 h 159" name="T37"/>
                <a:gd fmla="*/ 106 w 183" name="T38"/>
                <a:gd fmla="*/ 50 h 159" name="T39"/>
                <a:gd fmla="*/ 79 w 183" name="T40"/>
                <a:gd fmla="*/ 62 h 159" name="T41"/>
                <a:gd fmla="*/ 67 w 183" name="T42"/>
                <a:gd fmla="*/ 90 h 159" name="T43"/>
                <a:gd fmla="*/ 79 w 183" name="T44"/>
                <a:gd fmla="*/ 117 h 159" name="T45"/>
                <a:gd fmla="*/ 106 w 183" name="T46"/>
                <a:gd fmla="*/ 129 h 159" name="T47"/>
                <a:gd fmla="*/ 134 w 183" name="T48"/>
                <a:gd fmla="*/ 117 h 159" name="T49"/>
                <a:gd fmla="*/ 145 w 183" name="T50"/>
                <a:gd fmla="*/ 90 h 159" name="T51"/>
                <a:gd fmla="*/ 134 w 183" name="T52"/>
                <a:gd fmla="*/ 62 h 159" name="T53"/>
                <a:gd fmla="*/ 77 w 183" name="T54"/>
                <a:gd fmla="*/ 0 h 159" name="T55"/>
                <a:gd fmla="*/ 64 w 183" name="T56"/>
                <a:gd fmla="*/ 24 h 159" name="T57"/>
                <a:gd fmla="*/ 21 w 183" name="T58"/>
                <a:gd fmla="*/ 24 h 159" name="T59"/>
                <a:gd fmla="*/ 0 w 183" name="T60"/>
                <a:gd fmla="*/ 45 h 159" name="T61"/>
                <a:gd fmla="*/ 0 w 183" name="T62"/>
                <a:gd fmla="*/ 137 h 159" name="T63"/>
                <a:gd fmla="*/ 21 w 183" name="T64"/>
                <a:gd fmla="*/ 159 h 159" name="T65"/>
                <a:gd fmla="*/ 161 w 183" name="T66"/>
                <a:gd fmla="*/ 159 h 159" name="T67"/>
                <a:gd fmla="*/ 183 w 183" name="T68"/>
                <a:gd fmla="*/ 137 h 159" name="T69"/>
                <a:gd fmla="*/ 183 w 183" name="T70"/>
                <a:gd fmla="*/ 45 h 159" name="T71"/>
                <a:gd fmla="*/ 161 w 183" name="T72"/>
                <a:gd fmla="*/ 24 h 159" name="T73"/>
                <a:gd fmla="*/ 154 w 183" name="T74"/>
                <a:gd fmla="*/ 24 h 159" name="T75"/>
                <a:gd fmla="*/ 140 w 183" name="T76"/>
                <a:gd fmla="*/ 0 h 159" name="T77"/>
                <a:gd fmla="*/ 77 w 183" name="T78"/>
                <a:gd fmla="*/ 0 h 15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9" w="183">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bIns="30102" lIns="60203" rIns="60203" tIns="30102"/>
            <a:lstStyle/>
            <a:p>
              <a:pPr>
                <a:defRPr/>
              </a:pPr>
              <a:endParaRPr altLang="en-US" lang="zh-CN" sz="1200">
                <a:solidFill>
                  <a:schemeClr val="bg1">
                    <a:lumMod val="95000"/>
                  </a:schemeClr>
                </a:solidFill>
                <a:latin typeface="Arial"/>
                <a:ea typeface="微软雅黑"/>
                <a:sym typeface="Arial"/>
              </a:endParaRPr>
            </a:p>
          </p:txBody>
        </p:sp>
        <p:sp>
          <p:nvSpPr>
            <p:cNvPr id="23" name="矩形 22"/>
            <p:cNvSpPr/>
            <p:nvPr/>
          </p:nvSpPr>
          <p:spPr>
            <a:xfrm>
              <a:off x="3385662" y="2003585"/>
              <a:ext cx="2265521" cy="109632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sp>
          <p:nvSpPr>
            <p:cNvPr id="36" name="圆角矩形 35"/>
            <p:cNvSpPr/>
            <p:nvPr/>
          </p:nvSpPr>
          <p:spPr>
            <a:xfrm>
              <a:off x="4042410" y="1352550"/>
              <a:ext cx="952024" cy="9520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sp>
          <p:nvSpPr>
            <p:cNvPr id="37" name="Freeform 15"/>
            <p:cNvSpPr>
              <a:spLocks noEditPoints="1"/>
            </p:cNvSpPr>
            <p:nvPr/>
          </p:nvSpPr>
          <p:spPr bwMode="auto">
            <a:xfrm>
              <a:off x="4371499" y="1665447"/>
              <a:ext cx="293846" cy="350044"/>
            </a:xfrm>
            <a:custGeom>
              <a:gdLst>
                <a:gd fmla="*/ 323 w 671" name="T0"/>
                <a:gd fmla="*/ 326 h 798" name="T1"/>
                <a:gd fmla="*/ 323 w 671" name="T2"/>
                <a:gd fmla="*/ 798 h 798" name="T3"/>
                <a:gd fmla="*/ 671 w 671" name="T4"/>
                <a:gd fmla="*/ 675 h 798" name="T5"/>
                <a:gd fmla="*/ 671 w 671" name="T6"/>
                <a:gd fmla="*/ 203 h 798" name="T7"/>
                <a:gd fmla="*/ 323 w 671" name="T8"/>
                <a:gd fmla="*/ 326 h 798" name="T9"/>
                <a:gd fmla="*/ 292 w 671" name="T10"/>
                <a:gd fmla="*/ 356 h 798" name="T11"/>
                <a:gd fmla="*/ 292 w 671" name="T12"/>
                <a:gd fmla="*/ 422 h 798" name="T13"/>
                <a:gd fmla="*/ 228 w 671" name="T14"/>
                <a:gd fmla="*/ 391 h 798" name="T15"/>
                <a:gd fmla="*/ 228 w 671" name="T16"/>
                <a:gd fmla="*/ 320 h 798" name="T17"/>
                <a:gd fmla="*/ 292 w 671" name="T18"/>
                <a:gd fmla="*/ 356 h 798" name="T19"/>
                <a:gd fmla="*/ 577 w 671" name="T20"/>
                <a:gd fmla="*/ 152 h 798" name="T21"/>
                <a:gd fmla="*/ 559 w 671" name="T22"/>
                <a:gd fmla="*/ 143 h 798" name="T23"/>
                <a:gd fmla="*/ 224 w 671" name="T24"/>
                <a:gd fmla="*/ 260 h 798" name="T25"/>
                <a:gd fmla="*/ 214 w 671" name="T26"/>
                <a:gd fmla="*/ 269 h 798" name="T27"/>
                <a:gd fmla="*/ 214 w 671" name="T28"/>
                <a:gd fmla="*/ 748 h 798" name="T29"/>
                <a:gd fmla="*/ 305 w 671" name="T30"/>
                <a:gd fmla="*/ 797 h 798" name="T31"/>
                <a:gd fmla="*/ 305 w 671" name="T32"/>
                <a:gd fmla="*/ 326 h 798" name="T33"/>
                <a:gd fmla="*/ 231 w 671" name="T34"/>
                <a:gd fmla="*/ 287 h 798" name="T35"/>
                <a:gd fmla="*/ 232 w 671" name="T36"/>
                <a:gd fmla="*/ 286 h 798" name="T37"/>
                <a:gd fmla="*/ 568 w 671" name="T38"/>
                <a:gd fmla="*/ 170 h 798" name="T39"/>
                <a:gd fmla="*/ 577 w 671" name="T40"/>
                <a:gd fmla="*/ 152 h 798" name="T41"/>
                <a:gd fmla="*/ 78 w 671" name="T42"/>
                <a:gd fmla="*/ 216 h 798" name="T43"/>
                <a:gd fmla="*/ 78 w 671" name="T44"/>
                <a:gd fmla="*/ 281 h 798" name="T45"/>
                <a:gd fmla="*/ 14 w 671" name="T46"/>
                <a:gd fmla="*/ 250 h 798" name="T47"/>
                <a:gd fmla="*/ 14 w 671" name="T48"/>
                <a:gd fmla="*/ 180 h 798" name="T49"/>
                <a:gd fmla="*/ 78 w 671" name="T50"/>
                <a:gd fmla="*/ 216 h 798" name="T51"/>
                <a:gd fmla="*/ 363 w 671" name="T52"/>
                <a:gd fmla="*/ 11 h 798" name="T53"/>
                <a:gd fmla="*/ 346 w 671" name="T54"/>
                <a:gd fmla="*/ 2 h 798" name="T55"/>
                <a:gd fmla="*/ 10 w 671" name="T56"/>
                <a:gd fmla="*/ 119 h 798" name="T57"/>
                <a:gd fmla="*/ 0 w 671" name="T58"/>
                <a:gd fmla="*/ 128 h 798" name="T59"/>
                <a:gd fmla="*/ 0 w 671" name="T60"/>
                <a:gd fmla="*/ 608 h 798" name="T61"/>
                <a:gd fmla="*/ 92 w 671" name="T62"/>
                <a:gd fmla="*/ 656 h 798" name="T63"/>
                <a:gd fmla="*/ 92 w 671" name="T64"/>
                <a:gd fmla="*/ 186 h 798" name="T65"/>
                <a:gd fmla="*/ 17 w 671" name="T66"/>
                <a:gd fmla="*/ 146 h 798" name="T67"/>
                <a:gd fmla="*/ 18 w 671" name="T68"/>
                <a:gd fmla="*/ 146 h 798" name="T69"/>
                <a:gd fmla="*/ 354 w 671" name="T70"/>
                <a:gd fmla="*/ 29 h 798" name="T71"/>
                <a:gd fmla="*/ 363 w 671" name="T72"/>
                <a:gd fmla="*/ 11 h 798" name="T73"/>
                <a:gd fmla="*/ 185 w 671" name="T74"/>
                <a:gd fmla="*/ 290 h 798" name="T75"/>
                <a:gd fmla="*/ 185 w 671" name="T76"/>
                <a:gd fmla="*/ 355 h 798" name="T77"/>
                <a:gd fmla="*/ 121 w 671" name="T78"/>
                <a:gd fmla="*/ 324 h 798" name="T79"/>
                <a:gd fmla="*/ 121 w 671" name="T80"/>
                <a:gd fmla="*/ 254 h 798" name="T81"/>
                <a:gd fmla="*/ 185 w 671" name="T82"/>
                <a:gd fmla="*/ 290 h 798" name="T83"/>
                <a:gd fmla="*/ 470 w 671" name="T84"/>
                <a:gd fmla="*/ 85 h 798" name="T85"/>
                <a:gd fmla="*/ 453 w 671" name="T86"/>
                <a:gd fmla="*/ 76 h 798" name="T87"/>
                <a:gd fmla="*/ 117 w 671" name="T88"/>
                <a:gd fmla="*/ 193 h 798" name="T89"/>
                <a:gd fmla="*/ 107 w 671" name="T90"/>
                <a:gd fmla="*/ 202 h 798" name="T91"/>
                <a:gd fmla="*/ 107 w 671" name="T92"/>
                <a:gd fmla="*/ 682 h 798" name="T93"/>
                <a:gd fmla="*/ 199 w 671" name="T94"/>
                <a:gd fmla="*/ 730 h 798" name="T95"/>
                <a:gd fmla="*/ 199 w 671" name="T96"/>
                <a:gd fmla="*/ 260 h 798" name="T97"/>
                <a:gd fmla="*/ 124 w 671" name="T98"/>
                <a:gd fmla="*/ 220 h 798" name="T99"/>
                <a:gd fmla="*/ 125 w 671" name="T100"/>
                <a:gd fmla="*/ 219 h 798" name="T101"/>
                <a:gd fmla="*/ 461 w 671" name="T102"/>
                <a:gd fmla="*/ 103 h 798" name="T103"/>
                <a:gd fmla="*/ 470 w 671" name="T104"/>
                <a:gd fmla="*/ 85 h 79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98" w="671">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altLang="en-US" lang="zh-CN" sz="1001">
                <a:solidFill>
                  <a:schemeClr val="bg1">
                    <a:lumMod val="95000"/>
                  </a:schemeClr>
                </a:solidFill>
                <a:latin typeface="Arial"/>
                <a:ea typeface="微软雅黑"/>
                <a:sym typeface="Arial"/>
              </a:endParaRPr>
            </a:p>
          </p:txBody>
        </p:sp>
        <p:sp>
          <p:nvSpPr>
            <p:cNvPr id="38" name="矩形 37"/>
            <p:cNvSpPr/>
            <p:nvPr/>
          </p:nvSpPr>
          <p:spPr>
            <a:xfrm>
              <a:off x="5976462" y="2003585"/>
              <a:ext cx="2265521" cy="10963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sp>
          <p:nvSpPr>
            <p:cNvPr id="39" name="圆角矩形 38"/>
            <p:cNvSpPr/>
            <p:nvPr/>
          </p:nvSpPr>
          <p:spPr>
            <a:xfrm>
              <a:off x="6633210" y="1352550"/>
              <a:ext cx="952024" cy="9520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1">
                <a:solidFill>
                  <a:schemeClr val="bg1">
                    <a:lumMod val="95000"/>
                  </a:schemeClr>
                </a:solidFill>
                <a:latin typeface="Arial"/>
                <a:ea typeface="微软雅黑"/>
                <a:sym typeface="Arial"/>
              </a:endParaRPr>
            </a:p>
          </p:txBody>
        </p:sp>
        <p:grpSp>
          <p:nvGrpSpPr>
            <p:cNvPr id="40" name="组合 19"/>
            <p:cNvGrpSpPr>
              <a:grpSpLocks noChangeAspect="1"/>
            </p:cNvGrpSpPr>
            <p:nvPr/>
          </p:nvGrpSpPr>
          <p:grpSpPr>
            <a:xfrm>
              <a:off x="6908006" y="1637348"/>
              <a:ext cx="381953" cy="382429"/>
              <a:chOff x="1437735" y="704204"/>
              <a:chExt cx="492531" cy="493274"/>
            </a:xfrm>
            <a:solidFill>
              <a:schemeClr val="bg1"/>
            </a:solidFill>
          </p:grpSpPr>
          <p:sp>
            <p:nvSpPr>
              <p:cNvPr id="44" name="饼形 43"/>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1">
                  <a:solidFill>
                    <a:schemeClr val="bg1">
                      <a:lumMod val="95000"/>
                    </a:schemeClr>
                  </a:solidFill>
                  <a:latin typeface="Arial"/>
                  <a:ea typeface="微软雅黑"/>
                  <a:sym typeface="Arial"/>
                </a:endParaRPr>
              </a:p>
            </p:txBody>
          </p:sp>
          <p:sp>
            <p:nvSpPr>
              <p:cNvPr id="45" name="椭圆 34"/>
              <p:cNvSpPr>
                <a:spLocks noChangeAspect="1"/>
              </p:cNvSpPr>
              <p:nvPr/>
            </p:nvSpPr>
            <p:spPr>
              <a:xfrm>
                <a:off x="1437735" y="704204"/>
                <a:ext cx="222355" cy="222692"/>
              </a:xfrm>
              <a:custGeom>
                <a:rect b="b" l="l" r="r" t="t"/>
                <a:pathLst>
                  <a:path h="223200" w="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1">
                  <a:solidFill>
                    <a:schemeClr val="bg1">
                      <a:lumMod val="95000"/>
                    </a:schemeClr>
                  </a:solidFill>
                  <a:latin typeface="Arial"/>
                  <a:ea typeface="微软雅黑"/>
                  <a:sym typeface="Arial"/>
                </a:endParaRPr>
              </a:p>
            </p:txBody>
          </p:sp>
        </p:grpSp>
        <p:sp>
          <p:nvSpPr>
            <p:cNvPr id="41" name="TextBox 76"/>
            <p:cNvSpPr txBox="1"/>
            <p:nvPr/>
          </p:nvSpPr>
          <p:spPr>
            <a:xfrm>
              <a:off x="1086048" y="2386011"/>
              <a:ext cx="1809552" cy="640080"/>
            </a:xfrm>
            <a:prstGeom prst="rect">
              <a:avLst/>
            </a:prstGeom>
            <a:noFill/>
            <a:effectLst/>
          </p:spPr>
          <p:txBody>
            <a:bodyPr rtlCol="0" wrap="square">
              <a:spAutoFit/>
            </a:bodyPr>
            <a:lstStyle/>
            <a:p>
              <a:pPr algn="ctr"/>
              <a:r>
                <a:rPr altLang="en-US" lang="zh-CN" sz="1200">
                  <a:solidFill>
                    <a:schemeClr val="tx1">
                      <a:lumMod val="75000"/>
                      <a:lumOff val="25000"/>
                    </a:schemeClr>
                  </a:solidFill>
                  <a:latin typeface="+mn-ea"/>
                </a:rPr>
                <a:t>通过进出口贸易掩盖非</a:t>
              </a:r>
            </a:p>
            <a:p>
              <a:pPr algn="ctr"/>
              <a:r>
                <a:rPr altLang="en-US" lang="zh-CN" sz="1200">
                  <a:solidFill>
                    <a:schemeClr val="tx1">
                      <a:lumMod val="75000"/>
                      <a:lumOff val="25000"/>
                    </a:schemeClr>
                  </a:solidFill>
                  <a:latin typeface="+mn-ea"/>
                </a:rPr>
                <a:t>法利润（江苏无锡段某</a:t>
              </a:r>
            </a:p>
            <a:p>
              <a:pPr algn="ctr"/>
              <a:r>
                <a:rPr altLang="en-US" lang="zh-CN" sz="1200">
                  <a:solidFill>
                    <a:schemeClr val="tx1">
                      <a:lumMod val="75000"/>
                      <a:lumOff val="25000"/>
                    </a:schemeClr>
                  </a:solidFill>
                  <a:latin typeface="+mn-ea"/>
                </a:rPr>
                <a:t>洗钱案）</a:t>
              </a:r>
            </a:p>
          </p:txBody>
        </p:sp>
        <p:sp>
          <p:nvSpPr>
            <p:cNvPr id="47" name="TextBox 76"/>
            <p:cNvSpPr txBox="1"/>
            <p:nvPr/>
          </p:nvSpPr>
          <p:spPr>
            <a:xfrm>
              <a:off x="3613646" y="2419350"/>
              <a:ext cx="1809552" cy="457200"/>
            </a:xfrm>
            <a:prstGeom prst="rect">
              <a:avLst/>
            </a:prstGeom>
            <a:noFill/>
            <a:effectLst/>
          </p:spPr>
          <p:txBody>
            <a:bodyPr rtlCol="0" wrap="square">
              <a:spAutoFit/>
            </a:bodyPr>
            <a:lstStyle/>
            <a:p>
              <a:pPr algn="ctr"/>
              <a:r>
                <a:rPr altLang="en-US" lang="zh-CN" sz="1200">
                  <a:solidFill>
                    <a:schemeClr val="tx1">
                      <a:lumMod val="75000"/>
                      <a:lumOff val="25000"/>
                    </a:schemeClr>
                  </a:solidFill>
                  <a:latin typeface="+mn-ea"/>
                </a:rPr>
                <a:t>通过赌博等博彩活动清</a:t>
              </a:r>
            </a:p>
            <a:p>
              <a:pPr algn="ctr"/>
              <a:r>
                <a:rPr altLang="en-US" lang="zh-CN" sz="1200">
                  <a:solidFill>
                    <a:schemeClr val="tx1">
                      <a:lumMod val="75000"/>
                      <a:lumOff val="25000"/>
                    </a:schemeClr>
                  </a:solidFill>
                  <a:latin typeface="+mn-ea"/>
                </a:rPr>
                <a:t>洗犯罪所得</a:t>
              </a:r>
            </a:p>
          </p:txBody>
        </p:sp>
        <p:sp>
          <p:nvSpPr>
            <p:cNvPr id="48" name="TextBox 76"/>
            <p:cNvSpPr txBox="1"/>
            <p:nvPr/>
          </p:nvSpPr>
          <p:spPr>
            <a:xfrm>
              <a:off x="6204446" y="2386011"/>
              <a:ext cx="1809552" cy="640080"/>
            </a:xfrm>
            <a:prstGeom prst="rect">
              <a:avLst/>
            </a:prstGeom>
            <a:noFill/>
            <a:effectLst/>
          </p:spPr>
          <p:txBody>
            <a:bodyPr rtlCol="0" wrap="square">
              <a:spAutoFit/>
            </a:bodyPr>
            <a:lstStyle/>
            <a:p>
              <a:pPr algn="ctr"/>
              <a:r>
                <a:rPr altLang="en-US" lang="zh-CN" sz="1200">
                  <a:solidFill>
                    <a:schemeClr val="tx1">
                      <a:lumMod val="75000"/>
                      <a:lumOff val="25000"/>
                    </a:schemeClr>
                  </a:solidFill>
                  <a:latin typeface="+mn-ea"/>
                </a:rPr>
                <a:t>通过境内外银行账户过渡，使非法资金进入金融体系</a:t>
              </a:r>
            </a:p>
          </p:txBody>
        </p:sp>
      </p:grpSp>
    </p:spTree>
    <p:extLst>
      <p:ext uri="{BB962C8B-B14F-4D97-AF65-F5344CB8AC3E}">
        <p14:creationId val="168717590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46"/>
                                        </p:tgtEl>
                                        <p:attrNameLst>
                                          <p:attrName>style.visibility</p:attrName>
                                        </p:attrNameLst>
                                      </p:cBhvr>
                                      <p:to>
                                        <p:strVal val="visible"/>
                                      </p:to>
                                    </p:set>
                                    <p:animEffect filter="wipe(left)" transition="in">
                                      <p:cBhvr>
                                        <p:cTn dur="500" id="1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文本框 36">
            <a:extLst>
              <a:ext uri="{FF2B5EF4-FFF2-40B4-BE49-F238E27FC236}">
                <a16:creationId xmlns:a16="http://schemas.microsoft.com/office/drawing/2014/main" id="{DB105B2A-FE6A-4A40-8987-3FEEDCF80615}"/>
              </a:ext>
            </a:extLst>
          </p:cNvPr>
          <p:cNvSpPr txBox="1"/>
          <p:nvPr/>
        </p:nvSpPr>
        <p:spPr>
          <a:xfrm>
            <a:off x="609600" y="514350"/>
            <a:ext cx="2286782"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处 置 阶 段</a:t>
            </a:r>
          </a:p>
        </p:txBody>
      </p:sp>
      <p:sp>
        <p:nvSpPr>
          <p:cNvPr id="39" name="矩形 3"/>
          <p:cNvSpPr>
            <a:spLocks noChangeArrowheads="1"/>
          </p:cNvSpPr>
          <p:nvPr/>
        </p:nvSpPr>
        <p:spPr bwMode="auto">
          <a:xfrm>
            <a:off x="966501" y="3573645"/>
            <a:ext cx="7239000" cy="619049"/>
          </a:xfrm>
          <a:prstGeom prst="rect">
            <a:avLst/>
          </a:prstGeom>
          <a:noFill/>
          <a:ln w="9525">
            <a:noFill/>
            <a:prstDash val="dash"/>
            <a:miter lim="800000"/>
          </a:ln>
        </p:spPr>
        <p:txBody>
          <a:bodyPr bIns="34290" lIns="68580" rIns="68580" tIns="34290" wrap="square">
            <a:spAutoFit/>
          </a:bodyPr>
          <a:lstStyle/>
          <a:p>
            <a:pPr defTabSz="685800">
              <a:lnSpc>
                <a:spcPct val="129000"/>
              </a:lnSpc>
              <a:spcAft>
                <a:spcPts val="450"/>
              </a:spcAft>
              <a:defRPr/>
            </a:pPr>
            <a:r>
              <a:rPr altLang="en-US" lang="zh-CN" noProof="1" sz="1400">
                <a:solidFill>
                  <a:schemeClr val="tx2"/>
                </a:solidFill>
                <a:latin typeface="+mn-ea"/>
                <a:cs typeface="+mn-ea"/>
                <a:sym typeface="+mn-lt"/>
              </a:rPr>
              <a:t>洗钱者通过以下手段处理巨额现金走私货币,利用赌博等娱乐场所利用各种奖券,利用金融系统（这是一种最普遍的处置方式）,利用非正式金融机构利用地下钱庄</a:t>
            </a:r>
          </a:p>
        </p:txBody>
      </p:sp>
      <p:sp>
        <p:nvSpPr>
          <p:cNvPr id="40" name="Freeform 5"/>
          <p:cNvSpPr/>
          <p:nvPr/>
        </p:nvSpPr>
        <p:spPr bwMode="auto">
          <a:xfrm>
            <a:off x="890301" y="1287645"/>
            <a:ext cx="1548099" cy="139578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cap="flat" w="9525">
            <a:noFill/>
            <a:prstDash val="solid"/>
            <a:miter lim="800000"/>
          </a:ln>
        </p:spPr>
        <p:txBody>
          <a:bodyPr anchor="t" anchorCtr="0" bIns="48215" compatLnSpc="1" lIns="96430" numCol="1" rIns="96430" tIns="48215" vert="horz" wrap="square"/>
          <a:lstStyle/>
          <a:p>
            <a:pPr>
              <a:lnSpc>
                <a:spcPct val="120000"/>
              </a:lnSpc>
            </a:pPr>
            <a:endParaRPr altLang="en-US" lang="zh-CN" sz="1050">
              <a:solidFill>
                <a:schemeClr val="bg1"/>
              </a:solidFill>
              <a:latin typeface="Arial"/>
              <a:ea charset="-122" panose="020b0503020204020204" pitchFamily="34" typeface="微软雅黑"/>
              <a:cs typeface="+mn-ea"/>
              <a:sym typeface="Arial"/>
            </a:endParaRPr>
          </a:p>
        </p:txBody>
      </p:sp>
      <p:sp>
        <p:nvSpPr>
          <p:cNvPr id="41" name="Freeform 5"/>
          <p:cNvSpPr/>
          <p:nvPr/>
        </p:nvSpPr>
        <p:spPr bwMode="auto">
          <a:xfrm>
            <a:off x="2871501" y="1287645"/>
            <a:ext cx="1548099" cy="139578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cap="flat" w="9525">
            <a:noFill/>
            <a:prstDash val="solid"/>
            <a:miter lim="800000"/>
          </a:ln>
        </p:spPr>
        <p:txBody>
          <a:bodyPr anchor="t" anchorCtr="0" bIns="48215" compatLnSpc="1" lIns="96430" numCol="1" rIns="96430" tIns="48215" vert="horz" wrap="square"/>
          <a:lstStyle/>
          <a:p>
            <a:pPr>
              <a:lnSpc>
                <a:spcPct val="120000"/>
              </a:lnSpc>
            </a:pPr>
            <a:endParaRPr altLang="en-US" lang="zh-CN" sz="1050">
              <a:solidFill>
                <a:schemeClr val="bg1"/>
              </a:solidFill>
              <a:latin typeface="Arial"/>
              <a:ea charset="-122" panose="020b0503020204020204" pitchFamily="34" typeface="微软雅黑"/>
              <a:cs typeface="+mn-ea"/>
              <a:sym typeface="Arial"/>
            </a:endParaRPr>
          </a:p>
        </p:txBody>
      </p:sp>
      <p:sp>
        <p:nvSpPr>
          <p:cNvPr id="42" name="Freeform 5"/>
          <p:cNvSpPr/>
          <p:nvPr/>
        </p:nvSpPr>
        <p:spPr bwMode="auto">
          <a:xfrm>
            <a:off x="4828602" y="1287645"/>
            <a:ext cx="1548099" cy="139578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cap="flat" w="9525">
            <a:noFill/>
            <a:prstDash val="solid"/>
            <a:miter lim="800000"/>
          </a:ln>
        </p:spPr>
        <p:txBody>
          <a:bodyPr anchor="t" anchorCtr="0" bIns="48215" compatLnSpc="1" lIns="96430" numCol="1" rIns="96430" tIns="48215" vert="horz" wrap="square"/>
          <a:lstStyle/>
          <a:p>
            <a:pPr>
              <a:lnSpc>
                <a:spcPct val="120000"/>
              </a:lnSpc>
            </a:pPr>
            <a:endParaRPr altLang="en-US" lang="zh-CN" sz="1050">
              <a:solidFill>
                <a:schemeClr val="bg1"/>
              </a:solidFill>
              <a:latin typeface="Arial"/>
              <a:ea charset="-122" panose="020b0503020204020204" pitchFamily="34" typeface="微软雅黑"/>
              <a:cs typeface="+mn-ea"/>
              <a:sym typeface="Arial"/>
            </a:endParaRPr>
          </a:p>
        </p:txBody>
      </p:sp>
      <p:sp>
        <p:nvSpPr>
          <p:cNvPr id="43" name="Freeform 5"/>
          <p:cNvSpPr/>
          <p:nvPr/>
        </p:nvSpPr>
        <p:spPr bwMode="auto">
          <a:xfrm>
            <a:off x="6681501" y="1287645"/>
            <a:ext cx="1548099" cy="139578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cap="flat" w="9525">
            <a:noFill/>
            <a:prstDash val="solid"/>
            <a:miter lim="800000"/>
          </a:ln>
        </p:spPr>
        <p:txBody>
          <a:bodyPr anchor="t" anchorCtr="0" bIns="48215" compatLnSpc="1" lIns="96430" numCol="1" rIns="96430" tIns="48215" vert="horz" wrap="square"/>
          <a:lstStyle/>
          <a:p>
            <a:pPr>
              <a:lnSpc>
                <a:spcPct val="120000"/>
              </a:lnSpc>
            </a:pPr>
            <a:endParaRPr altLang="en-US" lang="zh-CN" sz="1050">
              <a:solidFill>
                <a:schemeClr val="bg1"/>
              </a:solidFill>
              <a:latin typeface="Arial"/>
              <a:ea charset="-122" panose="020b0503020204020204" pitchFamily="34" typeface="微软雅黑"/>
              <a:cs typeface="+mn-ea"/>
              <a:sym typeface="Arial"/>
            </a:endParaRPr>
          </a:p>
        </p:txBody>
      </p:sp>
      <p:grpSp>
        <p:nvGrpSpPr>
          <p:cNvPr id="44" name="组合 43"/>
          <p:cNvGrpSpPr/>
          <p:nvPr/>
        </p:nvGrpSpPr>
        <p:grpSpPr>
          <a:xfrm>
            <a:off x="1009247" y="2906083"/>
            <a:ext cx="7120054" cy="506725"/>
            <a:chOff x="1033346" y="1171894"/>
            <a:chExt cx="7120054" cy="506725"/>
          </a:xfrm>
        </p:grpSpPr>
        <p:sp>
          <p:nvSpPr>
            <p:cNvPr id="45" name="圆角矩形 44"/>
            <p:cNvSpPr/>
            <p:nvPr/>
          </p:nvSpPr>
          <p:spPr>
            <a:xfrm>
              <a:off x="1033346" y="1189255"/>
              <a:ext cx="7120054" cy="489364"/>
            </a:xfrm>
            <a:prstGeom prst="roundRect">
              <a:avLst>
                <a:gd fmla="val 0" name="adj"/>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latin typeface="Arial"/>
                <a:ea charset="-122" panose="020b0503020204020204" pitchFamily="34" typeface="微软雅黑"/>
                <a:cs typeface="+mn-ea"/>
                <a:sym typeface="Arial"/>
              </a:endParaRPr>
            </a:p>
          </p:txBody>
        </p:sp>
        <p:sp>
          <p:nvSpPr>
            <p:cNvPr id="48" name="文本框 47"/>
            <p:cNvSpPr txBox="1"/>
            <p:nvPr/>
          </p:nvSpPr>
          <p:spPr>
            <a:xfrm>
              <a:off x="3538414" y="1171894"/>
              <a:ext cx="2286000"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sym typeface="+mn-ea"/>
                </a:rPr>
                <a:t>利用金融系统（</a:t>
              </a:r>
            </a:p>
          </p:txBody>
        </p:sp>
      </p:grpSp>
      <p:sp>
        <p:nvSpPr>
          <p:cNvPr id="49" name="TextBox 76"/>
          <p:cNvSpPr txBox="1"/>
          <p:nvPr/>
        </p:nvSpPr>
        <p:spPr>
          <a:xfrm>
            <a:off x="1124363" y="1836484"/>
            <a:ext cx="1086326" cy="320040"/>
          </a:xfrm>
          <a:prstGeom prst="rect">
            <a:avLst/>
          </a:prstGeom>
          <a:noFill/>
        </p:spPr>
        <p:txBody>
          <a:bodyPr rtlCol="0" wrap="square">
            <a:spAutoFit/>
          </a:bodyPr>
          <a:lstStyle/>
          <a:p>
            <a:pPr algn="ctr"/>
            <a:r>
              <a:rPr altLang="en-US" lang="zh-CN" sz="1500">
                <a:solidFill>
                  <a:schemeClr val="bg1"/>
                </a:solidFill>
                <a:latin charset="-122" panose="020b0a00000000000000" typeface="Noto Sans S Chinese Black"/>
                <a:ea charset="-122" panose="020b0a00000000000000" typeface="Noto Sans S Chinese Black"/>
              </a:rPr>
              <a:t>巨额现金</a:t>
            </a:r>
          </a:p>
        </p:txBody>
      </p:sp>
      <p:sp>
        <p:nvSpPr>
          <p:cNvPr id="50" name="TextBox 76"/>
          <p:cNvSpPr txBox="1"/>
          <p:nvPr/>
        </p:nvSpPr>
        <p:spPr>
          <a:xfrm>
            <a:off x="3023948" y="1836484"/>
            <a:ext cx="1243252" cy="320040"/>
          </a:xfrm>
          <a:prstGeom prst="rect">
            <a:avLst/>
          </a:prstGeom>
          <a:noFill/>
        </p:spPr>
        <p:txBody>
          <a:bodyPr rtlCol="0" wrap="square">
            <a:spAutoFit/>
          </a:bodyPr>
          <a:lstStyle/>
          <a:p>
            <a:pPr algn="ctr"/>
            <a:r>
              <a:rPr altLang="en-US" lang="zh-CN" smtClean="0" sz="1500">
                <a:solidFill>
                  <a:schemeClr val="bg1"/>
                </a:solidFill>
                <a:latin charset="-122" panose="020b0a00000000000000" typeface="Noto Sans S Chinese Black"/>
                <a:ea charset="-122" panose="020b0a00000000000000" typeface="Noto Sans S Chinese Black"/>
              </a:rPr>
              <a:t>娱乐场所</a:t>
            </a:r>
          </a:p>
        </p:txBody>
      </p:sp>
      <p:sp>
        <p:nvSpPr>
          <p:cNvPr id="51" name="TextBox 76"/>
          <p:cNvSpPr txBox="1"/>
          <p:nvPr/>
        </p:nvSpPr>
        <p:spPr>
          <a:xfrm>
            <a:off x="5059610" y="1836484"/>
            <a:ext cx="1086326" cy="320040"/>
          </a:xfrm>
          <a:prstGeom prst="rect">
            <a:avLst/>
          </a:prstGeom>
          <a:noFill/>
        </p:spPr>
        <p:txBody>
          <a:bodyPr rtlCol="0" wrap="square">
            <a:spAutoFit/>
          </a:bodyPr>
          <a:lstStyle/>
          <a:p>
            <a:pPr algn="ctr"/>
            <a:r>
              <a:rPr altLang="en-US" lang="zh-CN" sz="1500">
                <a:solidFill>
                  <a:schemeClr val="bg1"/>
                </a:solidFill>
                <a:latin charset="-122" panose="020b0a00000000000000" typeface="Noto Sans S Chinese Black"/>
                <a:ea charset="-122" panose="020b0a00000000000000" typeface="Noto Sans S Chinese Black"/>
              </a:rPr>
              <a:t>金融系统</a:t>
            </a:r>
          </a:p>
        </p:txBody>
      </p:sp>
      <p:sp>
        <p:nvSpPr>
          <p:cNvPr id="52" name="TextBox 76"/>
          <p:cNvSpPr txBox="1"/>
          <p:nvPr/>
        </p:nvSpPr>
        <p:spPr>
          <a:xfrm>
            <a:off x="6912608" y="1836484"/>
            <a:ext cx="1086326" cy="320040"/>
          </a:xfrm>
          <a:prstGeom prst="rect">
            <a:avLst/>
          </a:prstGeom>
          <a:noFill/>
        </p:spPr>
        <p:txBody>
          <a:bodyPr rtlCol="0" wrap="square">
            <a:spAutoFit/>
          </a:bodyPr>
          <a:lstStyle/>
          <a:p>
            <a:pPr algn="ctr"/>
            <a:r>
              <a:rPr altLang="en-US" lang="zh-CN" sz="1500">
                <a:solidFill>
                  <a:schemeClr val="bg1"/>
                </a:solidFill>
                <a:latin charset="-122" panose="020b0a00000000000000" typeface="Noto Sans S Chinese Black"/>
                <a:ea charset="-122" panose="020b0a00000000000000" typeface="Noto Sans S Chinese Black"/>
              </a:rPr>
              <a:t>金融机构</a:t>
            </a:r>
          </a:p>
        </p:txBody>
      </p:sp>
    </p:spTree>
    <p:extLst>
      <p:ext uri="{BB962C8B-B14F-4D97-AF65-F5344CB8AC3E}">
        <p14:creationId val="73233167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fltVal val="0"/>
                                          </p:val>
                                        </p:tav>
                                        <p:tav tm="100000">
                                          <p:val>
                                            <p:strVal val="#ppt_w"/>
                                          </p:val>
                                        </p:tav>
                                      </p:tavLst>
                                    </p:anim>
                                    <p:anim calcmode="lin" valueType="num">
                                      <p:cBhvr>
                                        <p:cTn dur="500" fill="hold" id="8"/>
                                        <p:tgtEl>
                                          <p:spTgt spid="40"/>
                                        </p:tgtEl>
                                        <p:attrNameLst>
                                          <p:attrName>ppt_h</p:attrName>
                                        </p:attrNameLst>
                                      </p:cBhvr>
                                      <p:tavLst>
                                        <p:tav tm="0">
                                          <p:val>
                                            <p:fltVal val="0"/>
                                          </p:val>
                                        </p:tav>
                                        <p:tav tm="100000">
                                          <p:val>
                                            <p:strVal val="#ppt_h"/>
                                          </p:val>
                                        </p:tav>
                                      </p:tavLst>
                                    </p:anim>
                                    <p:animEffect filter="fade" transition="in">
                                      <p:cBhvr>
                                        <p:cTn dur="500" id="9"/>
                                        <p:tgtEl>
                                          <p:spTgt spid="4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1"/>
                                        </p:tgtEl>
                                        <p:attrNameLst>
                                          <p:attrName>style.visibility</p:attrName>
                                        </p:attrNameLst>
                                      </p:cBhvr>
                                      <p:to>
                                        <p:strVal val="visible"/>
                                      </p:to>
                                    </p:set>
                                    <p:anim calcmode="lin" valueType="num">
                                      <p:cBhvr>
                                        <p:cTn dur="500" fill="hold" id="12"/>
                                        <p:tgtEl>
                                          <p:spTgt spid="41"/>
                                        </p:tgtEl>
                                        <p:attrNameLst>
                                          <p:attrName>ppt_w</p:attrName>
                                        </p:attrNameLst>
                                      </p:cBhvr>
                                      <p:tavLst>
                                        <p:tav tm="0">
                                          <p:val>
                                            <p:fltVal val="0"/>
                                          </p:val>
                                        </p:tav>
                                        <p:tav tm="100000">
                                          <p:val>
                                            <p:strVal val="#ppt_w"/>
                                          </p:val>
                                        </p:tav>
                                      </p:tavLst>
                                    </p:anim>
                                    <p:anim calcmode="lin" valueType="num">
                                      <p:cBhvr>
                                        <p:cTn dur="500" fill="hold" id="13"/>
                                        <p:tgtEl>
                                          <p:spTgt spid="41"/>
                                        </p:tgtEl>
                                        <p:attrNameLst>
                                          <p:attrName>ppt_h</p:attrName>
                                        </p:attrNameLst>
                                      </p:cBhvr>
                                      <p:tavLst>
                                        <p:tav tm="0">
                                          <p:val>
                                            <p:fltVal val="0"/>
                                          </p:val>
                                        </p:tav>
                                        <p:tav tm="100000">
                                          <p:val>
                                            <p:strVal val="#ppt_h"/>
                                          </p:val>
                                        </p:tav>
                                      </p:tavLst>
                                    </p:anim>
                                    <p:animEffect filter="fade" transition="in">
                                      <p:cBhvr>
                                        <p:cTn dur="500" id="14"/>
                                        <p:tgtEl>
                                          <p:spTgt spid="4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2"/>
                                        </p:tgtEl>
                                        <p:attrNameLst>
                                          <p:attrName>style.visibility</p:attrName>
                                        </p:attrNameLst>
                                      </p:cBhvr>
                                      <p:to>
                                        <p:strVal val="visible"/>
                                      </p:to>
                                    </p:set>
                                    <p:anim calcmode="lin" valueType="num">
                                      <p:cBhvr>
                                        <p:cTn dur="500" fill="hold" id="17"/>
                                        <p:tgtEl>
                                          <p:spTgt spid="42"/>
                                        </p:tgtEl>
                                        <p:attrNameLst>
                                          <p:attrName>ppt_w</p:attrName>
                                        </p:attrNameLst>
                                      </p:cBhvr>
                                      <p:tavLst>
                                        <p:tav tm="0">
                                          <p:val>
                                            <p:fltVal val="0"/>
                                          </p:val>
                                        </p:tav>
                                        <p:tav tm="100000">
                                          <p:val>
                                            <p:strVal val="#ppt_w"/>
                                          </p:val>
                                        </p:tav>
                                      </p:tavLst>
                                    </p:anim>
                                    <p:anim calcmode="lin" valueType="num">
                                      <p:cBhvr>
                                        <p:cTn dur="500" fill="hold" id="18"/>
                                        <p:tgtEl>
                                          <p:spTgt spid="42"/>
                                        </p:tgtEl>
                                        <p:attrNameLst>
                                          <p:attrName>ppt_h</p:attrName>
                                        </p:attrNameLst>
                                      </p:cBhvr>
                                      <p:tavLst>
                                        <p:tav tm="0">
                                          <p:val>
                                            <p:fltVal val="0"/>
                                          </p:val>
                                        </p:tav>
                                        <p:tav tm="100000">
                                          <p:val>
                                            <p:strVal val="#ppt_h"/>
                                          </p:val>
                                        </p:tav>
                                      </p:tavLst>
                                    </p:anim>
                                    <p:animEffect filter="fade" transition="in">
                                      <p:cBhvr>
                                        <p:cTn dur="500" id="19"/>
                                        <p:tgtEl>
                                          <p:spTgt spid="4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p:cTn dur="500" fill="hold" id="22"/>
                                        <p:tgtEl>
                                          <p:spTgt spid="43"/>
                                        </p:tgtEl>
                                        <p:attrNameLst>
                                          <p:attrName>ppt_w</p:attrName>
                                        </p:attrNameLst>
                                      </p:cBhvr>
                                      <p:tavLst>
                                        <p:tav tm="0">
                                          <p:val>
                                            <p:fltVal val="0"/>
                                          </p:val>
                                        </p:tav>
                                        <p:tav tm="100000">
                                          <p:val>
                                            <p:strVal val="#ppt_w"/>
                                          </p:val>
                                        </p:tav>
                                      </p:tavLst>
                                    </p:anim>
                                    <p:anim calcmode="lin" valueType="num">
                                      <p:cBhvr>
                                        <p:cTn dur="500" fill="hold" id="23"/>
                                        <p:tgtEl>
                                          <p:spTgt spid="43"/>
                                        </p:tgtEl>
                                        <p:attrNameLst>
                                          <p:attrName>ppt_h</p:attrName>
                                        </p:attrNameLst>
                                      </p:cBhvr>
                                      <p:tavLst>
                                        <p:tav tm="0">
                                          <p:val>
                                            <p:fltVal val="0"/>
                                          </p:val>
                                        </p:tav>
                                        <p:tav tm="100000">
                                          <p:val>
                                            <p:strVal val="#ppt_h"/>
                                          </p:val>
                                        </p:tav>
                                      </p:tavLst>
                                    </p:anim>
                                    <p:animEffect filter="fade" transition="in">
                                      <p:cBhvr>
                                        <p:cTn dur="500" id="24"/>
                                        <p:tgtEl>
                                          <p:spTgt spid="4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p:cTn dur="500" fill="hold" id="27"/>
                                        <p:tgtEl>
                                          <p:spTgt spid="49"/>
                                        </p:tgtEl>
                                        <p:attrNameLst>
                                          <p:attrName>ppt_w</p:attrName>
                                        </p:attrNameLst>
                                      </p:cBhvr>
                                      <p:tavLst>
                                        <p:tav tm="0">
                                          <p:val>
                                            <p:fltVal val="0"/>
                                          </p:val>
                                        </p:tav>
                                        <p:tav tm="100000">
                                          <p:val>
                                            <p:strVal val="#ppt_w"/>
                                          </p:val>
                                        </p:tav>
                                      </p:tavLst>
                                    </p:anim>
                                    <p:anim calcmode="lin" valueType="num">
                                      <p:cBhvr>
                                        <p:cTn dur="500" fill="hold" id="28"/>
                                        <p:tgtEl>
                                          <p:spTgt spid="49"/>
                                        </p:tgtEl>
                                        <p:attrNameLst>
                                          <p:attrName>ppt_h</p:attrName>
                                        </p:attrNameLst>
                                      </p:cBhvr>
                                      <p:tavLst>
                                        <p:tav tm="0">
                                          <p:val>
                                            <p:fltVal val="0"/>
                                          </p:val>
                                        </p:tav>
                                        <p:tav tm="100000">
                                          <p:val>
                                            <p:strVal val="#ppt_h"/>
                                          </p:val>
                                        </p:tav>
                                      </p:tavLst>
                                    </p:anim>
                                    <p:animEffect filter="fade" transition="in">
                                      <p:cBhvr>
                                        <p:cTn dur="500" id="29"/>
                                        <p:tgtEl>
                                          <p:spTgt spid="4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p:cTn dur="500" fill="hold" id="32"/>
                                        <p:tgtEl>
                                          <p:spTgt spid="50"/>
                                        </p:tgtEl>
                                        <p:attrNameLst>
                                          <p:attrName>ppt_w</p:attrName>
                                        </p:attrNameLst>
                                      </p:cBhvr>
                                      <p:tavLst>
                                        <p:tav tm="0">
                                          <p:val>
                                            <p:fltVal val="0"/>
                                          </p:val>
                                        </p:tav>
                                        <p:tav tm="100000">
                                          <p:val>
                                            <p:strVal val="#ppt_w"/>
                                          </p:val>
                                        </p:tav>
                                      </p:tavLst>
                                    </p:anim>
                                    <p:anim calcmode="lin" valueType="num">
                                      <p:cBhvr>
                                        <p:cTn dur="500" fill="hold" id="33"/>
                                        <p:tgtEl>
                                          <p:spTgt spid="50"/>
                                        </p:tgtEl>
                                        <p:attrNameLst>
                                          <p:attrName>ppt_h</p:attrName>
                                        </p:attrNameLst>
                                      </p:cBhvr>
                                      <p:tavLst>
                                        <p:tav tm="0">
                                          <p:val>
                                            <p:fltVal val="0"/>
                                          </p:val>
                                        </p:tav>
                                        <p:tav tm="100000">
                                          <p:val>
                                            <p:strVal val="#ppt_h"/>
                                          </p:val>
                                        </p:tav>
                                      </p:tavLst>
                                    </p:anim>
                                    <p:animEffect filter="fade" transition="in">
                                      <p:cBhvr>
                                        <p:cTn dur="500" id="34"/>
                                        <p:tgtEl>
                                          <p:spTgt spid="50"/>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p:cTn dur="500" fill="hold" id="37"/>
                                        <p:tgtEl>
                                          <p:spTgt spid="51"/>
                                        </p:tgtEl>
                                        <p:attrNameLst>
                                          <p:attrName>ppt_w</p:attrName>
                                        </p:attrNameLst>
                                      </p:cBhvr>
                                      <p:tavLst>
                                        <p:tav tm="0">
                                          <p:val>
                                            <p:fltVal val="0"/>
                                          </p:val>
                                        </p:tav>
                                        <p:tav tm="100000">
                                          <p:val>
                                            <p:strVal val="#ppt_w"/>
                                          </p:val>
                                        </p:tav>
                                      </p:tavLst>
                                    </p:anim>
                                    <p:anim calcmode="lin" valueType="num">
                                      <p:cBhvr>
                                        <p:cTn dur="500" fill="hold" id="38"/>
                                        <p:tgtEl>
                                          <p:spTgt spid="51"/>
                                        </p:tgtEl>
                                        <p:attrNameLst>
                                          <p:attrName>ppt_h</p:attrName>
                                        </p:attrNameLst>
                                      </p:cBhvr>
                                      <p:tavLst>
                                        <p:tav tm="0">
                                          <p:val>
                                            <p:fltVal val="0"/>
                                          </p:val>
                                        </p:tav>
                                        <p:tav tm="100000">
                                          <p:val>
                                            <p:strVal val="#ppt_h"/>
                                          </p:val>
                                        </p:tav>
                                      </p:tavLst>
                                    </p:anim>
                                    <p:animEffect filter="fade" transition="in">
                                      <p:cBhvr>
                                        <p:cTn dur="500" id="39"/>
                                        <p:tgtEl>
                                          <p:spTgt spid="51"/>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52"/>
                                        </p:tgtEl>
                                        <p:attrNameLst>
                                          <p:attrName>style.visibility</p:attrName>
                                        </p:attrNameLst>
                                      </p:cBhvr>
                                      <p:to>
                                        <p:strVal val="visible"/>
                                      </p:to>
                                    </p:set>
                                    <p:anim calcmode="lin" valueType="num">
                                      <p:cBhvr>
                                        <p:cTn dur="500" fill="hold" id="42"/>
                                        <p:tgtEl>
                                          <p:spTgt spid="52"/>
                                        </p:tgtEl>
                                        <p:attrNameLst>
                                          <p:attrName>ppt_w</p:attrName>
                                        </p:attrNameLst>
                                      </p:cBhvr>
                                      <p:tavLst>
                                        <p:tav tm="0">
                                          <p:val>
                                            <p:fltVal val="0"/>
                                          </p:val>
                                        </p:tav>
                                        <p:tav tm="100000">
                                          <p:val>
                                            <p:strVal val="#ppt_w"/>
                                          </p:val>
                                        </p:tav>
                                      </p:tavLst>
                                    </p:anim>
                                    <p:anim calcmode="lin" valueType="num">
                                      <p:cBhvr>
                                        <p:cTn dur="500" fill="hold" id="43"/>
                                        <p:tgtEl>
                                          <p:spTgt spid="52"/>
                                        </p:tgtEl>
                                        <p:attrNameLst>
                                          <p:attrName>ppt_h</p:attrName>
                                        </p:attrNameLst>
                                      </p:cBhvr>
                                      <p:tavLst>
                                        <p:tav tm="0">
                                          <p:val>
                                            <p:fltVal val="0"/>
                                          </p:val>
                                        </p:tav>
                                        <p:tav tm="100000">
                                          <p:val>
                                            <p:strVal val="#ppt_h"/>
                                          </p:val>
                                        </p:tav>
                                      </p:tavLst>
                                    </p:anim>
                                    <p:animEffect filter="fade" transition="in">
                                      <p:cBhvr>
                                        <p:cTn dur="500" id="44"/>
                                        <p:tgtEl>
                                          <p:spTgt spid="52"/>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16" presetSubtype="21">
                                  <p:stCondLst>
                                    <p:cond delay="0"/>
                                  </p:stCondLst>
                                  <p:childTnLst>
                                    <p:set>
                                      <p:cBhvr>
                                        <p:cTn dur="1" fill="hold" id="48">
                                          <p:stCondLst>
                                            <p:cond delay="0"/>
                                          </p:stCondLst>
                                        </p:cTn>
                                        <p:tgtEl>
                                          <p:spTgt spid="44"/>
                                        </p:tgtEl>
                                        <p:attrNameLst>
                                          <p:attrName>style.visibility</p:attrName>
                                        </p:attrNameLst>
                                      </p:cBhvr>
                                      <p:to>
                                        <p:strVal val="visible"/>
                                      </p:to>
                                    </p:set>
                                    <p:animEffect filter="barn(inVertical)" transition="in">
                                      <p:cBhvr>
                                        <p:cTn dur="500" id="49"/>
                                        <p:tgtEl>
                                          <p:spTgt spid="44"/>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22" presetSubtype="1">
                                  <p:stCondLst>
                                    <p:cond delay="0"/>
                                  </p:stCondLst>
                                  <p:childTnLst>
                                    <p:set>
                                      <p:cBhvr>
                                        <p:cTn dur="1" fill="hold" id="53">
                                          <p:stCondLst>
                                            <p:cond delay="0"/>
                                          </p:stCondLst>
                                        </p:cTn>
                                        <p:tgtEl>
                                          <p:spTgt spid="39"/>
                                        </p:tgtEl>
                                        <p:attrNameLst>
                                          <p:attrName>style.visibility</p:attrName>
                                        </p:attrNameLst>
                                      </p:cBhvr>
                                      <p:to>
                                        <p:strVal val="visible"/>
                                      </p:to>
                                    </p:set>
                                    <p:animEffect filter="wipe(up)" transition="in">
                                      <p:cBhvr>
                                        <p:cTn dur="500" id="5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9"/>
      <p:bldP grpId="0" spid="50"/>
      <p:bldP grpId="0" spid="51"/>
      <p:bldP grpId="0" spid="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DF691218-51FA-4B19-86ED-58295FC340F2}"/>
              </a:ext>
            </a:extLst>
          </p:cNvPr>
          <p:cNvSpPr txBox="1"/>
          <p:nvPr/>
        </p:nvSpPr>
        <p:spPr>
          <a:xfrm>
            <a:off x="1828800" y="-2152650"/>
            <a:ext cx="7935924" cy="701040"/>
          </a:xfrm>
          <a:prstGeom prst="rect">
            <a:avLst/>
          </a:prstGeom>
          <a:noFill/>
        </p:spPr>
        <p:txBody>
          <a:bodyPr rtlCol="0" wrap="square">
            <a:spAutoFit/>
          </a:bodyPr>
          <a:lstStyle/>
          <a:p>
            <a:endParaRPr altLang="en-US" lang="zh-CN" sz="2000">
              <a:gradFill>
                <a:gsLst>
                  <a:gs pos="0">
                    <a:schemeClr val="bg1"/>
                  </a:gs>
                  <a:gs pos="95000">
                    <a:srgbClr val="FCF0B5"/>
                  </a:gs>
                </a:gsLst>
                <a:lin ang="5400000" scaled="1"/>
              </a:gradFill>
              <a:latin charset="-122" panose="020b0503020204020204" pitchFamily="34" typeface="微软雅黑"/>
              <a:ea charset="-122" panose="020b0503020204020204" pitchFamily="34" typeface="微软雅黑"/>
            </a:endParaRPr>
          </a:p>
          <a:p>
            <a:endParaRPr altLang="en-US" lang="zh-CN" sz="2000">
              <a:gradFill>
                <a:gsLst>
                  <a:gs pos="0">
                    <a:schemeClr val="bg1"/>
                  </a:gs>
                  <a:gs pos="95000">
                    <a:srgbClr val="FCF0B5"/>
                  </a:gs>
                </a:gsLst>
                <a:lin ang="5400000" scaled="1"/>
              </a:gradFill>
              <a:latin charset="-122" panose="020b0503020204020204" pitchFamily="34" typeface="微软雅黑"/>
              <a:ea charset="-122" panose="020b0503020204020204" pitchFamily="34" typeface="微软雅黑"/>
            </a:endParaRPr>
          </a:p>
        </p:txBody>
      </p:sp>
      <p:sp>
        <p:nvSpPr>
          <p:cNvPr id="31" name="文本框 30">
            <a:extLst>
              <a:ext uri="{FF2B5EF4-FFF2-40B4-BE49-F238E27FC236}">
                <a16:creationId xmlns:a16="http://schemas.microsoft.com/office/drawing/2014/main" id="{DB105B2A-FE6A-4A40-8987-3FEEDCF80615}"/>
              </a:ext>
            </a:extLst>
          </p:cNvPr>
          <p:cNvSpPr txBox="1"/>
          <p:nvPr/>
        </p:nvSpPr>
        <p:spPr>
          <a:xfrm>
            <a:off x="609600" y="514350"/>
            <a:ext cx="2286782"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离 析 阶 段</a:t>
            </a:r>
          </a:p>
        </p:txBody>
      </p:sp>
      <p:grpSp>
        <p:nvGrpSpPr>
          <p:cNvPr id="32" name="组合 31"/>
          <p:cNvGrpSpPr/>
          <p:nvPr/>
        </p:nvGrpSpPr>
        <p:grpSpPr>
          <a:xfrm>
            <a:off x="684738" y="1274371"/>
            <a:ext cx="3123779" cy="3070864"/>
            <a:chOff x="684738" y="1274371"/>
            <a:chExt cx="3123779" cy="3070864"/>
          </a:xfrm>
        </p:grpSpPr>
        <p:sp>
          <p:nvSpPr>
            <p:cNvPr id="33" name="空心弧 40"/>
            <p:cNvSpPr/>
            <p:nvPr/>
          </p:nvSpPr>
          <p:spPr bwMode="auto">
            <a:xfrm rot="5400000">
              <a:off x="683418" y="1275691"/>
              <a:ext cx="3070864" cy="3068223"/>
            </a:xfrm>
            <a:custGeom>
              <a:gdLst>
                <a:gd fmla="*/ 25472 w 4091171" name="T0"/>
                <a:gd fmla="*/ 2044111 h 4091173" name="T1"/>
                <a:gd fmla="*/ 4062764 w 4091171" name="T2"/>
                <a:gd fmla="*/ 2048186 h 4091173" name="T3"/>
                <a:gd fmla="*/ 2044130 w 4091171" name="T4"/>
                <a:gd fmla="*/ 2044114 h 4091173" name="T5"/>
                <a:gd fmla="*/ 5898240 60000 65536" name="T6"/>
                <a:gd fmla="*/ 5898240 60000 65536" name="T7"/>
                <a:gd fmla="*/ 5898240 60000 65536" name="T8"/>
                <a:gd fmla="*/ 0 w 4091171" name="T9"/>
                <a:gd fmla="*/ 0 h 4091173" name="T10"/>
                <a:gd fmla="*/ 4091171 w 4091171" name="T11"/>
                <a:gd fmla="*/ 2049727 h 4091173" name="T12"/>
              </a:gdLst>
              <a:cxnLst>
                <a:cxn ang="T6">
                  <a:pos x="T0" y="T1"/>
                </a:cxn>
                <a:cxn ang="T7">
                  <a:pos x="T2" y="T3"/>
                </a:cxn>
                <a:cxn ang="T8">
                  <a:pos x="T4" y="T5"/>
                </a:cxn>
              </a:cxnLst>
              <a:rect b="T12" l="T9" r="T11" t="T10"/>
              <a:pathLst>
                <a:path h="4091172" w="4091171">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accent2"/>
            </a:solidFill>
            <a:ln algn="ctr" cap="flat" cmpd="sng" w="25400">
              <a:noFill/>
              <a:prstDash val="solid"/>
              <a:miter lim="800000"/>
            </a:ln>
          </p:spPr>
          <p:txBody>
            <a:bodyPr anchor="ctr" bIns="45702" lIns="91403" rIns="91403" tIns="45702"/>
            <a:lstStyle/>
            <a:p>
              <a:pPr>
                <a:defRPr/>
              </a:pPr>
              <a:endParaRPr altLang="en-US" lang="zh-CN" sz="1799"/>
            </a:p>
          </p:txBody>
        </p:sp>
        <p:sp>
          <p:nvSpPr>
            <p:cNvPr id="34" name="椭圆 41"/>
            <p:cNvSpPr>
              <a:spLocks noChangeArrowheads="1"/>
            </p:cNvSpPr>
            <p:nvPr/>
          </p:nvSpPr>
          <p:spPr bwMode="auto">
            <a:xfrm>
              <a:off x="2767257" y="1304524"/>
              <a:ext cx="385710" cy="384056"/>
            </a:xfrm>
            <a:prstGeom prst="ellipse">
              <a:avLst/>
            </a:prstGeom>
            <a:solidFill>
              <a:schemeClr val="accent1"/>
            </a:solidFill>
            <a:ln algn="ctr" w="25400">
              <a:noFill/>
              <a:miter lim="800000"/>
            </a:ln>
          </p:spPr>
          <p:txBody>
            <a:bodyPr anchor="ctr" bIns="34281" lIns="68561" rIns="68561" tIns="34281"/>
            <a:lstStyle/>
            <a:p>
              <a:pPr algn="ctr" defTabSz="683991"/>
              <a:endParaRPr altLang="en-US" lang="zh-CN" sz="1799">
                <a:solidFill>
                  <a:srgbClr val="FFFFFF"/>
                </a:solidFill>
                <a:latin charset="0" pitchFamily="34" typeface="Calibri"/>
                <a:ea charset="-122" panose="020b0503020204020204" pitchFamily="34" typeface="微软雅黑"/>
              </a:endParaRPr>
            </a:p>
          </p:txBody>
        </p:sp>
        <p:sp>
          <p:nvSpPr>
            <p:cNvPr id="35" name="椭圆 42"/>
            <p:cNvSpPr>
              <a:spLocks noChangeArrowheads="1"/>
            </p:cNvSpPr>
            <p:nvPr/>
          </p:nvSpPr>
          <p:spPr bwMode="auto">
            <a:xfrm>
              <a:off x="3414870" y="2118661"/>
              <a:ext cx="385710" cy="384056"/>
            </a:xfrm>
            <a:prstGeom prst="ellipse">
              <a:avLst/>
            </a:prstGeom>
            <a:solidFill>
              <a:schemeClr val="accent2"/>
            </a:solidFill>
            <a:ln algn="ctr" w="25400">
              <a:noFill/>
              <a:miter lim="800000"/>
            </a:ln>
          </p:spPr>
          <p:txBody>
            <a:bodyPr anchor="ctr" bIns="34281" lIns="68561" rIns="68561" tIns="34281"/>
            <a:lstStyle/>
            <a:p>
              <a:pPr algn="ctr" defTabSz="683991"/>
              <a:endParaRPr altLang="en-US" lang="zh-CN" sz="1799">
                <a:solidFill>
                  <a:srgbClr val="FFFFFF"/>
                </a:solidFill>
                <a:latin charset="0" pitchFamily="34" typeface="Calibri"/>
                <a:ea charset="-122" panose="020b0503020204020204" pitchFamily="34" typeface="微软雅黑"/>
              </a:endParaRPr>
            </a:p>
          </p:txBody>
        </p:sp>
        <p:sp>
          <p:nvSpPr>
            <p:cNvPr id="36" name="椭圆 43"/>
            <p:cNvSpPr>
              <a:spLocks noChangeArrowheads="1"/>
            </p:cNvSpPr>
            <p:nvPr/>
          </p:nvSpPr>
          <p:spPr bwMode="auto">
            <a:xfrm>
              <a:off x="3424394" y="3070867"/>
              <a:ext cx="384123" cy="384056"/>
            </a:xfrm>
            <a:prstGeom prst="ellipse">
              <a:avLst/>
            </a:prstGeom>
            <a:solidFill>
              <a:schemeClr val="accent1"/>
            </a:solidFill>
            <a:ln algn="ctr" w="25400">
              <a:noFill/>
              <a:miter lim="800000"/>
            </a:ln>
          </p:spPr>
          <p:txBody>
            <a:bodyPr anchor="ctr" bIns="34281" lIns="68561" rIns="68561" tIns="34281"/>
            <a:lstStyle/>
            <a:p>
              <a:pPr algn="ctr" defTabSz="683991"/>
              <a:endParaRPr altLang="en-US" lang="zh-CN" sz="1799">
                <a:solidFill>
                  <a:srgbClr val="FFFFFF"/>
                </a:solidFill>
                <a:latin charset="0" pitchFamily="34" typeface="Calibri"/>
                <a:ea charset="-122" panose="020b0503020204020204" pitchFamily="34" typeface="微软雅黑"/>
              </a:endParaRPr>
            </a:p>
          </p:txBody>
        </p:sp>
        <p:sp>
          <p:nvSpPr>
            <p:cNvPr id="37" name="椭圆 44"/>
            <p:cNvSpPr>
              <a:spLocks noChangeArrowheads="1"/>
            </p:cNvSpPr>
            <p:nvPr/>
          </p:nvSpPr>
          <p:spPr bwMode="auto">
            <a:xfrm>
              <a:off x="2772020" y="3908809"/>
              <a:ext cx="384123" cy="384056"/>
            </a:xfrm>
            <a:prstGeom prst="ellipse">
              <a:avLst/>
            </a:prstGeom>
            <a:solidFill>
              <a:schemeClr val="accent2"/>
            </a:solidFill>
            <a:ln algn="ctr" w="25400">
              <a:noFill/>
              <a:miter lim="800000"/>
            </a:ln>
          </p:spPr>
          <p:txBody>
            <a:bodyPr anchor="ctr" bIns="34281" lIns="68561" rIns="68561" tIns="34281"/>
            <a:lstStyle/>
            <a:p>
              <a:pPr algn="ctr" defTabSz="683991"/>
              <a:endParaRPr altLang="en-US" lang="zh-CN" sz="1799">
                <a:solidFill>
                  <a:srgbClr val="FFFFFF"/>
                </a:solidFill>
                <a:latin charset="0" pitchFamily="34" typeface="Calibri"/>
                <a:ea charset="-122" panose="020b0503020204020204" pitchFamily="34" typeface="微软雅黑"/>
              </a:endParaRPr>
            </a:p>
          </p:txBody>
        </p:sp>
      </p:grpSp>
      <p:sp>
        <p:nvSpPr>
          <p:cNvPr id="38" name="矩形 47"/>
          <p:cNvSpPr>
            <a:spLocks noChangeArrowheads="1"/>
          </p:cNvSpPr>
          <p:nvPr/>
        </p:nvSpPr>
        <p:spPr bwMode="auto">
          <a:xfrm>
            <a:off x="5029945" y="1101395"/>
            <a:ext cx="2282517" cy="420606"/>
          </a:xfrm>
          <a:prstGeom prst="rect">
            <a:avLst/>
          </a:prstGeom>
          <a:noFill/>
          <a:ln w="9525">
            <a:noFill/>
            <a:miter lim="800000"/>
          </a:ln>
        </p:spPr>
        <p:txBody>
          <a:bodyPr bIns="34281" lIns="68561" rIns="68561" tIns="34281">
            <a:spAutoFit/>
          </a:bodyPr>
          <a:lstStyle/>
          <a:p>
            <a:pPr defTabSz="683991">
              <a:lnSpc>
                <a:spcPct val="110000"/>
              </a:lnSpc>
              <a:defRPr/>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在此阶段洗钱者将非法所得与源头进一步分离</a:t>
            </a:r>
          </a:p>
        </p:txBody>
      </p:sp>
      <p:grpSp>
        <p:nvGrpSpPr>
          <p:cNvPr id="39" name="组合 38"/>
          <p:cNvGrpSpPr/>
          <p:nvPr/>
        </p:nvGrpSpPr>
        <p:grpSpPr>
          <a:xfrm>
            <a:off x="941880" y="1613992"/>
            <a:ext cx="2369818" cy="2370993"/>
            <a:chOff x="941880" y="1613992"/>
            <a:chExt cx="2369818" cy="2370993"/>
          </a:xfrm>
        </p:grpSpPr>
        <p:sp>
          <p:nvSpPr>
            <p:cNvPr id="40" name="椭圆 80"/>
            <p:cNvSpPr>
              <a:spLocks noChangeArrowheads="1"/>
            </p:cNvSpPr>
            <p:nvPr/>
          </p:nvSpPr>
          <p:spPr bwMode="auto">
            <a:xfrm>
              <a:off x="941880" y="1613992"/>
              <a:ext cx="2369818" cy="2370993"/>
            </a:xfrm>
            <a:prstGeom prst="ellipse">
              <a:avLst/>
            </a:prstGeom>
            <a:solidFill>
              <a:schemeClr val="accent1"/>
            </a:solidFill>
            <a:ln algn="ctr" w="12700">
              <a:solidFill>
                <a:schemeClr val="bg1"/>
              </a:solidFill>
              <a:miter lim="800000"/>
            </a:ln>
          </p:spPr>
          <p:txBody>
            <a:bodyPr anchor="ctr" bIns="34284" lIns="68568" rIns="68568" tIns="34284"/>
            <a:lstStyle/>
            <a:p>
              <a:pPr algn="ctr" defTabSz="683991"/>
              <a:endParaRPr altLang="en-US" lang="zh-CN" sz="1400">
                <a:solidFill>
                  <a:srgbClr val="FFFFFF"/>
                </a:solidFill>
                <a:latin charset="0" pitchFamily="34" typeface="Calibri"/>
                <a:ea charset="-122" panose="020b0503020204020204" pitchFamily="34" typeface="微软雅黑"/>
              </a:endParaRPr>
            </a:p>
          </p:txBody>
        </p:sp>
        <p:sp>
          <p:nvSpPr>
            <p:cNvPr id="44" name="矩形 71"/>
            <p:cNvSpPr>
              <a:spLocks noChangeArrowheads="1"/>
            </p:cNvSpPr>
            <p:nvPr/>
          </p:nvSpPr>
          <p:spPr bwMode="auto">
            <a:xfrm>
              <a:off x="1466090" y="2234150"/>
              <a:ext cx="1305522" cy="1119665"/>
            </a:xfrm>
            <a:prstGeom prst="rect">
              <a:avLst/>
            </a:prstGeom>
            <a:noFill/>
            <a:ln w="9525">
              <a:noFill/>
              <a:miter lim="800000"/>
            </a:ln>
          </p:spPr>
          <p:txBody>
            <a:bodyPr bIns="34281" lIns="68561" rIns="68561" tIns="34281" wrap="none">
              <a:spAutoFit/>
            </a:bodyPr>
            <a:lstStyle/>
            <a:p>
              <a:pPr algn="ctr" defTabSz="683991"/>
              <a:r>
                <a:rPr altLang="en-US" b="1" lang="zh-CN" sz="2299">
                  <a:solidFill>
                    <a:schemeClr val="bg1"/>
                  </a:solidFill>
                  <a:latin charset="-122" panose="020b0503020204020204" pitchFamily="34" typeface="微软雅黑"/>
                  <a:ea charset="-122" panose="020b0503020204020204" pitchFamily="34" typeface="微软雅黑"/>
                </a:rPr>
                <a:t>洗钱者非</a:t>
              </a:r>
            </a:p>
            <a:p>
              <a:pPr algn="ctr" defTabSz="683991"/>
              <a:r>
                <a:rPr altLang="en-US" b="1" lang="zh-CN" sz="2299">
                  <a:solidFill>
                    <a:schemeClr val="bg1"/>
                  </a:solidFill>
                  <a:latin charset="-122" panose="020b0503020204020204" pitchFamily="34" typeface="微软雅黑"/>
                  <a:ea charset="-122" panose="020b0503020204020204" pitchFamily="34" typeface="微软雅黑"/>
                </a:rPr>
                <a:t>法所得与</a:t>
              </a:r>
            </a:p>
            <a:p>
              <a:pPr algn="ctr" defTabSz="683991"/>
              <a:r>
                <a:rPr altLang="en-US" b="1" lang="zh-CN" sz="2299">
                  <a:solidFill>
                    <a:schemeClr val="bg1"/>
                  </a:solidFill>
                  <a:latin charset="-122" panose="020b0503020204020204" pitchFamily="34" typeface="微软雅黑"/>
                  <a:ea charset="-122" panose="020b0503020204020204" pitchFamily="34" typeface="微软雅黑"/>
                </a:rPr>
                <a:t>源头</a:t>
              </a:r>
            </a:p>
          </p:txBody>
        </p:sp>
      </p:grpSp>
      <p:grpSp>
        <p:nvGrpSpPr>
          <p:cNvPr id="45" name="Group 41"/>
          <p:cNvGrpSpPr/>
          <p:nvPr/>
        </p:nvGrpSpPr>
        <p:grpSpPr>
          <a:xfrm>
            <a:off x="3168840" y="1136302"/>
            <a:ext cx="1776174" cy="715742"/>
            <a:chOff x="2661" y="954"/>
            <a:chExt cx="1491" cy="602"/>
          </a:xfrm>
        </p:grpSpPr>
        <p:cxnSp>
          <p:nvCxnSpPr>
            <p:cNvPr id="46" name="直接连接符 52"/>
            <p:cNvCxnSpPr>
              <a:cxnSpLocks noChangeShapeType="1"/>
            </p:cNvCxnSpPr>
            <p:nvPr/>
          </p:nvCxnSpPr>
          <p:spPr bwMode="auto">
            <a:xfrm>
              <a:off x="2661" y="1253"/>
              <a:ext cx="908" cy="0"/>
            </a:xfrm>
            <a:prstGeom prst="line">
              <a:avLst/>
            </a:prstGeom>
            <a:noFill/>
            <a:ln algn="ctr" w="25400">
              <a:solidFill>
                <a:schemeClr val="tx1"/>
              </a:solidFill>
              <a:miter lim="800000"/>
            </a:ln>
          </p:spPr>
        </p:cxnSp>
        <p:grpSp>
          <p:nvGrpSpPr>
            <p:cNvPr id="47" name="Group 85"/>
            <p:cNvGrpSpPr/>
            <p:nvPr/>
          </p:nvGrpSpPr>
          <p:grpSpPr>
            <a:xfrm>
              <a:off x="3549" y="954"/>
              <a:ext cx="603" cy="602"/>
              <a:chOff x="3549" y="954"/>
              <a:chExt cx="603" cy="602"/>
            </a:xfrm>
          </p:grpSpPr>
          <p:sp>
            <p:nvSpPr>
              <p:cNvPr id="48" name="椭圆 53"/>
              <p:cNvSpPr>
                <a:spLocks noChangeArrowheads="1"/>
              </p:cNvSpPr>
              <p:nvPr/>
            </p:nvSpPr>
            <p:spPr bwMode="auto">
              <a:xfrm>
                <a:off x="3549" y="954"/>
                <a:ext cx="603" cy="602"/>
              </a:xfrm>
              <a:prstGeom prst="ellipse">
                <a:avLst/>
              </a:prstGeom>
              <a:solidFill>
                <a:schemeClr val="accent1"/>
              </a:solidFill>
              <a:ln algn="ctr" w="25400">
                <a:noFill/>
                <a:miter lim="800000"/>
              </a:ln>
            </p:spPr>
            <p:txBody>
              <a:bodyPr anchor="ctr" bIns="34284" lIns="68568" rIns="68568" tIns="34284"/>
              <a:lstStyle/>
              <a:p>
                <a:pPr algn="ctr" defTabSz="683991"/>
                <a:endParaRPr altLang="en-US" lang="zh-CN" sz="1799">
                  <a:solidFill>
                    <a:srgbClr val="FFFFFF"/>
                  </a:solidFill>
                  <a:latin charset="0" pitchFamily="34" typeface="Calibri"/>
                  <a:ea charset="-122" panose="020b0503020204020204" pitchFamily="34" typeface="微软雅黑"/>
                </a:endParaRPr>
              </a:p>
            </p:txBody>
          </p:sp>
          <p:sp>
            <p:nvSpPr>
              <p:cNvPr id="49" name="矩形 71"/>
              <p:cNvSpPr>
                <a:spLocks noChangeArrowheads="1"/>
              </p:cNvSpPr>
              <p:nvPr/>
            </p:nvSpPr>
            <p:spPr bwMode="auto">
              <a:xfrm>
                <a:off x="3711" y="1071"/>
                <a:ext cx="266" cy="352"/>
              </a:xfrm>
              <a:prstGeom prst="rect">
                <a:avLst/>
              </a:prstGeom>
              <a:noFill/>
              <a:ln w="9525">
                <a:noFill/>
                <a:miter lim="800000"/>
              </a:ln>
            </p:spPr>
            <p:txBody>
              <a:bodyPr bIns="34281" lIns="68561" rIns="68561" tIns="34281" wrap="none">
                <a:spAutoFit/>
              </a:bodyPr>
              <a:lstStyle/>
              <a:p>
                <a:pPr defTabSz="683991"/>
                <a:r>
                  <a:rPr altLang="zh-CN" b="1" lang="en-US" sz="2299">
                    <a:solidFill>
                      <a:schemeClr val="bg1"/>
                    </a:solidFill>
                    <a:latin charset="-122" panose="020b0503020204020204" pitchFamily="34" typeface="微软雅黑"/>
                    <a:ea charset="-122" panose="020b0503020204020204" pitchFamily="34" typeface="微软雅黑"/>
                  </a:rPr>
                  <a:t>1</a:t>
                </a:r>
              </a:p>
            </p:txBody>
          </p:sp>
        </p:grpSp>
      </p:grpSp>
      <p:grpSp>
        <p:nvGrpSpPr>
          <p:cNvPr id="50" name="Group 42"/>
          <p:cNvGrpSpPr/>
          <p:nvPr/>
        </p:nvGrpSpPr>
        <p:grpSpPr>
          <a:xfrm>
            <a:off x="3816452" y="1952023"/>
            <a:ext cx="2496801" cy="718916"/>
            <a:chOff x="3205" y="1640"/>
            <a:chExt cx="2097" cy="602"/>
          </a:xfrm>
        </p:grpSpPr>
        <p:cxnSp>
          <p:nvCxnSpPr>
            <p:cNvPr id="51" name="直接连接符 62"/>
            <p:cNvCxnSpPr>
              <a:cxnSpLocks noChangeShapeType="1"/>
            </p:cNvCxnSpPr>
            <p:nvPr/>
          </p:nvCxnSpPr>
          <p:spPr bwMode="auto">
            <a:xfrm>
              <a:off x="3205" y="1941"/>
              <a:ext cx="1501" cy="0"/>
            </a:xfrm>
            <a:prstGeom prst="line">
              <a:avLst/>
            </a:prstGeom>
            <a:noFill/>
            <a:ln algn="ctr" w="25400">
              <a:solidFill>
                <a:schemeClr val="tx1"/>
              </a:solidFill>
              <a:miter lim="800000"/>
            </a:ln>
          </p:spPr>
        </p:cxnSp>
        <p:grpSp>
          <p:nvGrpSpPr>
            <p:cNvPr id="52" name="Group 86"/>
            <p:cNvGrpSpPr/>
            <p:nvPr/>
          </p:nvGrpSpPr>
          <p:grpSpPr>
            <a:xfrm>
              <a:off x="4700" y="1640"/>
              <a:ext cx="602" cy="602"/>
              <a:chOff x="4700" y="1640"/>
              <a:chExt cx="602" cy="602"/>
            </a:xfrm>
          </p:grpSpPr>
          <p:sp>
            <p:nvSpPr>
              <p:cNvPr id="53" name="椭圆 63"/>
              <p:cNvSpPr>
                <a:spLocks noChangeArrowheads="1"/>
              </p:cNvSpPr>
              <p:nvPr/>
            </p:nvSpPr>
            <p:spPr bwMode="auto">
              <a:xfrm>
                <a:off x="4700" y="1640"/>
                <a:ext cx="602" cy="602"/>
              </a:xfrm>
              <a:prstGeom prst="ellipse">
                <a:avLst/>
              </a:prstGeom>
              <a:solidFill>
                <a:schemeClr val="accent2"/>
              </a:solidFill>
              <a:ln algn="ctr" w="25400">
                <a:noFill/>
                <a:miter lim="800000"/>
              </a:ln>
            </p:spPr>
            <p:txBody>
              <a:bodyPr anchor="ctr" bIns="34284" lIns="68568" rIns="68568" tIns="34284"/>
              <a:lstStyle/>
              <a:p>
                <a:pPr algn="ctr" defTabSz="683991"/>
                <a:endParaRPr altLang="en-US" lang="zh-CN" sz="1799">
                  <a:solidFill>
                    <a:srgbClr val="FFFFFF"/>
                  </a:solidFill>
                  <a:latin charset="0" pitchFamily="34" typeface="Calibri"/>
                  <a:ea charset="-122" panose="020b0503020204020204" pitchFamily="34" typeface="微软雅黑"/>
                </a:endParaRPr>
              </a:p>
            </p:txBody>
          </p:sp>
          <p:sp>
            <p:nvSpPr>
              <p:cNvPr id="54" name="矩形 71"/>
              <p:cNvSpPr>
                <a:spLocks noChangeArrowheads="1"/>
              </p:cNvSpPr>
              <p:nvPr/>
            </p:nvSpPr>
            <p:spPr bwMode="auto">
              <a:xfrm>
                <a:off x="4874" y="1769"/>
                <a:ext cx="266" cy="351"/>
              </a:xfrm>
              <a:prstGeom prst="rect">
                <a:avLst/>
              </a:prstGeom>
              <a:noFill/>
              <a:ln w="9525">
                <a:noFill/>
                <a:miter lim="800000"/>
              </a:ln>
            </p:spPr>
            <p:txBody>
              <a:bodyPr bIns="34281" lIns="68561" rIns="68561" tIns="34281" wrap="none">
                <a:spAutoFit/>
              </a:bodyPr>
              <a:lstStyle/>
              <a:p>
                <a:pPr defTabSz="683991"/>
                <a:r>
                  <a:rPr altLang="zh-CN" b="1" lang="en-US" sz="2299">
                    <a:solidFill>
                      <a:schemeClr val="bg1"/>
                    </a:solidFill>
                    <a:latin charset="-122" panose="020b0503020204020204" pitchFamily="34" typeface="微软雅黑"/>
                    <a:ea charset="-122" panose="020b0503020204020204" pitchFamily="34" typeface="微软雅黑"/>
                  </a:rPr>
                  <a:t>2</a:t>
                </a:r>
              </a:p>
            </p:txBody>
          </p:sp>
        </p:grpSp>
      </p:grpSp>
      <p:grpSp>
        <p:nvGrpSpPr>
          <p:cNvPr id="55" name="Group 43"/>
          <p:cNvGrpSpPr/>
          <p:nvPr/>
        </p:nvGrpSpPr>
        <p:grpSpPr>
          <a:xfrm>
            <a:off x="3824390" y="2904229"/>
            <a:ext cx="2488864" cy="717329"/>
            <a:chOff x="3211" y="2438"/>
            <a:chExt cx="2091" cy="602"/>
          </a:xfrm>
        </p:grpSpPr>
        <p:cxnSp>
          <p:nvCxnSpPr>
            <p:cNvPr id="56" name="直接连接符 66"/>
            <p:cNvCxnSpPr>
              <a:cxnSpLocks noChangeShapeType="1"/>
            </p:cNvCxnSpPr>
            <p:nvPr/>
          </p:nvCxnSpPr>
          <p:spPr bwMode="auto">
            <a:xfrm>
              <a:off x="3211" y="2750"/>
              <a:ext cx="1494" cy="0"/>
            </a:xfrm>
            <a:prstGeom prst="line">
              <a:avLst/>
            </a:prstGeom>
            <a:noFill/>
            <a:ln algn="ctr" w="25400">
              <a:solidFill>
                <a:schemeClr val="tx1"/>
              </a:solidFill>
              <a:miter lim="800000"/>
            </a:ln>
          </p:spPr>
        </p:cxnSp>
        <p:grpSp>
          <p:nvGrpSpPr>
            <p:cNvPr id="57" name="Group 87"/>
            <p:cNvGrpSpPr/>
            <p:nvPr/>
          </p:nvGrpSpPr>
          <p:grpSpPr>
            <a:xfrm>
              <a:off x="4701" y="2438"/>
              <a:ext cx="601" cy="602"/>
              <a:chOff x="4701" y="2438"/>
              <a:chExt cx="601" cy="602"/>
            </a:xfrm>
          </p:grpSpPr>
          <p:sp>
            <p:nvSpPr>
              <p:cNvPr id="58" name="椭圆 67"/>
              <p:cNvSpPr>
                <a:spLocks noChangeArrowheads="1"/>
              </p:cNvSpPr>
              <p:nvPr/>
            </p:nvSpPr>
            <p:spPr bwMode="auto">
              <a:xfrm>
                <a:off x="4701" y="2438"/>
                <a:ext cx="601" cy="602"/>
              </a:xfrm>
              <a:prstGeom prst="ellipse">
                <a:avLst/>
              </a:prstGeom>
              <a:solidFill>
                <a:schemeClr val="accent3"/>
              </a:solidFill>
              <a:ln algn="ctr" w="25400">
                <a:noFill/>
                <a:miter lim="800000"/>
              </a:ln>
            </p:spPr>
            <p:txBody>
              <a:bodyPr anchor="ctr" bIns="34284" lIns="68568" rIns="68568" tIns="34284"/>
              <a:lstStyle/>
              <a:p>
                <a:pPr algn="ctr" defTabSz="683991">
                  <a:defRPr/>
                </a:pPr>
                <a:endParaRPr altLang="en-US" lang="zh-CN" sz="1799">
                  <a:solidFill>
                    <a:srgbClr val="FFFFFF"/>
                  </a:solidFill>
                  <a:ea charset="-122" panose="020b0503020204020204" pitchFamily="34" typeface="微软雅黑"/>
                </a:endParaRPr>
              </a:p>
            </p:txBody>
          </p:sp>
          <p:sp>
            <p:nvSpPr>
              <p:cNvPr id="59" name="矩形 71"/>
              <p:cNvSpPr>
                <a:spLocks noChangeArrowheads="1"/>
              </p:cNvSpPr>
              <p:nvPr/>
            </p:nvSpPr>
            <p:spPr bwMode="auto">
              <a:xfrm>
                <a:off x="4883" y="2569"/>
                <a:ext cx="266" cy="352"/>
              </a:xfrm>
              <a:prstGeom prst="rect">
                <a:avLst/>
              </a:prstGeom>
              <a:noFill/>
              <a:ln w="9525">
                <a:noFill/>
                <a:miter lim="800000"/>
              </a:ln>
            </p:spPr>
            <p:txBody>
              <a:bodyPr bIns="34281" lIns="68561" rIns="68561" tIns="34281" wrap="none">
                <a:spAutoFit/>
              </a:bodyPr>
              <a:lstStyle/>
              <a:p>
                <a:pPr defTabSz="683991"/>
                <a:r>
                  <a:rPr altLang="zh-CN" b="1" lang="en-US" sz="2299">
                    <a:solidFill>
                      <a:schemeClr val="bg1"/>
                    </a:solidFill>
                    <a:latin charset="-122" panose="020b0503020204020204" pitchFamily="34" typeface="微软雅黑"/>
                    <a:ea charset="-122" panose="020b0503020204020204" pitchFamily="34" typeface="微软雅黑"/>
                  </a:rPr>
                  <a:t>3</a:t>
                </a:r>
              </a:p>
            </p:txBody>
          </p:sp>
        </p:grpSp>
      </p:grpSp>
      <p:grpSp>
        <p:nvGrpSpPr>
          <p:cNvPr id="60" name="Group 44"/>
          <p:cNvGrpSpPr/>
          <p:nvPr/>
        </p:nvGrpSpPr>
        <p:grpSpPr>
          <a:xfrm>
            <a:off x="3168840" y="3740584"/>
            <a:ext cx="1776174" cy="717329"/>
            <a:chOff x="2661" y="3141"/>
            <a:chExt cx="1491" cy="602"/>
          </a:xfrm>
        </p:grpSpPr>
        <p:cxnSp>
          <p:nvCxnSpPr>
            <p:cNvPr id="61" name="直接连接符 58"/>
            <p:cNvCxnSpPr>
              <a:cxnSpLocks noChangeShapeType="1"/>
            </p:cNvCxnSpPr>
            <p:nvPr/>
          </p:nvCxnSpPr>
          <p:spPr bwMode="auto">
            <a:xfrm>
              <a:off x="2661" y="3442"/>
              <a:ext cx="907" cy="0"/>
            </a:xfrm>
            <a:prstGeom prst="line">
              <a:avLst/>
            </a:prstGeom>
            <a:noFill/>
            <a:ln algn="ctr" w="25400">
              <a:solidFill>
                <a:schemeClr val="tx1"/>
              </a:solidFill>
              <a:miter lim="800000"/>
            </a:ln>
          </p:spPr>
        </p:cxnSp>
        <p:grpSp>
          <p:nvGrpSpPr>
            <p:cNvPr id="62" name="Group 88"/>
            <p:cNvGrpSpPr/>
            <p:nvPr/>
          </p:nvGrpSpPr>
          <p:grpSpPr>
            <a:xfrm>
              <a:off x="3550" y="3141"/>
              <a:ext cx="602" cy="602"/>
              <a:chOff x="3550" y="3141"/>
              <a:chExt cx="602" cy="602"/>
            </a:xfrm>
          </p:grpSpPr>
          <p:sp>
            <p:nvSpPr>
              <p:cNvPr id="63" name="椭圆 59"/>
              <p:cNvSpPr>
                <a:spLocks noChangeArrowheads="1"/>
              </p:cNvSpPr>
              <p:nvPr/>
            </p:nvSpPr>
            <p:spPr bwMode="auto">
              <a:xfrm>
                <a:off x="3550" y="3141"/>
                <a:ext cx="602" cy="602"/>
              </a:xfrm>
              <a:prstGeom prst="ellipse">
                <a:avLst/>
              </a:prstGeom>
              <a:solidFill>
                <a:schemeClr val="accent4"/>
              </a:solidFill>
              <a:ln algn="ctr" w="25400">
                <a:noFill/>
                <a:miter lim="800000"/>
              </a:ln>
            </p:spPr>
            <p:txBody>
              <a:bodyPr anchor="ctr" bIns="34284" lIns="68568" rIns="68568" tIns="34284"/>
              <a:lstStyle/>
              <a:p>
                <a:pPr algn="ctr" defTabSz="683991">
                  <a:defRPr/>
                </a:pPr>
                <a:endParaRPr altLang="en-US" lang="zh-CN" sz="1799">
                  <a:solidFill>
                    <a:srgbClr val="FFFFFF"/>
                  </a:solidFill>
                  <a:ea charset="-122" panose="020b0503020204020204" pitchFamily="34" typeface="微软雅黑"/>
                </a:endParaRPr>
              </a:p>
            </p:txBody>
          </p:sp>
          <p:sp>
            <p:nvSpPr>
              <p:cNvPr id="64" name="矩形 71"/>
              <p:cNvSpPr>
                <a:spLocks noChangeArrowheads="1"/>
              </p:cNvSpPr>
              <p:nvPr/>
            </p:nvSpPr>
            <p:spPr bwMode="auto">
              <a:xfrm>
                <a:off x="3731" y="3274"/>
                <a:ext cx="266" cy="352"/>
              </a:xfrm>
              <a:prstGeom prst="rect">
                <a:avLst/>
              </a:prstGeom>
              <a:noFill/>
              <a:ln w="9525">
                <a:noFill/>
                <a:miter lim="800000"/>
              </a:ln>
            </p:spPr>
            <p:txBody>
              <a:bodyPr bIns="34281" lIns="68561" rIns="68561" tIns="34281" wrap="none">
                <a:spAutoFit/>
              </a:bodyPr>
              <a:lstStyle/>
              <a:p>
                <a:pPr defTabSz="683991"/>
                <a:r>
                  <a:rPr altLang="zh-CN" b="1" lang="en-US" sz="2299">
                    <a:solidFill>
                      <a:schemeClr val="bg1"/>
                    </a:solidFill>
                    <a:latin charset="-122" panose="020b0503020204020204" pitchFamily="34" typeface="微软雅黑"/>
                    <a:ea charset="-122" panose="020b0503020204020204" pitchFamily="34" typeface="微软雅黑"/>
                  </a:rPr>
                  <a:t>4</a:t>
                </a:r>
              </a:p>
            </p:txBody>
          </p:sp>
        </p:grpSp>
      </p:grpSp>
      <p:sp>
        <p:nvSpPr>
          <p:cNvPr id="65" name="矩形 47"/>
          <p:cNvSpPr>
            <a:spLocks noChangeArrowheads="1"/>
          </p:cNvSpPr>
          <p:nvPr/>
        </p:nvSpPr>
        <p:spPr bwMode="auto">
          <a:xfrm>
            <a:off x="6339861" y="2144194"/>
            <a:ext cx="2282517" cy="420606"/>
          </a:xfrm>
          <a:prstGeom prst="rect">
            <a:avLst/>
          </a:prstGeom>
          <a:noFill/>
          <a:ln w="9525">
            <a:noFill/>
            <a:miter lim="800000"/>
          </a:ln>
        </p:spPr>
        <p:txBody>
          <a:bodyPr bIns="34281" lIns="68561" rIns="68561" tIns="34281">
            <a:spAutoFit/>
          </a:bodyPr>
          <a:lstStyle/>
          <a:p>
            <a:pPr defTabSz="683991">
              <a:lnSpc>
                <a:spcPct val="110000"/>
              </a:lnSpc>
              <a:defRPr/>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进行一系列的资金交易其频率、金额和复杂程度均与合法交易类似</a:t>
            </a:r>
          </a:p>
        </p:txBody>
      </p:sp>
      <p:sp>
        <p:nvSpPr>
          <p:cNvPr id="66" name="矩形 47"/>
          <p:cNvSpPr>
            <a:spLocks noChangeArrowheads="1"/>
          </p:cNvSpPr>
          <p:nvPr/>
        </p:nvSpPr>
        <p:spPr bwMode="auto">
          <a:xfrm>
            <a:off x="6339861" y="3052013"/>
            <a:ext cx="2282517" cy="596628"/>
          </a:xfrm>
          <a:prstGeom prst="rect">
            <a:avLst/>
          </a:prstGeom>
          <a:noFill/>
          <a:ln w="9525">
            <a:noFill/>
            <a:miter lim="800000"/>
          </a:ln>
        </p:spPr>
        <p:txBody>
          <a:bodyPr bIns="34281" lIns="68561" rIns="68561" tIns="34281">
            <a:spAutoFit/>
          </a:bodyPr>
          <a:lstStyle/>
          <a:p>
            <a:pPr defTabSz="683991">
              <a:lnSpc>
                <a:spcPct val="110000"/>
              </a:lnSpc>
              <a:defRPr/>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企业亦是如此，一个优秀的企业做同样的事情，但是却比别人做得更好，落实更到位</a:t>
            </a:r>
          </a:p>
        </p:txBody>
      </p:sp>
      <p:sp>
        <p:nvSpPr>
          <p:cNvPr id="67" name="矩形 47"/>
          <p:cNvSpPr>
            <a:spLocks noChangeArrowheads="1"/>
          </p:cNvSpPr>
          <p:nvPr/>
        </p:nvSpPr>
        <p:spPr bwMode="auto">
          <a:xfrm>
            <a:off x="5029945" y="4019550"/>
            <a:ext cx="2282517" cy="244584"/>
          </a:xfrm>
          <a:prstGeom prst="rect">
            <a:avLst/>
          </a:prstGeom>
          <a:noFill/>
          <a:ln w="9525">
            <a:noFill/>
            <a:miter lim="800000"/>
          </a:ln>
        </p:spPr>
        <p:txBody>
          <a:bodyPr bIns="34281" lIns="68561" rIns="68561" tIns="34281">
            <a:spAutoFit/>
          </a:bodyPr>
          <a:lstStyle/>
          <a:p>
            <a:pPr defTabSz="683991">
              <a:lnSpc>
                <a:spcPct val="110000"/>
              </a:lnSpc>
              <a:defRPr/>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经常与放置阶段互相重叠</a:t>
            </a:r>
          </a:p>
        </p:txBody>
      </p:sp>
    </p:spTree>
    <p:extLst>
      <p:ext uri="{BB962C8B-B14F-4D97-AF65-F5344CB8AC3E}">
        <p14:creationId val="103983304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6" presetSubtype="26">
                                  <p:stCondLst>
                                    <p:cond delay="0"/>
                                  </p:stCondLst>
                                  <p:childTnLst>
                                    <p:set>
                                      <p:cBhvr>
                                        <p:cTn dur="1" fill="hold" id="18">
                                          <p:stCondLst>
                                            <p:cond delay="0"/>
                                          </p:stCondLst>
                                        </p:cTn>
                                        <p:tgtEl>
                                          <p:spTgt spid="32"/>
                                        </p:tgtEl>
                                        <p:attrNameLst>
                                          <p:attrName>style.visibility</p:attrName>
                                        </p:attrNameLst>
                                      </p:cBhvr>
                                      <p:to>
                                        <p:strVal val="visible"/>
                                      </p:to>
                                    </p:set>
                                    <p:animEffect filter="barn(inHorizontal)" transition="in">
                                      <p:cBhvr>
                                        <p:cTn dur="500" id="19"/>
                                        <p:tgtEl>
                                          <p:spTgt spid="3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8">
                                  <p:stCondLst>
                                    <p:cond delay="0"/>
                                  </p:stCondLst>
                                  <p:childTnLst>
                                    <p:set>
                                      <p:cBhvr>
                                        <p:cTn dur="1" fill="hold" id="23">
                                          <p:stCondLst>
                                            <p:cond delay="0"/>
                                          </p:stCondLst>
                                        </p:cTn>
                                        <p:tgtEl>
                                          <p:spTgt spid="45"/>
                                        </p:tgtEl>
                                        <p:attrNameLst>
                                          <p:attrName>style.visibility</p:attrName>
                                        </p:attrNameLst>
                                      </p:cBhvr>
                                      <p:to>
                                        <p:strVal val="visible"/>
                                      </p:to>
                                    </p:set>
                                    <p:animEffect filter="wipe(left)" transition="in">
                                      <p:cBhvr>
                                        <p:cTn dur="500" id="24"/>
                                        <p:tgtEl>
                                          <p:spTgt spid="45"/>
                                        </p:tgtEl>
                                      </p:cBhvr>
                                    </p:animEffect>
                                  </p:childTnLst>
                                </p:cTn>
                              </p:par>
                              <p:par>
                                <p:cTn fill="hold" id="25" nodeType="withEffect" presetClass="entr" presetID="22" presetSubtype="8">
                                  <p:stCondLst>
                                    <p:cond delay="0"/>
                                  </p:stCondLst>
                                  <p:childTnLst>
                                    <p:set>
                                      <p:cBhvr>
                                        <p:cTn dur="1" fill="hold" id="26">
                                          <p:stCondLst>
                                            <p:cond delay="0"/>
                                          </p:stCondLst>
                                        </p:cTn>
                                        <p:tgtEl>
                                          <p:spTgt spid="50"/>
                                        </p:tgtEl>
                                        <p:attrNameLst>
                                          <p:attrName>style.visibility</p:attrName>
                                        </p:attrNameLst>
                                      </p:cBhvr>
                                      <p:to>
                                        <p:strVal val="visible"/>
                                      </p:to>
                                    </p:set>
                                    <p:animEffect filter="wipe(left)" transition="in">
                                      <p:cBhvr>
                                        <p:cTn dur="500" id="27"/>
                                        <p:tgtEl>
                                          <p:spTgt spid="50"/>
                                        </p:tgtEl>
                                      </p:cBhvr>
                                    </p:animEffect>
                                  </p:childTnLst>
                                </p:cTn>
                              </p:par>
                              <p:par>
                                <p:cTn fill="hold" id="28" nodeType="withEffect" presetClass="entr" presetID="22" presetSubtype="8">
                                  <p:stCondLst>
                                    <p:cond delay="0"/>
                                  </p:stCondLst>
                                  <p:childTnLst>
                                    <p:set>
                                      <p:cBhvr>
                                        <p:cTn dur="1" fill="hold" id="29">
                                          <p:stCondLst>
                                            <p:cond delay="0"/>
                                          </p:stCondLst>
                                        </p:cTn>
                                        <p:tgtEl>
                                          <p:spTgt spid="55"/>
                                        </p:tgtEl>
                                        <p:attrNameLst>
                                          <p:attrName>style.visibility</p:attrName>
                                        </p:attrNameLst>
                                      </p:cBhvr>
                                      <p:to>
                                        <p:strVal val="visible"/>
                                      </p:to>
                                    </p:set>
                                    <p:animEffect filter="wipe(left)" transition="in">
                                      <p:cBhvr>
                                        <p:cTn dur="500" id="30"/>
                                        <p:tgtEl>
                                          <p:spTgt spid="55"/>
                                        </p:tgtEl>
                                      </p:cBhvr>
                                    </p:animEffect>
                                  </p:childTnLst>
                                </p:cTn>
                              </p:par>
                              <p:par>
                                <p:cTn fill="hold" id="31" nodeType="withEffect" presetClass="entr" presetID="22" presetSubtype="8">
                                  <p:stCondLst>
                                    <p:cond delay="0"/>
                                  </p:stCondLst>
                                  <p:childTnLst>
                                    <p:set>
                                      <p:cBhvr>
                                        <p:cTn dur="1" fill="hold" id="32">
                                          <p:stCondLst>
                                            <p:cond delay="0"/>
                                          </p:stCondLst>
                                        </p:cTn>
                                        <p:tgtEl>
                                          <p:spTgt spid="60"/>
                                        </p:tgtEl>
                                        <p:attrNameLst>
                                          <p:attrName>style.visibility</p:attrName>
                                        </p:attrNameLst>
                                      </p:cBhvr>
                                      <p:to>
                                        <p:strVal val="visible"/>
                                      </p:to>
                                    </p:set>
                                    <p:animEffect filter="wipe(left)" transition="in">
                                      <p:cBhvr>
                                        <p:cTn dur="500" id="33"/>
                                        <p:tgtEl>
                                          <p:spTgt spid="60"/>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38"/>
                                        </p:tgtEl>
                                        <p:attrNameLst>
                                          <p:attrName>style.visibility</p:attrName>
                                        </p:attrNameLst>
                                      </p:cBhvr>
                                      <p:to>
                                        <p:strVal val="visible"/>
                                      </p:to>
                                    </p:set>
                                    <p:anim calcmode="lin" valueType="num">
                                      <p:cBhvr>
                                        <p:cTn dur="500" fill="hold" id="38"/>
                                        <p:tgtEl>
                                          <p:spTgt spid="38"/>
                                        </p:tgtEl>
                                        <p:attrNameLst>
                                          <p:attrName>ppt_w</p:attrName>
                                        </p:attrNameLst>
                                      </p:cBhvr>
                                      <p:tavLst>
                                        <p:tav tm="0">
                                          <p:val>
                                            <p:fltVal val="0"/>
                                          </p:val>
                                        </p:tav>
                                        <p:tav tm="100000">
                                          <p:val>
                                            <p:strVal val="#ppt_w"/>
                                          </p:val>
                                        </p:tav>
                                      </p:tavLst>
                                    </p:anim>
                                    <p:anim calcmode="lin" valueType="num">
                                      <p:cBhvr>
                                        <p:cTn dur="500" fill="hold" id="39"/>
                                        <p:tgtEl>
                                          <p:spTgt spid="38"/>
                                        </p:tgtEl>
                                        <p:attrNameLst>
                                          <p:attrName>ppt_h</p:attrName>
                                        </p:attrNameLst>
                                      </p:cBhvr>
                                      <p:tavLst>
                                        <p:tav tm="0">
                                          <p:val>
                                            <p:fltVal val="0"/>
                                          </p:val>
                                        </p:tav>
                                        <p:tav tm="100000">
                                          <p:val>
                                            <p:strVal val="#ppt_h"/>
                                          </p:val>
                                        </p:tav>
                                      </p:tavLst>
                                    </p:anim>
                                    <p:animEffect filter="fade" transition="in">
                                      <p:cBhvr>
                                        <p:cTn dur="500" id="40"/>
                                        <p:tgtEl>
                                          <p:spTgt spid="38"/>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65"/>
                                        </p:tgtEl>
                                        <p:attrNameLst>
                                          <p:attrName>style.visibility</p:attrName>
                                        </p:attrNameLst>
                                      </p:cBhvr>
                                      <p:to>
                                        <p:strVal val="visible"/>
                                      </p:to>
                                    </p:set>
                                    <p:anim calcmode="lin" valueType="num">
                                      <p:cBhvr>
                                        <p:cTn dur="500" fill="hold" id="43"/>
                                        <p:tgtEl>
                                          <p:spTgt spid="65"/>
                                        </p:tgtEl>
                                        <p:attrNameLst>
                                          <p:attrName>ppt_w</p:attrName>
                                        </p:attrNameLst>
                                      </p:cBhvr>
                                      <p:tavLst>
                                        <p:tav tm="0">
                                          <p:val>
                                            <p:fltVal val="0"/>
                                          </p:val>
                                        </p:tav>
                                        <p:tav tm="100000">
                                          <p:val>
                                            <p:strVal val="#ppt_w"/>
                                          </p:val>
                                        </p:tav>
                                      </p:tavLst>
                                    </p:anim>
                                    <p:anim calcmode="lin" valueType="num">
                                      <p:cBhvr>
                                        <p:cTn dur="500" fill="hold" id="44"/>
                                        <p:tgtEl>
                                          <p:spTgt spid="65"/>
                                        </p:tgtEl>
                                        <p:attrNameLst>
                                          <p:attrName>ppt_h</p:attrName>
                                        </p:attrNameLst>
                                      </p:cBhvr>
                                      <p:tavLst>
                                        <p:tav tm="0">
                                          <p:val>
                                            <p:fltVal val="0"/>
                                          </p:val>
                                        </p:tav>
                                        <p:tav tm="100000">
                                          <p:val>
                                            <p:strVal val="#ppt_h"/>
                                          </p:val>
                                        </p:tav>
                                      </p:tavLst>
                                    </p:anim>
                                    <p:animEffect filter="fade" transition="in">
                                      <p:cBhvr>
                                        <p:cTn dur="500" id="45"/>
                                        <p:tgtEl>
                                          <p:spTgt spid="65"/>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66"/>
                                        </p:tgtEl>
                                        <p:attrNameLst>
                                          <p:attrName>style.visibility</p:attrName>
                                        </p:attrNameLst>
                                      </p:cBhvr>
                                      <p:to>
                                        <p:strVal val="visible"/>
                                      </p:to>
                                    </p:set>
                                    <p:anim calcmode="lin" valueType="num">
                                      <p:cBhvr>
                                        <p:cTn dur="500" fill="hold" id="48"/>
                                        <p:tgtEl>
                                          <p:spTgt spid="66"/>
                                        </p:tgtEl>
                                        <p:attrNameLst>
                                          <p:attrName>ppt_w</p:attrName>
                                        </p:attrNameLst>
                                      </p:cBhvr>
                                      <p:tavLst>
                                        <p:tav tm="0">
                                          <p:val>
                                            <p:fltVal val="0"/>
                                          </p:val>
                                        </p:tav>
                                        <p:tav tm="100000">
                                          <p:val>
                                            <p:strVal val="#ppt_w"/>
                                          </p:val>
                                        </p:tav>
                                      </p:tavLst>
                                    </p:anim>
                                    <p:anim calcmode="lin" valueType="num">
                                      <p:cBhvr>
                                        <p:cTn dur="500" fill="hold" id="49"/>
                                        <p:tgtEl>
                                          <p:spTgt spid="66"/>
                                        </p:tgtEl>
                                        <p:attrNameLst>
                                          <p:attrName>ppt_h</p:attrName>
                                        </p:attrNameLst>
                                      </p:cBhvr>
                                      <p:tavLst>
                                        <p:tav tm="0">
                                          <p:val>
                                            <p:fltVal val="0"/>
                                          </p:val>
                                        </p:tav>
                                        <p:tav tm="100000">
                                          <p:val>
                                            <p:strVal val="#ppt_h"/>
                                          </p:val>
                                        </p:tav>
                                      </p:tavLst>
                                    </p:anim>
                                    <p:animEffect filter="fade" transition="in">
                                      <p:cBhvr>
                                        <p:cTn dur="500" id="50"/>
                                        <p:tgtEl>
                                          <p:spTgt spid="66"/>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67"/>
                                        </p:tgtEl>
                                        <p:attrNameLst>
                                          <p:attrName>style.visibility</p:attrName>
                                        </p:attrNameLst>
                                      </p:cBhvr>
                                      <p:to>
                                        <p:strVal val="visible"/>
                                      </p:to>
                                    </p:set>
                                    <p:anim calcmode="lin" valueType="num">
                                      <p:cBhvr>
                                        <p:cTn dur="500" fill="hold" id="53"/>
                                        <p:tgtEl>
                                          <p:spTgt spid="67"/>
                                        </p:tgtEl>
                                        <p:attrNameLst>
                                          <p:attrName>ppt_w</p:attrName>
                                        </p:attrNameLst>
                                      </p:cBhvr>
                                      <p:tavLst>
                                        <p:tav tm="0">
                                          <p:val>
                                            <p:fltVal val="0"/>
                                          </p:val>
                                        </p:tav>
                                        <p:tav tm="100000">
                                          <p:val>
                                            <p:strVal val="#ppt_w"/>
                                          </p:val>
                                        </p:tav>
                                      </p:tavLst>
                                    </p:anim>
                                    <p:anim calcmode="lin" valueType="num">
                                      <p:cBhvr>
                                        <p:cTn dur="500" fill="hold" id="54"/>
                                        <p:tgtEl>
                                          <p:spTgt spid="67"/>
                                        </p:tgtEl>
                                        <p:attrNameLst>
                                          <p:attrName>ppt_h</p:attrName>
                                        </p:attrNameLst>
                                      </p:cBhvr>
                                      <p:tavLst>
                                        <p:tav tm="0">
                                          <p:val>
                                            <p:fltVal val="0"/>
                                          </p:val>
                                        </p:tav>
                                        <p:tav tm="100000">
                                          <p:val>
                                            <p:strVal val="#ppt_h"/>
                                          </p:val>
                                        </p:tav>
                                      </p:tavLst>
                                    </p:anim>
                                    <p:animEffect filter="fade" transition="in">
                                      <p:cBhvr>
                                        <p:cTn dur="500" id="55"/>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8"/>
      <p:bldP grpId="0" spid="65"/>
      <p:bldP grpId="0" spid="66"/>
      <p:bldP grpId="0" spid="6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17">
            <a:extLst>
              <a:ext uri="{FF2B5EF4-FFF2-40B4-BE49-F238E27FC236}">
                <a16:creationId xmlns:a16="http://schemas.microsoft.com/office/drawing/2014/main" id="{DB105B2A-FE6A-4A40-8987-3FEEDCF80615}"/>
              </a:ext>
            </a:extLst>
          </p:cNvPr>
          <p:cNvSpPr txBox="1"/>
          <p:nvPr/>
        </p:nvSpPr>
        <p:spPr>
          <a:xfrm>
            <a:off x="533400" y="514350"/>
            <a:ext cx="2286782"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融 合 阶 段</a:t>
            </a:r>
          </a:p>
        </p:txBody>
      </p:sp>
      <p:grpSp>
        <p:nvGrpSpPr>
          <p:cNvPr id="19" name="组合 18"/>
          <p:cNvGrpSpPr/>
          <p:nvPr/>
        </p:nvGrpSpPr>
        <p:grpSpPr>
          <a:xfrm>
            <a:off x="2799878" y="1028538"/>
            <a:ext cx="3322472" cy="3219612"/>
            <a:chOff x="3195743" y="1478947"/>
            <a:chExt cx="2663808" cy="2581340"/>
          </a:xfrm>
        </p:grpSpPr>
        <p:sp>
          <p:nvSpPr>
            <p:cNvPr id="20" name="TextBox 560"/>
            <p:cNvSpPr txBox="1"/>
            <p:nvPr/>
          </p:nvSpPr>
          <p:spPr>
            <a:xfrm>
              <a:off x="3817220" y="2248957"/>
              <a:ext cx="1507108" cy="934734"/>
            </a:xfrm>
            <a:prstGeom prst="rect">
              <a:avLst/>
            </a:prstGeom>
            <a:noFill/>
          </p:spPr>
          <p:txBody>
            <a:bodyPr bIns="34290" lIns="68580" rIns="68580" rtlCol="0" tIns="3429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noProof="1" spc="225" sz="3600">
                  <a:solidFill>
                    <a:schemeClr val="tx2"/>
                  </a:solidFill>
                  <a:latin typeface="+mn-ea"/>
                  <a:cs typeface="+mn-ea"/>
                  <a:sym typeface="+mn-lt"/>
                </a:rPr>
                <a:t>表面</a:t>
              </a:r>
            </a:p>
            <a:p>
              <a:pPr algn="ctr"/>
              <a:r>
                <a:rPr altLang="en-US" b="1" lang="zh-CN" noProof="1" spc="225" sz="3600">
                  <a:solidFill>
                    <a:schemeClr val="tx2"/>
                  </a:solidFill>
                  <a:latin typeface="+mn-ea"/>
                  <a:cs typeface="+mn-ea"/>
                  <a:sym typeface="+mn-lt"/>
                </a:rPr>
                <a:t>合法</a:t>
              </a:r>
            </a:p>
          </p:txBody>
        </p:sp>
        <p:grpSp>
          <p:nvGrpSpPr>
            <p:cNvPr id="21" name="Group 1"/>
            <p:cNvGrpSpPr/>
            <p:nvPr/>
          </p:nvGrpSpPr>
          <p:grpSpPr>
            <a:xfrm rot="900000">
              <a:off x="3195743" y="1478947"/>
              <a:ext cx="2663808" cy="2581340"/>
              <a:chOff x="2991473" y="2010204"/>
              <a:chExt cx="4011985" cy="3887779"/>
            </a:xfrm>
          </p:grpSpPr>
          <p:sp>
            <p:nvSpPr>
              <p:cNvPr id="22" name="5 Elipse"/>
              <p:cNvSpPr>
                <a:spLocks noChangeAspect="1"/>
              </p:cNvSpPr>
              <p:nvPr/>
            </p:nvSpPr>
            <p:spPr>
              <a:xfrm>
                <a:off x="3358792" y="2227106"/>
                <a:ext cx="3349938" cy="334993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SV" sz="825">
                  <a:latin charset="-122" panose="020b0503020204020204" pitchFamily="34" typeface="微软雅黑"/>
                  <a:ea charset="-122" panose="020b0503020204020204" pitchFamily="34" typeface="微软雅黑"/>
                  <a:cs typeface="Arial"/>
                  <a:sym charset="-122" panose="02010601030101010101" pitchFamily="2" typeface="FZHei-B01S"/>
                </a:endParaRPr>
              </a:p>
            </p:txBody>
          </p:sp>
          <p:sp>
            <p:nvSpPr>
              <p:cNvPr id="36" name="37 Elipse"/>
              <p:cNvSpPr>
                <a:spLocks noChangeAspect="1"/>
              </p:cNvSpPr>
              <p:nvPr/>
            </p:nvSpPr>
            <p:spPr>
              <a:xfrm>
                <a:off x="2991473" y="2880420"/>
                <a:ext cx="1091131" cy="1091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aseline="30000" lang="es-SV" sz="825">
                  <a:solidFill>
                    <a:schemeClr val="accent1">
                      <a:lumMod val="50000"/>
                    </a:schemeClr>
                  </a:solidFill>
                  <a:latin charset="-122" panose="020b0503020204020204" pitchFamily="34" typeface="微软雅黑"/>
                  <a:ea charset="-122" panose="020b0503020204020204" pitchFamily="34" typeface="微软雅黑"/>
                  <a:cs typeface="Arial"/>
                  <a:sym charset="-122" panose="02010601030101010101" pitchFamily="2" typeface="FZHei-B01S"/>
                </a:endParaRPr>
              </a:p>
            </p:txBody>
          </p:sp>
          <p:sp>
            <p:nvSpPr>
              <p:cNvPr id="33" name="41 Elipse"/>
              <p:cNvSpPr>
                <a:spLocks noChangeAspect="1"/>
              </p:cNvSpPr>
              <p:nvPr/>
            </p:nvSpPr>
            <p:spPr>
              <a:xfrm flipH="1">
                <a:off x="5613209" y="2010204"/>
                <a:ext cx="1037405" cy="1037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aseline="30000" lang="es-SV" sz="825">
                  <a:solidFill>
                    <a:schemeClr val="accent2">
                      <a:lumMod val="50000"/>
                    </a:schemeClr>
                  </a:solidFill>
                  <a:latin charset="-122" panose="020b0503020204020204" pitchFamily="34" typeface="微软雅黑"/>
                  <a:ea charset="-122" panose="020b0503020204020204" pitchFamily="34" typeface="微软雅黑"/>
                  <a:cs typeface="Arial"/>
                  <a:sym charset="-122" panose="02010601030101010101" pitchFamily="2" typeface="FZHei-B01S"/>
                </a:endParaRPr>
              </a:p>
            </p:txBody>
          </p:sp>
          <p:sp>
            <p:nvSpPr>
              <p:cNvPr id="30" name="45 Elipse"/>
              <p:cNvSpPr>
                <a:spLocks noChangeAspect="1"/>
              </p:cNvSpPr>
              <p:nvPr/>
            </p:nvSpPr>
            <p:spPr>
              <a:xfrm>
                <a:off x="3687412" y="4843204"/>
                <a:ext cx="1054779" cy="10547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aseline="30000" lang="es-SV" sz="825">
                  <a:solidFill>
                    <a:schemeClr val="accent3">
                      <a:lumMod val="50000"/>
                    </a:schemeClr>
                  </a:solidFill>
                  <a:latin charset="-122" panose="020b0503020204020204" pitchFamily="34" typeface="微软雅黑"/>
                  <a:ea charset="-122" panose="020b0503020204020204" pitchFamily="34" typeface="微软雅黑"/>
                  <a:cs typeface="Arial"/>
                  <a:sym charset="-122" panose="02010601030101010101" pitchFamily="2" typeface="FZHei-B01S"/>
                </a:endParaRPr>
              </a:p>
            </p:txBody>
          </p:sp>
          <p:sp>
            <p:nvSpPr>
              <p:cNvPr id="27" name="55 Elipse"/>
              <p:cNvSpPr>
                <a:spLocks noChangeAspect="1"/>
              </p:cNvSpPr>
              <p:nvPr/>
            </p:nvSpPr>
            <p:spPr>
              <a:xfrm flipH="1">
                <a:off x="6040824" y="4271025"/>
                <a:ext cx="962634" cy="9626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aseline="30000" lang="es-SV" sz="825">
                  <a:solidFill>
                    <a:schemeClr val="accent4">
                      <a:lumMod val="50000"/>
                    </a:schemeClr>
                  </a:solidFill>
                  <a:latin charset="-122" panose="020b0503020204020204" pitchFamily="34" typeface="微软雅黑"/>
                  <a:ea charset="-122" panose="020b0503020204020204" pitchFamily="34" typeface="微软雅黑"/>
                  <a:cs typeface="Arial"/>
                  <a:sym charset="-122" panose="02010601030101010101" pitchFamily="2" typeface="FZHei-B01S"/>
                </a:endParaRPr>
              </a:p>
            </p:txBody>
          </p:sp>
        </p:grpSp>
      </p:grpSp>
      <p:sp>
        <p:nvSpPr>
          <p:cNvPr id="39" name="Text Placeholder 11"/>
          <p:cNvSpPr txBox="1"/>
          <p:nvPr/>
        </p:nvSpPr>
        <p:spPr>
          <a:xfrm>
            <a:off x="1085592" y="1455543"/>
            <a:ext cx="1810008" cy="5709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将黑钱融入合法经济洗钱的最后阶段</a:t>
            </a:r>
          </a:p>
        </p:txBody>
      </p:sp>
      <p:sp>
        <p:nvSpPr>
          <p:cNvPr id="40" name="Text Placeholder 11"/>
          <p:cNvSpPr txBox="1"/>
          <p:nvPr/>
        </p:nvSpPr>
        <p:spPr>
          <a:xfrm>
            <a:off x="1024140" y="3134947"/>
            <a:ext cx="1810008"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很难判别资金来源是否合法通过赌博等博彩活动清洗犯罪所得</a:t>
            </a:r>
          </a:p>
        </p:txBody>
      </p:sp>
      <p:sp>
        <p:nvSpPr>
          <p:cNvPr id="41" name="Text Placeholder 11"/>
          <p:cNvSpPr txBox="1"/>
          <p:nvPr/>
        </p:nvSpPr>
        <p:spPr>
          <a:xfrm>
            <a:off x="6309852" y="1488895"/>
            <a:ext cx="1810008"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罪犯将黑钱投资于合法生意黑钱具有了表面合法的性质</a:t>
            </a:r>
          </a:p>
        </p:txBody>
      </p:sp>
      <p:sp>
        <p:nvSpPr>
          <p:cNvPr id="42" name="Text Placeholder 11"/>
          <p:cNvSpPr txBox="1"/>
          <p:nvPr/>
        </p:nvSpPr>
        <p:spPr>
          <a:xfrm>
            <a:off x="6343392" y="3134947"/>
            <a:ext cx="1810008"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通过境内外银行账户过渡使非法资金进入金融体系</a:t>
            </a:r>
          </a:p>
        </p:txBody>
      </p:sp>
    </p:spTree>
    <p:extLst>
      <p:ext uri="{BB962C8B-B14F-4D97-AF65-F5344CB8AC3E}">
        <p14:creationId val="143317381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p:cTn dur="500" fill="hold" id="13"/>
                                        <p:tgtEl>
                                          <p:spTgt spid="39"/>
                                        </p:tgtEl>
                                        <p:attrNameLst>
                                          <p:attrName>ppt_w</p:attrName>
                                        </p:attrNameLst>
                                      </p:cBhvr>
                                      <p:tavLst>
                                        <p:tav tm="0">
                                          <p:val>
                                            <p:fltVal val="0"/>
                                          </p:val>
                                        </p:tav>
                                        <p:tav tm="100000">
                                          <p:val>
                                            <p:strVal val="#ppt_w"/>
                                          </p:val>
                                        </p:tav>
                                      </p:tavLst>
                                    </p:anim>
                                    <p:anim calcmode="lin" valueType="num">
                                      <p:cBhvr>
                                        <p:cTn dur="500" fill="hold" id="14"/>
                                        <p:tgtEl>
                                          <p:spTgt spid="39"/>
                                        </p:tgtEl>
                                        <p:attrNameLst>
                                          <p:attrName>ppt_h</p:attrName>
                                        </p:attrNameLst>
                                      </p:cBhvr>
                                      <p:tavLst>
                                        <p:tav tm="0">
                                          <p:val>
                                            <p:fltVal val="0"/>
                                          </p:val>
                                        </p:tav>
                                        <p:tav tm="100000">
                                          <p:val>
                                            <p:strVal val="#ppt_h"/>
                                          </p:val>
                                        </p:tav>
                                      </p:tavLst>
                                    </p:anim>
                                    <p:animEffect filter="fade" transition="in">
                                      <p:cBhvr>
                                        <p:cTn dur="500" id="15"/>
                                        <p:tgtEl>
                                          <p:spTgt spid="39"/>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p:cTn dur="500" fill="hold" id="18"/>
                                        <p:tgtEl>
                                          <p:spTgt spid="40"/>
                                        </p:tgtEl>
                                        <p:attrNameLst>
                                          <p:attrName>ppt_w</p:attrName>
                                        </p:attrNameLst>
                                      </p:cBhvr>
                                      <p:tavLst>
                                        <p:tav tm="0">
                                          <p:val>
                                            <p:fltVal val="0"/>
                                          </p:val>
                                        </p:tav>
                                        <p:tav tm="100000">
                                          <p:val>
                                            <p:strVal val="#ppt_w"/>
                                          </p:val>
                                        </p:tav>
                                      </p:tavLst>
                                    </p:anim>
                                    <p:anim calcmode="lin" valueType="num">
                                      <p:cBhvr>
                                        <p:cTn dur="500" fill="hold" id="19"/>
                                        <p:tgtEl>
                                          <p:spTgt spid="40"/>
                                        </p:tgtEl>
                                        <p:attrNameLst>
                                          <p:attrName>ppt_h</p:attrName>
                                        </p:attrNameLst>
                                      </p:cBhvr>
                                      <p:tavLst>
                                        <p:tav tm="0">
                                          <p:val>
                                            <p:fltVal val="0"/>
                                          </p:val>
                                        </p:tav>
                                        <p:tav tm="100000">
                                          <p:val>
                                            <p:strVal val="#ppt_h"/>
                                          </p:val>
                                        </p:tav>
                                      </p:tavLst>
                                    </p:anim>
                                    <p:animEffect filter="fade" transition="in">
                                      <p:cBhvr>
                                        <p:cTn dur="500" id="20"/>
                                        <p:tgtEl>
                                          <p:spTgt spid="40"/>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41"/>
                                        </p:tgtEl>
                                        <p:attrNameLst>
                                          <p:attrName>style.visibility</p:attrName>
                                        </p:attrNameLst>
                                      </p:cBhvr>
                                      <p:to>
                                        <p:strVal val="visible"/>
                                      </p:to>
                                    </p:set>
                                    <p:anim calcmode="lin" valueType="num">
                                      <p:cBhvr>
                                        <p:cTn dur="500" fill="hold" id="23"/>
                                        <p:tgtEl>
                                          <p:spTgt spid="41"/>
                                        </p:tgtEl>
                                        <p:attrNameLst>
                                          <p:attrName>ppt_w</p:attrName>
                                        </p:attrNameLst>
                                      </p:cBhvr>
                                      <p:tavLst>
                                        <p:tav tm="0">
                                          <p:val>
                                            <p:fltVal val="0"/>
                                          </p:val>
                                        </p:tav>
                                        <p:tav tm="100000">
                                          <p:val>
                                            <p:strVal val="#ppt_w"/>
                                          </p:val>
                                        </p:tav>
                                      </p:tavLst>
                                    </p:anim>
                                    <p:anim calcmode="lin" valueType="num">
                                      <p:cBhvr>
                                        <p:cTn dur="500" fill="hold" id="24"/>
                                        <p:tgtEl>
                                          <p:spTgt spid="41"/>
                                        </p:tgtEl>
                                        <p:attrNameLst>
                                          <p:attrName>ppt_h</p:attrName>
                                        </p:attrNameLst>
                                      </p:cBhvr>
                                      <p:tavLst>
                                        <p:tav tm="0">
                                          <p:val>
                                            <p:fltVal val="0"/>
                                          </p:val>
                                        </p:tav>
                                        <p:tav tm="100000">
                                          <p:val>
                                            <p:strVal val="#ppt_h"/>
                                          </p:val>
                                        </p:tav>
                                      </p:tavLst>
                                    </p:anim>
                                    <p:animEffect filter="fade" transition="in">
                                      <p:cBhvr>
                                        <p:cTn dur="500" id="25"/>
                                        <p:tgtEl>
                                          <p:spTgt spid="41"/>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500" fill="hold" id="28"/>
                                        <p:tgtEl>
                                          <p:spTgt spid="42"/>
                                        </p:tgtEl>
                                        <p:attrNameLst>
                                          <p:attrName>ppt_w</p:attrName>
                                        </p:attrNameLst>
                                      </p:cBhvr>
                                      <p:tavLst>
                                        <p:tav tm="0">
                                          <p:val>
                                            <p:fltVal val="0"/>
                                          </p:val>
                                        </p:tav>
                                        <p:tav tm="100000">
                                          <p:val>
                                            <p:strVal val="#ppt_w"/>
                                          </p:val>
                                        </p:tav>
                                      </p:tavLst>
                                    </p:anim>
                                    <p:anim calcmode="lin" valueType="num">
                                      <p:cBhvr>
                                        <p:cTn dur="500" fill="hold" id="29"/>
                                        <p:tgtEl>
                                          <p:spTgt spid="42"/>
                                        </p:tgtEl>
                                        <p:attrNameLst>
                                          <p:attrName>ppt_h</p:attrName>
                                        </p:attrNameLst>
                                      </p:cBhvr>
                                      <p:tavLst>
                                        <p:tav tm="0">
                                          <p:val>
                                            <p:fltVal val="0"/>
                                          </p:val>
                                        </p:tav>
                                        <p:tav tm="100000">
                                          <p:val>
                                            <p:strVal val="#ppt_h"/>
                                          </p:val>
                                        </p:tav>
                                      </p:tavLst>
                                    </p:anim>
                                    <p:animEffect filter="fade" transition="in">
                                      <p:cBhvr>
                                        <p:cTn dur="500" id="3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23">
            <a:extLst>
              <a:ext uri="{FF2B5EF4-FFF2-40B4-BE49-F238E27FC236}">
                <a16:creationId xmlns:a16="http://schemas.microsoft.com/office/drawing/2014/main" id="{DB105B2A-FE6A-4A40-8987-3FEEDCF80615}"/>
              </a:ext>
            </a:extLst>
          </p:cNvPr>
          <p:cNvSpPr txBox="1"/>
          <p:nvPr/>
        </p:nvSpPr>
        <p:spPr>
          <a:xfrm>
            <a:off x="533399" y="514350"/>
            <a:ext cx="4469929" cy="411480"/>
          </a:xfrm>
          <a:prstGeom prst="rect">
            <a:avLst/>
          </a:prstGeom>
          <a:noFill/>
        </p:spPr>
        <p:txBody>
          <a:bodyPr rtlCol="0" wrap="square">
            <a:spAutoFit/>
          </a:bodyPr>
          <a:lstStyle/>
          <a:p>
            <a:r>
              <a:rPr altLang="en-US" lang="zh-CN" sz="2100">
                <a:solidFill>
                  <a:schemeClr val="accent1"/>
                </a:solidFill>
                <a:latin charset="-122" panose="020b0503020204020204" pitchFamily="34" typeface="微软雅黑"/>
                <a:ea charset="-122" panose="020b0503020204020204" pitchFamily="34" typeface="微软雅黑"/>
              </a:rPr>
              <a:t>中国反洗钱的监管概况</a:t>
            </a:r>
          </a:p>
        </p:txBody>
      </p:sp>
      <p:sp>
        <p:nvSpPr>
          <p:cNvPr id="25" name="TextBox 560"/>
          <p:cNvSpPr txBox="1"/>
          <p:nvPr/>
        </p:nvSpPr>
        <p:spPr>
          <a:xfrm>
            <a:off x="914400" y="1123950"/>
            <a:ext cx="7086600" cy="388620"/>
          </a:xfrm>
          <a:prstGeom prst="rect">
            <a:avLst/>
          </a:prstGeom>
          <a:solidFill>
            <a:schemeClr val="accent1"/>
          </a:solidFill>
        </p:spPr>
        <p:txBody>
          <a:bodyPr bIns="34290" lIns="68580" rIns="68580" rtlCol="0" tIns="3429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noProof="1" spc="225" sz="2100">
                <a:solidFill>
                  <a:schemeClr val="bg1"/>
                </a:solidFill>
                <a:cs typeface="+mn-ea"/>
                <a:sym typeface="+mn-lt"/>
              </a:rPr>
              <a:t>金融机构反洗钱规定</a:t>
            </a:r>
          </a:p>
        </p:txBody>
      </p:sp>
      <p:grpSp>
        <p:nvGrpSpPr>
          <p:cNvPr id="26" name="组合 25"/>
          <p:cNvGrpSpPr/>
          <p:nvPr/>
        </p:nvGrpSpPr>
        <p:grpSpPr>
          <a:xfrm>
            <a:off x="3028209" y="1733550"/>
            <a:ext cx="2990592" cy="2717988"/>
            <a:chOff x="2953008" y="1428750"/>
            <a:chExt cx="3216193" cy="2923025"/>
          </a:xfrm>
        </p:grpSpPr>
        <p:sp>
          <p:nvSpPr>
            <p:cNvPr id="28" name="Shape 726"/>
            <p:cNvSpPr/>
            <p:nvPr/>
          </p:nvSpPr>
          <p:spPr>
            <a:xfrm>
              <a:off x="5147067" y="2703658"/>
              <a:ext cx="1022134" cy="1022138"/>
            </a:xfrm>
            <a:custGeom>
              <a:cxnLst>
                <a:cxn ang="0">
                  <a:pos x="wd2" y="hd2"/>
                </a:cxn>
                <a:cxn ang="5400000">
                  <a:pos x="wd2" y="hd2"/>
                </a:cxn>
                <a:cxn ang="10800000">
                  <a:pos x="wd2" y="hd2"/>
                </a:cxn>
                <a:cxn ang="16200000">
                  <a:pos x="wd2" y="hd2"/>
                </a:cxn>
              </a:cxnLst>
              <a:rect b="b" l="0" r="r" t="0"/>
              <a:pathLst>
                <a:path extrusionOk="0" h="21600" w="2160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1"/>
            </a:solidFill>
            <a:ln w="12700">
              <a:miter lim="400000"/>
            </a:ln>
          </p:spPr>
          <p:txBody>
            <a:bodyPr anchor="ctr" bIns="30136" lIns="30136" rIns="30136" tIns="30136"/>
            <a:lstStyle/>
            <a:p>
              <a:pPr algn="just">
                <a:lnSpc>
                  <a:spcPct val="120000"/>
                </a:lnSpc>
                <a:defRPr sz="3200">
                  <a:solidFill>
                    <a:srgbClr val="FFFFFF"/>
                  </a:solidFill>
                  <a:latin typeface="+mn-lt"/>
                  <a:ea typeface="+mn-ea"/>
                  <a:cs typeface="+mn-cs"/>
                  <a:sym typeface="Helvetica Light"/>
                </a:defRPr>
              </a:pPr>
              <a:endParaRPr sz="675">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9" name="Shape 727"/>
            <p:cNvSpPr/>
            <p:nvPr/>
          </p:nvSpPr>
          <p:spPr>
            <a:xfrm>
              <a:off x="4424430" y="1428750"/>
              <a:ext cx="1311471" cy="1311418"/>
            </a:xfrm>
            <a:custGeom>
              <a:cxnLst>
                <a:cxn ang="0">
                  <a:pos x="wd2" y="hd2"/>
                </a:cxn>
                <a:cxn ang="5400000">
                  <a:pos x="wd2" y="hd2"/>
                </a:cxn>
                <a:cxn ang="10800000">
                  <a:pos x="wd2" y="hd2"/>
                </a:cxn>
                <a:cxn ang="16200000">
                  <a:pos x="wd2" y="hd2"/>
                </a:cxn>
              </a:cxnLst>
              <a:rect b="b" l="0" r="r" t="0"/>
              <a:pathLst>
                <a:path extrusionOk="0" h="21600" w="2160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chemeClr val="accent2"/>
            </a:solidFill>
            <a:ln w="12700">
              <a:miter lim="400000"/>
            </a:ln>
          </p:spPr>
          <p:txBody>
            <a:bodyPr anchor="ctr" bIns="30136" lIns="30136" rIns="30136" tIns="30136"/>
            <a:lstStyle/>
            <a:p>
              <a:pPr algn="just">
                <a:lnSpc>
                  <a:spcPct val="120000"/>
                </a:lnSpc>
                <a:defRPr sz="3200">
                  <a:solidFill>
                    <a:srgbClr val="FFFFFF"/>
                  </a:solidFill>
                  <a:latin typeface="+mn-lt"/>
                  <a:ea typeface="+mn-ea"/>
                  <a:cs typeface="+mn-cs"/>
                  <a:sym typeface="Helvetica Light"/>
                </a:defRPr>
              </a:pPr>
              <a:endParaRPr sz="675">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2" name="Shape 728"/>
            <p:cNvSpPr/>
            <p:nvPr/>
          </p:nvSpPr>
          <p:spPr>
            <a:xfrm>
              <a:off x="3510993" y="2712506"/>
              <a:ext cx="1639282" cy="1639269"/>
            </a:xfrm>
            <a:custGeom>
              <a:cxnLst>
                <a:cxn ang="0">
                  <a:pos x="wd2" y="hd2"/>
                </a:cxn>
                <a:cxn ang="5400000">
                  <a:pos x="wd2" y="hd2"/>
                </a:cxn>
                <a:cxn ang="10800000">
                  <a:pos x="wd2" y="hd2"/>
                </a:cxn>
                <a:cxn ang="16200000">
                  <a:pos x="wd2" y="hd2"/>
                </a:cxn>
              </a:cxnLst>
              <a:rect b="b" l="0" r="r" t="0"/>
              <a:pathLst>
                <a:path extrusionOk="0" h="21600" w="2160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chemeClr val="accent2"/>
            </a:solidFill>
            <a:ln w="12700">
              <a:miter lim="400000"/>
            </a:ln>
          </p:spPr>
          <p:txBody>
            <a:bodyPr anchor="ctr" bIns="30136" lIns="30136" rIns="30136" tIns="30136"/>
            <a:lstStyle/>
            <a:p>
              <a:pPr algn="just">
                <a:lnSpc>
                  <a:spcPct val="120000"/>
                </a:lnSpc>
                <a:defRPr sz="3200">
                  <a:solidFill>
                    <a:srgbClr val="FFFFFF"/>
                  </a:solidFill>
                  <a:latin typeface="+mn-lt"/>
                  <a:ea typeface="+mn-ea"/>
                  <a:cs typeface="+mn-cs"/>
                  <a:sym typeface="Helvetica Light"/>
                </a:defRPr>
              </a:pPr>
              <a:endParaRPr sz="675">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4" name="Shape 726"/>
            <p:cNvSpPr/>
            <p:nvPr/>
          </p:nvSpPr>
          <p:spPr>
            <a:xfrm>
              <a:off x="2953008" y="1658220"/>
              <a:ext cx="1193214" cy="1193219"/>
            </a:xfrm>
            <a:custGeom>
              <a:cxnLst>
                <a:cxn ang="0">
                  <a:pos x="wd2" y="hd2"/>
                </a:cxn>
                <a:cxn ang="5400000">
                  <a:pos x="wd2" y="hd2"/>
                </a:cxn>
                <a:cxn ang="10800000">
                  <a:pos x="wd2" y="hd2"/>
                </a:cxn>
                <a:cxn ang="16200000">
                  <a:pos x="wd2" y="hd2"/>
                </a:cxn>
              </a:cxnLst>
              <a:rect b="b" l="0" r="r" t="0"/>
              <a:pathLst>
                <a:path extrusionOk="0" h="21600" w="2160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1"/>
            </a:solidFill>
            <a:ln w="12700">
              <a:miter lim="400000"/>
            </a:ln>
          </p:spPr>
          <p:txBody>
            <a:bodyPr anchor="ctr" bIns="30136" lIns="30136" rIns="30136" tIns="30136"/>
            <a:lstStyle/>
            <a:p>
              <a:pPr algn="just">
                <a:lnSpc>
                  <a:spcPct val="120000"/>
                </a:lnSpc>
                <a:defRPr sz="3200">
                  <a:solidFill>
                    <a:srgbClr val="FFFFFF"/>
                  </a:solidFill>
                  <a:latin typeface="+mn-lt"/>
                  <a:ea typeface="+mn-ea"/>
                  <a:cs typeface="+mn-cs"/>
                  <a:sym typeface="Helvetica Light"/>
                </a:defRPr>
              </a:pPr>
              <a:endParaRPr sz="675">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endParaRPr>
            </a:p>
          </p:txBody>
        </p:sp>
      </p:grpSp>
      <p:sp>
        <p:nvSpPr>
          <p:cNvPr id="35" name="Text Placeholder 11"/>
          <p:cNvSpPr txBox="1"/>
          <p:nvPr/>
        </p:nvSpPr>
        <p:spPr>
          <a:xfrm>
            <a:off x="1187599" y="1885950"/>
            <a:ext cx="1810008"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行政规章及规范性文件《金融机构反洗钱规定》人民银行2006年1号令</a:t>
            </a:r>
          </a:p>
        </p:txBody>
      </p:sp>
      <p:sp>
        <p:nvSpPr>
          <p:cNvPr id="38" name="Text Placeholder 11"/>
          <p:cNvSpPr txBox="1"/>
          <p:nvPr/>
        </p:nvSpPr>
        <p:spPr>
          <a:xfrm>
            <a:off x="1146744" y="3361536"/>
            <a:ext cx="2012801"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zh-CN" lang="en-US" sz="105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2016年号令（2016年12月9日）《金融机构报告涉嫌恐怖融资和可疑交易管理办法》</a:t>
            </a:r>
          </a:p>
        </p:txBody>
      </p:sp>
      <p:sp>
        <p:nvSpPr>
          <p:cNvPr id="40" name="Text Placeholder 11"/>
          <p:cNvSpPr txBox="1"/>
          <p:nvPr/>
        </p:nvSpPr>
        <p:spPr>
          <a:xfrm>
            <a:off x="6019800" y="1851303"/>
            <a:ext cx="2002560"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（2006年11月14）《金融机构大额交易和可疑交易报告管理办法》</a:t>
            </a:r>
          </a:p>
        </p:txBody>
      </p:sp>
      <p:sp>
        <p:nvSpPr>
          <p:cNvPr id="41" name="Text Placeholder 11"/>
          <p:cNvSpPr txBox="1"/>
          <p:nvPr/>
        </p:nvSpPr>
        <p:spPr>
          <a:xfrm>
            <a:off x="6167573" y="3248956"/>
            <a:ext cx="2012801" cy="835196"/>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spcBef>
                <a:spcPct val="0"/>
              </a:spcBef>
              <a:buNone/>
            </a:pPr>
            <a:r>
              <a:rPr altLang="zh-CN" lang="en-US" sz="1050">
                <a:solidFill>
                  <a:schemeClr val="tx1">
                    <a:lumMod val="75000"/>
                    <a:lumOff val="25000"/>
                  </a:schemeClr>
                </a:solidFill>
                <a:latin charset="-122" panose="020b0503020204020204" pitchFamily="34" typeface="微软雅黑"/>
                <a:ea charset="-122" panose="020b0503020204020204" pitchFamily="34" typeface="微软雅黑"/>
                <a:cs typeface="+mn-ea"/>
                <a:sym charset="0" panose="020b0604020202020204" pitchFamily="34" typeface="Arial"/>
              </a:rPr>
              <a:t>2007年1号令2007年6月11）《金融机构客户身份识别和客户身份资料及交易记录保存管理办法》</a:t>
            </a:r>
          </a:p>
        </p:txBody>
      </p:sp>
    </p:spTree>
    <p:extLst>
      <p:ext uri="{BB962C8B-B14F-4D97-AF65-F5344CB8AC3E}">
        <p14:creationId val="115248442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ppt_x"/>
                                          </p:val>
                                        </p:tav>
                                        <p:tav tm="100000">
                                          <p:val>
                                            <p:strVal val="#ppt_x"/>
                                          </p:val>
                                        </p:tav>
                                      </p:tavLst>
                                    </p:anim>
                                    <p:anim calcmode="lin" valueType="num">
                                      <p:cBhvr additive="base">
                                        <p:cTn dur="500" fill="hold" id="8"/>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500" fill="hold" id="13"/>
                                        <p:tgtEl>
                                          <p:spTgt spid="26"/>
                                        </p:tgtEl>
                                        <p:attrNameLst>
                                          <p:attrName>ppt_w</p:attrName>
                                        </p:attrNameLst>
                                      </p:cBhvr>
                                      <p:tavLst>
                                        <p:tav tm="0">
                                          <p:val>
                                            <p:fltVal val="0"/>
                                          </p:val>
                                        </p:tav>
                                        <p:tav tm="100000">
                                          <p:val>
                                            <p:strVal val="#ppt_w"/>
                                          </p:val>
                                        </p:tav>
                                      </p:tavLst>
                                    </p:anim>
                                    <p:anim calcmode="lin" valueType="num">
                                      <p:cBhvr>
                                        <p:cTn dur="500" fill="hold" id="14"/>
                                        <p:tgtEl>
                                          <p:spTgt spid="26"/>
                                        </p:tgtEl>
                                        <p:attrNameLst>
                                          <p:attrName>ppt_h</p:attrName>
                                        </p:attrNameLst>
                                      </p:cBhvr>
                                      <p:tavLst>
                                        <p:tav tm="0">
                                          <p:val>
                                            <p:fltVal val="0"/>
                                          </p:val>
                                        </p:tav>
                                        <p:tav tm="100000">
                                          <p:val>
                                            <p:strVal val="#ppt_h"/>
                                          </p:val>
                                        </p:tav>
                                      </p:tavLst>
                                    </p:anim>
                                    <p:animEffect filter="fade" transition="in">
                                      <p:cBhvr>
                                        <p:cTn dur="500" id="15"/>
                                        <p:tgtEl>
                                          <p:spTgt spid="2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0-#ppt_w/2"/>
                                          </p:val>
                                        </p:tav>
                                        <p:tav tm="100000">
                                          <p:val>
                                            <p:strVal val="#ppt_x"/>
                                          </p:val>
                                        </p:tav>
                                      </p:tavLst>
                                    </p:anim>
                                    <p:anim calcmode="lin" valueType="num">
                                      <p:cBhvr additive="base">
                                        <p:cTn dur="500" fill="hold" id="21"/>
                                        <p:tgtEl>
                                          <p:spTgt spid="35"/>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38"/>
                                        </p:tgtEl>
                                        <p:attrNameLst>
                                          <p:attrName>style.visibility</p:attrName>
                                        </p:attrNameLst>
                                      </p:cBhvr>
                                      <p:to>
                                        <p:strVal val="visible"/>
                                      </p:to>
                                    </p:set>
                                    <p:anim calcmode="lin" valueType="num">
                                      <p:cBhvr additive="base">
                                        <p:cTn dur="500" fill="hold" id="24"/>
                                        <p:tgtEl>
                                          <p:spTgt spid="38"/>
                                        </p:tgtEl>
                                        <p:attrNameLst>
                                          <p:attrName>ppt_x</p:attrName>
                                        </p:attrNameLst>
                                      </p:cBhvr>
                                      <p:tavLst>
                                        <p:tav tm="0">
                                          <p:val>
                                            <p:strVal val="0-#ppt_w/2"/>
                                          </p:val>
                                        </p:tav>
                                        <p:tav tm="100000">
                                          <p:val>
                                            <p:strVal val="#ppt_x"/>
                                          </p:val>
                                        </p:tav>
                                      </p:tavLst>
                                    </p:anim>
                                    <p:anim calcmode="lin" valueType="num">
                                      <p:cBhvr additive="base">
                                        <p:cTn dur="500" fill="hold" id="25"/>
                                        <p:tgtEl>
                                          <p:spTgt spid="38"/>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40"/>
                                        </p:tgtEl>
                                        <p:attrNameLst>
                                          <p:attrName>style.visibility</p:attrName>
                                        </p:attrNameLst>
                                      </p:cBhvr>
                                      <p:to>
                                        <p:strVal val="visible"/>
                                      </p:to>
                                    </p:set>
                                    <p:anim calcmode="lin" valueType="num">
                                      <p:cBhvr additive="base">
                                        <p:cTn dur="500" fill="hold" id="28"/>
                                        <p:tgtEl>
                                          <p:spTgt spid="40"/>
                                        </p:tgtEl>
                                        <p:attrNameLst>
                                          <p:attrName>ppt_x</p:attrName>
                                        </p:attrNameLst>
                                      </p:cBhvr>
                                      <p:tavLst>
                                        <p:tav tm="0">
                                          <p:val>
                                            <p:strVal val="1+#ppt_w/2"/>
                                          </p:val>
                                        </p:tav>
                                        <p:tav tm="100000">
                                          <p:val>
                                            <p:strVal val="#ppt_x"/>
                                          </p:val>
                                        </p:tav>
                                      </p:tavLst>
                                    </p:anim>
                                    <p:anim calcmode="lin" valueType="num">
                                      <p:cBhvr additive="base">
                                        <p:cTn dur="500" fill="hold" id="29"/>
                                        <p:tgtEl>
                                          <p:spTgt spid="40"/>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additive="base">
                                        <p:cTn dur="500" fill="hold" id="32"/>
                                        <p:tgtEl>
                                          <p:spTgt spid="41"/>
                                        </p:tgtEl>
                                        <p:attrNameLst>
                                          <p:attrName>ppt_x</p:attrName>
                                        </p:attrNameLst>
                                      </p:cBhvr>
                                      <p:tavLst>
                                        <p:tav tm="0">
                                          <p:val>
                                            <p:strVal val="1+#ppt_w/2"/>
                                          </p:val>
                                        </p:tav>
                                        <p:tav tm="100000">
                                          <p:val>
                                            <p:strVal val="#ppt_x"/>
                                          </p:val>
                                        </p:tav>
                                      </p:tavLst>
                                    </p:anim>
                                    <p:anim calcmode="lin" valueType="num">
                                      <p:cBhvr additive="base">
                                        <p:cTn dur="500" fill="hold" id="33"/>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5"/>
      <p:bldP grpId="0" spid="38"/>
      <p:bldP grpId="0" spid="40"/>
      <p:bldP grpId="0" spid="4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F:\我图VIP设计PPT上传\10月份上传文件\345"/>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06">
      <a:dk1>
        <a:srgbClr val="000000"/>
      </a:dk1>
      <a:lt1>
        <a:srgbClr val="FFFFFF"/>
      </a:lt1>
      <a:dk2>
        <a:srgbClr val="000000"/>
      </a:dk2>
      <a:lt2>
        <a:srgbClr val="FFFFFF"/>
      </a:lt2>
      <a:accent1>
        <a:srgbClr val="0045AC"/>
      </a:accent1>
      <a:accent2>
        <a:srgbClr val="FF9933"/>
      </a:accent2>
      <a:accent3>
        <a:srgbClr val="0045AC"/>
      </a:accent3>
      <a:accent4>
        <a:srgbClr val="FF9933"/>
      </a:accent4>
      <a:accent5>
        <a:srgbClr val="0045AC"/>
      </a:accent5>
      <a:accent6>
        <a:srgbClr val="FF9933"/>
      </a:accent6>
      <a:hlink>
        <a:srgbClr val="0045AC"/>
      </a:hlink>
      <a:folHlink>
        <a:srgbClr val="FF9933"/>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135</Paragraphs>
  <Slides>19</Slides>
  <Notes>4</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19</vt:i4>
      </vt:variant>
    </vt:vector>
  </HeadingPairs>
  <TitlesOfParts>
    <vt:vector baseType="lpstr" size="32">
      <vt:lpstr>Arial</vt:lpstr>
      <vt:lpstr>Arial Black</vt:lpstr>
      <vt:lpstr>微软雅黑</vt:lpstr>
      <vt:lpstr>Calibri Light</vt:lpstr>
      <vt:lpstr>Calibri</vt:lpstr>
      <vt:lpstr>字魂59号-创粗黑</vt:lpstr>
      <vt:lpstr>汉仪铸字超然体W</vt:lpstr>
      <vt:lpstr>Impact</vt:lpstr>
      <vt:lpstr>Noto Sans S Chinese Black</vt:lpstr>
      <vt:lpstr>FZHei-B01S</vt:lpstr>
      <vt:lpstr>Helvetica Light</vt:lpstr>
      <vt:lpstr>Noto Serif CJK SC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2019-05-08T01:29:30Z</dcterms:created>
  <dcterms:modified xsi:type="dcterms:W3CDTF">2021-08-20T11:15:21Z</dcterms:modified>
  <cp:revision>1</cp:revision>
</cp:coreProperties>
</file>