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udio/wav" Extension="wav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67" r:id="rId5"/>
    <p:sldId id="268" r:id="rId6"/>
    <p:sldId id="272" r:id="rId7"/>
    <p:sldId id="273" r:id="rId8"/>
    <p:sldId id="269" r:id="rId9"/>
    <p:sldId id="275" r:id="rId10"/>
    <p:sldId id="259" r:id="rId11"/>
    <p:sldId id="276" r:id="rId12"/>
    <p:sldId id="277" r:id="rId13"/>
    <p:sldId id="278" r:id="rId14"/>
    <p:sldId id="261" r:id="rId15"/>
    <p:sldId id="279" r:id="rId16"/>
    <p:sldId id="262" r:id="rId17"/>
    <p:sldId id="280" r:id="rId18"/>
    <p:sldId id="263" r:id="rId19"/>
    <p:sldId id="281" r:id="rId20"/>
    <p:sldId id="264" r:id="rId21"/>
    <p:sldId id="282" r:id="rId22"/>
    <p:sldId id="283" r:id="rId23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9" autoAdjust="0"/>
  </p:normalViewPr>
  <p:slideViewPr>
    <p:cSldViewPr>
      <p:cViewPr varScale="1">
        <p:scale>
          <a:sx n="110" d="100"/>
          <a:sy n="110" d="100"/>
        </p:scale>
        <p:origin x="43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slides/slide20.xml" Type="http://schemas.openxmlformats.org/officeDocument/2006/relationships/slide"/><Relationship Id="rId22" Target="slides/slide21.xml" Type="http://schemas.openxmlformats.org/officeDocument/2006/relationships/slide"/><Relationship Id="rId23" Target="slides/slide22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C:\Users\iamisis\Desktop\崔老师的PPT\bghome0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Picture 2" descr="C:\Users\iamisis\Desktop\00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-1588"/>
            <a:ext cx="9144000" cy="514667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/>
          </a:bodyPr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1494"/>
            <a:ext cx="8229600" cy="3394472"/>
          </a:xfrm>
        </p:spPr>
        <p:txBody>
          <a:bodyPr/>
          <a:lstStyle>
            <a:lvl1pPr>
              <a:defRPr sz="2000">
                <a:latin typeface="微软雅黑" pitchFamily="34" charset="-122"/>
                <a:ea typeface="微软雅黑" pitchFamily="34" charset="-122"/>
              </a:defRPr>
            </a:lvl1pPr>
            <a:lvl2pPr>
              <a:defRPr sz="1800">
                <a:latin typeface="微软雅黑" pitchFamily="34" charset="-122"/>
                <a:ea typeface="微软雅黑" pitchFamily="34" charset="-122"/>
              </a:defRPr>
            </a:lvl2pPr>
            <a:lvl3pPr>
              <a:defRPr sz="1600">
                <a:latin typeface="微软雅黑" pitchFamily="34" charset="-122"/>
                <a:ea typeface="微软雅黑" pitchFamily="34" charset="-122"/>
              </a:defRPr>
            </a:lvl3pPr>
            <a:lvl4pPr>
              <a:defRPr sz="1400">
                <a:latin typeface="微软雅黑" pitchFamily="34" charset="-122"/>
                <a:ea typeface="微软雅黑" pitchFamily="34" charset="-122"/>
              </a:defRPr>
            </a:lvl4pPr>
            <a:lvl5pPr>
              <a:defRPr sz="14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8" name="Picture 3" descr="C:\Users\iamisis\Desktop\未标题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6205" y="4796152"/>
            <a:ext cx="892324" cy="29744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1 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5291" y="4808227"/>
            <a:ext cx="361033" cy="304028"/>
          </a:xfrm>
          <a:prstGeom prst="rect">
            <a:avLst/>
          </a:prstGeom>
        </p:spPr>
      </p:pic>
      <p:pic>
        <p:nvPicPr>
          <p:cNvPr id="10" name="12 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40698" y="4808227"/>
            <a:ext cx="361033" cy="304028"/>
          </a:xfrm>
          <a:prstGeom prst="rect">
            <a:avLst/>
          </a:prstGeom>
        </p:spPr>
      </p:pic>
      <p:sp>
        <p:nvSpPr>
          <p:cNvPr id="11" name="14 CuadroTexto"/>
          <p:cNvSpPr txBox="1"/>
          <p:nvPr userDrawn="1"/>
        </p:nvSpPr>
        <p:spPr>
          <a:xfrm>
            <a:off x="7964424" y="4820102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1200" b="1" i="1" smtClean="0">
                <a:solidFill>
                  <a:schemeClr val="bg1"/>
                </a:solidFill>
              </a:rPr>
              <a:t>of</a:t>
            </a:r>
            <a:endParaRPr lang="es-ES" sz="1200" b="1" i="1">
              <a:solidFill>
                <a:schemeClr val="bg1"/>
              </a:solidFill>
            </a:endParaRPr>
          </a:p>
        </p:txBody>
      </p:sp>
      <p:sp>
        <p:nvSpPr>
          <p:cNvPr id="12" name="15 CuadroTexto"/>
          <p:cNvSpPr txBox="1"/>
          <p:nvPr userDrawn="1"/>
        </p:nvSpPr>
        <p:spPr>
          <a:xfrm>
            <a:off x="8252978" y="482010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smtClean="0">
                <a:solidFill>
                  <a:schemeClr val="bg1"/>
                </a:solidFill>
              </a:rPr>
              <a:t>14</a:t>
            </a:r>
            <a:endParaRPr lang="es-ES" sz="1200" b="1">
              <a:solidFill>
                <a:schemeClr val="bg1"/>
              </a:solidFill>
            </a:endParaRPr>
          </a:p>
        </p:txBody>
      </p:sp>
      <p:pic>
        <p:nvPicPr>
          <p:cNvPr id="13" name="Imagen 6" descr="C:\Users\Design\Documents\Edu\Product Launch\btns.png">
            <a:hlinkClick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640560" y="4870375"/>
            <a:ext cx="177229" cy="17722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6" descr="C:\Users\Design\Documents\Edu\Product Launch\btns.png">
            <a:hlinkClick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430975" y="4870375"/>
            <a:ext cx="177229" cy="17722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4 CuadroTexto"/>
          <p:cNvSpPr txBox="1"/>
          <p:nvPr userDrawn="1"/>
        </p:nvSpPr>
        <p:spPr>
          <a:xfrm>
            <a:off x="3543511" y="4816594"/>
            <a:ext cx="2056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——</a:t>
            </a:r>
            <a:r>
              <a:rPr lang="zh-CN" altLang="en-US" sz="1200" b="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开发框架的使用和推广</a:t>
            </a:r>
            <a:endParaRPr lang="es-ES" sz="1200" b="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C:\Users\iamisis\Desktop\00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-1588"/>
            <a:ext cx="9144000" cy="514667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png" Type="http://schemas.openxmlformats.org/officeDocument/2006/relationships/image"/><Relationship Id="rId12" Target="../media/image16.png" Type="http://schemas.openxmlformats.org/officeDocument/2006/relationships/image"/><Relationship Id="rId13" Target="../media/image17.png" Type="http://schemas.openxmlformats.org/officeDocument/2006/relationships/image"/><Relationship Id="rId14" Target="../media/image18.png" Type="http://schemas.openxmlformats.org/officeDocument/2006/relationships/image"/><Relationship Id="rId15" Target="../media/image19.png" Type="http://schemas.openxmlformats.org/officeDocument/2006/relationships/image"/><Relationship Id="rId16" Target="../media/image20.png" Type="http://schemas.openxmlformats.org/officeDocument/2006/relationships/image"/><Relationship Id="rId17" Target="../media/image21.png" Type="http://schemas.openxmlformats.org/officeDocument/2006/relationships/image"/><Relationship Id="rId18" Target="../media/image22.png" Type="http://schemas.openxmlformats.org/officeDocument/2006/relationships/image"/><Relationship Id="rId19" Target="../media/image23.pn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3.png" Type="http://schemas.openxmlformats.org/officeDocument/2006/relationships/image"/><Relationship Id="rId3" Target="../media/audio111.wav" Type="http://schemas.openxmlformats.org/officeDocument/2006/relationships/audio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4.png" Type="http://schemas.openxmlformats.org/officeDocument/2006/relationships/image"/><Relationship Id="rId3" Target="../media/image2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TDDOWNLOAD\win8风格图标\PNG\Communications\Blue\MB_0018_note1.png" id="30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82539" y="1667516"/>
            <a:ext cx="920866" cy="92086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iamisis\Desktop\MetroStation_2.0_XiaZaiBa\metrostation_by_yankoa-d312tty\PNG\Others\Blue\MB_0001_pin.png" id="25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35696" y="1645666"/>
            <a:ext cx="932282" cy="93228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iamisis\Desktop\MetroStation_2.0_XiaZaiBa\metrostation_by_yankoa-d312tty\PNG\Network\Blue\MB_0036_search.png" id="26" name="Picture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67978" y="1667516"/>
            <a:ext cx="917715" cy="91043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iamisis\Desktop\MetroStation_2.0_XiaZaiBa\metrostation_by_yankoa-d312tty\PNG\Suites\Blue\MB_0029_programs.png" id="27" name="Picture 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685693" y="1645666"/>
            <a:ext cx="932282" cy="93228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iamisis\Desktop\MetroStation_2.0_XiaZaiBa\metrostation_by_yankoa-d312tty\PNG\Media\Blue\MB_0018_viewer.png" id="28" name="Picture 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17975" y="1645666"/>
            <a:ext cx="932282" cy="93228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iamisis\Desktop\MetroStation_2.0_XiaZaiBa\metrostation_by_yankoa-d312tty\PNG\Navigation\blue\MB_0014_world1.png" id="29" name="Picture 9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50257" y="1656591"/>
            <a:ext cx="932282" cy="93228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PPECLOGO-eff-0-1" id="32" name="Picture 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83793" y="3499073"/>
            <a:ext cx="835025" cy="50323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PPECLOGO-eff-0-2" id="33" name="Picture 3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47718" y="3473673"/>
            <a:ext cx="773112" cy="47307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PPECLOGO-eff-0-3" id="34" name="Picture 4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7455" y="2592610"/>
            <a:ext cx="2373313" cy="14970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PPECLOGO-eff-0-1" id="35" name="Picture 5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36205" y="4056285"/>
            <a:ext cx="412750" cy="24923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PPECLOGO-eff-0-1" id="36" name="Picture 6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26968" y="3510185"/>
            <a:ext cx="315912" cy="190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PPECLOGO-eff-0-1" id="37" name="Picture 7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58543" y="4097560"/>
            <a:ext cx="155575" cy="9366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PPECLOGO-eff-0-2" id="38" name="Picture 8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74380" y="3302223"/>
            <a:ext cx="773113" cy="47307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PPECLOGO-eff-5-4" id="39" name="Picture 9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86880" y="3700685"/>
            <a:ext cx="1163638" cy="7080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PPECLOGO-eff-5-2" id="40" name="Picture 10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33118" y="3851498"/>
            <a:ext cx="1444625" cy="90487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PPECLOGO-eff-5-4" id="41" name="Picture 11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03405" y="3397473"/>
            <a:ext cx="879475" cy="53657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PPECLOGO-eff-0-1" id="42" name="Picture 12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73055" y="3964210"/>
            <a:ext cx="411163" cy="24765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PPECLOGO-eff-0-1" id="43" name="Picture 13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81318" y="3170460"/>
            <a:ext cx="411162" cy="24765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PPECLOGO-eff2-1-2" id="44" name="Picture 14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35968" y="3441923"/>
            <a:ext cx="1336675" cy="90011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PPECLOGO-eff2-1-3" id="45" name="Picture 15"/>
          <p:cNvPicPr>
            <a:picLocks noChangeArrowheads="1"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55205" y="3435573"/>
            <a:ext cx="344488" cy="23018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PPECLOGO-eff2-1-4" id="46" name="Picture 16"/>
          <p:cNvPicPr>
            <a:picLocks noChangeArrowheads="1"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27080" y="3775298"/>
            <a:ext cx="554038" cy="36988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PPECLOGO-eff2-1-3" id="47" name="Picture 17"/>
          <p:cNvPicPr>
            <a:picLocks noChangeArrowheads="1"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93818" y="3513360"/>
            <a:ext cx="284162" cy="190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PPECLOGO-eff2-1-3" id="48" name="Picture 18"/>
          <p:cNvPicPr>
            <a:picLocks noChangeArrowheads="1"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292280" y="3851498"/>
            <a:ext cx="222250" cy="1492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735648" y="3310753"/>
            <a:ext cx="782425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软件企业的生产流水线</a:t>
            </a:r>
          </a:p>
          <a:p>
            <a:pPr algn="ctr"/>
            <a:r>
              <a:rPr altLang="en-US" b="1" lang="zh-CN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 ——开发框架的使用和推广</a:t>
            </a:r>
          </a:p>
        </p:txBody>
      </p:sp>
    </p:spTree>
    <p:extLst>
      <p:ext uri="{BB962C8B-B14F-4D97-AF65-F5344CB8AC3E}">
        <p14:creationId val="405167318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 rAng="0">
                                      <p:cBhvr>
                                        <p:cTn dur="5000" fill="hold" id="7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3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3.33333E-06 L -0.31632 3.33333E-06" pathEditMode="relative" ptsTypes="AA" rAng="0">
                                      <p:cBhvr>
                                        <p:cTn dur="5000" fill="hold" id="7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5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06 L -0.46684 -1.85185E-06" pathEditMode="relative" ptsTypes="AA" rAng="0">
                                      <p:cBhvr>
                                        <p:cTn dur="5000" fill="hold" id="7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7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11111E-06 L -0.19531 1.11111E-06" pathEditMode="relative" ptsTypes="AA" rAng="0">
                                      <p:cBhvr>
                                        <p:cTn dur="5000" fill="hold" id="7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9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-0.43594 2.59259E-06" pathEditMode="relative" ptsTypes="AA" rAng="0">
                                      <p:cBhvr>
                                        <p:cTn dur="5000" fill="hold" id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1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59259E-06 L -0.61719 2.59259E-06" pathEditMode="relative" ptsTypes="AA" rAng="0">
                                      <p:cBhvr>
                                        <p:cTn dur="5000" fill="hold" id="8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3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1.85185E-06 L -0.33577 -1.85185E-06" pathEditMode="relative" ptsTypes="AA" rAng="0">
                                      <p:cBhvr>
                                        <p:cTn dur="5000" fill="hold" id="8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5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ptsTypes="AA" rAng="0">
                                      <p:cBhvr>
                                        <p:cTn dur="5000" fill="hold" id="8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7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ptsTypes="AA" rAng="0">
                                      <p:cBhvr>
                                        <p:cTn dur="5000" fill="hold" id="8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9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0.43906 2.59259E-06" pathEditMode="relative" ptsTypes="AA" rAng="0">
                                      <p:cBhvr>
                                        <p:cTn dur="5000" fill="hold" id="9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2.96296E-06 L 0.62813 2.96296E-06" pathEditMode="relative" ptsTypes="AA" rAng="0">
                                      <p:cBhvr>
                                        <p:cTn dur="5000" fill="hold" id="9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3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-2.96296E-06 L 0.42465 -2.96296E-06" pathEditMode="relative" ptsTypes="AA" rAng="0">
                                      <p:cBhvr>
                                        <p:cTn dur="5000" fill="hold" id="9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5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8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1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4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7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0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3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6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9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2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5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8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3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4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3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7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3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0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4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3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4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6" nodeType="withEffect" presetClass="exit" presetID="53" presetSubtype="0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4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4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14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1" nodeType="withEffect" presetClass="exit" presetID="53" presetSubtype="0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5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5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5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6" nodeType="withEffect" presetClass="exit" presetID="53" presetSubtype="0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5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5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5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1" nodeType="withEffect" presetClass="exit" presetID="53" presetSubtype="0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6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6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6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6" nodeType="withEffect" presetClass="exit" presetID="53" presetSubtype="0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6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6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6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71" nodeType="withEffect" presetClass="entr" presetID="14" presetSubtype="1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500" id="17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iamisis\Desktop\MetroStation_2.0_XiaZaiBa\metrostation_by_yankoa-d312tty\PNG\Network\Blue\MB_0036_search.png" id="58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82208" y="1427981"/>
            <a:ext cx="2400300" cy="238125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665654" y="771551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5" name="矩形 4"/>
          <p:cNvSpPr/>
          <p:nvPr/>
        </p:nvSpPr>
        <p:spPr>
          <a:xfrm>
            <a:off x="5602232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开</a:t>
            </a:r>
          </a:p>
        </p:txBody>
      </p:sp>
      <p:sp>
        <p:nvSpPr>
          <p:cNvPr id="6" name="矩形 5"/>
          <p:cNvSpPr/>
          <p:nvPr/>
        </p:nvSpPr>
        <p:spPr>
          <a:xfrm>
            <a:off x="5835440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发</a:t>
            </a:r>
          </a:p>
        </p:txBody>
      </p:sp>
      <p:sp>
        <p:nvSpPr>
          <p:cNvPr id="7" name="矩形 6"/>
          <p:cNvSpPr/>
          <p:nvPr/>
        </p:nvSpPr>
        <p:spPr>
          <a:xfrm>
            <a:off x="6068648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8" name="矩形 7"/>
          <p:cNvSpPr/>
          <p:nvPr/>
        </p:nvSpPr>
        <p:spPr>
          <a:xfrm>
            <a:off x="6301856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目</a:t>
            </a:r>
          </a:p>
        </p:txBody>
      </p:sp>
      <p:sp>
        <p:nvSpPr>
          <p:cNvPr id="9" name="矩形 8"/>
          <p:cNvSpPr/>
          <p:nvPr/>
        </p:nvSpPr>
        <p:spPr>
          <a:xfrm>
            <a:off x="6535064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标</a:t>
            </a:r>
          </a:p>
        </p:txBody>
      </p:sp>
      <p:sp>
        <p:nvSpPr>
          <p:cNvPr id="10" name="矩形 9"/>
          <p:cNvSpPr/>
          <p:nvPr/>
        </p:nvSpPr>
        <p:spPr>
          <a:xfrm>
            <a:off x="6768272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47644" y="771550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665654" y="1419623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44" name="矩形 43"/>
          <p:cNvSpPr/>
          <p:nvPr/>
        </p:nvSpPr>
        <p:spPr>
          <a:xfrm>
            <a:off x="5602232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现</a:t>
            </a:r>
          </a:p>
        </p:txBody>
      </p:sp>
      <p:sp>
        <p:nvSpPr>
          <p:cNvPr id="45" name="矩形 44"/>
          <p:cNvSpPr/>
          <p:nvPr/>
        </p:nvSpPr>
        <p:spPr>
          <a:xfrm>
            <a:off x="5835440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存</a:t>
            </a:r>
          </a:p>
        </p:txBody>
      </p:sp>
      <p:sp>
        <p:nvSpPr>
          <p:cNvPr id="46" name="矩形 45"/>
          <p:cNvSpPr/>
          <p:nvPr/>
        </p:nvSpPr>
        <p:spPr>
          <a:xfrm>
            <a:off x="6068648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47" name="矩形 46"/>
          <p:cNvSpPr/>
          <p:nvPr/>
        </p:nvSpPr>
        <p:spPr>
          <a:xfrm>
            <a:off x="6301856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问</a:t>
            </a:r>
          </a:p>
        </p:txBody>
      </p:sp>
      <p:sp>
        <p:nvSpPr>
          <p:cNvPr id="48" name="矩形 47"/>
          <p:cNvSpPr/>
          <p:nvPr/>
        </p:nvSpPr>
        <p:spPr>
          <a:xfrm>
            <a:off x="6535064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题</a:t>
            </a:r>
          </a:p>
        </p:txBody>
      </p:sp>
      <p:sp>
        <p:nvSpPr>
          <p:cNvPr id="49" name="矩形 48"/>
          <p:cNvSpPr/>
          <p:nvPr/>
        </p:nvSpPr>
        <p:spPr>
          <a:xfrm>
            <a:off x="6768272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347644" y="1419622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347644" y="2044462"/>
            <a:ext cx="259352" cy="3099038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584770" y="2044462"/>
            <a:ext cx="250825" cy="3099038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816545" y="2044462"/>
            <a:ext cx="252412" cy="3099038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049907" y="2044462"/>
            <a:ext cx="252413" cy="3099038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302320" y="2044462"/>
            <a:ext cx="250825" cy="3099038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516632" y="2044462"/>
            <a:ext cx="252413" cy="3099038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766064" y="2044462"/>
            <a:ext cx="252412" cy="3099038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</p:spTree>
    <p:extLst>
      <p:ext uri="{BB962C8B-B14F-4D97-AF65-F5344CB8AC3E}">
        <p14:creationId val="1199832689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" nodeType="withEffect" presetClass="exit" presetID="22" presetSubtype="1">
                                  <p:stCondLst>
                                    <p:cond delay="44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1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1" nodeType="withEffect" presetClass="exit" presetID="22" presetSubtype="1">
                                  <p:stCondLst>
                                    <p:cond delay="5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2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4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3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1" nodeType="withEffect" presetClass="exit" presetID="22" presetSubtype="1">
                                  <p:stCondLst>
                                    <p:cond delay="7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3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1" nodeType="withEffect" presetClass="exit" presetID="22" presetSubtype="1">
                                  <p:stCondLst>
                                    <p:cond delay="8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4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1" nodeType="withEffect" presetClass="exit" presetID="22" presetSubtype="1">
                                  <p:stCondLst>
                                    <p:cond delay="15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5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6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1" nodeType="withEffect" presetClass="exit" presetID="22" presetSubtype="1">
                                  <p:stCondLst>
                                    <p:cond delay="14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6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7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1" nodeType="withEffect" presetClass="exit" presetID="22" presetSubtype="1">
                                  <p:stCondLst>
                                    <p:cond delay="10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7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50"/>
      <p:bldP grpId="0" spid="51"/>
      <p:bldP grpId="1" spid="51"/>
      <p:bldP grpId="0" spid="52"/>
      <p:bldP grpId="1" spid="52"/>
      <p:bldP grpId="0" spid="53"/>
      <p:bldP grpId="1" spid="53"/>
      <p:bldP grpId="0" spid="54"/>
      <p:bldP grpId="1" spid="54"/>
      <p:bldP grpId="0" spid="55"/>
      <p:bldP grpId="1" spid="55"/>
      <p:bldP grpId="0" spid="56"/>
      <p:bldP grpId="1" spid="56"/>
      <p:bldP grpId="0" spid="57"/>
      <p:bldP grpId="1" spid="5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矩形标注 41"/>
          <p:cNvSpPr/>
          <p:nvPr/>
        </p:nvSpPr>
        <p:spPr>
          <a:xfrm>
            <a:off x="3349092" y="3651870"/>
            <a:ext cx="1512168" cy="720080"/>
          </a:xfrm>
          <a:prstGeom prst="wedgeRectCallout">
            <a:avLst>
              <a:gd fmla="val -65392" name="adj1"/>
              <a:gd fmla="val -97379" name="adj2"/>
            </a:avLst>
          </a:prstGeom>
          <a:solidFill>
            <a:srgbClr val="04AED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1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◆  招聘困难</a:t>
            </a:r>
          </a:p>
          <a:p>
            <a:pPr algn="ctr"/>
            <a:r>
              <a:rPr altLang="en-US" lang="zh-CN" smtClean="0" sz="1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◆  培训困难</a:t>
            </a:r>
          </a:p>
          <a:p>
            <a:pPr algn="ctr"/>
            <a:r>
              <a:rPr altLang="en-US" lang="zh-CN" smtClean="0" sz="1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◆  流失严重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1450081" y="2230967"/>
            <a:ext cx="1008063" cy="1008373"/>
          </a:xfrm>
          <a:prstGeom prst="rect">
            <a:avLst/>
          </a:prstGeom>
          <a:solidFill>
            <a:srgbClr val="04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企业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352450" y="2135687"/>
            <a:ext cx="1203326" cy="1198933"/>
            <a:chOff x="1089993" y="1991671"/>
            <a:chExt cx="1203326" cy="1198933"/>
          </a:xfrm>
        </p:grpSpPr>
        <p:sp>
          <p:nvSpPr>
            <p:cNvPr id="13" name="矩形 12"/>
            <p:cNvSpPr/>
            <p:nvPr/>
          </p:nvSpPr>
          <p:spPr bwMode="auto">
            <a:xfrm>
              <a:off x="1089993" y="2015492"/>
              <a:ext cx="46038" cy="11528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247282" y="2015492"/>
              <a:ext cx="46037" cy="11528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 bwMode="auto">
            <a:xfrm flipH="1" rot="5400000">
              <a:off x="1668630" y="2565915"/>
              <a:ext cx="46052" cy="12033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 bwMode="auto">
            <a:xfrm flipH="1" rot="5400000">
              <a:off x="1668630" y="1413034"/>
              <a:ext cx="46052" cy="12033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891892" y="2396945"/>
            <a:ext cx="1248382" cy="842395"/>
            <a:chOff x="5076056" y="602379"/>
            <a:chExt cx="1248382" cy="842395"/>
          </a:xfrm>
        </p:grpSpPr>
        <p:sp>
          <p:nvSpPr>
            <p:cNvPr id="8" name="流程图: 联系 7"/>
            <p:cNvSpPr/>
            <p:nvPr/>
          </p:nvSpPr>
          <p:spPr>
            <a:xfrm>
              <a:off x="5076056" y="987574"/>
              <a:ext cx="457200" cy="457200"/>
            </a:xfrm>
            <a:prstGeom prst="flowChartConnector">
              <a:avLst/>
            </a:prstGeom>
            <a:solidFill>
              <a:srgbClr val="04AEDA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1600"/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9300716">
              <a:off x="5319068" y="605746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600">
                  <a:latin charset="-122" pitchFamily="34" typeface="微软雅黑"/>
                  <a:ea charset="-122" pitchFamily="34" typeface="微软雅黑"/>
                </a:rPr>
                <a:t>人员缺乏</a:t>
              </a:r>
            </a:p>
          </p:txBody>
        </p:sp>
      </p:grpSp>
      <p:cxnSp>
        <p:nvCxnSpPr>
          <p:cNvPr id="31" name="直接箭头连接符 30"/>
          <p:cNvCxnSpPr/>
          <p:nvPr/>
        </p:nvCxnSpPr>
        <p:spPr>
          <a:xfrm>
            <a:off x="2509739" y="3307346"/>
            <a:ext cx="5230613" cy="0"/>
          </a:xfrm>
          <a:prstGeom prst="straightConnector1">
            <a:avLst/>
          </a:prstGeom>
          <a:ln w="444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004291" y="2080735"/>
            <a:ext cx="2158425" cy="1158605"/>
            <a:chOff x="5076056" y="286169"/>
            <a:chExt cx="2158425" cy="1158605"/>
          </a:xfrm>
        </p:grpSpPr>
        <p:sp>
          <p:nvSpPr>
            <p:cNvPr id="34" name="流程图: 联系 33"/>
            <p:cNvSpPr/>
            <p:nvPr/>
          </p:nvSpPr>
          <p:spPr>
            <a:xfrm>
              <a:off x="5076056" y="987574"/>
              <a:ext cx="457200" cy="457200"/>
            </a:xfrm>
            <a:prstGeom prst="flowChartConnector">
              <a:avLst/>
            </a:prstGeom>
            <a:solidFill>
              <a:srgbClr val="04AEDA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1600"/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9300716">
              <a:off x="5208146" y="286521"/>
              <a:ext cx="202531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latin charset="-122" pitchFamily="34" typeface="微软雅黑"/>
                  <a:ea charset="-122" pitchFamily="34" typeface="微软雅黑"/>
                </a:rPr>
                <a:t>技术门槛高、风险大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116690" y="2337259"/>
            <a:ext cx="1446702" cy="911304"/>
            <a:chOff x="5076056" y="533470"/>
            <a:chExt cx="1446702" cy="911304"/>
          </a:xfrm>
        </p:grpSpPr>
        <p:sp>
          <p:nvSpPr>
            <p:cNvPr id="37" name="流程图: 联系 36"/>
            <p:cNvSpPr/>
            <p:nvPr/>
          </p:nvSpPr>
          <p:spPr>
            <a:xfrm>
              <a:off x="5076056" y="987574"/>
              <a:ext cx="457200" cy="457200"/>
            </a:xfrm>
            <a:prstGeom prst="flowChartConnector">
              <a:avLst/>
            </a:prstGeom>
            <a:solidFill>
              <a:srgbClr val="04AEDA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1600"/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9300716">
              <a:off x="5294077" y="533823"/>
              <a:ext cx="1227666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latin charset="-122" pitchFamily="34" typeface="微软雅黑"/>
                  <a:ea charset="-122" pitchFamily="34" typeface="微软雅黑"/>
                </a:rPr>
                <a:t>开发效率低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29089" y="2335148"/>
            <a:ext cx="1452776" cy="913415"/>
            <a:chOff x="5076056" y="531359"/>
            <a:chExt cx="1452776" cy="913415"/>
          </a:xfrm>
        </p:grpSpPr>
        <p:sp>
          <p:nvSpPr>
            <p:cNvPr id="40" name="流程图: 联系 39"/>
            <p:cNvSpPr/>
            <p:nvPr/>
          </p:nvSpPr>
          <p:spPr>
            <a:xfrm>
              <a:off x="5076056" y="987574"/>
              <a:ext cx="457200" cy="457200"/>
            </a:xfrm>
            <a:prstGeom prst="flowChartConnector">
              <a:avLst/>
            </a:prstGeom>
            <a:solidFill>
              <a:srgbClr val="04AEDA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160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9300716">
              <a:off x="5293342" y="531712"/>
              <a:ext cx="1234474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latin charset="-122" pitchFamily="34" typeface="微软雅黑"/>
                  <a:ea charset="-122" pitchFamily="34" typeface="微软雅黑"/>
                </a:rPr>
                <a:t>产品质量差</a:t>
              </a:r>
            </a:p>
          </p:txBody>
        </p:sp>
      </p:grpSp>
      <p:sp>
        <p:nvSpPr>
          <p:cNvPr id="23" name="13 CuadroTexto"/>
          <p:cNvSpPr txBox="1"/>
          <p:nvPr/>
        </p:nvSpPr>
        <p:spPr>
          <a:xfrm>
            <a:off x="7707737" y="4823048"/>
            <a:ext cx="26066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200">
                <a:solidFill>
                  <a:srgbClr val="04AEDA"/>
                </a:solidFill>
              </a:rPr>
              <a:t>8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213965" y="561975"/>
            <a:ext cx="309795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560313" y="193675"/>
            <a:ext cx="2555875" cy="41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现存的问题</a:t>
            </a:r>
          </a:p>
        </p:txBody>
      </p:sp>
    </p:spTree>
    <p:extLst>
      <p:ext uri="{BB962C8B-B14F-4D97-AF65-F5344CB8AC3E}">
        <p14:creationId val="170382771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  <p:cond delay="0" evt="onBegin">
                          <p:tn val="28"/>
                        </p:cond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  <p:cond delay="0" evt="onBegin">
                          <p:tn val="33"/>
                        </p:cond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1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 bwMode="auto">
          <a:xfrm>
            <a:off x="1450081" y="2230967"/>
            <a:ext cx="1008063" cy="1008373"/>
          </a:xfrm>
          <a:prstGeom prst="rect">
            <a:avLst/>
          </a:prstGeom>
          <a:solidFill>
            <a:srgbClr val="04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企业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1352450" y="2159508"/>
            <a:ext cx="46038" cy="11528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4" name="矩形 13"/>
          <p:cNvSpPr/>
          <p:nvPr/>
        </p:nvSpPr>
        <p:spPr bwMode="auto">
          <a:xfrm>
            <a:off x="2509739" y="2159508"/>
            <a:ext cx="46037" cy="11528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6" name="矩形 15"/>
          <p:cNvSpPr/>
          <p:nvPr/>
        </p:nvSpPr>
        <p:spPr bwMode="auto">
          <a:xfrm flipH="1" rot="5400000">
            <a:off x="1931087" y="2709931"/>
            <a:ext cx="46052" cy="1203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7" name="矩形 16"/>
          <p:cNvSpPr/>
          <p:nvPr/>
        </p:nvSpPr>
        <p:spPr bwMode="auto">
          <a:xfrm flipH="1" rot="5400000">
            <a:off x="1931087" y="1557050"/>
            <a:ext cx="46052" cy="1203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8" name="矩形 17"/>
          <p:cNvSpPr/>
          <p:nvPr/>
        </p:nvSpPr>
        <p:spPr bwMode="auto">
          <a:xfrm>
            <a:off x="1450081" y="2230968"/>
            <a:ext cx="1008063" cy="1008372"/>
          </a:xfrm>
          <a:prstGeom prst="rect">
            <a:avLst/>
          </a:prstGeom>
          <a:solidFill>
            <a:srgbClr val="04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培训机构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891892" y="2396945"/>
            <a:ext cx="1248382" cy="842395"/>
            <a:chOff x="5076056" y="602379"/>
            <a:chExt cx="1248382" cy="842395"/>
          </a:xfrm>
        </p:grpSpPr>
        <p:sp>
          <p:nvSpPr>
            <p:cNvPr id="11" name="流程图: 联系 10"/>
            <p:cNvSpPr/>
            <p:nvPr/>
          </p:nvSpPr>
          <p:spPr>
            <a:xfrm>
              <a:off x="5076056" y="987574"/>
              <a:ext cx="457200" cy="457200"/>
            </a:xfrm>
            <a:prstGeom prst="flowChartConnector">
              <a:avLst/>
            </a:prstGeom>
            <a:solidFill>
              <a:srgbClr val="04AEDA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1600"/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9300716">
              <a:off x="5319068" y="605746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600">
                  <a:latin charset="-122" pitchFamily="34" typeface="微软雅黑"/>
                  <a:ea charset="-122" pitchFamily="34" typeface="微软雅黑"/>
                </a:rPr>
                <a:t>就业率低</a:t>
              </a:r>
            </a:p>
          </p:txBody>
        </p:sp>
      </p:grpSp>
      <p:cxnSp>
        <p:nvCxnSpPr>
          <p:cNvPr id="19" name="直接箭头连接符 18"/>
          <p:cNvCxnSpPr/>
          <p:nvPr/>
        </p:nvCxnSpPr>
        <p:spPr>
          <a:xfrm>
            <a:off x="2509739" y="3307346"/>
            <a:ext cx="5230613" cy="0"/>
          </a:xfrm>
          <a:prstGeom prst="straightConnector1">
            <a:avLst/>
          </a:prstGeom>
          <a:ln w="444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3926545" y="1473913"/>
            <a:ext cx="3982580" cy="1765427"/>
            <a:chOff x="4998310" y="-320653"/>
            <a:chExt cx="3982580" cy="1765427"/>
          </a:xfrm>
        </p:grpSpPr>
        <p:sp>
          <p:nvSpPr>
            <p:cNvPr id="21" name="流程图: 联系 20"/>
            <p:cNvSpPr/>
            <p:nvPr/>
          </p:nvSpPr>
          <p:spPr>
            <a:xfrm>
              <a:off x="5076056" y="987574"/>
              <a:ext cx="457200" cy="457200"/>
            </a:xfrm>
            <a:prstGeom prst="flowChartConnector">
              <a:avLst/>
            </a:prstGeom>
            <a:solidFill>
              <a:srgbClr val="04AEDA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1600"/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9300716">
              <a:off x="4997294" y="-320300"/>
              <a:ext cx="398258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latin charset="-122" pitchFamily="34" typeface="微软雅黑"/>
                  <a:ea charset="-122" pitchFamily="34" typeface="微软雅黑"/>
                </a:rPr>
                <a:t>培训内容和企业实际使用的内容不匹配</a:t>
              </a:r>
            </a:p>
          </p:txBody>
        </p:sp>
      </p:grpSp>
      <p:sp>
        <p:nvSpPr>
          <p:cNvPr id="23" name="13 CuadroTexto"/>
          <p:cNvSpPr txBox="1"/>
          <p:nvPr/>
        </p:nvSpPr>
        <p:spPr>
          <a:xfrm>
            <a:off x="7707737" y="4823048"/>
            <a:ext cx="26066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200">
                <a:solidFill>
                  <a:srgbClr val="04AEDA"/>
                </a:solidFill>
              </a:rPr>
              <a:t>9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213965" y="561975"/>
            <a:ext cx="309795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560313" y="193675"/>
            <a:ext cx="2555875" cy="41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现存的问题</a:t>
            </a:r>
          </a:p>
        </p:txBody>
      </p:sp>
    </p:spTree>
    <p:extLst>
      <p:ext uri="{BB962C8B-B14F-4D97-AF65-F5344CB8AC3E}">
        <p14:creationId val="159288731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100" id="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100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100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100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2891518" y="1696585"/>
            <a:ext cx="3264367" cy="1542755"/>
            <a:chOff x="5075682" y="-97981"/>
            <a:chExt cx="3264367" cy="1542755"/>
          </a:xfrm>
        </p:grpSpPr>
        <p:sp>
          <p:nvSpPr>
            <p:cNvPr id="10" name="流程图: 联系 9"/>
            <p:cNvSpPr/>
            <p:nvPr/>
          </p:nvSpPr>
          <p:spPr>
            <a:xfrm>
              <a:off x="5076056" y="987574"/>
              <a:ext cx="457200" cy="457200"/>
            </a:xfrm>
            <a:prstGeom prst="flowChartConnector">
              <a:avLst/>
            </a:prstGeom>
            <a:solidFill>
              <a:srgbClr val="04AEDA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160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9300716">
              <a:off x="5074667" y="-97628"/>
              <a:ext cx="3264367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latin charset="-122" pitchFamily="34" typeface="微软雅黑"/>
                  <a:ea charset="-122" pitchFamily="34" typeface="微软雅黑"/>
                </a:rPr>
                <a:t>所学知识和企业实际使用的不匹配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04291" y="2396216"/>
            <a:ext cx="1250479" cy="843124"/>
            <a:chOff x="5076056" y="601650"/>
            <a:chExt cx="1250479" cy="843124"/>
          </a:xfrm>
        </p:grpSpPr>
        <p:sp>
          <p:nvSpPr>
            <p:cNvPr id="20" name="流程图: 联系 19"/>
            <p:cNvSpPr/>
            <p:nvPr/>
          </p:nvSpPr>
          <p:spPr>
            <a:xfrm>
              <a:off x="5076056" y="987574"/>
              <a:ext cx="457200" cy="457200"/>
            </a:xfrm>
            <a:prstGeom prst="flowChartConnector">
              <a:avLst/>
            </a:prstGeom>
            <a:solidFill>
              <a:srgbClr val="04AEDA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1600"/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9300716">
              <a:off x="5317766" y="602002"/>
              <a:ext cx="1007754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latin charset="-122" pitchFamily="34" typeface="微软雅黑"/>
                  <a:ea charset="-122" pitchFamily="34" typeface="微软雅黑"/>
                </a:rPr>
                <a:t>知识面窄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116690" y="2337259"/>
            <a:ext cx="1446702" cy="911304"/>
            <a:chOff x="5076056" y="533470"/>
            <a:chExt cx="1446702" cy="911304"/>
          </a:xfrm>
        </p:grpSpPr>
        <p:sp>
          <p:nvSpPr>
            <p:cNvPr id="23" name="流程图: 联系 22"/>
            <p:cNvSpPr/>
            <p:nvPr/>
          </p:nvSpPr>
          <p:spPr>
            <a:xfrm>
              <a:off x="5076056" y="987574"/>
              <a:ext cx="457200" cy="457200"/>
            </a:xfrm>
            <a:prstGeom prst="flowChartConnector">
              <a:avLst/>
            </a:prstGeom>
            <a:solidFill>
              <a:srgbClr val="04AEDA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1600"/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9300716">
              <a:off x="5294077" y="533823"/>
              <a:ext cx="1227666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latin charset="-122" pitchFamily="34" typeface="微软雅黑"/>
                  <a:ea charset="-122" pitchFamily="34" typeface="微软雅黑"/>
                </a:rPr>
                <a:t>动手能力弱</a:t>
              </a:r>
            </a:p>
          </p:txBody>
        </p:sp>
      </p:grpSp>
      <p:sp>
        <p:nvSpPr>
          <p:cNvPr id="25" name="13 CuadroTexto"/>
          <p:cNvSpPr txBox="1"/>
          <p:nvPr/>
        </p:nvSpPr>
        <p:spPr>
          <a:xfrm>
            <a:off x="7668844" y="4823048"/>
            <a:ext cx="338455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200">
                <a:solidFill>
                  <a:srgbClr val="04AEDA"/>
                </a:solidFill>
              </a:rPr>
              <a:t>10</a:t>
            </a: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213965" y="561975"/>
            <a:ext cx="309795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560313" y="193675"/>
            <a:ext cx="2555875" cy="41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现存的问题</a:t>
            </a:r>
          </a:p>
        </p:txBody>
      </p:sp>
      <p:sp>
        <p:nvSpPr>
          <p:cNvPr id="29" name="矩形 28"/>
          <p:cNvSpPr/>
          <p:nvPr/>
        </p:nvSpPr>
        <p:spPr bwMode="auto">
          <a:xfrm>
            <a:off x="1450081" y="2230967"/>
            <a:ext cx="1008063" cy="1008373"/>
          </a:xfrm>
          <a:prstGeom prst="rect">
            <a:avLst/>
          </a:prstGeom>
          <a:solidFill>
            <a:srgbClr val="04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培训机构</a:t>
            </a:r>
          </a:p>
        </p:txBody>
      </p:sp>
      <p:sp>
        <p:nvSpPr>
          <p:cNvPr id="30" name="矩形 29"/>
          <p:cNvSpPr/>
          <p:nvPr/>
        </p:nvSpPr>
        <p:spPr bwMode="auto">
          <a:xfrm>
            <a:off x="1352450" y="2159508"/>
            <a:ext cx="46038" cy="11528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1" name="矩形 30"/>
          <p:cNvSpPr/>
          <p:nvPr/>
        </p:nvSpPr>
        <p:spPr bwMode="auto">
          <a:xfrm>
            <a:off x="2509739" y="2159508"/>
            <a:ext cx="46037" cy="11528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2" name="矩形 31"/>
          <p:cNvSpPr/>
          <p:nvPr/>
        </p:nvSpPr>
        <p:spPr bwMode="auto">
          <a:xfrm flipH="1" rot="5400000">
            <a:off x="1931087" y="2709931"/>
            <a:ext cx="46052" cy="1203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3" name="矩形 32"/>
          <p:cNvSpPr/>
          <p:nvPr/>
        </p:nvSpPr>
        <p:spPr bwMode="auto">
          <a:xfrm flipH="1" rot="5400000">
            <a:off x="1931087" y="1557050"/>
            <a:ext cx="46052" cy="1203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4" name="矩形 33"/>
          <p:cNvSpPr/>
          <p:nvPr/>
        </p:nvSpPr>
        <p:spPr bwMode="auto">
          <a:xfrm>
            <a:off x="1450081" y="2238603"/>
            <a:ext cx="1008063" cy="1000737"/>
          </a:xfrm>
          <a:prstGeom prst="rect">
            <a:avLst/>
          </a:prstGeom>
          <a:solidFill>
            <a:srgbClr val="04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z="1600">
                <a:latin charset="-122" pitchFamily="34" typeface="微软雅黑"/>
                <a:ea charset="-122" pitchFamily="34" typeface="微软雅黑"/>
              </a:rPr>
              <a:t>应届</a:t>
            </a:r>
          </a:p>
          <a:p>
            <a:pPr algn="ctr">
              <a:defRPr/>
            </a:pPr>
            <a:r>
              <a:rPr altLang="en-US" b="1" lang="zh-CN" sz="1600">
                <a:latin charset="-122" pitchFamily="34" typeface="微软雅黑"/>
                <a:ea charset="-122" pitchFamily="34" typeface="微软雅黑"/>
              </a:rPr>
              <a:t>毕业生</a:t>
            </a: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2509739" y="3307346"/>
            <a:ext cx="5230613" cy="0"/>
          </a:xfrm>
          <a:prstGeom prst="straightConnector1">
            <a:avLst/>
          </a:prstGeom>
          <a:ln w="444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59288731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100" id="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100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100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100" id="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  <p:cond delay="0" evt="onBegin">
                          <p:tn val="28"/>
                        </p:cond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iamisis\Desktop\MetroStation_2.0_XiaZaiBa\metrostation_by_yankoa-d312tty\PNG\Suites\Blue\MB_0029_programs.png" id="26" name="Picture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63158" y="139940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665654" y="771551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5" name="矩形 4"/>
          <p:cNvSpPr/>
          <p:nvPr/>
        </p:nvSpPr>
        <p:spPr>
          <a:xfrm>
            <a:off x="5602232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开</a:t>
            </a:r>
          </a:p>
        </p:txBody>
      </p:sp>
      <p:sp>
        <p:nvSpPr>
          <p:cNvPr id="6" name="矩形 5"/>
          <p:cNvSpPr/>
          <p:nvPr/>
        </p:nvSpPr>
        <p:spPr>
          <a:xfrm>
            <a:off x="5835440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发</a:t>
            </a:r>
          </a:p>
        </p:txBody>
      </p:sp>
      <p:sp>
        <p:nvSpPr>
          <p:cNvPr id="7" name="矩形 6"/>
          <p:cNvSpPr/>
          <p:nvPr/>
        </p:nvSpPr>
        <p:spPr>
          <a:xfrm>
            <a:off x="6068648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8" name="矩形 7"/>
          <p:cNvSpPr/>
          <p:nvPr/>
        </p:nvSpPr>
        <p:spPr>
          <a:xfrm>
            <a:off x="6301856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目</a:t>
            </a:r>
          </a:p>
        </p:txBody>
      </p:sp>
      <p:sp>
        <p:nvSpPr>
          <p:cNvPr id="9" name="矩形 8"/>
          <p:cNvSpPr/>
          <p:nvPr/>
        </p:nvSpPr>
        <p:spPr>
          <a:xfrm>
            <a:off x="6535064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标</a:t>
            </a:r>
          </a:p>
        </p:txBody>
      </p:sp>
      <p:sp>
        <p:nvSpPr>
          <p:cNvPr id="10" name="矩形 9"/>
          <p:cNvSpPr/>
          <p:nvPr/>
        </p:nvSpPr>
        <p:spPr>
          <a:xfrm>
            <a:off x="6768272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47644" y="771550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665654" y="1419623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44" name="矩形 43"/>
          <p:cNvSpPr/>
          <p:nvPr/>
        </p:nvSpPr>
        <p:spPr>
          <a:xfrm>
            <a:off x="5602232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现</a:t>
            </a:r>
          </a:p>
        </p:txBody>
      </p:sp>
      <p:sp>
        <p:nvSpPr>
          <p:cNvPr id="45" name="矩形 44"/>
          <p:cNvSpPr/>
          <p:nvPr/>
        </p:nvSpPr>
        <p:spPr>
          <a:xfrm>
            <a:off x="5835440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存</a:t>
            </a:r>
          </a:p>
        </p:txBody>
      </p:sp>
      <p:sp>
        <p:nvSpPr>
          <p:cNvPr id="46" name="矩形 45"/>
          <p:cNvSpPr/>
          <p:nvPr/>
        </p:nvSpPr>
        <p:spPr>
          <a:xfrm>
            <a:off x="6068648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47" name="矩形 46"/>
          <p:cNvSpPr/>
          <p:nvPr/>
        </p:nvSpPr>
        <p:spPr>
          <a:xfrm>
            <a:off x="6301856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问</a:t>
            </a:r>
          </a:p>
        </p:txBody>
      </p:sp>
      <p:sp>
        <p:nvSpPr>
          <p:cNvPr id="48" name="矩形 47"/>
          <p:cNvSpPr/>
          <p:nvPr/>
        </p:nvSpPr>
        <p:spPr>
          <a:xfrm>
            <a:off x="6535064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题</a:t>
            </a:r>
          </a:p>
        </p:txBody>
      </p:sp>
      <p:sp>
        <p:nvSpPr>
          <p:cNvPr id="49" name="矩形 48"/>
          <p:cNvSpPr/>
          <p:nvPr/>
        </p:nvSpPr>
        <p:spPr>
          <a:xfrm>
            <a:off x="6768272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347644" y="1419622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65654" y="2067695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3</a:t>
            </a:r>
          </a:p>
        </p:txBody>
      </p:sp>
      <p:sp>
        <p:nvSpPr>
          <p:cNvPr id="28" name="矩形 27"/>
          <p:cNvSpPr/>
          <p:nvPr/>
        </p:nvSpPr>
        <p:spPr>
          <a:xfrm>
            <a:off x="5602232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框</a:t>
            </a:r>
          </a:p>
        </p:txBody>
      </p:sp>
      <p:sp>
        <p:nvSpPr>
          <p:cNvPr id="29" name="矩形 28"/>
          <p:cNvSpPr/>
          <p:nvPr/>
        </p:nvSpPr>
        <p:spPr>
          <a:xfrm>
            <a:off x="5835440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架</a:t>
            </a:r>
          </a:p>
        </p:txBody>
      </p:sp>
      <p:sp>
        <p:nvSpPr>
          <p:cNvPr id="30" name="矩形 29"/>
          <p:cNvSpPr/>
          <p:nvPr/>
        </p:nvSpPr>
        <p:spPr>
          <a:xfrm>
            <a:off x="6068648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31" name="矩形 30"/>
          <p:cNvSpPr/>
          <p:nvPr/>
        </p:nvSpPr>
        <p:spPr>
          <a:xfrm>
            <a:off x="6301856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特</a:t>
            </a:r>
          </a:p>
        </p:txBody>
      </p:sp>
      <p:sp>
        <p:nvSpPr>
          <p:cNvPr id="32" name="矩形 31"/>
          <p:cNvSpPr/>
          <p:nvPr/>
        </p:nvSpPr>
        <p:spPr>
          <a:xfrm>
            <a:off x="6535064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点</a:t>
            </a:r>
          </a:p>
        </p:txBody>
      </p:sp>
      <p:sp>
        <p:nvSpPr>
          <p:cNvPr id="33" name="矩形 32"/>
          <p:cNvSpPr/>
          <p:nvPr/>
        </p:nvSpPr>
        <p:spPr>
          <a:xfrm>
            <a:off x="6768272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347644" y="2067694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347644" y="2692534"/>
            <a:ext cx="259352" cy="2450966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0" pitchFamily="34" typeface="Arial"/>
              <a:ea charset="-122" pitchFamily="34" typeface="微软雅黑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584770" y="2692534"/>
            <a:ext cx="250825" cy="2450966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816545" y="2692534"/>
            <a:ext cx="252412" cy="2450966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049907" y="2692534"/>
            <a:ext cx="252413" cy="2450966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302320" y="2692534"/>
            <a:ext cx="250825" cy="2450966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516632" y="2692534"/>
            <a:ext cx="252413" cy="2450966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766064" y="2692534"/>
            <a:ext cx="252412" cy="2450966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</p:spTree>
    <p:extLst>
      <p:ext uri="{BB962C8B-B14F-4D97-AF65-F5344CB8AC3E}">
        <p14:creationId val="331194936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" nodeType="withEffect" presetClass="exit" presetID="22" presetSubtype="1">
                                  <p:stCondLst>
                                    <p:cond delay="44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1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1" nodeType="withEffect" presetClass="exit" presetID="22" presetSubtype="1">
                                  <p:stCondLst>
                                    <p:cond delay="5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2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4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3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1" nodeType="withEffect" presetClass="exit" presetID="22" presetSubtype="1">
                                  <p:stCondLst>
                                    <p:cond delay="7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3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1" nodeType="withEffect" presetClass="exit" presetID="22" presetSubtype="1">
                                  <p:stCondLst>
                                    <p:cond delay="8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4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1" nodeType="withEffect" presetClass="exit" presetID="22" presetSubtype="1">
                                  <p:stCondLst>
                                    <p:cond delay="15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5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6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1" nodeType="withEffect" presetClass="exit" presetID="22" presetSubtype="1">
                                  <p:stCondLst>
                                    <p:cond delay="14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6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7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1" nodeType="withEffect" presetClass="exit" presetID="22" presetSubtype="1">
                                  <p:stCondLst>
                                    <p:cond delay="10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7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34"/>
      <p:bldP grpId="0" spid="35"/>
      <p:bldP grpId="1" spid="35"/>
      <p:bldP grpId="0" spid="36"/>
      <p:bldP grpId="1" spid="36"/>
      <p:bldP grpId="0" spid="37"/>
      <p:bldP grpId="1" spid="37"/>
      <p:bldP grpId="0" spid="38"/>
      <p:bldP grpId="1" spid="38"/>
      <p:bldP grpId="0" spid="39"/>
      <p:bldP grpId="1" spid="39"/>
      <p:bldP grpId="0" spid="40"/>
      <p:bldP grpId="1" spid="40"/>
      <p:bldP grpId="0" spid="41"/>
      <p:bldP grpId="1" spid="4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5" name="直接连接符 24"/>
          <p:cNvCxnSpPr/>
          <p:nvPr/>
        </p:nvCxnSpPr>
        <p:spPr>
          <a:xfrm flipH="1">
            <a:off x="3510930" y="1990725"/>
            <a:ext cx="0" cy="723900"/>
          </a:xfrm>
          <a:prstGeom prst="line">
            <a:avLst/>
          </a:prstGeom>
          <a:ln w="9525"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2411760" y="1990725"/>
            <a:ext cx="1097584" cy="0"/>
          </a:xfrm>
          <a:prstGeom prst="line">
            <a:avLst/>
          </a:prstGeom>
          <a:ln w="9525"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3510930" y="2714625"/>
            <a:ext cx="0" cy="736600"/>
          </a:xfrm>
          <a:prstGeom prst="line">
            <a:avLst/>
          </a:prstGeom>
          <a:ln w="9525"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1187625" y="3451225"/>
            <a:ext cx="1224135" cy="0"/>
          </a:xfrm>
          <a:prstGeom prst="line">
            <a:avLst/>
          </a:prstGeom>
          <a:ln w="9525"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1187625" y="1990725"/>
            <a:ext cx="1224135" cy="0"/>
          </a:xfrm>
          <a:prstGeom prst="line">
            <a:avLst/>
          </a:prstGeom>
          <a:ln w="9525"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1187624" y="1990725"/>
            <a:ext cx="0" cy="723900"/>
          </a:xfrm>
          <a:prstGeom prst="line">
            <a:avLst/>
          </a:prstGeom>
          <a:ln w="9525"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1187624" y="2714625"/>
            <a:ext cx="0" cy="736600"/>
          </a:xfrm>
          <a:prstGeom prst="line">
            <a:avLst/>
          </a:prstGeom>
          <a:ln w="9525"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2411760" y="3451225"/>
            <a:ext cx="1099171" cy="0"/>
          </a:xfrm>
          <a:prstGeom prst="line">
            <a:avLst/>
          </a:prstGeom>
          <a:ln w="9525"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3520703" y="2355850"/>
            <a:ext cx="422275" cy="0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942978" y="1737376"/>
            <a:ext cx="0" cy="1973547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pic>
        <p:nvPicPr>
          <p:cNvPr descr="C:\Users\iamisis\Desktop\图片1.pn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12590" y="2091537"/>
            <a:ext cx="2088232" cy="1285558"/>
          </a:xfrm>
          <a:prstGeom prst="rect">
            <a:avLst/>
          </a:prstGeom>
          <a:ln w="9525">
            <a:solidFill>
              <a:srgbClr val="04AEDA"/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矩形 57"/>
          <p:cNvSpPr/>
          <p:nvPr/>
        </p:nvSpPr>
        <p:spPr>
          <a:xfrm>
            <a:off x="4211960" y="1737376"/>
            <a:ext cx="1548172" cy="355079"/>
          </a:xfrm>
          <a:prstGeom prst="rect">
            <a:avLst/>
          </a:prstGeom>
          <a:noFill/>
          <a:ln>
            <a:solidFill>
              <a:srgbClr val="04AEDA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mtClean="0" sz="1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  a. 易于学习</a:t>
            </a:r>
          </a:p>
        </p:txBody>
      </p:sp>
      <p:sp>
        <p:nvSpPr>
          <p:cNvPr id="59" name="矩形 58"/>
          <p:cNvSpPr/>
          <p:nvPr/>
        </p:nvSpPr>
        <p:spPr>
          <a:xfrm>
            <a:off x="4211960" y="2276865"/>
            <a:ext cx="1548172" cy="355079"/>
          </a:xfrm>
          <a:prstGeom prst="rect">
            <a:avLst/>
          </a:prstGeom>
          <a:noFill/>
          <a:ln>
            <a:solidFill>
              <a:srgbClr val="04AEDA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mtClean="0" sz="1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  b. 易于使用</a:t>
            </a:r>
          </a:p>
        </p:txBody>
      </p:sp>
      <p:sp>
        <p:nvSpPr>
          <p:cNvPr id="60" name="矩形 59"/>
          <p:cNvSpPr/>
          <p:nvPr/>
        </p:nvSpPr>
        <p:spPr>
          <a:xfrm>
            <a:off x="4211960" y="2816354"/>
            <a:ext cx="1548172" cy="355079"/>
          </a:xfrm>
          <a:prstGeom prst="rect">
            <a:avLst/>
          </a:prstGeom>
          <a:noFill/>
          <a:ln>
            <a:solidFill>
              <a:srgbClr val="04AEDA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mtClean="0" sz="1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  c. 开发效率高</a:t>
            </a:r>
          </a:p>
        </p:txBody>
      </p:sp>
      <p:sp>
        <p:nvSpPr>
          <p:cNvPr id="61" name="矩形 60"/>
          <p:cNvSpPr/>
          <p:nvPr/>
        </p:nvSpPr>
        <p:spPr>
          <a:xfrm>
            <a:off x="4211960" y="3355844"/>
            <a:ext cx="1548172" cy="355079"/>
          </a:xfrm>
          <a:prstGeom prst="rect">
            <a:avLst/>
          </a:prstGeom>
          <a:noFill/>
          <a:ln>
            <a:solidFill>
              <a:srgbClr val="04AEDA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mtClean="0" sz="1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  d. 提高代码复用</a:t>
            </a:r>
          </a:p>
        </p:txBody>
      </p:sp>
      <p:sp>
        <p:nvSpPr>
          <p:cNvPr id="62" name="矩形 61"/>
          <p:cNvSpPr/>
          <p:nvPr/>
        </p:nvSpPr>
        <p:spPr>
          <a:xfrm>
            <a:off x="4211960" y="1737376"/>
            <a:ext cx="1548172" cy="355079"/>
          </a:xfrm>
          <a:prstGeom prst="rect">
            <a:avLst/>
          </a:prstGeom>
          <a:solidFill>
            <a:srgbClr val="04AEDA"/>
          </a:solidFill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r>
              <a:rPr altLang="zh-CN" lang="en-US" smtClean="0" sz="1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  a. 易于学习</a:t>
            </a:r>
          </a:p>
        </p:txBody>
      </p:sp>
      <p:sp>
        <p:nvSpPr>
          <p:cNvPr id="63" name="矩形 62"/>
          <p:cNvSpPr/>
          <p:nvPr/>
        </p:nvSpPr>
        <p:spPr>
          <a:xfrm>
            <a:off x="6012160" y="1736458"/>
            <a:ext cx="1548172" cy="355079"/>
          </a:xfrm>
          <a:prstGeom prst="rect">
            <a:avLst/>
          </a:prstGeom>
          <a:noFill/>
          <a:ln>
            <a:solidFill>
              <a:srgbClr val="04AEDA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mtClean="0" sz="1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  e. 规范开发</a:t>
            </a:r>
          </a:p>
        </p:txBody>
      </p:sp>
      <p:sp>
        <p:nvSpPr>
          <p:cNvPr id="64" name="矩形 63"/>
          <p:cNvSpPr/>
          <p:nvPr/>
        </p:nvSpPr>
        <p:spPr>
          <a:xfrm>
            <a:off x="6012160" y="2275947"/>
            <a:ext cx="2448272" cy="355079"/>
          </a:xfrm>
          <a:prstGeom prst="rect">
            <a:avLst/>
          </a:prstGeom>
          <a:noFill/>
          <a:ln>
            <a:solidFill>
              <a:srgbClr val="04AEDA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mtClean="0" sz="1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  f. 封装技术细节，降低技术难度</a:t>
            </a:r>
          </a:p>
        </p:txBody>
      </p:sp>
      <p:sp>
        <p:nvSpPr>
          <p:cNvPr id="65" name="矩形 64"/>
          <p:cNvSpPr/>
          <p:nvPr/>
        </p:nvSpPr>
        <p:spPr>
          <a:xfrm>
            <a:off x="6012160" y="2815436"/>
            <a:ext cx="1872208" cy="355079"/>
          </a:xfrm>
          <a:prstGeom prst="rect">
            <a:avLst/>
          </a:prstGeom>
          <a:noFill/>
          <a:ln>
            <a:solidFill>
              <a:srgbClr val="04AEDA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mtClean="0" sz="1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  g. 保障软件性能和质量</a:t>
            </a:r>
          </a:p>
        </p:txBody>
      </p:sp>
      <p:sp>
        <p:nvSpPr>
          <p:cNvPr id="66" name="矩形 65"/>
          <p:cNvSpPr/>
          <p:nvPr/>
        </p:nvSpPr>
        <p:spPr>
          <a:xfrm>
            <a:off x="6012160" y="3354926"/>
            <a:ext cx="1872208" cy="355079"/>
          </a:xfrm>
          <a:prstGeom prst="rect">
            <a:avLst/>
          </a:prstGeom>
          <a:noFill/>
          <a:ln>
            <a:solidFill>
              <a:srgbClr val="04AEDA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mtClean="0" sz="1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  h. 支持常用开发平台</a:t>
            </a:r>
          </a:p>
        </p:txBody>
      </p:sp>
      <p:sp>
        <p:nvSpPr>
          <p:cNvPr id="67" name="矩形 66"/>
          <p:cNvSpPr/>
          <p:nvPr/>
        </p:nvSpPr>
        <p:spPr>
          <a:xfrm>
            <a:off x="4211960" y="2276865"/>
            <a:ext cx="1548172" cy="355079"/>
          </a:xfrm>
          <a:prstGeom prst="rect">
            <a:avLst/>
          </a:prstGeom>
          <a:solidFill>
            <a:srgbClr val="04AEDA"/>
          </a:solidFill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r>
              <a:rPr altLang="zh-CN" lang="en-US" smtClean="0" sz="1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  b. 易于使用</a:t>
            </a:r>
          </a:p>
        </p:txBody>
      </p:sp>
      <p:sp>
        <p:nvSpPr>
          <p:cNvPr id="68" name="矩形 67"/>
          <p:cNvSpPr/>
          <p:nvPr/>
        </p:nvSpPr>
        <p:spPr>
          <a:xfrm>
            <a:off x="4211960" y="2815435"/>
            <a:ext cx="1548172" cy="355079"/>
          </a:xfrm>
          <a:prstGeom prst="rect">
            <a:avLst/>
          </a:prstGeom>
          <a:solidFill>
            <a:srgbClr val="04AEDA"/>
          </a:solidFill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r>
              <a:rPr altLang="zh-CN" lang="en-US" smtClean="0" sz="1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  c. 开发效率高</a:t>
            </a:r>
          </a:p>
        </p:txBody>
      </p:sp>
      <p:sp>
        <p:nvSpPr>
          <p:cNvPr id="69" name="矩形 68"/>
          <p:cNvSpPr/>
          <p:nvPr/>
        </p:nvSpPr>
        <p:spPr>
          <a:xfrm>
            <a:off x="4211960" y="3354925"/>
            <a:ext cx="1548172" cy="355079"/>
          </a:xfrm>
          <a:prstGeom prst="rect">
            <a:avLst/>
          </a:prstGeom>
          <a:solidFill>
            <a:srgbClr val="04AEDA"/>
          </a:solidFill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r>
              <a:rPr altLang="zh-CN" lang="en-US" smtClean="0" sz="1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  d. 提高代码复用</a:t>
            </a:r>
          </a:p>
        </p:txBody>
      </p:sp>
      <p:sp>
        <p:nvSpPr>
          <p:cNvPr id="70" name="矩形 69"/>
          <p:cNvSpPr/>
          <p:nvPr/>
        </p:nvSpPr>
        <p:spPr>
          <a:xfrm>
            <a:off x="6012160" y="1736457"/>
            <a:ext cx="1548172" cy="355079"/>
          </a:xfrm>
          <a:prstGeom prst="rect">
            <a:avLst/>
          </a:prstGeom>
          <a:solidFill>
            <a:srgbClr val="04AEDA"/>
          </a:solidFill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r>
              <a:rPr altLang="zh-CN" lang="en-US" smtClean="0" sz="1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  e. 规范开发</a:t>
            </a:r>
          </a:p>
        </p:txBody>
      </p:sp>
      <p:sp>
        <p:nvSpPr>
          <p:cNvPr id="71" name="矩形 70"/>
          <p:cNvSpPr/>
          <p:nvPr/>
        </p:nvSpPr>
        <p:spPr>
          <a:xfrm>
            <a:off x="6012160" y="2276865"/>
            <a:ext cx="2448272" cy="355079"/>
          </a:xfrm>
          <a:prstGeom prst="rect">
            <a:avLst/>
          </a:prstGeom>
          <a:solidFill>
            <a:srgbClr val="04AEDA"/>
          </a:solidFill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r>
              <a:rPr altLang="zh-CN" lang="en-US" smtClean="0" sz="1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  f. 封装技术细节，降低技术难度</a:t>
            </a:r>
          </a:p>
        </p:txBody>
      </p:sp>
      <p:sp>
        <p:nvSpPr>
          <p:cNvPr id="72" name="矩形 71"/>
          <p:cNvSpPr/>
          <p:nvPr/>
        </p:nvSpPr>
        <p:spPr>
          <a:xfrm>
            <a:off x="6012160" y="2816354"/>
            <a:ext cx="1872208" cy="355079"/>
          </a:xfrm>
          <a:prstGeom prst="rect">
            <a:avLst/>
          </a:prstGeom>
          <a:solidFill>
            <a:srgbClr val="04AEDA"/>
          </a:solidFill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r>
              <a:rPr altLang="zh-CN" lang="en-US" smtClean="0" sz="1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  g. 保障软件性能和质量</a:t>
            </a:r>
          </a:p>
        </p:txBody>
      </p:sp>
      <p:sp>
        <p:nvSpPr>
          <p:cNvPr id="73" name="矩形 72"/>
          <p:cNvSpPr/>
          <p:nvPr/>
        </p:nvSpPr>
        <p:spPr>
          <a:xfrm>
            <a:off x="6012160" y="3354924"/>
            <a:ext cx="1872208" cy="355079"/>
          </a:xfrm>
          <a:prstGeom prst="rect">
            <a:avLst/>
          </a:prstGeom>
          <a:solidFill>
            <a:srgbClr val="04AEDA"/>
          </a:solidFill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r>
              <a:rPr altLang="zh-CN" lang="en-US" smtClean="0" sz="1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  h. 支持常用开发平台</a:t>
            </a:r>
          </a:p>
        </p:txBody>
      </p:sp>
      <p:sp>
        <p:nvSpPr>
          <p:cNvPr id="35" name="13 CuadroTexto"/>
          <p:cNvSpPr txBox="1"/>
          <p:nvPr/>
        </p:nvSpPr>
        <p:spPr>
          <a:xfrm>
            <a:off x="7668844" y="4823048"/>
            <a:ext cx="338455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200">
                <a:solidFill>
                  <a:srgbClr val="04AEDA"/>
                </a:solidFill>
              </a:rPr>
              <a:t>11</a:t>
            </a: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213965" y="561975"/>
            <a:ext cx="309795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560313" y="193675"/>
            <a:ext cx="2555875" cy="41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框架的特点</a:t>
            </a:r>
          </a:p>
        </p:txBody>
      </p:sp>
    </p:spTree>
    <p:extLst>
      <p:ext uri="{BB962C8B-B14F-4D97-AF65-F5344CB8AC3E}">
        <p14:creationId val="366678437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7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xit" presetID="22" presetSubtype="4">
                                  <p:stCondLst>
                                    <p:cond delay="1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1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" id="1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xit" presetID="22" presetSubtype="2">
                                  <p:stCondLst>
                                    <p:cond delay="2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10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" id="2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xit" presetID="22" presetSubtype="2">
                                  <p:stCondLst>
                                    <p:cond delay="3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100" id="2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" id="2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xit" presetID="22" presetSubtype="1">
                                  <p:stCondLst>
                                    <p:cond delay="4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100" id="3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" id="3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xit" presetID="22" presetSubtype="1">
                                  <p:stCondLst>
                                    <p:cond delay="5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100" id="3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4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xit" presetID="22" presetSubtype="8">
                                  <p:stCondLst>
                                    <p:cond delay="6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100" id="4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4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xit" presetID="22" presetSubtype="8">
                                  <p:stCondLst>
                                    <p:cond delay="7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100" id="4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" id="5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xit" presetID="22" presetSubtype="4">
                                  <p:stCondLst>
                                    <p:cond delay="8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100" id="5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" id="5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2" presetSubtype="8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6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16" presetSubtype="42">
                                  <p:stCondLst>
                                    <p:cond delay="96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100" id="6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206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fill="hold" grpId="0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060"/>
                            </p:stCondLst>
                            <p:childTnLst>
                              <p:par>
                                <p:cTn fill="hold" grpId="0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3560"/>
                            </p:stCondLst>
                            <p:childTnLst>
                              <p:par>
                                <p:cTn fill="hold" grpId="0" id="7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4060"/>
                            </p:stCondLst>
                            <p:childTnLst>
                              <p:par>
                                <p:cTn fill="hold" grpId="0" id="8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560"/>
                            </p:stCondLst>
                            <p:childTnLst>
                              <p:par>
                                <p:cTn fill="hold" grpId="0" id="8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5060"/>
                            </p:stCondLst>
                            <p:childTnLst>
                              <p:par>
                                <p:cTn fill="hold" grpId="0" id="9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5560"/>
                            </p:stCondLst>
                            <p:childTnLst>
                              <p:par>
                                <p:cTn fill="hold" grpId="0" id="9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8" nodeType="clickPar">
                      <p:stCondLst>
                        <p:cond delay="indefinite"/>
                        <p:cond delay="0" evt="onBegin">
                          <p:tn val="97"/>
                        </p:cond>
                      </p:stCondLst>
                      <p:childTnLst>
                        <p:par>
                          <p:cTn fill="hold" id="9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 nodeType="clickPar">
                      <p:stCondLst>
                        <p:cond delay="indefinite"/>
                        <p:cond delay="0" evt="onBegin">
                          <p:tn val="102"/>
                        </p:cond>
                      </p:stCondLst>
                      <p:childTnLst>
                        <p:par>
                          <p:cTn fill="hold" id="10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8" nodeType="clickPar">
                      <p:stCondLst>
                        <p:cond delay="indefinite"/>
                        <p:cond delay="0" evt="onBegin">
                          <p:tn val="107"/>
                        </p:cond>
                      </p:stCondLst>
                      <p:childTnLst>
                        <p:par>
                          <p:cTn fill="hold" id="10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 nodeType="clickPar">
                      <p:stCondLst>
                        <p:cond delay="indefinite"/>
                        <p:cond delay="0" evt="onBegin">
                          <p:tn val="112"/>
                        </p:cond>
                      </p:stCondLst>
                      <p:childTnLst>
                        <p:par>
                          <p:cTn fill="hold" id="1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8" nodeType="clickPar">
                      <p:stCondLst>
                        <p:cond delay="indefinite"/>
                        <p:cond delay="0" evt="onBegin">
                          <p:tn val="117"/>
                        </p:cond>
                      </p:stCondLst>
                      <p:childTnLst>
                        <p:par>
                          <p:cTn fill="hold" id="1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2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3" nodeType="clickPar">
                      <p:stCondLst>
                        <p:cond delay="indefinite"/>
                        <p:cond delay="0" evt="onBegin">
                          <p:tn val="122"/>
                        </p:cond>
                      </p:stCondLst>
                      <p:childTnLst>
                        <p:par>
                          <p:cTn fill="hold" id="1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8" nodeType="clickPar">
                      <p:stCondLst>
                        <p:cond delay="indefinite"/>
                        <p:cond delay="0" evt="onBegin">
                          <p:tn val="127"/>
                        </p:cond>
                      </p:stCondLst>
                      <p:childTnLst>
                        <p:par>
                          <p:cTn fill="hold" id="1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2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3" nodeType="clickPar">
                      <p:stCondLst>
                        <p:cond delay="indefinite"/>
                        <p:cond delay="0" evt="onBegin">
                          <p:tn val="132"/>
                        </p:cond>
                      </p:stCondLst>
                      <p:childTnLst>
                        <p:par>
                          <p:cTn fill="hold" id="1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7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iamisis\Desktop\MetroStation_2.0_XiaZaiBa\metrostation_by_yankoa-d312tty\PNG\Media\Blue\MB_0018_viewer.png" id="65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63158" y="139940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665654" y="771551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5" name="矩形 4"/>
          <p:cNvSpPr/>
          <p:nvPr/>
        </p:nvSpPr>
        <p:spPr>
          <a:xfrm>
            <a:off x="5602232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开</a:t>
            </a:r>
          </a:p>
        </p:txBody>
      </p:sp>
      <p:sp>
        <p:nvSpPr>
          <p:cNvPr id="6" name="矩形 5"/>
          <p:cNvSpPr/>
          <p:nvPr/>
        </p:nvSpPr>
        <p:spPr>
          <a:xfrm>
            <a:off x="5835440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发</a:t>
            </a:r>
          </a:p>
        </p:txBody>
      </p:sp>
      <p:sp>
        <p:nvSpPr>
          <p:cNvPr id="7" name="矩形 6"/>
          <p:cNvSpPr/>
          <p:nvPr/>
        </p:nvSpPr>
        <p:spPr>
          <a:xfrm>
            <a:off x="6068648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8" name="矩形 7"/>
          <p:cNvSpPr/>
          <p:nvPr/>
        </p:nvSpPr>
        <p:spPr>
          <a:xfrm>
            <a:off x="6301856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目</a:t>
            </a:r>
          </a:p>
        </p:txBody>
      </p:sp>
      <p:sp>
        <p:nvSpPr>
          <p:cNvPr id="9" name="矩形 8"/>
          <p:cNvSpPr/>
          <p:nvPr/>
        </p:nvSpPr>
        <p:spPr>
          <a:xfrm>
            <a:off x="6535064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标</a:t>
            </a:r>
          </a:p>
        </p:txBody>
      </p:sp>
      <p:sp>
        <p:nvSpPr>
          <p:cNvPr id="10" name="矩形 9"/>
          <p:cNvSpPr/>
          <p:nvPr/>
        </p:nvSpPr>
        <p:spPr>
          <a:xfrm>
            <a:off x="6768272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47644" y="771550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665654" y="1419623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44" name="矩形 43"/>
          <p:cNvSpPr/>
          <p:nvPr/>
        </p:nvSpPr>
        <p:spPr>
          <a:xfrm>
            <a:off x="5602232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现</a:t>
            </a:r>
          </a:p>
        </p:txBody>
      </p:sp>
      <p:sp>
        <p:nvSpPr>
          <p:cNvPr id="45" name="矩形 44"/>
          <p:cNvSpPr/>
          <p:nvPr/>
        </p:nvSpPr>
        <p:spPr>
          <a:xfrm>
            <a:off x="5835440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存</a:t>
            </a:r>
          </a:p>
        </p:txBody>
      </p:sp>
      <p:sp>
        <p:nvSpPr>
          <p:cNvPr id="46" name="矩形 45"/>
          <p:cNvSpPr/>
          <p:nvPr/>
        </p:nvSpPr>
        <p:spPr>
          <a:xfrm>
            <a:off x="6068648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47" name="矩形 46"/>
          <p:cNvSpPr/>
          <p:nvPr/>
        </p:nvSpPr>
        <p:spPr>
          <a:xfrm>
            <a:off x="6301856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问</a:t>
            </a:r>
          </a:p>
        </p:txBody>
      </p:sp>
      <p:sp>
        <p:nvSpPr>
          <p:cNvPr id="48" name="矩形 47"/>
          <p:cNvSpPr/>
          <p:nvPr/>
        </p:nvSpPr>
        <p:spPr>
          <a:xfrm>
            <a:off x="6535064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题</a:t>
            </a:r>
          </a:p>
        </p:txBody>
      </p:sp>
      <p:sp>
        <p:nvSpPr>
          <p:cNvPr id="49" name="矩形 48"/>
          <p:cNvSpPr/>
          <p:nvPr/>
        </p:nvSpPr>
        <p:spPr>
          <a:xfrm>
            <a:off x="6768272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347644" y="1419622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65654" y="2067695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3</a:t>
            </a:r>
          </a:p>
        </p:txBody>
      </p:sp>
      <p:sp>
        <p:nvSpPr>
          <p:cNvPr id="28" name="矩形 27"/>
          <p:cNvSpPr/>
          <p:nvPr/>
        </p:nvSpPr>
        <p:spPr>
          <a:xfrm>
            <a:off x="5602232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框</a:t>
            </a:r>
          </a:p>
        </p:txBody>
      </p:sp>
      <p:sp>
        <p:nvSpPr>
          <p:cNvPr id="29" name="矩形 28"/>
          <p:cNvSpPr/>
          <p:nvPr/>
        </p:nvSpPr>
        <p:spPr>
          <a:xfrm>
            <a:off x="5835440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架</a:t>
            </a:r>
          </a:p>
        </p:txBody>
      </p:sp>
      <p:sp>
        <p:nvSpPr>
          <p:cNvPr id="30" name="矩形 29"/>
          <p:cNvSpPr/>
          <p:nvPr/>
        </p:nvSpPr>
        <p:spPr>
          <a:xfrm>
            <a:off x="6068648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31" name="矩形 30"/>
          <p:cNvSpPr/>
          <p:nvPr/>
        </p:nvSpPr>
        <p:spPr>
          <a:xfrm>
            <a:off x="6301856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特</a:t>
            </a:r>
          </a:p>
        </p:txBody>
      </p:sp>
      <p:sp>
        <p:nvSpPr>
          <p:cNvPr id="32" name="矩形 31"/>
          <p:cNvSpPr/>
          <p:nvPr/>
        </p:nvSpPr>
        <p:spPr>
          <a:xfrm>
            <a:off x="6535064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点</a:t>
            </a:r>
          </a:p>
        </p:txBody>
      </p:sp>
      <p:sp>
        <p:nvSpPr>
          <p:cNvPr id="33" name="矩形 32"/>
          <p:cNvSpPr/>
          <p:nvPr/>
        </p:nvSpPr>
        <p:spPr>
          <a:xfrm>
            <a:off x="6768272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347644" y="2067694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665654" y="2715767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4</a:t>
            </a:r>
          </a:p>
        </p:txBody>
      </p:sp>
      <p:sp>
        <p:nvSpPr>
          <p:cNvPr id="51" name="矩形 50"/>
          <p:cNvSpPr/>
          <p:nvPr/>
        </p:nvSpPr>
        <p:spPr>
          <a:xfrm>
            <a:off x="5602232" y="2715767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我</a:t>
            </a:r>
          </a:p>
        </p:txBody>
      </p:sp>
      <p:sp>
        <p:nvSpPr>
          <p:cNvPr id="52" name="矩形 51"/>
          <p:cNvSpPr/>
          <p:nvPr/>
        </p:nvSpPr>
        <p:spPr>
          <a:xfrm>
            <a:off x="5835440" y="2715767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们</a:t>
            </a:r>
          </a:p>
        </p:txBody>
      </p:sp>
      <p:sp>
        <p:nvSpPr>
          <p:cNvPr id="53" name="矩形 52"/>
          <p:cNvSpPr/>
          <p:nvPr/>
        </p:nvSpPr>
        <p:spPr>
          <a:xfrm>
            <a:off x="6068648" y="2715767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54" name="矩形 53"/>
          <p:cNvSpPr/>
          <p:nvPr/>
        </p:nvSpPr>
        <p:spPr>
          <a:xfrm>
            <a:off x="6301856" y="2715767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想</a:t>
            </a:r>
          </a:p>
        </p:txBody>
      </p:sp>
      <p:sp>
        <p:nvSpPr>
          <p:cNvPr id="55" name="矩形 54"/>
          <p:cNvSpPr/>
          <p:nvPr/>
        </p:nvSpPr>
        <p:spPr>
          <a:xfrm>
            <a:off x="6535064" y="2715767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法</a:t>
            </a:r>
          </a:p>
        </p:txBody>
      </p:sp>
      <p:sp>
        <p:nvSpPr>
          <p:cNvPr id="56" name="矩形 55"/>
          <p:cNvSpPr/>
          <p:nvPr/>
        </p:nvSpPr>
        <p:spPr>
          <a:xfrm>
            <a:off x="6768272" y="2715767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347644" y="2715766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347644" y="3340606"/>
            <a:ext cx="259352" cy="180289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584770" y="3340606"/>
            <a:ext cx="250825" cy="180289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816545" y="3340606"/>
            <a:ext cx="252412" cy="180289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049907" y="3340606"/>
            <a:ext cx="252413" cy="180289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302320" y="3340606"/>
            <a:ext cx="250825" cy="180289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516632" y="3340606"/>
            <a:ext cx="252413" cy="180289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766064" y="3340606"/>
            <a:ext cx="252412" cy="180289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</p:spTree>
    <p:extLst>
      <p:ext uri="{BB962C8B-B14F-4D97-AF65-F5344CB8AC3E}">
        <p14:creationId val="74786255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" nodeType="withEffect" presetClass="exit" presetID="22" presetSubtype="1">
                                  <p:stCondLst>
                                    <p:cond delay="44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1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1" nodeType="withEffect" presetClass="exit" presetID="22" presetSubtype="1">
                                  <p:stCondLst>
                                    <p:cond delay="5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2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4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3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1" nodeType="withEffect" presetClass="exit" presetID="22" presetSubtype="1">
                                  <p:stCondLst>
                                    <p:cond delay="7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3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1" nodeType="withEffect" presetClass="exit" presetID="22" presetSubtype="1">
                                  <p:stCondLst>
                                    <p:cond delay="8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42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1" nodeType="withEffect" presetClass="exit" presetID="22" presetSubtype="1">
                                  <p:stCondLst>
                                    <p:cond delay="15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5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6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1" nodeType="withEffect" presetClass="exit" presetID="22" presetSubtype="1">
                                  <p:stCondLst>
                                    <p:cond delay="14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62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7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1" nodeType="withEffect" presetClass="exit" presetID="22" presetSubtype="1">
                                  <p:stCondLst>
                                    <p:cond delay="10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72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57"/>
      <p:bldP grpId="0" spid="58"/>
      <p:bldP grpId="1" spid="58"/>
      <p:bldP grpId="0" spid="59"/>
      <p:bldP grpId="1" spid="59"/>
      <p:bldP grpId="0" spid="60"/>
      <p:bldP grpId="1" spid="60"/>
      <p:bldP grpId="0" spid="61"/>
      <p:bldP grpId="1" spid="61"/>
      <p:bldP grpId="0" spid="62"/>
      <p:bldP grpId="1" spid="62"/>
      <p:bldP grpId="0" spid="63"/>
      <p:bldP grpId="1" spid="63"/>
      <p:bldP grpId="0" spid="64"/>
      <p:bldP grpId="1" spid="6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2543537" y="1751856"/>
            <a:ext cx="324036" cy="324036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2543537" y="2247342"/>
            <a:ext cx="324036" cy="324036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2543537" y="2742828"/>
            <a:ext cx="324036" cy="324036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2543537" y="3238314"/>
            <a:ext cx="324036" cy="324036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2543537" y="3733800"/>
            <a:ext cx="324036" cy="324036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C:\Users\Administrator\Desktop\对勾.png" id="1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28840" y="1704045"/>
            <a:ext cx="438012" cy="37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对勾.png" id="15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43537" y="2200356"/>
            <a:ext cx="438012" cy="37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对勾.png" id="17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44193" y="2695842"/>
            <a:ext cx="438012" cy="37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对勾.png" id="1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44193" y="3191328"/>
            <a:ext cx="438012" cy="37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对勾.png" id="19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44193" y="3686814"/>
            <a:ext cx="438012" cy="37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接连接符 20"/>
          <p:cNvCxnSpPr/>
          <p:nvPr/>
        </p:nvCxnSpPr>
        <p:spPr>
          <a:xfrm>
            <a:off x="2903577" y="2075067"/>
            <a:ext cx="3756131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67801" y="1735667"/>
            <a:ext cx="3027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框架和开发标准免费提供给企业使用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2903577" y="2569995"/>
            <a:ext cx="3756131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45600" y="2231978"/>
            <a:ext cx="2672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联合培训机构，对学生进行培训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2904101" y="3065109"/>
            <a:ext cx="3756131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34499" y="2727464"/>
            <a:ext cx="24942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培训机构按框架标准培训学生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2904101" y="3562350"/>
            <a:ext cx="3756131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904101" y="4057836"/>
            <a:ext cx="3756131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56699" y="3222950"/>
            <a:ext cx="28498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软件开发企业接收经过培训的学生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12298" y="3718435"/>
            <a:ext cx="2138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使用开发框架来开发软件</a:t>
            </a:r>
          </a:p>
        </p:txBody>
      </p:sp>
      <p:sp>
        <p:nvSpPr>
          <p:cNvPr id="23" name="13 CuadroTexto"/>
          <p:cNvSpPr txBox="1"/>
          <p:nvPr/>
        </p:nvSpPr>
        <p:spPr>
          <a:xfrm>
            <a:off x="7668844" y="4823048"/>
            <a:ext cx="338455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200">
                <a:solidFill>
                  <a:srgbClr val="04AEDA"/>
                </a:solidFill>
              </a:rPr>
              <a:t>12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213965" y="561975"/>
            <a:ext cx="309795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560313" y="193675"/>
            <a:ext cx="2555875" cy="41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我们的想法</a:t>
            </a:r>
          </a:p>
        </p:txBody>
      </p:sp>
    </p:spTree>
    <p:extLst>
      <p:ext uri="{BB962C8B-B14F-4D97-AF65-F5344CB8AC3E}">
        <p14:creationId val="2053035726"/>
      </p:ext>
    </p:extLst>
  </p:cSld>
  <p:clrMapOvr>
    <a:masterClrMapping/>
  </p:clrMapOvr>
  <p:transition spd="slow">
    <p:push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camera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  <p:cond delay="0" evt="onBegin">
                          <p:tn val="32"/>
                        </p:cond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camera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  <p:cond delay="0" evt="onBegin">
                          <p:tn val="49"/>
                        </p:cond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camera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  <p:cond delay="0" evt="onBegin">
                          <p:tn val="66"/>
                        </p:cond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camera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8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" nodeType="clickPar">
                      <p:stCondLst>
                        <p:cond delay="indefinite"/>
                        <p:cond delay="0" evt="onBegin">
                          <p:tn val="83"/>
                        </p:cond>
                      </p:stCondLst>
                      <p:childTnLst>
                        <p:par>
                          <p:cTn fill="hold" id="8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camera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22"/>
      <p:bldP grpId="0" spid="25"/>
      <p:bldP grpId="0" spid="27"/>
      <p:bldP grpId="0" spid="30"/>
      <p:bldP grpId="0" spid="3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iamisis\Desktop\MetroStation_2.0_XiaZaiBa\metrostation_by_yankoa-d312tty\PNG\Navigation\blue\MB_0014_world1.png" id="81" name="Picture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63158" y="139940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665654" y="771551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5" name="矩形 4"/>
          <p:cNvSpPr/>
          <p:nvPr/>
        </p:nvSpPr>
        <p:spPr>
          <a:xfrm>
            <a:off x="5602232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开</a:t>
            </a:r>
          </a:p>
        </p:txBody>
      </p:sp>
      <p:sp>
        <p:nvSpPr>
          <p:cNvPr id="6" name="矩形 5"/>
          <p:cNvSpPr/>
          <p:nvPr/>
        </p:nvSpPr>
        <p:spPr>
          <a:xfrm>
            <a:off x="5835440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发</a:t>
            </a:r>
          </a:p>
        </p:txBody>
      </p:sp>
      <p:sp>
        <p:nvSpPr>
          <p:cNvPr id="7" name="矩形 6"/>
          <p:cNvSpPr/>
          <p:nvPr/>
        </p:nvSpPr>
        <p:spPr>
          <a:xfrm>
            <a:off x="6068648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8" name="矩形 7"/>
          <p:cNvSpPr/>
          <p:nvPr/>
        </p:nvSpPr>
        <p:spPr>
          <a:xfrm>
            <a:off x="6301856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目</a:t>
            </a:r>
          </a:p>
        </p:txBody>
      </p:sp>
      <p:sp>
        <p:nvSpPr>
          <p:cNvPr id="9" name="矩形 8"/>
          <p:cNvSpPr/>
          <p:nvPr/>
        </p:nvSpPr>
        <p:spPr>
          <a:xfrm>
            <a:off x="6535064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标</a:t>
            </a:r>
          </a:p>
        </p:txBody>
      </p:sp>
      <p:sp>
        <p:nvSpPr>
          <p:cNvPr id="10" name="矩形 9"/>
          <p:cNvSpPr/>
          <p:nvPr/>
        </p:nvSpPr>
        <p:spPr>
          <a:xfrm>
            <a:off x="6768272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47644" y="771550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665654" y="1419623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44" name="矩形 43"/>
          <p:cNvSpPr/>
          <p:nvPr/>
        </p:nvSpPr>
        <p:spPr>
          <a:xfrm>
            <a:off x="5602232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现</a:t>
            </a:r>
          </a:p>
        </p:txBody>
      </p:sp>
      <p:sp>
        <p:nvSpPr>
          <p:cNvPr id="45" name="矩形 44"/>
          <p:cNvSpPr/>
          <p:nvPr/>
        </p:nvSpPr>
        <p:spPr>
          <a:xfrm>
            <a:off x="5835440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存</a:t>
            </a:r>
          </a:p>
        </p:txBody>
      </p:sp>
      <p:sp>
        <p:nvSpPr>
          <p:cNvPr id="46" name="矩形 45"/>
          <p:cNvSpPr/>
          <p:nvPr/>
        </p:nvSpPr>
        <p:spPr>
          <a:xfrm>
            <a:off x="6068648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47" name="矩形 46"/>
          <p:cNvSpPr/>
          <p:nvPr/>
        </p:nvSpPr>
        <p:spPr>
          <a:xfrm>
            <a:off x="6301856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问</a:t>
            </a:r>
          </a:p>
        </p:txBody>
      </p:sp>
      <p:sp>
        <p:nvSpPr>
          <p:cNvPr id="48" name="矩形 47"/>
          <p:cNvSpPr/>
          <p:nvPr/>
        </p:nvSpPr>
        <p:spPr>
          <a:xfrm>
            <a:off x="6535064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题</a:t>
            </a:r>
          </a:p>
        </p:txBody>
      </p:sp>
      <p:sp>
        <p:nvSpPr>
          <p:cNvPr id="49" name="矩形 48"/>
          <p:cNvSpPr/>
          <p:nvPr/>
        </p:nvSpPr>
        <p:spPr>
          <a:xfrm>
            <a:off x="6768272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347644" y="1419622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65654" y="2067695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3</a:t>
            </a:r>
          </a:p>
        </p:txBody>
      </p:sp>
      <p:sp>
        <p:nvSpPr>
          <p:cNvPr id="28" name="矩形 27"/>
          <p:cNvSpPr/>
          <p:nvPr/>
        </p:nvSpPr>
        <p:spPr>
          <a:xfrm>
            <a:off x="5602232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框</a:t>
            </a:r>
          </a:p>
        </p:txBody>
      </p:sp>
      <p:sp>
        <p:nvSpPr>
          <p:cNvPr id="29" name="矩形 28"/>
          <p:cNvSpPr/>
          <p:nvPr/>
        </p:nvSpPr>
        <p:spPr>
          <a:xfrm>
            <a:off x="5835440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架</a:t>
            </a:r>
          </a:p>
        </p:txBody>
      </p:sp>
      <p:sp>
        <p:nvSpPr>
          <p:cNvPr id="30" name="矩形 29"/>
          <p:cNvSpPr/>
          <p:nvPr/>
        </p:nvSpPr>
        <p:spPr>
          <a:xfrm>
            <a:off x="6068648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31" name="矩形 30"/>
          <p:cNvSpPr/>
          <p:nvPr/>
        </p:nvSpPr>
        <p:spPr>
          <a:xfrm>
            <a:off x="6301856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特</a:t>
            </a:r>
          </a:p>
        </p:txBody>
      </p:sp>
      <p:sp>
        <p:nvSpPr>
          <p:cNvPr id="32" name="矩形 31"/>
          <p:cNvSpPr/>
          <p:nvPr/>
        </p:nvSpPr>
        <p:spPr>
          <a:xfrm>
            <a:off x="6535064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点</a:t>
            </a:r>
          </a:p>
        </p:txBody>
      </p:sp>
      <p:sp>
        <p:nvSpPr>
          <p:cNvPr id="33" name="矩形 32"/>
          <p:cNvSpPr/>
          <p:nvPr/>
        </p:nvSpPr>
        <p:spPr>
          <a:xfrm>
            <a:off x="6768272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347644" y="2067694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665654" y="2715767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4</a:t>
            </a:r>
          </a:p>
        </p:txBody>
      </p:sp>
      <p:sp>
        <p:nvSpPr>
          <p:cNvPr id="51" name="矩形 50"/>
          <p:cNvSpPr/>
          <p:nvPr/>
        </p:nvSpPr>
        <p:spPr>
          <a:xfrm>
            <a:off x="5602232" y="2715767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我</a:t>
            </a:r>
          </a:p>
        </p:txBody>
      </p:sp>
      <p:sp>
        <p:nvSpPr>
          <p:cNvPr id="52" name="矩形 51"/>
          <p:cNvSpPr/>
          <p:nvPr/>
        </p:nvSpPr>
        <p:spPr>
          <a:xfrm>
            <a:off x="5835440" y="2715767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们</a:t>
            </a:r>
          </a:p>
        </p:txBody>
      </p:sp>
      <p:sp>
        <p:nvSpPr>
          <p:cNvPr id="53" name="矩形 52"/>
          <p:cNvSpPr/>
          <p:nvPr/>
        </p:nvSpPr>
        <p:spPr>
          <a:xfrm>
            <a:off x="6068648" y="2715767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54" name="矩形 53"/>
          <p:cNvSpPr/>
          <p:nvPr/>
        </p:nvSpPr>
        <p:spPr>
          <a:xfrm>
            <a:off x="6301856" y="2715767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想</a:t>
            </a:r>
          </a:p>
        </p:txBody>
      </p:sp>
      <p:sp>
        <p:nvSpPr>
          <p:cNvPr id="55" name="矩形 54"/>
          <p:cNvSpPr/>
          <p:nvPr/>
        </p:nvSpPr>
        <p:spPr>
          <a:xfrm>
            <a:off x="6535064" y="2715767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法</a:t>
            </a:r>
          </a:p>
        </p:txBody>
      </p:sp>
      <p:sp>
        <p:nvSpPr>
          <p:cNvPr id="56" name="矩形 55"/>
          <p:cNvSpPr/>
          <p:nvPr/>
        </p:nvSpPr>
        <p:spPr>
          <a:xfrm>
            <a:off x="6768272" y="2715767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347644" y="2715766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665654" y="3363839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5</a:t>
            </a:r>
          </a:p>
        </p:txBody>
      </p:sp>
      <p:sp>
        <p:nvSpPr>
          <p:cNvPr id="67" name="矩形 66"/>
          <p:cNvSpPr/>
          <p:nvPr/>
        </p:nvSpPr>
        <p:spPr>
          <a:xfrm>
            <a:off x="5602232" y="3363839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影</a:t>
            </a:r>
          </a:p>
        </p:txBody>
      </p:sp>
      <p:sp>
        <p:nvSpPr>
          <p:cNvPr id="68" name="矩形 67"/>
          <p:cNvSpPr/>
          <p:nvPr/>
        </p:nvSpPr>
        <p:spPr>
          <a:xfrm>
            <a:off x="5835440" y="3363839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响</a:t>
            </a:r>
          </a:p>
        </p:txBody>
      </p:sp>
      <p:sp>
        <p:nvSpPr>
          <p:cNvPr id="69" name="矩形 68"/>
          <p:cNvSpPr/>
          <p:nvPr/>
        </p:nvSpPr>
        <p:spPr>
          <a:xfrm>
            <a:off x="6068648" y="3363839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70" name="矩形 69"/>
          <p:cNvSpPr/>
          <p:nvPr/>
        </p:nvSpPr>
        <p:spPr>
          <a:xfrm>
            <a:off x="6301856" y="3363839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机</a:t>
            </a:r>
          </a:p>
        </p:txBody>
      </p:sp>
      <p:sp>
        <p:nvSpPr>
          <p:cNvPr id="71" name="矩形 70"/>
          <p:cNvSpPr/>
          <p:nvPr/>
        </p:nvSpPr>
        <p:spPr>
          <a:xfrm>
            <a:off x="6535064" y="3363839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构</a:t>
            </a:r>
          </a:p>
        </p:txBody>
      </p:sp>
      <p:sp>
        <p:nvSpPr>
          <p:cNvPr id="72" name="矩形 71"/>
          <p:cNvSpPr/>
          <p:nvPr/>
        </p:nvSpPr>
        <p:spPr>
          <a:xfrm>
            <a:off x="6768272" y="3363839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5347644" y="3363838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347644" y="3988678"/>
            <a:ext cx="259352" cy="115482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584770" y="3988678"/>
            <a:ext cx="250825" cy="115482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816545" y="3988678"/>
            <a:ext cx="252412" cy="115482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049907" y="3988678"/>
            <a:ext cx="252413" cy="115482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302320" y="3988678"/>
            <a:ext cx="250825" cy="115482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516632" y="3988678"/>
            <a:ext cx="252413" cy="115482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766064" y="3988678"/>
            <a:ext cx="252412" cy="115482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</p:spTree>
    <p:extLst>
      <p:ext uri="{BB962C8B-B14F-4D97-AF65-F5344CB8AC3E}">
        <p14:creationId val="3961672253"/>
      </p:ext>
    </p:extLst>
  </p:cSld>
  <p:clrMapOvr>
    <a:masterClrMapping/>
  </p:clrMapOvr>
  <p:transition spd="slow">
    <p:push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" nodeType="withEffect" presetClass="exit" presetID="22" presetSubtype="1">
                                  <p:stCondLst>
                                    <p:cond delay="44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12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1" nodeType="withEffect" presetClass="exit" presetID="22" presetSubtype="1">
                                  <p:stCondLst>
                                    <p:cond delay="5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22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4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3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1" nodeType="withEffect" presetClass="exit" presetID="22" presetSubtype="1">
                                  <p:stCondLst>
                                    <p:cond delay="7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32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1" nodeType="withEffect" presetClass="exit" presetID="22" presetSubtype="1">
                                  <p:stCondLst>
                                    <p:cond delay="8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4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1" nodeType="withEffect" presetClass="exit" presetID="22" presetSubtype="1">
                                  <p:stCondLst>
                                    <p:cond delay="15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5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6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1" nodeType="withEffect" presetClass="exit" presetID="22" presetSubtype="1">
                                  <p:stCondLst>
                                    <p:cond delay="14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62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7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1" nodeType="withEffect" presetClass="exit" presetID="22" presetSubtype="1">
                                  <p:stCondLst>
                                    <p:cond delay="10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72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6"/>
      <p:bldP grpId="0" spid="73"/>
      <p:bldP grpId="0" spid="74"/>
      <p:bldP grpId="1" spid="74"/>
      <p:bldP grpId="0" spid="75"/>
      <p:bldP grpId="1" spid="75"/>
      <p:bldP grpId="0" spid="76"/>
      <p:bldP grpId="1" spid="76"/>
      <p:bldP grpId="0" spid="77"/>
      <p:bldP grpId="1" spid="77"/>
      <p:bldP grpId="0" spid="78"/>
      <p:bldP grpId="1" spid="78"/>
      <p:bldP grpId="0" spid="79"/>
      <p:bldP grpId="1" spid="79"/>
      <p:bldP grpId="0" spid="80"/>
      <p:bldP grpId="1" spid="8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椭圆 31"/>
          <p:cNvSpPr/>
          <p:nvPr/>
        </p:nvSpPr>
        <p:spPr>
          <a:xfrm>
            <a:off x="2627784" y="2931790"/>
            <a:ext cx="1440160" cy="1440160"/>
          </a:xfrm>
          <a:prstGeom prst="ellipse">
            <a:avLst/>
          </a:prstGeom>
          <a:solidFill>
            <a:srgbClr val="04AED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软件企业</a:t>
            </a:r>
          </a:p>
        </p:txBody>
      </p:sp>
      <p:sp>
        <p:nvSpPr>
          <p:cNvPr id="33" name="椭圆 32"/>
          <p:cNvSpPr/>
          <p:nvPr/>
        </p:nvSpPr>
        <p:spPr>
          <a:xfrm>
            <a:off x="5148064" y="2931790"/>
            <a:ext cx="1440160" cy="1440160"/>
          </a:xfrm>
          <a:prstGeom prst="ellipse">
            <a:avLst/>
          </a:prstGeom>
          <a:solidFill>
            <a:srgbClr val="04AED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培训机构</a:t>
            </a:r>
          </a:p>
        </p:txBody>
      </p:sp>
      <p:sp>
        <p:nvSpPr>
          <p:cNvPr id="34" name="椭圆 33"/>
          <p:cNvSpPr/>
          <p:nvPr/>
        </p:nvSpPr>
        <p:spPr>
          <a:xfrm>
            <a:off x="3884442" y="1131590"/>
            <a:ext cx="1440160" cy="1440160"/>
          </a:xfrm>
          <a:prstGeom prst="ellipse">
            <a:avLst/>
          </a:prstGeom>
          <a:solidFill>
            <a:srgbClr val="04AED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科技园区</a:t>
            </a:r>
          </a:p>
        </p:txBody>
      </p:sp>
      <p:sp>
        <p:nvSpPr>
          <p:cNvPr id="3" name="左箭头 2"/>
          <p:cNvSpPr/>
          <p:nvPr/>
        </p:nvSpPr>
        <p:spPr>
          <a:xfrm>
            <a:off x="3851920" y="3206676"/>
            <a:ext cx="1505204" cy="890388"/>
          </a:xfrm>
          <a:prstGeom prst="leftArrow">
            <a:avLst/>
          </a:prstGeom>
          <a:solidFill>
            <a:srgbClr val="04AED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培训人才</a:t>
            </a:r>
          </a:p>
        </p:txBody>
      </p:sp>
      <p:sp>
        <p:nvSpPr>
          <p:cNvPr id="7" name="13 CuadroTexto"/>
          <p:cNvSpPr txBox="1"/>
          <p:nvPr/>
        </p:nvSpPr>
        <p:spPr>
          <a:xfrm>
            <a:off x="7668844" y="4823048"/>
            <a:ext cx="338455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200">
                <a:solidFill>
                  <a:srgbClr val="04AEDA"/>
                </a:solidFill>
              </a:rPr>
              <a:t>13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13965" y="561975"/>
            <a:ext cx="309795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60313" y="193675"/>
            <a:ext cx="2555875" cy="41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影响的机构</a:t>
            </a:r>
          </a:p>
        </p:txBody>
      </p:sp>
    </p:spTree>
    <p:extLst>
      <p:ext uri="{BB962C8B-B14F-4D97-AF65-F5344CB8AC3E}">
        <p14:creationId val="1437716561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1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1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34"/>
      <p:bldP grpId="0" spid="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iamisis\Desktop\MetroStation_2.0_XiaZaiBa\metrostation_by_yankoa-d312tty\PNG\Others\Blue\MB_0001_pin.png" id="22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63158" y="139639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665654" y="771551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5" name="矩形 4"/>
          <p:cNvSpPr/>
          <p:nvPr/>
        </p:nvSpPr>
        <p:spPr>
          <a:xfrm>
            <a:off x="5602232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开</a:t>
            </a:r>
          </a:p>
        </p:txBody>
      </p:sp>
      <p:sp>
        <p:nvSpPr>
          <p:cNvPr id="6" name="矩形 5"/>
          <p:cNvSpPr/>
          <p:nvPr/>
        </p:nvSpPr>
        <p:spPr>
          <a:xfrm>
            <a:off x="5835440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发</a:t>
            </a:r>
          </a:p>
        </p:txBody>
      </p:sp>
      <p:sp>
        <p:nvSpPr>
          <p:cNvPr id="7" name="矩形 6"/>
          <p:cNvSpPr/>
          <p:nvPr/>
        </p:nvSpPr>
        <p:spPr>
          <a:xfrm>
            <a:off x="6068648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8" name="矩形 7"/>
          <p:cNvSpPr/>
          <p:nvPr/>
        </p:nvSpPr>
        <p:spPr>
          <a:xfrm>
            <a:off x="6301856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目</a:t>
            </a:r>
          </a:p>
        </p:txBody>
      </p:sp>
      <p:sp>
        <p:nvSpPr>
          <p:cNvPr id="9" name="矩形 8"/>
          <p:cNvSpPr/>
          <p:nvPr/>
        </p:nvSpPr>
        <p:spPr>
          <a:xfrm>
            <a:off x="6535064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标</a:t>
            </a:r>
          </a:p>
        </p:txBody>
      </p:sp>
      <p:sp>
        <p:nvSpPr>
          <p:cNvPr id="10" name="矩形 9"/>
          <p:cNvSpPr/>
          <p:nvPr/>
        </p:nvSpPr>
        <p:spPr>
          <a:xfrm>
            <a:off x="6768272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47644" y="771550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47644" y="1396390"/>
            <a:ext cx="259352" cy="374711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84770" y="1396390"/>
            <a:ext cx="250825" cy="374711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16545" y="1396390"/>
            <a:ext cx="252412" cy="374711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49907" y="1396390"/>
            <a:ext cx="252413" cy="374711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02320" y="1396390"/>
            <a:ext cx="250825" cy="374711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16632" y="1396390"/>
            <a:ext cx="252413" cy="374711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66064" y="1396390"/>
            <a:ext cx="252412" cy="374711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</p:spTree>
    <p:extLst>
      <p:ext uri="{BB962C8B-B14F-4D97-AF65-F5344CB8AC3E}">
        <p14:creationId val="182103805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5" nodeType="withEffect" presetClass="exit" presetID="22" presetSubtype="1">
                                  <p:stCondLst>
                                    <p:cond delay="44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5" nodeType="withEffect" presetClass="exit" presetID="22" presetSubtype="1">
                                  <p:stCondLst>
                                    <p:cond delay="5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4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5" nodeType="withEffect" presetClass="exit" presetID="22" presetSubtype="1">
                                  <p:stCondLst>
                                    <p:cond delay="7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3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5" nodeType="withEffect" presetClass="exit" presetID="22" presetSubtype="1">
                                  <p:stCondLst>
                                    <p:cond delay="8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4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5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5" nodeType="withEffect" presetClass="exit" presetID="22" presetSubtype="1">
                                  <p:stCondLst>
                                    <p:cond delay="15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5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6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5" nodeType="withEffect" presetClass="exit" presetID="22" presetSubtype="1">
                                  <p:stCondLst>
                                    <p:cond delay="14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6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7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5" nodeType="withEffect" presetClass="exit" presetID="22" presetSubtype="1">
                                  <p:stCondLst>
                                    <p:cond delay="10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7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3"/>
      <p:bldP grpId="0" spid="14"/>
      <p:bldP grpId="1" spid="14"/>
      <p:bldP grpId="0" spid="15"/>
      <p:bldP grpId="1" spid="15"/>
      <p:bldP grpId="0" spid="16"/>
      <p:bldP grpId="1" spid="16"/>
      <p:bldP grpId="0" spid="17"/>
      <p:bldP grpId="1" spid="17"/>
      <p:bldP grpId="0" spid="18"/>
      <p:bldP grpId="1" spid="18"/>
      <p:bldP grpId="0" spid="19"/>
      <p:bldP grpId="1" spid="19"/>
      <p:bldP grpId="0" spid="20"/>
      <p:bldP grpId="1" spid="2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TDDOWNLOAD\win8风格图标\PNG\Communications\Blue\MB_0018_note1.png" id="4099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63158" y="139940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665654" y="771551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5" name="矩形 4"/>
          <p:cNvSpPr/>
          <p:nvPr/>
        </p:nvSpPr>
        <p:spPr>
          <a:xfrm>
            <a:off x="5602232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开</a:t>
            </a:r>
          </a:p>
        </p:txBody>
      </p:sp>
      <p:sp>
        <p:nvSpPr>
          <p:cNvPr id="6" name="矩形 5"/>
          <p:cNvSpPr/>
          <p:nvPr/>
        </p:nvSpPr>
        <p:spPr>
          <a:xfrm>
            <a:off x="5835440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发</a:t>
            </a:r>
          </a:p>
        </p:txBody>
      </p:sp>
      <p:sp>
        <p:nvSpPr>
          <p:cNvPr id="7" name="矩形 6"/>
          <p:cNvSpPr/>
          <p:nvPr/>
        </p:nvSpPr>
        <p:spPr>
          <a:xfrm>
            <a:off x="6068648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8" name="矩形 7"/>
          <p:cNvSpPr/>
          <p:nvPr/>
        </p:nvSpPr>
        <p:spPr>
          <a:xfrm>
            <a:off x="6301856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目</a:t>
            </a:r>
          </a:p>
        </p:txBody>
      </p:sp>
      <p:sp>
        <p:nvSpPr>
          <p:cNvPr id="9" name="矩形 8"/>
          <p:cNvSpPr/>
          <p:nvPr/>
        </p:nvSpPr>
        <p:spPr>
          <a:xfrm>
            <a:off x="6535064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标</a:t>
            </a:r>
          </a:p>
        </p:txBody>
      </p:sp>
      <p:sp>
        <p:nvSpPr>
          <p:cNvPr id="10" name="矩形 9"/>
          <p:cNvSpPr/>
          <p:nvPr/>
        </p:nvSpPr>
        <p:spPr>
          <a:xfrm>
            <a:off x="6768272" y="77155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47644" y="771550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665654" y="1419623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44" name="矩形 43"/>
          <p:cNvSpPr/>
          <p:nvPr/>
        </p:nvSpPr>
        <p:spPr>
          <a:xfrm>
            <a:off x="5602232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现</a:t>
            </a:r>
          </a:p>
        </p:txBody>
      </p:sp>
      <p:sp>
        <p:nvSpPr>
          <p:cNvPr id="45" name="矩形 44"/>
          <p:cNvSpPr/>
          <p:nvPr/>
        </p:nvSpPr>
        <p:spPr>
          <a:xfrm>
            <a:off x="5835440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存</a:t>
            </a:r>
          </a:p>
        </p:txBody>
      </p:sp>
      <p:sp>
        <p:nvSpPr>
          <p:cNvPr id="46" name="矩形 45"/>
          <p:cNvSpPr/>
          <p:nvPr/>
        </p:nvSpPr>
        <p:spPr>
          <a:xfrm>
            <a:off x="6068648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47" name="矩形 46"/>
          <p:cNvSpPr/>
          <p:nvPr/>
        </p:nvSpPr>
        <p:spPr>
          <a:xfrm>
            <a:off x="6301856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问</a:t>
            </a:r>
          </a:p>
        </p:txBody>
      </p:sp>
      <p:sp>
        <p:nvSpPr>
          <p:cNvPr id="48" name="矩形 47"/>
          <p:cNvSpPr/>
          <p:nvPr/>
        </p:nvSpPr>
        <p:spPr>
          <a:xfrm>
            <a:off x="6535064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题</a:t>
            </a:r>
          </a:p>
        </p:txBody>
      </p:sp>
      <p:sp>
        <p:nvSpPr>
          <p:cNvPr id="49" name="矩形 48"/>
          <p:cNvSpPr/>
          <p:nvPr/>
        </p:nvSpPr>
        <p:spPr>
          <a:xfrm>
            <a:off x="6768272" y="1419623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347644" y="1419622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65654" y="2067695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3</a:t>
            </a:r>
          </a:p>
        </p:txBody>
      </p:sp>
      <p:sp>
        <p:nvSpPr>
          <p:cNvPr id="28" name="矩形 27"/>
          <p:cNvSpPr/>
          <p:nvPr/>
        </p:nvSpPr>
        <p:spPr>
          <a:xfrm>
            <a:off x="5602232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框</a:t>
            </a:r>
          </a:p>
        </p:txBody>
      </p:sp>
      <p:sp>
        <p:nvSpPr>
          <p:cNvPr id="29" name="矩形 28"/>
          <p:cNvSpPr/>
          <p:nvPr/>
        </p:nvSpPr>
        <p:spPr>
          <a:xfrm>
            <a:off x="5835440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架</a:t>
            </a:r>
          </a:p>
        </p:txBody>
      </p:sp>
      <p:sp>
        <p:nvSpPr>
          <p:cNvPr id="30" name="矩形 29"/>
          <p:cNvSpPr/>
          <p:nvPr/>
        </p:nvSpPr>
        <p:spPr>
          <a:xfrm>
            <a:off x="6068648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31" name="矩形 30"/>
          <p:cNvSpPr/>
          <p:nvPr/>
        </p:nvSpPr>
        <p:spPr>
          <a:xfrm>
            <a:off x="6301856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特</a:t>
            </a:r>
          </a:p>
        </p:txBody>
      </p:sp>
      <p:sp>
        <p:nvSpPr>
          <p:cNvPr id="32" name="矩形 31"/>
          <p:cNvSpPr/>
          <p:nvPr/>
        </p:nvSpPr>
        <p:spPr>
          <a:xfrm>
            <a:off x="6535064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点</a:t>
            </a:r>
          </a:p>
        </p:txBody>
      </p:sp>
      <p:sp>
        <p:nvSpPr>
          <p:cNvPr id="33" name="矩形 32"/>
          <p:cNvSpPr/>
          <p:nvPr/>
        </p:nvSpPr>
        <p:spPr>
          <a:xfrm>
            <a:off x="6768272" y="2067695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347644" y="2067694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665654" y="2715767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4</a:t>
            </a:r>
          </a:p>
        </p:txBody>
      </p:sp>
      <p:sp>
        <p:nvSpPr>
          <p:cNvPr id="51" name="矩形 50"/>
          <p:cNvSpPr/>
          <p:nvPr/>
        </p:nvSpPr>
        <p:spPr>
          <a:xfrm>
            <a:off x="5602232" y="2715767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我</a:t>
            </a:r>
          </a:p>
        </p:txBody>
      </p:sp>
      <p:sp>
        <p:nvSpPr>
          <p:cNvPr id="52" name="矩形 51"/>
          <p:cNvSpPr/>
          <p:nvPr/>
        </p:nvSpPr>
        <p:spPr>
          <a:xfrm>
            <a:off x="5835440" y="2715767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们</a:t>
            </a:r>
          </a:p>
        </p:txBody>
      </p:sp>
      <p:sp>
        <p:nvSpPr>
          <p:cNvPr id="53" name="矩形 52"/>
          <p:cNvSpPr/>
          <p:nvPr/>
        </p:nvSpPr>
        <p:spPr>
          <a:xfrm>
            <a:off x="6068648" y="2715767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54" name="矩形 53"/>
          <p:cNvSpPr/>
          <p:nvPr/>
        </p:nvSpPr>
        <p:spPr>
          <a:xfrm>
            <a:off x="6301856" y="2715767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想</a:t>
            </a:r>
          </a:p>
        </p:txBody>
      </p:sp>
      <p:sp>
        <p:nvSpPr>
          <p:cNvPr id="55" name="矩形 54"/>
          <p:cNvSpPr/>
          <p:nvPr/>
        </p:nvSpPr>
        <p:spPr>
          <a:xfrm>
            <a:off x="6535064" y="2715767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法</a:t>
            </a:r>
          </a:p>
        </p:txBody>
      </p:sp>
      <p:sp>
        <p:nvSpPr>
          <p:cNvPr id="56" name="矩形 55"/>
          <p:cNvSpPr/>
          <p:nvPr/>
        </p:nvSpPr>
        <p:spPr>
          <a:xfrm>
            <a:off x="6768272" y="2715767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347644" y="2715766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665654" y="3363839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5</a:t>
            </a:r>
          </a:p>
        </p:txBody>
      </p:sp>
      <p:sp>
        <p:nvSpPr>
          <p:cNvPr id="67" name="矩形 66"/>
          <p:cNvSpPr/>
          <p:nvPr/>
        </p:nvSpPr>
        <p:spPr>
          <a:xfrm>
            <a:off x="5602232" y="3363839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影</a:t>
            </a:r>
          </a:p>
        </p:txBody>
      </p:sp>
      <p:sp>
        <p:nvSpPr>
          <p:cNvPr id="68" name="矩形 67"/>
          <p:cNvSpPr/>
          <p:nvPr/>
        </p:nvSpPr>
        <p:spPr>
          <a:xfrm>
            <a:off x="5835440" y="3363839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响</a:t>
            </a:r>
          </a:p>
        </p:txBody>
      </p:sp>
      <p:sp>
        <p:nvSpPr>
          <p:cNvPr id="69" name="矩形 68"/>
          <p:cNvSpPr/>
          <p:nvPr/>
        </p:nvSpPr>
        <p:spPr>
          <a:xfrm>
            <a:off x="6068648" y="3363839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70" name="矩形 69"/>
          <p:cNvSpPr/>
          <p:nvPr/>
        </p:nvSpPr>
        <p:spPr>
          <a:xfrm>
            <a:off x="6301856" y="3363839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机</a:t>
            </a:r>
          </a:p>
        </p:txBody>
      </p:sp>
      <p:sp>
        <p:nvSpPr>
          <p:cNvPr id="71" name="矩形 70"/>
          <p:cNvSpPr/>
          <p:nvPr/>
        </p:nvSpPr>
        <p:spPr>
          <a:xfrm>
            <a:off x="6535064" y="3363839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构</a:t>
            </a:r>
          </a:p>
        </p:txBody>
      </p:sp>
      <p:sp>
        <p:nvSpPr>
          <p:cNvPr id="72" name="矩形 71"/>
          <p:cNvSpPr/>
          <p:nvPr/>
        </p:nvSpPr>
        <p:spPr>
          <a:xfrm>
            <a:off x="6768272" y="3363839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5347644" y="3363838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665654" y="4011911"/>
            <a:ext cx="502920" cy="502602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6</a:t>
            </a:r>
          </a:p>
        </p:txBody>
      </p:sp>
      <p:sp>
        <p:nvSpPr>
          <p:cNvPr id="59" name="矩形 58"/>
          <p:cNvSpPr/>
          <p:nvPr/>
        </p:nvSpPr>
        <p:spPr>
          <a:xfrm>
            <a:off x="5602232" y="401191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推</a:t>
            </a:r>
          </a:p>
        </p:txBody>
      </p:sp>
      <p:sp>
        <p:nvSpPr>
          <p:cNvPr id="60" name="矩形 59"/>
          <p:cNvSpPr/>
          <p:nvPr/>
        </p:nvSpPr>
        <p:spPr>
          <a:xfrm>
            <a:off x="5835440" y="401191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广</a:t>
            </a:r>
          </a:p>
        </p:txBody>
      </p:sp>
      <p:sp>
        <p:nvSpPr>
          <p:cNvPr id="61" name="矩形 60"/>
          <p:cNvSpPr/>
          <p:nvPr/>
        </p:nvSpPr>
        <p:spPr>
          <a:xfrm>
            <a:off x="6068648" y="401191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的</a:t>
            </a:r>
          </a:p>
        </p:txBody>
      </p:sp>
      <p:sp>
        <p:nvSpPr>
          <p:cNvPr id="62" name="矩形 61"/>
          <p:cNvSpPr/>
          <p:nvPr/>
        </p:nvSpPr>
        <p:spPr>
          <a:xfrm>
            <a:off x="6301856" y="401191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步</a:t>
            </a:r>
          </a:p>
        </p:txBody>
      </p:sp>
      <p:sp>
        <p:nvSpPr>
          <p:cNvPr id="63" name="矩形 62"/>
          <p:cNvSpPr/>
          <p:nvPr/>
        </p:nvSpPr>
        <p:spPr>
          <a:xfrm>
            <a:off x="6535064" y="401191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mtClean="0" spc="50" sz="160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骤</a:t>
            </a:r>
          </a:p>
        </p:txBody>
      </p:sp>
      <p:sp>
        <p:nvSpPr>
          <p:cNvPr id="64" name="矩形 63"/>
          <p:cNvSpPr/>
          <p:nvPr/>
        </p:nvSpPr>
        <p:spPr>
          <a:xfrm>
            <a:off x="6768272" y="4011911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347644" y="4011910"/>
            <a:ext cx="259352" cy="50260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6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347644" y="4636750"/>
            <a:ext cx="259352" cy="50675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584770" y="4636750"/>
            <a:ext cx="250825" cy="50675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816545" y="4636750"/>
            <a:ext cx="252412" cy="50675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049907" y="4636750"/>
            <a:ext cx="252413" cy="50675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6302320" y="4636750"/>
            <a:ext cx="250825" cy="50675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516632" y="4636750"/>
            <a:ext cx="252413" cy="50675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766064" y="4636750"/>
            <a:ext cx="252412" cy="50675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pc="50" sz="11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r="13500000" dist="38500">
                  <a:srgbClr val="000000">
                    <a:alpha val="60000"/>
                  </a:srgbClr>
                </a:innerShdw>
              </a:effectLst>
              <a:latin charset="-122" pitchFamily="34" typeface="微软雅黑"/>
              <a:ea charset="-122" pitchFamily="34" typeface="微软雅黑"/>
            </a:endParaRPr>
          </a:p>
        </p:txBody>
      </p:sp>
    </p:spTree>
    <p:extLst>
      <p:ext uri="{BB962C8B-B14F-4D97-AF65-F5344CB8AC3E}">
        <p14:creationId val="3975201366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" nodeType="withEffect" presetClass="exit" presetID="22" presetSubtype="1">
                                  <p:stCondLst>
                                    <p:cond delay="44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12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1" nodeType="withEffect" presetClass="exit" presetID="22" presetSubtype="1">
                                  <p:stCondLst>
                                    <p:cond delay="5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22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4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3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1" nodeType="withEffect" presetClass="exit" presetID="22" presetSubtype="1">
                                  <p:stCondLst>
                                    <p:cond delay="7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32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1" nodeType="withEffect" presetClass="exit" presetID="22" presetSubtype="1">
                                  <p:stCondLst>
                                    <p:cond delay="8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42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1" nodeType="withEffect" presetClass="exit" presetID="22" presetSubtype="1">
                                  <p:stCondLst>
                                    <p:cond delay="15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52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6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1" nodeType="withEffect" presetClass="exit" presetID="22" presetSubtype="1">
                                  <p:stCondLst>
                                    <p:cond delay="14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62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7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1" nodeType="withEffect" presetClass="exit" presetID="22" presetSubtype="1">
                                  <p:stCondLst>
                                    <p:cond delay="10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7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8"/>
      <p:bldP grpId="0" spid="65"/>
      <p:bldP grpId="0" spid="82"/>
      <p:bldP grpId="1" spid="82"/>
      <p:bldP grpId="0" spid="83"/>
      <p:bldP grpId="1" spid="83"/>
      <p:bldP grpId="0" spid="84"/>
      <p:bldP grpId="1" spid="84"/>
      <p:bldP grpId="0" spid="85"/>
      <p:bldP grpId="1" spid="85"/>
      <p:bldP grpId="0" spid="86"/>
      <p:bldP grpId="1" spid="86"/>
      <p:bldP grpId="0" spid="87"/>
      <p:bldP grpId="1" spid="87"/>
      <p:bldP grpId="0" spid="88"/>
      <p:bldP grpId="1" spid="88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1" name="组合 60"/>
          <p:cNvGrpSpPr/>
          <p:nvPr/>
        </p:nvGrpSpPr>
        <p:grpSpPr>
          <a:xfrm>
            <a:off x="3638580" y="2885182"/>
            <a:ext cx="1472638" cy="1427460"/>
            <a:chOff x="435067" y="3029198"/>
            <a:chExt cx="1472638" cy="1427460"/>
          </a:xfrm>
        </p:grpSpPr>
        <p:cxnSp>
          <p:nvCxnSpPr>
            <p:cNvPr id="62" name="直接连接符 61"/>
            <p:cNvCxnSpPr/>
            <p:nvPr/>
          </p:nvCxnSpPr>
          <p:spPr>
            <a:xfrm flipH="1">
              <a:off x="435068" y="3029198"/>
              <a:ext cx="0" cy="142746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435068" y="3723878"/>
              <a:ext cx="1472637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435068" y="4083918"/>
              <a:ext cx="1472637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435068" y="4443958"/>
              <a:ext cx="1472637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35068" y="3406427"/>
              <a:ext cx="110363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latin charset="-122" pitchFamily="34" typeface="微软雅黑"/>
                  <a:ea charset="-122" pitchFamily="34" typeface="微软雅黑"/>
                </a:rPr>
                <a:t>    培训机构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35068" y="3784723"/>
              <a:ext cx="74803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latin charset="-122" pitchFamily="34" typeface="微软雅黑"/>
                  <a:ea charset="-122" pitchFamily="34" typeface="微软雅黑"/>
                </a:rPr>
                <a:t>    企业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35067" y="4136180"/>
              <a:ext cx="74803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latin charset="-122" pitchFamily="34" typeface="微软雅黑"/>
                  <a:ea charset="-122" pitchFamily="34" typeface="微软雅黑"/>
                </a:rPr>
                <a:t>    学生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35067" y="2885182"/>
            <a:ext cx="1472638" cy="1427460"/>
            <a:chOff x="435067" y="3029198"/>
            <a:chExt cx="1472638" cy="1427460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435068" y="3029198"/>
              <a:ext cx="0" cy="142746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35068" y="3723878"/>
              <a:ext cx="1472637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435068" y="4083918"/>
              <a:ext cx="1472637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435068" y="4443958"/>
              <a:ext cx="1472637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35068" y="3406427"/>
              <a:ext cx="74803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400">
                  <a:latin charset="-122" pitchFamily="34" typeface="微软雅黑"/>
                  <a:ea charset="-122" pitchFamily="34" typeface="微软雅黑"/>
                </a:rPr>
                <a:t>    科委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5068" y="3784723"/>
              <a:ext cx="92583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latin charset="-122" pitchFamily="34" typeface="微软雅黑"/>
                  <a:ea charset="-122" pitchFamily="34" typeface="微软雅黑"/>
                </a:rPr>
                <a:t>    发改委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5067" y="4136180"/>
              <a:ext cx="74803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latin charset="-122" pitchFamily="34" typeface="微软雅黑"/>
                  <a:ea charset="-122" pitchFamily="34" typeface="微软雅黑"/>
                </a:rPr>
                <a:t>    园区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037245" y="2885182"/>
            <a:ext cx="1473481" cy="1427460"/>
            <a:chOff x="435067" y="3029198"/>
            <a:chExt cx="1473481" cy="1427460"/>
          </a:xfrm>
        </p:grpSpPr>
        <p:cxnSp>
          <p:nvCxnSpPr>
            <p:cNvPr id="54" name="直接连接符 53"/>
            <p:cNvCxnSpPr/>
            <p:nvPr/>
          </p:nvCxnSpPr>
          <p:spPr>
            <a:xfrm flipH="1">
              <a:off x="435068" y="3029198"/>
              <a:ext cx="0" cy="142746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435068" y="3723878"/>
              <a:ext cx="1472637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435068" y="4083918"/>
              <a:ext cx="1472637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435068" y="4443958"/>
              <a:ext cx="1472637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35068" y="3406427"/>
              <a:ext cx="110363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latin charset="-122" pitchFamily="34" typeface="微软雅黑"/>
                  <a:ea charset="-122" pitchFamily="34" typeface="微软雅黑"/>
                </a:rPr>
                <a:t>    企业意向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35068" y="3784723"/>
              <a:ext cx="145923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latin charset="-122" pitchFamily="34" typeface="微软雅黑"/>
                  <a:ea charset="-122" pitchFamily="34" typeface="微软雅黑"/>
                </a:rPr>
                <a:t>    培训机构意向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35067" y="4136180"/>
              <a:ext cx="110363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latin charset="-122" pitchFamily="34" typeface="微软雅黑"/>
                  <a:ea charset="-122" pitchFamily="34" typeface="微软雅黑"/>
                </a:rPr>
                <a:t>    学生意向</a:t>
              </a:r>
            </a:p>
          </p:txBody>
        </p:sp>
      </p:grpSp>
      <p:sp>
        <p:nvSpPr>
          <p:cNvPr id="35" name="右箭头 34"/>
          <p:cNvSpPr/>
          <p:nvPr/>
        </p:nvSpPr>
        <p:spPr>
          <a:xfrm>
            <a:off x="0" y="2139703"/>
            <a:ext cx="9144000" cy="1001489"/>
          </a:xfrm>
          <a:prstGeom prst="rightArrow">
            <a:avLst/>
          </a:prstGeom>
          <a:solidFill>
            <a:srgbClr val="04AEDA"/>
          </a:solidFill>
          <a:scene3d>
            <a:camera prst="orthographicFront"/>
            <a:lightRig dir="t" rig="threePt">
              <a:rot lat="0" lon="0" rev="7500000"/>
            </a:lightRig>
          </a:scene3d>
          <a:sp3d extrusionH="63500" prstMaterial="matte" z="-152400">
            <a:bevelT h="6350" prst="relaxedInset" w="144450"/>
            <a:contourClr>
              <a:schemeClr val="bg1"/>
            </a:contourClr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grpSp>
        <p:nvGrpSpPr>
          <p:cNvPr id="32" name="组合 31"/>
          <p:cNvGrpSpPr/>
          <p:nvPr/>
        </p:nvGrpSpPr>
        <p:grpSpPr>
          <a:xfrm>
            <a:off x="435068" y="2139702"/>
            <a:ext cx="1472637" cy="1001490"/>
            <a:chOff x="2784" y="1018222"/>
            <a:chExt cx="1809261" cy="1357630"/>
          </a:xfrm>
          <a:scene3d>
            <a:camera prst="orthographicFront"/>
            <a:lightRig dir="t" rig="threePt">
              <a:rot lat="0" lon="0" rev="7500000"/>
            </a:lightRig>
          </a:scene3d>
        </p:grpSpPr>
        <p:sp>
          <p:nvSpPr>
            <p:cNvPr id="33" name="圆角矩形 32"/>
            <p:cNvSpPr/>
            <p:nvPr/>
          </p:nvSpPr>
          <p:spPr>
            <a:xfrm>
              <a:off x="2784" y="1018222"/>
              <a:ext cx="1809261" cy="1357630"/>
            </a:xfrm>
            <a:prstGeom prst="roundRect">
              <a:avLst/>
            </a:prstGeom>
            <a:solidFill>
              <a:srgbClr val="04AED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4" name="圆角矩形 4"/>
            <p:cNvSpPr/>
            <p:nvPr/>
          </p:nvSpPr>
          <p:spPr>
            <a:xfrm>
              <a:off x="69058" y="1084496"/>
              <a:ext cx="1676713" cy="1225082"/>
            </a:xfrm>
            <a:prstGeom prst="rect">
              <a:avLst/>
            </a:prstGeom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lt1"/>
            </a:fontRef>
          </p:style>
          <p:txBody>
            <a:bodyPr anchor="ctr" anchorCtr="0" bIns="68580" lIns="68580" numCol="1" rIns="68580" spcCol="1270" spcFirstLastPara="0" tIns="68580" vert="horz" wrap="square">
              <a:noAutofit/>
            </a:bodyPr>
            <a:lstStyle/>
            <a:p>
              <a:pPr algn="ctr" defTabSz="8001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en-US" lang="zh-CN" sz="1400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管理部门合作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037246" y="2139702"/>
            <a:ext cx="1472637" cy="1001490"/>
            <a:chOff x="2784" y="1018222"/>
            <a:chExt cx="1809261" cy="1357630"/>
          </a:xfrm>
          <a:scene3d>
            <a:camera prst="orthographicFront"/>
            <a:lightRig dir="t" rig="threePt">
              <a:rot lat="0" lon="0" rev="7500000"/>
            </a:lightRig>
          </a:scene3d>
        </p:grpSpPr>
        <p:sp>
          <p:nvSpPr>
            <p:cNvPr id="37" name="圆角矩形 36"/>
            <p:cNvSpPr/>
            <p:nvPr/>
          </p:nvSpPr>
          <p:spPr>
            <a:xfrm>
              <a:off x="2784" y="1018222"/>
              <a:ext cx="1809261" cy="1357630"/>
            </a:xfrm>
            <a:prstGeom prst="roundRect">
              <a:avLst/>
            </a:prstGeom>
            <a:solidFill>
              <a:srgbClr val="04AED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8" name="圆角矩形 4"/>
            <p:cNvSpPr/>
            <p:nvPr/>
          </p:nvSpPr>
          <p:spPr>
            <a:xfrm>
              <a:off x="69058" y="1084496"/>
              <a:ext cx="1676713" cy="1225082"/>
            </a:xfrm>
            <a:prstGeom prst="rect">
              <a:avLst/>
            </a:prstGeom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lt1"/>
            </a:fontRef>
          </p:style>
          <p:txBody>
            <a:bodyPr anchor="ctr" anchorCtr="0" bIns="68580" lIns="68580" numCol="1" rIns="68580" spcCol="1270" spcFirstLastPara="0" tIns="68580" vert="horz" wrap="square">
              <a:noAutofit/>
            </a:bodyPr>
            <a:lstStyle/>
            <a:p>
              <a:pPr algn="ctr" defTabSz="8001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en-US" lang="zh-CN" sz="1400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参与机构调查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639424" y="2139702"/>
            <a:ext cx="1472637" cy="1001490"/>
            <a:chOff x="2784" y="1018222"/>
            <a:chExt cx="1809261" cy="1357630"/>
          </a:xfrm>
          <a:scene3d>
            <a:camera prst="orthographicFront"/>
            <a:lightRig dir="t" rig="threePt">
              <a:rot lat="0" lon="0" rev="7500000"/>
            </a:lightRig>
          </a:scene3d>
        </p:grpSpPr>
        <p:sp>
          <p:nvSpPr>
            <p:cNvPr id="40" name="圆角矩形 39"/>
            <p:cNvSpPr/>
            <p:nvPr/>
          </p:nvSpPr>
          <p:spPr>
            <a:xfrm>
              <a:off x="2784" y="1018222"/>
              <a:ext cx="1809261" cy="1357630"/>
            </a:xfrm>
            <a:prstGeom prst="roundRect">
              <a:avLst/>
            </a:prstGeom>
            <a:solidFill>
              <a:srgbClr val="04AED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1" name="圆角矩形 4"/>
            <p:cNvSpPr/>
            <p:nvPr/>
          </p:nvSpPr>
          <p:spPr>
            <a:xfrm>
              <a:off x="69058" y="1084496"/>
              <a:ext cx="1676713" cy="1225082"/>
            </a:xfrm>
            <a:prstGeom prst="rect">
              <a:avLst/>
            </a:prstGeom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lt1"/>
            </a:fontRef>
          </p:style>
          <p:txBody>
            <a:bodyPr anchor="ctr" anchorCtr="0" bIns="68580" lIns="68580" numCol="1" rIns="68580" spcCol="1270" spcFirstLastPara="0" tIns="68580" vert="horz" wrap="square">
              <a:noAutofit/>
            </a:bodyPr>
            <a:lstStyle/>
            <a:p>
              <a:pPr algn="ctr" defTabSz="8001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en-US" lang="zh-CN" sz="1400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签署合作协议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241602" y="2139702"/>
            <a:ext cx="1472637" cy="1001490"/>
            <a:chOff x="2784" y="1018222"/>
            <a:chExt cx="1809261" cy="1357630"/>
          </a:xfrm>
          <a:scene3d>
            <a:camera prst="orthographicFront"/>
            <a:lightRig dir="t" rig="threePt">
              <a:rot lat="0" lon="0" rev="7500000"/>
            </a:lightRig>
          </a:scene3d>
        </p:grpSpPr>
        <p:sp>
          <p:nvSpPr>
            <p:cNvPr id="43" name="圆角矩形 42"/>
            <p:cNvSpPr/>
            <p:nvPr/>
          </p:nvSpPr>
          <p:spPr>
            <a:xfrm>
              <a:off x="2784" y="1018222"/>
              <a:ext cx="1809261" cy="1357630"/>
            </a:xfrm>
            <a:prstGeom prst="roundRect">
              <a:avLst/>
            </a:prstGeom>
            <a:solidFill>
              <a:srgbClr val="04AED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4" name="圆角矩形 4"/>
            <p:cNvSpPr/>
            <p:nvPr/>
          </p:nvSpPr>
          <p:spPr>
            <a:xfrm>
              <a:off x="69058" y="1084496"/>
              <a:ext cx="1676713" cy="1225082"/>
            </a:xfrm>
            <a:prstGeom prst="rect">
              <a:avLst/>
            </a:prstGeom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lt1"/>
            </a:fontRef>
          </p:style>
          <p:txBody>
            <a:bodyPr anchor="ctr" anchorCtr="0" bIns="68580" lIns="68580" numCol="1" rIns="68580" spcCol="1270" spcFirstLastPara="0" tIns="68580" vert="horz" wrap="square">
              <a:noAutofit/>
            </a:bodyPr>
            <a:lstStyle/>
            <a:p>
              <a:pPr algn="ctr" defTabSz="8001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en-US" lang="zh-CN" sz="1400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培训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843779" y="2139703"/>
            <a:ext cx="1472637" cy="1001490"/>
            <a:chOff x="2784" y="1018222"/>
            <a:chExt cx="1809261" cy="1357630"/>
          </a:xfrm>
          <a:scene3d>
            <a:camera prst="orthographicFront"/>
            <a:lightRig dir="t" rig="threePt">
              <a:rot lat="0" lon="0" rev="7500000"/>
            </a:lightRig>
          </a:scene3d>
        </p:grpSpPr>
        <p:sp>
          <p:nvSpPr>
            <p:cNvPr id="46" name="圆角矩形 45"/>
            <p:cNvSpPr/>
            <p:nvPr/>
          </p:nvSpPr>
          <p:spPr>
            <a:xfrm>
              <a:off x="2784" y="1018222"/>
              <a:ext cx="1809261" cy="1357630"/>
            </a:xfrm>
            <a:prstGeom prst="roundRect">
              <a:avLst/>
            </a:prstGeom>
            <a:solidFill>
              <a:srgbClr val="04AED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7" name="圆角矩形 4"/>
            <p:cNvSpPr/>
            <p:nvPr/>
          </p:nvSpPr>
          <p:spPr>
            <a:xfrm>
              <a:off x="69058" y="1084496"/>
              <a:ext cx="1676713" cy="1225082"/>
            </a:xfrm>
            <a:prstGeom prst="rect">
              <a:avLst/>
            </a:prstGeom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lt1"/>
            </a:fontRef>
          </p:style>
          <p:txBody>
            <a:bodyPr anchor="ctr" anchorCtr="0" bIns="68580" lIns="68580" numCol="1" rIns="68580" spcCol="1270" spcFirstLastPara="0" tIns="68580" vert="horz" wrap="square">
              <a:noAutofit/>
            </a:bodyPr>
            <a:lstStyle/>
            <a:p>
              <a:pPr algn="ctr" defTabSz="8001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en-US" lang="zh-CN" smtClean="0" sz="1400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毕业生</a:t>
              </a:r>
            </a:p>
            <a:p>
              <a:pPr algn="ctr" defTabSz="8001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en-US" lang="zh-CN" smtClean="0" sz="1400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入驻企业</a:t>
              </a:r>
            </a:p>
          </p:txBody>
        </p:sp>
      </p:grpSp>
      <p:sp>
        <p:nvSpPr>
          <p:cNvPr id="69" name="13 CuadroTexto"/>
          <p:cNvSpPr txBox="1"/>
          <p:nvPr/>
        </p:nvSpPr>
        <p:spPr>
          <a:xfrm>
            <a:off x="7668844" y="4823048"/>
            <a:ext cx="338455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200">
                <a:solidFill>
                  <a:srgbClr val="04AEDA"/>
                </a:solidFill>
              </a:rPr>
              <a:t>14</a:t>
            </a:r>
          </a:p>
        </p:txBody>
      </p:sp>
      <p:sp>
        <p:nvSpPr>
          <p:cNvPr id="71" name="13 CuadroTexto"/>
          <p:cNvSpPr txBox="1"/>
          <p:nvPr/>
        </p:nvSpPr>
        <p:spPr>
          <a:xfrm>
            <a:off x="8251641" y="4816698"/>
            <a:ext cx="338455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200">
                <a:solidFill>
                  <a:srgbClr val="04AEDA"/>
                </a:solidFill>
              </a:rPr>
              <a:t>14</a:t>
            </a:r>
          </a:p>
        </p:txBody>
      </p:sp>
      <p:cxnSp>
        <p:nvCxnSpPr>
          <p:cNvPr id="70" name="直接连接符 69"/>
          <p:cNvCxnSpPr/>
          <p:nvPr/>
        </p:nvCxnSpPr>
        <p:spPr>
          <a:xfrm flipH="1">
            <a:off x="213965" y="561975"/>
            <a:ext cx="309795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73" name="TextBox 5"/>
          <p:cNvSpPr txBox="1">
            <a:spLocks noChangeArrowheads="1"/>
          </p:cNvSpPr>
          <p:nvPr/>
        </p:nvSpPr>
        <p:spPr bwMode="auto">
          <a:xfrm>
            <a:off x="560313" y="193675"/>
            <a:ext cx="2555875" cy="41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推广的步骤</a:t>
            </a:r>
          </a:p>
        </p:txBody>
      </p:sp>
    </p:spTree>
    <p:extLst>
      <p:ext uri="{BB962C8B-B14F-4D97-AF65-F5344CB8AC3E}">
        <p14:creationId val="2424761773"/>
      </p:ext>
    </p:extLst>
  </p:cSld>
  <p:clrMapOvr>
    <a:masterClrMapping/>
  </p:clrMapOvr>
  <p:transition spd="slow"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  <p:cond delay="0" evt="onBegin">
                          <p:tn val="34"/>
                        </p:cond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  <p:cond delay="0" evt="onBegin">
                          <p:tn val="39"/>
                        </p:cond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78190" y="1773386"/>
            <a:ext cx="15544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mtClean="0" sz="5400">
                <a:solidFill>
                  <a:srgbClr val="04AEDA"/>
                </a:solidFill>
                <a:latin charset="-122" pitchFamily="34" typeface="微软雅黑"/>
                <a:ea charset="-122" pitchFamily="34" typeface="微软雅黑"/>
              </a:rPr>
              <a:t>谢谢</a:t>
            </a:r>
          </a:p>
        </p:txBody>
      </p:sp>
      <p:pic>
        <p:nvPicPr>
          <p:cNvPr descr="C:\Users\iamisis\Desktop\未标题-1.png" id="23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53133" y="2590800"/>
            <a:ext cx="4237114" cy="141237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33004320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1494"/>
            <a:ext cx="8229600" cy="442144"/>
          </a:xfrm>
        </p:spPr>
        <p:txBody>
          <a:bodyPr/>
          <a:lstStyle/>
          <a:p>
            <a:r>
              <a:rPr altLang="en-US" lang="zh-CN" smtClean="0"/>
              <a:t>加强校企对接</a:t>
            </a:r>
          </a:p>
        </p:txBody>
      </p:sp>
      <p:pic>
        <p:nvPicPr>
          <p:cNvPr id="717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1972" y="1995686"/>
            <a:ext cx="3168352" cy="217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iamisis\Desktop\964b2e4e98c270f3d0c86a3c.jpg" id="7172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56468" y="1995686"/>
            <a:ext cx="2808312" cy="217333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3 CuadroTexto"/>
          <p:cNvSpPr txBox="1"/>
          <p:nvPr/>
        </p:nvSpPr>
        <p:spPr>
          <a:xfrm>
            <a:off x="7707737" y="4823048"/>
            <a:ext cx="26066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200">
                <a:solidFill>
                  <a:srgbClr val="04AEDA"/>
                </a:solidFill>
              </a:rPr>
              <a:t>1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213965" y="561975"/>
            <a:ext cx="309795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60313" y="193675"/>
            <a:ext cx="2555875" cy="41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开发的目标</a:t>
            </a:r>
          </a:p>
        </p:txBody>
      </p:sp>
    </p:spTree>
    <p:extLst>
      <p:ext uri="{BB962C8B-B14F-4D97-AF65-F5344CB8AC3E}">
        <p14:creationId val="481012057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decel="50000" fill="hold" id="21" nodeType="after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06 -4.07407E-06 L 0.07552 -0.00092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-6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3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4.07407E-06 L -0.06684 -4.07407E-06" pathEditMode="relative" ptsTypes="AA" rAng="0">
                                      <p:cBhvr>
                                        <p:cTn dur="2000" fill="hold" id="24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1494"/>
            <a:ext cx="8229600" cy="442144"/>
          </a:xfrm>
        </p:spPr>
        <p:txBody>
          <a:bodyPr/>
          <a:lstStyle/>
          <a:p>
            <a:r>
              <a:rPr altLang="en-US" lang="zh-CN"/>
              <a:t>解决软件开发企业核心难题</a:t>
            </a:r>
          </a:p>
        </p:txBody>
      </p:sp>
      <p:pic>
        <p:nvPicPr>
          <p:cNvPr id="819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27784" y="1746417"/>
            <a:ext cx="3810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椭圆 6"/>
          <p:cNvSpPr/>
          <p:nvPr/>
        </p:nvSpPr>
        <p:spPr>
          <a:xfrm>
            <a:off x="1874078" y="2355726"/>
            <a:ext cx="1162632" cy="1162632"/>
          </a:xfrm>
          <a:prstGeom prst="ellipse">
            <a:avLst/>
          </a:prstGeom>
          <a:solidFill>
            <a:srgbClr val="04AED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缺乏</a:t>
            </a:r>
          </a:p>
          <a:p>
            <a:pPr algn="ctr"/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高端</a:t>
            </a:r>
          </a:p>
          <a:p>
            <a:pPr algn="ctr"/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技术</a:t>
            </a:r>
          </a:p>
          <a:p>
            <a:pPr algn="ctr"/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人才</a:t>
            </a:r>
          </a:p>
        </p:txBody>
      </p:sp>
      <p:sp>
        <p:nvSpPr>
          <p:cNvPr id="8" name="椭圆 7"/>
          <p:cNvSpPr/>
          <p:nvPr/>
        </p:nvSpPr>
        <p:spPr>
          <a:xfrm>
            <a:off x="3261206" y="2355726"/>
            <a:ext cx="1162632" cy="1162632"/>
          </a:xfrm>
          <a:prstGeom prst="ellipse">
            <a:avLst/>
          </a:prstGeom>
          <a:solidFill>
            <a:srgbClr val="04AED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缺乏</a:t>
            </a:r>
          </a:p>
          <a:p>
            <a:pPr algn="ctr"/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开发</a:t>
            </a:r>
          </a:p>
          <a:p>
            <a:pPr algn="ctr"/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标准</a:t>
            </a:r>
          </a:p>
        </p:txBody>
      </p:sp>
      <p:sp>
        <p:nvSpPr>
          <p:cNvPr id="9" name="椭圆 8"/>
          <p:cNvSpPr/>
          <p:nvPr/>
        </p:nvSpPr>
        <p:spPr>
          <a:xfrm>
            <a:off x="4648334" y="2355726"/>
            <a:ext cx="1162632" cy="1162632"/>
          </a:xfrm>
          <a:prstGeom prst="ellipse">
            <a:avLst/>
          </a:prstGeom>
          <a:solidFill>
            <a:srgbClr val="04AED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代码</a:t>
            </a:r>
          </a:p>
          <a:p>
            <a:pPr algn="ctr"/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复用性低</a:t>
            </a:r>
          </a:p>
        </p:txBody>
      </p:sp>
      <p:sp>
        <p:nvSpPr>
          <p:cNvPr id="10" name="椭圆 9"/>
          <p:cNvSpPr/>
          <p:nvPr/>
        </p:nvSpPr>
        <p:spPr>
          <a:xfrm>
            <a:off x="6035462" y="2355726"/>
            <a:ext cx="1162632" cy="1162632"/>
          </a:xfrm>
          <a:prstGeom prst="ellipse">
            <a:avLst/>
          </a:prstGeom>
          <a:solidFill>
            <a:srgbClr val="04AED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技术</a:t>
            </a:r>
          </a:p>
          <a:p>
            <a:pPr algn="ctr"/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风险</a:t>
            </a:r>
          </a:p>
          <a:p>
            <a:pPr algn="ctr"/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难于</a:t>
            </a:r>
          </a:p>
          <a:p>
            <a:pPr algn="ctr"/>
            <a:r>
              <a:rPr altLang="en-US" b="1" lang="zh-CN" smtClean="0" sz="1600">
                <a:latin charset="-122" pitchFamily="34" typeface="微软雅黑"/>
                <a:ea charset="-122" pitchFamily="34" typeface="微软雅黑"/>
              </a:rPr>
              <a:t>把控</a:t>
            </a:r>
          </a:p>
        </p:txBody>
      </p:sp>
      <p:sp>
        <p:nvSpPr>
          <p:cNvPr id="11" name="13 CuadroTexto"/>
          <p:cNvSpPr txBox="1"/>
          <p:nvPr/>
        </p:nvSpPr>
        <p:spPr>
          <a:xfrm>
            <a:off x="7707737" y="4823048"/>
            <a:ext cx="26066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200">
                <a:solidFill>
                  <a:srgbClr val="04AEDA"/>
                </a:solidFill>
              </a:rPr>
              <a:t>2</a:t>
            </a: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213965" y="561975"/>
            <a:ext cx="309795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60313" y="193675"/>
            <a:ext cx="2555875" cy="41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开发的目标</a:t>
            </a:r>
          </a:p>
        </p:txBody>
      </p:sp>
    </p:spTree>
    <p:extLst>
      <p:ext uri="{BB962C8B-B14F-4D97-AF65-F5344CB8AC3E}">
        <p14:creationId val="3718751335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11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  <p:cond delay="0" evt="onBegin">
                          <p:tn val="11"/>
                        </p:cond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  <p:bldP grpId="0" spid="7"/>
      <p:bldP grpId="0" spid="8"/>
      <p:bldP grpId="0" spid="9"/>
      <p:bldP grpId="0" spid="1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www.tuweimei.comComp_10783851_QD0pL2fbu4Czmg2COkwX13qtD9JN38YK.jpg" id="8" name="图片 2"/>
          <p:cNvPicPr>
            <a:picLocks noChangeAspect="1" noGrp="1"/>
          </p:cNvPicPr>
          <p:nvPr isPhoto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635896" y="3421582"/>
            <a:ext cx="38100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www.tuweimei.comComp_10783851_QD0pL2fbu4Czmg2COkwX13qtD9JN38YK.jpg" id="7" name="图片 2"/>
          <p:cNvPicPr>
            <a:picLocks noChangeAspect="1" noGrp="1"/>
          </p:cNvPicPr>
          <p:nvPr isPhoto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635896" y="1635645"/>
            <a:ext cx="3810000" cy="265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1494"/>
            <a:ext cx="8229600" cy="442144"/>
          </a:xfrm>
        </p:spPr>
        <p:txBody>
          <a:bodyPr/>
          <a:lstStyle/>
          <a:p>
            <a:r>
              <a:rPr altLang="en-US" lang="zh-CN"/>
              <a:t>降低企业成本</a:t>
            </a:r>
          </a:p>
        </p:txBody>
      </p:sp>
      <p:sp>
        <p:nvSpPr>
          <p:cNvPr id="4" name="矩形 3"/>
          <p:cNvSpPr/>
          <p:nvPr/>
        </p:nvSpPr>
        <p:spPr>
          <a:xfrm>
            <a:off x="971600" y="2507182"/>
            <a:ext cx="1512168" cy="914400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招聘成本</a:t>
            </a:r>
          </a:p>
        </p:txBody>
      </p:sp>
      <p:sp>
        <p:nvSpPr>
          <p:cNvPr id="9" name="13 CuadroTexto"/>
          <p:cNvSpPr txBox="1"/>
          <p:nvPr/>
        </p:nvSpPr>
        <p:spPr>
          <a:xfrm>
            <a:off x="7707737" y="4823048"/>
            <a:ext cx="26066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200">
                <a:solidFill>
                  <a:srgbClr val="04AEDA"/>
                </a:solidFill>
              </a:rPr>
              <a:t>3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213965" y="561975"/>
            <a:ext cx="309795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60313" y="193675"/>
            <a:ext cx="2555875" cy="41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开发的目标</a:t>
            </a:r>
          </a:p>
        </p:txBody>
      </p:sp>
    </p:spTree>
    <p:extLst>
      <p:ext uri="{BB962C8B-B14F-4D97-AF65-F5344CB8AC3E}">
        <p14:creationId val="154917100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  <p:bldP grpId="0" spid="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iamisis\Desktop\崔老师的PPT\培训02.jpg" id="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635895" y="3421582"/>
            <a:ext cx="3809999" cy="87153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iamisis\Desktop\崔老师的PPT\培训02.jp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635896" y="1635645"/>
            <a:ext cx="3809999" cy="265747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1494"/>
            <a:ext cx="8229600" cy="442144"/>
          </a:xfrm>
        </p:spPr>
        <p:txBody>
          <a:bodyPr/>
          <a:lstStyle/>
          <a:p>
            <a:r>
              <a:rPr altLang="en-US" lang="zh-CN"/>
              <a:t>降低企业成本</a:t>
            </a:r>
          </a:p>
        </p:txBody>
      </p:sp>
      <p:sp>
        <p:nvSpPr>
          <p:cNvPr id="4" name="矩形 3"/>
          <p:cNvSpPr/>
          <p:nvPr/>
        </p:nvSpPr>
        <p:spPr>
          <a:xfrm>
            <a:off x="971600" y="2507182"/>
            <a:ext cx="1512168" cy="914400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培训成本</a:t>
            </a:r>
          </a:p>
        </p:txBody>
      </p:sp>
      <p:sp>
        <p:nvSpPr>
          <p:cNvPr id="7" name="13 CuadroTexto"/>
          <p:cNvSpPr txBox="1"/>
          <p:nvPr/>
        </p:nvSpPr>
        <p:spPr>
          <a:xfrm>
            <a:off x="7707737" y="4823048"/>
            <a:ext cx="26066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200">
                <a:solidFill>
                  <a:srgbClr val="04AEDA"/>
                </a:solidFill>
              </a:rPr>
              <a:t>4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13965" y="561975"/>
            <a:ext cx="309795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60313" y="193675"/>
            <a:ext cx="2555875" cy="41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开发的目标</a:t>
            </a:r>
          </a:p>
        </p:txBody>
      </p:sp>
    </p:spTree>
    <p:extLst>
      <p:ext uri="{BB962C8B-B14F-4D97-AF65-F5344CB8AC3E}">
        <p14:creationId val="2929517292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  <p:cond delay="0" evt="onBegin">
                          <p:tn val="14"/>
                        </p:cond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1000" id="18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iamisis\Desktop\图片1.png" id="1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635895" y="3421582"/>
            <a:ext cx="3810000" cy="87153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iamisis\Desktop\图片1.png" id="1027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635894" y="1635645"/>
            <a:ext cx="3810000" cy="265747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1494"/>
            <a:ext cx="8229600" cy="442144"/>
          </a:xfrm>
        </p:spPr>
        <p:txBody>
          <a:bodyPr/>
          <a:lstStyle/>
          <a:p>
            <a:r>
              <a:rPr altLang="en-US" lang="zh-CN"/>
              <a:t>降低企业成本</a:t>
            </a:r>
          </a:p>
        </p:txBody>
      </p:sp>
      <p:sp>
        <p:nvSpPr>
          <p:cNvPr id="4" name="矩形 3"/>
          <p:cNvSpPr/>
          <p:nvPr/>
        </p:nvSpPr>
        <p:spPr>
          <a:xfrm>
            <a:off x="971600" y="2507182"/>
            <a:ext cx="1512168" cy="914400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研发成本</a:t>
            </a:r>
          </a:p>
        </p:txBody>
      </p:sp>
      <p:sp>
        <p:nvSpPr>
          <p:cNvPr id="7" name="13 CuadroTexto"/>
          <p:cNvSpPr txBox="1"/>
          <p:nvPr/>
        </p:nvSpPr>
        <p:spPr>
          <a:xfrm>
            <a:off x="7707737" y="4823048"/>
            <a:ext cx="26066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200">
                <a:solidFill>
                  <a:srgbClr val="04AEDA"/>
                </a:solidFill>
              </a:rPr>
              <a:t>5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13965" y="561975"/>
            <a:ext cx="309795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60313" y="193675"/>
            <a:ext cx="2555875" cy="41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开发的目标</a:t>
            </a:r>
          </a:p>
        </p:txBody>
      </p:sp>
    </p:spTree>
    <p:extLst>
      <p:ext uri="{BB962C8B-B14F-4D97-AF65-F5344CB8AC3E}">
        <p14:creationId val="1194421865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  <p:cond delay="0" evt="onBegin">
                          <p:tn val="14"/>
                        </p:cond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1000" id="18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www.tuweimei.comComp_10410381_VJW8cYTeX0nAHfLOmrS2Ufq23wyNA9RW.jpg" id="22" name="图片 3"/>
          <p:cNvPicPr>
            <a:picLocks noChangeArrowheads="1" noChangeAspect="1" noGrp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42221" y="1935454"/>
            <a:ext cx="3024336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1494"/>
            <a:ext cx="8229600" cy="442144"/>
          </a:xfrm>
        </p:spPr>
        <p:txBody>
          <a:bodyPr/>
          <a:lstStyle/>
          <a:p>
            <a:r>
              <a:rPr altLang="en-US" lang="zh-CN"/>
              <a:t>增强企业竞争力</a:t>
            </a: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 rot="5400000">
            <a:off x="4261222" y="2853556"/>
            <a:ext cx="2268252" cy="432048"/>
          </a:xfrm>
          <a:prstGeom prst="rect">
            <a:avLst/>
          </a:prstGeom>
          <a:solidFill>
            <a:srgbClr val="04AED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 rot="5400000">
            <a:off x="3262800" y="3480468"/>
            <a:ext cx="1014427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 rot="5400000">
            <a:off x="4146875" y="3543870"/>
            <a:ext cx="88762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491880" y="4218221"/>
            <a:ext cx="2263508" cy="261610"/>
            <a:chOff x="4217792" y="4226311"/>
            <a:chExt cx="2263508" cy="261610"/>
          </a:xfrm>
        </p:grpSpPr>
        <p:sp>
          <p:nvSpPr>
            <p:cNvPr id="19" name="TextBox 18"/>
            <p:cNvSpPr txBox="1"/>
            <p:nvPr/>
          </p:nvSpPr>
          <p:spPr>
            <a:xfrm>
              <a:off x="5761220" y="4226311"/>
              <a:ext cx="720080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1050">
                  <a:latin charset="-122" pitchFamily="34" typeface="微软雅黑"/>
                  <a:ea charset="-122" pitchFamily="34" typeface="微软雅黑"/>
                </a:rPr>
                <a:t>应用企业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7792" y="4226311"/>
              <a:ext cx="556268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1050">
                  <a:latin charset="-122" pitchFamily="34" typeface="微软雅黑"/>
                  <a:ea charset="-122" pitchFamily="34" typeface="微软雅黑"/>
                </a:rPr>
                <a:t>企业A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38465" y="4226311"/>
              <a:ext cx="556268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1050">
                  <a:latin charset="-122" pitchFamily="34" typeface="微软雅黑"/>
                  <a:ea charset="-122" pitchFamily="34" typeface="微软雅黑"/>
                </a:rPr>
                <a:t>企业B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11560" y="2426364"/>
            <a:ext cx="2481835" cy="1286431"/>
            <a:chOff x="467544" y="2931789"/>
            <a:chExt cx="2481835" cy="1286431"/>
          </a:xfrm>
        </p:grpSpPr>
        <p:sp>
          <p:nvSpPr>
            <p:cNvPr id="25" name="上箭头 24"/>
            <p:cNvSpPr/>
            <p:nvPr/>
          </p:nvSpPr>
          <p:spPr>
            <a:xfrm>
              <a:off x="467544" y="2931789"/>
              <a:ext cx="2481835" cy="1286431"/>
            </a:xfrm>
            <a:prstGeom prst="upArrow">
              <a:avLst/>
            </a:prstGeom>
            <a:solidFill>
              <a:srgbClr val="04AEDA"/>
            </a:solidFill>
            <a:ln>
              <a:solidFill>
                <a:srgbClr val="04AE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0620" y="3581231"/>
              <a:ext cx="9956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1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很高的</a:t>
              </a:r>
            </a:p>
            <a:p>
              <a:pPr algn="ctr"/>
              <a:r>
                <a:rPr altLang="en-US" lang="zh-CN" smtClean="0" sz="1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开发效率</a:t>
              </a:r>
            </a:p>
          </p:txBody>
        </p:sp>
      </p:grpSp>
      <p:sp>
        <p:nvSpPr>
          <p:cNvPr id="15" name="13 CuadroTexto"/>
          <p:cNvSpPr txBox="1"/>
          <p:nvPr/>
        </p:nvSpPr>
        <p:spPr>
          <a:xfrm>
            <a:off x="7707737" y="4823048"/>
            <a:ext cx="26066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200">
                <a:solidFill>
                  <a:srgbClr val="04AEDA"/>
                </a:solidFill>
              </a:rPr>
              <a:t>6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213965" y="561975"/>
            <a:ext cx="309795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560313" y="193675"/>
            <a:ext cx="2555875" cy="41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开发的目标</a:t>
            </a:r>
          </a:p>
        </p:txBody>
      </p:sp>
    </p:spTree>
    <p:extLst>
      <p:ext uri="{BB962C8B-B14F-4D97-AF65-F5344CB8AC3E}">
        <p14:creationId val="906148517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  <p:cond delay="0" evt="onBegin">
                          <p:tn val="11"/>
                        </p:cond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30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2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33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4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  <p:bldP grpId="0" spid="10"/>
      <p:bldP grpId="1" spid="10"/>
      <p:bldP grpId="0" spid="11"/>
      <p:bldP grpId="0" spid="1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1494"/>
            <a:ext cx="8229600" cy="442144"/>
          </a:xfrm>
        </p:spPr>
        <p:txBody>
          <a:bodyPr/>
          <a:lstStyle/>
          <a:p>
            <a:r>
              <a:rPr altLang="en-US" lang="zh-CN"/>
              <a:t>增强企业竞争力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11560" y="2426364"/>
            <a:ext cx="2481835" cy="1286431"/>
            <a:chOff x="467544" y="2931789"/>
            <a:chExt cx="2481835" cy="1286431"/>
          </a:xfrm>
        </p:grpSpPr>
        <p:sp>
          <p:nvSpPr>
            <p:cNvPr id="25" name="上箭头 24"/>
            <p:cNvSpPr/>
            <p:nvPr/>
          </p:nvSpPr>
          <p:spPr>
            <a:xfrm>
              <a:off x="467544" y="2931789"/>
              <a:ext cx="2481835" cy="1286431"/>
            </a:xfrm>
            <a:prstGeom prst="upArrow">
              <a:avLst/>
            </a:prstGeom>
            <a:solidFill>
              <a:srgbClr val="04AEDA"/>
            </a:solidFill>
            <a:ln>
              <a:solidFill>
                <a:srgbClr val="04AE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0620" y="3581231"/>
              <a:ext cx="9956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1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有保障的</a:t>
              </a:r>
            </a:p>
            <a:p>
              <a:pPr algn="ctr"/>
              <a:r>
                <a:rPr altLang="en-US" lang="zh-CN" smtClean="0" sz="1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软件质量</a:t>
              </a:r>
            </a:p>
          </p:txBody>
        </p:sp>
      </p:grpSp>
      <p:pic>
        <p:nvPicPr>
          <p:cNvPr descr="optaros-homepage-raisethebar-thumb.gif" id="15" name="图片 2"/>
          <p:cNvPicPr>
            <a:picLocks noChangeArrowheads="1" noChangeAspect="1" noGrp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95936" y="1509631"/>
            <a:ext cx="3600400" cy="27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3 CuadroTexto"/>
          <p:cNvSpPr txBox="1"/>
          <p:nvPr/>
        </p:nvSpPr>
        <p:spPr>
          <a:xfrm>
            <a:off x="7707737" y="4823048"/>
            <a:ext cx="26066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200">
                <a:solidFill>
                  <a:srgbClr val="04AEDA"/>
                </a:solidFill>
              </a:rPr>
              <a:t>7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213965" y="561975"/>
            <a:ext cx="309795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60313" y="193675"/>
            <a:ext cx="2555875" cy="41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开发的目标</a:t>
            </a:r>
          </a:p>
        </p:txBody>
      </p:sp>
    </p:spTree>
    <p:extLst>
      <p:ext uri="{BB962C8B-B14F-4D97-AF65-F5344CB8AC3E}">
        <p14:creationId val="132419039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255</Paragraphs>
  <Slides>22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27">
      <vt:lpstr>Arial</vt:lpstr>
      <vt:lpstr>Calibri</vt:lpstr>
      <vt:lpstr>微软雅黑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2021-08-22T11:51:59Z</dcterms:created>
  <cp:lastPrinted>2021-08-22T11:51:59Z</cp:lastPrinted>
  <dcterms:modified xsi:type="dcterms:W3CDTF">2021-08-22T05:38:50Z</dcterms:modified>
  <cp:revision>1</cp:revision>
</cp:coreProperties>
</file>