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64" r:id="rId5"/>
    <p:sldId id="266" r:id="rId6"/>
    <p:sldId id="271" r:id="rId7"/>
    <p:sldId id="269" r:id="rId8"/>
    <p:sldId id="270" r:id="rId9"/>
    <p:sldId id="272" r:id="rId10"/>
    <p:sldId id="276" r:id="rId11"/>
    <p:sldId id="277" r:id="rId12"/>
    <p:sldId id="278" r:id="rId13"/>
    <p:sldId id="279" r:id="rId14"/>
    <p:sldId id="261" r:id="rId15"/>
    <p:sldId id="280" r:id="rId16"/>
    <p:sldId id="283" r:id="rId17"/>
    <p:sldId id="262" r:id="rId18"/>
    <p:sldId id="281" r:id="rId19"/>
    <p:sldId id="282" r:id="rId20"/>
    <p:sldId id="26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华康俪金黑W8(P)" panose="020B0800000000000000" pitchFamily="34" charset="-122"/>
      <p:regular r:id="rId27"/>
    </p:embeddedFont>
    <p:embeddedFont>
      <p:font typeface="方正行黑简体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eiryo" panose="020B0604030504040204" pitchFamily="34" charset="-128"/>
      <p:regular r:id="rId33"/>
      <p:bold r:id="rId34"/>
      <p:italic r:id="rId35"/>
      <p:boldItalic r:id="rId36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fonts/font1.fntdata" Type="http://schemas.openxmlformats.org/officeDocument/2006/relationships/font"/><Relationship Id="rId24" Target="fonts/font2.fntdata" Type="http://schemas.openxmlformats.org/officeDocument/2006/relationships/font"/><Relationship Id="rId25" Target="fonts/font3.fntdata" Type="http://schemas.openxmlformats.org/officeDocument/2006/relationships/font"/><Relationship Id="rId26" Target="fonts/font4.fntdata" Type="http://schemas.openxmlformats.org/officeDocument/2006/relationships/font"/><Relationship Id="rId27" Target="fonts/font5.fntdata" Type="http://schemas.openxmlformats.org/officeDocument/2006/relationships/font"/><Relationship Id="rId28" Target="fonts/font6.fntdata" Type="http://schemas.openxmlformats.org/officeDocument/2006/relationships/font"/><Relationship Id="rId29" Target="fonts/font7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8.fntdata" Type="http://schemas.openxmlformats.org/officeDocument/2006/relationships/font"/><Relationship Id="rId31" Target="fonts/font9.fntdata" Type="http://schemas.openxmlformats.org/officeDocument/2006/relationships/font"/><Relationship Id="rId32" Target="fonts/font10.fntdata" Type="http://schemas.openxmlformats.org/officeDocument/2006/relationships/font"/><Relationship Id="rId33" Target="fonts/font11.fntdata" Type="http://schemas.openxmlformats.org/officeDocument/2006/relationships/font"/><Relationship Id="rId34" Target="fonts/font12.fntdata" Type="http://schemas.openxmlformats.org/officeDocument/2006/relationships/font"/><Relationship Id="rId35" Target="fonts/font13.fntdata" Type="http://schemas.openxmlformats.org/officeDocument/2006/relationships/font"/><Relationship Id="rId36" Target="fonts/font14.fntdata" Type="http://schemas.openxmlformats.org/officeDocument/2006/relationships/font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2.emf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C7395-B1CB-4FB8-B24B-2D2665621131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9A04-34CF-4717-B853-8011B390DE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123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9697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34377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457110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0201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850436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4551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326233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772833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05431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82728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51618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119449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7891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03882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7339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6943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92507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5798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47428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48439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564339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087359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8B7B-729C-456A-B676-13D499A4BF76}" type="datetimeFigureOut">
              <a:rPr lang="zh-CN" altLang="en-US" smtClean="0"/>
              <a:t>2015/9/1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E159-BE50-4379-97DC-1E1F4110C0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12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2015/9/1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56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8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emf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7.jpeg" Type="http://schemas.openxmlformats.org/officeDocument/2006/relationships/image"/><Relationship Id="rId11" Target="../media/image28.jpeg" Type="http://schemas.openxmlformats.org/officeDocument/2006/relationships/image"/><Relationship Id="rId12" Target="../media/image29.jpeg" Type="http://schemas.openxmlformats.org/officeDocument/2006/relationships/image"/><Relationship Id="rId13" Target="../media/image30.jpeg" Type="http://schemas.openxmlformats.org/officeDocument/2006/relationships/image"/><Relationship Id="rId2" Target="../media/image19.pn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Relationship Id="rId7" Target="../media/image24.jpeg" Type="http://schemas.openxmlformats.org/officeDocument/2006/relationships/image"/><Relationship Id="rId8" Target="../media/image25.jpeg" Type="http://schemas.openxmlformats.org/officeDocument/2006/relationships/image"/><Relationship Id="rId9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embeddings/oleObject1.bin" Type="http://schemas.openxmlformats.org/officeDocument/2006/relationships/oleObject"/><Relationship Id="rId3" Target="../media/image2.emf" Type="http://schemas.openxmlformats.org/officeDocument/2006/relationships/image"/><Relationship Id="rId4" Target="../drawings/vmlDrawing1.vml" Type="http://schemas.openxmlformats.org/officeDocument/2006/relationships/vmlDrawing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521522"/>
            <a:ext cx="12192000" cy="156966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346246" y="3521521"/>
            <a:ext cx="6685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6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有       乃大</a:t>
            </a:r>
          </a:p>
        </p:txBody>
      </p:sp>
      <p:sp>
        <p:nvSpPr>
          <p:cNvPr id="20" name="矩形 19"/>
          <p:cNvSpPr/>
          <p:nvPr/>
        </p:nvSpPr>
        <p:spPr>
          <a:xfrm>
            <a:off x="2702073" y="2238269"/>
            <a:ext cx="2710180" cy="3124200"/>
          </a:xfrm>
          <a:prstGeom prst="rect">
            <a:avLst/>
          </a:prstGeom>
          <a:solidFill>
            <a:srgbClr val="8CC63E"/>
          </a:solidFill>
        </p:spPr>
        <p:txBody>
          <a:bodyPr wrap="none">
            <a:spAutoFit/>
          </a:bodyPr>
          <a:lstStyle/>
          <a:p>
            <a:r>
              <a:rPr altLang="en-US" lang="zh-CN" smtClean="0" sz="199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微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7170" y="2159937"/>
            <a:ext cx="2535058" cy="2535058"/>
          </a:xfrm>
          <a:prstGeom prst="rect">
            <a:avLst/>
          </a:prstGeom>
          <a:effectLst>
            <a:outerShdw algn="tr" blurRad="50800" dir="8100000" dist="38100" rotWithShape="0" sx="109000" sy="109000">
              <a:prstClr val="black">
                <a:alpha val="73000"/>
              </a:prstClr>
            </a:outerShdw>
          </a:effectLst>
        </p:spPr>
      </p:pic>
      <p:sp>
        <p:nvSpPr>
          <p:cNvPr id="25" name="等腰三角形 24"/>
          <p:cNvSpPr/>
          <p:nvPr/>
        </p:nvSpPr>
        <p:spPr>
          <a:xfrm flipH="1">
            <a:off x="10223704" y="5072131"/>
            <a:ext cx="2000250" cy="680969"/>
          </a:xfrm>
          <a:custGeom>
            <a:gdLst>
              <a:gd fmla="*/ 0 w 2134238" name="connsiteX0"/>
              <a:gd fmla="*/ 14219 h 680969" name="connsiteY0"/>
              <a:gd fmla="*/ 2134238 w 2134238" name="connsiteX1"/>
              <a:gd fmla="*/ 0 h 680969" name="connsiteY1"/>
              <a:gd fmla="*/ 2124713 w 2134238" name="connsiteX2"/>
              <a:gd fmla="*/ 680969 h 680969" name="connsiteY2"/>
              <a:gd fmla="*/ 0 w 2134238" name="connsiteX3"/>
              <a:gd fmla="*/ 14219 h 68096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0969" w="2134238">
                <a:moveTo>
                  <a:pt x="0" y="14219"/>
                </a:moveTo>
                <a:lnTo>
                  <a:pt x="2134238" y="0"/>
                </a:lnTo>
                <a:lnTo>
                  <a:pt x="2124713" y="680969"/>
                </a:lnTo>
                <a:lnTo>
                  <a:pt x="0" y="142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1346246" y="6191156"/>
            <a:ext cx="86950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结合讲座理论和公司现状谈谈线上推广 @Richard伟航</a:t>
            </a:r>
          </a:p>
        </p:txBody>
      </p:sp>
    </p:spTree>
    <p:extLst>
      <p:ext uri="{BB962C8B-B14F-4D97-AF65-F5344CB8AC3E}">
        <p14:creationId val="72398379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爱上你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19958" y="4287007"/>
            <a:ext cx="636577" cy="118872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微网站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32" y="-13243"/>
            <a:ext cx="8985712" cy="6813047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143500" y="80962"/>
            <a:ext cx="3146426" cy="6597651"/>
            <a:chOff x="5143500" y="80962"/>
            <a:chExt cx="3146426" cy="6597651"/>
          </a:xfr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grpSpPr>
        <p:sp>
          <p:nvSpPr>
            <p:cNvPr id="50" name="AutoShape 3"/>
            <p:cNvSpPr>
              <a:spLocks noChangeArrowheads="1" noChangeAspect="1" noTextEdit="1"/>
            </p:cNvSpPr>
            <p:nvPr/>
          </p:nvSpPr>
          <p:spPr bwMode="auto">
            <a:xfrm>
              <a:off x="5143500" y="80962"/>
              <a:ext cx="3124200" cy="654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7254875" y="84137"/>
              <a:ext cx="487363" cy="246063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5146675" y="1130300"/>
              <a:ext cx="1220788" cy="277813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5146675" y="1793875"/>
              <a:ext cx="1220788" cy="139700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5146675" y="2203450"/>
              <a:ext cx="1220788" cy="139700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183188" y="107950"/>
              <a:ext cx="3106738" cy="6570663"/>
            </a:xfrm>
            <a:custGeom>
              <a:gdLst>
                <a:gd fmla="*/ 5785 w 45953" name="T0"/>
                <a:gd fmla="*/ 0 h 97201" name="T1"/>
                <a:gd fmla="*/ 40168 w 45953" name="T2"/>
                <a:gd fmla="*/ 0 h 97201" name="T3"/>
                <a:gd fmla="*/ 45953 w 45953" name="T4"/>
                <a:gd fmla="*/ 5785 h 97201" name="T5"/>
                <a:gd fmla="*/ 45953 w 45953" name="T6"/>
                <a:gd fmla="*/ 91416 h 97201" name="T7"/>
                <a:gd fmla="*/ 40168 w 45953" name="T8"/>
                <a:gd fmla="*/ 97201 h 97201" name="T9"/>
                <a:gd fmla="*/ 5785 w 45953" name="T10"/>
                <a:gd fmla="*/ 97201 h 97201" name="T11"/>
                <a:gd fmla="*/ 0 w 45953" name="T12"/>
                <a:gd fmla="*/ 91416 h 97201" name="T13"/>
                <a:gd fmla="*/ 0 w 45953" name="T14"/>
                <a:gd fmla="*/ 5785 h 97201" name="T15"/>
                <a:gd fmla="*/ 5785 w 45953" name="T16"/>
                <a:gd fmla="*/ 0 h 972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7201" w="45953">
                  <a:moveTo>
                    <a:pt x="5785" y="0"/>
                  </a:moveTo>
                  <a:lnTo>
                    <a:pt x="40168" y="0"/>
                  </a:lnTo>
                  <a:cubicBezTo>
                    <a:pt x="43350" y="0"/>
                    <a:pt x="45953" y="2603"/>
                    <a:pt x="45953" y="5785"/>
                  </a:cubicBezTo>
                  <a:lnTo>
                    <a:pt x="45953" y="91416"/>
                  </a:lnTo>
                  <a:cubicBezTo>
                    <a:pt x="45953" y="94598"/>
                    <a:pt x="43350" y="97201"/>
                    <a:pt x="40168" y="97201"/>
                  </a:cubicBezTo>
                  <a:lnTo>
                    <a:pt x="5785" y="97201"/>
                  </a:lnTo>
                  <a:cubicBezTo>
                    <a:pt x="2603" y="97201"/>
                    <a:pt x="0" y="94598"/>
                    <a:pt x="0" y="91416"/>
                  </a:cubicBezTo>
                  <a:lnTo>
                    <a:pt x="0" y="5785"/>
                  </a:lnTo>
                  <a:cubicBezTo>
                    <a:pt x="0" y="2603"/>
                    <a:pt x="2603" y="0"/>
                    <a:pt x="578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5253038" y="157162"/>
              <a:ext cx="2968625" cy="6473825"/>
            </a:xfrm>
            <a:custGeom>
              <a:gdLst>
                <a:gd fmla="*/ 5530 w 43925" name="T0"/>
                <a:gd fmla="*/ 0 h 95773" name="T1"/>
                <a:gd fmla="*/ 38395 w 43925" name="T2"/>
                <a:gd fmla="*/ 0 h 95773" name="T3"/>
                <a:gd fmla="*/ 43925 w 43925" name="T4"/>
                <a:gd fmla="*/ 5700 h 95773" name="T5"/>
                <a:gd fmla="*/ 43925 w 43925" name="T6"/>
                <a:gd fmla="*/ 90072 h 95773" name="T7"/>
                <a:gd fmla="*/ 38395 w 43925" name="T8"/>
                <a:gd fmla="*/ 95773 h 95773" name="T9"/>
                <a:gd fmla="*/ 5530 w 43925" name="T10"/>
                <a:gd fmla="*/ 95773 h 95773" name="T11"/>
                <a:gd fmla="*/ 0 w 43925" name="T12"/>
                <a:gd fmla="*/ 90072 h 95773" name="T13"/>
                <a:gd fmla="*/ 0 w 43925" name="T14"/>
                <a:gd fmla="*/ 5700 h 95773" name="T15"/>
                <a:gd fmla="*/ 5530 w 43925" name="T16"/>
                <a:gd fmla="*/ 0 h 957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5773" w="43925">
                  <a:moveTo>
                    <a:pt x="5530" y="0"/>
                  </a:moveTo>
                  <a:lnTo>
                    <a:pt x="38395" y="0"/>
                  </a:lnTo>
                  <a:cubicBezTo>
                    <a:pt x="41436" y="0"/>
                    <a:pt x="43925" y="2565"/>
                    <a:pt x="43925" y="5700"/>
                  </a:cubicBezTo>
                  <a:lnTo>
                    <a:pt x="43925" y="90072"/>
                  </a:lnTo>
                  <a:cubicBezTo>
                    <a:pt x="43925" y="93208"/>
                    <a:pt x="41436" y="95773"/>
                    <a:pt x="38395" y="95773"/>
                  </a:cubicBezTo>
                  <a:lnTo>
                    <a:pt x="5530" y="95773"/>
                  </a:lnTo>
                  <a:cubicBezTo>
                    <a:pt x="2488" y="95773"/>
                    <a:pt x="0" y="93208"/>
                    <a:pt x="0" y="90072"/>
                  </a:cubicBezTo>
                  <a:lnTo>
                    <a:pt x="0" y="5700"/>
                  </a:lnTo>
                  <a:cubicBezTo>
                    <a:pt x="0" y="2565"/>
                    <a:pt x="2488" y="0"/>
                    <a:pt x="5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5380038" y="1009650"/>
              <a:ext cx="2714625" cy="4768850"/>
            </a:xfrm>
            <a:prstGeom prst="rect">
              <a:avLst/>
            </a:prstGeom>
            <a:solidFill>
              <a:srgbClr val="333333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6462713" y="5957887"/>
              <a:ext cx="549275" cy="54927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6462713" y="5965825"/>
              <a:ext cx="549275" cy="5492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60" name="Picture 1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461125" y="6205537"/>
              <a:ext cx="5540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15"/>
            <p:cNvSpPr/>
            <p:nvPr/>
          </p:nvSpPr>
          <p:spPr bwMode="auto">
            <a:xfrm>
              <a:off x="6645275" y="6146800"/>
              <a:ext cx="201613" cy="201613"/>
            </a:xfrm>
            <a:custGeom>
              <a:gdLst>
                <a:gd fmla="*/ 542 w 2981" name="T0"/>
                <a:gd fmla="*/ 0 h 2980" name="T1"/>
                <a:gd fmla="*/ 2439 w 2981" name="T2"/>
                <a:gd fmla="*/ 0 h 2980" name="T3"/>
                <a:gd fmla="*/ 2981 w 2981" name="T4"/>
                <a:gd fmla="*/ 542 h 2980" name="T5"/>
                <a:gd fmla="*/ 2981 w 2981" name="T6"/>
                <a:gd fmla="*/ 2439 h 2980" name="T7"/>
                <a:gd fmla="*/ 2439 w 2981" name="T8"/>
                <a:gd fmla="*/ 2980 h 2980" name="T9"/>
                <a:gd fmla="*/ 542 w 2981" name="T10"/>
                <a:gd fmla="*/ 2980 h 2980" name="T11"/>
                <a:gd fmla="*/ 0 w 2981" name="T12"/>
                <a:gd fmla="*/ 2439 h 2980" name="T13"/>
                <a:gd fmla="*/ 0 w 2981" name="T14"/>
                <a:gd fmla="*/ 542 h 2980" name="T15"/>
                <a:gd fmla="*/ 542 w 2981" name="T16"/>
                <a:gd fmla="*/ 0 h 29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80" w="2981">
                  <a:moveTo>
                    <a:pt x="542" y="0"/>
                  </a:moveTo>
                  <a:lnTo>
                    <a:pt x="2439" y="0"/>
                  </a:lnTo>
                  <a:cubicBezTo>
                    <a:pt x="2737" y="0"/>
                    <a:pt x="2981" y="244"/>
                    <a:pt x="2981" y="542"/>
                  </a:cubicBezTo>
                  <a:lnTo>
                    <a:pt x="2981" y="2439"/>
                  </a:lnTo>
                  <a:cubicBezTo>
                    <a:pt x="2981" y="2737"/>
                    <a:pt x="2737" y="2980"/>
                    <a:pt x="2439" y="2980"/>
                  </a:cubicBezTo>
                  <a:lnTo>
                    <a:pt x="542" y="2980"/>
                  </a:lnTo>
                  <a:cubicBezTo>
                    <a:pt x="244" y="2980"/>
                    <a:pt x="0" y="2737"/>
                    <a:pt x="0" y="2439"/>
                  </a:cubicBezTo>
                  <a:lnTo>
                    <a:pt x="0" y="542"/>
                  </a:lnTo>
                  <a:cubicBezTo>
                    <a:pt x="0" y="244"/>
                    <a:pt x="244" y="0"/>
                    <a:pt x="542" y="0"/>
                  </a:cubicBezTo>
                  <a:close/>
                </a:path>
              </a:pathLst>
            </a:custGeom>
            <a:noFill/>
            <a:ln cap="flat" w="4763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6675438" y="349250"/>
              <a:ext cx="122238" cy="122238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6489700" y="579437"/>
              <a:ext cx="495300" cy="109538"/>
            </a:xfrm>
            <a:custGeom>
              <a:gdLst>
                <a:gd fmla="*/ 467 w 7316" name="T0"/>
                <a:gd fmla="*/ 0 h 1626" name="T1"/>
                <a:gd fmla="*/ 6849 w 7316" name="T2"/>
                <a:gd fmla="*/ 0 h 1626" name="T3"/>
                <a:gd fmla="*/ 7316 w 7316" name="T4"/>
                <a:gd fmla="*/ 542 h 1626" name="T5"/>
                <a:gd fmla="*/ 7316 w 7316" name="T6"/>
                <a:gd fmla="*/ 1084 h 1626" name="T7"/>
                <a:gd fmla="*/ 6849 w 7316" name="T8"/>
                <a:gd fmla="*/ 1626 h 1626" name="T9"/>
                <a:gd fmla="*/ 467 w 7316" name="T10"/>
                <a:gd fmla="*/ 1626 h 1626" name="T11"/>
                <a:gd fmla="*/ 0 w 7316" name="T12"/>
                <a:gd fmla="*/ 1084 h 1626" name="T13"/>
                <a:gd fmla="*/ 0 w 7316" name="T14"/>
                <a:gd fmla="*/ 542 h 1626" name="T15"/>
                <a:gd fmla="*/ 467 w 7316" name="T16"/>
                <a:gd fmla="*/ 0 h 16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26" w="7316">
                  <a:moveTo>
                    <a:pt x="467" y="0"/>
                  </a:moveTo>
                  <a:lnTo>
                    <a:pt x="6849" y="0"/>
                  </a:lnTo>
                  <a:cubicBezTo>
                    <a:pt x="7106" y="0"/>
                    <a:pt x="7316" y="244"/>
                    <a:pt x="7316" y="542"/>
                  </a:cubicBezTo>
                  <a:lnTo>
                    <a:pt x="7316" y="1084"/>
                  </a:lnTo>
                  <a:cubicBezTo>
                    <a:pt x="7316" y="1382"/>
                    <a:pt x="7106" y="1626"/>
                    <a:pt x="6849" y="1626"/>
                  </a:cubicBezTo>
                  <a:lnTo>
                    <a:pt x="467" y="1626"/>
                  </a:lnTo>
                  <a:cubicBezTo>
                    <a:pt x="210" y="1626"/>
                    <a:pt x="0" y="1382"/>
                    <a:pt x="0" y="1084"/>
                  </a:cubicBezTo>
                  <a:lnTo>
                    <a:pt x="0" y="542"/>
                  </a:lnTo>
                  <a:cubicBezTo>
                    <a:pt x="0" y="244"/>
                    <a:pt x="210" y="0"/>
                    <a:pt x="467" y="0"/>
                  </a:cubicBezTo>
                  <a:close/>
                </a:path>
              </a:pathLst>
            </a:custGeom>
            <a:noFill/>
            <a:ln cap="flat" w="4763">
              <a:solidFill>
                <a:srgbClr val="B2B2B2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4"/>
          <a:srcRect l="1268" r="1776" t="3592"/>
          <a:stretch>
            <a:fillRect/>
          </a:stretch>
        </p:blipFill>
        <p:spPr>
          <a:xfrm>
            <a:off x="5382690" y="1029973"/>
            <a:ext cx="2719443" cy="407542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80038" y="5105400"/>
            <a:ext cx="2722095" cy="673100"/>
          </a:xfrm>
          <a:prstGeom prst="rect">
            <a:avLst/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695259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315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矩形 35"/>
          <p:cNvSpPr/>
          <p:nvPr/>
        </p:nvSpPr>
        <p:spPr>
          <a:xfrm>
            <a:off x="11226018" y="2330019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娶回家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19958" y="4287007"/>
            <a:ext cx="636577" cy="1188720"/>
          </a:xfrm>
          <a:prstGeom prst="rect">
            <a:avLst/>
          </a:prstGeom>
          <a:solidFill>
            <a:srgbClr val="131516"/>
          </a:solidFill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  <a:p>
            <a:r>
              <a:rPr altLang="zh-CN" b="1" lang="en-US" smtClean="0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</a:t>
            </a:r>
          </a:p>
          <a:p>
            <a:r>
              <a:rPr altLang="zh-CN" b="1" lang="en-US" smtClean="0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25"/>
            <a:ext cx="7913834" cy="594506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551963" y="5205046"/>
            <a:ext cx="914571" cy="740142"/>
          </a:xfrm>
          <a:prstGeom prst="rect">
            <a:avLst/>
          </a:prstGeom>
          <a:solidFill>
            <a:srgbClr val="131516"/>
          </a:solidFill>
          <a:ln>
            <a:solidFill>
              <a:srgbClr val="1315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11226018" y="3210950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1240086" y="4125229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11240086" y="5027851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1226018" y="5938158"/>
            <a:ext cx="965982" cy="4361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11374264" y="2330019"/>
            <a:ext cx="690880" cy="405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商机</a:t>
            </a: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</a:t>
            </a: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</a:t>
            </a: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客服</a:t>
            </a: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endParaRPr altLang="en-US" lang="zh-CN" smtClean="0" sz="20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29952" y="601515"/>
            <a:ext cx="992943" cy="992943"/>
          </a:xfrm>
          <a:prstGeom prst="rect">
            <a:avLst/>
          </a:prstGeom>
        </p:spPr>
      </p:pic>
    </p:spTree>
    <p:extLst>
      <p:ext uri="{BB962C8B-B14F-4D97-AF65-F5344CB8AC3E}">
        <p14:creationId val="161939511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CC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8435656" y="70196"/>
            <a:ext cx="3738880" cy="701040"/>
          </a:xfrm>
          <a:prstGeom prst="rect">
            <a:avLst/>
          </a:prstGeom>
          <a:solidFill>
            <a:schemeClr val="bg1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移动营销全景图</a:t>
            </a:r>
          </a:p>
        </p:txBody>
      </p:sp>
      <p:sp>
        <p:nvSpPr>
          <p:cNvPr id="7" name="矩形 6"/>
          <p:cNvSpPr/>
          <p:nvPr/>
        </p:nvSpPr>
        <p:spPr>
          <a:xfrm>
            <a:off x="925244" y="1592287"/>
            <a:ext cx="928468" cy="4164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2513180" y="1592286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926126" y="1592285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5339072" y="1592285"/>
            <a:ext cx="753478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722541" y="1592284"/>
            <a:ext cx="816664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292683" y="1592283"/>
            <a:ext cx="735552" cy="4164037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9880619" y="1592282"/>
            <a:ext cx="928468" cy="4164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右箭头 13"/>
          <p:cNvSpPr/>
          <p:nvPr/>
        </p:nvSpPr>
        <p:spPr>
          <a:xfrm>
            <a:off x="1389478" y="973641"/>
            <a:ext cx="8955375" cy="430232"/>
          </a:xfrm>
          <a:prstGeom prst="rightArrow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右箭头 14"/>
          <p:cNvSpPr/>
          <p:nvPr/>
        </p:nvSpPr>
        <p:spPr>
          <a:xfrm flipH="1">
            <a:off x="1389478" y="5944728"/>
            <a:ext cx="8955375" cy="430232"/>
          </a:xfrm>
          <a:prstGeom prst="rightArrow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8656" y="2150806"/>
            <a:ext cx="995680" cy="3017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 PC</a:t>
            </a:r>
          </a:p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 +</a:t>
            </a:r>
          </a:p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手机</a:t>
            </a:r>
          </a:p>
          <a:p>
            <a:endParaRPr altLang="zh-CN" b="1" lang="en-US" smtClean="0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搜索</a:t>
            </a:r>
          </a:p>
          <a:p>
            <a:r>
              <a:rPr altLang="zh-CN" b="1" lang="en-US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询盘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07382" y="2225162"/>
            <a:ext cx="589280" cy="2529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型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20086" y="1919947"/>
            <a:ext cx="589280" cy="3505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营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型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手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机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页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47506" y="2240524"/>
            <a:ext cx="589280" cy="2529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7116" y="2658610"/>
            <a:ext cx="589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站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12395" y="1818650"/>
            <a:ext cx="589280" cy="3505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海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报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、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活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动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页</a:t>
            </a:r>
          </a:p>
          <a:p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116110" y="1731666"/>
            <a:ext cx="538480" cy="393192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维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码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短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信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</a:t>
            </a:r>
          </a:p>
          <a:p>
            <a:r>
              <a:rPr altLang="en-US" b="1" lang="zh-CN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击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4161" y="50477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800">
                <a:latin charset="-122" panose="020b0503020204020204" pitchFamily="34" typeface="微软雅黑"/>
                <a:ea charset="-122" panose="020b0503020204020204" pitchFamily="34" typeface="微软雅黑"/>
              </a:rPr>
              <a:t>陌生潜在客户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39204" y="6335848"/>
            <a:ext cx="3738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有一面之缘的潜在客户</a:t>
            </a:r>
          </a:p>
        </p:txBody>
      </p:sp>
      <p:sp>
        <p:nvSpPr>
          <p:cNvPr id="25" name="右箭头 24"/>
          <p:cNvSpPr/>
          <p:nvPr/>
        </p:nvSpPr>
        <p:spPr>
          <a:xfrm>
            <a:off x="1998019" y="3350034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右箭头 25"/>
          <p:cNvSpPr/>
          <p:nvPr/>
        </p:nvSpPr>
        <p:spPr>
          <a:xfrm>
            <a:off x="3369290" y="3327171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右箭头 26"/>
          <p:cNvSpPr/>
          <p:nvPr/>
        </p:nvSpPr>
        <p:spPr>
          <a:xfrm>
            <a:off x="4797832" y="3319545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右箭头 27"/>
          <p:cNvSpPr/>
          <p:nvPr/>
        </p:nvSpPr>
        <p:spPr>
          <a:xfrm flipH="1">
            <a:off x="6225179" y="3316779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右箭头 28"/>
          <p:cNvSpPr/>
          <p:nvPr/>
        </p:nvSpPr>
        <p:spPr>
          <a:xfrm flipH="1">
            <a:off x="7730105" y="3314429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右箭头 29"/>
          <p:cNvSpPr/>
          <p:nvPr/>
        </p:nvSpPr>
        <p:spPr>
          <a:xfrm flipH="1">
            <a:off x="9234881" y="3307850"/>
            <a:ext cx="439091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3397334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-25259" y="0"/>
            <a:ext cx="12217259" cy="6858000"/>
          </a:xfrm>
          <a:prstGeom prst="rect">
            <a:avLst/>
          </a:prstGeom>
          <a:solidFill>
            <a:srgbClr val="EC0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-25259" y="2330222"/>
            <a:ext cx="1198880" cy="1920240"/>
          </a:xfrm>
          <a:prstGeom prst="rect">
            <a:avLst/>
          </a:prstGeom>
          <a:solidFill>
            <a:srgbClr val="8CC63E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移动</a:t>
            </a:r>
          </a:p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营销</a:t>
            </a:r>
          </a:p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闭环</a:t>
            </a:r>
          </a:p>
        </p:txBody>
      </p:sp>
      <p:sp>
        <p:nvSpPr>
          <p:cNvPr id="2" name="椭圆 1"/>
          <p:cNvSpPr/>
          <p:nvPr/>
        </p:nvSpPr>
        <p:spPr>
          <a:xfrm>
            <a:off x="5743618" y="586687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006133" y="2085419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7242971" y="4747865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119084" y="4747864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306706" y="2147578"/>
            <a:ext cx="1624533" cy="1624534"/>
          </a:xfrm>
          <a:prstGeom prst="ellipse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右箭头 2"/>
          <p:cNvSpPr/>
          <p:nvPr/>
        </p:nvSpPr>
        <p:spPr>
          <a:xfrm rot="2763968">
            <a:off x="7487404" y="1804110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右箭头 14"/>
          <p:cNvSpPr/>
          <p:nvPr/>
        </p:nvSpPr>
        <p:spPr>
          <a:xfrm rot="6626884">
            <a:off x="8221325" y="4116348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/>
        </p:nvSpPr>
        <p:spPr>
          <a:xfrm rot="10800000">
            <a:off x="6051225" y="5555856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右箭头 16"/>
          <p:cNvSpPr/>
          <p:nvPr/>
        </p:nvSpPr>
        <p:spPr>
          <a:xfrm rot="14385969">
            <a:off x="4023209" y="4041150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/>
          <p:nvPr/>
        </p:nvSpPr>
        <p:spPr>
          <a:xfrm rot="19314072">
            <a:off x="4845080" y="1784743"/>
            <a:ext cx="820549" cy="492721"/>
          </a:xfrm>
          <a:prstGeom prst="rightArrow">
            <a:avLst/>
          </a:prstGeom>
          <a:solidFill>
            <a:srgbClr val="8CC63E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5840280" y="116812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一面之缘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10512" y="2744428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忠实客户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55128" y="5366066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75772" y="536606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持续销售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96584" y="2778142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分享好友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069912" y="2268946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优惠活动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吸引客户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50896" y="3525670"/>
            <a:ext cx="1325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一键拨号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一键导航</a:t>
            </a:r>
          </a:p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全方位服务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733610" y="5827730"/>
            <a:ext cx="1554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随时随地</a:t>
            </a: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手机在线支付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378931" y="5985589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抢占用户手机桌面</a:t>
            </a: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陪在身边持续关注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53936" y="3569051"/>
            <a:ext cx="1325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一键分享</a:t>
            </a:r>
          </a:p>
          <a:p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拓展新客户</a:t>
            </a:r>
          </a:p>
        </p:txBody>
      </p:sp>
      <p:sp>
        <p:nvSpPr>
          <p:cNvPr id="30" name="矩形 29"/>
          <p:cNvSpPr/>
          <p:nvPr/>
        </p:nvSpPr>
        <p:spPr>
          <a:xfrm rot="16200000">
            <a:off x="5908055" y="-5923339"/>
            <a:ext cx="350631" cy="12217259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等腰三角形 30"/>
          <p:cNvSpPr/>
          <p:nvPr/>
        </p:nvSpPr>
        <p:spPr>
          <a:xfrm>
            <a:off x="656400" y="4261594"/>
            <a:ext cx="528928" cy="248634"/>
          </a:xfrm>
          <a:custGeom>
            <a:gdLst>
              <a:gd fmla="*/ 16091 w 528928" name="connsiteX0"/>
              <a:gd fmla="*/ 4794 h 248634" name="connsiteY0"/>
              <a:gd fmla="*/ 528928 w 528928" name="connsiteX1"/>
              <a:gd fmla="*/ 0 h 248634" name="connsiteY1"/>
              <a:gd fmla="*/ 0 w 528928" name="connsiteX2"/>
              <a:gd fmla="*/ 248634 h 248634" name="connsiteY2"/>
              <a:gd fmla="*/ 16091 w 528928" name="connsiteX3"/>
              <a:gd fmla="*/ 4794 h 2486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8634" w="528928">
                <a:moveTo>
                  <a:pt x="16091" y="4794"/>
                </a:moveTo>
                <a:lnTo>
                  <a:pt x="528928" y="0"/>
                </a:lnTo>
                <a:lnTo>
                  <a:pt x="0" y="248634"/>
                </a:lnTo>
                <a:lnTo>
                  <a:pt x="16091" y="479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0942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0170" y="620064"/>
            <a:ext cx="9918060" cy="521406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24248" y="463639"/>
            <a:ext cx="334851" cy="547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784767" y="490336"/>
            <a:ext cx="334851" cy="547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V="1" rot="5400000">
            <a:off x="6144289" y="-4697846"/>
            <a:ext cx="334851" cy="1042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803820" y="5990555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微盟的产品广告</a:t>
            </a:r>
          </a:p>
        </p:txBody>
      </p:sp>
    </p:spTree>
    <p:extLst>
      <p:ext uri="{BB962C8B-B14F-4D97-AF65-F5344CB8AC3E}">
        <p14:creationId val="350710010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narVert">
          <a:fgClr>
            <a:srgbClr val="3D3D3D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4825" y="1271587"/>
            <a:ext cx="10644912" cy="33766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38749" y="5524500"/>
            <a:ext cx="424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其实还有用滴！！！</a:t>
            </a:r>
          </a:p>
        </p:txBody>
      </p:sp>
    </p:spTree>
    <p:extLst>
      <p:ext uri="{BB962C8B-B14F-4D97-AF65-F5344CB8AC3E}">
        <p14:creationId val="2710720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narVert">
          <a:fgClr>
            <a:srgbClr val="3D3D3D"/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39201" y="433387"/>
            <a:ext cx="3137924" cy="99536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8150" y="1257300"/>
            <a:ext cx="13898879" cy="5852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三大绝招</a:t>
            </a:r>
          </a:p>
          <a:p>
            <a:endParaRPr altLang="en-US" lang="zh-CN" smtClean="0" sz="5400">
              <a:solidFill>
                <a:schemeClr val="bg1"/>
              </a:solidFill>
              <a:latin charset="-122" panose="02000000000000000000" pitchFamily="2" typeface="方正行黑简体"/>
              <a:ea charset="-122" panose="02000000000000000000" pitchFamily="2" typeface="方正行黑简体"/>
            </a:endParaRPr>
          </a:p>
          <a:p>
            <a:r>
              <a:rPr altLang="en-US" lang="zh-CN" smtClean="0" sz="54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微博账号分类，发送不同话题，提高曝光率；</a:t>
            </a:r>
          </a:p>
          <a:p>
            <a:endParaRPr altLang="en-US" lang="zh-CN" smtClean="0" sz="5400">
              <a:solidFill>
                <a:schemeClr val="bg1"/>
              </a:solidFill>
              <a:latin charset="-122" panose="02000000000000000000" pitchFamily="2" typeface="方正行黑简体"/>
              <a:ea charset="-122" panose="02000000000000000000" pitchFamily="2" typeface="方正行黑简体"/>
            </a:endParaRPr>
          </a:p>
          <a:p>
            <a:r>
              <a:rPr altLang="en-US" lang="zh-CN" smtClean="0" sz="54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转大V微博并抢沙发评论；</a:t>
            </a:r>
          </a:p>
          <a:p>
            <a:endParaRPr altLang="en-US" lang="zh-CN" smtClean="0" sz="5400">
              <a:solidFill>
                <a:schemeClr val="bg1"/>
              </a:solidFill>
              <a:latin charset="-122" panose="02000000000000000000" pitchFamily="2" typeface="方正行黑简体"/>
              <a:ea charset="-122" panose="02000000000000000000" pitchFamily="2" typeface="方正行黑简体"/>
            </a:endParaRPr>
          </a:p>
          <a:p>
            <a:r>
              <a:rPr altLang="en-US" lang="zh-CN" smtClean="0" sz="54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企业媒体化，关注社会热点，深度原创内容。</a:t>
            </a:r>
          </a:p>
        </p:txBody>
      </p:sp>
    </p:spTree>
    <p:extLst>
      <p:ext uri="{BB962C8B-B14F-4D97-AF65-F5344CB8AC3E}">
        <p14:creationId val="222780295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466611"/>
            <a:ext cx="4081463" cy="1267942"/>
          </a:xfrm>
          <a:prstGeom prst="rect">
            <a:avLst/>
          </a:prstGeom>
          <a:pattFill prst="narVert">
            <a:fgClr>
              <a:srgbClr val="3D3D3D"/>
            </a:fgClr>
            <a:bgClr>
              <a:schemeClr val="tx1">
                <a:lumMod val="65000"/>
                <a:lumOff val="3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5819" y="549691"/>
            <a:ext cx="3285582" cy="10422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1499" y="2288249"/>
            <a:ext cx="3514725" cy="115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87363" y="562977"/>
            <a:ext cx="3752850" cy="1171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50937" y="636701"/>
            <a:ext cx="3533775" cy="111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8695" y="3919387"/>
            <a:ext cx="3638550" cy="1343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4287" y="3893211"/>
            <a:ext cx="3400425" cy="1171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4363" y="3926549"/>
            <a:ext cx="3467100" cy="110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8695" y="5529102"/>
            <a:ext cx="3200400" cy="1143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4375" y="2153642"/>
            <a:ext cx="3476625" cy="1190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4287" y="2173949"/>
            <a:ext cx="3200400" cy="1266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1988" y="5459034"/>
            <a:ext cx="3419475" cy="1009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4287" y="5487609"/>
            <a:ext cx="3200400" cy="981075"/>
          </a:xfrm>
          <a:prstGeom prst="rect">
            <a:avLst/>
          </a:prstGeom>
        </p:spPr>
      </p:pic>
    </p:spTree>
    <p:extLst>
      <p:ext uri="{BB962C8B-B14F-4D97-AF65-F5344CB8AC3E}">
        <p14:creationId val="29515551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A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6"/>
          <p:cNvSpPr/>
          <p:nvPr/>
        </p:nvSpPr>
        <p:spPr bwMode="auto">
          <a:xfrm>
            <a:off x="890787" y="0"/>
            <a:ext cx="2183948" cy="2894625"/>
          </a:xfrm>
          <a:custGeom>
            <a:gdLst>
              <a:gd fmla="*/ 27775 w 27775" name="T0"/>
              <a:gd fmla="*/ 13888 h 36812" name="T1"/>
              <a:gd fmla="*/ 13887 w 27775" name="T2"/>
              <a:gd fmla="*/ 36812 h 36812" name="T3"/>
              <a:gd fmla="*/ 0 w 27775" name="T4"/>
              <a:gd fmla="*/ 13888 h 36812" name="T5"/>
              <a:gd fmla="*/ 13887 w 27775" name="T6"/>
              <a:gd fmla="*/ 0 h 36812" name="T7"/>
              <a:gd fmla="*/ 27775 w 27775" name="T8"/>
              <a:gd fmla="*/ 13888 h 368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6812" w="27775">
                <a:moveTo>
                  <a:pt x="27775" y="13888"/>
                </a:moveTo>
                <a:cubicBezTo>
                  <a:pt x="27775" y="21558"/>
                  <a:pt x="13887" y="36812"/>
                  <a:pt x="13887" y="36812"/>
                </a:cubicBezTo>
                <a:cubicBezTo>
                  <a:pt x="13887" y="36812"/>
                  <a:pt x="0" y="21558"/>
                  <a:pt x="0" y="13888"/>
                </a:cubicBezTo>
                <a:cubicBezTo>
                  <a:pt x="0" y="6218"/>
                  <a:pt x="6217" y="0"/>
                  <a:pt x="13887" y="0"/>
                </a:cubicBezTo>
                <a:cubicBezTo>
                  <a:pt x="21557" y="0"/>
                  <a:pt x="27775" y="6218"/>
                  <a:pt x="27775" y="13888"/>
                </a:cubicBezTo>
                <a:close/>
              </a:path>
            </a:pathLst>
          </a:custGeom>
          <a:solidFill>
            <a:srgbClr val="EC008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Freeform 9"/>
          <p:cNvSpPr/>
          <p:nvPr/>
        </p:nvSpPr>
        <p:spPr bwMode="auto">
          <a:xfrm>
            <a:off x="2672465" y="3656625"/>
            <a:ext cx="804540" cy="1066188"/>
          </a:xfrm>
          <a:custGeom>
            <a:gdLst>
              <a:gd fmla="*/ 10232 w 10232" name="T0"/>
              <a:gd fmla="*/ 5116 h 13560" name="T1"/>
              <a:gd fmla="*/ 5116 w 10232" name="T2"/>
              <a:gd fmla="*/ 13560 h 13560" name="T3"/>
              <a:gd fmla="*/ 0 w 10232" name="T4"/>
              <a:gd fmla="*/ 5116 h 13560" name="T5"/>
              <a:gd fmla="*/ 5116 w 10232" name="T6"/>
              <a:gd fmla="*/ 0 h 13560" name="T7"/>
              <a:gd fmla="*/ 10232 w 10232" name="T8"/>
              <a:gd fmla="*/ 5116 h 1356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560" w="10232">
                <a:moveTo>
                  <a:pt x="10232" y="5116"/>
                </a:moveTo>
                <a:cubicBezTo>
                  <a:pt x="10232" y="7941"/>
                  <a:pt x="5116" y="13560"/>
                  <a:pt x="5116" y="13560"/>
                </a:cubicBezTo>
                <a:cubicBezTo>
                  <a:pt x="5116" y="13560"/>
                  <a:pt x="0" y="7941"/>
                  <a:pt x="0" y="5116"/>
                </a:cubicBezTo>
                <a:cubicBezTo>
                  <a:pt x="0" y="2290"/>
                  <a:pt x="2290" y="0"/>
                  <a:pt x="5116" y="0"/>
                </a:cubicBezTo>
                <a:cubicBezTo>
                  <a:pt x="7941" y="0"/>
                  <a:pt x="10232" y="2290"/>
                  <a:pt x="10232" y="5116"/>
                </a:cubicBezTo>
                <a:close/>
              </a:path>
            </a:pathLst>
          </a:custGeom>
          <a:solidFill>
            <a:srgbClr val="8CC63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860191" y="5070759"/>
            <a:ext cx="429088" cy="429432"/>
          </a:xfrm>
          <a:prstGeom prst="ellipse">
            <a:avLst/>
          </a:prstGeom>
          <a:solidFill>
            <a:srgbClr val="8CC63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3879274" y="1447312"/>
            <a:ext cx="6583680" cy="429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38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Thank </a:t>
            </a:r>
          </a:p>
          <a:p>
            <a:r>
              <a:rPr altLang="zh-CN" b="1" lang="en-US" smtClean="0" sz="13800">
                <a:solidFill>
                  <a:schemeClr val="bg1"/>
                </a:solidFill>
                <a:latin charset="-122" panose="02000000000000000000" pitchFamily="2" typeface="方正行黑简体"/>
                <a:ea charset="-122" panose="02000000000000000000" pitchFamily="2" typeface="方正行黑简体"/>
              </a:rPr>
              <a:t>    you！</a:t>
            </a:r>
          </a:p>
        </p:txBody>
      </p:sp>
    </p:spTree>
    <p:extLst>
      <p:ext uri="{BB962C8B-B14F-4D97-AF65-F5344CB8AC3E}">
        <p14:creationId val="87071918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0" y="1638300"/>
            <a:ext cx="12192000" cy="5269010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038600" y="151091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未来已来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44660" y="2216726"/>
            <a:ext cx="7943850" cy="2834640"/>
          </a:xfrm>
          <a:prstGeom prst="rect">
            <a:avLst/>
          </a:prstGeom>
          <a:noFill/>
        </p:spPr>
        <p:txBody>
          <a:bodyPr anchor="t" anchorCtr="1" rtlCol="0" vert="horz" wrap="square">
            <a:spAutoFit/>
          </a:bodyPr>
          <a:lstStyle/>
          <a:p>
            <a:pPr indent="-571500" marL="571500">
              <a:buFont typeface="Arial"/>
              <a:buChar char="•"/>
            </a:pPr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移动互联网的趋势</a:t>
            </a:r>
          </a:p>
          <a:p>
            <a:pPr indent="-571500" marL="571500">
              <a:buFont typeface="Arial"/>
              <a:buChar char="•"/>
            </a:pPr>
            <a:endParaRPr altLang="en-US" b="1" lang="zh-CN" smtClean="0" sz="3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571500" marL="571500">
              <a:buFont typeface="Arial"/>
              <a:buChar char="•"/>
            </a:pPr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制高点：全网营销标准（天地人）</a:t>
            </a:r>
          </a:p>
          <a:p>
            <a:pPr indent="-571500" marL="571500">
              <a:buFont typeface="Arial"/>
              <a:buChar char="•"/>
            </a:pPr>
            <a:endParaRPr altLang="en-US" b="1" lang="zh-CN" smtClean="0" sz="3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indent="-571500" marL="571500">
              <a:buFont typeface="Arial"/>
              <a:buChar char="•"/>
            </a:pPr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支撑点：MIE移动营销落地系统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86766" y="6095362"/>
            <a:ext cx="20116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落地点</a:t>
            </a:r>
          </a:p>
        </p:txBody>
      </p:sp>
      <p:sp>
        <p:nvSpPr>
          <p:cNvPr id="32" name="下箭头 31"/>
          <p:cNvSpPr/>
          <p:nvPr/>
        </p:nvSpPr>
        <p:spPr>
          <a:xfrm>
            <a:off x="0" y="1447152"/>
            <a:ext cx="4229100" cy="4839359"/>
          </a:xfrm>
          <a:prstGeom prst="downArrow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val="1803924961"/>
              </p:ext>
            </p:extLst>
          </p:nvPr>
        </p:nvGraphicFramePr>
        <p:xfrm>
          <a:off x="7212107" y="336878"/>
          <a:ext cx="2501900" cy="828754"/>
        </p:xfrm>
        <a:graphic>
          <a:graphicData uri="http://schemas.openxmlformats.org/presentationml/2006/ole">
            <mc:AlternateContent>
              <mc:Choice xmlns:v="urn:schemas-microsoft-com:vml" Requires="v">
                <p:oleObj imgH="7597011" imgW="22937146" name="CorelDRAW" progId="CorelDraw.Graphic.15" r:id="rId2" spid="_x0000_s1038">
                  <p:embed/>
                </p:oleObj>
              </mc:Choice>
              <mc:Fallback>
                <p:oleObj imgH="7597011" imgW="22937146" name="CorelDRAW" progId="CorelDraw.Graphic.15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12107" y="336878"/>
                        <a:ext cx="2501900" cy="828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下箭头 32"/>
          <p:cNvSpPr/>
          <p:nvPr/>
        </p:nvSpPr>
        <p:spPr>
          <a:xfrm flipH="1" flipV="1">
            <a:off x="11398220" y="1638299"/>
            <a:ext cx="784474" cy="5219701"/>
          </a:xfrm>
          <a:prstGeom prst="downArrow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874039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1"/>
      <p:bldP grpId="0" spid="32"/>
      <p:bldP grpId="0" spid="3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3157270" y="4114800"/>
            <a:ext cx="9098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F3B14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每家公司都是移动互联网公司</a:t>
            </a:r>
          </a:p>
        </p:txBody>
      </p:sp>
      <p:sp>
        <p:nvSpPr>
          <p:cNvPr id="7" name="矩形 6"/>
          <p:cNvSpPr/>
          <p:nvPr/>
        </p:nvSpPr>
        <p:spPr>
          <a:xfrm>
            <a:off x="248334" y="1200686"/>
            <a:ext cx="4399280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6600">
                <a:solidFill>
                  <a:srgbClr val="F3B14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未来</a:t>
            </a:r>
          </a:p>
        </p:txBody>
      </p:sp>
    </p:spTree>
    <p:extLst>
      <p:ext uri="{BB962C8B-B14F-4D97-AF65-F5344CB8AC3E}">
        <p14:creationId val="355306294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右箭头 2"/>
          <p:cNvSpPr/>
          <p:nvPr/>
        </p:nvSpPr>
        <p:spPr>
          <a:xfrm>
            <a:off x="5995720" y="2705100"/>
            <a:ext cx="6196280" cy="1409700"/>
          </a:xfrm>
          <a:prstGeom prst="rightArrow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5995720" y="2924234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F7931C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是跟着眼球走</a:t>
            </a:r>
          </a:p>
        </p:txBody>
      </p:sp>
      <p:sp>
        <p:nvSpPr>
          <p:cNvPr id="7" name="矩形 6"/>
          <p:cNvSpPr/>
          <p:nvPr/>
        </p:nvSpPr>
        <p:spPr>
          <a:xfrm>
            <a:off x="1553478" y="2062460"/>
            <a:ext cx="4399280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6600">
                <a:solidFill>
                  <a:srgbClr val="FFF100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金钱</a:t>
            </a:r>
          </a:p>
        </p:txBody>
      </p:sp>
    </p:spTree>
    <p:extLst>
      <p:ext uri="{BB962C8B-B14F-4D97-AF65-F5344CB8AC3E}">
        <p14:creationId val="402339213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5214670" y="3729484"/>
            <a:ext cx="5669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rgbClr val="008ED3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渐变成为主流时间</a:t>
            </a:r>
          </a:p>
        </p:txBody>
      </p:sp>
      <p:sp>
        <p:nvSpPr>
          <p:cNvPr id="7" name="矩形 6"/>
          <p:cNvSpPr/>
          <p:nvPr/>
        </p:nvSpPr>
        <p:spPr>
          <a:xfrm>
            <a:off x="991284" y="1867436"/>
            <a:ext cx="8945880" cy="184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1500">
                <a:solidFill>
                  <a:srgbClr val="008ED3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碎片化的时间</a:t>
            </a:r>
          </a:p>
        </p:txBody>
      </p:sp>
    </p:spTree>
    <p:extLst>
      <p:ext uri="{BB962C8B-B14F-4D97-AF65-F5344CB8AC3E}">
        <p14:creationId val="300355780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474483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09574" y="114300"/>
            <a:ext cx="7332841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MIE移动营销系统</a:t>
            </a:r>
          </a:p>
        </p:txBody>
      </p:sp>
      <p:sp>
        <p:nvSpPr>
          <p:cNvPr id="3" name="矩形 2"/>
          <p:cNvSpPr/>
          <p:nvPr/>
        </p:nvSpPr>
        <p:spPr>
          <a:xfrm>
            <a:off x="45720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478505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42361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9376360" y="3409950"/>
            <a:ext cx="213360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69106" y="3445015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发现你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59956" y="3445015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了解你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77187" y="3445015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爱上你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81386" y="3445015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娶回家</a:t>
            </a:r>
          </a:p>
        </p:txBody>
      </p:sp>
      <p:sp>
        <p:nvSpPr>
          <p:cNvPr id="15" name="右箭头 14"/>
          <p:cNvSpPr/>
          <p:nvPr/>
        </p:nvSpPr>
        <p:spPr>
          <a:xfrm>
            <a:off x="2688312" y="3675132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右箭头 15"/>
          <p:cNvSpPr/>
          <p:nvPr/>
        </p:nvSpPr>
        <p:spPr>
          <a:xfrm>
            <a:off x="5679482" y="3635514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右箭头 16"/>
          <p:cNvSpPr/>
          <p:nvPr/>
        </p:nvSpPr>
        <p:spPr>
          <a:xfrm>
            <a:off x="8620445" y="3657600"/>
            <a:ext cx="692680" cy="247650"/>
          </a:xfrm>
          <a:prstGeom prst="rightArrow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1477743" y="2416314"/>
            <a:ext cx="714257" cy="28194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02555" y="100162"/>
            <a:ext cx="2661374" cy="152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99972491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8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22404" y="0"/>
            <a:ext cx="10269596" cy="685800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83506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发现你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1858" y="4287007"/>
            <a:ext cx="636577" cy="118872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二维码</a:t>
            </a:r>
          </a:p>
        </p:txBody>
      </p:sp>
    </p:spTree>
    <p:extLst>
      <p:ext uri="{BB962C8B-B14F-4D97-AF65-F5344CB8AC3E}">
        <p14:creationId val="18873844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-17283" y="0"/>
            <a:ext cx="1674633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83506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发现你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4114" l="1553" r="29936" t="27492"/>
          <a:stretch>
            <a:fillRect/>
          </a:stretch>
        </p:blipFill>
        <p:spPr>
          <a:xfrm>
            <a:off x="1828799" y="1685747"/>
            <a:ext cx="4662902" cy="21424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2105"/>
          <a:stretch>
            <a:fillRect/>
          </a:stretch>
        </p:blipFill>
        <p:spPr>
          <a:xfrm>
            <a:off x="7087713" y="4522470"/>
            <a:ext cx="1676400" cy="2316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426" y="1395057"/>
            <a:ext cx="4874574" cy="272379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21208" y="4480382"/>
            <a:ext cx="636577" cy="155448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短信微信</a:t>
            </a:r>
          </a:p>
        </p:txBody>
      </p:sp>
    </p:spTree>
    <p:extLst>
      <p:ext uri="{BB962C8B-B14F-4D97-AF65-F5344CB8AC3E}">
        <p14:creationId val="82063433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-17283" y="0"/>
            <a:ext cx="1939687" cy="685800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6794" y="266700"/>
            <a:ext cx="2098920" cy="742950"/>
          </a:xfrm>
          <a:prstGeom prst="rect">
            <a:avLst/>
          </a:prstGeom>
          <a:solidFill>
            <a:srgbClr val="EC008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28700" y="301764"/>
            <a:ext cx="170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了解你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43500" y="80962"/>
            <a:ext cx="3146426" cy="6597651"/>
            <a:chOff x="5143500" y="80962"/>
            <a:chExt cx="3146426" cy="6597651"/>
          </a:xfr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AutoShape 3"/>
            <p:cNvSpPr>
              <a:spLocks noChangeArrowheads="1" noChangeAspect="1" noTextEdit="1"/>
            </p:cNvSpPr>
            <p:nvPr/>
          </p:nvSpPr>
          <p:spPr bwMode="auto">
            <a:xfrm>
              <a:off x="5143500" y="80962"/>
              <a:ext cx="3124200" cy="654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254875" y="84137"/>
              <a:ext cx="487363" cy="246063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146675" y="1130300"/>
              <a:ext cx="1220788" cy="277813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146675" y="1793875"/>
              <a:ext cx="1220788" cy="139700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46675" y="2203450"/>
              <a:ext cx="1220788" cy="139700"/>
            </a:xfrm>
            <a:prstGeom prst="rect">
              <a:avLst/>
            </a:prstGeom>
            <a:solidFill>
              <a:srgbClr val="000000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183188" y="107950"/>
              <a:ext cx="3106738" cy="6570663"/>
            </a:xfrm>
            <a:custGeom>
              <a:gdLst>
                <a:gd fmla="*/ 5785 w 45953" name="T0"/>
                <a:gd fmla="*/ 0 h 97201" name="T1"/>
                <a:gd fmla="*/ 40168 w 45953" name="T2"/>
                <a:gd fmla="*/ 0 h 97201" name="T3"/>
                <a:gd fmla="*/ 45953 w 45953" name="T4"/>
                <a:gd fmla="*/ 5785 h 97201" name="T5"/>
                <a:gd fmla="*/ 45953 w 45953" name="T6"/>
                <a:gd fmla="*/ 91416 h 97201" name="T7"/>
                <a:gd fmla="*/ 40168 w 45953" name="T8"/>
                <a:gd fmla="*/ 97201 h 97201" name="T9"/>
                <a:gd fmla="*/ 5785 w 45953" name="T10"/>
                <a:gd fmla="*/ 97201 h 97201" name="T11"/>
                <a:gd fmla="*/ 0 w 45953" name="T12"/>
                <a:gd fmla="*/ 91416 h 97201" name="T13"/>
                <a:gd fmla="*/ 0 w 45953" name="T14"/>
                <a:gd fmla="*/ 5785 h 97201" name="T15"/>
                <a:gd fmla="*/ 5785 w 45953" name="T16"/>
                <a:gd fmla="*/ 0 h 972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7201" w="45953">
                  <a:moveTo>
                    <a:pt x="5785" y="0"/>
                  </a:moveTo>
                  <a:lnTo>
                    <a:pt x="40168" y="0"/>
                  </a:lnTo>
                  <a:cubicBezTo>
                    <a:pt x="43350" y="0"/>
                    <a:pt x="45953" y="2603"/>
                    <a:pt x="45953" y="5785"/>
                  </a:cubicBezTo>
                  <a:lnTo>
                    <a:pt x="45953" y="91416"/>
                  </a:lnTo>
                  <a:cubicBezTo>
                    <a:pt x="45953" y="94598"/>
                    <a:pt x="43350" y="97201"/>
                    <a:pt x="40168" y="97201"/>
                  </a:cubicBezTo>
                  <a:lnTo>
                    <a:pt x="5785" y="97201"/>
                  </a:lnTo>
                  <a:cubicBezTo>
                    <a:pt x="2603" y="97201"/>
                    <a:pt x="0" y="94598"/>
                    <a:pt x="0" y="91416"/>
                  </a:cubicBezTo>
                  <a:lnTo>
                    <a:pt x="0" y="5785"/>
                  </a:lnTo>
                  <a:cubicBezTo>
                    <a:pt x="0" y="2603"/>
                    <a:pt x="2603" y="0"/>
                    <a:pt x="578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5253038" y="157162"/>
              <a:ext cx="2968625" cy="6473825"/>
            </a:xfrm>
            <a:custGeom>
              <a:gdLst>
                <a:gd fmla="*/ 5530 w 43925" name="T0"/>
                <a:gd fmla="*/ 0 h 95773" name="T1"/>
                <a:gd fmla="*/ 38395 w 43925" name="T2"/>
                <a:gd fmla="*/ 0 h 95773" name="T3"/>
                <a:gd fmla="*/ 43925 w 43925" name="T4"/>
                <a:gd fmla="*/ 5700 h 95773" name="T5"/>
                <a:gd fmla="*/ 43925 w 43925" name="T6"/>
                <a:gd fmla="*/ 90072 h 95773" name="T7"/>
                <a:gd fmla="*/ 38395 w 43925" name="T8"/>
                <a:gd fmla="*/ 95773 h 95773" name="T9"/>
                <a:gd fmla="*/ 5530 w 43925" name="T10"/>
                <a:gd fmla="*/ 95773 h 95773" name="T11"/>
                <a:gd fmla="*/ 0 w 43925" name="T12"/>
                <a:gd fmla="*/ 90072 h 95773" name="T13"/>
                <a:gd fmla="*/ 0 w 43925" name="T14"/>
                <a:gd fmla="*/ 5700 h 95773" name="T15"/>
                <a:gd fmla="*/ 5530 w 43925" name="T16"/>
                <a:gd fmla="*/ 0 h 957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5773" w="43925">
                  <a:moveTo>
                    <a:pt x="5530" y="0"/>
                  </a:moveTo>
                  <a:lnTo>
                    <a:pt x="38395" y="0"/>
                  </a:lnTo>
                  <a:cubicBezTo>
                    <a:pt x="41436" y="0"/>
                    <a:pt x="43925" y="2565"/>
                    <a:pt x="43925" y="5700"/>
                  </a:cubicBezTo>
                  <a:lnTo>
                    <a:pt x="43925" y="90072"/>
                  </a:lnTo>
                  <a:cubicBezTo>
                    <a:pt x="43925" y="93208"/>
                    <a:pt x="41436" y="95773"/>
                    <a:pt x="38395" y="95773"/>
                  </a:cubicBezTo>
                  <a:lnTo>
                    <a:pt x="5530" y="95773"/>
                  </a:lnTo>
                  <a:cubicBezTo>
                    <a:pt x="2488" y="95773"/>
                    <a:pt x="0" y="93208"/>
                    <a:pt x="0" y="90072"/>
                  </a:cubicBezTo>
                  <a:lnTo>
                    <a:pt x="0" y="5700"/>
                  </a:lnTo>
                  <a:cubicBezTo>
                    <a:pt x="0" y="2565"/>
                    <a:pt x="2488" y="0"/>
                    <a:pt x="5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380038" y="1009650"/>
              <a:ext cx="2714625" cy="4768850"/>
            </a:xfrm>
            <a:prstGeom prst="rect">
              <a:avLst/>
            </a:prstGeom>
            <a:solidFill>
              <a:srgbClr val="333333"/>
            </a:solidFill>
            <a:ln cap="flat" w="1588">
              <a:solidFill>
                <a:srgbClr val="221F2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6462713" y="5957887"/>
              <a:ext cx="549275" cy="549275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462713" y="5965825"/>
              <a:ext cx="549275" cy="5492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18" name="Picture 1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461125" y="6205537"/>
              <a:ext cx="554038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5"/>
            <p:cNvSpPr/>
            <p:nvPr/>
          </p:nvSpPr>
          <p:spPr bwMode="auto">
            <a:xfrm>
              <a:off x="6645275" y="6146800"/>
              <a:ext cx="201613" cy="201613"/>
            </a:xfrm>
            <a:custGeom>
              <a:gdLst>
                <a:gd fmla="*/ 542 w 2981" name="T0"/>
                <a:gd fmla="*/ 0 h 2980" name="T1"/>
                <a:gd fmla="*/ 2439 w 2981" name="T2"/>
                <a:gd fmla="*/ 0 h 2980" name="T3"/>
                <a:gd fmla="*/ 2981 w 2981" name="T4"/>
                <a:gd fmla="*/ 542 h 2980" name="T5"/>
                <a:gd fmla="*/ 2981 w 2981" name="T6"/>
                <a:gd fmla="*/ 2439 h 2980" name="T7"/>
                <a:gd fmla="*/ 2439 w 2981" name="T8"/>
                <a:gd fmla="*/ 2980 h 2980" name="T9"/>
                <a:gd fmla="*/ 542 w 2981" name="T10"/>
                <a:gd fmla="*/ 2980 h 2980" name="T11"/>
                <a:gd fmla="*/ 0 w 2981" name="T12"/>
                <a:gd fmla="*/ 2439 h 2980" name="T13"/>
                <a:gd fmla="*/ 0 w 2981" name="T14"/>
                <a:gd fmla="*/ 542 h 2980" name="T15"/>
                <a:gd fmla="*/ 542 w 2981" name="T16"/>
                <a:gd fmla="*/ 0 h 298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980" w="2981">
                  <a:moveTo>
                    <a:pt x="542" y="0"/>
                  </a:moveTo>
                  <a:lnTo>
                    <a:pt x="2439" y="0"/>
                  </a:lnTo>
                  <a:cubicBezTo>
                    <a:pt x="2737" y="0"/>
                    <a:pt x="2981" y="244"/>
                    <a:pt x="2981" y="542"/>
                  </a:cubicBezTo>
                  <a:lnTo>
                    <a:pt x="2981" y="2439"/>
                  </a:lnTo>
                  <a:cubicBezTo>
                    <a:pt x="2981" y="2737"/>
                    <a:pt x="2737" y="2980"/>
                    <a:pt x="2439" y="2980"/>
                  </a:cubicBezTo>
                  <a:lnTo>
                    <a:pt x="542" y="2980"/>
                  </a:lnTo>
                  <a:cubicBezTo>
                    <a:pt x="244" y="2980"/>
                    <a:pt x="0" y="2737"/>
                    <a:pt x="0" y="2439"/>
                  </a:cubicBezTo>
                  <a:lnTo>
                    <a:pt x="0" y="542"/>
                  </a:lnTo>
                  <a:cubicBezTo>
                    <a:pt x="0" y="244"/>
                    <a:pt x="244" y="0"/>
                    <a:pt x="542" y="0"/>
                  </a:cubicBezTo>
                  <a:close/>
                </a:path>
              </a:pathLst>
            </a:custGeom>
            <a:noFill/>
            <a:ln cap="flat" w="4763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6675438" y="349250"/>
              <a:ext cx="122238" cy="122238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6489700" y="579437"/>
              <a:ext cx="495300" cy="109538"/>
            </a:xfrm>
            <a:custGeom>
              <a:gdLst>
                <a:gd fmla="*/ 467 w 7316" name="T0"/>
                <a:gd fmla="*/ 0 h 1626" name="T1"/>
                <a:gd fmla="*/ 6849 w 7316" name="T2"/>
                <a:gd fmla="*/ 0 h 1626" name="T3"/>
                <a:gd fmla="*/ 7316 w 7316" name="T4"/>
                <a:gd fmla="*/ 542 h 1626" name="T5"/>
                <a:gd fmla="*/ 7316 w 7316" name="T6"/>
                <a:gd fmla="*/ 1084 h 1626" name="T7"/>
                <a:gd fmla="*/ 6849 w 7316" name="T8"/>
                <a:gd fmla="*/ 1626 h 1626" name="T9"/>
                <a:gd fmla="*/ 467 w 7316" name="T10"/>
                <a:gd fmla="*/ 1626 h 1626" name="T11"/>
                <a:gd fmla="*/ 0 w 7316" name="T12"/>
                <a:gd fmla="*/ 1084 h 1626" name="T13"/>
                <a:gd fmla="*/ 0 w 7316" name="T14"/>
                <a:gd fmla="*/ 542 h 1626" name="T15"/>
                <a:gd fmla="*/ 467 w 7316" name="T16"/>
                <a:gd fmla="*/ 0 h 16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26" w="7316">
                  <a:moveTo>
                    <a:pt x="467" y="0"/>
                  </a:moveTo>
                  <a:lnTo>
                    <a:pt x="6849" y="0"/>
                  </a:lnTo>
                  <a:cubicBezTo>
                    <a:pt x="7106" y="0"/>
                    <a:pt x="7316" y="244"/>
                    <a:pt x="7316" y="542"/>
                  </a:cubicBezTo>
                  <a:lnTo>
                    <a:pt x="7316" y="1084"/>
                  </a:lnTo>
                  <a:cubicBezTo>
                    <a:pt x="7316" y="1382"/>
                    <a:pt x="7106" y="1626"/>
                    <a:pt x="6849" y="1626"/>
                  </a:cubicBezTo>
                  <a:lnTo>
                    <a:pt x="467" y="1626"/>
                  </a:lnTo>
                  <a:cubicBezTo>
                    <a:pt x="210" y="1626"/>
                    <a:pt x="0" y="1382"/>
                    <a:pt x="0" y="1084"/>
                  </a:cubicBezTo>
                  <a:lnTo>
                    <a:pt x="0" y="542"/>
                  </a:lnTo>
                  <a:cubicBezTo>
                    <a:pt x="0" y="244"/>
                    <a:pt x="210" y="0"/>
                    <a:pt x="467" y="0"/>
                  </a:cubicBezTo>
                  <a:close/>
                </a:path>
              </a:pathLst>
            </a:custGeom>
            <a:noFill/>
            <a:ln cap="flat" w="4763">
              <a:solidFill>
                <a:srgbClr val="B2B2B2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201"/>
          <a:stretch>
            <a:fillRect/>
          </a:stretch>
        </p:blipFill>
        <p:spPr>
          <a:xfrm>
            <a:off x="5368927" y="1008637"/>
            <a:ext cx="2818470" cy="4783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532" y="1022350"/>
            <a:ext cx="2803239" cy="4756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b="10735"/>
          <a:stretch>
            <a:fillRect/>
          </a:stretch>
        </p:blipFill>
        <p:spPr>
          <a:xfrm>
            <a:off x="5379664" y="1014411"/>
            <a:ext cx="2807733" cy="4764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l="2311"/>
          <a:stretch>
            <a:fillRect/>
          </a:stretch>
        </p:blipFill>
        <p:spPr>
          <a:xfrm>
            <a:off x="5379664" y="1016901"/>
            <a:ext cx="2807733" cy="477566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t="1871"/>
          <a:stretch>
            <a:fillRect/>
          </a:stretch>
        </p:blipFill>
        <p:spPr>
          <a:xfrm>
            <a:off x="5379290" y="1016900"/>
            <a:ext cx="2787245" cy="476159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319958" y="4287007"/>
            <a:ext cx="636577" cy="1188720"/>
          </a:xfrm>
          <a:prstGeom prst="rect">
            <a:avLst/>
          </a:prstGeom>
          <a:solidFill>
            <a:schemeClr val="bg1"/>
          </a:solidFill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EC008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微海报</a:t>
            </a:r>
          </a:p>
        </p:txBody>
      </p:sp>
    </p:spTree>
    <p:extLst>
      <p:ext uri="{BB962C8B-B14F-4D97-AF65-F5344CB8AC3E}">
        <p14:creationId val="3440558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none">
        <a:spAutoFit/>
      </a:bodyPr>
      <a:lstStyle>
        <a:defPPr>
          <a:defRPr dirty="0" smtClean="0" sz="40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107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5">
      <vt:lpstr>Arial</vt:lpstr>
      <vt:lpstr>Calibri Light</vt:lpstr>
      <vt:lpstr>Calibri</vt:lpstr>
      <vt:lpstr>华康俪金黑W8(P)</vt:lpstr>
      <vt:lpstr>微软雅黑</vt:lpstr>
      <vt:lpstr>方正行黑简体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2021-08-22T12:02:16Z</dcterms:created>
  <cp:lastPrinted>2021-08-22T12:02:16Z</cp:lastPrinted>
  <dcterms:modified xsi:type="dcterms:W3CDTF">2021-08-22T05:49:18Z</dcterms:modified>
  <cp:revision>1</cp:revision>
</cp:coreProperties>
</file>