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6" r:id="rId5"/>
    <p:sldId id="259" r:id="rId6"/>
    <p:sldId id="269" r:id="rId7"/>
    <p:sldId id="258" r:id="rId8"/>
    <p:sldId id="270" r:id="rId9"/>
    <p:sldId id="9572" r:id="rId10"/>
    <p:sldId id="260" r:id="rId11"/>
    <p:sldId id="271" r:id="rId12"/>
    <p:sldId id="261" r:id="rId13"/>
    <p:sldId id="272" r:id="rId14"/>
    <p:sldId id="266" r:id="rId15"/>
    <p:sldId id="9583" r:id="rId16"/>
    <p:sldId id="9582" r:id="rId17"/>
    <p:sldId id="262" r:id="rId18"/>
    <p:sldId id="267" r:id="rId19"/>
    <p:sldId id="26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tags/tag27.xml" Type="http://schemas.openxmlformats.org/officeDocument/2006/relationships/tags"/><Relationship Id="rId22" Target="presProps.xml" Type="http://schemas.openxmlformats.org/officeDocument/2006/relationships/presProps"/><Relationship Id="rId23" Target="viewProps.xml" Type="http://schemas.openxmlformats.org/officeDocument/2006/relationships/viewProps"/><Relationship Id="rId24" Target="theme/theme1.xml" Type="http://schemas.openxmlformats.org/officeDocument/2006/relationships/theme"/><Relationship Id="rId25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0D20D-C618-4B16-BA83-26AAFDA640F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449E2-853B-40F1-84FE-C34E1C84B0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1518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7EC73-AF3A-4C54-8CB6-426D78FC0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713187-3ACA-4066-8843-6328BC01F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DCC6AC-BD15-4274-AB8A-8F68DBD7F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9DE9-0946-4D64-AF44-24F38B7310B4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D9A794-F3D8-4AE0-BE3B-FE85D4CD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57569B-5460-4EC5-A2BC-FB0B7E6F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228-ADE2-4C05-91F7-139D291D8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37026552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BBB3C8-1ADD-449C-AA2F-87F2FC08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C536E3-8C4B-4434-9205-E75A80636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23C230-3CF3-4688-B8B5-B97732913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9DE9-0946-4D64-AF44-24F38B7310B4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C64F2A-00F9-40A5-B0E3-E86305FD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698D86-4291-4AE2-87CB-9554837E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228-ADE2-4C05-91F7-139D291D8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35477568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C0EE2E-7350-4837-A093-507FAA482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1A7AD0B-3959-4CC8-AF25-DAE2B1A5A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056237-3174-4D00-AB71-A6CFA3FD1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9DE9-0946-4D64-AF44-24F38B7310B4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FF8865-231F-40C4-B53E-66F60E7D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79FA61-2B32-4C16-8ED5-33A093542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228-ADE2-4C05-91F7-139D291D8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62522986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406804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3314281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4062424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0679358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362003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6245111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7848139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4381894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64B9D8-E2CB-4DE2-89C4-1D81CB165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CDAD4B-C3B0-4A16-9E98-2F452F892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D5EF77-37C2-4632-8414-367F80ED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9DE9-0946-4D64-AF44-24F38B7310B4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49F8AB-3385-4AAE-BE1E-AD3F47A6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9B5860-31EE-4F9B-A94C-6364B58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228-ADE2-4C05-91F7-139D291D8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23992965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661150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0418033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1687800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56E9AC-3049-4A10-AF67-7BBD550DF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9AEA3C-0148-4E7B-A2AA-F7DCEAA72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DF16B1-2705-44D4-B39D-7F4DBB1E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9DE9-0946-4D64-AF44-24F38B7310B4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1D77CA-0159-4BF6-ACD8-96DE95E4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CFA960-1C65-468E-8DAD-316742DD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228-ADE2-4C05-91F7-139D291D8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78010265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F96199-4001-4429-ABB5-5F5AED84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4CC75A-6EFF-4FCF-8ACB-D9B9FE20A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B60657-30CC-4939-850F-3A9213A1D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82AF33-7A75-4240-8255-156B0C94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9DE9-0946-4D64-AF44-24F38B7310B4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533135-A7EB-4235-9264-BBDC484F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E1B11D-3E11-4D01-813D-2D8798D7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228-ADE2-4C05-91F7-139D291D8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6879069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99CF9A-3057-4300-8788-249B43831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B19643-979E-4A33-8095-12D96095D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D1D032-4BFF-4837-B1A8-0893C9D8F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FA6AD1-CCDE-40E8-8B0E-63E40A77C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913BF03-5B25-4F4D-A408-7199616FF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4239301-CB67-45B3-9C40-2BB6C924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9DE9-0946-4D64-AF44-24F38B7310B4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9BBD4C2-1173-4879-B5E2-9FACDA36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609610-7BCE-4B0F-9D86-E76DB515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228-ADE2-4C05-91F7-139D291D8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46938091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5DDA0-E4AF-434E-A9D8-D462FB97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8751CF9-F452-44DB-821E-DD9614B5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9DE9-0946-4D64-AF44-24F38B7310B4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706643-0538-464C-8A93-468AA5BAB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022FC96-BE64-4826-AC18-F791BEF1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228-ADE2-4C05-91F7-139D291D8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55162079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AF7AF2B-34CB-4CD0-8EFB-016A8630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9DE9-0946-4D64-AF44-24F38B7310B4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C423A1E-A3C9-4547-A493-203D5F5C4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7ABCA0-BB11-4678-9953-1B825E37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228-ADE2-4C05-91F7-139D291D8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89038281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009207-171D-4FA3-A8F2-A513A8CD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C46F87-0DE6-4415-B799-3C2C4E5B2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5333F8-6898-4BB4-8887-B6C044CD9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97AAB0-60B2-43D1-8BBE-185D6763A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9DE9-0946-4D64-AF44-24F38B7310B4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1F250C-1CBB-4928-9E18-F7E9821C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978006-F987-47BB-AB22-C1385B83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228-ADE2-4C05-91F7-139D291D8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76552103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358088-A5E1-4CBA-A58D-92083C23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D52706D-5AE4-4385-988E-672D0906D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06740BB-B98D-4BA6-A952-160B90DE6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2455F6-57FD-4BE0-9961-B42E3C02D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9DE9-0946-4D64-AF44-24F38B7310B4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294F3A-567C-4CC3-8476-5F2AECEA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9F5A9B-20F1-4463-8D85-D2D0D67F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228-ADE2-4C05-91F7-139D291D8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35951503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82F0071-E4D9-438C-86B8-9802B495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C669CB-75B8-4572-8CFA-BC669D798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24D298-270B-4467-B652-57CCE7832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39DE9-0946-4D64-AF44-24F38B7310B4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1A48FC-2319-4393-8971-F5A99C345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94E41-D618-47EC-A673-3F0748376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26228-ADE2-4C05-91F7-139D291D8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5609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2000"/>
    </mc:Choice>
    <mc:Fallback>
      <p:transition spd="slow"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666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1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23.xml" Type="http://schemas.openxmlformats.org/officeDocument/2006/relationships/tags"/><Relationship Id="rId11" Target="../tags/tag24.xml" Type="http://schemas.openxmlformats.org/officeDocument/2006/relationships/tags"/><Relationship Id="rId12" Target="../tags/tag25.xml" Type="http://schemas.openxmlformats.org/officeDocument/2006/relationships/tags"/><Relationship Id="rId13" Target="../tags/tag26.xml" Type="http://schemas.openxmlformats.org/officeDocument/2006/relationships/tags"/><Relationship Id="rId14" Target="../media/image17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1.png" Type="http://schemas.openxmlformats.org/officeDocument/2006/relationships/image"/><Relationship Id="rId5" Target="../tags/tag18.xml" Type="http://schemas.openxmlformats.org/officeDocument/2006/relationships/tags"/><Relationship Id="rId6" Target="../tags/tag19.xml" Type="http://schemas.openxmlformats.org/officeDocument/2006/relationships/tags"/><Relationship Id="rId7" Target="../tags/tag20.xml" Type="http://schemas.openxmlformats.org/officeDocument/2006/relationships/tags"/><Relationship Id="rId8" Target="../tags/tag21.xml" Type="http://schemas.openxmlformats.org/officeDocument/2006/relationships/tags"/><Relationship Id="rId9" Target="../tags/tag22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1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1.pn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1.pn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5.xml" Type="http://schemas.openxmlformats.org/officeDocument/2006/relationships/tags"/><Relationship Id="rId11" Target="../tags/tag6.xml" Type="http://schemas.openxmlformats.org/officeDocument/2006/relationships/tags"/><Relationship Id="rId12" Target="../tags/tag7.xml" Type="http://schemas.openxmlformats.org/officeDocument/2006/relationships/tags"/><Relationship Id="rId13" Target="../tags/tag8.xml" Type="http://schemas.openxmlformats.org/officeDocument/2006/relationships/tags"/><Relationship Id="rId14" Target="../tags/tag9.xml" Type="http://schemas.openxmlformats.org/officeDocument/2006/relationships/tags"/><Relationship Id="rId15" Target="../tags/tag10.xml" Type="http://schemas.openxmlformats.org/officeDocument/2006/relationships/tags"/><Relationship Id="rId16" Target="../tags/tag11.xml" Type="http://schemas.openxmlformats.org/officeDocument/2006/relationships/tags"/><Relationship Id="rId17" Target="../tags/tag12.xml" Type="http://schemas.openxmlformats.org/officeDocument/2006/relationships/tags"/><Relationship Id="rId18" Target="../tags/tag13.xml" Type="http://schemas.openxmlformats.org/officeDocument/2006/relationships/tags"/><Relationship Id="rId19" Target="../tags/tag14.xml" Type="http://schemas.openxmlformats.org/officeDocument/2006/relationships/tags"/><Relationship Id="rId2" Target="../media/image1.png" Type="http://schemas.openxmlformats.org/officeDocument/2006/relationships/image"/><Relationship Id="rId20" Target="../tags/tag15.xml" Type="http://schemas.openxmlformats.org/officeDocument/2006/relationships/tags"/><Relationship Id="rId21" Target="../tags/tag16.xml" Type="http://schemas.openxmlformats.org/officeDocument/2006/relationships/tags"/><Relationship Id="rId22" Target="../tags/tag17.xml" Type="http://schemas.openxmlformats.org/officeDocument/2006/relationships/tags"/><Relationship Id="rId3" Target="../media/image2.png" Type="http://schemas.openxmlformats.org/officeDocument/2006/relationships/image"/><Relationship Id="rId4" Target="../media/image8.png" Type="http://schemas.openxmlformats.org/officeDocument/2006/relationships/image"/><Relationship Id="rId5" Target="../media/image5.png" Type="http://schemas.openxmlformats.org/officeDocument/2006/relationships/image"/><Relationship Id="rId6" Target="../tags/tag1.xml" Type="http://schemas.openxmlformats.org/officeDocument/2006/relationships/tags"/><Relationship Id="rId7" Target="../tags/tag2.xml" Type="http://schemas.openxmlformats.org/officeDocument/2006/relationships/tags"/><Relationship Id="rId8" Target="../tags/tag3.xml" Type="http://schemas.openxmlformats.org/officeDocument/2006/relationships/tags"/><Relationship Id="rId9" Target="../tags/tag4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1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1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1.png" Type="http://schemas.openxmlformats.org/officeDocument/2006/relationships/image"/><Relationship Id="rId5" Target="../media/image15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9F3F60-F085-4B92-83C5-F8F461FBC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213CF7-48D9-4192-809E-88EF85505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62456" y="1091354"/>
            <a:ext cx="9609075" cy="47970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024D00D-465E-4C00-AB79-85B82E7EE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6822" y="3681290"/>
            <a:ext cx="3570416" cy="31767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66DF2B-B6B2-44B8-AA22-6187D1AF8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72626" y="13692"/>
            <a:ext cx="3212165" cy="303827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3CF1FD-D472-4E0D-B957-43C3ED767E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4010" y="664077"/>
            <a:ext cx="1447473" cy="144475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5238F90-5751-4EFA-A993-9BA05370FE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45008" y="5027994"/>
            <a:ext cx="13137007" cy="1841405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EE7066E8-CAE4-42AA-A39E-3EB6CA032D10}"/>
              </a:ext>
            </a:extLst>
          </p:cNvPr>
          <p:cNvGrpSpPr/>
          <p:nvPr/>
        </p:nvGrpSpPr>
        <p:grpSpPr>
          <a:xfrm>
            <a:off x="3137236" y="4093032"/>
            <a:ext cx="6565392" cy="944880"/>
            <a:chOff x="3137236" y="4093032"/>
            <a:chExt cx="6565392" cy="944880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510EC7F-8E39-4D1E-B350-54556A80DDBD}"/>
                </a:ext>
              </a:extLst>
            </p:cNvPr>
            <p:cNvSpPr txBox="1"/>
            <p:nvPr/>
          </p:nvSpPr>
          <p:spPr>
            <a:xfrm>
              <a:off x="3137236" y="4093032"/>
              <a:ext cx="6565392" cy="944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altLang="zh-CN" b="1" lang="en-US" sz="2800">
                  <a:gradFill>
                    <a:gsLst>
                      <a:gs pos="0">
                        <a:srgbClr val="008C8F"/>
                      </a:gs>
                      <a:gs pos="100000">
                        <a:srgbClr val="08B1B3"/>
                      </a:gs>
                    </a:gsLst>
                    <a:lin ang="5400000" scaled="1"/>
                  </a:gradFill>
                  <a:latin charset="-122" panose="02000803000000020004" pitchFamily="2" typeface="站酷庆科黄油体"/>
                  <a:ea charset="-122" panose="02000803000000020004" pitchFamily="2" typeface="站酷庆科黄油体"/>
                  <a:cs typeface="+mn-ea"/>
                  <a:sym typeface="+mn-lt"/>
                </a:rPr>
                <a:t>—呵护身体健康注意身体护理宣传教育—</a:t>
              </a: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6E7E2CE3-DB80-41B4-AB5C-14B252360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972626" y="4118990"/>
              <a:ext cx="428454" cy="41060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D3BE9E03-A5A2-4384-B2EC-2B71511E1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3488300" y="4118990"/>
              <a:ext cx="428454" cy="410602"/>
            </a:xfrm>
            <a:prstGeom prst="rect">
              <a:avLst/>
            </a:prstGeom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AE29E6E-8E3E-4336-A897-009D58CCA6E3}"/>
              </a:ext>
            </a:extLst>
          </p:cNvPr>
          <p:cNvGrpSpPr/>
          <p:nvPr/>
        </p:nvGrpSpPr>
        <p:grpSpPr>
          <a:xfrm>
            <a:off x="2809929" y="1783612"/>
            <a:ext cx="7103559" cy="3743948"/>
            <a:chOff x="2792185" y="1833811"/>
            <a:chExt cx="7103559" cy="3743948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FAEC21FB-C81E-41B2-BC4F-31440DCF4CA5}"/>
                </a:ext>
              </a:extLst>
            </p:cNvPr>
            <p:cNvGrpSpPr/>
            <p:nvPr/>
          </p:nvGrpSpPr>
          <p:grpSpPr>
            <a:xfrm>
              <a:off x="2792185" y="1833811"/>
              <a:ext cx="7103558" cy="3743948"/>
              <a:chOff x="2792185" y="1833811"/>
              <a:chExt cx="7103558" cy="3743948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C80F300A-713C-4691-B862-A809FE40EB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7406357" y="1833811"/>
                <a:ext cx="428454" cy="410602"/>
              </a:xfrm>
              <a:prstGeom prst="rect">
                <a:avLst/>
              </a:prstGeom>
            </p:spPr>
          </p:pic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46B8B2B-10F2-44D0-8298-F64FBE6D9AB8}"/>
                  </a:ext>
                </a:extLst>
              </p:cNvPr>
              <p:cNvSpPr txBox="1"/>
              <p:nvPr/>
            </p:nvSpPr>
            <p:spPr>
              <a:xfrm>
                <a:off x="2792185" y="1981119"/>
                <a:ext cx="7103558" cy="3596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dist">
                  <a:spcBef>
                    <a:spcPct val="20000"/>
                  </a:spcBef>
                </a:pPr>
                <a:r>
                  <a:rPr altLang="en-US" b="1" lang="zh-CN" sz="11500">
                    <a:gradFill>
                      <a:gsLst>
                        <a:gs pos="0">
                          <a:srgbClr val="008C8F"/>
                        </a:gs>
                        <a:gs pos="100000">
                          <a:srgbClr val="08B1B3"/>
                        </a:gs>
                      </a:gsLst>
                      <a:lin ang="5400000" scaled="1"/>
                    </a:gradFill>
                    <a:latin charset="-122" panose="02000803000000020004" pitchFamily="2" typeface="站酷庆科黄油体"/>
                    <a:ea charset="-122" panose="02000803000000020004" pitchFamily="2" typeface="站酷庆科黄油体"/>
                    <a:cs typeface="+mn-ea"/>
                    <a:sym typeface="+mn-lt"/>
                  </a:rPr>
                  <a:t>护理安全教育</a:t>
                </a:r>
              </a:p>
            </p:txBody>
          </p:sp>
        </p:grp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14A2E238-60FC-4C63-BA7E-910502267126}"/>
                </a:ext>
              </a:extLst>
            </p:cNvPr>
            <p:cNvCxnSpPr/>
            <p:nvPr/>
          </p:nvCxnSpPr>
          <p:spPr>
            <a:xfrm>
              <a:off x="3326173" y="3867098"/>
              <a:ext cx="6187518" cy="48741"/>
            </a:xfrm>
            <a:prstGeom prst="line">
              <a:avLst/>
            </a:prstGeom>
            <a:ln w="28575">
              <a:solidFill>
                <a:srgbClr val="0397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8B8E496B-8A69-459E-AEE6-0D44B66AAC74}"/>
              </a:ext>
            </a:extLst>
          </p:cNvPr>
          <p:cNvSpPr txBox="1"/>
          <p:nvPr/>
        </p:nvSpPr>
        <p:spPr>
          <a:xfrm>
            <a:off x="3137236" y="4764975"/>
            <a:ext cx="656539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altLang="en-US" b="1" lang="zh-CN">
                <a:gradFill>
                  <a:gsLst>
                    <a:gs pos="0">
                      <a:srgbClr val="008C8F"/>
                    </a:gs>
                    <a:gs pos="100000">
                      <a:srgbClr val="08B1B3"/>
                    </a:gs>
                  </a:gsLst>
                  <a:lin ang="5400000" scaled="1"/>
                </a:gra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汇报人：优页PPT     汇报时间：20XX</a:t>
            </a:r>
          </a:p>
        </p:txBody>
      </p:sp>
    </p:spTree>
    <p:extLst>
      <p:ext uri="{BB962C8B-B14F-4D97-AF65-F5344CB8AC3E}">
        <p14:creationId val="296542912"/>
      </p:ext>
    </p:extLst>
  </p:cSld>
  <p:clrMapOvr>
    <a:masterClrMapping/>
  </p:clrMapOvr>
  <mc:AlternateContent>
    <mc:Choice Requires="p14">
      <p:transition advTm="2000" p14:dur="2000" spd="slow"/>
    </mc:Choice>
    <mc:Fallback>
      <p:transition advTm="2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9F3F60-F085-4B92-83C5-F8F461FBC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213CF7-48D9-4192-809E-88EF85505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62456" y="1091354"/>
            <a:ext cx="9609075" cy="479707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3CF1FD-D472-4E0D-B957-43C3ED767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4010" y="664077"/>
            <a:ext cx="1447473" cy="144475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3FF6147-E710-4F08-9268-960B9D9D3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425571" y="3339548"/>
            <a:ext cx="3518452" cy="3518452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CE6D636C-53A3-4037-86F2-F6C31AFEFAEA}"/>
              </a:ext>
            </a:extLst>
          </p:cNvPr>
          <p:cNvSpPr txBox="1"/>
          <p:nvPr/>
        </p:nvSpPr>
        <p:spPr>
          <a:xfrm>
            <a:off x="3432588" y="2616802"/>
            <a:ext cx="5572585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spcBef>
                <a:spcPct val="20000"/>
              </a:spcBef>
            </a:pPr>
            <a:r>
              <a:rPr altLang="en-US" b="1" lang="zh-CN" sz="66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护理安全隐患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066F6D8-428B-4594-B1DB-A558740D8652}"/>
              </a:ext>
            </a:extLst>
          </p:cNvPr>
          <p:cNvSpPr txBox="1"/>
          <p:nvPr/>
        </p:nvSpPr>
        <p:spPr>
          <a:xfrm>
            <a:off x="1958009" y="3925557"/>
            <a:ext cx="669897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36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BASIC INFORMATION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F4E2538-D6B5-4FFE-B52D-AA7FBDCE441D}"/>
              </a:ext>
            </a:extLst>
          </p:cNvPr>
          <p:cNvSpPr txBox="1"/>
          <p:nvPr/>
        </p:nvSpPr>
        <p:spPr>
          <a:xfrm>
            <a:off x="1791607" y="2355897"/>
            <a:ext cx="1991068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z="96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04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5A887223-CF54-464F-85FE-C9570BAA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79448" y="0"/>
            <a:ext cx="3038277" cy="3038277"/>
          </a:xfrm>
          <a:prstGeom prst="rect">
            <a:avLst/>
          </a:prstGeom>
        </p:spPr>
      </p:pic>
    </p:spTree>
    <p:extLst>
      <p:ext uri="{BB962C8B-B14F-4D97-AF65-F5344CB8AC3E}">
        <p14:creationId val="1120463057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2"/>
      <p:bldP grpId="0" spid="4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9F3F60-F085-4B92-83C5-F8F461FBC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213CF7-48D9-4192-809E-88EF85505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1780" y="228600"/>
            <a:ext cx="11735298" cy="64007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ED59B2-E483-4A38-A959-375AB4685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5107" y="405659"/>
            <a:ext cx="787590" cy="78610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69A721E-DC21-4A3B-86F0-37CF2B6A433F}"/>
              </a:ext>
            </a:extLst>
          </p:cNvPr>
          <p:cNvSpPr txBox="1"/>
          <p:nvPr/>
        </p:nvSpPr>
        <p:spPr>
          <a:xfrm>
            <a:off x="1192697" y="614047"/>
            <a:ext cx="6097656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altLang="en-US" b="1" lang="zh-CN" sz="18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护理安全隐患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5187101-153E-4374-AAD4-6D88648456D1}"/>
              </a:ext>
            </a:extLst>
          </p:cNvPr>
          <p:cNvCxnSpPr/>
          <p:nvPr/>
        </p:nvCxnSpPr>
        <p:spPr>
          <a:xfrm flipH="1">
            <a:off x="3325387" y="2230698"/>
            <a:ext cx="0" cy="216256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D11E914-91D4-448F-A302-D3A1BC825AD7}"/>
              </a:ext>
            </a:extLst>
          </p:cNvPr>
          <p:cNvCxnSpPr/>
          <p:nvPr/>
        </p:nvCxnSpPr>
        <p:spPr>
          <a:xfrm flipH="1">
            <a:off x="6080766" y="2230698"/>
            <a:ext cx="0" cy="216256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1 Rectángulo">
            <a:extLst>
              <a:ext uri="{FF2B5EF4-FFF2-40B4-BE49-F238E27FC236}">
                <a16:creationId xmlns:a16="http://schemas.microsoft.com/office/drawing/2014/main" id="{16611371-5DA7-44E1-9227-29620A5613B7}"/>
              </a:ext>
            </a:extLst>
          </p:cNvPr>
          <p:cNvSpPr/>
          <p:nvPr/>
        </p:nvSpPr>
        <p:spPr>
          <a:xfrm>
            <a:off x="729403" y="2230701"/>
            <a:ext cx="2293768" cy="787703"/>
          </a:xfrm>
          <a:prstGeom prst="rect">
            <a:avLst/>
          </a:prstGeom>
          <a:solidFill>
            <a:srgbClr val="03979A"/>
          </a:solidFill>
          <a:ln w="63500">
            <a:solidFill>
              <a:schemeClr val="bg1"/>
            </a:solidFill>
          </a:ln>
          <a:effectLst>
            <a:outerShdw algn="tr" blurRad="127000" dir="8100000" dist="38100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bIns="34268" lIns="68538" rIns="68538" tIns="34268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 defTabSz="866943" eaLnBrk="1" fontAlgn="base" hangingPunct="1" lvl="0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人员素质隐患</a:t>
            </a:r>
          </a:p>
        </p:txBody>
      </p:sp>
      <p:grpSp>
        <p:nvGrpSpPr>
          <p:cNvPr id="11" name="组合 20">
            <a:extLst>
              <a:ext uri="{FF2B5EF4-FFF2-40B4-BE49-F238E27FC236}">
                <a16:creationId xmlns:a16="http://schemas.microsoft.com/office/drawing/2014/main" id="{94B66838-11AE-4F79-AD89-B76828D32039}"/>
              </a:ext>
            </a:extLst>
          </p:cNvPr>
          <p:cNvGrpSpPr/>
          <p:nvPr/>
        </p:nvGrpSpPr>
        <p:grpSpPr>
          <a:xfrm>
            <a:off x="729402" y="3020240"/>
            <a:ext cx="2293760" cy="3002190"/>
            <a:chOff x="122813" y="2548492"/>
            <a:chExt cx="2742578" cy="3002712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6F41981-1404-4A19-93F2-633B4FD665A2}"/>
                </a:ext>
              </a:extLst>
            </p:cNvPr>
            <p:cNvSpPr/>
            <p:nvPr/>
          </p:nvSpPr>
          <p:spPr>
            <a:xfrm>
              <a:off x="503238" y="2548492"/>
              <a:ext cx="218664" cy="304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 lvl="0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b="1" kern="0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AA8EFB1-1ECF-497B-AFDE-01D4379658C6}"/>
                </a:ext>
              </a:extLst>
            </p:cNvPr>
            <p:cNvSpPr/>
            <p:nvPr/>
          </p:nvSpPr>
          <p:spPr>
            <a:xfrm>
              <a:off x="122813" y="2905917"/>
              <a:ext cx="2742578" cy="2652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694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14948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劳动纪律松散   离岗   脱班   玩忽职守  不负责任 </a:t>
              </a:r>
            </a:p>
            <a:p>
              <a:pPr defTabSz="86694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14948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服务意识欠缺   不重视病人的主诉，服务态度差</a:t>
              </a:r>
            </a:p>
            <a:p>
              <a:pPr defTabSz="86694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14948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劳动纪律松散   离岗   脱班   玩忽职守  不负责任 </a:t>
              </a:r>
            </a:p>
            <a:p>
              <a:pPr defTabSz="86694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14948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服务意识欠缺   不重视病人的主诉，服务态度差</a:t>
              </a:r>
            </a:p>
          </p:txBody>
        </p:sp>
      </p:grpSp>
      <p:sp>
        <p:nvSpPr>
          <p:cNvPr id="15" name="42 Rectángulo">
            <a:extLst>
              <a:ext uri="{FF2B5EF4-FFF2-40B4-BE49-F238E27FC236}">
                <a16:creationId xmlns:a16="http://schemas.microsoft.com/office/drawing/2014/main" id="{E9330F6B-5350-4901-A8FC-F19F84460435}"/>
              </a:ext>
            </a:extLst>
          </p:cNvPr>
          <p:cNvSpPr/>
          <p:nvPr/>
        </p:nvSpPr>
        <p:spPr>
          <a:xfrm>
            <a:off x="3571704" y="2230702"/>
            <a:ext cx="2165270" cy="787703"/>
          </a:xfrm>
          <a:prstGeom prst="rect">
            <a:avLst/>
          </a:prstGeom>
          <a:solidFill>
            <a:srgbClr val="03979A"/>
          </a:solidFill>
          <a:ln w="63500">
            <a:solidFill>
              <a:schemeClr val="bg1"/>
            </a:solidFill>
          </a:ln>
          <a:effectLst>
            <a:outerShdw algn="tr" blurRad="127000" dir="8100000" dist="38100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bIns="34268" lIns="68538" rIns="68538" tIns="34268"/>
          <a:lstStyle/>
          <a:p>
            <a:pPr algn="ctr" defTabSz="866943" fontAlgn="base" lvl="0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人员素质隐患</a:t>
            </a:r>
          </a:p>
        </p:txBody>
      </p:sp>
      <p:grpSp>
        <p:nvGrpSpPr>
          <p:cNvPr id="16" name="组合 24">
            <a:extLst>
              <a:ext uri="{FF2B5EF4-FFF2-40B4-BE49-F238E27FC236}">
                <a16:creationId xmlns:a16="http://schemas.microsoft.com/office/drawing/2014/main" id="{3EF24FBF-8FFF-4DCE-AA1B-68CF0CCAC20B}"/>
              </a:ext>
            </a:extLst>
          </p:cNvPr>
          <p:cNvGrpSpPr/>
          <p:nvPr/>
        </p:nvGrpSpPr>
        <p:grpSpPr>
          <a:xfrm>
            <a:off x="3515159" y="3020237"/>
            <a:ext cx="2280686" cy="2979866"/>
            <a:chOff x="403608" y="2548491"/>
            <a:chExt cx="2726946" cy="2980387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582EC8D-9C8B-4569-8F69-22E0473F16E5}"/>
                </a:ext>
              </a:extLst>
            </p:cNvPr>
            <p:cNvSpPr/>
            <p:nvPr/>
          </p:nvSpPr>
          <p:spPr>
            <a:xfrm>
              <a:off x="471218" y="2548491"/>
              <a:ext cx="218664" cy="304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 lvl="0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b="1" kern="0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10E6BDB-CF5D-4D9B-ABE3-DCE404B456CD}"/>
                </a:ext>
              </a:extLst>
            </p:cNvPr>
            <p:cNvSpPr/>
            <p:nvPr/>
          </p:nvSpPr>
          <p:spPr>
            <a:xfrm>
              <a:off x="403608" y="2888847"/>
              <a:ext cx="2726946" cy="2652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694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400">
                  <a:solidFill>
                    <a:srgbClr val="14948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服务意识欠缺   不重视病人的主诉，服务态度差</a:t>
              </a:r>
            </a:p>
            <a:p>
              <a:pPr defTabSz="86694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400">
                  <a:solidFill>
                    <a:srgbClr val="14948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劳动纪律松散   离岗   脱班   玩忽职守  不负责任 </a:t>
              </a:r>
            </a:p>
            <a:p>
              <a:pPr defTabSz="86694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400">
                  <a:solidFill>
                    <a:srgbClr val="14948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服务意识欠缺   不重视病人的主诉，服务态度差</a:t>
              </a:r>
            </a:p>
            <a:p>
              <a:pPr defTabSz="86694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400">
                  <a:solidFill>
                    <a:srgbClr val="14948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服务意识欠缺   不重视病人的主诉，服务态度差</a:t>
              </a: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FB31CEB-EA41-4775-8930-6F1AFB956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3073" y="1304925"/>
            <a:ext cx="5430009" cy="5430009"/>
          </a:xfrm>
          <a:prstGeom prst="rect">
            <a:avLst/>
          </a:prstGeom>
        </p:spPr>
      </p:pic>
    </p:spTree>
    <p:extLst>
      <p:ext uri="{BB962C8B-B14F-4D97-AF65-F5344CB8AC3E}">
        <p14:creationId val="2843045020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9F3F60-F085-4B92-83C5-F8F461FBC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213CF7-48D9-4192-809E-88EF85505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1780" y="228600"/>
            <a:ext cx="11735298" cy="64007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ED59B2-E483-4A38-A959-375AB4685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5107" y="405659"/>
            <a:ext cx="787590" cy="78610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69A721E-DC21-4A3B-86F0-37CF2B6A433F}"/>
              </a:ext>
            </a:extLst>
          </p:cNvPr>
          <p:cNvSpPr txBox="1"/>
          <p:nvPr/>
        </p:nvSpPr>
        <p:spPr>
          <a:xfrm>
            <a:off x="1192697" y="614047"/>
            <a:ext cx="6097656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altLang="en-US" b="1" lang="zh-CN" sz="18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护理安全隐患</a:t>
            </a:r>
          </a:p>
        </p:txBody>
      </p:sp>
      <p:sp>
        <p:nvSpPr>
          <p:cNvPr id="6" name="PA-文本框 1">
            <a:extLst>
              <a:ext uri="{FF2B5EF4-FFF2-40B4-BE49-F238E27FC236}">
                <a16:creationId xmlns:a16="http://schemas.microsoft.com/office/drawing/2014/main" id="{EA15F58F-AC2F-4A67-BDBE-AB22FC1C6B8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16544" y="2095525"/>
            <a:ext cx="586873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 defTabSz="866943" eaLnBrk="1" fontAlgn="base" hangingPunct="1" indent="-285750" latinLnBrk="0" lvl="0" marL="28575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2" panose="05000000000000000000" pitchFamily="2" typeface="Wingdings"/>
              <a:buChar char="u"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新药品种多，护士对药物的作用、副作用不明</a:t>
            </a:r>
          </a:p>
        </p:txBody>
      </p:sp>
      <p:sp>
        <p:nvSpPr>
          <p:cNvPr id="8" name="PA-文本框 1">
            <a:extLst>
              <a:ext uri="{FF2B5EF4-FFF2-40B4-BE49-F238E27FC236}">
                <a16:creationId xmlns:a16="http://schemas.microsoft.com/office/drawing/2014/main" id="{1CDD56DB-AD6E-47AD-97C3-76B285579CA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16545" y="4079134"/>
            <a:ext cx="586873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 defTabSz="866943" eaLnBrk="1" fontAlgn="base" hangingPunct="1" indent="-285750" latinLnBrk="0" lvl="0" marL="28575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2" panose="05000000000000000000" pitchFamily="2" typeface="Wingdings"/>
              <a:buChar char="u"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对新的医疗产品认识不够，使用错误或考虑不周</a:t>
            </a:r>
          </a:p>
        </p:txBody>
      </p:sp>
      <p:sp>
        <p:nvSpPr>
          <p:cNvPr id="9" name="PA-文本框 1">
            <a:extLst>
              <a:ext uri="{FF2B5EF4-FFF2-40B4-BE49-F238E27FC236}">
                <a16:creationId xmlns:a16="http://schemas.microsoft.com/office/drawing/2014/main" id="{0D912F59-8120-4816-BCE4-A968319F3F8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16544" y="2807668"/>
            <a:ext cx="586873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 defTabSz="866943" eaLnBrk="1" fontAlgn="base" hangingPunct="1" indent="-285750" latinLnBrk="0" lvl="0" marL="28575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2" panose="05000000000000000000" pitchFamily="2" typeface="Wingdings"/>
              <a:buChar char="u"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病情观察不细致、不周到、不及时，记录不详细</a:t>
            </a:r>
          </a:p>
        </p:txBody>
      </p:sp>
      <p:sp>
        <p:nvSpPr>
          <p:cNvPr id="11" name="PA-文本框 1">
            <a:extLst>
              <a:ext uri="{FF2B5EF4-FFF2-40B4-BE49-F238E27FC236}">
                <a16:creationId xmlns:a16="http://schemas.microsoft.com/office/drawing/2014/main" id="{F603F540-BEF1-4840-BE1B-CE031D11C32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16545" y="4791277"/>
            <a:ext cx="586873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 defTabSz="866943" eaLnBrk="1" fontAlgn="base" hangingPunct="1" indent="-285750" latinLnBrk="0" lvl="0" marL="28575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2" panose="05000000000000000000" pitchFamily="2" typeface="Wingdings"/>
              <a:buChar char="u"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专业理论知识缺乏</a:t>
            </a:r>
          </a:p>
        </p:txBody>
      </p:sp>
      <p:sp>
        <p:nvSpPr>
          <p:cNvPr id="13" name="PA-文本框 1">
            <a:extLst>
              <a:ext uri="{FF2B5EF4-FFF2-40B4-BE49-F238E27FC236}">
                <a16:creationId xmlns:a16="http://schemas.microsoft.com/office/drawing/2014/main" id="{3FB7D610-CEAF-4597-A291-01F61A4D043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16542" y="3532231"/>
            <a:ext cx="586873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 defTabSz="866943" eaLnBrk="1" fontAlgn="base" hangingPunct="1" indent="-285750" latinLnBrk="0" lvl="0" marL="28575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2" panose="05000000000000000000" pitchFamily="2" typeface="Wingdings"/>
              <a:buChar char="u"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对急救设备不会使用，使抢救不得力</a:t>
            </a:r>
          </a:p>
        </p:txBody>
      </p:sp>
      <p:sp>
        <p:nvSpPr>
          <p:cNvPr id="14" name="PA-文本框 1">
            <a:extLst>
              <a:ext uri="{FF2B5EF4-FFF2-40B4-BE49-F238E27FC236}">
                <a16:creationId xmlns:a16="http://schemas.microsoft.com/office/drawing/2014/main" id="{ED5699B2-14A1-459B-AC2D-1EF217E11DF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16542" y="5515840"/>
            <a:ext cx="674308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 defTabSz="866943" eaLnBrk="1" fontAlgn="base" hangingPunct="1" indent="-285750" latinLnBrk="0" lvl="0" marL="28575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2" panose="05000000000000000000" pitchFamily="2" typeface="Wingdings"/>
              <a:buChar char="u"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技术操作水平低，经验不足，操作准确性、及时性下降</a:t>
            </a:r>
          </a:p>
        </p:txBody>
      </p:sp>
      <p:grpSp>
        <p:nvGrpSpPr>
          <p:cNvPr id="15" name="PA-组合 7">
            <a:extLst>
              <a:ext uri="{FF2B5EF4-FFF2-40B4-BE49-F238E27FC236}">
                <a16:creationId xmlns:a16="http://schemas.microsoft.com/office/drawing/2014/main" id="{6E865ABE-FFA8-425F-A800-EFCBD0AC7EF2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972371" y="1574593"/>
            <a:ext cx="4260029" cy="476621"/>
            <a:chOff x="6723" y="4700"/>
            <a:chExt cx="13526" cy="1991"/>
          </a:xfrm>
          <a:solidFill>
            <a:srgbClr val="03979A"/>
          </a:solidFill>
        </p:grpSpPr>
        <p:sp>
          <p:nvSpPr>
            <p:cNvPr id="16" name="PA-圆角矩形 2">
              <a:extLst>
                <a:ext uri="{FF2B5EF4-FFF2-40B4-BE49-F238E27FC236}">
                  <a16:creationId xmlns:a16="http://schemas.microsoft.com/office/drawing/2014/main" id="{DBEFC609-0314-4971-AFCB-802F8C6F2C4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723" y="4700"/>
              <a:ext cx="13526" cy="1991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477" lIns="68953" rIns="68953" rtlCol="0" tIns="34477"/>
            <a:lstStyle/>
            <a:p>
              <a:pPr algn="ctr" defTabSz="866943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7" name="PA-MH_Entry_1">
              <a:extLst>
                <a:ext uri="{FF2B5EF4-FFF2-40B4-BE49-F238E27FC236}">
                  <a16:creationId xmlns:a16="http://schemas.microsoft.com/office/drawing/2014/main" id="{CD9E26F5-A7E2-4F0B-835D-AB68188AFCC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171" y="5058"/>
              <a:ext cx="8811" cy="1273"/>
            </a:xfrm>
            <a:custGeom>
              <a:gdLst>
                <a:gd fmla="*/ 0 w 2520280" name="connsiteX0"/>
                <a:gd fmla="*/ 1584176 h 1872208" name="connsiteY0"/>
                <a:gd fmla="*/ 2520280 w 2520280" name="connsiteX1"/>
                <a:gd fmla="*/ 1584176 h 1872208" name="connsiteY1"/>
                <a:gd fmla="*/ 2520280 w 2520280" name="connsiteX2"/>
                <a:gd fmla="*/ 1872208 h 1872208" name="connsiteY2"/>
                <a:gd fmla="*/ 0 w 2520280" name="connsiteX3"/>
                <a:gd fmla="*/ 1872208 h 1872208" name="connsiteY3"/>
                <a:gd fmla="*/ 0 w 2520280" name="connsiteX4"/>
                <a:gd fmla="*/ 1584176 h 1872208" name="connsiteY4"/>
                <a:gd fmla="*/ 0 w 2520280" name="connsiteX5"/>
                <a:gd fmla="*/ 0 h 1872208" name="connsiteY5"/>
                <a:gd fmla="*/ 2520280 w 2520280" name="connsiteX6"/>
                <a:gd fmla="*/ 0 h 1872208" name="connsiteY6"/>
                <a:gd fmla="*/ 2520280 w 2520280" name="connsiteX7"/>
                <a:gd fmla="*/ 288032 h 1872208" name="connsiteY7"/>
                <a:gd fmla="*/ 0 w 2520280" name="connsiteX8"/>
                <a:gd fmla="*/ 0 h 1872208" name="connsiteY8"/>
                <a:gd fmla="*/ 0 w 2520280" name="connsiteX0-1"/>
                <a:gd fmla="*/ 1584176 h 1872208" name="connsiteY0-2"/>
                <a:gd fmla="*/ 2520280 w 2520280" name="connsiteX1-3"/>
                <a:gd fmla="*/ 1584176 h 1872208" name="connsiteY1-4"/>
                <a:gd fmla="*/ 2520280 w 2520280" name="connsiteX2-5"/>
                <a:gd fmla="*/ 1872208 h 1872208" name="connsiteY2-6"/>
                <a:gd fmla="*/ 0 w 2520280" name="connsiteX3-7"/>
                <a:gd fmla="*/ 1872208 h 1872208" name="connsiteY3-8"/>
                <a:gd fmla="*/ 0 w 2520280" name="connsiteX4-9"/>
                <a:gd fmla="*/ 1584176 h 1872208" name="connsiteY4-10"/>
                <a:gd fmla="*/ 0 w 2520280" name="connsiteX5-11"/>
                <a:gd fmla="*/ 0 h 1872208" name="connsiteY5-12"/>
                <a:gd fmla="*/ 2520280 w 2520280" name="connsiteX6-13"/>
                <a:gd fmla="*/ 0 h 1872208" name="connsiteY6-14"/>
                <a:gd fmla="*/ 0 w 2520280" name="connsiteX7-15"/>
                <a:gd fmla="*/ 0 h 1872208" name="connsiteY7-16"/>
                <a:gd fmla="*/ 0 w 2520280" name="connsiteX0-17"/>
                <a:gd fmla="*/ 1872208 h 1872208" name="connsiteY0-18"/>
                <a:gd fmla="*/ 2520280 w 2520280" name="connsiteX1-19"/>
                <a:gd fmla="*/ 1584176 h 1872208" name="connsiteY1-20"/>
                <a:gd fmla="*/ 2520280 w 2520280" name="connsiteX2-21"/>
                <a:gd fmla="*/ 1872208 h 1872208" name="connsiteY2-22"/>
                <a:gd fmla="*/ 0 w 2520280" name="connsiteX3-23"/>
                <a:gd fmla="*/ 1872208 h 1872208" name="connsiteY3-24"/>
                <a:gd fmla="*/ 0 w 2520280" name="connsiteX4-25"/>
                <a:gd fmla="*/ 0 h 1872208" name="connsiteY4-26"/>
                <a:gd fmla="*/ 2520280 w 2520280" name="connsiteX5-27"/>
                <a:gd fmla="*/ 0 h 1872208" name="connsiteY5-28"/>
                <a:gd fmla="*/ 0 w 2520280" name="connsiteX6-29"/>
                <a:gd fmla="*/ 0 h 1872208" name="connsiteY6-30"/>
                <a:gd fmla="*/ 0 w 2520280" name="connsiteX0-31"/>
                <a:gd fmla="*/ 1872208 h 1872208" name="connsiteY0-32"/>
                <a:gd fmla="*/ 2520280 w 2520280" name="connsiteX1-33"/>
                <a:gd fmla="*/ 1872208 h 1872208" name="connsiteY1-34"/>
                <a:gd fmla="*/ 0 w 2520280" name="connsiteX2-35"/>
                <a:gd fmla="*/ 1872208 h 1872208" name="connsiteY2-36"/>
                <a:gd fmla="*/ 0 w 2520280" name="connsiteX3-37"/>
                <a:gd fmla="*/ 0 h 1872208" name="connsiteY3-38"/>
                <a:gd fmla="*/ 2520280 w 2520280" name="connsiteX4-39"/>
                <a:gd fmla="*/ 0 h 1872208" name="connsiteY4-40"/>
                <a:gd fmla="*/ 0 w 2520280" name="connsiteX5-41"/>
                <a:gd fmla="*/ 0 h 1872208" name="connsiteY5-42"/>
                <a:gd fmla="*/ 0 w 2520280" name="connsiteX0-43"/>
                <a:gd fmla="*/ 1872208 h 1872208" name="connsiteY0-44"/>
                <a:gd fmla="*/ 2520280 w 2520280" name="connsiteX1-45"/>
                <a:gd fmla="*/ 1872208 h 1872208" name="connsiteY1-46"/>
                <a:gd fmla="*/ 0 w 2520280" name="connsiteX2-47"/>
                <a:gd fmla="*/ 1872208 h 1872208" name="connsiteY2-48"/>
                <a:gd fmla="*/ 0 w 2520280" name="connsiteX3-49"/>
                <a:gd fmla="*/ 0 h 1872208" name="connsiteY3-50"/>
                <a:gd fmla="*/ 34255 w 2520280" name="connsiteX4-51"/>
                <a:gd fmla="*/ 0 h 1872208" name="connsiteY4-52"/>
                <a:gd fmla="*/ 0 w 2520280" name="connsiteX5-53"/>
                <a:gd fmla="*/ 0 h 1872208" name="connsiteY5-54"/>
                <a:gd fmla="*/ 0 w 2520280" name="connsiteX0-55"/>
                <a:gd fmla="*/ 1872208 h 1872208" name="connsiteY0-56"/>
                <a:gd fmla="*/ 2520280 w 2520280" name="connsiteX1-57"/>
                <a:gd fmla="*/ 1872208 h 1872208" name="connsiteY1-58"/>
                <a:gd fmla="*/ 0 w 2520280" name="connsiteX2-59"/>
                <a:gd fmla="*/ 1872208 h 1872208" name="connsiteY2-60"/>
                <a:gd fmla="*/ 0 w 2520280" name="connsiteX3-61"/>
                <a:gd fmla="*/ 0 h 1872208" name="connsiteY3-62"/>
                <a:gd fmla="*/ 917 w 2520280" name="connsiteX4-63"/>
                <a:gd fmla="*/ 6036 h 1872208" name="connsiteY4-64"/>
                <a:gd fmla="*/ 0 w 2520280" name="connsiteX5-65"/>
                <a:gd fmla="*/ 0 h 1872208" name="connsiteY5-66"/>
                <a:gd fmla="*/ 0 w 2520280" name="connsiteX0-67"/>
                <a:gd fmla="*/ 1890314 h 1890314" name="connsiteY0-68"/>
                <a:gd fmla="*/ 2520280 w 2520280" name="connsiteX1-69"/>
                <a:gd fmla="*/ 1890314 h 1890314" name="connsiteY1-70"/>
                <a:gd fmla="*/ 0 w 2520280" name="connsiteX2-71"/>
                <a:gd fmla="*/ 1890314 h 1890314" name="connsiteY2-72"/>
                <a:gd fmla="*/ 0 w 2520280" name="connsiteX3-73"/>
                <a:gd fmla="*/ 18106 h 1890314" name="connsiteY3-74"/>
                <a:gd fmla="*/ 53304 w 2520280" name="connsiteX4-75"/>
                <a:gd fmla="*/ 0 h 1890314" name="connsiteY4-76"/>
                <a:gd fmla="*/ 0 w 2520280" name="connsiteX5-77"/>
                <a:gd fmla="*/ 18106 h 1890314" name="connsiteY5-78"/>
                <a:gd fmla="*/ 0 w 2520280" name="connsiteX0-79"/>
                <a:gd fmla="*/ 1872208 h 1872208" name="connsiteY0-80"/>
                <a:gd fmla="*/ 2520280 w 2520280" name="connsiteX1-81"/>
                <a:gd fmla="*/ 1872208 h 1872208" name="connsiteY1-82"/>
                <a:gd fmla="*/ 0 w 2520280" name="connsiteX2-83"/>
                <a:gd fmla="*/ 1872208 h 1872208" name="connsiteY2-84"/>
                <a:gd fmla="*/ 0 w 2520280" name="connsiteX3-85"/>
                <a:gd fmla="*/ 0 h 1872208" name="connsiteY3-86"/>
                <a:gd fmla="*/ 916 w 2520280" name="connsiteX4-87"/>
                <a:gd fmla="*/ 0 h 1872208" name="connsiteY4-88"/>
                <a:gd fmla="*/ 0 w 2520280" name="connsiteX5-89"/>
                <a:gd fmla="*/ 0 h 1872208" name="connsiteY5-9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b="b" l="l" r="r" t="t"/>
              <a:pathLst>
                <a:path h="1872208" w="2520280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ap="sq" w="3175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0" compatLnSpc="1" forceAA="0" fromWordArt="0" horzOverflow="overflow" lIns="0" numCol="1" rIns="0" rot="0" rtlCol="0" spcCol="0" spcFirstLastPara="0" tIns="0" vert="horz" vertOverflow="overflow" wrap="square">
              <a:spAutoFit/>
            </a:bodyPr>
            <a:lstStyle/>
            <a:p>
              <a:pPr algn="ctr" defTabSz="866943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技 术 隐 患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BFE97C8B-EAA5-4524-AB42-F36A60DF15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17904" y="999721"/>
            <a:ext cx="5489174" cy="5489174"/>
          </a:xfrm>
          <a:prstGeom prst="rect">
            <a:avLst/>
          </a:prstGeom>
        </p:spPr>
      </p:pic>
    </p:spTree>
    <p:extLst>
      <p:ext uri="{BB962C8B-B14F-4D97-AF65-F5344CB8AC3E}">
        <p14:creationId val="2519847083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8"/>
      <p:bldP grpId="0" spid="9"/>
      <p:bldP grpId="0" spid="11"/>
      <p:bldP grpId="0" spid="13"/>
      <p:bldP grpId="0" spid="1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9F3F60-F085-4B92-83C5-F8F461FBC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213CF7-48D9-4192-809E-88EF85505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1780" y="228600"/>
            <a:ext cx="11735298" cy="64007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ED59B2-E483-4A38-A959-375AB4685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5107" y="405659"/>
            <a:ext cx="787590" cy="78610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69A721E-DC21-4A3B-86F0-37CF2B6A433F}"/>
              </a:ext>
            </a:extLst>
          </p:cNvPr>
          <p:cNvSpPr txBox="1"/>
          <p:nvPr/>
        </p:nvSpPr>
        <p:spPr>
          <a:xfrm>
            <a:off x="1192697" y="614047"/>
            <a:ext cx="6097656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altLang="en-US" b="1" lang="zh-CN" sz="18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护理安全隐患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B2E2096-0854-4E89-BE1C-FA1BD11C941B}"/>
              </a:ext>
            </a:extLst>
          </p:cNvPr>
          <p:cNvGrpSpPr/>
          <p:nvPr/>
        </p:nvGrpSpPr>
        <p:grpSpPr>
          <a:xfrm>
            <a:off x="5618056" y="1910488"/>
            <a:ext cx="5559424" cy="3744669"/>
            <a:chOff x="5321936" y="2320851"/>
            <a:chExt cx="10135557" cy="1872208"/>
          </a:xfrm>
        </p:grpSpPr>
        <p:sp>
          <p:nvSpPr>
            <p:cNvPr id="8" name="TextBox 24">
              <a:extLst>
                <a:ext uri="{FF2B5EF4-FFF2-40B4-BE49-F238E27FC236}">
                  <a16:creationId xmlns:a16="http://schemas.microsoft.com/office/drawing/2014/main" id="{910D89E4-AD9C-48CA-8970-680BB2EE1D2D}"/>
                </a:ext>
              </a:extLst>
            </p:cNvPr>
            <p:cNvSpPr txBox="1"/>
            <p:nvPr/>
          </p:nvSpPr>
          <p:spPr>
            <a:xfrm>
              <a:off x="5877992" y="2863608"/>
              <a:ext cx="9547592" cy="990533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defTabSz="433471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4800">
                  <a:latin panose="020b0604020202030204" typeface="Helvetica"/>
                  <a:ea panose="020b0604020202030204" typeface="Helvetica"/>
                  <a:cs panose="020b0604020202030204" typeface="Helvetica"/>
                  <a:sym panose="020b0604020202030204" typeface="Helvetica"/>
                </a:defRPr>
              </a:pPr>
              <a:r>
                <a:rPr altLang="en-US" lang="zh-CN" sz="2000"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（1）思想不重视，教育不落实.</a:t>
              </a:r>
            </a:p>
            <a:p>
              <a:pPr defTabSz="433471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4800">
                  <a:latin panose="020b0604020202030204" typeface="Helvetica"/>
                  <a:ea panose="020b0604020202030204" typeface="Helvetica"/>
                  <a:cs panose="020b0604020202030204" typeface="Helvetica"/>
                  <a:sym panose="020b0604020202030204" typeface="Helvetica"/>
                </a:defRPr>
              </a:pPr>
              <a:r>
                <a:rPr altLang="en-US" lang="zh-CN" sz="2000"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（2）制度不健全、措施不得力、监控不严格</a:t>
              </a:r>
            </a:p>
            <a:p>
              <a:pPr defTabSz="433471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4800">
                  <a:latin panose="020b0604020202030204" typeface="Helvetica"/>
                  <a:ea panose="020b0604020202030204" typeface="Helvetica"/>
                  <a:cs panose="020b0604020202030204" typeface="Helvetica"/>
                  <a:sym panose="020b0604020202030204" typeface="Helvetica"/>
                </a:defRPr>
              </a:pPr>
              <a:r>
                <a:rPr altLang="en-US" lang="zh-CN" sz="2000"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（3）培训不重视、业务技术差</a:t>
              </a:r>
            </a:p>
            <a:p>
              <a:pPr defTabSz="433471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4800">
                  <a:latin panose="020b0604020202030204" typeface="Helvetica"/>
                  <a:ea panose="020b0604020202030204" typeface="Helvetica"/>
                  <a:cs panose="020b0604020202030204" typeface="Helvetica"/>
                  <a:sym panose="020b0604020202030204" typeface="Helvetica"/>
                </a:defRPr>
              </a:pPr>
              <a:r>
                <a:rPr altLang="en-US" lang="zh-CN" sz="2000"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（4）护理管理人员缺乏预见性</a:t>
              </a:r>
            </a:p>
            <a:p>
              <a:pPr defTabSz="433471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4800">
                  <a:latin panose="020b0604020202030204" typeface="Helvetica"/>
                  <a:ea panose="020b0604020202030204" typeface="Helvetica"/>
                  <a:cs panose="020b0604020202030204" typeface="Helvetica"/>
                  <a:sym panose="020b0604020202030204" typeface="Helvetica"/>
                </a:defRPr>
              </a:pPr>
              <a:r>
                <a:rPr altLang="en-US" lang="zh-CN" sz="2000"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（5）护理人员严重不足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64EBD53-2EB3-47D3-8BA1-5C11EFA19989}"/>
                </a:ext>
              </a:extLst>
            </p:cNvPr>
            <p:cNvSpPr/>
            <p:nvPr/>
          </p:nvSpPr>
          <p:spPr>
            <a:xfrm>
              <a:off x="5394961" y="2320851"/>
              <a:ext cx="9998712" cy="1872208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F78EE74-1133-4B06-A1DD-9398D6EB5D69}"/>
                </a:ext>
              </a:extLst>
            </p:cNvPr>
            <p:cNvSpPr/>
            <p:nvPr/>
          </p:nvSpPr>
          <p:spPr>
            <a:xfrm>
              <a:off x="5321936" y="2551659"/>
              <a:ext cx="140655" cy="1437555"/>
            </a:xfrm>
            <a:prstGeom prst="rect">
              <a:avLst/>
            </a:prstGeom>
            <a:solidFill>
              <a:srgbClr val="03979A"/>
            </a:solidFill>
            <a:ln>
              <a:solidFill>
                <a:srgbClr val="0397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4487320-4E12-4AF5-9FD0-1FC1CDEA3BAD}"/>
                </a:ext>
              </a:extLst>
            </p:cNvPr>
            <p:cNvSpPr/>
            <p:nvPr/>
          </p:nvSpPr>
          <p:spPr>
            <a:xfrm>
              <a:off x="15316839" y="2551659"/>
              <a:ext cx="140655" cy="1437555"/>
            </a:xfrm>
            <a:prstGeom prst="rect">
              <a:avLst/>
            </a:prstGeom>
            <a:solidFill>
              <a:srgbClr val="03979A"/>
            </a:solidFill>
            <a:ln>
              <a:solidFill>
                <a:srgbClr val="0397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CA142D1-2AD9-4ADB-BA22-0C4A58AC3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0380" y="1011039"/>
            <a:ext cx="5015548" cy="501554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B0415EB-B2EF-4F06-92CF-63D7176E61BB}"/>
              </a:ext>
            </a:extLst>
          </p:cNvPr>
          <p:cNvSpPr txBox="1"/>
          <p:nvPr/>
        </p:nvSpPr>
        <p:spPr>
          <a:xfrm>
            <a:off x="5316733" y="2182699"/>
            <a:ext cx="6167120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66943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200" u="none">
                <a:ln>
                  <a:noFill/>
                </a:ln>
                <a:solidFill>
                  <a:srgbClr val="008C8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管理隐患</a:t>
            </a:r>
          </a:p>
        </p:txBody>
      </p:sp>
    </p:spTree>
    <p:extLst>
      <p:ext uri="{BB962C8B-B14F-4D97-AF65-F5344CB8AC3E}">
        <p14:creationId val="2755926007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9F3F60-F085-4B92-83C5-F8F461FBC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213CF7-48D9-4192-809E-88EF85505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1780" y="228600"/>
            <a:ext cx="11735298" cy="64007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ED59B2-E483-4A38-A959-375AB4685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5107" y="405659"/>
            <a:ext cx="787590" cy="78610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69A721E-DC21-4A3B-86F0-37CF2B6A433F}"/>
              </a:ext>
            </a:extLst>
          </p:cNvPr>
          <p:cNvSpPr txBox="1"/>
          <p:nvPr/>
        </p:nvSpPr>
        <p:spPr>
          <a:xfrm>
            <a:off x="1192697" y="614047"/>
            <a:ext cx="6097656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altLang="en-US" b="1" lang="zh-CN" sz="18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护理安全隐患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681F953-BAB6-4585-887F-A845F00F76DC}"/>
              </a:ext>
            </a:extLst>
          </p:cNvPr>
          <p:cNvGrpSpPr/>
          <p:nvPr/>
        </p:nvGrpSpPr>
        <p:grpSpPr>
          <a:xfrm>
            <a:off x="945047" y="3055048"/>
            <a:ext cx="4819650" cy="2264851"/>
            <a:chOff x="584881" y="2105025"/>
            <a:chExt cx="4819650" cy="2264851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18128C1-5518-48FA-B2E5-754911383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531" y="2105025"/>
              <a:ext cx="4572000" cy="2286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defTabSz="457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defTabSz="457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defTabSz="457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defTabSz="457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pc="300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医院的基础设施、病区物品配备和放置 (门窗、地面、设施、开水）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pc="300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环境污染所致的隐性不安全因素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pc="300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社会环境 患者隐患。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pc="300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不要紧张，保持心情放松，遵医嘱科学安排睡眠和运动，注意加强营养。</a:t>
              </a:r>
            </a:p>
          </p:txBody>
        </p:sp>
        <p:sp>
          <p:nvSpPr>
            <p:cNvPr id="20" name="燕尾形 3">
              <a:extLst>
                <a:ext uri="{FF2B5EF4-FFF2-40B4-BE49-F238E27FC236}">
                  <a16:creationId xmlns:a16="http://schemas.microsoft.com/office/drawing/2014/main" id="{8C1A7B85-B3A5-4C7B-9C18-6F80D320772A}"/>
                </a:ext>
              </a:extLst>
            </p:cNvPr>
            <p:cNvSpPr/>
            <p:nvPr/>
          </p:nvSpPr>
          <p:spPr>
            <a:xfrm>
              <a:off x="584881" y="2224088"/>
              <a:ext cx="247650" cy="249237"/>
            </a:xfrm>
            <a:prstGeom prst="chevron">
              <a:avLst/>
            </a:prstGeom>
            <a:solidFill>
              <a:srgbClr val="03979A"/>
            </a:solidFill>
            <a:ln>
              <a:solidFill>
                <a:srgbClr val="0397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1" lang="zh-CN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929D8298-6B5A-43F5-A845-EB3C2BAC284F}"/>
              </a:ext>
            </a:extLst>
          </p:cNvPr>
          <p:cNvSpPr txBox="1"/>
          <p:nvPr/>
        </p:nvSpPr>
        <p:spPr>
          <a:xfrm>
            <a:off x="1192697" y="2472297"/>
            <a:ext cx="4572000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 sz="2800">
                <a:solidFill>
                  <a:srgbClr val="03979A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环境隐患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DAC31BFE-E764-4848-9631-40055291D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680" y="983379"/>
            <a:ext cx="5150953" cy="5150953"/>
          </a:xfrm>
          <a:prstGeom prst="rect">
            <a:avLst/>
          </a:prstGeom>
        </p:spPr>
      </p:pic>
    </p:spTree>
    <p:extLst>
      <p:ext uri="{BB962C8B-B14F-4D97-AF65-F5344CB8AC3E}">
        <p14:creationId val="1447933059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9F3F60-F085-4B92-83C5-F8F461FBC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213CF7-48D9-4192-809E-88EF85505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62456" y="1091354"/>
            <a:ext cx="9609075" cy="479707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3CF1FD-D472-4E0D-B957-43C3ED767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4010" y="664077"/>
            <a:ext cx="1447473" cy="144475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3FF6147-E710-4F08-9268-960B9D9D3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425571" y="3339548"/>
            <a:ext cx="3518452" cy="3518452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CE6D636C-53A3-4037-86F2-F6C31AFEFAEA}"/>
              </a:ext>
            </a:extLst>
          </p:cNvPr>
          <p:cNvSpPr txBox="1"/>
          <p:nvPr/>
        </p:nvSpPr>
        <p:spPr>
          <a:xfrm>
            <a:off x="3432588" y="2616802"/>
            <a:ext cx="5572585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spcBef>
                <a:spcPct val="20000"/>
              </a:spcBef>
            </a:pPr>
            <a:r>
              <a:rPr altLang="en-US" b="1" lang="zh-CN" sz="66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护理安全防范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066F6D8-428B-4594-B1DB-A558740D8652}"/>
              </a:ext>
            </a:extLst>
          </p:cNvPr>
          <p:cNvSpPr txBox="1"/>
          <p:nvPr/>
        </p:nvSpPr>
        <p:spPr>
          <a:xfrm>
            <a:off x="1958009" y="3925557"/>
            <a:ext cx="669897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36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BASIC INFORMATION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F4E2538-D6B5-4FFE-B52D-AA7FBDCE441D}"/>
              </a:ext>
            </a:extLst>
          </p:cNvPr>
          <p:cNvSpPr txBox="1"/>
          <p:nvPr/>
        </p:nvSpPr>
        <p:spPr>
          <a:xfrm>
            <a:off x="1791607" y="2355897"/>
            <a:ext cx="1991068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z="96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05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5A887223-CF54-464F-85FE-C9570BAA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79448" y="0"/>
            <a:ext cx="3038277" cy="3038277"/>
          </a:xfrm>
          <a:prstGeom prst="rect">
            <a:avLst/>
          </a:prstGeom>
        </p:spPr>
      </p:pic>
    </p:spTree>
    <p:extLst>
      <p:ext uri="{BB962C8B-B14F-4D97-AF65-F5344CB8AC3E}">
        <p14:creationId val="2968604253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2"/>
      <p:bldP grpId="0" spid="4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9F3F60-F085-4B92-83C5-F8F461FBC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213CF7-48D9-4192-809E-88EF85505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1780" y="228600"/>
            <a:ext cx="11735298" cy="64007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ED59B2-E483-4A38-A959-375AB4685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5107" y="405659"/>
            <a:ext cx="787590" cy="78610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69A721E-DC21-4A3B-86F0-37CF2B6A433F}"/>
              </a:ext>
            </a:extLst>
          </p:cNvPr>
          <p:cNvSpPr txBox="1"/>
          <p:nvPr/>
        </p:nvSpPr>
        <p:spPr>
          <a:xfrm>
            <a:off x="1192697" y="614047"/>
            <a:ext cx="6097656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altLang="en-US" b="1" lang="zh-CN" sz="18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护理安全防范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B013498-9279-4F4C-BF82-1EE0BB22763E}"/>
              </a:ext>
            </a:extLst>
          </p:cNvPr>
          <p:cNvSpPr txBox="1"/>
          <p:nvPr/>
        </p:nvSpPr>
        <p:spPr>
          <a:xfrm>
            <a:off x="1231584" y="2464041"/>
            <a:ext cx="465391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457200" lvl="0">
              <a:lnSpc>
                <a:spcPct val="150000"/>
              </a:lnSpc>
              <a:defRPr/>
            </a:pPr>
            <a:r>
              <a:rPr altLang="en-US" lang="zh-CN" sz="16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最为重要的还是护理人员严格遵守相关法律、法规、规章、护理规范、常规是防范护理缺陷的最根本保证。不断强化医疗法律意识  做到知法  懂法  守法  依法执业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D37B090-C63B-45E4-B313-7787A299127C}"/>
              </a:ext>
            </a:extLst>
          </p:cNvPr>
          <p:cNvSpPr txBox="1"/>
          <p:nvPr/>
        </p:nvSpPr>
        <p:spPr>
          <a:xfrm>
            <a:off x="998538" y="4211560"/>
            <a:ext cx="5544820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 marL="285750">
              <a:buFont charset="0" panose="020b0604020202020204" pitchFamily="34" typeface="Arial"/>
              <a:buChar char="•"/>
              <a:defRPr/>
            </a:pPr>
            <a:r>
              <a:rPr altLang="en-US" lang="zh-CN">
                <a:solidFill>
                  <a:prstClr val="black">
                    <a:lumMod val="85000"/>
                    <a:lumOff val="1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法律、法规《医疗事故处理条例》《护士条例》遵守法律法规制度</a:t>
            </a:r>
          </a:p>
          <a:p>
            <a:pPr indent="-285750" marL="285750">
              <a:buFont charset="0" panose="020b0604020202020204" pitchFamily="34" typeface="Arial"/>
              <a:buChar char="•"/>
              <a:defRPr/>
            </a:pPr>
            <a:r>
              <a:rPr altLang="en-US" lang="zh-CN">
                <a:solidFill>
                  <a:prstClr val="black">
                    <a:lumMod val="85000"/>
                    <a:lumOff val="1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规章、制度压疮诊疗规范；紧急情况下的人力资源调配预案；护理不良事件上报制度；护理风险评估制度；核心制度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C82B67D-8A77-42DC-8BB3-371E2B9E298E}"/>
              </a:ext>
            </a:extLst>
          </p:cNvPr>
          <p:cNvCxnSpPr/>
          <p:nvPr/>
        </p:nvCxnSpPr>
        <p:spPr>
          <a:xfrm flipV="1">
            <a:off x="1231584" y="3955953"/>
            <a:ext cx="5108575" cy="1905"/>
          </a:xfrm>
          <a:prstGeom prst="line">
            <a:avLst/>
          </a:prstGeom>
          <a:ln>
            <a:solidFill>
              <a:srgbClr val="096D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56B6C232-EDEF-499C-B641-EFBD6F5A1ACF}"/>
              </a:ext>
            </a:extLst>
          </p:cNvPr>
          <p:cNvSpPr/>
          <p:nvPr/>
        </p:nvSpPr>
        <p:spPr>
          <a:xfrm>
            <a:off x="1192697" y="1908451"/>
            <a:ext cx="2422842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8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护理安全防范 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6E44016-DA2A-46D5-90E0-CC67593E3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67120" y="1684987"/>
            <a:ext cx="5446976" cy="5446976"/>
          </a:xfrm>
          <a:prstGeom prst="rect">
            <a:avLst/>
          </a:prstGeom>
        </p:spPr>
      </p:pic>
    </p:spTree>
    <p:extLst>
      <p:ext uri="{BB962C8B-B14F-4D97-AF65-F5344CB8AC3E}">
        <p14:creationId val="1214485970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1" spid="8"/>
      <p:bldP grpId="0" spid="1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9F3F60-F085-4B92-83C5-F8F461FBC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213CF7-48D9-4192-809E-88EF85505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62456" y="1091354"/>
            <a:ext cx="9609075" cy="47970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024D00D-465E-4C00-AB79-85B82E7EE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6822" y="3681290"/>
            <a:ext cx="3570416" cy="31767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66DF2B-B6B2-44B8-AA22-6187D1AF8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72626" y="13692"/>
            <a:ext cx="3212165" cy="303827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3CF1FD-D472-4E0D-B957-43C3ED767E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4010" y="664077"/>
            <a:ext cx="1447473" cy="144475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5238F90-5751-4EFA-A993-9BA05370FE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45008" y="5027994"/>
            <a:ext cx="13137007" cy="1841405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EE7066E8-CAE4-42AA-A39E-3EB6CA032D10}"/>
              </a:ext>
            </a:extLst>
          </p:cNvPr>
          <p:cNvGrpSpPr/>
          <p:nvPr/>
        </p:nvGrpSpPr>
        <p:grpSpPr>
          <a:xfrm>
            <a:off x="3137236" y="4093032"/>
            <a:ext cx="6565392" cy="523220"/>
            <a:chOff x="3137236" y="4093032"/>
            <a:chExt cx="6565392" cy="523220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510EC7F-8E39-4D1E-B350-54556A80DDBD}"/>
                </a:ext>
              </a:extLst>
            </p:cNvPr>
            <p:cNvSpPr txBox="1"/>
            <p:nvPr/>
          </p:nvSpPr>
          <p:spPr>
            <a:xfrm>
              <a:off x="3137236" y="4093032"/>
              <a:ext cx="6565392" cy="944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altLang="zh-CN" b="1" lang="en-US" sz="2800">
                  <a:gradFill>
                    <a:gsLst>
                      <a:gs pos="0">
                        <a:srgbClr val="008C8F"/>
                      </a:gs>
                      <a:gs pos="100000">
                        <a:srgbClr val="08B1B3"/>
                      </a:gs>
                    </a:gsLst>
                    <a:lin ang="5400000" scaled="1"/>
                  </a:gradFill>
                  <a:latin charset="-122" panose="02000803000000020004" pitchFamily="2" typeface="站酷庆科黄油体"/>
                  <a:ea charset="-122" panose="02000803000000020004" pitchFamily="2" typeface="站酷庆科黄油体"/>
                  <a:cs typeface="+mn-ea"/>
                  <a:sym typeface="+mn-lt"/>
                </a:rPr>
                <a:t>—呵护身体健康注意身体护理宣传教育—</a:t>
              </a: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6E7E2CE3-DB80-41B4-AB5C-14B252360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972626" y="4118990"/>
              <a:ext cx="428454" cy="41060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D3BE9E03-A5A2-4384-B2EC-2B71511E1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3488300" y="4118990"/>
              <a:ext cx="428454" cy="410602"/>
            </a:xfrm>
            <a:prstGeom prst="rect">
              <a:avLst/>
            </a:prstGeom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AE29E6E-8E3E-4336-A897-009D58CCA6E3}"/>
              </a:ext>
            </a:extLst>
          </p:cNvPr>
          <p:cNvGrpSpPr/>
          <p:nvPr/>
        </p:nvGrpSpPr>
        <p:grpSpPr>
          <a:xfrm>
            <a:off x="2809929" y="1783612"/>
            <a:ext cx="7103558" cy="2082028"/>
            <a:chOff x="2792185" y="1833811"/>
            <a:chExt cx="7103558" cy="2082028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FAEC21FB-C81E-41B2-BC4F-31440DCF4CA5}"/>
                </a:ext>
              </a:extLst>
            </p:cNvPr>
            <p:cNvGrpSpPr/>
            <p:nvPr/>
          </p:nvGrpSpPr>
          <p:grpSpPr>
            <a:xfrm>
              <a:off x="2792185" y="1833811"/>
              <a:ext cx="7103558" cy="2009356"/>
              <a:chOff x="2792185" y="1833811"/>
              <a:chExt cx="7103558" cy="2009356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C80F300A-713C-4691-B862-A809FE40EB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7406357" y="1833811"/>
                <a:ext cx="428454" cy="410602"/>
              </a:xfrm>
              <a:prstGeom prst="rect">
                <a:avLst/>
              </a:prstGeom>
            </p:spPr>
          </p:pic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46B8B2B-10F2-44D0-8298-F64FBE6D9AB8}"/>
                  </a:ext>
                </a:extLst>
              </p:cNvPr>
              <p:cNvSpPr txBox="1"/>
              <p:nvPr/>
            </p:nvSpPr>
            <p:spPr>
              <a:xfrm>
                <a:off x="2792185" y="1981119"/>
                <a:ext cx="7103558" cy="3596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dist">
                  <a:spcBef>
                    <a:spcPct val="20000"/>
                  </a:spcBef>
                </a:pPr>
                <a:r>
                  <a:rPr altLang="en-US" b="1" lang="zh-CN" sz="11500">
                    <a:gradFill>
                      <a:gsLst>
                        <a:gs pos="0">
                          <a:srgbClr val="008C8F"/>
                        </a:gs>
                        <a:gs pos="100000">
                          <a:srgbClr val="08B1B3"/>
                        </a:gs>
                      </a:gsLst>
                      <a:lin ang="5400000" scaled="1"/>
                    </a:gradFill>
                    <a:latin charset="-122" panose="02000803000000020004" pitchFamily="2" typeface="站酷庆科黄油体"/>
                    <a:ea charset="-122" panose="02000803000000020004" pitchFamily="2" typeface="站酷庆科黄油体"/>
                    <a:cs typeface="+mn-ea"/>
                    <a:sym typeface="+mn-lt"/>
                  </a:rPr>
                  <a:t>护理安全教育</a:t>
                </a:r>
              </a:p>
            </p:txBody>
          </p:sp>
        </p:grp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14A2E238-60FC-4C63-BA7E-910502267126}"/>
                </a:ext>
              </a:extLst>
            </p:cNvPr>
            <p:cNvCxnSpPr/>
            <p:nvPr/>
          </p:nvCxnSpPr>
          <p:spPr>
            <a:xfrm>
              <a:off x="3326173" y="3867098"/>
              <a:ext cx="6187518" cy="48741"/>
            </a:xfrm>
            <a:prstGeom prst="line">
              <a:avLst/>
            </a:prstGeom>
            <a:ln w="28575">
              <a:solidFill>
                <a:srgbClr val="0397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8B8E496B-8A69-459E-AEE6-0D44B66AAC74}"/>
              </a:ext>
            </a:extLst>
          </p:cNvPr>
          <p:cNvSpPr txBox="1"/>
          <p:nvPr/>
        </p:nvSpPr>
        <p:spPr>
          <a:xfrm>
            <a:off x="3137236" y="4764975"/>
            <a:ext cx="656539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altLang="en-US" b="1" lang="zh-CN">
                <a:gradFill>
                  <a:gsLst>
                    <a:gs pos="0">
                      <a:srgbClr val="008C8F"/>
                    </a:gs>
                    <a:gs pos="100000">
                      <a:srgbClr val="08B1B3"/>
                    </a:gs>
                  </a:gsLst>
                  <a:lin ang="5400000" scaled="1"/>
                </a:gra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汇报人：优页PPT     汇报时间：20XX</a:t>
            </a:r>
          </a:p>
        </p:txBody>
      </p:sp>
    </p:spTree>
    <p:extLst>
      <p:ext uri="{BB962C8B-B14F-4D97-AF65-F5344CB8AC3E}">
        <p14:creationId val="3142745622"/>
      </p:ext>
    </p:extLst>
  </p:cSld>
  <p:clrMapOvr>
    <a:masterClrMapping/>
  </p:clrMapOvr>
  <mc:AlternateContent>
    <mc:Choice Requires="p14">
      <p:transition advTm="9000" p14:dur="2000" spd="slow"/>
    </mc:Choice>
    <mc:Fallback>
      <p:transition advTm="9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9F3F60-F085-4B92-83C5-F8F461FBC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213CF7-48D9-4192-809E-88EF85505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62456" y="1091354"/>
            <a:ext cx="9609075" cy="47970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024D00D-465E-4C00-AB79-85B82E7EE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88317" y="3021206"/>
            <a:ext cx="4603683" cy="39448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3CF1FD-D472-4E0D-B957-43C3ED767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4010" y="664077"/>
            <a:ext cx="1447473" cy="1444752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D567A5BE-0CED-4549-AA9F-29889FCAFA14}"/>
              </a:ext>
            </a:extLst>
          </p:cNvPr>
          <p:cNvGrpSpPr/>
          <p:nvPr/>
        </p:nvGrpSpPr>
        <p:grpSpPr>
          <a:xfrm>
            <a:off x="3720876" y="1717722"/>
            <a:ext cx="4042007" cy="3750042"/>
            <a:chOff x="6348073" y="1616195"/>
            <a:chExt cx="4453309" cy="4131637"/>
          </a:xfrm>
          <a:solidFill>
            <a:srgbClr val="0070C0"/>
          </a:solidFill>
        </p:grpSpPr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5A4FCB01-0C64-460F-B04F-84F07D965150}"/>
                </a:ext>
              </a:extLst>
            </p:cNvPr>
            <p:cNvSpPr/>
            <p:nvPr/>
          </p:nvSpPr>
          <p:spPr bwMode="auto">
            <a:xfrm>
              <a:off x="6348073" y="1616195"/>
              <a:ext cx="4433040" cy="614964"/>
            </a:xfrm>
            <a:custGeom>
              <a:gdLst>
                <a:gd fmla="*/ 97 w 8676" name="T0"/>
                <a:gd fmla="*/ 0 h 884" name="T1"/>
                <a:gd fmla="*/ 8475 w 8676" name="T2"/>
                <a:gd fmla="*/ 0 h 884" name="T3"/>
                <a:gd fmla="*/ 8676 w 8676" name="T4"/>
                <a:gd fmla="*/ 202 h 884" name="T5"/>
                <a:gd fmla="*/ 8676 w 8676" name="T6"/>
                <a:gd fmla="*/ 788 h 884" name="T7"/>
                <a:gd fmla="*/ 8579 w 8676" name="T8"/>
                <a:gd fmla="*/ 884 h 884" name="T9"/>
                <a:gd fmla="*/ 97 w 8676" name="T10"/>
                <a:gd fmla="*/ 884 h 884" name="T11"/>
                <a:gd fmla="*/ 0 w 8676" name="T12"/>
                <a:gd fmla="*/ 788 h 884" name="T13"/>
                <a:gd fmla="*/ 0 w 8676" name="T14"/>
                <a:gd fmla="*/ 96 h 884" name="T15"/>
                <a:gd fmla="*/ 97 w 8676" name="T16"/>
                <a:gd fmla="*/ 0 h 88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84" w="8676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03979A"/>
            </a:solidFill>
            <a:ln cap="flat" cmpd="sng" w="10">
              <a:noFill/>
              <a:round/>
            </a:ln>
          </p:spPr>
          <p:txBody>
            <a:bodyPr bIns="34281" lIns="68562" rIns="68562" tIns="34281"/>
            <a:lstStyle/>
            <a:p>
              <a:endParaRPr altLang="en-US" lang="zh-CN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endParaRPr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421FD67A-60AA-409F-9353-92C2644CEFF2}"/>
                </a:ext>
              </a:extLst>
            </p:cNvPr>
            <p:cNvSpPr/>
            <p:nvPr/>
          </p:nvSpPr>
          <p:spPr bwMode="auto">
            <a:xfrm>
              <a:off x="6348073" y="2483158"/>
              <a:ext cx="4433040" cy="614964"/>
            </a:xfrm>
            <a:custGeom>
              <a:gdLst>
                <a:gd fmla="*/ 97 w 8676" name="T0"/>
                <a:gd fmla="*/ 0 h 884" name="T1"/>
                <a:gd fmla="*/ 8475 w 8676" name="T2"/>
                <a:gd fmla="*/ 0 h 884" name="T3"/>
                <a:gd fmla="*/ 8676 w 8676" name="T4"/>
                <a:gd fmla="*/ 202 h 884" name="T5"/>
                <a:gd fmla="*/ 8676 w 8676" name="T6"/>
                <a:gd fmla="*/ 788 h 884" name="T7"/>
                <a:gd fmla="*/ 8579 w 8676" name="T8"/>
                <a:gd fmla="*/ 884 h 884" name="T9"/>
                <a:gd fmla="*/ 97 w 8676" name="T10"/>
                <a:gd fmla="*/ 884 h 884" name="T11"/>
                <a:gd fmla="*/ 0 w 8676" name="T12"/>
                <a:gd fmla="*/ 788 h 884" name="T13"/>
                <a:gd fmla="*/ 0 w 8676" name="T14"/>
                <a:gd fmla="*/ 96 h 884" name="T15"/>
                <a:gd fmla="*/ 97 w 8676" name="T16"/>
                <a:gd fmla="*/ 0 h 88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84" w="8676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03979A"/>
            </a:solidFill>
            <a:ln cap="flat" cmpd="sng" w="10">
              <a:noFill/>
              <a:round/>
            </a:ln>
          </p:spPr>
          <p:txBody>
            <a:bodyPr bIns="34281" lIns="68562" rIns="68562" tIns="34281"/>
            <a:lstStyle/>
            <a:p>
              <a:endParaRPr altLang="en-US" lang="zh-CN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0DB21F39-0C73-426B-A8B4-723E82F4B6CE}"/>
                </a:ext>
              </a:extLst>
            </p:cNvPr>
            <p:cNvSpPr/>
            <p:nvPr/>
          </p:nvSpPr>
          <p:spPr bwMode="auto">
            <a:xfrm>
              <a:off x="6358561" y="3374970"/>
              <a:ext cx="4433040" cy="614964"/>
            </a:xfrm>
            <a:custGeom>
              <a:gdLst>
                <a:gd fmla="*/ 97 w 8676" name="T0"/>
                <a:gd fmla="*/ 0 h 884" name="T1"/>
                <a:gd fmla="*/ 8475 w 8676" name="T2"/>
                <a:gd fmla="*/ 0 h 884" name="T3"/>
                <a:gd fmla="*/ 8676 w 8676" name="T4"/>
                <a:gd fmla="*/ 202 h 884" name="T5"/>
                <a:gd fmla="*/ 8676 w 8676" name="T6"/>
                <a:gd fmla="*/ 788 h 884" name="T7"/>
                <a:gd fmla="*/ 8579 w 8676" name="T8"/>
                <a:gd fmla="*/ 884 h 884" name="T9"/>
                <a:gd fmla="*/ 97 w 8676" name="T10"/>
                <a:gd fmla="*/ 884 h 884" name="T11"/>
                <a:gd fmla="*/ 0 w 8676" name="T12"/>
                <a:gd fmla="*/ 788 h 884" name="T13"/>
                <a:gd fmla="*/ 0 w 8676" name="T14"/>
                <a:gd fmla="*/ 96 h 884" name="T15"/>
                <a:gd fmla="*/ 97 w 8676" name="T16"/>
                <a:gd fmla="*/ 0 h 88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84" w="8676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03979A"/>
            </a:solidFill>
            <a:ln cap="flat" cmpd="sng" w="10">
              <a:noFill/>
              <a:round/>
            </a:ln>
          </p:spPr>
          <p:txBody>
            <a:bodyPr bIns="34281" lIns="68562" rIns="68562" tIns="34281"/>
            <a:lstStyle/>
            <a:p>
              <a:endParaRPr altLang="en-US" lang="zh-CN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D3CD8D01-FB8F-4203-B8FD-2B899DF4FFBD}"/>
                </a:ext>
              </a:extLst>
            </p:cNvPr>
            <p:cNvSpPr/>
            <p:nvPr/>
          </p:nvSpPr>
          <p:spPr bwMode="auto">
            <a:xfrm>
              <a:off x="6358560" y="4301149"/>
              <a:ext cx="4433040" cy="614964"/>
            </a:xfrm>
            <a:custGeom>
              <a:gdLst>
                <a:gd fmla="*/ 97 w 8676" name="T0"/>
                <a:gd fmla="*/ 0 h 884" name="T1"/>
                <a:gd fmla="*/ 8475 w 8676" name="T2"/>
                <a:gd fmla="*/ 0 h 884" name="T3"/>
                <a:gd fmla="*/ 8676 w 8676" name="T4"/>
                <a:gd fmla="*/ 202 h 884" name="T5"/>
                <a:gd fmla="*/ 8676 w 8676" name="T6"/>
                <a:gd fmla="*/ 788 h 884" name="T7"/>
                <a:gd fmla="*/ 8579 w 8676" name="T8"/>
                <a:gd fmla="*/ 884 h 884" name="T9"/>
                <a:gd fmla="*/ 97 w 8676" name="T10"/>
                <a:gd fmla="*/ 884 h 884" name="T11"/>
                <a:gd fmla="*/ 0 w 8676" name="T12"/>
                <a:gd fmla="*/ 788 h 884" name="T13"/>
                <a:gd fmla="*/ 0 w 8676" name="T14"/>
                <a:gd fmla="*/ 96 h 884" name="T15"/>
                <a:gd fmla="*/ 97 w 8676" name="T16"/>
                <a:gd fmla="*/ 0 h 88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84" w="8676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03979A"/>
            </a:solidFill>
            <a:ln cap="flat" cmpd="sng" w="10">
              <a:noFill/>
              <a:round/>
            </a:ln>
          </p:spPr>
          <p:txBody>
            <a:bodyPr bIns="34281" lIns="68562" rIns="68562" tIns="34281"/>
            <a:lstStyle/>
            <a:p>
              <a:endParaRPr altLang="en-US" lang="zh-CN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endParaRPr>
            </a:p>
          </p:txBody>
        </p:sp>
        <p:sp>
          <p:nvSpPr>
            <p:cNvPr id="54" name="TextBox 105">
              <a:extLst>
                <a:ext uri="{FF2B5EF4-FFF2-40B4-BE49-F238E27FC236}">
                  <a16:creationId xmlns:a16="http://schemas.microsoft.com/office/drawing/2014/main" id="{6334CB01-56E0-4AFD-B79A-67B376A0A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5969" y="1661398"/>
              <a:ext cx="3285356" cy="5456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81" lIns="68562" rIns="68562" tIns="34281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altLang="en-US" b="1" lang="zh-CN" sz="28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803000000020004" pitchFamily="2" typeface="站酷庆科黄油体"/>
                  <a:ea charset="-122" panose="02000803000000020004" pitchFamily="2" typeface="站酷庆科黄油体"/>
                  <a:cs typeface="+mn-ea"/>
                  <a:sym typeface="+mn-lt"/>
                </a:rPr>
                <a:t>医疗护理安全现状</a:t>
              </a:r>
            </a:p>
          </p:txBody>
        </p:sp>
        <p:sp>
          <p:nvSpPr>
            <p:cNvPr id="55" name="TextBox 108">
              <a:extLst>
                <a:ext uri="{FF2B5EF4-FFF2-40B4-BE49-F238E27FC236}">
                  <a16:creationId xmlns:a16="http://schemas.microsoft.com/office/drawing/2014/main" id="{A1F68695-64F2-4952-A90C-D0C4C7A03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5969" y="2530724"/>
              <a:ext cx="3285356" cy="5456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81" lIns="68562" rIns="68562" tIns="34281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altLang="en-US" b="1" lang="zh-CN" sz="28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803000000020004" pitchFamily="2" typeface="站酷庆科黄油体"/>
                  <a:ea charset="-122" panose="02000803000000020004" pitchFamily="2" typeface="站酷庆科黄油体"/>
                  <a:cs typeface="+mn-ea"/>
                  <a:sym typeface="+mn-lt"/>
                </a:rPr>
                <a:t>护理安全的重要性</a:t>
              </a:r>
            </a:p>
          </p:txBody>
        </p:sp>
        <p:sp>
          <p:nvSpPr>
            <p:cNvPr id="56" name="TextBox 115">
              <a:extLst>
                <a:ext uri="{FF2B5EF4-FFF2-40B4-BE49-F238E27FC236}">
                  <a16:creationId xmlns:a16="http://schemas.microsoft.com/office/drawing/2014/main" id="{3138BE93-ECD1-46A4-AC3F-FA3AEA95F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5969" y="3403717"/>
              <a:ext cx="2501786" cy="5456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81" lIns="68562" rIns="68562" tIns="34281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altLang="en-US" b="1" lang="zh-CN" sz="28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803000000020004" pitchFamily="2" typeface="站酷庆科黄油体"/>
                  <a:ea charset="-122" panose="02000803000000020004" pitchFamily="2" typeface="站酷庆科黄油体"/>
                  <a:cs typeface="+mn-ea"/>
                  <a:sym typeface="+mn-lt"/>
                </a:rPr>
                <a:t>护理安全概述</a:t>
              </a:r>
            </a:p>
          </p:txBody>
        </p:sp>
        <p:sp>
          <p:nvSpPr>
            <p:cNvPr id="57" name="TextBox 117">
              <a:extLst>
                <a:ext uri="{FF2B5EF4-FFF2-40B4-BE49-F238E27FC236}">
                  <a16:creationId xmlns:a16="http://schemas.microsoft.com/office/drawing/2014/main" id="{E5383831-346B-4A57-BBEB-721B41C1A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5969" y="4379348"/>
              <a:ext cx="2501786" cy="5456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81" lIns="68562" rIns="68562" tIns="34281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altLang="en-US" b="1" lang="zh-CN" sz="28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803000000020004" pitchFamily="2" typeface="站酷庆科黄油体"/>
                  <a:ea charset="-122" panose="02000803000000020004" pitchFamily="2" typeface="站酷庆科黄油体"/>
                  <a:cs typeface="+mn-ea"/>
                  <a:sym typeface="+mn-lt"/>
                </a:rPr>
                <a:t>护理安全隐患</a:t>
              </a:r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E477054B-5DCE-467A-9026-8F3AFE6B4B1D}"/>
                </a:ext>
              </a:extLst>
            </p:cNvPr>
            <p:cNvSpPr/>
            <p:nvPr/>
          </p:nvSpPr>
          <p:spPr bwMode="auto">
            <a:xfrm>
              <a:off x="6368342" y="5132868"/>
              <a:ext cx="4433040" cy="614964"/>
            </a:xfrm>
            <a:custGeom>
              <a:gdLst>
                <a:gd fmla="*/ 97 w 8676" name="T0"/>
                <a:gd fmla="*/ 0 h 884" name="T1"/>
                <a:gd fmla="*/ 8475 w 8676" name="T2"/>
                <a:gd fmla="*/ 0 h 884" name="T3"/>
                <a:gd fmla="*/ 8676 w 8676" name="T4"/>
                <a:gd fmla="*/ 202 h 884" name="T5"/>
                <a:gd fmla="*/ 8676 w 8676" name="T6"/>
                <a:gd fmla="*/ 788 h 884" name="T7"/>
                <a:gd fmla="*/ 8579 w 8676" name="T8"/>
                <a:gd fmla="*/ 884 h 884" name="T9"/>
                <a:gd fmla="*/ 97 w 8676" name="T10"/>
                <a:gd fmla="*/ 884 h 884" name="T11"/>
                <a:gd fmla="*/ 0 w 8676" name="T12"/>
                <a:gd fmla="*/ 788 h 884" name="T13"/>
                <a:gd fmla="*/ 0 w 8676" name="T14"/>
                <a:gd fmla="*/ 96 h 884" name="T15"/>
                <a:gd fmla="*/ 97 w 8676" name="T16"/>
                <a:gd fmla="*/ 0 h 88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84" w="8676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03979A"/>
            </a:solidFill>
            <a:ln cap="flat" cmpd="sng" w="10">
              <a:noFill/>
              <a:round/>
            </a:ln>
          </p:spPr>
          <p:txBody>
            <a:bodyPr bIns="34281" lIns="68562" rIns="68562" tIns="34281"/>
            <a:lstStyle/>
            <a:p>
              <a:endParaRPr altLang="en-US" lang="zh-CN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endParaRPr>
            </a:p>
          </p:txBody>
        </p:sp>
        <p:sp>
          <p:nvSpPr>
            <p:cNvPr id="79" name="TextBox 117">
              <a:extLst>
                <a:ext uri="{FF2B5EF4-FFF2-40B4-BE49-F238E27FC236}">
                  <a16:creationId xmlns:a16="http://schemas.microsoft.com/office/drawing/2014/main" id="{2ACEA694-2F47-41D4-BB56-7BD074EB3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5969" y="5157134"/>
              <a:ext cx="2501786" cy="5456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81" lIns="68562" rIns="68562" tIns="34281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altLang="en-US" b="1" lang="zh-CN" sz="28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803000000020004" pitchFamily="2" typeface="站酷庆科黄油体"/>
                  <a:ea charset="-122" panose="02000803000000020004" pitchFamily="2" typeface="站酷庆科黄油体"/>
                  <a:cs typeface="+mn-ea"/>
                  <a:sym typeface="+mn-lt"/>
                </a:rPr>
                <a:t>护理安全防范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FCD9E4ED-C949-4EC9-9B4B-C349AB6F1CC6}"/>
              </a:ext>
            </a:extLst>
          </p:cNvPr>
          <p:cNvGrpSpPr/>
          <p:nvPr/>
        </p:nvGrpSpPr>
        <p:grpSpPr>
          <a:xfrm>
            <a:off x="2252851" y="2110547"/>
            <a:ext cx="775246" cy="775246"/>
            <a:chOff x="5295989" y="1005884"/>
            <a:chExt cx="847734" cy="847734"/>
          </a:xfrm>
          <a:solidFill>
            <a:srgbClr val="03979A"/>
          </a:solidFill>
        </p:grpSpPr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1BB49699-900B-43FD-9A6E-7DE7201CD571}"/>
                </a:ext>
              </a:extLst>
            </p:cNvPr>
            <p:cNvSpPr/>
            <p:nvPr/>
          </p:nvSpPr>
          <p:spPr>
            <a:xfrm rot="18900000">
              <a:off x="5295989" y="1005884"/>
              <a:ext cx="847734" cy="847734"/>
            </a:xfrm>
            <a:prstGeom prst="roundRect">
              <a:avLst/>
            </a:prstGeom>
            <a:noFill/>
            <a:ln>
              <a:solidFill>
                <a:srgbClr val="0397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804020202020204" pitchFamily="34" typeface="汉仪雅酷黑 75W"/>
                <a:ea charset="-122" panose="020b0804020202020204" pitchFamily="34" typeface="汉仪雅酷黑 75W"/>
                <a:cs typeface="+mn-ea"/>
                <a:sym typeface="+mn-lt"/>
              </a:endParaRPr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36E846AD-9C6D-4C9E-AC90-F8BBAC50FAF1}"/>
                </a:ext>
              </a:extLst>
            </p:cNvPr>
            <p:cNvGrpSpPr/>
            <p:nvPr/>
          </p:nvGrpSpPr>
          <p:grpSpPr>
            <a:xfrm>
              <a:off x="5453808" y="1161354"/>
              <a:ext cx="532096" cy="541778"/>
              <a:chOff x="4331361" y="154218"/>
              <a:chExt cx="1437242" cy="1437237"/>
            </a:xfrm>
            <a:grpFill/>
          </p:grpSpPr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5441AA35-FDFC-4171-88FC-BEB4891F57B9}"/>
                  </a:ext>
                </a:extLst>
              </p:cNvPr>
              <p:cNvSpPr/>
              <p:nvPr/>
            </p:nvSpPr>
            <p:spPr>
              <a:xfrm>
                <a:off x="4331361" y="653261"/>
                <a:ext cx="1437242" cy="4391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804020202020204" pitchFamily="34" typeface="汉仪雅酷黑 75W"/>
                  <a:ea charset="-122" panose="020b0804020202020204" pitchFamily="34" typeface="汉仪雅酷黑 75W"/>
                  <a:cs typeface="+mn-ea"/>
                  <a:sym typeface="+mn-lt"/>
                </a:endParaRPr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4F23DFC2-E3A2-41B6-9266-994EA96875F2}"/>
                  </a:ext>
                </a:extLst>
              </p:cNvPr>
              <p:cNvSpPr/>
              <p:nvPr/>
            </p:nvSpPr>
            <p:spPr>
              <a:xfrm rot="16200000">
                <a:off x="4331363" y="655526"/>
                <a:ext cx="1437237" cy="4346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804020202020204" pitchFamily="34" typeface="汉仪雅酷黑 75W"/>
                  <a:ea charset="-122" panose="020b0804020202020204" pitchFamily="34" typeface="汉仪雅酷黑 75W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D1420A5B-71E7-4C03-885F-071A320F118D}"/>
              </a:ext>
            </a:extLst>
          </p:cNvPr>
          <p:cNvGrpSpPr/>
          <p:nvPr/>
        </p:nvGrpSpPr>
        <p:grpSpPr>
          <a:xfrm>
            <a:off x="2164018" y="3055212"/>
            <a:ext cx="779389" cy="2215991"/>
            <a:chOff x="5566773" y="736782"/>
            <a:chExt cx="2329889" cy="2215991"/>
          </a:xfrm>
        </p:grpSpPr>
        <p:sp>
          <p:nvSpPr>
            <p:cNvPr id="64" name="MH_Others_1">
              <a:extLst>
                <a:ext uri="{FF2B5EF4-FFF2-40B4-BE49-F238E27FC236}">
                  <a16:creationId xmlns:a16="http://schemas.microsoft.com/office/drawing/2014/main" id="{8EB7339C-4684-45F5-B351-71996563D9A6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202173" y="747498"/>
              <a:ext cx="1691567" cy="2194560"/>
            </a:xfrm>
            <a:prstGeom prst="rect">
              <a:avLst/>
            </a:prstGeom>
            <a:noFill/>
          </p:spPr>
          <p:txBody>
            <a:bodyPr anchor="ctr" anchorCtr="0" bIns="0" lIns="0" rIns="0" rtlCol="0" tIns="0" vert="horz" wrap="square">
              <a:spAutoFit/>
            </a:bodyPr>
            <a:lstStyle/>
            <a:p>
              <a:pPr algn="ctr"/>
              <a:r>
                <a:rPr altLang="en-US" b="1" lang="zh-CN" sz="7200">
                  <a:solidFill>
                    <a:srgbClr val="03979A"/>
                  </a:solidFill>
                  <a:latin charset="-122" panose="02000803000000020004" pitchFamily="2" typeface="站酷庆科黄油体"/>
                  <a:ea charset="-122" panose="02000803000000020004" pitchFamily="2" typeface="站酷庆科黄油体"/>
                  <a:cs typeface="+mn-ea"/>
                  <a:sym typeface="+mn-lt"/>
                </a:rPr>
                <a:t>目 录</a:t>
              </a:r>
            </a:p>
          </p:txBody>
        </p:sp>
        <p:sp>
          <p:nvSpPr>
            <p:cNvPr id="65" name="MH_Others_2">
              <a:extLst>
                <a:ext uri="{FF2B5EF4-FFF2-40B4-BE49-F238E27FC236}">
                  <a16:creationId xmlns:a16="http://schemas.microsoft.com/office/drawing/2014/main" id="{EFEAE489-099D-4B68-85D1-3C0FD0CB1020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566773" y="2089740"/>
              <a:ext cx="2329889" cy="243840"/>
            </a:xfrm>
            <a:prstGeom prst="rect">
              <a:avLst/>
            </a:prstGeom>
            <a:noFill/>
          </p:spPr>
          <p:txBody>
            <a:bodyPr bIns="0" lIns="0" rIns="0" tIns="0" vert="horz" wrap="square">
              <a:spAutoFit/>
            </a:bodyPr>
            <a:lstStyle/>
            <a:p>
              <a:pPr algn="ctr">
                <a:defRPr/>
              </a:pPr>
              <a:endParaRPr altLang="en-US" b="1" lang="zh-CN" sz="1600">
                <a:solidFill>
                  <a:srgbClr val="03979A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4020202020204" pitchFamily="34" typeface="汉仪雅酷黑 75W"/>
                <a:ea charset="-122" panose="020b0804020202020204" pitchFamily="34" typeface="汉仪雅酷黑 75W"/>
                <a:cs typeface="+mn-ea"/>
                <a:sym typeface="+mn-lt"/>
              </a:endParaRPr>
            </a:p>
          </p:txBody>
        </p:sp>
      </p:grpSp>
      <p:grpSp>
        <p:nvGrpSpPr>
          <p:cNvPr id="66" name="PA-组合 15">
            <a:extLst>
              <a:ext uri="{FF2B5EF4-FFF2-40B4-BE49-F238E27FC236}">
                <a16:creationId xmlns:a16="http://schemas.microsoft.com/office/drawing/2014/main" id="{C7B1F039-CC57-4ABD-9B55-FC24A9DDC9C9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4004347" y="1785048"/>
            <a:ext cx="423513" cy="423513"/>
            <a:chOff x="11231028" y="6013155"/>
            <a:chExt cx="586997" cy="586997"/>
          </a:xfrm>
          <a:solidFill>
            <a:schemeClr val="bg1"/>
          </a:solidFill>
        </p:grpSpPr>
        <p:sp>
          <p:nvSpPr>
            <p:cNvPr id="67" name="PA-Flowchart: Connector 29">
              <a:extLst>
                <a:ext uri="{FF2B5EF4-FFF2-40B4-BE49-F238E27FC236}">
                  <a16:creationId xmlns:a16="http://schemas.microsoft.com/office/drawing/2014/main" id="{FFFF043F-4E0B-4588-9BA4-E8DCD3243C1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0800000">
              <a:off x="11231028" y="6013155"/>
              <a:ext cx="586997" cy="586997"/>
            </a:xfrm>
            <a:prstGeom prst="flowChartConnector">
              <a:avLst/>
            </a:prstGeom>
            <a:grpFill/>
            <a:ln>
              <a:solidFill>
                <a:srgbClr val="0397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endParaRPr>
            </a:p>
          </p:txBody>
        </p:sp>
        <p:sp>
          <p:nvSpPr>
            <p:cNvPr id="68" name="PA-doctor_195938">
              <a:extLst>
                <a:ext uri="{FF2B5EF4-FFF2-40B4-BE49-F238E27FC236}">
                  <a16:creationId xmlns:a16="http://schemas.microsoft.com/office/drawing/2014/main" id="{D60C4675-53F0-43F1-A3B7-CCE1F1A14F68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11349740" y="6132131"/>
              <a:ext cx="349573" cy="349045"/>
            </a:xfrm>
            <a:custGeom>
              <a:gdLst>
                <a:gd fmla="*/ 6485 w 6827" name="T0"/>
                <a:gd fmla="*/ 2048 h 6827" name="T1"/>
                <a:gd fmla="*/ 4779 w 6827" name="T2"/>
                <a:gd fmla="*/ 2048 h 6827" name="T3"/>
                <a:gd fmla="*/ 4779 w 6827" name="T4"/>
                <a:gd fmla="*/ 341 h 6827" name="T5"/>
                <a:gd fmla="*/ 4437 w 6827" name="T6"/>
                <a:gd fmla="*/ 0 h 6827" name="T7"/>
                <a:gd fmla="*/ 2389 w 6827" name="T8"/>
                <a:gd fmla="*/ 0 h 6827" name="T9"/>
                <a:gd fmla="*/ 2048 w 6827" name="T10"/>
                <a:gd fmla="*/ 341 h 6827" name="T11"/>
                <a:gd fmla="*/ 2048 w 6827" name="T12"/>
                <a:gd fmla="*/ 2048 h 6827" name="T13"/>
                <a:gd fmla="*/ 341 w 6827" name="T14"/>
                <a:gd fmla="*/ 2048 h 6827" name="T15"/>
                <a:gd fmla="*/ 0 w 6827" name="T16"/>
                <a:gd fmla="*/ 2389 h 6827" name="T17"/>
                <a:gd fmla="*/ 0 w 6827" name="T18"/>
                <a:gd fmla="*/ 4437 h 6827" name="T19"/>
                <a:gd fmla="*/ 341 w 6827" name="T20"/>
                <a:gd fmla="*/ 4779 h 6827" name="T21"/>
                <a:gd fmla="*/ 2048 w 6827" name="T22"/>
                <a:gd fmla="*/ 4779 h 6827" name="T23"/>
                <a:gd fmla="*/ 2048 w 6827" name="T24"/>
                <a:gd fmla="*/ 6485 h 6827" name="T25"/>
                <a:gd fmla="*/ 2389 w 6827" name="T26"/>
                <a:gd fmla="*/ 6827 h 6827" name="T27"/>
                <a:gd fmla="*/ 4437 w 6827" name="T28"/>
                <a:gd fmla="*/ 6827 h 6827" name="T29"/>
                <a:gd fmla="*/ 4779 w 6827" name="T30"/>
                <a:gd fmla="*/ 6485 h 6827" name="T31"/>
                <a:gd fmla="*/ 4779 w 6827" name="T32"/>
                <a:gd fmla="*/ 4779 h 6827" name="T33"/>
                <a:gd fmla="*/ 6485 w 6827" name="T34"/>
                <a:gd fmla="*/ 4779 h 6827" name="T35"/>
                <a:gd fmla="*/ 6827 w 6827" name="T36"/>
                <a:gd fmla="*/ 4437 h 6827" name="T37"/>
                <a:gd fmla="*/ 6827 w 6827" name="T38"/>
                <a:gd fmla="*/ 2389 h 6827" name="T39"/>
                <a:gd fmla="*/ 6485 w 6827" name="T40"/>
                <a:gd fmla="*/ 2048 h 6827" name="T41"/>
                <a:gd fmla="*/ 6485 w 6827" name="T42"/>
                <a:gd fmla="*/ 4437 h 6827" name="T43"/>
                <a:gd fmla="*/ 4437 w 6827" name="T44"/>
                <a:gd fmla="*/ 4437 h 6827" name="T45"/>
                <a:gd fmla="*/ 4437 w 6827" name="T46"/>
                <a:gd fmla="*/ 6485 h 6827" name="T47"/>
                <a:gd fmla="*/ 2389 w 6827" name="T48"/>
                <a:gd fmla="*/ 6485 h 6827" name="T49"/>
                <a:gd fmla="*/ 2389 w 6827" name="T50"/>
                <a:gd fmla="*/ 4437 h 6827" name="T51"/>
                <a:gd fmla="*/ 341 w 6827" name="T52"/>
                <a:gd fmla="*/ 4437 h 6827" name="T53"/>
                <a:gd fmla="*/ 341 w 6827" name="T54"/>
                <a:gd fmla="*/ 2389 h 6827" name="T55"/>
                <a:gd fmla="*/ 2389 w 6827" name="T56"/>
                <a:gd fmla="*/ 2389 h 6827" name="T57"/>
                <a:gd fmla="*/ 2389 w 6827" name="T58"/>
                <a:gd fmla="*/ 341 h 6827" name="T59"/>
                <a:gd fmla="*/ 4437 w 6827" name="T60"/>
                <a:gd fmla="*/ 341 h 6827" name="T61"/>
                <a:gd fmla="*/ 4437 w 6827" name="T62"/>
                <a:gd fmla="*/ 2389 h 6827" name="T63"/>
                <a:gd fmla="*/ 6485 w 6827" name="T64"/>
                <a:gd fmla="*/ 2389 h 6827" name="T65"/>
                <a:gd fmla="*/ 6485 w 6827" name="T66"/>
                <a:gd fmla="*/ 4437 h 682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6825" w="6825">
                  <a:moveTo>
                    <a:pt x="6485" y="2048"/>
                  </a:moveTo>
                  <a:lnTo>
                    <a:pt x="4779" y="2048"/>
                  </a:lnTo>
                  <a:lnTo>
                    <a:pt x="4779" y="341"/>
                  </a:lnTo>
                  <a:cubicBezTo>
                    <a:pt x="4779" y="153"/>
                    <a:pt x="4626" y="0"/>
                    <a:pt x="4437" y="0"/>
                  </a:cubicBezTo>
                  <a:lnTo>
                    <a:pt x="2389" y="0"/>
                  </a:lnTo>
                  <a:cubicBezTo>
                    <a:pt x="2201" y="0"/>
                    <a:pt x="2048" y="153"/>
                    <a:pt x="2048" y="341"/>
                  </a:cubicBezTo>
                  <a:lnTo>
                    <a:pt x="2048" y="2048"/>
                  </a:lnTo>
                  <a:lnTo>
                    <a:pt x="341" y="2048"/>
                  </a:lnTo>
                  <a:cubicBezTo>
                    <a:pt x="153" y="2048"/>
                    <a:pt x="0" y="2201"/>
                    <a:pt x="0" y="2389"/>
                  </a:cubicBezTo>
                  <a:lnTo>
                    <a:pt x="0" y="4437"/>
                  </a:lnTo>
                  <a:cubicBezTo>
                    <a:pt x="0" y="4626"/>
                    <a:pt x="153" y="4779"/>
                    <a:pt x="341" y="4779"/>
                  </a:cubicBezTo>
                  <a:lnTo>
                    <a:pt x="2048" y="4779"/>
                  </a:lnTo>
                  <a:lnTo>
                    <a:pt x="2048" y="6485"/>
                  </a:lnTo>
                  <a:cubicBezTo>
                    <a:pt x="2048" y="6674"/>
                    <a:pt x="2201" y="6827"/>
                    <a:pt x="2389" y="6827"/>
                  </a:cubicBezTo>
                  <a:lnTo>
                    <a:pt x="4437" y="6827"/>
                  </a:lnTo>
                  <a:cubicBezTo>
                    <a:pt x="4626" y="6827"/>
                    <a:pt x="4779" y="6674"/>
                    <a:pt x="4779" y="6485"/>
                  </a:cubicBezTo>
                  <a:lnTo>
                    <a:pt x="4779" y="4779"/>
                  </a:lnTo>
                  <a:lnTo>
                    <a:pt x="6485" y="4779"/>
                  </a:lnTo>
                  <a:cubicBezTo>
                    <a:pt x="6674" y="4779"/>
                    <a:pt x="6827" y="4626"/>
                    <a:pt x="6827" y="4437"/>
                  </a:cubicBezTo>
                  <a:lnTo>
                    <a:pt x="6827" y="2389"/>
                  </a:lnTo>
                  <a:cubicBezTo>
                    <a:pt x="6827" y="2201"/>
                    <a:pt x="6674" y="2048"/>
                    <a:pt x="6485" y="2048"/>
                  </a:cubicBezTo>
                  <a:close/>
                  <a:moveTo>
                    <a:pt x="6485" y="4437"/>
                  </a:moveTo>
                  <a:lnTo>
                    <a:pt x="4437" y="4437"/>
                  </a:lnTo>
                  <a:lnTo>
                    <a:pt x="4437" y="6485"/>
                  </a:lnTo>
                  <a:lnTo>
                    <a:pt x="2389" y="6485"/>
                  </a:lnTo>
                  <a:lnTo>
                    <a:pt x="2389" y="4437"/>
                  </a:lnTo>
                  <a:lnTo>
                    <a:pt x="341" y="4437"/>
                  </a:lnTo>
                  <a:lnTo>
                    <a:pt x="341" y="2389"/>
                  </a:lnTo>
                  <a:lnTo>
                    <a:pt x="2389" y="2389"/>
                  </a:lnTo>
                  <a:lnTo>
                    <a:pt x="2389" y="341"/>
                  </a:lnTo>
                  <a:lnTo>
                    <a:pt x="4437" y="341"/>
                  </a:lnTo>
                  <a:lnTo>
                    <a:pt x="4437" y="2389"/>
                  </a:lnTo>
                  <a:lnTo>
                    <a:pt x="6485" y="2389"/>
                  </a:lnTo>
                  <a:lnTo>
                    <a:pt x="6485" y="4437"/>
                  </a:lnTo>
                  <a:close/>
                </a:path>
              </a:pathLst>
            </a:custGeom>
            <a:grpFill/>
            <a:ln>
              <a:solidFill>
                <a:srgbClr val="03979A"/>
              </a:solidFill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endParaRPr>
            </a:p>
          </p:txBody>
        </p:sp>
      </p:grpSp>
      <p:grpSp>
        <p:nvGrpSpPr>
          <p:cNvPr id="69" name="PA-组合 15">
            <a:extLst>
              <a:ext uri="{FF2B5EF4-FFF2-40B4-BE49-F238E27FC236}">
                <a16:creationId xmlns:a16="http://schemas.microsoft.com/office/drawing/2014/main" id="{F82248FC-7B23-4A3C-B7F3-1D8E4D1511A0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4012929" y="2577800"/>
            <a:ext cx="423513" cy="423513"/>
            <a:chOff x="11231028" y="6013155"/>
            <a:chExt cx="586997" cy="586997"/>
          </a:xfrm>
          <a:solidFill>
            <a:schemeClr val="bg1"/>
          </a:solidFill>
        </p:grpSpPr>
        <p:sp>
          <p:nvSpPr>
            <p:cNvPr id="70" name="PA-Flowchart: Connector 29">
              <a:extLst>
                <a:ext uri="{FF2B5EF4-FFF2-40B4-BE49-F238E27FC236}">
                  <a16:creationId xmlns:a16="http://schemas.microsoft.com/office/drawing/2014/main" id="{0664FB10-B391-433E-877B-A458D78E5BB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10800000">
              <a:off x="11231028" y="6013155"/>
              <a:ext cx="586997" cy="586997"/>
            </a:xfrm>
            <a:prstGeom prst="flowChartConnector">
              <a:avLst/>
            </a:prstGeom>
            <a:grpFill/>
            <a:ln>
              <a:solidFill>
                <a:srgbClr val="0397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endParaRPr>
            </a:p>
          </p:txBody>
        </p:sp>
        <p:sp>
          <p:nvSpPr>
            <p:cNvPr id="71" name="PA-doctor_195938">
              <a:extLst>
                <a:ext uri="{FF2B5EF4-FFF2-40B4-BE49-F238E27FC236}">
                  <a16:creationId xmlns:a16="http://schemas.microsoft.com/office/drawing/2014/main" id="{8F7CCE60-0934-440B-9820-B992B2E2720A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11349740" y="6132131"/>
              <a:ext cx="349573" cy="349045"/>
            </a:xfrm>
            <a:custGeom>
              <a:gdLst>
                <a:gd fmla="*/ 6485 w 6827" name="T0"/>
                <a:gd fmla="*/ 2048 h 6827" name="T1"/>
                <a:gd fmla="*/ 4779 w 6827" name="T2"/>
                <a:gd fmla="*/ 2048 h 6827" name="T3"/>
                <a:gd fmla="*/ 4779 w 6827" name="T4"/>
                <a:gd fmla="*/ 341 h 6827" name="T5"/>
                <a:gd fmla="*/ 4437 w 6827" name="T6"/>
                <a:gd fmla="*/ 0 h 6827" name="T7"/>
                <a:gd fmla="*/ 2389 w 6827" name="T8"/>
                <a:gd fmla="*/ 0 h 6827" name="T9"/>
                <a:gd fmla="*/ 2048 w 6827" name="T10"/>
                <a:gd fmla="*/ 341 h 6827" name="T11"/>
                <a:gd fmla="*/ 2048 w 6827" name="T12"/>
                <a:gd fmla="*/ 2048 h 6827" name="T13"/>
                <a:gd fmla="*/ 341 w 6827" name="T14"/>
                <a:gd fmla="*/ 2048 h 6827" name="T15"/>
                <a:gd fmla="*/ 0 w 6827" name="T16"/>
                <a:gd fmla="*/ 2389 h 6827" name="T17"/>
                <a:gd fmla="*/ 0 w 6827" name="T18"/>
                <a:gd fmla="*/ 4437 h 6827" name="T19"/>
                <a:gd fmla="*/ 341 w 6827" name="T20"/>
                <a:gd fmla="*/ 4779 h 6827" name="T21"/>
                <a:gd fmla="*/ 2048 w 6827" name="T22"/>
                <a:gd fmla="*/ 4779 h 6827" name="T23"/>
                <a:gd fmla="*/ 2048 w 6827" name="T24"/>
                <a:gd fmla="*/ 6485 h 6827" name="T25"/>
                <a:gd fmla="*/ 2389 w 6827" name="T26"/>
                <a:gd fmla="*/ 6827 h 6827" name="T27"/>
                <a:gd fmla="*/ 4437 w 6827" name="T28"/>
                <a:gd fmla="*/ 6827 h 6827" name="T29"/>
                <a:gd fmla="*/ 4779 w 6827" name="T30"/>
                <a:gd fmla="*/ 6485 h 6827" name="T31"/>
                <a:gd fmla="*/ 4779 w 6827" name="T32"/>
                <a:gd fmla="*/ 4779 h 6827" name="T33"/>
                <a:gd fmla="*/ 6485 w 6827" name="T34"/>
                <a:gd fmla="*/ 4779 h 6827" name="T35"/>
                <a:gd fmla="*/ 6827 w 6827" name="T36"/>
                <a:gd fmla="*/ 4437 h 6827" name="T37"/>
                <a:gd fmla="*/ 6827 w 6827" name="T38"/>
                <a:gd fmla="*/ 2389 h 6827" name="T39"/>
                <a:gd fmla="*/ 6485 w 6827" name="T40"/>
                <a:gd fmla="*/ 2048 h 6827" name="T41"/>
                <a:gd fmla="*/ 6485 w 6827" name="T42"/>
                <a:gd fmla="*/ 4437 h 6827" name="T43"/>
                <a:gd fmla="*/ 4437 w 6827" name="T44"/>
                <a:gd fmla="*/ 4437 h 6827" name="T45"/>
                <a:gd fmla="*/ 4437 w 6827" name="T46"/>
                <a:gd fmla="*/ 6485 h 6827" name="T47"/>
                <a:gd fmla="*/ 2389 w 6827" name="T48"/>
                <a:gd fmla="*/ 6485 h 6827" name="T49"/>
                <a:gd fmla="*/ 2389 w 6827" name="T50"/>
                <a:gd fmla="*/ 4437 h 6827" name="T51"/>
                <a:gd fmla="*/ 341 w 6827" name="T52"/>
                <a:gd fmla="*/ 4437 h 6827" name="T53"/>
                <a:gd fmla="*/ 341 w 6827" name="T54"/>
                <a:gd fmla="*/ 2389 h 6827" name="T55"/>
                <a:gd fmla="*/ 2389 w 6827" name="T56"/>
                <a:gd fmla="*/ 2389 h 6827" name="T57"/>
                <a:gd fmla="*/ 2389 w 6827" name="T58"/>
                <a:gd fmla="*/ 341 h 6827" name="T59"/>
                <a:gd fmla="*/ 4437 w 6827" name="T60"/>
                <a:gd fmla="*/ 341 h 6827" name="T61"/>
                <a:gd fmla="*/ 4437 w 6827" name="T62"/>
                <a:gd fmla="*/ 2389 h 6827" name="T63"/>
                <a:gd fmla="*/ 6485 w 6827" name="T64"/>
                <a:gd fmla="*/ 2389 h 6827" name="T65"/>
                <a:gd fmla="*/ 6485 w 6827" name="T66"/>
                <a:gd fmla="*/ 4437 h 682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6825" w="6825">
                  <a:moveTo>
                    <a:pt x="6485" y="2048"/>
                  </a:moveTo>
                  <a:lnTo>
                    <a:pt x="4779" y="2048"/>
                  </a:lnTo>
                  <a:lnTo>
                    <a:pt x="4779" y="341"/>
                  </a:lnTo>
                  <a:cubicBezTo>
                    <a:pt x="4779" y="153"/>
                    <a:pt x="4626" y="0"/>
                    <a:pt x="4437" y="0"/>
                  </a:cubicBezTo>
                  <a:lnTo>
                    <a:pt x="2389" y="0"/>
                  </a:lnTo>
                  <a:cubicBezTo>
                    <a:pt x="2201" y="0"/>
                    <a:pt x="2048" y="153"/>
                    <a:pt x="2048" y="341"/>
                  </a:cubicBezTo>
                  <a:lnTo>
                    <a:pt x="2048" y="2048"/>
                  </a:lnTo>
                  <a:lnTo>
                    <a:pt x="341" y="2048"/>
                  </a:lnTo>
                  <a:cubicBezTo>
                    <a:pt x="153" y="2048"/>
                    <a:pt x="0" y="2201"/>
                    <a:pt x="0" y="2389"/>
                  </a:cubicBezTo>
                  <a:lnTo>
                    <a:pt x="0" y="4437"/>
                  </a:lnTo>
                  <a:cubicBezTo>
                    <a:pt x="0" y="4626"/>
                    <a:pt x="153" y="4779"/>
                    <a:pt x="341" y="4779"/>
                  </a:cubicBezTo>
                  <a:lnTo>
                    <a:pt x="2048" y="4779"/>
                  </a:lnTo>
                  <a:lnTo>
                    <a:pt x="2048" y="6485"/>
                  </a:lnTo>
                  <a:cubicBezTo>
                    <a:pt x="2048" y="6674"/>
                    <a:pt x="2201" y="6827"/>
                    <a:pt x="2389" y="6827"/>
                  </a:cubicBezTo>
                  <a:lnTo>
                    <a:pt x="4437" y="6827"/>
                  </a:lnTo>
                  <a:cubicBezTo>
                    <a:pt x="4626" y="6827"/>
                    <a:pt x="4779" y="6674"/>
                    <a:pt x="4779" y="6485"/>
                  </a:cubicBezTo>
                  <a:lnTo>
                    <a:pt x="4779" y="4779"/>
                  </a:lnTo>
                  <a:lnTo>
                    <a:pt x="6485" y="4779"/>
                  </a:lnTo>
                  <a:cubicBezTo>
                    <a:pt x="6674" y="4779"/>
                    <a:pt x="6827" y="4626"/>
                    <a:pt x="6827" y="4437"/>
                  </a:cubicBezTo>
                  <a:lnTo>
                    <a:pt x="6827" y="2389"/>
                  </a:lnTo>
                  <a:cubicBezTo>
                    <a:pt x="6827" y="2201"/>
                    <a:pt x="6674" y="2048"/>
                    <a:pt x="6485" y="2048"/>
                  </a:cubicBezTo>
                  <a:close/>
                  <a:moveTo>
                    <a:pt x="6485" y="4437"/>
                  </a:moveTo>
                  <a:lnTo>
                    <a:pt x="4437" y="4437"/>
                  </a:lnTo>
                  <a:lnTo>
                    <a:pt x="4437" y="6485"/>
                  </a:lnTo>
                  <a:lnTo>
                    <a:pt x="2389" y="6485"/>
                  </a:lnTo>
                  <a:lnTo>
                    <a:pt x="2389" y="4437"/>
                  </a:lnTo>
                  <a:lnTo>
                    <a:pt x="341" y="4437"/>
                  </a:lnTo>
                  <a:lnTo>
                    <a:pt x="341" y="2389"/>
                  </a:lnTo>
                  <a:lnTo>
                    <a:pt x="2389" y="2389"/>
                  </a:lnTo>
                  <a:lnTo>
                    <a:pt x="2389" y="341"/>
                  </a:lnTo>
                  <a:lnTo>
                    <a:pt x="4437" y="341"/>
                  </a:lnTo>
                  <a:lnTo>
                    <a:pt x="4437" y="2389"/>
                  </a:lnTo>
                  <a:lnTo>
                    <a:pt x="6485" y="2389"/>
                  </a:lnTo>
                  <a:lnTo>
                    <a:pt x="6485" y="4437"/>
                  </a:lnTo>
                  <a:close/>
                </a:path>
              </a:pathLst>
            </a:custGeom>
            <a:grpFill/>
            <a:ln>
              <a:solidFill>
                <a:srgbClr val="03979A"/>
              </a:solidFill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endParaRPr>
            </a:p>
          </p:txBody>
        </p:sp>
      </p:grpSp>
      <p:grpSp>
        <p:nvGrpSpPr>
          <p:cNvPr id="72" name="PA-组合 15">
            <a:extLst>
              <a:ext uri="{FF2B5EF4-FFF2-40B4-BE49-F238E27FC236}">
                <a16:creationId xmlns:a16="http://schemas.microsoft.com/office/drawing/2014/main" id="{36247A00-0859-4CB7-9A57-D5BB47C93380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4004347" y="3378191"/>
            <a:ext cx="423513" cy="423513"/>
            <a:chOff x="11231028" y="6013155"/>
            <a:chExt cx="586997" cy="586997"/>
          </a:xfrm>
          <a:solidFill>
            <a:schemeClr val="bg1"/>
          </a:solidFill>
        </p:grpSpPr>
        <p:sp>
          <p:nvSpPr>
            <p:cNvPr id="73" name="PA-Flowchart: Connector 29">
              <a:extLst>
                <a:ext uri="{FF2B5EF4-FFF2-40B4-BE49-F238E27FC236}">
                  <a16:creationId xmlns:a16="http://schemas.microsoft.com/office/drawing/2014/main" id="{EC8583A8-4C78-4DEB-877D-9107BA3F43C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rot="10800000">
              <a:off x="11231028" y="6013155"/>
              <a:ext cx="586997" cy="586997"/>
            </a:xfrm>
            <a:prstGeom prst="flowChartConnector">
              <a:avLst/>
            </a:prstGeom>
            <a:grpFill/>
            <a:ln>
              <a:solidFill>
                <a:srgbClr val="0397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endParaRPr>
            </a:p>
          </p:txBody>
        </p:sp>
        <p:sp>
          <p:nvSpPr>
            <p:cNvPr id="74" name="PA-doctor_195938">
              <a:extLst>
                <a:ext uri="{FF2B5EF4-FFF2-40B4-BE49-F238E27FC236}">
                  <a16:creationId xmlns:a16="http://schemas.microsoft.com/office/drawing/2014/main" id="{AFFFDF82-A3AA-4EC2-9303-98DDC5A353E4}"/>
                </a:ext>
              </a:extLst>
            </p:cNvPr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auto">
            <a:xfrm>
              <a:off x="11349740" y="6132131"/>
              <a:ext cx="349573" cy="349045"/>
            </a:xfrm>
            <a:custGeom>
              <a:gdLst>
                <a:gd fmla="*/ 6485 w 6827" name="T0"/>
                <a:gd fmla="*/ 2048 h 6827" name="T1"/>
                <a:gd fmla="*/ 4779 w 6827" name="T2"/>
                <a:gd fmla="*/ 2048 h 6827" name="T3"/>
                <a:gd fmla="*/ 4779 w 6827" name="T4"/>
                <a:gd fmla="*/ 341 h 6827" name="T5"/>
                <a:gd fmla="*/ 4437 w 6827" name="T6"/>
                <a:gd fmla="*/ 0 h 6827" name="T7"/>
                <a:gd fmla="*/ 2389 w 6827" name="T8"/>
                <a:gd fmla="*/ 0 h 6827" name="T9"/>
                <a:gd fmla="*/ 2048 w 6827" name="T10"/>
                <a:gd fmla="*/ 341 h 6827" name="T11"/>
                <a:gd fmla="*/ 2048 w 6827" name="T12"/>
                <a:gd fmla="*/ 2048 h 6827" name="T13"/>
                <a:gd fmla="*/ 341 w 6827" name="T14"/>
                <a:gd fmla="*/ 2048 h 6827" name="T15"/>
                <a:gd fmla="*/ 0 w 6827" name="T16"/>
                <a:gd fmla="*/ 2389 h 6827" name="T17"/>
                <a:gd fmla="*/ 0 w 6827" name="T18"/>
                <a:gd fmla="*/ 4437 h 6827" name="T19"/>
                <a:gd fmla="*/ 341 w 6827" name="T20"/>
                <a:gd fmla="*/ 4779 h 6827" name="T21"/>
                <a:gd fmla="*/ 2048 w 6827" name="T22"/>
                <a:gd fmla="*/ 4779 h 6827" name="T23"/>
                <a:gd fmla="*/ 2048 w 6827" name="T24"/>
                <a:gd fmla="*/ 6485 h 6827" name="T25"/>
                <a:gd fmla="*/ 2389 w 6827" name="T26"/>
                <a:gd fmla="*/ 6827 h 6827" name="T27"/>
                <a:gd fmla="*/ 4437 w 6827" name="T28"/>
                <a:gd fmla="*/ 6827 h 6827" name="T29"/>
                <a:gd fmla="*/ 4779 w 6827" name="T30"/>
                <a:gd fmla="*/ 6485 h 6827" name="T31"/>
                <a:gd fmla="*/ 4779 w 6827" name="T32"/>
                <a:gd fmla="*/ 4779 h 6827" name="T33"/>
                <a:gd fmla="*/ 6485 w 6827" name="T34"/>
                <a:gd fmla="*/ 4779 h 6827" name="T35"/>
                <a:gd fmla="*/ 6827 w 6827" name="T36"/>
                <a:gd fmla="*/ 4437 h 6827" name="T37"/>
                <a:gd fmla="*/ 6827 w 6827" name="T38"/>
                <a:gd fmla="*/ 2389 h 6827" name="T39"/>
                <a:gd fmla="*/ 6485 w 6827" name="T40"/>
                <a:gd fmla="*/ 2048 h 6827" name="T41"/>
                <a:gd fmla="*/ 6485 w 6827" name="T42"/>
                <a:gd fmla="*/ 4437 h 6827" name="T43"/>
                <a:gd fmla="*/ 4437 w 6827" name="T44"/>
                <a:gd fmla="*/ 4437 h 6827" name="T45"/>
                <a:gd fmla="*/ 4437 w 6827" name="T46"/>
                <a:gd fmla="*/ 6485 h 6827" name="T47"/>
                <a:gd fmla="*/ 2389 w 6827" name="T48"/>
                <a:gd fmla="*/ 6485 h 6827" name="T49"/>
                <a:gd fmla="*/ 2389 w 6827" name="T50"/>
                <a:gd fmla="*/ 4437 h 6827" name="T51"/>
                <a:gd fmla="*/ 341 w 6827" name="T52"/>
                <a:gd fmla="*/ 4437 h 6827" name="T53"/>
                <a:gd fmla="*/ 341 w 6827" name="T54"/>
                <a:gd fmla="*/ 2389 h 6827" name="T55"/>
                <a:gd fmla="*/ 2389 w 6827" name="T56"/>
                <a:gd fmla="*/ 2389 h 6827" name="T57"/>
                <a:gd fmla="*/ 2389 w 6827" name="T58"/>
                <a:gd fmla="*/ 341 h 6827" name="T59"/>
                <a:gd fmla="*/ 4437 w 6827" name="T60"/>
                <a:gd fmla="*/ 341 h 6827" name="T61"/>
                <a:gd fmla="*/ 4437 w 6827" name="T62"/>
                <a:gd fmla="*/ 2389 h 6827" name="T63"/>
                <a:gd fmla="*/ 6485 w 6827" name="T64"/>
                <a:gd fmla="*/ 2389 h 6827" name="T65"/>
                <a:gd fmla="*/ 6485 w 6827" name="T66"/>
                <a:gd fmla="*/ 4437 h 682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6825" w="6825">
                  <a:moveTo>
                    <a:pt x="6485" y="2048"/>
                  </a:moveTo>
                  <a:lnTo>
                    <a:pt x="4779" y="2048"/>
                  </a:lnTo>
                  <a:lnTo>
                    <a:pt x="4779" y="341"/>
                  </a:lnTo>
                  <a:cubicBezTo>
                    <a:pt x="4779" y="153"/>
                    <a:pt x="4626" y="0"/>
                    <a:pt x="4437" y="0"/>
                  </a:cubicBezTo>
                  <a:lnTo>
                    <a:pt x="2389" y="0"/>
                  </a:lnTo>
                  <a:cubicBezTo>
                    <a:pt x="2201" y="0"/>
                    <a:pt x="2048" y="153"/>
                    <a:pt x="2048" y="341"/>
                  </a:cubicBezTo>
                  <a:lnTo>
                    <a:pt x="2048" y="2048"/>
                  </a:lnTo>
                  <a:lnTo>
                    <a:pt x="341" y="2048"/>
                  </a:lnTo>
                  <a:cubicBezTo>
                    <a:pt x="153" y="2048"/>
                    <a:pt x="0" y="2201"/>
                    <a:pt x="0" y="2389"/>
                  </a:cubicBezTo>
                  <a:lnTo>
                    <a:pt x="0" y="4437"/>
                  </a:lnTo>
                  <a:cubicBezTo>
                    <a:pt x="0" y="4626"/>
                    <a:pt x="153" y="4779"/>
                    <a:pt x="341" y="4779"/>
                  </a:cubicBezTo>
                  <a:lnTo>
                    <a:pt x="2048" y="4779"/>
                  </a:lnTo>
                  <a:lnTo>
                    <a:pt x="2048" y="6485"/>
                  </a:lnTo>
                  <a:cubicBezTo>
                    <a:pt x="2048" y="6674"/>
                    <a:pt x="2201" y="6827"/>
                    <a:pt x="2389" y="6827"/>
                  </a:cubicBezTo>
                  <a:lnTo>
                    <a:pt x="4437" y="6827"/>
                  </a:lnTo>
                  <a:cubicBezTo>
                    <a:pt x="4626" y="6827"/>
                    <a:pt x="4779" y="6674"/>
                    <a:pt x="4779" y="6485"/>
                  </a:cubicBezTo>
                  <a:lnTo>
                    <a:pt x="4779" y="4779"/>
                  </a:lnTo>
                  <a:lnTo>
                    <a:pt x="6485" y="4779"/>
                  </a:lnTo>
                  <a:cubicBezTo>
                    <a:pt x="6674" y="4779"/>
                    <a:pt x="6827" y="4626"/>
                    <a:pt x="6827" y="4437"/>
                  </a:cubicBezTo>
                  <a:lnTo>
                    <a:pt x="6827" y="2389"/>
                  </a:lnTo>
                  <a:cubicBezTo>
                    <a:pt x="6827" y="2201"/>
                    <a:pt x="6674" y="2048"/>
                    <a:pt x="6485" y="2048"/>
                  </a:cubicBezTo>
                  <a:close/>
                  <a:moveTo>
                    <a:pt x="6485" y="4437"/>
                  </a:moveTo>
                  <a:lnTo>
                    <a:pt x="4437" y="4437"/>
                  </a:lnTo>
                  <a:lnTo>
                    <a:pt x="4437" y="6485"/>
                  </a:lnTo>
                  <a:lnTo>
                    <a:pt x="2389" y="6485"/>
                  </a:lnTo>
                  <a:lnTo>
                    <a:pt x="2389" y="4437"/>
                  </a:lnTo>
                  <a:lnTo>
                    <a:pt x="341" y="4437"/>
                  </a:lnTo>
                  <a:lnTo>
                    <a:pt x="341" y="2389"/>
                  </a:lnTo>
                  <a:lnTo>
                    <a:pt x="2389" y="2389"/>
                  </a:lnTo>
                  <a:lnTo>
                    <a:pt x="2389" y="341"/>
                  </a:lnTo>
                  <a:lnTo>
                    <a:pt x="4437" y="341"/>
                  </a:lnTo>
                  <a:lnTo>
                    <a:pt x="4437" y="2389"/>
                  </a:lnTo>
                  <a:lnTo>
                    <a:pt x="6485" y="2389"/>
                  </a:lnTo>
                  <a:lnTo>
                    <a:pt x="6485" y="4437"/>
                  </a:lnTo>
                  <a:close/>
                </a:path>
              </a:pathLst>
            </a:custGeom>
            <a:grpFill/>
            <a:ln>
              <a:solidFill>
                <a:srgbClr val="03979A"/>
              </a:solidFill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endParaRPr>
            </a:p>
          </p:txBody>
        </p:sp>
      </p:grpSp>
      <p:grpSp>
        <p:nvGrpSpPr>
          <p:cNvPr id="75" name="PA-组合 15">
            <a:extLst>
              <a:ext uri="{FF2B5EF4-FFF2-40B4-BE49-F238E27FC236}">
                <a16:creationId xmlns:a16="http://schemas.microsoft.com/office/drawing/2014/main" id="{B275C86D-F813-4775-B2E0-8E42E4136444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4004347" y="4220078"/>
            <a:ext cx="423513" cy="423513"/>
            <a:chOff x="11231028" y="6013155"/>
            <a:chExt cx="586997" cy="586997"/>
          </a:xfrm>
          <a:solidFill>
            <a:schemeClr val="bg1"/>
          </a:solidFill>
        </p:grpSpPr>
        <p:sp>
          <p:nvSpPr>
            <p:cNvPr id="76" name="PA-Flowchart: Connector 29">
              <a:extLst>
                <a:ext uri="{FF2B5EF4-FFF2-40B4-BE49-F238E27FC236}">
                  <a16:creationId xmlns:a16="http://schemas.microsoft.com/office/drawing/2014/main" id="{9C895301-C29D-45B7-9315-AB74785DC0C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 rot="10800000">
              <a:off x="11231028" y="6013155"/>
              <a:ext cx="586997" cy="586997"/>
            </a:xfrm>
            <a:prstGeom prst="flowChartConnector">
              <a:avLst/>
            </a:prstGeom>
            <a:grpFill/>
            <a:ln>
              <a:solidFill>
                <a:srgbClr val="0397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endParaRPr>
            </a:p>
          </p:txBody>
        </p:sp>
        <p:sp>
          <p:nvSpPr>
            <p:cNvPr id="77" name="PA-doctor_195938">
              <a:extLst>
                <a:ext uri="{FF2B5EF4-FFF2-40B4-BE49-F238E27FC236}">
                  <a16:creationId xmlns:a16="http://schemas.microsoft.com/office/drawing/2014/main" id="{68AE30F4-CDCF-47DC-8E40-B03F3716561C}"/>
                </a:ext>
              </a:extLst>
            </p:cNvPr>
            <p:cNvSpPr>
              <a:spLocks noChangeAspect="1"/>
            </p:cNvSpPr>
            <p:nvPr>
              <p:custDataLst>
                <p:tags r:id="rId19"/>
              </p:custDataLst>
            </p:nvPr>
          </p:nvSpPr>
          <p:spPr bwMode="auto">
            <a:xfrm>
              <a:off x="11349740" y="6132131"/>
              <a:ext cx="349573" cy="349045"/>
            </a:xfrm>
            <a:custGeom>
              <a:gdLst>
                <a:gd fmla="*/ 6485 w 6827" name="T0"/>
                <a:gd fmla="*/ 2048 h 6827" name="T1"/>
                <a:gd fmla="*/ 4779 w 6827" name="T2"/>
                <a:gd fmla="*/ 2048 h 6827" name="T3"/>
                <a:gd fmla="*/ 4779 w 6827" name="T4"/>
                <a:gd fmla="*/ 341 h 6827" name="T5"/>
                <a:gd fmla="*/ 4437 w 6827" name="T6"/>
                <a:gd fmla="*/ 0 h 6827" name="T7"/>
                <a:gd fmla="*/ 2389 w 6827" name="T8"/>
                <a:gd fmla="*/ 0 h 6827" name="T9"/>
                <a:gd fmla="*/ 2048 w 6827" name="T10"/>
                <a:gd fmla="*/ 341 h 6827" name="T11"/>
                <a:gd fmla="*/ 2048 w 6827" name="T12"/>
                <a:gd fmla="*/ 2048 h 6827" name="T13"/>
                <a:gd fmla="*/ 341 w 6827" name="T14"/>
                <a:gd fmla="*/ 2048 h 6827" name="T15"/>
                <a:gd fmla="*/ 0 w 6827" name="T16"/>
                <a:gd fmla="*/ 2389 h 6827" name="T17"/>
                <a:gd fmla="*/ 0 w 6827" name="T18"/>
                <a:gd fmla="*/ 4437 h 6827" name="T19"/>
                <a:gd fmla="*/ 341 w 6827" name="T20"/>
                <a:gd fmla="*/ 4779 h 6827" name="T21"/>
                <a:gd fmla="*/ 2048 w 6827" name="T22"/>
                <a:gd fmla="*/ 4779 h 6827" name="T23"/>
                <a:gd fmla="*/ 2048 w 6827" name="T24"/>
                <a:gd fmla="*/ 6485 h 6827" name="T25"/>
                <a:gd fmla="*/ 2389 w 6827" name="T26"/>
                <a:gd fmla="*/ 6827 h 6827" name="T27"/>
                <a:gd fmla="*/ 4437 w 6827" name="T28"/>
                <a:gd fmla="*/ 6827 h 6827" name="T29"/>
                <a:gd fmla="*/ 4779 w 6827" name="T30"/>
                <a:gd fmla="*/ 6485 h 6827" name="T31"/>
                <a:gd fmla="*/ 4779 w 6827" name="T32"/>
                <a:gd fmla="*/ 4779 h 6827" name="T33"/>
                <a:gd fmla="*/ 6485 w 6827" name="T34"/>
                <a:gd fmla="*/ 4779 h 6827" name="T35"/>
                <a:gd fmla="*/ 6827 w 6827" name="T36"/>
                <a:gd fmla="*/ 4437 h 6827" name="T37"/>
                <a:gd fmla="*/ 6827 w 6827" name="T38"/>
                <a:gd fmla="*/ 2389 h 6827" name="T39"/>
                <a:gd fmla="*/ 6485 w 6827" name="T40"/>
                <a:gd fmla="*/ 2048 h 6827" name="T41"/>
                <a:gd fmla="*/ 6485 w 6827" name="T42"/>
                <a:gd fmla="*/ 4437 h 6827" name="T43"/>
                <a:gd fmla="*/ 4437 w 6827" name="T44"/>
                <a:gd fmla="*/ 4437 h 6827" name="T45"/>
                <a:gd fmla="*/ 4437 w 6827" name="T46"/>
                <a:gd fmla="*/ 6485 h 6827" name="T47"/>
                <a:gd fmla="*/ 2389 w 6827" name="T48"/>
                <a:gd fmla="*/ 6485 h 6827" name="T49"/>
                <a:gd fmla="*/ 2389 w 6827" name="T50"/>
                <a:gd fmla="*/ 4437 h 6827" name="T51"/>
                <a:gd fmla="*/ 341 w 6827" name="T52"/>
                <a:gd fmla="*/ 4437 h 6827" name="T53"/>
                <a:gd fmla="*/ 341 w 6827" name="T54"/>
                <a:gd fmla="*/ 2389 h 6827" name="T55"/>
                <a:gd fmla="*/ 2389 w 6827" name="T56"/>
                <a:gd fmla="*/ 2389 h 6827" name="T57"/>
                <a:gd fmla="*/ 2389 w 6827" name="T58"/>
                <a:gd fmla="*/ 341 h 6827" name="T59"/>
                <a:gd fmla="*/ 4437 w 6827" name="T60"/>
                <a:gd fmla="*/ 341 h 6827" name="T61"/>
                <a:gd fmla="*/ 4437 w 6827" name="T62"/>
                <a:gd fmla="*/ 2389 h 6827" name="T63"/>
                <a:gd fmla="*/ 6485 w 6827" name="T64"/>
                <a:gd fmla="*/ 2389 h 6827" name="T65"/>
                <a:gd fmla="*/ 6485 w 6827" name="T66"/>
                <a:gd fmla="*/ 4437 h 682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6825" w="6825">
                  <a:moveTo>
                    <a:pt x="6485" y="2048"/>
                  </a:moveTo>
                  <a:lnTo>
                    <a:pt x="4779" y="2048"/>
                  </a:lnTo>
                  <a:lnTo>
                    <a:pt x="4779" y="341"/>
                  </a:lnTo>
                  <a:cubicBezTo>
                    <a:pt x="4779" y="153"/>
                    <a:pt x="4626" y="0"/>
                    <a:pt x="4437" y="0"/>
                  </a:cubicBezTo>
                  <a:lnTo>
                    <a:pt x="2389" y="0"/>
                  </a:lnTo>
                  <a:cubicBezTo>
                    <a:pt x="2201" y="0"/>
                    <a:pt x="2048" y="153"/>
                    <a:pt x="2048" y="341"/>
                  </a:cubicBezTo>
                  <a:lnTo>
                    <a:pt x="2048" y="2048"/>
                  </a:lnTo>
                  <a:lnTo>
                    <a:pt x="341" y="2048"/>
                  </a:lnTo>
                  <a:cubicBezTo>
                    <a:pt x="153" y="2048"/>
                    <a:pt x="0" y="2201"/>
                    <a:pt x="0" y="2389"/>
                  </a:cubicBezTo>
                  <a:lnTo>
                    <a:pt x="0" y="4437"/>
                  </a:lnTo>
                  <a:cubicBezTo>
                    <a:pt x="0" y="4626"/>
                    <a:pt x="153" y="4779"/>
                    <a:pt x="341" y="4779"/>
                  </a:cubicBezTo>
                  <a:lnTo>
                    <a:pt x="2048" y="4779"/>
                  </a:lnTo>
                  <a:lnTo>
                    <a:pt x="2048" y="6485"/>
                  </a:lnTo>
                  <a:cubicBezTo>
                    <a:pt x="2048" y="6674"/>
                    <a:pt x="2201" y="6827"/>
                    <a:pt x="2389" y="6827"/>
                  </a:cubicBezTo>
                  <a:lnTo>
                    <a:pt x="4437" y="6827"/>
                  </a:lnTo>
                  <a:cubicBezTo>
                    <a:pt x="4626" y="6827"/>
                    <a:pt x="4779" y="6674"/>
                    <a:pt x="4779" y="6485"/>
                  </a:cubicBezTo>
                  <a:lnTo>
                    <a:pt x="4779" y="4779"/>
                  </a:lnTo>
                  <a:lnTo>
                    <a:pt x="6485" y="4779"/>
                  </a:lnTo>
                  <a:cubicBezTo>
                    <a:pt x="6674" y="4779"/>
                    <a:pt x="6827" y="4626"/>
                    <a:pt x="6827" y="4437"/>
                  </a:cubicBezTo>
                  <a:lnTo>
                    <a:pt x="6827" y="2389"/>
                  </a:lnTo>
                  <a:cubicBezTo>
                    <a:pt x="6827" y="2201"/>
                    <a:pt x="6674" y="2048"/>
                    <a:pt x="6485" y="2048"/>
                  </a:cubicBezTo>
                  <a:close/>
                  <a:moveTo>
                    <a:pt x="6485" y="4437"/>
                  </a:moveTo>
                  <a:lnTo>
                    <a:pt x="4437" y="4437"/>
                  </a:lnTo>
                  <a:lnTo>
                    <a:pt x="4437" y="6485"/>
                  </a:lnTo>
                  <a:lnTo>
                    <a:pt x="2389" y="6485"/>
                  </a:lnTo>
                  <a:lnTo>
                    <a:pt x="2389" y="4437"/>
                  </a:lnTo>
                  <a:lnTo>
                    <a:pt x="341" y="4437"/>
                  </a:lnTo>
                  <a:lnTo>
                    <a:pt x="341" y="2389"/>
                  </a:lnTo>
                  <a:lnTo>
                    <a:pt x="2389" y="2389"/>
                  </a:lnTo>
                  <a:lnTo>
                    <a:pt x="2389" y="341"/>
                  </a:lnTo>
                  <a:lnTo>
                    <a:pt x="4437" y="341"/>
                  </a:lnTo>
                  <a:lnTo>
                    <a:pt x="4437" y="2389"/>
                  </a:lnTo>
                  <a:lnTo>
                    <a:pt x="6485" y="2389"/>
                  </a:lnTo>
                  <a:lnTo>
                    <a:pt x="6485" y="4437"/>
                  </a:lnTo>
                  <a:close/>
                </a:path>
              </a:pathLst>
            </a:custGeom>
            <a:grpFill/>
            <a:ln>
              <a:solidFill>
                <a:srgbClr val="03979A"/>
              </a:solidFill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endParaRPr>
            </a:p>
          </p:txBody>
        </p:sp>
      </p:grpSp>
      <p:grpSp>
        <p:nvGrpSpPr>
          <p:cNvPr id="80" name="PA-组合 15">
            <a:extLst>
              <a:ext uri="{FF2B5EF4-FFF2-40B4-BE49-F238E27FC236}">
                <a16:creationId xmlns:a16="http://schemas.microsoft.com/office/drawing/2014/main" id="{1D0C96CB-EA7B-4155-8D93-DC329E66631C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>
            <a:off x="4014172" y="5018392"/>
            <a:ext cx="423513" cy="423513"/>
            <a:chOff x="11231028" y="6013155"/>
            <a:chExt cx="586997" cy="586997"/>
          </a:xfrm>
          <a:solidFill>
            <a:schemeClr val="bg1"/>
          </a:solidFill>
        </p:grpSpPr>
        <p:sp>
          <p:nvSpPr>
            <p:cNvPr id="81" name="PA-Flowchart: Connector 29">
              <a:extLst>
                <a:ext uri="{FF2B5EF4-FFF2-40B4-BE49-F238E27FC236}">
                  <a16:creationId xmlns:a16="http://schemas.microsoft.com/office/drawing/2014/main" id="{D7FD995F-BFC6-40FC-882B-710935B0BB9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 rot="10800000">
              <a:off x="11231028" y="6013155"/>
              <a:ext cx="586997" cy="586997"/>
            </a:xfrm>
            <a:prstGeom prst="flowChartConnector">
              <a:avLst/>
            </a:prstGeom>
            <a:grpFill/>
            <a:ln>
              <a:solidFill>
                <a:srgbClr val="0397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endParaRPr>
            </a:p>
          </p:txBody>
        </p:sp>
        <p:sp>
          <p:nvSpPr>
            <p:cNvPr id="82" name="PA-doctor_195938">
              <a:extLst>
                <a:ext uri="{FF2B5EF4-FFF2-40B4-BE49-F238E27FC236}">
                  <a16:creationId xmlns:a16="http://schemas.microsoft.com/office/drawing/2014/main" id="{B22DB9B7-776B-4FAA-80F6-2356B99A5ADA}"/>
                </a:ext>
              </a:extLst>
            </p:cNvPr>
            <p:cNvSpPr>
              <a:spLocks noChangeAspect="1"/>
            </p:cNvSpPr>
            <p:nvPr>
              <p:custDataLst>
                <p:tags r:id="rId22"/>
              </p:custDataLst>
            </p:nvPr>
          </p:nvSpPr>
          <p:spPr bwMode="auto">
            <a:xfrm>
              <a:off x="11349740" y="6132131"/>
              <a:ext cx="349573" cy="349045"/>
            </a:xfrm>
            <a:custGeom>
              <a:gdLst>
                <a:gd fmla="*/ 6485 w 6827" name="T0"/>
                <a:gd fmla="*/ 2048 h 6827" name="T1"/>
                <a:gd fmla="*/ 4779 w 6827" name="T2"/>
                <a:gd fmla="*/ 2048 h 6827" name="T3"/>
                <a:gd fmla="*/ 4779 w 6827" name="T4"/>
                <a:gd fmla="*/ 341 h 6827" name="T5"/>
                <a:gd fmla="*/ 4437 w 6827" name="T6"/>
                <a:gd fmla="*/ 0 h 6827" name="T7"/>
                <a:gd fmla="*/ 2389 w 6827" name="T8"/>
                <a:gd fmla="*/ 0 h 6827" name="T9"/>
                <a:gd fmla="*/ 2048 w 6827" name="T10"/>
                <a:gd fmla="*/ 341 h 6827" name="T11"/>
                <a:gd fmla="*/ 2048 w 6827" name="T12"/>
                <a:gd fmla="*/ 2048 h 6827" name="T13"/>
                <a:gd fmla="*/ 341 w 6827" name="T14"/>
                <a:gd fmla="*/ 2048 h 6827" name="T15"/>
                <a:gd fmla="*/ 0 w 6827" name="T16"/>
                <a:gd fmla="*/ 2389 h 6827" name="T17"/>
                <a:gd fmla="*/ 0 w 6827" name="T18"/>
                <a:gd fmla="*/ 4437 h 6827" name="T19"/>
                <a:gd fmla="*/ 341 w 6827" name="T20"/>
                <a:gd fmla="*/ 4779 h 6827" name="T21"/>
                <a:gd fmla="*/ 2048 w 6827" name="T22"/>
                <a:gd fmla="*/ 4779 h 6827" name="T23"/>
                <a:gd fmla="*/ 2048 w 6827" name="T24"/>
                <a:gd fmla="*/ 6485 h 6827" name="T25"/>
                <a:gd fmla="*/ 2389 w 6827" name="T26"/>
                <a:gd fmla="*/ 6827 h 6827" name="T27"/>
                <a:gd fmla="*/ 4437 w 6827" name="T28"/>
                <a:gd fmla="*/ 6827 h 6827" name="T29"/>
                <a:gd fmla="*/ 4779 w 6827" name="T30"/>
                <a:gd fmla="*/ 6485 h 6827" name="T31"/>
                <a:gd fmla="*/ 4779 w 6827" name="T32"/>
                <a:gd fmla="*/ 4779 h 6827" name="T33"/>
                <a:gd fmla="*/ 6485 w 6827" name="T34"/>
                <a:gd fmla="*/ 4779 h 6827" name="T35"/>
                <a:gd fmla="*/ 6827 w 6827" name="T36"/>
                <a:gd fmla="*/ 4437 h 6827" name="T37"/>
                <a:gd fmla="*/ 6827 w 6827" name="T38"/>
                <a:gd fmla="*/ 2389 h 6827" name="T39"/>
                <a:gd fmla="*/ 6485 w 6827" name="T40"/>
                <a:gd fmla="*/ 2048 h 6827" name="T41"/>
                <a:gd fmla="*/ 6485 w 6827" name="T42"/>
                <a:gd fmla="*/ 4437 h 6827" name="T43"/>
                <a:gd fmla="*/ 4437 w 6827" name="T44"/>
                <a:gd fmla="*/ 4437 h 6827" name="T45"/>
                <a:gd fmla="*/ 4437 w 6827" name="T46"/>
                <a:gd fmla="*/ 6485 h 6827" name="T47"/>
                <a:gd fmla="*/ 2389 w 6827" name="T48"/>
                <a:gd fmla="*/ 6485 h 6827" name="T49"/>
                <a:gd fmla="*/ 2389 w 6827" name="T50"/>
                <a:gd fmla="*/ 4437 h 6827" name="T51"/>
                <a:gd fmla="*/ 341 w 6827" name="T52"/>
                <a:gd fmla="*/ 4437 h 6827" name="T53"/>
                <a:gd fmla="*/ 341 w 6827" name="T54"/>
                <a:gd fmla="*/ 2389 h 6827" name="T55"/>
                <a:gd fmla="*/ 2389 w 6827" name="T56"/>
                <a:gd fmla="*/ 2389 h 6827" name="T57"/>
                <a:gd fmla="*/ 2389 w 6827" name="T58"/>
                <a:gd fmla="*/ 341 h 6827" name="T59"/>
                <a:gd fmla="*/ 4437 w 6827" name="T60"/>
                <a:gd fmla="*/ 341 h 6827" name="T61"/>
                <a:gd fmla="*/ 4437 w 6827" name="T62"/>
                <a:gd fmla="*/ 2389 h 6827" name="T63"/>
                <a:gd fmla="*/ 6485 w 6827" name="T64"/>
                <a:gd fmla="*/ 2389 h 6827" name="T65"/>
                <a:gd fmla="*/ 6485 w 6827" name="T66"/>
                <a:gd fmla="*/ 4437 h 682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6825" w="6825">
                  <a:moveTo>
                    <a:pt x="6485" y="2048"/>
                  </a:moveTo>
                  <a:lnTo>
                    <a:pt x="4779" y="2048"/>
                  </a:lnTo>
                  <a:lnTo>
                    <a:pt x="4779" y="341"/>
                  </a:lnTo>
                  <a:cubicBezTo>
                    <a:pt x="4779" y="153"/>
                    <a:pt x="4626" y="0"/>
                    <a:pt x="4437" y="0"/>
                  </a:cubicBezTo>
                  <a:lnTo>
                    <a:pt x="2389" y="0"/>
                  </a:lnTo>
                  <a:cubicBezTo>
                    <a:pt x="2201" y="0"/>
                    <a:pt x="2048" y="153"/>
                    <a:pt x="2048" y="341"/>
                  </a:cubicBezTo>
                  <a:lnTo>
                    <a:pt x="2048" y="2048"/>
                  </a:lnTo>
                  <a:lnTo>
                    <a:pt x="341" y="2048"/>
                  </a:lnTo>
                  <a:cubicBezTo>
                    <a:pt x="153" y="2048"/>
                    <a:pt x="0" y="2201"/>
                    <a:pt x="0" y="2389"/>
                  </a:cubicBezTo>
                  <a:lnTo>
                    <a:pt x="0" y="4437"/>
                  </a:lnTo>
                  <a:cubicBezTo>
                    <a:pt x="0" y="4626"/>
                    <a:pt x="153" y="4779"/>
                    <a:pt x="341" y="4779"/>
                  </a:cubicBezTo>
                  <a:lnTo>
                    <a:pt x="2048" y="4779"/>
                  </a:lnTo>
                  <a:lnTo>
                    <a:pt x="2048" y="6485"/>
                  </a:lnTo>
                  <a:cubicBezTo>
                    <a:pt x="2048" y="6674"/>
                    <a:pt x="2201" y="6827"/>
                    <a:pt x="2389" y="6827"/>
                  </a:cubicBezTo>
                  <a:lnTo>
                    <a:pt x="4437" y="6827"/>
                  </a:lnTo>
                  <a:cubicBezTo>
                    <a:pt x="4626" y="6827"/>
                    <a:pt x="4779" y="6674"/>
                    <a:pt x="4779" y="6485"/>
                  </a:cubicBezTo>
                  <a:lnTo>
                    <a:pt x="4779" y="4779"/>
                  </a:lnTo>
                  <a:lnTo>
                    <a:pt x="6485" y="4779"/>
                  </a:lnTo>
                  <a:cubicBezTo>
                    <a:pt x="6674" y="4779"/>
                    <a:pt x="6827" y="4626"/>
                    <a:pt x="6827" y="4437"/>
                  </a:cubicBezTo>
                  <a:lnTo>
                    <a:pt x="6827" y="2389"/>
                  </a:lnTo>
                  <a:cubicBezTo>
                    <a:pt x="6827" y="2201"/>
                    <a:pt x="6674" y="2048"/>
                    <a:pt x="6485" y="2048"/>
                  </a:cubicBezTo>
                  <a:close/>
                  <a:moveTo>
                    <a:pt x="6485" y="4437"/>
                  </a:moveTo>
                  <a:lnTo>
                    <a:pt x="4437" y="4437"/>
                  </a:lnTo>
                  <a:lnTo>
                    <a:pt x="4437" y="6485"/>
                  </a:lnTo>
                  <a:lnTo>
                    <a:pt x="2389" y="6485"/>
                  </a:lnTo>
                  <a:lnTo>
                    <a:pt x="2389" y="4437"/>
                  </a:lnTo>
                  <a:lnTo>
                    <a:pt x="341" y="4437"/>
                  </a:lnTo>
                  <a:lnTo>
                    <a:pt x="341" y="2389"/>
                  </a:lnTo>
                  <a:lnTo>
                    <a:pt x="2389" y="2389"/>
                  </a:lnTo>
                  <a:lnTo>
                    <a:pt x="2389" y="341"/>
                  </a:lnTo>
                  <a:lnTo>
                    <a:pt x="4437" y="341"/>
                  </a:lnTo>
                  <a:lnTo>
                    <a:pt x="4437" y="2389"/>
                  </a:lnTo>
                  <a:lnTo>
                    <a:pt x="6485" y="2389"/>
                  </a:lnTo>
                  <a:lnTo>
                    <a:pt x="6485" y="4437"/>
                  </a:lnTo>
                  <a:close/>
                </a:path>
              </a:pathLst>
            </a:custGeom>
            <a:grpFill/>
            <a:ln>
              <a:solidFill>
                <a:srgbClr val="03979A"/>
              </a:solidFill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1877250623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3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9F3F60-F085-4B92-83C5-F8F461FBC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213CF7-48D9-4192-809E-88EF85505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62456" y="1091354"/>
            <a:ext cx="9609075" cy="479707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3CF1FD-D472-4E0D-B957-43C3ED767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4010" y="664077"/>
            <a:ext cx="1447473" cy="144475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3FF6147-E710-4F08-9268-960B9D9D3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425571" y="3339548"/>
            <a:ext cx="3518452" cy="3518452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CE6D636C-53A3-4037-86F2-F6C31AFEFAEA}"/>
              </a:ext>
            </a:extLst>
          </p:cNvPr>
          <p:cNvSpPr txBox="1"/>
          <p:nvPr/>
        </p:nvSpPr>
        <p:spPr>
          <a:xfrm>
            <a:off x="3432588" y="2616802"/>
            <a:ext cx="5923697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Bef>
                <a:spcPct val="20000"/>
              </a:spcBef>
            </a:pPr>
            <a:r>
              <a:rPr altLang="en-US" b="1" lang="zh-CN" sz="66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医疗护理安全现状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066F6D8-428B-4594-B1DB-A558740D8652}"/>
              </a:ext>
            </a:extLst>
          </p:cNvPr>
          <p:cNvSpPr txBox="1"/>
          <p:nvPr/>
        </p:nvSpPr>
        <p:spPr>
          <a:xfrm>
            <a:off x="1958009" y="3925557"/>
            <a:ext cx="669897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36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BASIC INFORMATION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F4E2538-D6B5-4FFE-B52D-AA7FBDCE441D}"/>
              </a:ext>
            </a:extLst>
          </p:cNvPr>
          <p:cNvSpPr txBox="1"/>
          <p:nvPr/>
        </p:nvSpPr>
        <p:spPr>
          <a:xfrm>
            <a:off x="1791607" y="2355897"/>
            <a:ext cx="1991068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z="96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01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5A887223-CF54-464F-85FE-C9570BAA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79448" y="0"/>
            <a:ext cx="3038277" cy="3038277"/>
          </a:xfrm>
          <a:prstGeom prst="rect">
            <a:avLst/>
          </a:prstGeom>
        </p:spPr>
      </p:pic>
    </p:spTree>
    <p:extLst>
      <p:ext uri="{BB962C8B-B14F-4D97-AF65-F5344CB8AC3E}">
        <p14:creationId val="147831206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2"/>
      <p:bldP grpId="0" spid="4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9F3F60-F085-4B92-83C5-F8F461FBC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213CF7-48D9-4192-809E-88EF85505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1780" y="228600"/>
            <a:ext cx="11735298" cy="64007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ED59B2-E483-4A38-A959-375AB4685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5107" y="405659"/>
            <a:ext cx="787590" cy="78610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69A721E-DC21-4A3B-86F0-37CF2B6A433F}"/>
              </a:ext>
            </a:extLst>
          </p:cNvPr>
          <p:cNvSpPr txBox="1"/>
          <p:nvPr/>
        </p:nvSpPr>
        <p:spPr>
          <a:xfrm>
            <a:off x="1192697" y="614047"/>
            <a:ext cx="6097656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altLang="en-US" b="1" lang="zh-CN" sz="18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医疗护理安全现状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15BB95A-D5AD-4D53-9772-019B2BC6DF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01745" y="1387142"/>
            <a:ext cx="5334000" cy="5260355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95CCFFAE-0058-4E6E-8A38-A223A11CDEE0}"/>
              </a:ext>
            </a:extLst>
          </p:cNvPr>
          <p:cNvGrpSpPr/>
          <p:nvPr/>
        </p:nvGrpSpPr>
        <p:grpSpPr>
          <a:xfrm>
            <a:off x="609418" y="2438400"/>
            <a:ext cx="3262544" cy="2554545"/>
            <a:chOff x="1121046" y="2438400"/>
            <a:chExt cx="3262544" cy="2554545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7FA13F1-479F-45B1-BA18-15304884C560}"/>
                </a:ext>
              </a:extLst>
            </p:cNvPr>
            <p:cNvSpPr/>
            <p:nvPr/>
          </p:nvSpPr>
          <p:spPr>
            <a:xfrm>
              <a:off x="1121046" y="2438400"/>
              <a:ext cx="3262544" cy="2529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3902" eaLnBrk="1" fontAlgn="base" hangingPunct="1" latinLnBrk="0" lvl="0" marR="0" rtl="0">
                <a:spcAft>
                  <a:spcPct val="0"/>
                </a:spcAft>
                <a:buClrTx/>
                <a:buSzTx/>
                <a:defRPr/>
              </a:pPr>
              <a:r>
                <a:rPr altLang="en-US" b="0" baseline="0" cap="none" i="0" kern="1200" kumimoji="0" lang="zh-CN" noProof="0" normalizeH="0" spc="0" strike="noStrike" sz="1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( WH0) 2 0 0 7 年关于患者安全的报道 ：在发达国家每10名患者中即有1名患者在接受治疗时受到伤害，而发展中国家患者住院感染的发生率比发达国家要高出20倍。</a:t>
              </a:r>
            </a:p>
            <a:p>
              <a:pPr algn="l" defTabSz="913902" eaLnBrk="1" fontAlgn="base" hangingPunct="1" latinLnBrk="0" lvl="0" marR="0" rtl="0">
                <a:spcAft>
                  <a:spcPct val="0"/>
                </a:spcAft>
                <a:buClrTx/>
                <a:buSzTx/>
                <a:defRPr/>
              </a:pPr>
              <a:r>
                <a:rPr altLang="en-US" b="0" baseline="0" cap="none" i="0" kern="1200" kumimoji="0" lang="zh-CN" noProof="0" normalizeH="0" spc="0" strike="noStrike" sz="1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美国每年死于医疗事故患者有44000人。</a:t>
              </a:r>
            </a:p>
            <a:p>
              <a:pPr algn="l" defTabSz="913902" eaLnBrk="1" fontAlgn="base" hangingPunct="1" latinLnBrk="0" lvl="0" marR="0" rtl="0">
                <a:spcAft>
                  <a:spcPct val="0"/>
                </a:spcAft>
                <a:buClrTx/>
                <a:buSzTx/>
                <a:defRPr/>
              </a:pPr>
              <a:r>
                <a:rPr altLang="en-US" b="0" baseline="0" cap="none" i="0" kern="1200" kumimoji="0" lang="zh-CN" noProof="0" normalizeH="0" spc="0" strike="noStrike" sz="1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英国10％的住院患者出现医疗差错，每天有100名患者死亡，有1000人留下了长期或严重的损害。 </a:t>
              </a: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91525C45-8969-4214-9698-7E70DDB3D63B}"/>
                </a:ext>
              </a:extLst>
            </p:cNvPr>
            <p:cNvSpPr/>
            <p:nvPr/>
          </p:nvSpPr>
          <p:spPr>
            <a:xfrm>
              <a:off x="2156866" y="2615893"/>
              <a:ext cx="1282401" cy="2975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val="1"/>
              </a:ext>
            </a:extLst>
          </p:spPr>
          <p:txBody>
            <a:bodyPr anchor="ctr" bIns="33867" lIns="33867" rIns="33867" tIns="33867" wrap="none">
              <a:noAutofit/>
            </a:bodyPr>
            <a:lstStyle/>
            <a:p>
              <a:pPr algn="ctr"/>
              <a:endParaRPr altLang="en-US" lang="zh-CN" sz="2800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C6A93C9-03D4-4260-AF8D-379426B0C453}"/>
              </a:ext>
            </a:extLst>
          </p:cNvPr>
          <p:cNvGrpSpPr/>
          <p:nvPr/>
        </p:nvGrpSpPr>
        <p:grpSpPr>
          <a:xfrm>
            <a:off x="8513133" y="2438400"/>
            <a:ext cx="3069449" cy="2062103"/>
            <a:chOff x="7721325" y="2438400"/>
            <a:chExt cx="3345222" cy="206210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BC4C5E8-A476-4FC1-A6AE-62796A75FAD0}"/>
                </a:ext>
              </a:extLst>
            </p:cNvPr>
            <p:cNvSpPr/>
            <p:nvPr/>
          </p:nvSpPr>
          <p:spPr>
            <a:xfrm>
              <a:off x="7721326" y="2438400"/>
              <a:ext cx="3345222" cy="2042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形式严峻02年以来医疗纠纷呈显著的上升趋势。</a:t>
              </a:r>
            </a:p>
            <a:p>
              <a:pPr defTabSz="457200"/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护理安全现状卫生部信访办2006年受理投诉排前五位的医疗方面占4项，其中一半是投诉医疗纠纷的（49.47%）。</a:t>
              </a:r>
            </a:p>
            <a:p>
              <a:pPr defTabSz="457200"/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调查结果326家医院都发生过医疗纠纷（98%）。</a:t>
              </a: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5D09406F-E3BD-47BB-B5C2-3105887FCD03}"/>
                </a:ext>
              </a:extLst>
            </p:cNvPr>
            <p:cNvSpPr/>
            <p:nvPr/>
          </p:nvSpPr>
          <p:spPr>
            <a:xfrm>
              <a:off x="8752735" y="2615893"/>
              <a:ext cx="1282401" cy="2975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val="1"/>
              </a:ext>
            </a:extLst>
          </p:spPr>
          <p:txBody>
            <a:bodyPr anchor="ctr" bIns="33867" lIns="33867" rIns="33867" tIns="33867" wrap="none">
              <a:noAutofit/>
            </a:bodyPr>
            <a:lstStyle/>
            <a:p>
              <a:pPr algn="just">
                <a:lnSpc>
                  <a:spcPct val="130000"/>
                </a:lnSpc>
              </a:pPr>
              <a:endParaRPr altLang="en-US" lang="zh-CN" sz="28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2483414303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9F3F60-F085-4B92-83C5-F8F461FBC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213CF7-48D9-4192-809E-88EF85505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62456" y="1091354"/>
            <a:ext cx="9609075" cy="479707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3CF1FD-D472-4E0D-B957-43C3ED767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4010" y="664077"/>
            <a:ext cx="1447473" cy="144475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3FF6147-E710-4F08-9268-960B9D9D3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425571" y="3339548"/>
            <a:ext cx="3518452" cy="3518452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CE6D636C-53A3-4037-86F2-F6C31AFEFAEA}"/>
              </a:ext>
            </a:extLst>
          </p:cNvPr>
          <p:cNvSpPr txBox="1"/>
          <p:nvPr/>
        </p:nvSpPr>
        <p:spPr>
          <a:xfrm>
            <a:off x="3432588" y="2616802"/>
            <a:ext cx="5923697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spcBef>
                <a:spcPct val="20000"/>
              </a:spcBef>
            </a:pPr>
            <a:r>
              <a:rPr altLang="en-US" b="1" lang="zh-CN" sz="66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护理安全的重要性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066F6D8-428B-4594-B1DB-A558740D8652}"/>
              </a:ext>
            </a:extLst>
          </p:cNvPr>
          <p:cNvSpPr txBox="1"/>
          <p:nvPr/>
        </p:nvSpPr>
        <p:spPr>
          <a:xfrm>
            <a:off x="1958009" y="3925557"/>
            <a:ext cx="669897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36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BASIC INFORMATION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F4E2538-D6B5-4FFE-B52D-AA7FBDCE441D}"/>
              </a:ext>
            </a:extLst>
          </p:cNvPr>
          <p:cNvSpPr txBox="1"/>
          <p:nvPr/>
        </p:nvSpPr>
        <p:spPr>
          <a:xfrm>
            <a:off x="1791607" y="2355897"/>
            <a:ext cx="1991068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z="96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02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5A887223-CF54-464F-85FE-C9570BAA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79448" y="0"/>
            <a:ext cx="3038277" cy="3038277"/>
          </a:xfrm>
          <a:prstGeom prst="rect">
            <a:avLst/>
          </a:prstGeom>
        </p:spPr>
      </p:pic>
    </p:spTree>
    <p:extLst>
      <p:ext uri="{BB962C8B-B14F-4D97-AF65-F5344CB8AC3E}">
        <p14:creationId val="1134852949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2"/>
      <p:bldP grpId="0" spid="4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9F3F60-F085-4B92-83C5-F8F461FBC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213CF7-48D9-4192-809E-88EF85505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1780" y="228600"/>
            <a:ext cx="11735298" cy="64007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ED59B2-E483-4A38-A959-375AB4685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5107" y="405659"/>
            <a:ext cx="787590" cy="78610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69A721E-DC21-4A3B-86F0-37CF2B6A433F}"/>
              </a:ext>
            </a:extLst>
          </p:cNvPr>
          <p:cNvSpPr txBox="1"/>
          <p:nvPr/>
        </p:nvSpPr>
        <p:spPr>
          <a:xfrm>
            <a:off x="1192697" y="614047"/>
            <a:ext cx="6097656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altLang="en-US" b="1" lang="zh-CN" sz="18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护理安全的重要性</a:t>
            </a:r>
          </a:p>
        </p:txBody>
      </p:sp>
      <p:cxnSp>
        <p:nvCxnSpPr>
          <p:cNvPr id="18" name="连接符: 肘形 17">
            <a:extLst>
              <a:ext uri="{FF2B5EF4-FFF2-40B4-BE49-F238E27FC236}">
                <a16:creationId xmlns:a16="http://schemas.microsoft.com/office/drawing/2014/main" id="{EE0EF3B8-BF79-434A-8EFA-249FC23B4DE6}"/>
              </a:ext>
            </a:extLst>
          </p:cNvPr>
          <p:cNvCxnSpPr/>
          <p:nvPr/>
        </p:nvCxnSpPr>
        <p:spPr>
          <a:xfrm>
            <a:off x="3376743" y="2619034"/>
            <a:ext cx="1673487" cy="1577713"/>
          </a:xfrm>
          <a:prstGeom prst="bentConnector3">
            <a:avLst/>
          </a:prstGeom>
          <a:ln w="28575">
            <a:solidFill>
              <a:srgbClr val="0397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连接符: 肘形 18">
            <a:extLst>
              <a:ext uri="{FF2B5EF4-FFF2-40B4-BE49-F238E27FC236}">
                <a16:creationId xmlns:a16="http://schemas.microsoft.com/office/drawing/2014/main" id="{423F9116-385C-4A50-ADCE-E620AAA55D43}"/>
              </a:ext>
            </a:extLst>
          </p:cNvPr>
          <p:cNvCxnSpPr/>
          <p:nvPr/>
        </p:nvCxnSpPr>
        <p:spPr>
          <a:xfrm flipH="1">
            <a:off x="6944720" y="2592897"/>
            <a:ext cx="1673487" cy="1577713"/>
          </a:xfrm>
          <a:prstGeom prst="bentConnector3">
            <a:avLst/>
          </a:prstGeom>
          <a:ln w="28575">
            <a:solidFill>
              <a:srgbClr val="0397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B89D20E4-41E8-4A4D-A4AF-68F30D735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13487" y="1782291"/>
            <a:ext cx="3765025" cy="37650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1D7A6408-AA6E-4ABA-81EC-CAEC9EA298B9}"/>
              </a:ext>
            </a:extLst>
          </p:cNvPr>
          <p:cNvSpPr/>
          <p:nvPr/>
        </p:nvSpPr>
        <p:spPr>
          <a:xfrm>
            <a:off x="656668" y="2162294"/>
            <a:ext cx="2999181" cy="2944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33471" fontAlgn="base" indent="-285750" marL="2857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u"/>
              <a:defRPr sz="4800">
                <a:latin panose="020b0604020202030204" typeface="Helvetica"/>
                <a:ea panose="020b0604020202030204" typeface="Helvetica"/>
                <a:cs panose="020b0604020202030204" typeface="Helvetica"/>
                <a:sym panose="020b0604020202030204" typeface="Helvetica"/>
              </a:defRPr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护理安全是护理管理的重点，是护理质量的重要标志之一，其重要性主要体现在以下三个方面：护理安全直接关系护理效果 </a:t>
            </a:r>
          </a:p>
          <a:p>
            <a:pPr defTabSz="433471" fontAlgn="base" indent="-285750" marL="2857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u"/>
              <a:defRPr sz="4800">
                <a:latin panose="020b0604020202030204" typeface="Helvetica"/>
                <a:ea panose="020b0604020202030204" typeface="Helvetica"/>
                <a:cs panose="020b0604020202030204" typeface="Helvetica"/>
                <a:sym panose="020b0604020202030204" typeface="Helvetica"/>
              </a:defRPr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护理安全直接影响医院的社会效益与经济效益</a:t>
            </a:r>
          </a:p>
          <a:p>
            <a:pPr defTabSz="433471" fontAlgn="base" indent="-285750" marL="2857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u"/>
              <a:defRPr sz="4800">
                <a:latin panose="020b0604020202030204" typeface="Helvetica"/>
                <a:ea panose="020b0604020202030204" typeface="Helvetica"/>
                <a:cs panose="020b0604020202030204" typeface="Helvetica"/>
                <a:sym panose="020b0604020202030204" typeface="Helvetica"/>
              </a:defRPr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护理安全是衡量医院护理管理水平的重要标志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7441CBE-96C9-48B8-9B15-64077FC4BA81}"/>
              </a:ext>
            </a:extLst>
          </p:cNvPr>
          <p:cNvSpPr/>
          <p:nvPr/>
        </p:nvSpPr>
        <p:spPr>
          <a:xfrm>
            <a:off x="8683518" y="1883891"/>
            <a:ext cx="2665923" cy="350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0" lvl="0">
              <a:defRPr/>
            </a:pPr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（一）</a:t>
            </a:r>
          </a:p>
          <a:p>
            <a:pPr defTabSz="0" lvl="0">
              <a:defRPr/>
            </a:pPr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护理安全直接关系护理效果</a:t>
            </a:r>
          </a:p>
          <a:p>
            <a:pPr defTabSz="0" lvl="0">
              <a:defRPr/>
            </a:pPr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护理工作存在许多不安全因素，这些不安全因素直接影响护理效果。安全、有效的护理可促使患者疾病痊愈或好转，而护理不安全因素则使患者的疾病向坏的方向转化，如疾病恶化，甚至造成患者功能障碍或死亡。由此可见，护理安全与护理效果存在因果关系，护理安全产生高质量的护理效果，护理效果体现护理安全水平。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ED6B9700-BEDE-4B42-9820-8838F30AE169}"/>
              </a:ext>
            </a:extLst>
          </p:cNvPr>
          <p:cNvCxnSpPr/>
          <p:nvPr/>
        </p:nvCxnSpPr>
        <p:spPr>
          <a:xfrm>
            <a:off x="4213485" y="5547314"/>
            <a:ext cx="4018951" cy="0"/>
          </a:xfrm>
          <a:prstGeom prst="line">
            <a:avLst/>
          </a:prstGeom>
          <a:ln w="38100">
            <a:solidFill>
              <a:srgbClr val="0397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655972035"/>
      </p:ext>
    </p:extLst>
  </p:cSld>
  <p:clrMapOvr>
    <a:masterClrMapping/>
  </p:clrMapOvr>
  <mc:AlternateContent>
    <mc:Choice Requires="p15">
      <p:transition p14:dur="2000" spd="slow">
        <p15:prstTrans prst="prestig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9F3F60-F085-4B92-83C5-F8F461FBC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213CF7-48D9-4192-809E-88EF85505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1780" y="228600"/>
            <a:ext cx="11735298" cy="64007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ED59B2-E483-4A38-A959-375AB4685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5107" y="405659"/>
            <a:ext cx="787590" cy="78610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69A721E-DC21-4A3B-86F0-37CF2B6A433F}"/>
              </a:ext>
            </a:extLst>
          </p:cNvPr>
          <p:cNvSpPr txBox="1"/>
          <p:nvPr/>
        </p:nvSpPr>
        <p:spPr>
          <a:xfrm>
            <a:off x="1192697" y="614047"/>
            <a:ext cx="6097656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altLang="en-US" b="1" lang="zh-CN" sz="18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护理安全的重要性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E9E9E53-FBA3-4CB5-AF67-10BEB9575D4F}"/>
              </a:ext>
            </a:extLst>
          </p:cNvPr>
          <p:cNvGrpSpPr/>
          <p:nvPr/>
        </p:nvGrpSpPr>
        <p:grpSpPr>
          <a:xfrm>
            <a:off x="790036" y="2562314"/>
            <a:ext cx="3352515" cy="3031444"/>
            <a:chOff x="5965437" y="1949553"/>
            <a:chExt cx="3819099" cy="3031444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DC1DFEC-944F-494E-882C-9B9B8DD22D4A}"/>
                </a:ext>
              </a:extLst>
            </p:cNvPr>
            <p:cNvSpPr txBox="1"/>
            <p:nvPr/>
          </p:nvSpPr>
          <p:spPr>
            <a:xfrm>
              <a:off x="5965437" y="2340851"/>
              <a:ext cx="3819099" cy="265176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l" defTabSz="913902" eaLnBrk="1" fontAlgn="base" hangingPunct="1" latinLnBrk="0" lvl="0" marR="0" rtl="0">
                <a:lnSpc>
                  <a:spcPct val="15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defRPr/>
              </a:pPr>
              <a:r>
                <a:rPr altLang="en-US" baseline="0" cap="none" i="0" kern="1200" kumimoji="0" lang="zh-CN" noProof="0" normalizeH="0" spc="0" strike="noStrike" sz="1600" u="none">
                  <a:ln>
                    <a:noFill/>
                  </a:ln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护理不安全带来的后果，如护理差错或事故，不仅损坏医院在患者和公众心目中的形象，給医院的信誉造成负面影响，而且增加医疗费用的支出及物资消耗，使医疗成本上升，增加患者经济负担和医院额外开支。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0F426FA-092C-452F-BAE3-FF9466CEEB41}"/>
                </a:ext>
              </a:extLst>
            </p:cNvPr>
            <p:cNvSpPr txBox="1"/>
            <p:nvPr/>
          </p:nvSpPr>
          <p:spPr>
            <a:xfrm>
              <a:off x="6424138" y="1949553"/>
              <a:ext cx="2714262" cy="457200"/>
            </a:xfrm>
            <a:prstGeom prst="rect">
              <a:avLst/>
            </a:prstGeom>
            <a:solidFill>
              <a:srgbClr val="03979A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护理安全重要性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24CDB885-33E4-444E-9C98-AF16D937C7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11941" y="416205"/>
            <a:ext cx="6025587" cy="6025587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FE54A88B-A82A-4155-BBE8-361E41079A6E}"/>
              </a:ext>
            </a:extLst>
          </p:cNvPr>
          <p:cNvGrpSpPr/>
          <p:nvPr/>
        </p:nvGrpSpPr>
        <p:grpSpPr>
          <a:xfrm>
            <a:off x="8184738" y="2491947"/>
            <a:ext cx="3352515" cy="3043334"/>
            <a:chOff x="5924148" y="1953905"/>
            <a:chExt cx="3819099" cy="3043334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BC14FCA-88B2-480E-9170-9BD9839AEDA2}"/>
                </a:ext>
              </a:extLst>
            </p:cNvPr>
            <p:cNvSpPr txBox="1"/>
            <p:nvPr/>
          </p:nvSpPr>
          <p:spPr>
            <a:xfrm>
              <a:off x="5924149" y="2369404"/>
              <a:ext cx="3819099" cy="2627377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l" defTabSz="913902" eaLnBrk="1" fontAlgn="base" hangingPunct="1" latinLnBrk="0" lvl="0" marR="0" rtl="0">
                <a:lnSpc>
                  <a:spcPct val="130000"/>
                </a:lnSpc>
                <a:spcAft>
                  <a:spcPct val="0"/>
                </a:spcAft>
                <a:buClrTx/>
                <a:buSzTx/>
                <a:defRPr/>
              </a:pPr>
              <a:r>
                <a:rPr altLang="en-US" baseline="0" cap="none" i="0" kern="1200" kumimoji="0" lang="zh-CN" noProof="0" normalizeH="0" spc="0" strike="noStrike" sz="1600" u="none">
                  <a:ln>
                    <a:noFill/>
                  </a:ln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护理安全可以综合地反映出护理人员的工作态度、技术水平以及护理管理水平。因此护理安全是护理管理的一项重要工作。护理安全管理措施不落实，护理不安全因素得不到有效控制，就会给病人造成不应有的痛苦，所以护理安全是衡量医院管理水平的重要标志。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98D7AD2-4BD1-4387-98E0-FB9F2C109566}"/>
                </a:ext>
              </a:extLst>
            </p:cNvPr>
            <p:cNvSpPr txBox="1"/>
            <p:nvPr/>
          </p:nvSpPr>
          <p:spPr>
            <a:xfrm>
              <a:off x="6291705" y="1953905"/>
              <a:ext cx="2992839" cy="457200"/>
            </a:xfrm>
            <a:prstGeom prst="rect">
              <a:avLst/>
            </a:prstGeom>
            <a:solidFill>
              <a:srgbClr val="03979A"/>
            </a:solidFill>
            <a:ln>
              <a:solidFill>
                <a:srgbClr val="03979A"/>
              </a:solidFill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护理安全重要性</a:t>
              </a:r>
            </a:p>
          </p:txBody>
        </p:sp>
      </p:grpSp>
    </p:spTree>
    <p:extLst>
      <p:ext uri="{BB962C8B-B14F-4D97-AF65-F5344CB8AC3E}">
        <p14:creationId val="3805836020"/>
      </p:ext>
    </p:extLst>
  </p:cSld>
  <p:clrMapOvr>
    <a:masterClrMapping/>
  </p:clrMapOvr>
  <mc:AlternateContent>
    <mc:Choice Requires="p15">
      <p:transition p14:dur="2000" spd="slow">
        <p15:prstTrans prst="prestig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9F3F60-F085-4B92-83C5-F8F461FBC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213CF7-48D9-4192-809E-88EF85505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62456" y="1091354"/>
            <a:ext cx="9609075" cy="479707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3CF1FD-D472-4E0D-B957-43C3ED767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4010" y="664077"/>
            <a:ext cx="1447473" cy="144475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3FF6147-E710-4F08-9268-960B9D9D3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425571" y="3339548"/>
            <a:ext cx="3518452" cy="3518452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CE6D636C-53A3-4037-86F2-F6C31AFEFAEA}"/>
              </a:ext>
            </a:extLst>
          </p:cNvPr>
          <p:cNvSpPr txBox="1"/>
          <p:nvPr/>
        </p:nvSpPr>
        <p:spPr>
          <a:xfrm>
            <a:off x="3432588" y="2616802"/>
            <a:ext cx="5572585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spcBef>
                <a:spcPct val="20000"/>
              </a:spcBef>
            </a:pPr>
            <a:r>
              <a:rPr altLang="en-US" b="1" lang="zh-CN" sz="66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护理安全概述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066F6D8-428B-4594-B1DB-A558740D8652}"/>
              </a:ext>
            </a:extLst>
          </p:cNvPr>
          <p:cNvSpPr txBox="1"/>
          <p:nvPr/>
        </p:nvSpPr>
        <p:spPr>
          <a:xfrm>
            <a:off x="1958009" y="3925557"/>
            <a:ext cx="669897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36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BASIC INFORMATION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F4E2538-D6B5-4FFE-B52D-AA7FBDCE441D}"/>
              </a:ext>
            </a:extLst>
          </p:cNvPr>
          <p:cNvSpPr txBox="1"/>
          <p:nvPr/>
        </p:nvSpPr>
        <p:spPr>
          <a:xfrm>
            <a:off x="1791607" y="2355897"/>
            <a:ext cx="1991068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z="96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03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5A887223-CF54-464F-85FE-C9570BAA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79448" y="0"/>
            <a:ext cx="3038277" cy="3038277"/>
          </a:xfrm>
          <a:prstGeom prst="rect">
            <a:avLst/>
          </a:prstGeom>
        </p:spPr>
      </p:pic>
    </p:spTree>
    <p:extLst>
      <p:ext uri="{BB962C8B-B14F-4D97-AF65-F5344CB8AC3E}">
        <p14:creationId val="2618040991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2"/>
      <p:bldP grpId="0" spid="4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9F3F60-F085-4B92-83C5-F8F461FBC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213CF7-48D9-4192-809E-88EF85505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1780" y="228600"/>
            <a:ext cx="11735298" cy="64007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ED59B2-E483-4A38-A959-375AB4685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5107" y="405659"/>
            <a:ext cx="787590" cy="78610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69A721E-DC21-4A3B-86F0-37CF2B6A433F}"/>
              </a:ext>
            </a:extLst>
          </p:cNvPr>
          <p:cNvSpPr txBox="1"/>
          <p:nvPr/>
        </p:nvSpPr>
        <p:spPr>
          <a:xfrm>
            <a:off x="1192697" y="614047"/>
            <a:ext cx="6097656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altLang="en-US" b="1" lang="zh-CN" sz="1800">
                <a:solidFill>
                  <a:srgbClr val="03979A"/>
                </a:solidFill>
                <a:latin charset="-122" panose="02000803000000020004" pitchFamily="2" typeface="站酷庆科黄油体"/>
                <a:ea charset="-122" panose="02000803000000020004" pitchFamily="2" typeface="站酷庆科黄油体"/>
                <a:cs typeface="+mn-ea"/>
                <a:sym typeface="+mn-lt"/>
              </a:rPr>
              <a:t>护理安全概述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D704E41-0F10-4E69-A1B7-4D212903BCC9}"/>
              </a:ext>
            </a:extLst>
          </p:cNvPr>
          <p:cNvSpPr txBox="1"/>
          <p:nvPr/>
        </p:nvSpPr>
        <p:spPr>
          <a:xfrm>
            <a:off x="813869" y="2599750"/>
            <a:ext cx="5011492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是指患者在接受护理过程中，不发生法律和规章制度允许范围以外的心理、机体结构或功能上的损害、障碍、缺陷或死亡 。</a:t>
            </a:r>
          </a:p>
          <a:p>
            <a:pPr defTabSz="866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是指在护理工作中，不在计划中、未预计到或通常不希望发生的事件，常称为护理差错和护理事故。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D37BB92-C717-471D-9CF0-07800BD06146}"/>
              </a:ext>
            </a:extLst>
          </p:cNvPr>
          <p:cNvSpPr txBox="1"/>
          <p:nvPr/>
        </p:nvSpPr>
        <p:spPr>
          <a:xfrm>
            <a:off x="813869" y="1858705"/>
            <a:ext cx="4940888" cy="944880"/>
          </a:xfrm>
          <a:prstGeom prst="rect">
            <a:avLst/>
          </a:prstGeom>
          <a:solidFill>
            <a:srgbClr val="03979A"/>
          </a:solidFill>
          <a:ln>
            <a:solidFill>
              <a:srgbClr val="03979A"/>
            </a:solidFill>
          </a:ln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护理安全概述什么是护理安全？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FE99606-009D-4891-B89E-F5D58F804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41307" y="1627792"/>
            <a:ext cx="4179220" cy="438818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63D95F4-3C68-4E89-8919-C4413EB54521}"/>
              </a:ext>
            </a:extLst>
          </p:cNvPr>
          <p:cNvSpPr txBox="1"/>
          <p:nvPr/>
        </p:nvSpPr>
        <p:spPr>
          <a:xfrm>
            <a:off x="798902" y="4667279"/>
            <a:ext cx="10393544" cy="146304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引发护理不良事件四个基本要素：</a:t>
            </a:r>
          </a:p>
          <a:p>
            <a:pPr>
              <a:defRPr/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1，责任心不强</a:t>
            </a:r>
          </a:p>
          <a:p>
            <a:pPr>
              <a:defRPr/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2，违反操作规程</a:t>
            </a:r>
          </a:p>
          <a:p>
            <a:pPr>
              <a:defRPr/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3，不遵守规章制度</a:t>
            </a:r>
          </a:p>
          <a:p>
            <a:pPr>
              <a:defRPr/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4，技术水平低</a:t>
            </a:r>
          </a:p>
        </p:txBody>
      </p:sp>
    </p:spTree>
    <p:extLst>
      <p:ext uri="{BB962C8B-B14F-4D97-AF65-F5344CB8AC3E}">
        <p14:creationId val="842491121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6"/>
      <p:bldP grpId="0" spid="8"/>
      <p:bldP grpId="0" spid="11"/>
    </p:bldLst>
  </p:timing>
</p:sld>
</file>

<file path=ppt/tags/tag1.xml><?xml version="1.0" encoding="utf-8"?>
<p:tagLst xmlns:p="http://schemas.openxmlformats.org/presentationml/2006/main">
  <p:tag name="ID" val="553512"/>
  <p:tag name="MH" val="20160830110146"/>
  <p:tag name="MH_LIBRARY" val="CONTENTS"/>
  <p:tag name="MH_TYPE" val="OTHERS"/>
</p:tagLst>
</file>

<file path=ppt/tags/tag10.xml><?xml version="1.0" encoding="utf-8"?>
<p:tagLst xmlns:p="http://schemas.openxmlformats.org/presentationml/2006/main">
  <p:tag name="PA" val="v5.1.1"/>
</p:tagLst>
</file>

<file path=ppt/tags/tag11.xml><?xml version="1.0" encoding="utf-8"?>
<p:tagLst xmlns:p="http://schemas.openxmlformats.org/presentationml/2006/main">
  <p:tag name="PA" val="v5.1.1"/>
</p:tagLst>
</file>

<file path=ppt/tags/tag12.xml><?xml version="1.0" encoding="utf-8"?>
<p:tagLst xmlns:p="http://schemas.openxmlformats.org/presentationml/2006/main">
  <p:tag name="PA" val="v5.1.1"/>
  <p:tag name="RESOURCELIBID_ANIM" val="512"/>
</p:tagLst>
</file>

<file path=ppt/tags/tag13.xml><?xml version="1.0" encoding="utf-8"?>
<p:tagLst xmlns:p="http://schemas.openxmlformats.org/presentationml/2006/main">
  <p:tag name="PA" val="v5.1.1"/>
</p:tagLst>
</file>

<file path=ppt/tags/tag14.xml><?xml version="1.0" encoding="utf-8"?>
<p:tagLst xmlns:p="http://schemas.openxmlformats.org/presentationml/2006/main">
  <p:tag name="PA" val="v5.1.1"/>
</p:tagLst>
</file>

<file path=ppt/tags/tag15.xml><?xml version="1.0" encoding="utf-8"?>
<p:tagLst xmlns:p="http://schemas.openxmlformats.org/presentationml/2006/main">
  <p:tag name="PA" val="v5.1.1"/>
  <p:tag name="RESOURCELIBID_ANIM" val="512"/>
</p:tagLst>
</file>

<file path=ppt/tags/tag16.xml><?xml version="1.0" encoding="utf-8"?>
<p:tagLst xmlns:p="http://schemas.openxmlformats.org/presentationml/2006/main">
  <p:tag name="PA" val="v5.1.1"/>
</p:tagLst>
</file>

<file path=ppt/tags/tag17.xml><?xml version="1.0" encoding="utf-8"?>
<p:tagLst xmlns:p="http://schemas.openxmlformats.org/presentationml/2006/main">
  <p:tag name="PA" val="v5.1.1"/>
</p:tagLst>
</file>

<file path=ppt/tags/tag18.xml><?xml version="1.0" encoding="utf-8"?>
<p:tagLst xmlns:p="http://schemas.openxmlformats.org/presentationml/2006/main">
  <p:tag name="PA" val="v5.2.7"/>
  <p:tag name="RESOURCELIBID_ANIM" val="445"/>
</p:tagLst>
</file>

<file path=ppt/tags/tag19.xml><?xml version="1.0" encoding="utf-8"?>
<p:tagLst xmlns:p="http://schemas.openxmlformats.org/presentationml/2006/main">
  <p:tag name="PA" val="v5.2.7"/>
  <p:tag name="RESOURCELIBID_ANIM" val="445"/>
</p:tagLst>
</file>

<file path=ppt/tags/tag2.xml><?xml version="1.0" encoding="utf-8"?>
<p:tagLst xmlns:p="http://schemas.openxmlformats.org/presentationml/2006/main">
  <p:tag name="ID" val="553512"/>
  <p:tag name="MH" val="20160830110146"/>
  <p:tag name="MH_LIBRARY" val="CONTENTS"/>
  <p:tag name="MH_TYPE" val="OTHERS"/>
</p:tagLst>
</file>

<file path=ppt/tags/tag20.xml><?xml version="1.0" encoding="utf-8"?>
<p:tagLst xmlns:p="http://schemas.openxmlformats.org/presentationml/2006/main">
  <p:tag name="PA" val="v5.2.7"/>
  <p:tag name="RESOURCELIBID_ANIM" val="445"/>
</p:tagLst>
</file>

<file path=ppt/tags/tag21.xml><?xml version="1.0" encoding="utf-8"?>
<p:tagLst xmlns:p="http://schemas.openxmlformats.org/presentationml/2006/main">
  <p:tag name="PA" val="v5.2.7"/>
  <p:tag name="RESOURCELIBID_ANIM" val="445"/>
</p:tagLst>
</file>

<file path=ppt/tags/tag22.xml><?xml version="1.0" encoding="utf-8"?>
<p:tagLst xmlns:p="http://schemas.openxmlformats.org/presentationml/2006/main">
  <p:tag name="PA" val="v5.2.7"/>
  <p:tag name="RESOURCELIBID_ANIM" val="445"/>
</p:tagLst>
</file>

<file path=ppt/tags/tag23.xml><?xml version="1.0" encoding="utf-8"?>
<p:tagLst xmlns:p="http://schemas.openxmlformats.org/presentationml/2006/main">
  <p:tag name="PA" val="v5.2.7"/>
  <p:tag name="RESOURCELIBID_ANIM" val="445"/>
</p:tagLst>
</file>

<file path=ppt/tags/tag24.xml><?xml version="1.0" encoding="utf-8"?>
<p:tagLst xmlns:p="http://schemas.openxmlformats.org/presentationml/2006/main">
  <p:tag name="PA" val="v5.2.7"/>
  <p:tag name="RESOURCELIBID_ANIM" val="438"/>
</p:tagLst>
</file>

<file path=ppt/tags/tag25.xml><?xml version="1.0" encoding="utf-8"?>
<p:tagLst xmlns:p="http://schemas.openxmlformats.org/presentationml/2006/main">
  <p:tag name="PA" val="v5.2.7"/>
</p:tagLst>
</file>

<file path=ppt/tags/tag26.xml><?xml version="1.0" encoding="utf-8"?>
<p:tagLst xmlns:p="http://schemas.openxmlformats.org/presentationml/2006/main">
  <p:tag name="ID" val="553512"/>
  <p:tag name="MH" val="20160830110146"/>
  <p:tag name="MH_LIBRARY" val="CONTENTS"/>
  <p:tag name="MH_ORDER" val="1"/>
  <p:tag name="MH_TYPE" val="ENTRY"/>
  <p:tag name="PA" val="v5.2.7"/>
</p:tagLst>
</file>

<file path=ppt/tags/tag27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3.xml><?xml version="1.0" encoding="utf-8"?>
<p:tagLst xmlns:p="http://schemas.openxmlformats.org/presentationml/2006/main">
  <p:tag name="PA" val="v5.1.1"/>
  <p:tag name="RESOURCELIBID_ANIM" val="512"/>
</p:tagLst>
</file>

<file path=ppt/tags/tag4.xml><?xml version="1.0" encoding="utf-8"?>
<p:tagLst xmlns:p="http://schemas.openxmlformats.org/presentationml/2006/main">
  <p:tag name="PA" val="v5.1.1"/>
</p:tagLst>
</file>

<file path=ppt/tags/tag5.xml><?xml version="1.0" encoding="utf-8"?>
<p:tagLst xmlns:p="http://schemas.openxmlformats.org/presentationml/2006/main">
  <p:tag name="PA" val="v5.1.1"/>
</p:tagLst>
</file>

<file path=ppt/tags/tag6.xml><?xml version="1.0" encoding="utf-8"?>
<p:tagLst xmlns:p="http://schemas.openxmlformats.org/presentationml/2006/main">
  <p:tag name="PA" val="v5.1.1"/>
  <p:tag name="RESOURCELIBID_ANIM" val="512"/>
</p:tagLst>
</file>

<file path=ppt/tags/tag7.xml><?xml version="1.0" encoding="utf-8"?>
<p:tagLst xmlns:p="http://schemas.openxmlformats.org/presentationml/2006/main">
  <p:tag name="PA" val="v5.1.1"/>
</p:tagLst>
</file>

<file path=ppt/tags/tag8.xml><?xml version="1.0" encoding="utf-8"?>
<p:tagLst xmlns:p="http://schemas.openxmlformats.org/presentationml/2006/main">
  <p:tag name="PA" val="v5.1.1"/>
</p:tagLst>
</file>

<file path=ppt/tags/tag9.xml><?xml version="1.0" encoding="utf-8"?>
<p:tagLst xmlns:p="http://schemas.openxmlformats.org/presentationml/2006/main">
  <p:tag name="PA" val="v5.1.1"/>
  <p:tag name="RESOURCELIBID_ANIM" val="512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92</Paragraphs>
  <Slides>17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9">
      <vt:lpstr>Arial</vt:lpstr>
      <vt:lpstr>等线 Light</vt:lpstr>
      <vt:lpstr>等线</vt:lpstr>
      <vt:lpstr>Calibri Light</vt:lpstr>
      <vt:lpstr>Calibri</vt:lpstr>
      <vt:lpstr>站酷庆科黄油体</vt:lpstr>
      <vt:lpstr>宋体</vt:lpstr>
      <vt:lpstr>汉仪雅酷黑 75W</vt:lpstr>
      <vt:lpstr>微软雅黑</vt:lpstr>
      <vt:lpstr>Wingdings</vt:lpstr>
      <vt:lpstr>Helvetica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2021-08-22T11:48:26Z</dcterms:created>
  <cp:lastPrinted>2021-08-22T11:48:26Z</cp:lastPrinted>
  <dcterms:modified xsi:type="dcterms:W3CDTF">2021-08-22T05:34:59Z</dcterms:modified>
  <cp:revision>1</cp:revision>
</cp:coreProperties>
</file>