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83" r:id="rId3"/>
    <p:sldId id="385" r:id="rId4"/>
    <p:sldId id="392" r:id="rId5"/>
    <p:sldId id="402" r:id="rId6"/>
    <p:sldId id="400" r:id="rId7"/>
    <p:sldId id="403" r:id="rId8"/>
    <p:sldId id="404" r:id="rId9"/>
    <p:sldId id="405" r:id="rId10"/>
    <p:sldId id="406" r:id="rId11"/>
    <p:sldId id="407" r:id="rId12"/>
    <p:sldId id="409" r:id="rId13"/>
    <p:sldId id="410" r:id="rId14"/>
    <p:sldId id="411" r:id="rId15"/>
    <p:sldId id="412" r:id="rId16"/>
    <p:sldId id="413" r:id="rId17"/>
    <p:sldId id="393" r:id="rId18"/>
    <p:sldId id="414" r:id="rId19"/>
    <p:sldId id="417" r:id="rId20"/>
    <p:sldId id="418" r:id="rId21"/>
    <p:sldId id="419" r:id="rId22"/>
    <p:sldId id="420" r:id="rId23"/>
    <p:sldId id="421" r:id="rId24"/>
    <p:sldId id="422" r:id="rId25"/>
    <p:sldId id="423" r:id="rId26"/>
    <p:sldId id="424" r:id="rId27"/>
    <p:sldId id="425" r:id="rId28"/>
    <p:sldId id="426" r:id="rId29"/>
    <p:sldId id="427" r:id="rId30"/>
    <p:sldId id="416" r:id="rId31"/>
    <p:sldId id="428" r:id="rId32"/>
    <p:sldId id="429" r:id="rId33"/>
    <p:sldId id="397" r:id="rId34"/>
    <p:sldId id="430" r:id="rId35"/>
    <p:sldId id="431" r:id="rId36"/>
    <p:sldId id="432" r:id="rId37"/>
    <p:sldId id="433" r:id="rId38"/>
    <p:sldId id="398" r:id="rId39"/>
    <p:sldId id="434" r:id="rId40"/>
    <p:sldId id="436" r:id="rId41"/>
    <p:sldId id="435" r:id="rId42"/>
    <p:sldId id="437" r:id="rId43"/>
    <p:sldId id="438" r:id="rId44"/>
    <p:sldId id="439" r:id="rId45"/>
    <p:sldId id="440" r:id="rId46"/>
    <p:sldId id="441" r:id="rId47"/>
    <p:sldId id="442" r:id="rId48"/>
    <p:sldId id="443" r:id="rId49"/>
    <p:sldId id="444" r:id="rId50"/>
    <p:sldId id="445" r:id="rId51"/>
    <p:sldId id="378" r:id="rId52"/>
    <p:sldId id="382" r:id="rId53"/>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69061" autoAdjust="0"/>
  </p:normalViewPr>
  <p:slideViewPr>
    <p:cSldViewPr>
      <p:cViewPr varScale="1">
        <p:scale>
          <a:sx n="71" d="100"/>
          <a:sy n="71" d="100"/>
        </p:scale>
        <p:origin x="-750" y="-9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260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slides/slide36.xml" Type="http://schemas.openxmlformats.org/officeDocument/2006/relationships/slide"/><Relationship Id="rId39" Target="slides/slide37.xml" Type="http://schemas.openxmlformats.org/officeDocument/2006/relationships/slide"/><Relationship Id="rId4" Target="slides/slide2.xml" Type="http://schemas.openxmlformats.org/officeDocument/2006/relationships/slide"/><Relationship Id="rId40" Target="slides/slide38.xml" Type="http://schemas.openxmlformats.org/officeDocument/2006/relationships/slide"/><Relationship Id="rId41" Target="slides/slide39.xml" Type="http://schemas.openxmlformats.org/officeDocument/2006/relationships/slide"/><Relationship Id="rId42" Target="slides/slide40.xml" Type="http://schemas.openxmlformats.org/officeDocument/2006/relationships/slide"/><Relationship Id="rId43" Target="slides/slide41.xml" Type="http://schemas.openxmlformats.org/officeDocument/2006/relationships/slide"/><Relationship Id="rId44" Target="slides/slide42.xml" Type="http://schemas.openxmlformats.org/officeDocument/2006/relationships/slide"/><Relationship Id="rId45" Target="slides/slide43.xml" Type="http://schemas.openxmlformats.org/officeDocument/2006/relationships/slide"/><Relationship Id="rId46" Target="slides/slide44.xml" Type="http://schemas.openxmlformats.org/officeDocument/2006/relationships/slide"/><Relationship Id="rId47" Target="slides/slide45.xml" Type="http://schemas.openxmlformats.org/officeDocument/2006/relationships/slide"/><Relationship Id="rId48" Target="slides/slide46.xml" Type="http://schemas.openxmlformats.org/officeDocument/2006/relationships/slide"/><Relationship Id="rId49" Target="slides/slide47.xml" Type="http://schemas.openxmlformats.org/officeDocument/2006/relationships/slide"/><Relationship Id="rId5" Target="slides/slide3.xml" Type="http://schemas.openxmlformats.org/officeDocument/2006/relationships/slide"/><Relationship Id="rId50" Target="slides/slide48.xml" Type="http://schemas.openxmlformats.org/officeDocument/2006/relationships/slide"/><Relationship Id="rId51" Target="slides/slide49.xml" Type="http://schemas.openxmlformats.org/officeDocument/2006/relationships/slide"/><Relationship Id="rId52" Target="slides/slide50.xml" Type="http://schemas.openxmlformats.org/officeDocument/2006/relationships/slide"/><Relationship Id="rId53" Target="slides/slide51.xml" Type="http://schemas.openxmlformats.org/officeDocument/2006/relationships/slide"/><Relationship Id="rId54" Target="tags/tag1.xml" Type="http://schemas.openxmlformats.org/officeDocument/2006/relationships/tags"/><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8F89D-C2AA-4FCC-913A-9806AFF46D53}" type="datetimeFigureOut">
              <a:rPr lang="zh-CN" altLang="en-US" smtClean="0"/>
              <a:t>2014/12/9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C5AE1-688B-4D25-BA97-84A5F83C2A60}" type="slidenum">
              <a:rPr lang="zh-CN" altLang="en-US" smtClean="0"/>
              <a:t>‹#›</a:t>
            </a:fld>
            <a:endParaRPr lang="zh-CN" altLang="en-US"/>
          </a:p>
        </p:txBody>
      </p:sp>
    </p:spTree>
    <p:extLst>
      <p:ext uri="{BB962C8B-B14F-4D97-AF65-F5344CB8AC3E}">
        <p14:creationId val="259867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5135319"/>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3.jpeg" Type="http://schemas.openxmlformats.org/officeDocument/2006/relationships/image"/><Relationship Id="rId10" Target="../media/image10.png" Type="http://schemas.openxmlformats.org/officeDocument/2006/relationships/image"/><Relationship Id="rId11" Target="../slideMasters/slideMaster1.xml" Type="http://schemas.openxmlformats.org/officeDocument/2006/relationships/slideMaster"/><Relationship Id="rId2" Target="../media/image4.jpeg" Type="http://schemas.openxmlformats.org/officeDocument/2006/relationships/image"/><Relationship Id="rId3" Target="../media/image5.jpeg" Type="http://schemas.openxmlformats.org/officeDocument/2006/relationships/image"/><Relationship Id="rId4" Target="mailto:info@eyefulpresentations.co.uk" TargetMode="External" Type="http://schemas.openxmlformats.org/officeDocument/2006/relationships/hyperlink"/><Relationship Id="rId5" Target="http://www.eyefulpresentations.co.uk/" TargetMode="External" Type="http://schemas.openxmlformats.org/officeDocument/2006/relationships/hyperlink"/><Relationship Id="rId6" Target="../media/image6.png" Type="http://schemas.openxmlformats.org/officeDocument/2006/relationships/image"/><Relationship Id="rId7" Target="../media/image7.png" Type="http://schemas.openxmlformats.org/officeDocument/2006/relationships/image"/><Relationship Id="rId8" Target="../media/image8.jpeg" Type="http://schemas.openxmlformats.org/officeDocument/2006/relationships/image"/><Relationship Id="rId9" Target="../media/image9.png" Type="http://schemas.openxmlformats.org/officeDocument/2006/relationships/image"/></Relationships>
</file>

<file path=ppt/slideLayouts/_rels/slideLayout9.xml.rels><?xml version="1.0" encoding="UTF-8" standalone="yes"?><Relationships xmlns="http://schemas.openxmlformats.org/package/2006/relationships"><Relationship Id="rId1" Target="../media/image11.jpeg" Type="http://schemas.openxmlformats.org/officeDocument/2006/relationships/image"/><Relationship Id="rId2" Target="../media/image12.png" Type="http://schemas.openxmlformats.org/officeDocument/2006/relationships/image"/><Relationship Id="rId3" Target="http://www.tianya.cn/publicforum/content/no20/1/317960.shtml" TargetMode="External" Type="http://schemas.openxmlformats.org/officeDocument/2006/relationships/hyperlink"/><Relationship Id="rId4" Target="../media/image13.png" Type="http://schemas.openxmlformats.org/officeDocument/2006/relationships/image"/><Relationship Id="rId5" Target="../media/image14.jpeg" Type="http://schemas.openxmlformats.org/officeDocument/2006/relationships/image"/><Relationship Id="rId6"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8" name="图片 14" descr="封面 移到中间一点 16；9.jpg"/>
          <p:cNvPicPr>
            <a:picLocks noChangeAspect="1"/>
          </p:cNvPicPr>
          <p:nvPr userDrawn="1"/>
        </p:nvPicPr>
        <p:blipFill>
          <a:blip r:embed="rId1">
            <a:extLst>
              <a:ext uri="{28A0092B-C50C-407E-A947-70E740481C1C}">
                <a14:useLocalDpi/>
              </a:ext>
            </a:extLst>
          </a:blip>
          <a:stretch>
            <a:fillRect/>
          </a:stretch>
        </p:blipFill>
        <p:spPr bwMode="auto">
          <a:xfrm>
            <a:off x="-1" y="0"/>
            <a:ext cx="12192000" cy="6869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TextBox 10"/>
          <p:cNvSpPr txBox="1"/>
          <p:nvPr userDrawn="1"/>
        </p:nvSpPr>
        <p:spPr>
          <a:xfrm>
            <a:off x="10993181" y="393692"/>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4" name="Text Box 62"/>
          <p:cNvSpPr txBox="1">
            <a:spLocks noChangeArrowheads="1"/>
          </p:cNvSpPr>
          <p:nvPr userDrawn="1"/>
        </p:nvSpPr>
        <p:spPr bwMode="auto">
          <a:xfrm>
            <a:off x="1680085" y="6288811"/>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a:t>
            </a:r>
            <a:r>
              <a:rPr lang="zh-CN" altLang="en-US" sz="1600" smtClean="0">
                <a:solidFill>
                  <a:srgbClr val="00B0F0"/>
                </a:solidFill>
                <a:latin typeface="微软雅黑" pitchFamily="34" charset="-122"/>
                <a:ea typeface="微软雅黑" pitchFamily="34" charset="-122"/>
              </a:rPr>
              <a:t>公子</a:t>
            </a:r>
            <a:r>
              <a:rPr lang="zh-CN" altLang="en-US" sz="1600" smtClean="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Picture 9" descr="E:\仝德志文件，勿删！\03-参考文档\！PPT图片及版面资源\06-PPT精选插图\05-头像\嘿嘿.png"/>
          <p:cNvPicPr>
            <a:picLocks noChangeAspect="1" noChangeArrowheads="1"/>
          </p:cNvPicPr>
          <p:nvPr userDrawn="1"/>
        </p:nvPicPr>
        <p:blipFill>
          <a:blip r:embed="rId2">
            <a:extLst>
              <a:ext uri="{28A0092B-C50C-407E-A947-70E740481C1C}">
                <a14:useLocalDpi/>
              </a:ext>
            </a:extLst>
          </a:blip>
          <a:stretch>
            <a:fillRect/>
          </a:stretch>
        </p:blipFill>
        <p:spPr bwMode="auto">
          <a:xfrm>
            <a:off x="1255343" y="6210331"/>
            <a:ext cx="495514" cy="495514"/>
          </a:xfrm>
          <a:prstGeom prst="rect">
            <a:avLst/>
          </a:prstGeom>
          <a:noFill/>
          <a:extLst>
            <a:ext uri="{909E8E84-426E-40DD-AFC4-6F175D3DCCD1}">
              <a14:hiddenFill>
                <a:solidFill>
                  <a:srgbClr val="FFFFFF"/>
                </a:solidFill>
              </a14:hiddenFill>
            </a:ext>
          </a:extLst>
        </p:spPr>
      </p:pic>
      <p:sp>
        <p:nvSpPr>
          <p:cNvPr id="6" name="TextBox 12"/>
          <p:cNvSpPr txBox="1">
            <a:spLocks noChangeArrowheads="1"/>
          </p:cNvSpPr>
          <p:nvPr userDrawn="1"/>
        </p:nvSpPr>
        <p:spPr bwMode="auto">
          <a:xfrm>
            <a:off x="5159103" y="4077072"/>
            <a:ext cx="6696744"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1">
                <a:solidFill>
                  <a:schemeClr val="tx1"/>
                </a:solidFill>
                <a:latin typeface="Arial"/>
                <a:ea typeface="宋体" charset="-122"/>
              </a:defRPr>
            </a:lvl1pPr>
            <a:lvl2pPr marL="742950" indent="-285750" eaLnBrk="0" hangingPunct="0">
              <a:defRPr b="1">
                <a:solidFill>
                  <a:schemeClr val="tx1"/>
                </a:solidFill>
                <a:latin typeface="Arial"/>
                <a:ea typeface="宋体" charset="-122"/>
              </a:defRPr>
            </a:lvl2pPr>
            <a:lvl3pPr marL="1143000" indent="-228600" eaLnBrk="0" hangingPunct="0">
              <a:defRPr b="1">
                <a:solidFill>
                  <a:schemeClr val="tx1"/>
                </a:solidFill>
                <a:latin typeface="Arial"/>
                <a:ea typeface="宋体" charset="-122"/>
              </a:defRPr>
            </a:lvl3pPr>
            <a:lvl4pPr marL="1600200" indent="-228600" eaLnBrk="0" hangingPunct="0">
              <a:defRPr b="1">
                <a:solidFill>
                  <a:schemeClr val="tx1"/>
                </a:solidFill>
                <a:latin typeface="Arial"/>
                <a:ea typeface="宋体" charset="-122"/>
              </a:defRPr>
            </a:lvl4pPr>
            <a:lvl5pPr marL="2057400" indent="-228600" eaLnBrk="0" hangingPunct="0">
              <a:defRPr b="1">
                <a:solidFill>
                  <a:schemeClr val="tx1"/>
                </a:solidFill>
                <a:latin typeface="Arial"/>
                <a:ea typeface="宋体" charset="-122"/>
              </a:defRPr>
            </a:lvl5pPr>
            <a:lvl6pPr marL="2514600" indent="-228600" eaLnBrk="0" fontAlgn="base" hangingPunct="0">
              <a:spcBef>
                <a:spcPct val="0"/>
              </a:spcBef>
              <a:spcAft>
                <a:spcPct val="0"/>
              </a:spcAft>
              <a:defRPr b="1">
                <a:solidFill>
                  <a:schemeClr val="tx1"/>
                </a:solidFill>
                <a:latin typeface="Arial"/>
                <a:ea typeface="宋体" charset="-122"/>
              </a:defRPr>
            </a:lvl6pPr>
            <a:lvl7pPr marL="2971800" indent="-228600" eaLnBrk="0" fontAlgn="base" hangingPunct="0">
              <a:spcBef>
                <a:spcPct val="0"/>
              </a:spcBef>
              <a:spcAft>
                <a:spcPct val="0"/>
              </a:spcAft>
              <a:defRPr b="1">
                <a:solidFill>
                  <a:schemeClr val="tx1"/>
                </a:solidFill>
                <a:latin typeface="Arial"/>
                <a:ea typeface="宋体" charset="-122"/>
              </a:defRPr>
            </a:lvl7pPr>
            <a:lvl8pPr marL="3429000" indent="-228600" eaLnBrk="0" fontAlgn="base" hangingPunct="0">
              <a:spcBef>
                <a:spcPct val="0"/>
              </a:spcBef>
              <a:spcAft>
                <a:spcPct val="0"/>
              </a:spcAft>
              <a:defRPr b="1">
                <a:solidFill>
                  <a:schemeClr val="tx1"/>
                </a:solidFill>
                <a:latin typeface="Arial"/>
                <a:ea typeface="宋体" charset="-122"/>
              </a:defRPr>
            </a:lvl8pPr>
            <a:lvl9pPr marL="3886200" indent="-228600" eaLnBrk="0" fontAlgn="base" hangingPunct="0">
              <a:spcBef>
                <a:spcPct val="0"/>
              </a:spcBef>
              <a:spcAft>
                <a:spcPct val="0"/>
              </a:spcAft>
              <a:defRPr b="1">
                <a:solidFill>
                  <a:schemeClr val="tx1"/>
                </a:solidFill>
                <a:latin typeface="Arial"/>
                <a:ea typeface="宋体" charset="-122"/>
              </a:defRPr>
            </a:lvl9pPr>
          </a:lstStyle>
          <a:p>
            <a:pPr algn="r" eaLnBrk="1" hangingPunct="1"/>
            <a:r>
              <a:rPr lang="zh-CN" altLang="en-US" sz="8000">
                <a:solidFill>
                  <a:srgbClr val="FF0000"/>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rPr>
              <a:t>个人品牌建设</a:t>
            </a:r>
          </a:p>
        </p:txBody>
      </p:sp>
      <p:sp>
        <p:nvSpPr>
          <p:cNvPr id="7" name="矩形 6"/>
          <p:cNvSpPr>
            <a:spLocks noChangeArrowheads="1"/>
          </p:cNvSpPr>
          <p:nvPr userDrawn="1"/>
        </p:nvSpPr>
        <p:spPr bwMode="auto">
          <a:xfrm>
            <a:off x="9413943" y="3717032"/>
            <a:ext cx="2441904"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lang="zh-CN" altLang="en-US" sz="1600" i="1" smtClean="0">
                <a:solidFill>
                  <a:schemeClr val="tx1">
                    <a:lumMod val="65000"/>
                    <a:lumOff val="35000"/>
                  </a:schemeClr>
                </a:solidFill>
                <a:latin typeface="微软雅黑" pitchFamily="34" charset="-122"/>
                <a:ea typeface="微软雅黑" pitchFamily="34" charset="-122"/>
              </a:rPr>
              <a:t>中层经理人培训之</a:t>
            </a:r>
            <a:r>
              <a:rPr lang="en-US" altLang="zh-CN" sz="1600" i="1" smtClean="0">
                <a:solidFill>
                  <a:schemeClr val="tx1">
                    <a:lumMod val="65000"/>
                    <a:lumOff val="35000"/>
                  </a:schemeClr>
                </a:solidFill>
                <a:latin typeface="微软雅黑" pitchFamily="34" charset="-122"/>
                <a:ea typeface="微软雅黑" pitchFamily="34" charset="-122"/>
              </a:rPr>
              <a:t>——</a:t>
            </a:r>
            <a:endParaRPr lang="zh-CN" altLang="en-US" sz="1600" i="1">
              <a:solidFill>
                <a:schemeClr val="tx1">
                  <a:lumMod val="65000"/>
                  <a:lumOff val="35000"/>
                </a:schemeClr>
              </a:solidFill>
            </a:endParaRPr>
          </a:p>
        </p:txBody>
      </p:sp>
      <p:sp>
        <p:nvSpPr>
          <p:cNvPr id="9" name="TextBox 55"/>
          <p:cNvSpPr txBox="1">
            <a:spLocks noChangeArrowheads="1"/>
          </p:cNvSpPr>
          <p:nvPr userDrawn="1"/>
        </p:nvSpPr>
        <p:spPr bwMode="auto">
          <a:xfrm>
            <a:off x="8603542" y="5538718"/>
            <a:ext cx="325230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r>
              <a:rPr lang="zh-CN" altLang="en-US" sz="1600" smtClean="0">
                <a:solidFill>
                  <a:schemeClr val="accent6"/>
                </a:solidFill>
                <a:latin typeface="微软雅黑" pitchFamily="34" charset="-122"/>
                <a:ea typeface="微软雅黑" pitchFamily="34" charset="-122"/>
                <a:cs typeface="Tahoma" pitchFamily="34" charset="0"/>
              </a:rPr>
              <a:t>点击此处，写上您公司的名称</a:t>
            </a:r>
            <a:endParaRPr lang="en-US" altLang="zh-CN" sz="1600">
              <a:solidFill>
                <a:schemeClr val="accent6"/>
              </a:solidFill>
              <a:latin typeface="微软雅黑" panose="020b0503020204020204" pitchFamily="34" charset="-122"/>
              <a:ea typeface="微软雅黑" panose="020b0503020204020204" pitchFamily="34" charset="-122"/>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grpId="0" nodeType="after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4*#ppt_w"/>
                                          </p:val>
                                        </p:tav>
                                        <p:tav tm="100000">
                                          <p:val>
                                            <p:strVal val="#ppt_w"/>
                                          </p:val>
                                        </p:tav>
                                      </p:tavLst>
                                    </p:anim>
                                    <p:anim calcmode="lin" valueType="num">
                                      <p:cBhvr>
                                        <p:cTn id="13" dur="1000" fill="hold"/>
                                        <p:tgtEl>
                                          <p:spTgt spid="6"/>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7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1000"/>
                                        <p:tgtEl>
                                          <p:spTgt spid="9"/>
                                        </p:tgtEl>
                                      </p:cBhvr>
                                    </p:animEffect>
                                  </p:childTnLst>
                                </p:cTn>
                              </p:par>
                            </p:childTnLst>
                          </p:cTn>
                        </p:par>
                        <p:par>
                          <p:cTn id="18" fill="hold" nodeType="afterGroup">
                            <p:stCondLst>
                              <p:cond delay="2700"/>
                            </p:stCondLst>
                            <p:childTnLst>
                              <p:par>
                                <p:cTn id="19" presetID="17"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2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cxnSp>
        <p:nvCxnSpPr>
          <p:cNvPr id="10" name="直接连接符 9"/>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1"/>
          <p:cNvSpPr>
            <a:spLocks noGrp="1"/>
          </p:cNvSpPr>
          <p:nvPr>
            <p:ph type="title"/>
          </p:nvPr>
        </p:nvSpPr>
        <p:spPr>
          <a:xfrm>
            <a:off x="1753572" y="399936"/>
            <a:ext cx="6635944" cy="288032"/>
          </a:xfrm>
        </p:spPr>
        <p:txBody>
          <a:bodyPr>
            <a:normAutofit/>
          </a:bodyPr>
          <a:lstStyle>
            <a:lvl1pPr algn="l">
              <a:defRPr sz="1600">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17" name="TextBox 16"/>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91" rtl="0" eaLnBrk="1" latinLnBrk="0" hangingPunct="1"/>
            <a:r>
              <a:rPr lang="en-US" altLang="zh-CN" sz="1800" kern="1200" smtClean="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3" name="直接连接符 2"/>
          <p:cNvCxnSpPr/>
          <p:nvPr userDrawn="1"/>
        </p:nvCxnSpPr>
        <p:spPr>
          <a:xfrm>
            <a:off x="1054783" y="6237312"/>
            <a:ext cx="10586554" cy="0"/>
          </a:xfrm>
          <a:prstGeom prst="line">
            <a:avLst/>
          </a:prstGeom>
          <a:noFill/>
          <a:ln w="9525" cap="flat" cmpd="sng">
            <a:solidFill>
              <a:srgbClr val="C00000"/>
            </a:solidFill>
            <a:prstDash val="dash"/>
            <a:round/>
            <a:headEnd type="oval" w="med" len="med"/>
            <a:tailEnd type="oval"/>
          </a:ln>
          <a:extLst>
            <a:ext uri="{909E8E84-426E-40DD-AFC4-6F175D3DCCD1}">
              <a14:hiddenFill>
                <a:noFill/>
              </a14:hiddenFill>
            </a:ext>
          </a:extLst>
        </p:spPr>
      </p:cxnSp>
      <p:sp>
        <p:nvSpPr>
          <p:cNvPr id="20" name="椭圆 19"/>
          <p:cNvSpPr/>
          <p:nvPr userDrawn="1"/>
        </p:nvSpPr>
        <p:spPr bwMode="auto">
          <a:xfrm>
            <a:off x="10741188" y="5931312"/>
            <a:ext cx="612080" cy="6120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anose="020b0604030504040204" pitchFamily="34" charset="0"/>
              <a:ea typeface="Arial Unicode MS" pitchFamily="34" charset="-122"/>
              <a:cs typeface="Tahoma"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7" name="矩形 6"/>
          <p:cNvSpPr/>
          <p:nvPr userDrawn="1"/>
        </p:nvSpPr>
        <p:spPr>
          <a:xfrm>
            <a:off x="0" y="6208282"/>
            <a:ext cx="1220285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p>
        </p:txBody>
      </p:sp>
      <p:grpSp>
        <p:nvGrpSpPr>
          <p:cNvPr id="8" name="组合 34"/>
          <p:cNvGrpSpPr/>
          <p:nvPr userDrawn="1"/>
        </p:nvGrpSpPr>
        <p:grpSpPr>
          <a:xfrm rot="16200000">
            <a:off x="10223669" y="6365626"/>
            <a:ext cx="386751" cy="432109"/>
            <a:chOff x="2001681" y="3032034"/>
            <a:chExt cx="528843" cy="205643"/>
          </a:xfrm>
          <a:effectLst>
            <a:outerShdw blurRad="50800" dist="38100" dir="2700000" algn="tl" rotWithShape="0">
              <a:prstClr val="black">
                <a:alpha val="40000"/>
              </a:prstClr>
            </a:outerShdw>
          </a:effectLst>
        </p:grpSpPr>
        <p:sp>
          <p:nvSpPr>
            <p:cNvPr id="9" name="燕尾形 8"/>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endParaRPr>
            </a:p>
          </p:txBody>
        </p:sp>
        <p:sp>
          <p:nvSpPr>
            <p:cNvPr id="10" name="燕尾形 9"/>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endParaRPr>
            </a:p>
          </p:txBody>
        </p:sp>
      </p:grpSp>
      <p:cxnSp>
        <p:nvCxnSpPr>
          <p:cNvPr id="11" name="直接连接符 10"/>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1753572" y="399936"/>
            <a:ext cx="6635944" cy="288032"/>
          </a:xfrm>
        </p:spPr>
        <p:txBody>
          <a:bodyPr>
            <a:normAutofit/>
          </a:bodyPr>
          <a:lstStyle>
            <a:lvl1pPr algn="l">
              <a:defRPr sz="1600">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13" name="TextBox 12"/>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11" name="TextBox 10"/>
          <p:cNvSpPr txBox="1"/>
          <p:nvPr userDrawn="1"/>
        </p:nvSpPr>
        <p:spPr>
          <a:xfrm>
            <a:off x="1918992" y="5867980"/>
            <a:ext cx="3528851" cy="369332"/>
          </a:xfrm>
          <a:prstGeom prst="rect">
            <a:avLst/>
          </a:prstGeom>
          <a:noFill/>
        </p:spPr>
        <p:txBody>
          <a:bodyPr wrap="square" lIns="0" rtlCol="0">
            <a:spAutoFit/>
          </a:bodyPr>
          <a:lstStyle/>
          <a:p>
            <a:r>
              <a:rPr lang="zh-CN" altLang="en-US" sz="1800" smtClean="0">
                <a:solidFill>
                  <a:srgbClr val="FF0000"/>
                </a:solidFill>
                <a:latin typeface="微软雅黑" pitchFamily="34" charset="-122"/>
                <a:ea typeface="微软雅黑" pitchFamily="34" charset="-122"/>
              </a:rPr>
              <a:t>个人品牌概述</a:t>
            </a:r>
            <a:endParaRPr lang="zh-CN" altLang="en-US" sz="1800">
              <a:solidFill>
                <a:srgbClr val="FF0000"/>
              </a:solidFill>
              <a:latin typeface="微软雅黑" panose="020b0503020204020204" pitchFamily="34" charset="-122"/>
              <a:ea typeface="微软雅黑" panose="020b0503020204020204" pitchFamily="34" charset="-122"/>
            </a:endParaRPr>
          </a:p>
        </p:txBody>
      </p:sp>
      <p:cxnSp>
        <p:nvCxnSpPr>
          <p:cNvPr id="12" name="直接连接符 11"/>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userDrawn="1"/>
        </p:nvSpPr>
        <p:spPr>
          <a:xfrm>
            <a:off x="1753572" y="399936"/>
            <a:ext cx="6635944" cy="288032"/>
          </a:xfrm>
          <a:prstGeom prst="rect">
            <a:avLst/>
          </a:prstGeom>
        </p:spPr>
        <p:txBody>
          <a:bodyPr vert="horz" lIns="91452" tIns="45726" rIns="91452" bIns="45726" rtlCol="0" anchor="ctr">
            <a:noAutofit/>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400" kern="1200" smtClean="0">
                <a:solidFill>
                  <a:schemeClr val="accent2"/>
                </a:solidFill>
                <a:latin typeface="微软雅黑" pitchFamily="34" charset="-122"/>
                <a:ea typeface="微软雅黑" pitchFamily="34" charset="-122"/>
                <a:cs typeface="+mn-cs"/>
              </a:rPr>
              <a:t>正文 </a:t>
            </a:r>
            <a:r>
              <a:rPr lang="en-US" altLang="zh-CN" sz="1400" kern="1200" smtClean="0">
                <a:solidFill>
                  <a:schemeClr val="accent2"/>
                </a:solidFill>
                <a:latin typeface="微软雅黑" pitchFamily="34" charset="-122"/>
                <a:ea typeface="微软雅黑" pitchFamily="34" charset="-122"/>
                <a:cs typeface="+mn-cs"/>
              </a:rPr>
              <a:t>. </a:t>
            </a:r>
            <a:r>
              <a:rPr lang="zh-CN" altLang="en-US" sz="1400" kern="1200" smtClean="0">
                <a:solidFill>
                  <a:schemeClr val="accent2"/>
                </a:solidFill>
                <a:latin typeface="微软雅黑" pitchFamily="34" charset="-122"/>
                <a:ea typeface="微软雅黑" pitchFamily="34" charset="-122"/>
                <a:cs typeface="+mn-cs"/>
              </a:rPr>
              <a:t>第一章</a:t>
            </a:r>
            <a:endParaRPr lang="zh-CN" altLang="en-US" sz="1400" kern="1200">
              <a:solidFill>
                <a:schemeClr val="accent2"/>
              </a:solidFill>
              <a:latin typeface="微软雅黑" panose="020b0503020204020204" pitchFamily="34" charset="-122"/>
              <a:ea typeface="微软雅黑" panose="020b0503020204020204" pitchFamily="34" charset="-122"/>
              <a:cs typeface="+mn-cs"/>
            </a:endParaRPr>
          </a:p>
        </p:txBody>
      </p:sp>
      <p:sp>
        <p:nvSpPr>
          <p:cNvPr id="14" name="TextBox 13"/>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5" name="直接连接符 14"/>
          <p:cNvCxnSpPr/>
          <p:nvPr userDrawn="1"/>
        </p:nvCxnSpPr>
        <p:spPr>
          <a:xfrm>
            <a:off x="1054783" y="6237312"/>
            <a:ext cx="10586554" cy="0"/>
          </a:xfrm>
          <a:prstGeom prst="line">
            <a:avLst/>
          </a:prstGeom>
          <a:noFill/>
          <a:ln w="9525" cap="flat" cmpd="sng">
            <a:solidFill>
              <a:srgbClr val="C00000"/>
            </a:solidFill>
            <a:prstDash val="dash"/>
            <a:round/>
            <a:headEnd type="oval" w="med" len="med"/>
            <a:tailEnd type="oval"/>
          </a:ln>
          <a:extLst>
            <a:ext uri="{909E8E84-426E-40DD-AFC4-6F175D3DCCD1}">
              <a14:hiddenFill>
                <a:noFill/>
              </a14:hiddenFill>
            </a:ext>
          </a:extLst>
        </p:spPr>
      </p:cxnSp>
      <p:sp>
        <p:nvSpPr>
          <p:cNvPr id="16" name="椭圆 15"/>
          <p:cNvSpPr/>
          <p:nvPr userDrawn="1"/>
        </p:nvSpPr>
        <p:spPr bwMode="auto">
          <a:xfrm>
            <a:off x="10741188" y="5931312"/>
            <a:ext cx="612080" cy="6120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6" name="TextBox 5"/>
          <p:cNvSpPr txBox="1"/>
          <p:nvPr userDrawn="1"/>
        </p:nvSpPr>
        <p:spPr>
          <a:xfrm>
            <a:off x="1918992" y="5867980"/>
            <a:ext cx="3528851" cy="369332"/>
          </a:xfrm>
          <a:prstGeom prst="rect">
            <a:avLst/>
          </a:prstGeom>
          <a:noFill/>
        </p:spPr>
        <p:txBody>
          <a:bodyPr wrap="square" lIns="0" rtlCol="0">
            <a:spAutoFit/>
          </a:bodyPr>
          <a:lstStyle/>
          <a:p>
            <a:r>
              <a:rPr lang="zh-CN" altLang="en-US" sz="1800" smtClean="0">
                <a:solidFill>
                  <a:srgbClr val="FF0000"/>
                </a:solidFill>
                <a:latin typeface="微软雅黑" pitchFamily="34" charset="-122"/>
                <a:ea typeface="微软雅黑" pitchFamily="34" charset="-122"/>
              </a:rPr>
              <a:t>个人品牌价值与资产</a:t>
            </a:r>
            <a:endParaRPr lang="zh-CN" altLang="en-US" sz="1800">
              <a:solidFill>
                <a:srgbClr val="FF0000"/>
              </a:solidFill>
              <a:latin typeface="微软雅黑" pitchFamily="34" charset="-122"/>
              <a:ea typeface="微软雅黑" pitchFamily="34" charset="-122"/>
            </a:endParaRPr>
          </a:p>
        </p:txBody>
      </p:sp>
      <p:cxnSp>
        <p:nvCxnSpPr>
          <p:cNvPr id="7" name="直接连接符 6"/>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userDrawn="1"/>
        </p:nvSpPr>
        <p:spPr>
          <a:xfrm>
            <a:off x="1753572" y="399936"/>
            <a:ext cx="6635944" cy="288032"/>
          </a:xfrm>
          <a:prstGeom prst="rect">
            <a:avLst/>
          </a:prstGeom>
        </p:spPr>
        <p:txBody>
          <a:bodyPr vert="horz" lIns="91452" tIns="45726" rIns="91452" bIns="45726" rtlCol="0" anchor="ctr">
            <a:noAutofit/>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400" kern="1200" smtClean="0">
                <a:solidFill>
                  <a:schemeClr val="accent2"/>
                </a:solidFill>
                <a:latin typeface="微软雅黑" pitchFamily="34" charset="-122"/>
                <a:ea typeface="微软雅黑" pitchFamily="34" charset="-122"/>
                <a:cs typeface="+mn-cs"/>
              </a:rPr>
              <a:t>正文 </a:t>
            </a:r>
            <a:r>
              <a:rPr lang="en-US" altLang="zh-CN" sz="1400" kern="1200" smtClean="0">
                <a:solidFill>
                  <a:schemeClr val="accent2"/>
                </a:solidFill>
                <a:latin typeface="微软雅黑" pitchFamily="34" charset="-122"/>
                <a:ea typeface="微软雅黑" pitchFamily="34" charset="-122"/>
                <a:cs typeface="+mn-cs"/>
              </a:rPr>
              <a:t>. </a:t>
            </a:r>
            <a:r>
              <a:rPr lang="zh-CN" altLang="en-US" sz="1400" kern="1200" smtClean="0">
                <a:solidFill>
                  <a:schemeClr val="accent2"/>
                </a:solidFill>
                <a:latin typeface="微软雅黑" pitchFamily="34" charset="-122"/>
                <a:ea typeface="微软雅黑" pitchFamily="34" charset="-122"/>
                <a:cs typeface="+mn-cs"/>
              </a:rPr>
              <a:t>第二章</a:t>
            </a:r>
            <a:endParaRPr lang="zh-CN" altLang="en-US" sz="1400" kern="1200">
              <a:solidFill>
                <a:schemeClr val="accent2"/>
              </a:solidFill>
              <a:latin typeface="微软雅黑" pitchFamily="34" charset="-122"/>
              <a:ea typeface="微软雅黑" pitchFamily="34" charset="-122"/>
              <a:cs typeface="+mn-cs"/>
            </a:endParaRPr>
          </a:p>
        </p:txBody>
      </p:sp>
      <p:sp>
        <p:nvSpPr>
          <p:cNvPr id="9" name="TextBox 8"/>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0" name="直接连接符 9"/>
          <p:cNvCxnSpPr/>
          <p:nvPr userDrawn="1"/>
        </p:nvCxnSpPr>
        <p:spPr>
          <a:xfrm>
            <a:off x="1054783" y="6237312"/>
            <a:ext cx="10586554" cy="0"/>
          </a:xfrm>
          <a:prstGeom prst="line">
            <a:avLst/>
          </a:prstGeom>
          <a:noFill/>
          <a:ln w="9525" cap="flat" cmpd="sng">
            <a:solidFill>
              <a:srgbClr val="C00000"/>
            </a:solidFill>
            <a:prstDash val="dash"/>
            <a:round/>
            <a:headEnd type="oval" w="med" len="med"/>
            <a:tailEnd type="oval"/>
          </a:ln>
          <a:extLst>
            <a:ext uri="{909E8E84-426E-40DD-AFC4-6F175D3DCCD1}">
              <a14:hiddenFill>
                <a:noFill/>
              </a14:hiddenFill>
            </a:ext>
          </a:extLst>
        </p:spPr>
      </p:cxnSp>
      <p:sp>
        <p:nvSpPr>
          <p:cNvPr id="11" name="椭圆 10"/>
          <p:cNvSpPr/>
          <p:nvPr userDrawn="1"/>
        </p:nvSpPr>
        <p:spPr bwMode="auto">
          <a:xfrm>
            <a:off x="10741188" y="5931312"/>
            <a:ext cx="612080" cy="6120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TextBox 4"/>
          <p:cNvSpPr txBox="1"/>
          <p:nvPr userDrawn="1"/>
        </p:nvSpPr>
        <p:spPr>
          <a:xfrm>
            <a:off x="1918992" y="5867980"/>
            <a:ext cx="3528851" cy="369332"/>
          </a:xfrm>
          <a:prstGeom prst="rect">
            <a:avLst/>
          </a:prstGeom>
          <a:noFill/>
        </p:spPr>
        <p:txBody>
          <a:bodyPr wrap="square" lIns="0" rtlCol="0">
            <a:spAutoFit/>
          </a:bodyPr>
          <a:lstStyle/>
          <a:p>
            <a:r>
              <a:rPr lang="zh-CN" altLang="en-US" sz="1800" smtClean="0">
                <a:solidFill>
                  <a:srgbClr val="FF0000"/>
                </a:solidFill>
                <a:latin typeface="微软雅黑" pitchFamily="34" charset="-122"/>
                <a:ea typeface="微软雅黑" pitchFamily="34" charset="-122"/>
              </a:rPr>
              <a:t>个人品牌建设理念</a:t>
            </a:r>
            <a:endParaRPr lang="zh-CN" altLang="en-US" sz="1800">
              <a:solidFill>
                <a:srgbClr val="FF0000"/>
              </a:solidFill>
              <a:latin typeface="微软雅黑" pitchFamily="34" charset="-122"/>
              <a:ea typeface="微软雅黑" pitchFamily="34" charset="-122"/>
            </a:endParaRPr>
          </a:p>
        </p:txBody>
      </p:sp>
      <p:cxnSp>
        <p:nvCxnSpPr>
          <p:cNvPr id="6" name="直接连接符 5"/>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标题 1"/>
          <p:cNvSpPr txBox="1"/>
          <p:nvPr userDrawn="1"/>
        </p:nvSpPr>
        <p:spPr>
          <a:xfrm>
            <a:off x="1753572" y="399936"/>
            <a:ext cx="6635944" cy="288032"/>
          </a:xfrm>
          <a:prstGeom prst="rect">
            <a:avLst/>
          </a:prstGeom>
        </p:spPr>
        <p:txBody>
          <a:bodyPr vert="horz" lIns="91452" tIns="45726" rIns="91452" bIns="45726" rtlCol="0" anchor="ctr">
            <a:noAutofit/>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400" kern="1200" smtClean="0">
                <a:solidFill>
                  <a:schemeClr val="accent2"/>
                </a:solidFill>
                <a:latin typeface="微软雅黑" pitchFamily="34" charset="-122"/>
                <a:ea typeface="微软雅黑" pitchFamily="34" charset="-122"/>
                <a:cs typeface="+mn-cs"/>
              </a:rPr>
              <a:t>正文 </a:t>
            </a:r>
            <a:r>
              <a:rPr lang="en-US" altLang="zh-CN" sz="1400" kern="1200" smtClean="0">
                <a:solidFill>
                  <a:schemeClr val="accent2"/>
                </a:solidFill>
                <a:latin typeface="微软雅黑" pitchFamily="34" charset="-122"/>
                <a:ea typeface="微软雅黑" pitchFamily="34" charset="-122"/>
                <a:cs typeface="+mn-cs"/>
              </a:rPr>
              <a:t>. </a:t>
            </a:r>
            <a:r>
              <a:rPr lang="zh-CN" altLang="en-US" sz="1400" kern="1200" smtClean="0">
                <a:solidFill>
                  <a:schemeClr val="accent2"/>
                </a:solidFill>
                <a:latin typeface="微软雅黑" pitchFamily="34" charset="-122"/>
                <a:ea typeface="微软雅黑" pitchFamily="34" charset="-122"/>
                <a:cs typeface="+mn-cs"/>
              </a:rPr>
              <a:t>第三章</a:t>
            </a:r>
            <a:endParaRPr lang="zh-CN" altLang="en-US" sz="1400" kern="1200">
              <a:solidFill>
                <a:schemeClr val="accent2"/>
              </a:solidFill>
              <a:latin typeface="微软雅黑" pitchFamily="34" charset="-122"/>
              <a:ea typeface="微软雅黑" pitchFamily="34" charset="-122"/>
              <a:cs typeface="+mn-cs"/>
            </a:endParaRPr>
          </a:p>
        </p:txBody>
      </p:sp>
      <p:sp>
        <p:nvSpPr>
          <p:cNvPr id="8" name="TextBox 7"/>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9" name="直接连接符 8"/>
          <p:cNvCxnSpPr/>
          <p:nvPr userDrawn="1"/>
        </p:nvCxnSpPr>
        <p:spPr>
          <a:xfrm>
            <a:off x="1054783" y="6237312"/>
            <a:ext cx="10586554" cy="0"/>
          </a:xfrm>
          <a:prstGeom prst="line">
            <a:avLst/>
          </a:prstGeom>
          <a:noFill/>
          <a:ln w="9525" cap="flat" cmpd="sng">
            <a:solidFill>
              <a:srgbClr val="C00000"/>
            </a:solidFill>
            <a:prstDash val="dash"/>
            <a:round/>
            <a:headEnd type="oval" w="med" len="med"/>
            <a:tailEnd type="oval"/>
          </a:ln>
          <a:extLst>
            <a:ext uri="{909E8E84-426E-40DD-AFC4-6F175D3DCCD1}">
              <a14:hiddenFill>
                <a:noFill/>
              </a14:hiddenFill>
            </a:ext>
          </a:extLst>
        </p:spPr>
      </p:cxnSp>
      <p:sp>
        <p:nvSpPr>
          <p:cNvPr id="10" name="椭圆 9"/>
          <p:cNvSpPr/>
          <p:nvPr userDrawn="1"/>
        </p:nvSpPr>
        <p:spPr bwMode="auto">
          <a:xfrm>
            <a:off x="10741188" y="5931312"/>
            <a:ext cx="612080" cy="6120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8" name="TextBox 7"/>
          <p:cNvSpPr txBox="1"/>
          <p:nvPr userDrawn="1"/>
        </p:nvSpPr>
        <p:spPr>
          <a:xfrm>
            <a:off x="1918992" y="5867980"/>
            <a:ext cx="3528851" cy="369332"/>
          </a:xfrm>
          <a:prstGeom prst="rect">
            <a:avLst/>
          </a:prstGeom>
          <a:noFill/>
        </p:spPr>
        <p:txBody>
          <a:bodyPr wrap="square" lIns="0" rtlCol="0">
            <a:spAutoFit/>
          </a:bodyPr>
          <a:lstStyle/>
          <a:p>
            <a:r>
              <a:rPr lang="zh-CN" altLang="en-US" sz="1800" smtClean="0">
                <a:solidFill>
                  <a:srgbClr val="FF0000"/>
                </a:solidFill>
                <a:latin typeface="微软雅黑" pitchFamily="34" charset="-122"/>
                <a:ea typeface="微软雅黑" pitchFamily="34" charset="-122"/>
              </a:rPr>
              <a:t>个人品牌建设实施</a:t>
            </a:r>
            <a:endParaRPr lang="zh-CN" altLang="en-US" sz="1800">
              <a:solidFill>
                <a:srgbClr val="FF0000"/>
              </a:solidFill>
              <a:latin typeface="微软雅黑" pitchFamily="34" charset="-122"/>
              <a:ea typeface="微软雅黑" pitchFamily="34" charset="-122"/>
            </a:endParaRPr>
          </a:p>
        </p:txBody>
      </p:sp>
      <p:cxnSp>
        <p:nvCxnSpPr>
          <p:cNvPr id="9" name="直接连接符 8"/>
          <p:cNvCxnSpPr/>
          <p:nvPr userDrawn="1"/>
        </p:nvCxnSpPr>
        <p:spPr>
          <a:xfrm flipH="1">
            <a:off x="1724249" y="412414"/>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标题 1"/>
          <p:cNvSpPr txBox="1"/>
          <p:nvPr userDrawn="1"/>
        </p:nvSpPr>
        <p:spPr>
          <a:xfrm>
            <a:off x="1753572" y="399936"/>
            <a:ext cx="6635944" cy="288032"/>
          </a:xfrm>
          <a:prstGeom prst="rect">
            <a:avLst/>
          </a:prstGeom>
        </p:spPr>
        <p:txBody>
          <a:bodyPr vert="horz" lIns="91452" tIns="45726" rIns="91452" bIns="45726" rtlCol="0" anchor="ctr">
            <a:noAutofit/>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l" defTabSz="914491" rtl="0" eaLnBrk="1" latinLnBrk="0" hangingPunct="1"/>
            <a:r>
              <a:rPr lang="zh-CN" altLang="en-US" sz="1400" kern="1200" smtClean="0">
                <a:solidFill>
                  <a:schemeClr val="accent2"/>
                </a:solidFill>
                <a:latin typeface="微软雅黑" pitchFamily="34" charset="-122"/>
                <a:ea typeface="微软雅黑" pitchFamily="34" charset="-122"/>
                <a:cs typeface="+mn-cs"/>
              </a:rPr>
              <a:t>正文 </a:t>
            </a:r>
            <a:r>
              <a:rPr lang="en-US" altLang="zh-CN" sz="1400" kern="1200" smtClean="0">
                <a:solidFill>
                  <a:schemeClr val="accent2"/>
                </a:solidFill>
                <a:latin typeface="微软雅黑" pitchFamily="34" charset="-122"/>
                <a:ea typeface="微软雅黑" pitchFamily="34" charset="-122"/>
                <a:cs typeface="+mn-cs"/>
              </a:rPr>
              <a:t>. </a:t>
            </a:r>
            <a:r>
              <a:rPr lang="zh-CN" altLang="en-US" sz="1400" kern="1200" smtClean="0">
                <a:solidFill>
                  <a:schemeClr val="accent2"/>
                </a:solidFill>
                <a:latin typeface="微软雅黑" pitchFamily="34" charset="-122"/>
                <a:ea typeface="微软雅黑" pitchFamily="34" charset="-122"/>
                <a:cs typeface="+mn-cs"/>
              </a:rPr>
              <a:t>第四章</a:t>
            </a:r>
            <a:endParaRPr lang="zh-CN" altLang="en-US" sz="1400" kern="1200">
              <a:solidFill>
                <a:schemeClr val="accent2"/>
              </a:solidFill>
              <a:latin typeface="微软雅黑" pitchFamily="34" charset="-122"/>
              <a:ea typeface="微软雅黑" pitchFamily="34" charset="-122"/>
              <a:cs typeface="+mn-cs"/>
            </a:endParaRPr>
          </a:p>
        </p:txBody>
      </p:sp>
      <p:sp>
        <p:nvSpPr>
          <p:cNvPr id="11" name="TextBox 10"/>
          <p:cNvSpPr txBox="1"/>
          <p:nvPr userDrawn="1"/>
        </p:nvSpPr>
        <p:spPr>
          <a:xfrm>
            <a:off x="827691" y="323364"/>
            <a:ext cx="89655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800" smtClean="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a:solidFill>
                <a:srgbClr val="C0504D"/>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2" name="直接连接符 11"/>
          <p:cNvCxnSpPr/>
          <p:nvPr userDrawn="1"/>
        </p:nvCxnSpPr>
        <p:spPr>
          <a:xfrm>
            <a:off x="1054783" y="6237312"/>
            <a:ext cx="10586554" cy="0"/>
          </a:xfrm>
          <a:prstGeom prst="line">
            <a:avLst/>
          </a:prstGeom>
          <a:noFill/>
          <a:ln w="9525" cap="flat" cmpd="sng">
            <a:solidFill>
              <a:srgbClr val="C00000"/>
            </a:solidFill>
            <a:prstDash val="dash"/>
            <a:round/>
            <a:headEnd type="oval" w="med" len="med"/>
            <a:tailEnd type="oval"/>
          </a:ln>
          <a:extLst>
            <a:ext uri="{909E8E84-426E-40DD-AFC4-6F175D3DCCD1}">
              <a14:hiddenFill>
                <a:noFill/>
              </a14:hiddenFill>
            </a:ext>
          </a:extLst>
        </p:spPr>
      </p:cxnSp>
      <p:sp>
        <p:nvSpPr>
          <p:cNvPr id="13" name="椭圆 12"/>
          <p:cNvSpPr/>
          <p:nvPr userDrawn="1"/>
        </p:nvSpPr>
        <p:spPr bwMode="auto">
          <a:xfrm>
            <a:off x="10741188" y="5931312"/>
            <a:ext cx="612080" cy="6120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801" tIns="3600" rIns="10801" bIns="3600" anchor="ctr" anchorCtr="0"/>
          <a:lstStyle/>
          <a:p>
            <a:pPr algn="ctr">
              <a:defRPr/>
            </a:pPr>
            <a:fld id="{2EEF1883-7A0E-4F66-9932-E581691AD397}" type="slidenum">
              <a:rPr kumimoji="0" lang="zh-CN" altLang="en-US" sz="1800" b="0" i="0" u="none" strike="noStrike" kern="1200" cap="none" spc="0" normalizeH="0" baseline="0" noProof="0" smtClean="0">
                <a:ln>
                  <a:noFill/>
                </a:ln>
                <a:solidFill>
                  <a:prstClr val="white"/>
                </a:solidFill>
                <a:effectLst/>
                <a:uLnTx/>
                <a:uFillTx/>
                <a:latin typeface="Tahoma" pitchFamily="34" charset="0"/>
                <a:ea typeface="Arial Unicode MS" pitchFamily="34" charset="-122"/>
                <a:cs typeface="Tahoma" pitchFamily="34" charset="0"/>
              </a:rPr>
              <a:pPr algn="ctr">
                <a:defRPr/>
              </a:pPr>
              <a:t>‹#›</a:t>
            </a:fld>
            <a:endParaRPr lang="zh-CN" altLang="en-US" sz="1800">
              <a:effectLst>
                <a:outerShdw blurRad="38100" dist="38100" dir="2700000" algn="tl">
                  <a:srgbClr val="000000">
                    <a:alpha val="43137"/>
                  </a:srgbClr>
                </a:outerShdw>
              </a:effectLst>
              <a:latin typeface="Tahoma" pitchFamily="34" charset="0"/>
              <a:ea typeface="Arial Unicode MS" pitchFamily="34" charset="-122"/>
              <a:cs typeface="Tahoma" pitchFamily="34" charset="0"/>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pic>
        <p:nvPicPr>
          <p:cNvPr id="2" name="Picture 2" descr="C:\Documents and Settings\tdz\桌面\新建文件夹\为高手鼓掌.jpg"/>
          <p:cNvPicPr>
            <a:picLocks noChangeAspect="1" noChangeArrowheads="1"/>
          </p:cNvPicPr>
          <p:nvPr userDrawn="1"/>
        </p:nvPicPr>
        <p:blipFill>
          <a:blip r:embed="rId1">
            <a:extLst>
              <a:ext uri="{28A0092B-C50C-407E-A947-70E740481C1C}">
                <a14:useLocalDpi/>
              </a:ext>
            </a:extLst>
          </a:blip>
          <a:stretch>
            <a:fillRect/>
          </a:stretch>
        </p:blipFill>
        <p:spPr bwMode="auto">
          <a:xfrm>
            <a:off x="79034" y="4635493"/>
            <a:ext cx="2909179" cy="1818237"/>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2">
            <a:extLst>
              <a:ext uri="{28A0092B-C50C-407E-A947-70E740481C1C}">
                <a14:useLocalDpi/>
              </a:ext>
            </a:extLst>
          </a:blip>
          <a:stretch>
            <a:fillRect/>
          </a:stretch>
        </p:blipFill>
        <p:spPr bwMode="auto">
          <a:xfrm>
            <a:off x="3126614" y="4635493"/>
            <a:ext cx="2909179" cy="1818237"/>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3">
            <a:extLst>
              <a:ext uri="{28A0092B-C50C-407E-A947-70E740481C1C}">
                <a14:useLocalDpi/>
              </a:ext>
            </a:extLst>
          </a:blip>
          <a:stretch>
            <a:fillRect/>
          </a:stretch>
        </p:blipFill>
        <p:spPr bwMode="auto">
          <a:xfrm>
            <a:off x="6156979" y="4635493"/>
            <a:ext cx="2909179" cy="1818237"/>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5" name="Oval 60">
            <a:hlinkClick r:id="rId4"/>
          </p:cNvPr>
          <p:cNvSpPr>
            <a:spLocks noChangeArrowheads="1"/>
          </p:cNvSpPr>
          <p:nvPr userDrawn="1"/>
        </p:nvSpPr>
        <p:spPr bwMode="auto">
          <a:xfrm>
            <a:off x="5968254" y="2757156"/>
            <a:ext cx="444068" cy="523943"/>
          </a:xfrm>
          <a:prstGeom prst="ellipse">
            <a:avLst/>
          </a:prstGeom>
          <a:solidFill>
            <a:srgbClr val="0079C5">
              <a:alpha val="0"/>
            </a:srgbClr>
          </a:solidFill>
          <a:ln w="33338">
            <a:noFill/>
            <a:miter lim="800000"/>
          </a:ln>
        </p:spPr>
        <p:txBody>
          <a:bodyPr lIns="91429" tIns="45714" rIns="91429" bIns="45714"/>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5"/>
          </p:cNvPr>
          <p:cNvSpPr>
            <a:spLocks noChangeArrowheads="1"/>
          </p:cNvSpPr>
          <p:nvPr userDrawn="1"/>
        </p:nvSpPr>
        <p:spPr bwMode="auto">
          <a:xfrm>
            <a:off x="5980218" y="3565693"/>
            <a:ext cx="420141" cy="521562"/>
          </a:xfrm>
          <a:prstGeom prst="ellipse">
            <a:avLst/>
          </a:prstGeom>
          <a:solidFill>
            <a:srgbClr val="0079C5">
              <a:alpha val="0"/>
            </a:srgbClr>
          </a:solidFill>
          <a:ln w="33338">
            <a:noFill/>
            <a:miter lim="800000"/>
          </a:ln>
        </p:spPr>
        <p:txBody>
          <a:bodyPr lIns="91429" tIns="45714" rIns="91429" bIns="45714"/>
          <a:lstStyle/>
          <a:p>
            <a:pPr fontAlgn="base">
              <a:spcBef>
                <a:spcPct val="0"/>
              </a:spcBef>
              <a:spcAft>
                <a:spcPct val="0"/>
              </a:spcAft>
            </a:pPr>
            <a:endParaRPr lang="zh-CN" altLang="en-US">
              <a:solidFill>
                <a:srgbClr val="000000"/>
              </a:solidFill>
              <a:latin typeface="Arial" pitchFamily="34" charset="0"/>
            </a:endParaRPr>
          </a:p>
        </p:txBody>
      </p:sp>
      <p:sp>
        <p:nvSpPr>
          <p:cNvPr id="7" name="矩形​​ 5"/>
          <p:cNvSpPr>
            <a:spLocks noChangeArrowheads="1"/>
          </p:cNvSpPr>
          <p:nvPr userDrawn="1"/>
        </p:nvSpPr>
        <p:spPr bwMode="auto">
          <a:xfrm>
            <a:off x="2" y="405067"/>
            <a:ext cx="12191999" cy="4079760"/>
          </a:xfrm>
          <a:prstGeom prst="rect">
            <a:avLst/>
          </a:prstGeom>
          <a:solidFill>
            <a:srgbClr val="C00000"/>
          </a:solidFill>
          <a:ln w="9525" cmpd="sng">
            <a:noFill/>
            <a:miter lim="800000"/>
          </a:ln>
        </p:spPr>
        <p:txBody>
          <a:bodyPr lIns="287963" tIns="45714" rIns="91429" bIns="45714" anchor="b"/>
          <a:lstStyle/>
          <a:p>
            <a:pPr fontAlgn="base">
              <a:spcBef>
                <a:spcPct val="0"/>
              </a:spcBef>
              <a:spcAft>
                <a:spcPct val="0"/>
              </a:spcAft>
            </a:pPr>
            <a:endParaRPr lang="zh-CN" altLang="zh-CN" sz="28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Line 33"/>
          <p:cNvSpPr>
            <a:spLocks noChangeShapeType="1"/>
          </p:cNvSpPr>
          <p:nvPr userDrawn="1"/>
        </p:nvSpPr>
        <p:spPr bwMode="auto">
          <a:xfrm flipV="1">
            <a:off x="6188700" y="1671161"/>
            <a:ext cx="1587" cy="2700690"/>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9" name="Line 5"/>
          <p:cNvSpPr>
            <a:spLocks noChangeShapeType="1"/>
          </p:cNvSpPr>
          <p:nvPr userDrawn="1"/>
        </p:nvSpPr>
        <p:spPr bwMode="auto">
          <a:xfrm>
            <a:off x="0" y="3913404"/>
            <a:ext cx="1923230" cy="15479"/>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10" name="Line 19"/>
          <p:cNvSpPr>
            <a:spLocks noChangeShapeType="1"/>
          </p:cNvSpPr>
          <p:nvPr userDrawn="1"/>
        </p:nvSpPr>
        <p:spPr bwMode="auto">
          <a:xfrm flipH="1">
            <a:off x="1923230" y="2740483"/>
            <a:ext cx="200051" cy="1188399"/>
          </a:xfrm>
          <a:prstGeom prst="line">
            <a:avLst/>
          </a:prstGeom>
          <a:noFill/>
          <a:ln w="33338">
            <a:solidFill>
              <a:schemeClr val="bg1"/>
            </a:solidFill>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11" name="Line 21"/>
          <p:cNvSpPr>
            <a:spLocks noChangeShapeType="1"/>
          </p:cNvSpPr>
          <p:nvPr userDrawn="1"/>
        </p:nvSpPr>
        <p:spPr bwMode="auto">
          <a:xfrm>
            <a:off x="3136236" y="2561865"/>
            <a:ext cx="7939" cy="1806413"/>
          </a:xfrm>
          <a:prstGeom prst="line">
            <a:avLst/>
          </a:prstGeom>
          <a:noFill/>
          <a:ln w="33338">
            <a:solidFill>
              <a:schemeClr val="bg1"/>
            </a:solidFill>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12" name="Oval 22"/>
          <p:cNvSpPr>
            <a:spLocks noChangeArrowheads="1"/>
          </p:cNvSpPr>
          <p:nvPr userDrawn="1"/>
        </p:nvSpPr>
        <p:spPr bwMode="auto">
          <a:xfrm>
            <a:off x="5680185" y="692340"/>
            <a:ext cx="1008240" cy="978821"/>
          </a:xfrm>
          <a:prstGeom prst="ellipse">
            <a:avLst/>
          </a:prstGeom>
          <a:noFill/>
          <a:ln w="33338">
            <a:solidFill>
              <a:srgbClr val="FFFFFF"/>
            </a:solidFill>
            <a:miter lim="800000"/>
          </a:ln>
        </p:spPr>
        <p:txBody>
          <a:bodyPr lIns="91429" tIns="45714" rIns="91429" bIns="45714"/>
          <a:lstStyle/>
          <a:p>
            <a:pPr fontAlgn="base">
              <a:spcBef>
                <a:spcPct val="0"/>
              </a:spcBef>
              <a:spcAft>
                <a:spcPct val="0"/>
              </a:spcAft>
            </a:pPr>
            <a:r>
              <a:rPr lang="zh-CN" altLang="en-US" sz="2000" b="1">
                <a:solidFill>
                  <a:prstClr val="white"/>
                </a:solidFill>
                <a:latin typeface="微软雅黑" pitchFamily="34" charset="-122"/>
                <a:ea typeface="微软雅黑" pitchFamily="34" charset="-122"/>
              </a:rPr>
              <a:t>课件制作</a:t>
            </a:r>
          </a:p>
        </p:txBody>
      </p:sp>
      <p:grpSp>
        <p:nvGrpSpPr>
          <p:cNvPr id="13" name="Group 63"/>
          <p:cNvGrpSpPr/>
          <p:nvPr userDrawn="1"/>
        </p:nvGrpSpPr>
        <p:grpSpPr>
          <a:xfrm>
            <a:off x="5908200" y="2757156"/>
            <a:ext cx="564173" cy="523943"/>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5"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grpSp>
        <p:nvGrpSpPr>
          <p:cNvPr id="17" name="Group 64"/>
          <p:cNvGrpSpPr/>
          <p:nvPr userDrawn="1"/>
        </p:nvGrpSpPr>
        <p:grpSpPr>
          <a:xfrm>
            <a:off x="5908200" y="3565693"/>
            <a:ext cx="564173" cy="521562"/>
            <a:chOff x="3073" y="3289"/>
            <a:chExt cx="438" cy="438"/>
          </a:xfrm>
        </p:grpSpPr>
        <p:sp>
          <p:nvSpPr>
            <p:cNvPr id="18"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grpSp>
      <p:sp>
        <p:nvSpPr>
          <p:cNvPr id="20" name="Freeform 11"/>
          <p:cNvSpPr/>
          <p:nvPr userDrawn="1"/>
        </p:nvSpPr>
        <p:spPr bwMode="auto">
          <a:xfrm>
            <a:off x="1154783" y="2738100"/>
            <a:ext cx="981203" cy="198860"/>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1" name="Freeform 13"/>
          <p:cNvSpPr/>
          <p:nvPr userDrawn="1"/>
        </p:nvSpPr>
        <p:spPr bwMode="auto">
          <a:xfrm>
            <a:off x="2104227" y="2459460"/>
            <a:ext cx="1567067" cy="30960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2" name="Freeform 15"/>
          <p:cNvSpPr/>
          <p:nvPr userDrawn="1"/>
        </p:nvSpPr>
        <p:spPr bwMode="auto">
          <a:xfrm>
            <a:off x="1261160" y="945977"/>
            <a:ext cx="2541918" cy="84545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3" name="Freeform 16"/>
          <p:cNvSpPr/>
          <p:nvPr userDrawn="1"/>
        </p:nvSpPr>
        <p:spPr bwMode="auto">
          <a:xfrm>
            <a:off x="938850" y="1778335"/>
            <a:ext cx="325480" cy="1190780"/>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4" name="Freeform 17"/>
          <p:cNvSpPr/>
          <p:nvPr userDrawn="1"/>
        </p:nvSpPr>
        <p:spPr bwMode="auto">
          <a:xfrm>
            <a:off x="3674469" y="951931"/>
            <a:ext cx="1308270" cy="1528962"/>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5" name="Line 51"/>
          <p:cNvSpPr>
            <a:spLocks noChangeShapeType="1"/>
          </p:cNvSpPr>
          <p:nvPr userDrawn="1"/>
        </p:nvSpPr>
        <p:spPr bwMode="auto">
          <a:xfrm>
            <a:off x="3129887" y="4365898"/>
            <a:ext cx="3071603" cy="2380"/>
          </a:xfrm>
          <a:prstGeom prst="line">
            <a:avLst/>
          </a:prstGeom>
          <a:noFill/>
          <a:ln w="33338">
            <a:solidFill>
              <a:srgbClr val="FFFFFF"/>
            </a:solidFill>
            <a:miter lim="800000"/>
          </a:ln>
        </p:spPr>
        <p:txBody>
          <a:bodyPr lIns="91429" tIns="45714" rIns="91429" bIns="45714"/>
          <a:lstStyle/>
          <a:p>
            <a:pPr fontAlgn="base">
              <a:spcBef>
                <a:spcPct val="0"/>
              </a:spcBef>
              <a:spcAft>
                <a:spcPct val="0"/>
              </a:spcAft>
            </a:pPr>
            <a:endParaRPr lang="zh-CN" altLang="en-US">
              <a:solidFill>
                <a:srgbClr val="FFFFFF"/>
              </a:solidFill>
              <a:latin typeface="Arial"/>
            </a:endParaRPr>
          </a:p>
        </p:txBody>
      </p:sp>
      <p:sp>
        <p:nvSpPr>
          <p:cNvPr id="26" name="Text Box 52"/>
          <p:cNvSpPr txBox="1">
            <a:spLocks noChangeArrowheads="1"/>
          </p:cNvSpPr>
          <p:nvPr userDrawn="1"/>
        </p:nvSpPr>
        <p:spPr bwMode="auto">
          <a:xfrm>
            <a:off x="6788308" y="2060531"/>
            <a:ext cx="4620152" cy="351281"/>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http://t.qq.com/teliss</a:t>
            </a:r>
            <a:endParaRPr lang="en-GB" altLang="zh-CN" sz="2200">
              <a:solidFill>
                <a:srgbClr val="FFFFFF"/>
              </a:solidFill>
              <a:latin typeface="Arial" panose="020b0604020202020204" pitchFamily="34" charset="0"/>
            </a:endParaRPr>
          </a:p>
        </p:txBody>
      </p:sp>
      <p:sp>
        <p:nvSpPr>
          <p:cNvPr id="27" name="Text Box 54"/>
          <p:cNvSpPr txBox="1">
            <a:spLocks noChangeArrowheads="1"/>
          </p:cNvSpPr>
          <p:nvPr userDrawn="1"/>
        </p:nvSpPr>
        <p:spPr bwMode="auto">
          <a:xfrm>
            <a:off x="6786884" y="2845866"/>
            <a:ext cx="4476117" cy="351280"/>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http://teliss.blog.163.com</a:t>
            </a:r>
          </a:p>
        </p:txBody>
      </p:sp>
      <p:sp>
        <p:nvSpPr>
          <p:cNvPr id="28" name="Text Box 59"/>
          <p:cNvSpPr txBox="1">
            <a:spLocks noChangeArrowheads="1"/>
          </p:cNvSpPr>
          <p:nvPr userDrawn="1"/>
        </p:nvSpPr>
        <p:spPr bwMode="auto">
          <a:xfrm>
            <a:off x="6788308" y="3662479"/>
            <a:ext cx="4997065" cy="351281"/>
          </a:xfrm>
          <a:prstGeom prst="rect">
            <a:avLst/>
          </a:prstGeom>
          <a:noFill/>
          <a:ln w="9525">
            <a:noFill/>
            <a:miter lim="800000"/>
          </a:ln>
        </p:spPr>
        <p:txBody>
          <a:bodyPr lIns="91429" tIns="45714" rIns="91429" bIns="45714" anchor="ctr"/>
          <a:lstStyle/>
          <a:p>
            <a:pPr fontAlgn="base">
              <a:spcBef>
                <a:spcPct val="50000"/>
              </a:spcBef>
              <a:spcAft>
                <a:spcPct val="0"/>
              </a:spcAft>
            </a:pPr>
            <a:r>
              <a:rPr lang="en-US" altLang="zh-CN" sz="2200">
                <a:solidFill>
                  <a:srgbClr val="FFFFFF"/>
                </a:solidFill>
                <a:latin typeface="Arial" pitchFamily="34" charset="0"/>
              </a:rPr>
              <a:t>http://weibo.com/teliss</a:t>
            </a:r>
            <a:endParaRPr lang="en-GB" altLang="zh-CN" sz="2200">
              <a:solidFill>
                <a:srgbClr val="FFFFFF"/>
              </a:solidFill>
              <a:latin typeface="Arial" pitchFamily="34" charset="0"/>
            </a:endParaRPr>
          </a:p>
        </p:txBody>
      </p:sp>
      <p:sp>
        <p:nvSpPr>
          <p:cNvPr id="29" name="Text Box 62"/>
          <p:cNvSpPr txBox="1">
            <a:spLocks noChangeArrowheads="1"/>
          </p:cNvSpPr>
          <p:nvPr userDrawn="1"/>
        </p:nvSpPr>
        <p:spPr bwMode="auto">
          <a:xfrm>
            <a:off x="6788308" y="882226"/>
            <a:ext cx="4764186" cy="599053"/>
          </a:xfrm>
          <a:prstGeom prst="rect">
            <a:avLst/>
          </a:prstGeom>
          <a:noFill/>
          <a:ln w="9525">
            <a:noFill/>
            <a:miter lim="800000"/>
          </a:ln>
        </p:spPr>
        <p:txBody>
          <a:bodyPr lIns="91429" tIns="45714" rIns="91429" bIns="45714" anchor="ctr"/>
          <a:lstStyle/>
          <a:p>
            <a:pPr fontAlgn="base">
              <a:spcBef>
                <a:spcPct val="50000"/>
              </a:spcBef>
              <a:spcAft>
                <a:spcPct val="0"/>
              </a:spcAft>
            </a:pPr>
            <a:r>
              <a:rPr lang="zh-CN" altLang="en-US" sz="2200">
                <a:solidFill>
                  <a:srgbClr val="FFFFFF"/>
                </a:solidFill>
                <a:latin typeface="微软雅黑" pitchFamily="34" charset="-122"/>
                <a:ea typeface="微软雅黑" pitchFamily="34" charset="-122"/>
              </a:rPr>
              <a:t>课件制作：布衣公子</a:t>
            </a:r>
            <a:r>
              <a:rPr lang="en-US" altLang="zh-CN" sz="2200">
                <a:solidFill>
                  <a:srgbClr val="FFFFFF"/>
                </a:solidFill>
                <a:latin typeface="微软雅黑" pitchFamily="34" charset="-122"/>
                <a:ea typeface="微软雅黑" pitchFamily="34" charset="-122"/>
              </a:rPr>
              <a:t>/@teliss</a:t>
            </a:r>
            <a:endParaRPr lang="en-GB" altLang="zh-CN" sz="2200">
              <a:solidFill>
                <a:srgbClr val="FFFFFF"/>
              </a:solidFill>
              <a:latin typeface="微软雅黑" panose="020b0503020204020204" pitchFamily="34" charset="-122"/>
              <a:ea typeface="微软雅黑" panose="020b0503020204020204" pitchFamily="34" charset="-122"/>
            </a:endParaRPr>
          </a:p>
        </p:txBody>
      </p:sp>
      <p:sp>
        <p:nvSpPr>
          <p:cNvPr id="30" name="TextBox 87"/>
          <p:cNvSpPr txBox="1"/>
          <p:nvPr userDrawn="1"/>
        </p:nvSpPr>
        <p:spPr>
          <a:xfrm rot="20445248">
            <a:off x="1391214" y="1491666"/>
            <a:ext cx="2954994" cy="923425"/>
          </a:xfrm>
          <a:prstGeom prst="rect">
            <a:avLst/>
          </a:prstGeom>
          <a:noFill/>
        </p:spPr>
        <p:txBody>
          <a:bodyPr wrap="none" lIns="91429" tIns="45714" rIns="91429" bIns="45714">
            <a:spAutoFit/>
          </a:bodyPr>
          <a:lstStyle/>
          <a:p>
            <a:pPr fontAlgn="base">
              <a:spcBef>
                <a:spcPct val="0"/>
              </a:spcBef>
              <a:spcAft>
                <a:spcPct val="0"/>
              </a:spcAft>
              <a:defRPr/>
            </a:pPr>
            <a:r>
              <a:rPr lang="zh-CN" altLang="en-US" sz="5401" b="1">
                <a:solidFill>
                  <a:srgbClr val="FFFFFF"/>
                </a:solidFill>
                <a:latin typeface="微软雅黑" pitchFamily="34" charset="-122"/>
                <a:ea typeface="微软雅黑" pitchFamily="34" charset="-122"/>
              </a:rPr>
              <a:t>谢谢观看</a:t>
            </a:r>
          </a:p>
        </p:txBody>
      </p:sp>
      <p:pic>
        <p:nvPicPr>
          <p:cNvPr id="31" name="Picture 3" descr="C:\Documents and Settings\tdz\桌面\未标题-2.png"/>
          <p:cNvPicPr>
            <a:picLocks noChangeAspect="1" noChangeArrowheads="1"/>
          </p:cNvPicPr>
          <p:nvPr userDrawn="1"/>
        </p:nvPicPr>
        <p:blipFill>
          <a:blip r:embed="rId6">
            <a:extLst>
              <a:ext uri="{28A0092B-C50C-407E-A947-70E740481C1C}">
                <a14:useLocalDpi/>
              </a:ext>
            </a:extLst>
          </a:blip>
          <a:stretch>
            <a:fillRect/>
          </a:stretch>
        </p:blipFill>
        <p:spPr bwMode="auto">
          <a:xfrm>
            <a:off x="5972888" y="3632378"/>
            <a:ext cx="457203" cy="411482"/>
          </a:xfrm>
          <a:prstGeom prst="rect">
            <a:avLst/>
          </a:prstGeom>
          <a:noFill/>
          <a:extLst>
            <a:ext uri="{909E8E84-426E-40DD-AFC4-6F175D3DCCD1}">
              <a14:hiddenFill>
                <a:solidFill>
                  <a:srgbClr val="FFFFFF"/>
                </a:solidFill>
              </a14:hiddenFill>
            </a:ext>
          </a:extLst>
        </p:spPr>
      </p:pic>
      <p:pic>
        <p:nvPicPr>
          <p:cNvPr id="32" name="Picture 9" descr="E:\仝德志文件，勿删！\03-参考文档\！PPT图片及版面资源\06-PPT精选插图\05-头像\嘿嘿.png"/>
          <p:cNvPicPr>
            <a:picLocks noChangeAspect="1" noChangeArrowheads="1"/>
          </p:cNvPicPr>
          <p:nvPr userDrawn="1"/>
        </p:nvPicPr>
        <p:blipFill>
          <a:blip r:embed="rId7">
            <a:extLst>
              <a:ext uri="{28A0092B-C50C-407E-A947-70E740481C1C}">
                <a14:useLocalDpi/>
              </a:ext>
            </a:extLst>
          </a:blip>
          <a:stretch>
            <a:fillRect/>
          </a:stretch>
        </p:blipFill>
        <p:spPr bwMode="auto">
          <a:xfrm>
            <a:off x="5754936" y="727969"/>
            <a:ext cx="853445" cy="853445"/>
          </a:xfrm>
          <a:prstGeom prst="rect">
            <a:avLst/>
          </a:prstGeom>
          <a:noFill/>
          <a:extLst>
            <a:ext uri="{909E8E84-426E-40DD-AFC4-6F175D3DCCD1}">
              <a14:hiddenFill>
                <a:solidFill>
                  <a:srgbClr val="FFFFFF"/>
                </a:solidFill>
              </a14:hiddenFill>
            </a:ext>
          </a:extLst>
        </p:spPr>
      </p:pic>
      <p:pic>
        <p:nvPicPr>
          <p:cNvPr id="33" name="Picture 4" descr="C:\Documents and Settings\tdz\桌面\新建文件夹\欢迎02.jpg"/>
          <p:cNvPicPr>
            <a:picLocks noChangeAspect="1" noChangeArrowheads="1"/>
          </p:cNvPicPr>
          <p:nvPr userDrawn="1"/>
        </p:nvPicPr>
        <p:blipFill>
          <a:blip r:embed="rId8">
            <a:extLst>
              <a:ext uri="{28A0092B-C50C-407E-A947-70E740481C1C}">
                <a14:useLocalDpi/>
              </a:ext>
            </a:extLst>
          </a:blip>
          <a:stretch>
            <a:fillRect/>
          </a:stretch>
        </p:blipFill>
        <p:spPr bwMode="auto">
          <a:xfrm>
            <a:off x="9195332" y="4635493"/>
            <a:ext cx="2909179" cy="1818237"/>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34" name="Picture 3" descr="C:\Users\user\Desktop\未标题-4 拷贝.png"/>
          <p:cNvPicPr>
            <a:picLocks noChangeAspect="1" noChangeArrowheads="1"/>
          </p:cNvPicPr>
          <p:nvPr userDrawn="1"/>
        </p:nvPicPr>
        <p:blipFill>
          <a:blip r:embed="rId9">
            <a:extLst>
              <a:ext uri="{28A0092B-C50C-407E-A947-70E740481C1C}">
                <a14:useLocalDpi/>
              </a:ext>
            </a:extLst>
          </a:blip>
          <a:stretch>
            <a:fillRect/>
          </a:stretch>
        </p:blipFill>
        <p:spPr bwMode="auto">
          <a:xfrm>
            <a:off x="6013351" y="2794676"/>
            <a:ext cx="356446" cy="453659"/>
          </a:xfrm>
          <a:prstGeom prst="rect">
            <a:avLst/>
          </a:prstGeom>
          <a:noFill/>
          <a:extLst>
            <a:ext uri="{909E8E84-426E-40DD-AFC4-6F175D3DCCD1}">
              <a14:hiddenFill>
                <a:solidFill>
                  <a:srgbClr val="FFFFFF"/>
                </a:solidFill>
              </a14:hiddenFill>
            </a:ext>
          </a:extLst>
        </p:spPr>
      </p:pic>
      <p:grpSp>
        <p:nvGrpSpPr>
          <p:cNvPr id="35" name="组合 34"/>
          <p:cNvGrpSpPr/>
          <p:nvPr userDrawn="1"/>
        </p:nvGrpSpPr>
        <p:grpSpPr>
          <a:xfrm>
            <a:off x="5908199" y="1965289"/>
            <a:ext cx="564175" cy="523944"/>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itchFamily="34" charset="0"/>
              </a:endParaRPr>
            </a:p>
          </p:txBody>
        </p:sp>
        <p:pic>
          <p:nvPicPr>
            <p:cNvPr id="37" name="Picture 4" descr="C:\Users\user\Desktop\未标题-5 拷贝.png"/>
            <p:cNvPicPr>
              <a:picLocks noChangeAspect="1" noChangeArrowheads="1"/>
            </p:cNvPicPr>
            <p:nvPr/>
          </p:nvPicPr>
          <p:blipFill>
            <a:blip r:embed="rId10">
              <a:extLst>
                <a:ext uri="{28A0092B-C50C-407E-A947-70E740481C1C}">
                  <a14:useLocalDpi/>
                </a:ext>
              </a:extLst>
            </a:blip>
            <a:stretch>
              <a:fillRect/>
            </a:stretch>
          </p:blipFill>
          <p:spPr bwMode="auto">
            <a:xfrm>
              <a:off x="6007082" y="2021384"/>
              <a:ext cx="448164" cy="401263"/>
            </a:xfrm>
            <a:prstGeom prst="rect">
              <a:avLst/>
            </a:prstGeom>
            <a:noFill/>
            <a:extLst>
              <a:ext uri="{909E8E84-426E-40DD-AFC4-6F175D3DCCD1}">
                <a14:hiddenFill>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nodeType="afterGroup">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nodeType="afterGroup">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nodeType="afterGroup">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nodeType="afterGroup">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nodeType="afterGroup">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nodeType="afterGroup">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nodeType="afterGroup">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nodeType="afterGroup">
                            <p:stCondLst>
                              <p:cond delay="53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nodeType="afterGroup">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nodeType="afterGroup">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par>
                          <p:cTn id="92" fill="hold" nodeType="afterGroup">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73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500"/>
                                        <p:tgtEl>
                                          <p:spTgt spid="29"/>
                                        </p:tgtEl>
                                      </p:cBhvr>
                                    </p:animEffect>
                                  </p:childTnLst>
                                </p:cTn>
                              </p:par>
                              <p:par>
                                <p:cTn id="105" presetID="17" presetClass="entr" presetSubtype="1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78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nodeType="afterGroup">
                            <p:stCondLst>
                              <p:cond delay="8300"/>
                            </p:stCondLst>
                            <p:childTnLst>
                              <p:par>
                                <p:cTn id="114" presetID="17" presetClass="entr" presetSubtype="1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fill="hold"/>
                                        <p:tgtEl>
                                          <p:spTgt spid="13"/>
                                        </p:tgtEl>
                                        <p:attrNameLst>
                                          <p:attrName>ppt_w</p:attrName>
                                        </p:attrNameLst>
                                      </p:cBhvr>
                                      <p:tavLst>
                                        <p:tav tm="0">
                                          <p:val>
                                            <p:fltVal val="0"/>
                                          </p:val>
                                        </p:tav>
                                        <p:tav tm="100000">
                                          <p:val>
                                            <p:strVal val="#ppt_w"/>
                                          </p:val>
                                        </p:tav>
                                      </p:tavLst>
                                    </p:anim>
                                    <p:anim calcmode="lin" valueType="num">
                                      <p:cBhvr>
                                        <p:cTn id="117" dur="500" fill="hold"/>
                                        <p:tgtEl>
                                          <p:spTgt spid="13"/>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8800"/>
                            </p:stCondLst>
                            <p:childTnLst>
                              <p:par>
                                <p:cTn id="123" presetID="2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left)">
                                      <p:cBhvr>
                                        <p:cTn id="125" dur="500"/>
                                        <p:tgtEl>
                                          <p:spTgt spid="27"/>
                                        </p:tgtEl>
                                      </p:cBhvr>
                                    </p:animEffect>
                                  </p:childTnLst>
                                </p:cTn>
                              </p:par>
                              <p:par>
                                <p:cTn id="126" presetID="17" presetClass="entr" presetSubtype="10" fill="hold"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9300"/>
                            </p:stCondLst>
                            <p:childTnLst>
                              <p:par>
                                <p:cTn id="135" presetID="22" presetClass="entr" presetSubtype="8"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wipe(left)">
                                      <p:cBhvr>
                                        <p:cTn id="1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P spid="26" grpId="0"/>
      <p:bldP spid="27" grpId="0"/>
      <p:bldP spid="28" grpId="0"/>
      <p:bldP spid="29" grpId="0"/>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垂直排列标题与文本">
    <p:spTree>
      <p:nvGrpSpPr>
        <p:cNvPr id="1" name=""/>
        <p:cNvGrpSpPr/>
        <p:nvPr/>
      </p:nvGrpSpPr>
      <p:grpSpPr>
        <a:xfrm>
          <a:off x="0" y="0"/>
          <a:ext cx="0" cy="0"/>
        </a:xfrm>
      </p:grpSpPr>
      <p:pic>
        <p:nvPicPr>
          <p:cNvPr id="2"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6285756" cy="6859588"/>
          </a:xfrm>
          <a:prstGeom prst="rect">
            <a:avLst/>
          </a:prstGeom>
          <a:noFill/>
          <a:extLst>
            <a:ext uri="{909E8E84-426E-40DD-AFC4-6F175D3DCCD1}">
              <a14:hiddenFill>
                <a:solidFill>
                  <a:srgbClr val="FFFFFF"/>
                </a:solidFill>
              </a14:hiddenFill>
            </a:ext>
          </a:extLst>
        </p:spPr>
      </p:pic>
      <p:sp>
        <p:nvSpPr>
          <p:cNvPr id="3" name="矩形 2"/>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5" name="组合 4"/>
          <p:cNvGrpSpPr/>
          <p:nvPr userDrawn="1"/>
        </p:nvGrpSpPr>
        <p:grpSpPr>
          <a:xfrm>
            <a:off x="4337" y="272493"/>
            <a:ext cx="2033736" cy="461665"/>
            <a:chOff x="8525122" y="157879"/>
            <a:chExt cx="651124" cy="461664"/>
          </a:xfrm>
        </p:grpSpPr>
        <p:sp>
          <p:nvSpPr>
            <p:cNvPr id="6" name="矩形 5"/>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8892"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7"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8892"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8" name="矩形 7"/>
          <p:cNvSpPr/>
          <p:nvPr userDrawn="1"/>
        </p:nvSpPr>
        <p:spPr>
          <a:xfrm>
            <a:off x="7342427" y="1647202"/>
            <a:ext cx="4164052" cy="430863"/>
          </a:xfrm>
          <a:prstGeom prst="rect">
            <a:avLst/>
          </a:prstGeom>
          <a:noFill/>
        </p:spPr>
        <p:txBody>
          <a:bodyPr wrap="square" lIns="91417" tIns="45708" rIns="91417" bIns="45708">
            <a:spAutoFit/>
          </a:bodyPr>
          <a:lstStyle/>
          <a:p>
            <a:pPr defTabSz="1218892"/>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9"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10"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prstClr val="black">
                  <a:lumMod val="65000"/>
                  <a:lumOff val="35000"/>
                </a:prstClr>
              </a:solidFill>
              <a:latin typeface="微软雅黑" panose="020b0503020204020204" pitchFamily="34" charset="-122"/>
              <a:ea typeface="微软雅黑" panose="020b0503020204020204" pitchFamily="34" charset="-122"/>
            </a:endParaRPr>
          </a:p>
          <a:p>
            <a:pPr indent="-457164" defTabSz="1218892">
              <a:lnSpc>
                <a:spcPct val="130000"/>
              </a:lnSpc>
              <a:spcBef>
                <a:spcPts val="600"/>
              </a:spcBef>
              <a:spcAft>
                <a:spcPts val="600"/>
              </a:spcAft>
            </a:pPr>
            <a:r>
              <a:rPr lang="zh-CN" altLang="en-US" sz="1600">
                <a:solidFill>
                  <a:prstClr val="black">
                    <a:lumMod val="65000"/>
                    <a:lumOff val="35000"/>
                  </a:prstClr>
                </a:solidFill>
                <a:latin typeface="微软雅黑" pitchFamily="34" charset="-122"/>
                <a:ea typeface="微软雅黑" pitchFamily="34" charset="-122"/>
              </a:rPr>
              <a:t>“我的黄金十年”写的就是毕业后，第一个十年所发生的职场与情感的那些事儿</a:t>
            </a:r>
            <a:r>
              <a:rPr lang="en-US" altLang="zh-CN" sz="1600">
                <a:solidFill>
                  <a:prstClr val="black">
                    <a:lumMod val="65000"/>
                    <a:lumOff val="35000"/>
                  </a:prstClr>
                </a:solidFill>
                <a:latin typeface="微软雅黑" pitchFamily="34" charset="-122"/>
                <a:ea typeface="微软雅黑" pitchFamily="34" charset="-122"/>
              </a:rPr>
              <a:t>……</a:t>
            </a: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7103318" y="5469419"/>
            <a:ext cx="4369405" cy="369308"/>
          </a:xfrm>
          <a:prstGeom prst="rect">
            <a:avLst/>
          </a:prstGeom>
        </p:spPr>
        <p:txBody>
          <a:bodyPr wrap="square" lIns="91417" tIns="45708" rIns="91417" bIns="45708">
            <a:spAutoFit/>
          </a:bodyPr>
          <a:lstStyle/>
          <a:p>
            <a:pPr defTabSz="1218892">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2" name="矩形 11"/>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8892">
              <a:defRPr/>
            </a:pP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kern="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kern="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3"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pic>
        <p:nvPicPr>
          <p:cNvPr id="14" name="图片 13"/>
          <p:cNvPicPr>
            <a:picLocks noChangeAspect="1"/>
          </p:cNvPicPr>
          <p:nvPr userDrawn="1"/>
        </p:nvPicPr>
        <p:blipFill>
          <a:blip r:embed="rId5">
            <a:extLst>
              <a:ext uri="{28A0092B-C50C-407E-A947-70E740481C1C}">
                <a14:useLocalDpi/>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15" name="文本框 19"/>
          <p:cNvSpPr txBox="1"/>
          <p:nvPr userDrawn="1"/>
        </p:nvSpPr>
        <p:spPr>
          <a:xfrm>
            <a:off x="1490500" y="5219377"/>
            <a:ext cx="3265288" cy="523220"/>
          </a:xfrm>
          <a:prstGeom prst="rect">
            <a:avLst/>
          </a:prstGeom>
          <a:noFill/>
        </p:spPr>
        <p:txBody>
          <a:bodyPr wrap="square" rtlCol="0">
            <a:spAutoFit/>
          </a:bodyPr>
          <a:lstStyle/>
          <a:p>
            <a:pPr defTabSz="1218892"/>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itchFamily="34" charset="-122"/>
                <a:cs typeface="Arial Unicode MS" panose="020b0604020202020204"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904332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 fill="hold"/>
                                        <p:tgtEl>
                                          <p:spTgt spid="5"/>
                                        </p:tgtEl>
                                        <p:attrNameLst>
                                          <p:attrName>ppt_x</p:attrName>
                                        </p:attrNameLst>
                                      </p:cBhvr>
                                      <p:tavLst>
                                        <p:tav tm="0">
                                          <p:val>
                                            <p:strVal val="1+#ppt_w/2"/>
                                          </p:val>
                                        </p:tav>
                                        <p:tav tm="100000">
                                          <p:val>
                                            <p:strVal val="#ppt_x"/>
                                          </p:val>
                                        </p:tav>
                                      </p:tavLst>
                                    </p:anim>
                                    <p:anim calcmode="lin" valueType="num">
                                      <p:cBhvr additive="base">
                                        <p:cTn id="11" dur="200" fill="hold"/>
                                        <p:tgtEl>
                                          <p:spTgt spid="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17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0"/>
                                        </p:tgtEl>
                                        <p:attrNameLst>
                                          <p:attrName>fillcolor</p:attrName>
                                        </p:attrNameLst>
                                      </p:cBhvr>
                                      <p:tavLst>
                                        <p:tav tm="0">
                                          <p:val>
                                            <p:clrVal>
                                              <a:schemeClr val="accent2"/>
                                            </p:clrVal>
                                          </p:val>
                                        </p:tav>
                                        <p:tav tm="50000">
                                          <p:val>
                                            <p:clrVal>
                                              <a:schemeClr val="hlink"/>
                                            </p:clrVal>
                                          </p:val>
                                        </p:tav>
                                      </p:tavLst>
                                    </p:anim>
                                    <p:set>
                                      <p:cBhvr>
                                        <p:cTn id="33" dur="170"/>
                                        <p:tgtEl>
                                          <p:spTgt spid="10"/>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3"/>
                                        </p:tgtEl>
                                      </p:cBhvr>
                                    </p:animEffect>
                                    <p:animScale>
                                      <p:cBhvr>
                                        <p:cTn id="46" dur="500" autoRev="1" fill="hold"/>
                                        <p:tgtEl>
                                          <p:spTgt spid="13"/>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2014/12/9</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9" r:id="rId8"/>
    <p:sldLayoutId id="2147483660" r:id="rId9"/>
  </p:sldLayoutIdLst>
  <p:transition/>
  <p:timing/>
  <p:txStyles>
    <p:titleStyle>
      <a:lvl1pPr algn="ctr" defTabSz="914491" rtl="0" eaLnBrk="1" latinLnBrk="0" hangingPunct="1">
        <a:spcBef>
          <a:spcPct val="0"/>
        </a:spcBef>
        <a:buNone/>
        <a:defRPr sz="4400" kern="1200">
          <a:solidFill>
            <a:schemeClr val="tx1"/>
          </a:solidFill>
          <a:latin typeface="+mj-lt"/>
          <a:ea typeface="+mj-ea"/>
          <a:cs typeface="+mj-cs"/>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jpeg" Type="http://schemas.openxmlformats.org/officeDocument/2006/relationships/image"/><Relationship Id="rId3" Target="../media/image38.wdp" Type="http://schemas.microsoft.com/office/2007/relationships/hdphoto"/><Relationship Id="rId4" Target="../media/image39.png" Type="http://schemas.openxmlformats.org/officeDocument/2006/relationships/image"/><Relationship Id="rId5" Target="../media/image40.wdp" Type="http://schemas.microsoft.com/office/2007/relationships/hdphoto"/><Relationship Id="rId6" Target="../media/image21.jpeg" Type="http://schemas.openxmlformats.org/officeDocument/2006/relationships/image"/><Relationship Id="rId7" Target="../media/image41.wdp" Type="http://schemas.microsoft.com/office/2007/relationships/hdphoto"/><Relationship Id="rId8" Target="../media/image23.jpeg" Type="http://schemas.openxmlformats.org/officeDocument/2006/relationships/image"/><Relationship Id="rId9" Target="../media/image42.wdp" Type="http://schemas.microsoft.com/office/2007/relationships/hdphoto"/></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0.png" Type="http://schemas.openxmlformats.org/officeDocument/2006/relationships/image"/><Relationship Id="rId3" Target="../media/image5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4.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slide51.xml" Type="http://schemas.openxmlformats.org/officeDocument/2006/relationship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 Id="rId3" Target="../media/image20.wdp" Type="http://schemas.microsoft.com/office/2007/relationships/hdphoto"/><Relationship Id="rId4" Target="../media/image16.jpeg" Type="http://schemas.openxmlformats.org/officeDocument/2006/relationships/image"/><Relationship Id="rId5" Target="../media/image21.jpeg" Type="http://schemas.openxmlformats.org/officeDocument/2006/relationships/image"/><Relationship Id="rId6" Target="../media/image22.wdp" Type="http://schemas.microsoft.com/office/2007/relationships/hdphoto"/><Relationship Id="rId7" Target="../media/image23.jpeg" Type="http://schemas.openxmlformats.org/officeDocument/2006/relationships/image"/><Relationship Id="rId8" Target="../media/image24.wdp" Type="http://schemas.microsoft.com/office/2007/relationships/hdphoto"/></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8.jpeg" Type="http://schemas.openxmlformats.org/officeDocument/2006/relationships/image"/><Relationship Id="rId3" Target="../media/image59.wdp" Type="http://schemas.microsoft.com/office/2007/relationships/hdphoto"/><Relationship Id="rId4" Target="../media/image39.png" Type="http://schemas.openxmlformats.org/officeDocument/2006/relationships/image"/><Relationship Id="rId5" Target="../media/image60.wdp" Type="http://schemas.microsoft.com/office/2007/relationships/hdphoto"/><Relationship Id="rId6" Target="../media/image61.jpeg" Type="http://schemas.openxmlformats.org/officeDocument/2006/relationships/image"/><Relationship Id="rId7" Target="../media/image23.jpeg" Type="http://schemas.openxmlformats.org/officeDocument/2006/relationships/image"/><Relationship Id="rId8" Target="../media/image62.wdp" Type="http://schemas.microsoft.com/office/2007/relationships/hdphoto"/></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4.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8.jpeg" Type="http://schemas.openxmlformats.org/officeDocument/2006/relationships/image"/><Relationship Id="rId3" Target="../media/image66.wdp" Type="http://schemas.microsoft.com/office/2007/relationships/hdphoto"/><Relationship Id="rId4" Target="../media/image39.png" Type="http://schemas.openxmlformats.org/officeDocument/2006/relationships/image"/><Relationship Id="rId5" Target="../media/image67.wdp" Type="http://schemas.microsoft.com/office/2007/relationships/hdphoto"/><Relationship Id="rId6" Target="../media/image21.jpeg" Type="http://schemas.openxmlformats.org/officeDocument/2006/relationships/image"/><Relationship Id="rId7" Target="../media/image68.wdp" Type="http://schemas.microsoft.com/office/2007/relationships/hdphoto"/><Relationship Id="rId8" Target="../media/image69.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jpeg" Type="http://schemas.openxmlformats.org/officeDocument/2006/relationships/image"/><Relationship Id="rId3" Target="../media/image76.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jpeg" Type="http://schemas.openxmlformats.org/officeDocument/2006/relationships/image"/><Relationship Id="rId3" Target="../media/image76.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0.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6.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9.xml" Type="http://schemas.openxmlformats.org/officeDocument/2006/relationships/slideLayout"/><Relationship Id="rId2" Target="http://www.51pptmoban.co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753671359"/>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你自己才是个人品牌最大的受益者</a:t>
            </a:r>
          </a:p>
        </p:txBody>
      </p:sp>
      <p:sp>
        <p:nvSpPr>
          <p:cNvPr id="13" name="椭圆 12"/>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C:\Users\user\Desktop\未标题-1 拷贝.pn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1785809" y="116201"/>
            <a:ext cx="10400132" cy="5617355"/>
          </a:xfrm>
          <a:prstGeom prst="rect">
            <a:avLst/>
          </a:prstGeom>
          <a:noFill/>
          <a:extLst>
            <a:ext uri="{909E8E84-426E-40DD-AFC4-6F175D3DCCD1}">
              <a14:hiddenFill>
                <a:solidFill>
                  <a:srgbClr val="FFFFFF"/>
                </a:solidFill>
              </a14:hiddenFill>
            </a:ext>
          </a:extLst>
        </p:spPr>
      </p:pic>
      <p:sp>
        <p:nvSpPr>
          <p:cNvPr id="14" name="Text Box 44"/>
          <p:cNvSpPr txBox="1">
            <a:spLocks noChangeArrowheads="1"/>
          </p:cNvSpPr>
          <p:nvPr/>
        </p:nvSpPr>
        <p:spPr bwMode="auto">
          <a:xfrm>
            <a:off x="2351097" y="3474880"/>
            <a:ext cx="388893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努力工作，把事情做好，当时有没人看见不是关键，短期内没有人知道也没关系，但是长期坚持下去，自己的个人品牌形象就会由内而外的展示出来，渐渐被公司认可，乃至最终被社会认可。</a:t>
            </a:r>
          </a:p>
        </p:txBody>
      </p:sp>
      <p:sp>
        <p:nvSpPr>
          <p:cNvPr id="15" name="Text Box 44"/>
          <p:cNvSpPr txBox="1">
            <a:spLocks noChangeArrowheads="1"/>
          </p:cNvSpPr>
          <p:nvPr/>
        </p:nvSpPr>
        <p:spPr bwMode="auto">
          <a:xfrm>
            <a:off x="6456087" y="3429000"/>
            <a:ext cx="511323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很显然，当个人品牌被广泛认可的时候，个人必将是“名利双收”，个人也自然而然的成为最大的受益者。这个观念看起来简单，但是，真正认识这个观念则需要一定的时间。而且，很多人都将在职场的起起落落中，才能慢慢体会到这个观念的真谛。</a:t>
            </a:r>
          </a:p>
        </p:txBody>
      </p:sp>
    </p:spTree>
    <p:extLst>
      <p:ext uri="{BB962C8B-B14F-4D97-AF65-F5344CB8AC3E}">
        <p14:creationId val="282549394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3" name="直接连接符 12"/>
          <p:cNvCxnSpPr/>
          <p:nvPr/>
        </p:nvCxnSpPr>
        <p:spPr>
          <a:xfrm>
            <a:off x="1198818" y="1700583"/>
            <a:ext cx="10441360"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你不建立品牌，别人就会给你贴上标签</a:t>
            </a:r>
          </a:p>
        </p:txBody>
      </p:sp>
      <p:sp>
        <p:nvSpPr>
          <p:cNvPr id="10" name="椭圆 9"/>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24" name="Text Box 44"/>
          <p:cNvSpPr txBox="1">
            <a:spLocks noChangeArrowheads="1"/>
          </p:cNvSpPr>
          <p:nvPr/>
        </p:nvSpPr>
        <p:spPr bwMode="auto">
          <a:xfrm>
            <a:off x="7104244" y="2361164"/>
            <a:ext cx="4753147"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事实上，即使你从未潜心经营，在别人接触你的头几秒，你的个人形象已被标签化。人们常这样猜测：“说话打官腔，在政府部门工作？”“衣着很潮，时尚一族”“言辞犀利，直达重点，洞察力不错”。由于人脑固有的分类判断模式，你无法避免被标签化，别人也无可避免要标签化你，因此，我们需要做的是如何正面引导别人心中的“个人形象”，建立“个人品牌”，提升辨识度，降低误解，争取有利机会。</a:t>
            </a:r>
          </a:p>
        </p:txBody>
      </p:sp>
      <p:pic>
        <p:nvPicPr>
          <p:cNvPr descr="C:\Users\user\Desktop\未标题-1 拷贝.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3444757" y="-447"/>
            <a:ext cx="2579226" cy="6840891"/>
          </a:xfrm>
          <a:prstGeom prst="rect">
            <a:avLst/>
          </a:prstGeom>
          <a:noFill/>
          <a:extLst>
            <a:ext uri="{909E8E84-426E-40DD-AFC4-6F175D3DCCD1}">
              <a14:hiddenFill>
                <a:solidFill>
                  <a:srgbClr val="FFFFFF"/>
                </a:solidFill>
              </a14:hiddenFill>
            </a:ext>
          </a:extLst>
        </p:spPr>
      </p:pic>
      <p:cxnSp>
        <p:nvCxnSpPr>
          <p:cNvPr id="14" name="直接连接符 13"/>
          <p:cNvCxnSpPr/>
          <p:nvPr/>
        </p:nvCxnSpPr>
        <p:spPr>
          <a:xfrm flipH="1">
            <a:off x="11643048" y="5373469"/>
            <a:ext cx="0" cy="720174"/>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6" name="直接连接符 15"/>
          <p:cNvCxnSpPr/>
          <p:nvPr/>
        </p:nvCxnSpPr>
        <p:spPr>
          <a:xfrm flipH="1">
            <a:off x="11641338" y="1844618"/>
            <a:ext cx="0" cy="43205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234636002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par>
                                <p:cTn fill="hold" id="8" nodeType="withEffect" presetClass="entr" presetID="22" presetSubtype="1">
                                  <p:stCondLst>
                                    <p:cond delay="0"/>
                                  </p:stCondLst>
                                  <p:childTnLst>
                                    <p:set>
                                      <p:cBhvr>
                                        <p:cTn dur="1" fill="hold" id="9">
                                          <p:stCondLst>
                                            <p:cond delay="0"/>
                                          </p:stCondLst>
                                        </p:cTn>
                                        <p:tgtEl>
                                          <p:spTgt spid="14"/>
                                        </p:tgtEl>
                                        <p:attrNameLst>
                                          <p:attrName>style.visibility</p:attrName>
                                        </p:attrNameLst>
                                      </p:cBhvr>
                                      <p:to>
                                        <p:strVal val="visible"/>
                                      </p:to>
                                    </p:set>
                                    <p:animEffect filter="wipe(up)" transition="in">
                                      <p:cBhvr>
                                        <p:cTn dur="500" id="10"/>
                                        <p:tgtEl>
                                          <p:spTgt spid="14"/>
                                        </p:tgtEl>
                                      </p:cBhvr>
                                    </p:animEffect>
                                  </p:childTnLst>
                                </p:cTn>
                              </p:par>
                              <p:par>
                                <p:cTn fill="hold" id="11" nodeType="withEffect" presetClass="entr" presetID="22" presetSubtype="1">
                                  <p:stCondLst>
                                    <p:cond delay="0"/>
                                  </p:stCondLst>
                                  <p:childTnLst>
                                    <p:set>
                                      <p:cBhvr>
                                        <p:cTn dur="1" fill="hold" id="12">
                                          <p:stCondLst>
                                            <p:cond delay="0"/>
                                          </p:stCondLst>
                                        </p:cTn>
                                        <p:tgtEl>
                                          <p:spTgt spid="16"/>
                                        </p:tgtEl>
                                        <p:attrNameLst>
                                          <p:attrName>style.visibility</p:attrName>
                                        </p:attrNameLst>
                                      </p:cBhvr>
                                      <p:to>
                                        <p:strVal val="visible"/>
                                      </p:to>
                                    </p:set>
                                    <p:animEffect filter="wipe(up)" transition="in">
                                      <p:cBhvr>
                                        <p:cTn dur="500" id="13"/>
                                        <p:tgtEl>
                                          <p:spTgt spid="16"/>
                                        </p:tgtEl>
                                      </p:cBhvr>
                                    </p:animEffect>
                                  </p:childTnLst>
                                </p:cTn>
                              </p:par>
                            </p:childTnLst>
                          </p:cTn>
                        </p:par>
                        <p:par>
                          <p:cTn fill="hold" id="14" nodeType="afterGroup">
                            <p:stCondLst>
                              <p:cond delay="500"/>
                            </p:stCondLst>
                            <p:childTnLst>
                              <p:par>
                                <p:cTn accel="50000" decel="50000" fill="hold" grpId="0" id="15" nodeType="afterEffect" presetClass="path" presetID="64" presetSubtype="0">
                                  <p:stCondLst>
                                    <p:cond delay="0"/>
                                  </p:stCondLst>
                                  <p:childTnLst>
                                    <p:animMotion origin="layout" path="M -2.11932E-06 -2.22045E-16 L -2.11932E-06 -0.71389" pathEditMode="relative" ptsTypes="AA" rAng="0">
                                      <p:cBhvr>
                                        <p:cTn dur="500" fill="hold" id="16"/>
                                        <p:tgtEl>
                                          <p:spTgt spid="10"/>
                                        </p:tgtEl>
                                        <p:attrNameLst>
                                          <p:attrName>ppt_x</p:attrName>
                                          <p:attrName>ppt_y</p:attrName>
                                        </p:attrNameLst>
                                      </p:cBhvr>
                                      <p:rCtr x="0" y="-35694"/>
                                    </p:animMotion>
                                  </p:childTnLst>
                                </p:cTn>
                              </p:par>
                            </p:childTnLst>
                          </p:cTn>
                        </p:par>
                        <p:par>
                          <p:cTn fill="hold" id="17" nodeType="afterGroup">
                            <p:stCondLst>
                              <p:cond delay="1000"/>
                            </p:stCondLst>
                            <p:childTnLst>
                              <p:par>
                                <p:cTn fill="hold" grpId="0" id="18" nodeType="afterEffect" presetClass="entr" presetID="47"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4"/>
                                        </p:tgtEl>
                                        <p:attrNameLst>
                                          <p:attrName>style.visibility</p:attrName>
                                        </p:attrNameLst>
                                      </p:cBhvr>
                                      <p:to>
                                        <p:strVal val="visible"/>
                                      </p:to>
                                    </p:set>
                                    <p:animEffect filter="fade" transition="in">
                                      <p:cBhvr>
                                        <p:cTn dur="1000" id="26"/>
                                        <p:tgtEl>
                                          <p:spTgt spid="24"/>
                                        </p:tgtEl>
                                      </p:cBhvr>
                                    </p:animEffect>
                                    <p:anim calcmode="lin" valueType="num">
                                      <p:cBhvr>
                                        <p:cTn dur="1000" fill="hold" id="27"/>
                                        <p:tgtEl>
                                          <p:spTgt spid="24"/>
                                        </p:tgtEl>
                                        <p:attrNameLst>
                                          <p:attrName>ppt_x</p:attrName>
                                        </p:attrNameLst>
                                      </p:cBhvr>
                                      <p:tavLst>
                                        <p:tav tm="0">
                                          <p:val>
                                            <p:strVal val="#ppt_x"/>
                                          </p:val>
                                        </p:tav>
                                        <p:tav tm="100000">
                                          <p:val>
                                            <p:strVal val="#ppt_x"/>
                                          </p:val>
                                        </p:tav>
                                      </p:tavLst>
                                    </p:anim>
                                    <p:anim calcmode="lin" valueType="num">
                                      <p:cBhvr>
                                        <p:cTn dur="1000" fill="hold" id="28"/>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0"/>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个人品牌的作用</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7" name="直接连接符 6"/>
          <p:cNvCxnSpPr/>
          <p:nvPr/>
        </p:nvCxnSpPr>
        <p:spPr>
          <a:xfrm>
            <a:off x="1198818" y="1700583"/>
            <a:ext cx="10442520"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3" name="直接连接符 12"/>
          <p:cNvCxnSpPr/>
          <p:nvPr/>
        </p:nvCxnSpPr>
        <p:spPr>
          <a:xfrm flipH="1">
            <a:off x="11641338" y="620322"/>
            <a:ext cx="0" cy="93622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9" name="Text Box 44"/>
          <p:cNvSpPr txBox="1">
            <a:spLocks noChangeArrowheads="1"/>
          </p:cNvSpPr>
          <p:nvPr/>
        </p:nvSpPr>
        <p:spPr bwMode="auto">
          <a:xfrm>
            <a:off x="2855640" y="538895"/>
            <a:ext cx="8713680"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t>越来越多的人开始有意识地进行个人品牌塑造，包括那些想引起上级注意并得到提升的销售人员，那些想在学术方面有所建树从而受到尊敬并拿到高额顾问佣金的教授，以及那些处处注意打扮并追求炒作效应以求“鹤立鸡群”的歌手或演员。那么，个人品牌究竟有哪些作用呢？</a:t>
            </a:r>
          </a:p>
        </p:txBody>
      </p: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竞争优势</a:t>
            </a:r>
          </a:p>
        </p:txBody>
      </p:sp>
      <p:sp>
        <p:nvSpPr>
          <p:cNvPr id="23" name="椭圆 22"/>
          <p:cNvSpPr/>
          <p:nvPr/>
        </p:nvSpPr>
        <p:spPr>
          <a:xfrm>
            <a:off x="11497319" y="-315426"/>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25" name="Text Box 44"/>
          <p:cNvSpPr txBox="1">
            <a:spLocks noChangeArrowheads="1"/>
          </p:cNvSpPr>
          <p:nvPr/>
        </p:nvSpPr>
        <p:spPr bwMode="auto">
          <a:xfrm>
            <a:off x="1342853" y="2852861"/>
            <a:ext cx="5041216"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在市场上，品牌商品意味着卖的贵、卖的快、卖的好，因为消费者对品牌商品的价格不敏感。同样，一旦一个人成功地塑造起与众不同的优秀品牌，他就会为目标受众所熟知，在市场上会拥有稳固的地位，产生其与竞争对手显著的差异，并可依赖其知名度而得到相应的利益。正如像金子那样发光，你能在人群中崭露自己，你就能步入精英的行列。</a:t>
            </a:r>
          </a:p>
        </p:txBody>
      </p:sp>
      <p:pic>
        <p:nvPicPr>
          <p:cNvPr descr="C:\Users\user\Desktop\未标题-1 拷贝.pn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6558146" y="190078"/>
            <a:ext cx="4363018" cy="6668368"/>
          </a:xfrm>
          <a:prstGeom prst="rect">
            <a:avLst/>
          </a:prstGeom>
          <a:noFill/>
          <a:extLst>
            <a:ext uri="{909E8E84-426E-40DD-AFC4-6F175D3DCCD1}">
              <a14:hiddenFill>
                <a:solidFill>
                  <a:srgbClr val="FFFFFF"/>
                </a:solidFill>
              </a14:hiddenFill>
            </a:ext>
          </a:extLst>
        </p:spPr>
      </p:pic>
    </p:spTree>
    <p:extLst>
      <p:ext uri="{BB962C8B-B14F-4D97-AF65-F5344CB8AC3E}">
        <p14:creationId val="2964072284"/>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7"/>
                                        </p:tgtEl>
                                        <p:attrNameLst>
                                          <p:attrName>style.visibility</p:attrName>
                                        </p:attrNameLst>
                                      </p:cBhvr>
                                      <p:to>
                                        <p:strVal val="visible"/>
                                      </p:to>
                                    </p:set>
                                    <p:animEffect filter="wipe(lef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3"/>
                                        </p:tgtEl>
                                        <p:attrNameLst>
                                          <p:attrName>style.visibility</p:attrName>
                                        </p:attrNameLst>
                                      </p:cBhvr>
                                      <p:to>
                                        <p:strVal val="visible"/>
                                      </p:to>
                                    </p:set>
                                    <p:animEffect filter="wipe(down)" transition="in">
                                      <p:cBhvr>
                                        <p:cTn dur="500" id="15"/>
                                        <p:tgtEl>
                                          <p:spTgt spid="1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1000" id="20"/>
                                        <p:tgtEl>
                                          <p:spTgt spid="19"/>
                                        </p:tgtEl>
                                      </p:cBhvr>
                                    </p:animEffect>
                                    <p:anim calcmode="lin" valueType="num">
                                      <p:cBhvr>
                                        <p:cTn dur="1000" fill="hold" id="21"/>
                                        <p:tgtEl>
                                          <p:spTgt spid="19"/>
                                        </p:tgtEl>
                                        <p:attrNameLst>
                                          <p:attrName>ppt_x</p:attrName>
                                        </p:attrNameLst>
                                      </p:cBhvr>
                                      <p:tavLst>
                                        <p:tav tm="0">
                                          <p:val>
                                            <p:strVal val="#ppt_x"/>
                                          </p:val>
                                        </p:tav>
                                        <p:tav tm="100000">
                                          <p:val>
                                            <p:strVal val="#ppt_x"/>
                                          </p:val>
                                        </p:tav>
                                      </p:tavLst>
                                    </p:anim>
                                    <p:anim calcmode="lin" valueType="num">
                                      <p:cBhvr>
                                        <p:cTn dur="1000" fill="hold" id="22"/>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accel="50000" decel="50000" fill="hold" grpId="0" id="25" nodeType="clickEffect" presetClass="path" presetID="42" presetSubtype="0">
                                  <p:stCondLst>
                                    <p:cond delay="0"/>
                                  </p:stCondLst>
                                  <p:childTnLst>
                                    <p:animMotion origin="layout" path="M -5.70535E-07 -0.01065 L -5.70535E-07 0.27291" pathEditMode="relative" ptsTypes="AA" rAng="0">
                                      <p:cBhvr>
                                        <p:cTn dur="500" fill="hold" id="26"/>
                                        <p:tgtEl>
                                          <p:spTgt spid="23"/>
                                        </p:tgtEl>
                                        <p:attrNameLst>
                                          <p:attrName>ppt_x</p:attrName>
                                          <p:attrName>ppt_y</p:attrName>
                                        </p:attrNameLst>
                                      </p:cBhvr>
                                      <p:rCtr x="0" y="14167"/>
                                    </p:animMotion>
                                  </p:childTnLst>
                                </p:cTn>
                              </p:par>
                            </p:childTnLst>
                          </p:cTn>
                        </p:par>
                        <p:par>
                          <p:cTn fill="hold" id="27" nodeType="afterGroup">
                            <p:stCondLst>
                              <p:cond delay="500"/>
                            </p:stCondLst>
                            <p:childTnLst>
                              <p:par>
                                <p:cTn accel="50000" decel="50000" fill="hold" grpId="1" id="28" nodeType="afterEffect" presetClass="path" presetID="42" presetSubtype="0">
                                  <p:stCondLst>
                                    <p:cond delay="0"/>
                                  </p:stCondLst>
                                  <p:childTnLst>
                                    <p:animMotion origin="layout" path="M -5.70535E-07 0.27292 L -0.86857 0.27292" pathEditMode="relative" ptsTypes="AA" rAng="0">
                                      <p:cBhvr>
                                        <p:cTn dur="2000" fill="hold" id="29"/>
                                        <p:tgtEl>
                                          <p:spTgt spid="23"/>
                                        </p:tgtEl>
                                        <p:attrNameLst>
                                          <p:attrName>ppt_x</p:attrName>
                                          <p:attrName>ppt_y</p:attrName>
                                        </p:attrNameLst>
                                      </p:cBhvr>
                                      <p:rCtr x="-43428" y="0"/>
                                    </p:animMotion>
                                  </p:childTnLst>
                                </p:cTn>
                              </p:par>
                            </p:childTnLst>
                          </p:cTn>
                        </p:par>
                        <p:par>
                          <p:cTn fill="hold" id="30" nodeType="afterGroup">
                            <p:stCondLst>
                              <p:cond delay="2500"/>
                            </p:stCondLst>
                            <p:childTnLst>
                              <p:par>
                                <p:cTn accel="50000" decel="50000" fill="hold" grpId="2" id="31" nodeType="afterEffect" presetClass="path" presetID="42" presetSubtype="0">
                                  <p:stCondLst>
                                    <p:cond delay="0"/>
                                  </p:stCondLst>
                                  <p:childTnLst>
                                    <p:animMotion origin="layout" path="M -0.86857 0.27292 L -0.86857 0.33611" pathEditMode="relative" ptsTypes="AA" rAng="0">
                                      <p:cBhvr>
                                        <p:cTn dur="500" fill="hold" id="32"/>
                                        <p:tgtEl>
                                          <p:spTgt spid="23"/>
                                        </p:tgtEl>
                                        <p:attrNameLst>
                                          <p:attrName>ppt_x</p:attrName>
                                          <p:attrName>ppt_y</p:attrName>
                                        </p:attrNameLst>
                                      </p:cBhvr>
                                      <p:rCtr x="0" y="3148"/>
                                    </p:animMotion>
                                  </p:childTnLst>
                                </p:cTn>
                              </p:par>
                            </p:childTnLst>
                          </p:cTn>
                        </p:par>
                        <p:par>
                          <p:cTn fill="hold" id="33" nodeType="afterGroup">
                            <p:stCondLst>
                              <p:cond delay="3000"/>
                            </p:stCondLst>
                            <p:childTnLst>
                              <p:par>
                                <p:cTn fill="hold" grpId="0" id="34" nodeType="afterEffect" presetClass="entr" presetID="47"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1000" id="36"/>
                                        <p:tgtEl>
                                          <p:spTgt spid="20"/>
                                        </p:tgtEl>
                                      </p:cBhvr>
                                    </p:animEffect>
                                    <p:anim calcmode="lin" valueType="num">
                                      <p:cBhvr>
                                        <p:cTn dur="1000" fill="hold" id="37"/>
                                        <p:tgtEl>
                                          <p:spTgt spid="20"/>
                                        </p:tgtEl>
                                        <p:attrNameLst>
                                          <p:attrName>ppt_x</p:attrName>
                                        </p:attrNameLst>
                                      </p:cBhvr>
                                      <p:tavLst>
                                        <p:tav tm="0">
                                          <p:val>
                                            <p:strVal val="#ppt_x"/>
                                          </p:val>
                                        </p:tav>
                                        <p:tav tm="100000">
                                          <p:val>
                                            <p:strVal val="#ppt_x"/>
                                          </p:val>
                                        </p:tav>
                                      </p:tavLst>
                                    </p:anim>
                                    <p:anim calcmode="lin" valueType="num">
                                      <p:cBhvr>
                                        <p:cTn dur="1000" fill="hold" id="38"/>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42" presetSubtype="0">
                                  <p:stCondLst>
                                    <p:cond delay="0"/>
                                  </p:stCondLst>
                                  <p:childTnLst>
                                    <p:set>
                                      <p:cBhvr>
                                        <p:cTn dur="1" fill="hold" id="42">
                                          <p:stCondLst>
                                            <p:cond delay="0"/>
                                          </p:stCondLst>
                                        </p:cTn>
                                        <p:tgtEl>
                                          <p:spTgt spid="25"/>
                                        </p:tgtEl>
                                        <p:attrNameLst>
                                          <p:attrName>style.visibility</p:attrName>
                                        </p:attrNameLst>
                                      </p:cBhvr>
                                      <p:to>
                                        <p:strVal val="visible"/>
                                      </p:to>
                                    </p:set>
                                    <p:animEffect filter="fade" transition="in">
                                      <p:cBhvr>
                                        <p:cTn dur="1000" id="43"/>
                                        <p:tgtEl>
                                          <p:spTgt spid="25"/>
                                        </p:tgtEl>
                                      </p:cBhvr>
                                    </p:animEffect>
                                    <p:anim calcmode="lin" valueType="num">
                                      <p:cBhvr>
                                        <p:cTn dur="1000" fill="hold" id="44"/>
                                        <p:tgtEl>
                                          <p:spTgt spid="25"/>
                                        </p:tgtEl>
                                        <p:attrNameLst>
                                          <p:attrName>ppt_x</p:attrName>
                                        </p:attrNameLst>
                                      </p:cBhvr>
                                      <p:tavLst>
                                        <p:tav tm="0">
                                          <p:val>
                                            <p:strVal val="#ppt_x"/>
                                          </p:val>
                                        </p:tav>
                                        <p:tav tm="100000">
                                          <p:val>
                                            <p:strVal val="#ppt_x"/>
                                          </p:val>
                                        </p:tav>
                                      </p:tavLst>
                                    </p:anim>
                                    <p:anim calcmode="lin" valueType="num">
                                      <p:cBhvr>
                                        <p:cTn dur="1000" fill="hold" id="45"/>
                                        <p:tgtEl>
                                          <p:spTgt spid="25"/>
                                        </p:tgtEl>
                                        <p:attrNameLst>
                                          <p:attrName>ppt_y</p:attrName>
                                        </p:attrNameLst>
                                      </p:cBhvr>
                                      <p:tavLst>
                                        <p:tav tm="0">
                                          <p:val>
                                            <p:strVal val="#ppt_y+.1"/>
                                          </p:val>
                                        </p:tav>
                                        <p:tav tm="100000">
                                          <p:val>
                                            <p:strVal val="#ppt_y"/>
                                          </p:val>
                                        </p:tav>
                                      </p:tavLst>
                                    </p:anim>
                                  </p:childTnLst>
                                </p:cTn>
                              </p:par>
                              <p:par>
                                <p:cTn fill="hold" id="46" nodeType="withEffect" presetClass="entr" presetID="10" presetSubtype="0">
                                  <p:stCondLst>
                                    <p:cond delay="0"/>
                                  </p:stCondLst>
                                  <p:childTnLst>
                                    <p:set>
                                      <p:cBhvr>
                                        <p:cTn dur="1" fill="hold" id="47">
                                          <p:stCondLst>
                                            <p:cond delay="0"/>
                                          </p:stCondLst>
                                        </p:cTn>
                                        <p:tgtEl>
                                          <p:spTgt spid="2050"/>
                                        </p:tgtEl>
                                        <p:attrNameLst>
                                          <p:attrName>style.visibility</p:attrName>
                                        </p:attrNameLst>
                                      </p:cBhvr>
                                      <p:to>
                                        <p:strVal val="visible"/>
                                      </p:to>
                                    </p:set>
                                    <p:animEffect filter="fade" transition="in">
                                      <p:cBhvr>
                                        <p:cTn dur="3000" id="48"/>
                                        <p:tgtEl>
                                          <p:spTgt spid="2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3"/>
      <p:bldP grpId="1" spid="23"/>
      <p:bldP grpId="2" spid="23"/>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个人品牌的作用</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建立信任</a:t>
            </a:r>
          </a:p>
        </p:txBody>
      </p:sp>
      <p:sp>
        <p:nvSpPr>
          <p:cNvPr id="10" name="椭圆 9"/>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4" name="Text Box 44"/>
          <p:cNvSpPr txBox="1">
            <a:spLocks noChangeArrowheads="1"/>
          </p:cNvSpPr>
          <p:nvPr/>
        </p:nvSpPr>
        <p:spPr bwMode="auto">
          <a:xfrm>
            <a:off x="8544592" y="1988653"/>
            <a:ext cx="3312799"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我们在市场上买商品，愿意购买一些品牌商品，因为品牌商品知名度高，美誉度好，质量会有保证，虽然卖的贵，大家仍然愿意购买。这是因为大家对品牌产品的信任。同样，一个人拥有了良好的个人品牌，也会让人觉得你值得信赖，这样，你在于别人的合作过程，就更易于建立信任。</a:t>
            </a:r>
          </a:p>
        </p:txBody>
      </p:sp>
      <p:cxnSp>
        <p:nvCxnSpPr>
          <p:cNvPr id="25" name="直接连接符 24"/>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6" name="直接连接符 25"/>
          <p:cNvCxnSpPr/>
          <p:nvPr/>
        </p:nvCxnSpPr>
        <p:spPr>
          <a:xfrm flipH="1">
            <a:off x="11643048" y="5072976"/>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33" name="直接连接符 32"/>
          <p:cNvCxnSpPr/>
          <p:nvPr/>
        </p:nvCxnSpPr>
        <p:spPr>
          <a:xfrm>
            <a:off x="8544591" y="1700583"/>
            <a:ext cx="309845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D:\Teliss_Tong\Copy\定期备份\工作备份\！PPT图片及版面资源\06-PPT精选插图\03-人物\Business_People_017_1024x683.jpg" id="3075" name="Picture 3"/>
          <p:cNvPicPr>
            <a:picLocks noChangeArrowheads="1" noChangeAspect="1"/>
          </p:cNvPicPr>
          <p:nvPr/>
        </p:nvPicPr>
        <p:blipFill>
          <a:blip r:embed="rId2">
            <a:extLst>
              <a:ext uri="{28A0092B-C50C-407E-A947-70E740481C1C}">
                <a14:useLocalDpi/>
              </a:ext>
            </a:extLst>
          </a:blip>
          <a:stretch>
            <a:fillRect/>
          </a:stretch>
        </p:blipFill>
        <p:spPr bwMode="auto">
          <a:xfrm>
            <a:off x="1916756" y="908392"/>
            <a:ext cx="6442067" cy="4295804"/>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27883559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0"/>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25"/>
                                        </p:tgtEl>
                                        <p:attrNameLst>
                                          <p:attrName>style.visibility</p:attrName>
                                        </p:attrNameLst>
                                      </p:cBhvr>
                                      <p:to>
                                        <p:strVal val="visible"/>
                                      </p:to>
                                    </p:set>
                                    <p:animEffect filter="wipe(left)" transition="in">
                                      <p:cBhvr>
                                        <p:cTn dur="500" id="16"/>
                                        <p:tgtEl>
                                          <p:spTgt spid="25"/>
                                        </p:tgtEl>
                                      </p:cBhvr>
                                    </p:animEffect>
                                  </p:childTnLst>
                                </p:cTn>
                              </p:par>
                              <p:par>
                                <p:cTn fill="hold" id="17" nodeType="withEffect" presetClass="entr" presetID="22" presetSubtype="8">
                                  <p:stCondLst>
                                    <p:cond delay="0"/>
                                  </p:stCondLst>
                                  <p:childTnLst>
                                    <p:set>
                                      <p:cBhvr>
                                        <p:cTn dur="1" fill="hold" id="18">
                                          <p:stCondLst>
                                            <p:cond delay="0"/>
                                          </p:stCondLst>
                                        </p:cTn>
                                        <p:tgtEl>
                                          <p:spTgt spid="33"/>
                                        </p:tgtEl>
                                        <p:attrNameLst>
                                          <p:attrName>style.visibility</p:attrName>
                                        </p:attrNameLst>
                                      </p:cBhvr>
                                      <p:to>
                                        <p:strVal val="visible"/>
                                      </p:to>
                                    </p:set>
                                    <p:animEffect filter="wipe(left)" transition="in">
                                      <p:cBhvr>
                                        <p:cTn dur="500" id="19"/>
                                        <p:tgtEl>
                                          <p:spTgt spid="33"/>
                                        </p:tgtEl>
                                      </p:cBhvr>
                                    </p:animEffect>
                                  </p:childTnLst>
                                </p:cTn>
                              </p:par>
                              <p:par>
                                <p:cTn fill="hold" id="20" nodeType="withEffect" presetClass="entr" presetID="22" presetSubtype="1">
                                  <p:stCondLst>
                                    <p:cond delay="0"/>
                                  </p:stCondLst>
                                  <p:childTnLst>
                                    <p:set>
                                      <p:cBhvr>
                                        <p:cTn dur="1" fill="hold" id="21">
                                          <p:stCondLst>
                                            <p:cond delay="0"/>
                                          </p:stCondLst>
                                        </p:cTn>
                                        <p:tgtEl>
                                          <p:spTgt spid="26"/>
                                        </p:tgtEl>
                                        <p:attrNameLst>
                                          <p:attrName>style.visibility</p:attrName>
                                        </p:attrNameLst>
                                      </p:cBhvr>
                                      <p:to>
                                        <p:strVal val="visible"/>
                                      </p:to>
                                    </p:set>
                                    <p:animEffect filter="wipe(up)" transition="in">
                                      <p:cBhvr>
                                        <p:cTn dur="500" id="22"/>
                                        <p:tgtEl>
                                          <p:spTgt spid="2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4"/>
                                        </p:tgtEl>
                                        <p:attrNameLst>
                                          <p:attrName>style.visibility</p:attrName>
                                        </p:attrNameLst>
                                      </p:cBhvr>
                                      <p:to>
                                        <p:strVal val="visible"/>
                                      </p:to>
                                    </p:set>
                                    <p:animEffect filter="fade" transition="in">
                                      <p:cBhvr>
                                        <p:cTn dur="1000" id="26"/>
                                        <p:tgtEl>
                                          <p:spTgt spid="24"/>
                                        </p:tgtEl>
                                      </p:cBhvr>
                                    </p:animEffect>
                                    <p:anim calcmode="lin" valueType="num">
                                      <p:cBhvr>
                                        <p:cTn dur="1000" fill="hold" id="27"/>
                                        <p:tgtEl>
                                          <p:spTgt spid="24"/>
                                        </p:tgtEl>
                                        <p:attrNameLst>
                                          <p:attrName>ppt_x</p:attrName>
                                        </p:attrNameLst>
                                      </p:cBhvr>
                                      <p:tavLst>
                                        <p:tav tm="0">
                                          <p:val>
                                            <p:strVal val="#ppt_x"/>
                                          </p:val>
                                        </p:tav>
                                        <p:tav tm="100000">
                                          <p:val>
                                            <p:strVal val="#ppt_x"/>
                                          </p:val>
                                        </p:tav>
                                      </p:tavLst>
                                    </p:anim>
                                    <p:anim calcmode="lin" valueType="num">
                                      <p:cBhvr>
                                        <p:cTn dur="1000" fill="hold" id="28"/>
                                        <p:tgtEl>
                                          <p:spTgt spid="24"/>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3075"/>
                                        </p:tgtEl>
                                        <p:attrNameLst>
                                          <p:attrName>style.visibility</p:attrName>
                                        </p:attrNameLst>
                                      </p:cBhvr>
                                      <p:to>
                                        <p:strVal val="visible"/>
                                      </p:to>
                                    </p:set>
                                    <p:animEffect filter="fade" transition="in">
                                      <p:cBhvr>
                                        <p:cTn dur="1000" id="31"/>
                                        <p:tgtEl>
                                          <p:spTgt spid="3075"/>
                                        </p:tgtEl>
                                      </p:cBhvr>
                                    </p:animEffect>
                                    <p:anim calcmode="lin" valueType="num">
                                      <p:cBhvr>
                                        <p:cTn dur="1000" fill="hold" id="32"/>
                                        <p:tgtEl>
                                          <p:spTgt spid="3075"/>
                                        </p:tgtEl>
                                        <p:attrNameLst>
                                          <p:attrName>ppt_x</p:attrName>
                                        </p:attrNameLst>
                                      </p:cBhvr>
                                      <p:tavLst>
                                        <p:tav tm="0">
                                          <p:val>
                                            <p:strVal val="#ppt_x"/>
                                          </p:val>
                                        </p:tav>
                                        <p:tav tm="100000">
                                          <p:val>
                                            <p:strVal val="#ppt_x"/>
                                          </p:val>
                                        </p:tav>
                                      </p:tavLst>
                                    </p:anim>
                                    <p:anim calcmode="lin" valueType="num">
                                      <p:cBhvr>
                                        <p:cTn dur="1000" fill="hold" id="33"/>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0"/>
      <p:bldP grpId="0" spid="2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个人品牌的作用</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存储增值</a:t>
            </a:r>
          </a:p>
        </p:txBody>
      </p:sp>
      <p:sp>
        <p:nvSpPr>
          <p:cNvPr id="10" name="椭圆 9"/>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24" name="Text Box 44"/>
          <p:cNvSpPr txBox="1">
            <a:spLocks noChangeArrowheads="1"/>
          </p:cNvSpPr>
          <p:nvPr/>
        </p:nvSpPr>
        <p:spPr bwMode="auto">
          <a:xfrm>
            <a:off x="8544592" y="2492774"/>
            <a:ext cx="3312799"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企业品牌可以帮助企业存储形象、商誉、价值，并使得品牌资产随着品牌的提升而不断增值。同样，个人品牌也是一个人的无形资产——形象、能力、素质、声誉等，它也会随着个人品牌的提升而不断增值。</a:t>
            </a:r>
          </a:p>
        </p:txBody>
      </p:sp>
      <p:cxnSp>
        <p:nvCxnSpPr>
          <p:cNvPr id="25" name="直接连接符 24"/>
          <p:cNvCxnSpPr/>
          <p:nvPr/>
        </p:nvCxnSpPr>
        <p:spPr>
          <a:xfrm>
            <a:off x="1198818" y="1700583"/>
            <a:ext cx="86420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6" name="直接连接符 25"/>
          <p:cNvCxnSpPr/>
          <p:nvPr/>
        </p:nvCxnSpPr>
        <p:spPr>
          <a:xfrm flipH="1">
            <a:off x="11643048" y="5072976"/>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33" name="直接连接符 32"/>
          <p:cNvCxnSpPr/>
          <p:nvPr/>
        </p:nvCxnSpPr>
        <p:spPr>
          <a:xfrm>
            <a:off x="8544591" y="1700583"/>
            <a:ext cx="309845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2" name="直接连接符 11"/>
          <p:cNvCxnSpPr/>
          <p:nvPr/>
        </p:nvCxnSpPr>
        <p:spPr>
          <a:xfrm flipH="1">
            <a:off x="11641338" y="1844618"/>
            <a:ext cx="0" cy="43205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C:\Users\user\Desktop\未标题-3 拷贝.pn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2855219" y="583073"/>
            <a:ext cx="4761305" cy="5035996"/>
          </a:xfrm>
          <a:prstGeom prst="rect">
            <a:avLst/>
          </a:prstGeom>
          <a:noFill/>
          <a:extLst>
            <a:ext uri="{909E8E84-426E-40DD-AFC4-6F175D3DCCD1}">
              <a14:hiddenFill>
                <a:solidFill>
                  <a:srgbClr val="FFFFFF"/>
                </a:solidFill>
              </a14:hiddenFill>
            </a:ext>
          </a:extLst>
        </p:spPr>
      </p:pic>
    </p:spTree>
    <p:extLst>
      <p:ext uri="{BB962C8B-B14F-4D97-AF65-F5344CB8AC3E}">
        <p14:creationId val="116729880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0"/>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1">
                                  <p:stCondLst>
                                    <p:cond delay="0"/>
                                  </p:stCondLst>
                                  <p:childTnLst>
                                    <p:set>
                                      <p:cBhvr>
                                        <p:cTn dur="1" fill="hold" id="15">
                                          <p:stCondLst>
                                            <p:cond delay="0"/>
                                          </p:stCondLst>
                                        </p:cTn>
                                        <p:tgtEl>
                                          <p:spTgt spid="12"/>
                                        </p:tgtEl>
                                        <p:attrNameLst>
                                          <p:attrName>style.visibility</p:attrName>
                                        </p:attrNameLst>
                                      </p:cBhvr>
                                      <p:to>
                                        <p:strVal val="visible"/>
                                      </p:to>
                                    </p:set>
                                    <p:animEffect filter="wipe(up)" transition="in">
                                      <p:cBhvr>
                                        <p:cTn dur="500" id="16"/>
                                        <p:tgtEl>
                                          <p:spTgt spid="12"/>
                                        </p:tgtEl>
                                      </p:cBhvr>
                                    </p:animEffect>
                                  </p:childTnLst>
                                </p:cTn>
                              </p:par>
                              <p:par>
                                <p:cTn fill="hold" id="17" nodeType="withEffect" presetClass="entr" presetID="22" presetSubtype="8">
                                  <p:stCondLst>
                                    <p:cond delay="0"/>
                                  </p:stCondLst>
                                  <p:childTnLst>
                                    <p:set>
                                      <p:cBhvr>
                                        <p:cTn dur="1" fill="hold" id="18">
                                          <p:stCondLst>
                                            <p:cond delay="0"/>
                                          </p:stCondLst>
                                        </p:cTn>
                                        <p:tgtEl>
                                          <p:spTgt spid="25"/>
                                        </p:tgtEl>
                                        <p:attrNameLst>
                                          <p:attrName>style.visibility</p:attrName>
                                        </p:attrNameLst>
                                      </p:cBhvr>
                                      <p:to>
                                        <p:strVal val="visible"/>
                                      </p:to>
                                    </p:set>
                                    <p:animEffect filter="wipe(left)" transition="in">
                                      <p:cBhvr>
                                        <p:cTn dur="500" id="19"/>
                                        <p:tgtEl>
                                          <p:spTgt spid="25"/>
                                        </p:tgtEl>
                                      </p:cBhvr>
                                    </p:animEffect>
                                  </p:childTnLst>
                                </p:cTn>
                              </p:par>
                              <p:par>
                                <p:cTn fill="hold" id="20" nodeType="withEffect" presetClass="entr" presetID="22" presetSubtype="8">
                                  <p:stCondLst>
                                    <p:cond delay="0"/>
                                  </p:stCondLst>
                                  <p:childTnLst>
                                    <p:set>
                                      <p:cBhvr>
                                        <p:cTn dur="1" fill="hold" id="21">
                                          <p:stCondLst>
                                            <p:cond delay="0"/>
                                          </p:stCondLst>
                                        </p:cTn>
                                        <p:tgtEl>
                                          <p:spTgt spid="33"/>
                                        </p:tgtEl>
                                        <p:attrNameLst>
                                          <p:attrName>style.visibility</p:attrName>
                                        </p:attrNameLst>
                                      </p:cBhvr>
                                      <p:to>
                                        <p:strVal val="visible"/>
                                      </p:to>
                                    </p:set>
                                    <p:animEffect filter="wipe(left)" transition="in">
                                      <p:cBhvr>
                                        <p:cTn dur="500" id="22"/>
                                        <p:tgtEl>
                                          <p:spTgt spid="33"/>
                                        </p:tgtEl>
                                      </p:cBhvr>
                                    </p:animEffect>
                                  </p:childTnLst>
                                </p:cTn>
                              </p:par>
                              <p:par>
                                <p:cTn fill="hold" id="23" nodeType="withEffect" presetClass="entr" presetID="22" presetSubtype="1">
                                  <p:stCondLst>
                                    <p:cond delay="0"/>
                                  </p:stCondLst>
                                  <p:childTnLst>
                                    <p:set>
                                      <p:cBhvr>
                                        <p:cTn dur="1" fill="hold" id="24">
                                          <p:stCondLst>
                                            <p:cond delay="0"/>
                                          </p:stCondLst>
                                        </p:cTn>
                                        <p:tgtEl>
                                          <p:spTgt spid="26"/>
                                        </p:tgtEl>
                                        <p:attrNameLst>
                                          <p:attrName>style.visibility</p:attrName>
                                        </p:attrNameLst>
                                      </p:cBhvr>
                                      <p:to>
                                        <p:strVal val="visible"/>
                                      </p:to>
                                    </p:set>
                                    <p:animEffect filter="wipe(up)" transition="in">
                                      <p:cBhvr>
                                        <p:cTn dur="500" id="25"/>
                                        <p:tgtEl>
                                          <p:spTgt spid="26"/>
                                        </p:tgtEl>
                                      </p:cBhvr>
                                    </p:animEffect>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5122"/>
                                        </p:tgtEl>
                                        <p:attrNameLst>
                                          <p:attrName>style.visibility</p:attrName>
                                        </p:attrNameLst>
                                      </p:cBhvr>
                                      <p:to>
                                        <p:strVal val="visible"/>
                                      </p:to>
                                    </p:set>
                                    <p:animEffect filter="fade" transition="in">
                                      <p:cBhvr>
                                        <p:cTn dur="1000" id="34"/>
                                        <p:tgtEl>
                                          <p:spTgt spid="5122"/>
                                        </p:tgtEl>
                                      </p:cBhvr>
                                    </p:animEffect>
                                    <p:anim calcmode="lin" valueType="num">
                                      <p:cBhvr>
                                        <p:cTn dur="1000" fill="hold" id="35"/>
                                        <p:tgtEl>
                                          <p:spTgt spid="5122"/>
                                        </p:tgtEl>
                                        <p:attrNameLst>
                                          <p:attrName>ppt_x</p:attrName>
                                        </p:attrNameLst>
                                      </p:cBhvr>
                                      <p:tavLst>
                                        <p:tav tm="0">
                                          <p:val>
                                            <p:strVal val="#ppt_x"/>
                                          </p:val>
                                        </p:tav>
                                        <p:tav tm="100000">
                                          <p:val>
                                            <p:strVal val="#ppt_x"/>
                                          </p:val>
                                        </p:tav>
                                      </p:tavLst>
                                    </p:anim>
                                    <p:anim calcmode="lin" valueType="num">
                                      <p:cBhvr>
                                        <p:cTn dur="1000" fill="hold" id="36"/>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0"/>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user\Desktop\Photoxpress_5568237.jpg" id="6147" name="Picture 3"/>
          <p:cNvPicPr>
            <a:picLocks noChangeArrowheads="1" noChangeAspect="1"/>
          </p:cNvPicPr>
          <p:nvPr/>
        </p:nvPicPr>
        <p:blipFill>
          <a:blip r:embed="rId2">
            <a:extLst>
              <a:ext uri="{28A0092B-C50C-407E-A947-70E740481C1C}">
                <a14:useLocalDpi/>
              </a:ext>
            </a:extLst>
          </a:blip>
          <a:stretch>
            <a:fillRect/>
          </a:stretch>
        </p:blipFill>
        <p:spPr bwMode="auto">
          <a:xfrm>
            <a:off x="1913243" y="908391"/>
            <a:ext cx="6453665" cy="4302443"/>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个人品牌的作用</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口碑传播</a:t>
            </a:r>
          </a:p>
        </p:txBody>
      </p:sp>
      <p:sp>
        <p:nvSpPr>
          <p:cNvPr id="10" name="椭圆 9"/>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sp>
        <p:nvSpPr>
          <p:cNvPr id="24" name="Text Box 44"/>
          <p:cNvSpPr txBox="1">
            <a:spLocks noChangeArrowheads="1"/>
          </p:cNvSpPr>
          <p:nvPr/>
        </p:nvSpPr>
        <p:spPr bwMode="auto">
          <a:xfrm>
            <a:off x="8544592" y="2492774"/>
            <a:ext cx="3312799"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b="1" lang="zh-CN">
                <a:solidFill>
                  <a:srgbClr val="FF0000"/>
                </a:solidFill>
              </a:rPr>
              <a:t>个人品牌是你永不落幕的广告，如果你是某领域的领头羊，很多人就会慕名而来。姚明因精湛球艺而被选入NBA，而此后，很多品牌就不惜重金聘请他担任形象代言人。个人品牌的口碑传播，使得强者愈强的“马太效应”突出。</a:t>
            </a:r>
          </a:p>
        </p:txBody>
      </p:sp>
      <p:cxnSp>
        <p:nvCxnSpPr>
          <p:cNvPr id="25" name="直接连接符 24"/>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6" name="直接连接符 25"/>
          <p:cNvCxnSpPr/>
          <p:nvPr/>
        </p:nvCxnSpPr>
        <p:spPr>
          <a:xfrm flipH="1">
            <a:off x="11643048" y="5072976"/>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33" name="直接连接符 32"/>
          <p:cNvCxnSpPr/>
          <p:nvPr/>
        </p:nvCxnSpPr>
        <p:spPr>
          <a:xfrm>
            <a:off x="8544591" y="1700583"/>
            <a:ext cx="309845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2" name="直接连接符 11"/>
          <p:cNvCxnSpPr/>
          <p:nvPr/>
        </p:nvCxnSpPr>
        <p:spPr>
          <a:xfrm flipH="1">
            <a:off x="11641338" y="1844618"/>
            <a:ext cx="0" cy="43205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427156323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0"/>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1">
                                  <p:stCondLst>
                                    <p:cond delay="0"/>
                                  </p:stCondLst>
                                  <p:childTnLst>
                                    <p:set>
                                      <p:cBhvr>
                                        <p:cTn dur="1" fill="hold" id="15">
                                          <p:stCondLst>
                                            <p:cond delay="0"/>
                                          </p:stCondLst>
                                        </p:cTn>
                                        <p:tgtEl>
                                          <p:spTgt spid="12"/>
                                        </p:tgtEl>
                                        <p:attrNameLst>
                                          <p:attrName>style.visibility</p:attrName>
                                        </p:attrNameLst>
                                      </p:cBhvr>
                                      <p:to>
                                        <p:strVal val="visible"/>
                                      </p:to>
                                    </p:set>
                                    <p:animEffect filter="wipe(up)" transition="in">
                                      <p:cBhvr>
                                        <p:cTn dur="500" id="16"/>
                                        <p:tgtEl>
                                          <p:spTgt spid="12"/>
                                        </p:tgtEl>
                                      </p:cBhvr>
                                    </p:animEffect>
                                  </p:childTnLst>
                                </p:cTn>
                              </p:par>
                              <p:par>
                                <p:cTn fill="hold" id="17" nodeType="withEffect" presetClass="entr" presetID="22" presetSubtype="8">
                                  <p:stCondLst>
                                    <p:cond delay="0"/>
                                  </p:stCondLst>
                                  <p:childTnLst>
                                    <p:set>
                                      <p:cBhvr>
                                        <p:cTn dur="1" fill="hold" id="18">
                                          <p:stCondLst>
                                            <p:cond delay="0"/>
                                          </p:stCondLst>
                                        </p:cTn>
                                        <p:tgtEl>
                                          <p:spTgt spid="25"/>
                                        </p:tgtEl>
                                        <p:attrNameLst>
                                          <p:attrName>style.visibility</p:attrName>
                                        </p:attrNameLst>
                                      </p:cBhvr>
                                      <p:to>
                                        <p:strVal val="visible"/>
                                      </p:to>
                                    </p:set>
                                    <p:animEffect filter="wipe(left)" transition="in">
                                      <p:cBhvr>
                                        <p:cTn dur="500" id="19"/>
                                        <p:tgtEl>
                                          <p:spTgt spid="25"/>
                                        </p:tgtEl>
                                      </p:cBhvr>
                                    </p:animEffect>
                                  </p:childTnLst>
                                </p:cTn>
                              </p:par>
                              <p:par>
                                <p:cTn fill="hold" id="20" nodeType="withEffect" presetClass="entr" presetID="22" presetSubtype="8">
                                  <p:stCondLst>
                                    <p:cond delay="0"/>
                                  </p:stCondLst>
                                  <p:childTnLst>
                                    <p:set>
                                      <p:cBhvr>
                                        <p:cTn dur="1" fill="hold" id="21">
                                          <p:stCondLst>
                                            <p:cond delay="0"/>
                                          </p:stCondLst>
                                        </p:cTn>
                                        <p:tgtEl>
                                          <p:spTgt spid="33"/>
                                        </p:tgtEl>
                                        <p:attrNameLst>
                                          <p:attrName>style.visibility</p:attrName>
                                        </p:attrNameLst>
                                      </p:cBhvr>
                                      <p:to>
                                        <p:strVal val="visible"/>
                                      </p:to>
                                    </p:set>
                                    <p:animEffect filter="wipe(left)" transition="in">
                                      <p:cBhvr>
                                        <p:cTn dur="500" id="22"/>
                                        <p:tgtEl>
                                          <p:spTgt spid="33"/>
                                        </p:tgtEl>
                                      </p:cBhvr>
                                    </p:animEffect>
                                  </p:childTnLst>
                                </p:cTn>
                              </p:par>
                              <p:par>
                                <p:cTn fill="hold" id="23" nodeType="withEffect" presetClass="entr" presetID="22" presetSubtype="1">
                                  <p:stCondLst>
                                    <p:cond delay="0"/>
                                  </p:stCondLst>
                                  <p:childTnLst>
                                    <p:set>
                                      <p:cBhvr>
                                        <p:cTn dur="1" fill="hold" id="24">
                                          <p:stCondLst>
                                            <p:cond delay="0"/>
                                          </p:stCondLst>
                                        </p:cTn>
                                        <p:tgtEl>
                                          <p:spTgt spid="26"/>
                                        </p:tgtEl>
                                        <p:attrNameLst>
                                          <p:attrName>style.visibility</p:attrName>
                                        </p:attrNameLst>
                                      </p:cBhvr>
                                      <p:to>
                                        <p:strVal val="visible"/>
                                      </p:to>
                                    </p:set>
                                    <p:animEffect filter="wipe(up)" transition="in">
                                      <p:cBhvr>
                                        <p:cTn dur="500" id="25"/>
                                        <p:tgtEl>
                                          <p:spTgt spid="26"/>
                                        </p:tgtEl>
                                      </p:cBhvr>
                                    </p:animEffect>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6147"/>
                                        </p:tgtEl>
                                        <p:attrNameLst>
                                          <p:attrName>style.visibility</p:attrName>
                                        </p:attrNameLst>
                                      </p:cBhvr>
                                      <p:to>
                                        <p:strVal val="visible"/>
                                      </p:to>
                                    </p:set>
                                    <p:animEffect filter="fade" transition="in">
                                      <p:cBhvr>
                                        <p:cTn dur="1000" id="34"/>
                                        <p:tgtEl>
                                          <p:spTgt spid="6147"/>
                                        </p:tgtEl>
                                      </p:cBhvr>
                                    </p:animEffect>
                                    <p:anim calcmode="lin" valueType="num">
                                      <p:cBhvr>
                                        <p:cTn dur="1000" fill="hold" id="35"/>
                                        <p:tgtEl>
                                          <p:spTgt spid="6147"/>
                                        </p:tgtEl>
                                        <p:attrNameLst>
                                          <p:attrName>ppt_x</p:attrName>
                                        </p:attrNameLst>
                                      </p:cBhvr>
                                      <p:tavLst>
                                        <p:tav tm="0">
                                          <p:val>
                                            <p:strVal val="#ppt_x"/>
                                          </p:val>
                                        </p:tav>
                                        <p:tav tm="100000">
                                          <p:val>
                                            <p:strVal val="#ppt_x"/>
                                          </p:val>
                                        </p:tav>
                                      </p:tavLst>
                                    </p:anim>
                                    <p:anim calcmode="lin" valueType="num">
                                      <p:cBhvr>
                                        <p:cTn dur="1000" fill="hold" id="36"/>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0"/>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a:solidFill>
                  <a:schemeClr val="accent2"/>
                </a:solidFill>
              </a:rPr>
              <a:t>目录</a:t>
            </a:r>
          </a:p>
        </p:txBody>
      </p:sp>
      <p:sp>
        <p:nvSpPr>
          <p:cNvPr id="3" name="斜纹 2"/>
          <p:cNvSpPr/>
          <p:nvPr/>
        </p:nvSpPr>
        <p:spPr>
          <a:xfrm flipV="1" rot="10800000">
            <a:off x="11065199" y="-10292"/>
            <a:ext cx="1126801" cy="990702"/>
          </a:xfrm>
          <a:prstGeom prst="diagStrip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altLang="en-US" kern="0" lang="zh-CN">
              <a:solidFill>
                <a:sysClr lastClr="000000" val="windowText"/>
              </a:solidFill>
              <a:ea typeface="微软雅黑"/>
            </a:endParaRPr>
          </a:p>
        </p:txBody>
      </p:sp>
      <p:sp>
        <p:nvSpPr>
          <p:cNvPr id="4" name="TextBox 3"/>
          <p:cNvSpPr txBox="1"/>
          <p:nvPr/>
        </p:nvSpPr>
        <p:spPr>
          <a:xfrm rot="2502323">
            <a:off x="11393030" y="206752"/>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4" name="燕尾形 13"/>
          <p:cNvSpPr/>
          <p:nvPr/>
        </p:nvSpPr>
        <p:spPr>
          <a:xfrm>
            <a:off x="371970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个人品牌价值与资产</a:t>
            </a:r>
          </a:p>
        </p:txBody>
      </p:sp>
      <p:sp>
        <p:nvSpPr>
          <p:cNvPr id="12" name="燕尾形 11"/>
          <p:cNvSpPr/>
          <p:nvPr/>
        </p:nvSpPr>
        <p:spPr>
          <a:xfrm>
            <a:off x="645636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个人品牌建设理念</a:t>
            </a:r>
          </a:p>
        </p:txBody>
      </p:sp>
      <p:sp>
        <p:nvSpPr>
          <p:cNvPr id="10" name="燕尾形 9"/>
          <p:cNvSpPr/>
          <p:nvPr/>
        </p:nvSpPr>
        <p:spPr>
          <a:xfrm>
            <a:off x="919302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个人品牌建设实施</a:t>
            </a:r>
          </a:p>
        </p:txBody>
      </p:sp>
      <p:sp>
        <p:nvSpPr>
          <p:cNvPr id="19" name="五边形 18"/>
          <p:cNvSpPr/>
          <p:nvPr/>
        </p:nvSpPr>
        <p:spPr>
          <a:xfrm>
            <a:off x="982766" y="1268478"/>
            <a:ext cx="2520328" cy="504066"/>
          </a:xfrm>
          <a:prstGeom prst="homePlate">
            <a:avLst>
              <a:gd fmla="val 19708"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个人品牌概述</a:t>
            </a:r>
          </a:p>
        </p:txBody>
      </p:sp>
      <p:pic>
        <p:nvPicPr>
          <p:cNvPr descr="C:\Documents and Settings\tdz\桌面\品牌价值1.jpg" id="20" name="Picture 5"/>
          <p:cNvPicPr>
            <a:picLocks noChangeArrowheads="1" noChangeAspect="1"/>
          </p:cNvPicPr>
          <p:nvPr/>
        </p:nvPicPr>
        <p:blipFill>
          <a:blip r:embed="rId2">
            <a:extLst>
              <a:ext uri="{BEBA8EAE-BF5A-486C-A8C5-ECC9F3942E4B}">
                <a14:imgProps>
                  <a14:imgLayer r:embed="rId3"/>
                </a14:imgProps>
              </a:ext>
              <a:ext uri="{28A0092B-C50C-407E-A947-70E740481C1C}">
                <a14:useLocalDpi/>
              </a:ext>
            </a:extLst>
          </a:blip>
          <a:stretch>
            <a:fillRect/>
          </a:stretch>
        </p:blipFill>
        <p:spPr bwMode="auto">
          <a:xfrm>
            <a:off x="3809718"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概述.jpg" id="3074" name="Picture 2"/>
          <p:cNvPicPr>
            <a:picLocks noChangeArrowheads="1" noChangeAspect="1"/>
          </p:cNvPicPr>
          <p:nvPr/>
        </p:nvPicPr>
        <p:blipFill>
          <a:blip r:embed="rId4">
            <a:extLst>
              <a:ext uri="{BEBA8EAE-BF5A-486C-A8C5-ECC9F3942E4B}">
                <a14:imgProps>
                  <a14:imgLayer r:embed="rId5">
                    <a14:imgEffect>
                      <a14:saturation sat="0"/>
                    </a14:imgEffect>
                  </a14:imgLayer>
                </a14:imgProps>
              </a:ext>
              <a:ext uri="{28A0092B-C50C-407E-A947-70E740481C1C}">
                <a14:useLocalDpi/>
              </a:ext>
            </a:extLst>
          </a:blip>
          <a:stretch>
            <a:fillRect/>
          </a:stretch>
        </p:blipFill>
        <p:spPr bwMode="auto">
          <a:xfrm>
            <a:off x="107277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杜拉拉.jpg" id="3075" name="Picture 3"/>
          <p:cNvPicPr>
            <a:picLocks noChangeArrowheads="1" noChangeAspect="1"/>
          </p:cNvPicPr>
          <p:nvPr/>
        </p:nvPicPr>
        <p:blipFill>
          <a:blip r:embed="rId6">
            <a:extLst>
              <a:ext uri="{BEBA8EAE-BF5A-486C-A8C5-ECC9F3942E4B}">
                <a14:imgProps>
                  <a14:imgLayer r:embed="rId7">
                    <a14:imgEffect>
                      <a14:saturation sat="0"/>
                    </a14:imgEffect>
                  </a14:imgLayer>
                </a14:imgProps>
              </a:ext>
              <a:ext uri="{28A0092B-C50C-407E-A947-70E740481C1C}">
                <a14:useLocalDpi/>
              </a:ext>
            </a:extLst>
          </a:blip>
          <a:stretch>
            <a:fillRect/>
          </a:stretch>
        </p:blipFill>
        <p:spPr bwMode="auto">
          <a:xfrm>
            <a:off x="654637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百度HR刘冬.jpg" id="3076" name="Picture 4"/>
          <p:cNvPicPr>
            <a:picLocks noChangeArrowheads="1" noChangeAspect="1"/>
          </p:cNvPicPr>
          <p:nvPr/>
        </p:nvPicPr>
        <p:blipFill>
          <a:blip r:embed="rId8">
            <a:extLst>
              <a:ext uri="{BEBA8EAE-BF5A-486C-A8C5-ECC9F3942E4B}">
                <a14:imgProps>
                  <a14:imgLayer r:embed="rId9">
                    <a14:imgEffect>
                      <a14:saturation sat="0"/>
                    </a14:imgEffect>
                  </a14:imgLayer>
                </a14:imgProps>
              </a:ext>
              <a:ext uri="{28A0092B-C50C-407E-A947-70E740481C1C}">
                <a14:useLocalDpi/>
              </a:ext>
            </a:extLst>
          </a:blip>
          <a:stretch>
            <a:fillRect/>
          </a:stretch>
        </p:blipFill>
        <p:spPr bwMode="auto">
          <a:xfrm>
            <a:off x="928303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3" name="TextBox 12"/>
          <p:cNvSpPr txBox="1"/>
          <p:nvPr/>
        </p:nvSpPr>
        <p:spPr>
          <a:xfrm>
            <a:off x="1918992" y="5868298"/>
            <a:ext cx="3528851" cy="365760"/>
          </a:xfrm>
          <a:prstGeom prst="rect">
            <a:avLst/>
          </a:prstGeom>
          <a:noFill/>
        </p:spPr>
        <p:txBody>
          <a:bodyPr lIns="0" rtlCol="0" wrap="square">
            <a:spAutoFit/>
          </a:bodyPr>
          <a:lstStyle/>
          <a:p>
            <a:r>
              <a:rPr altLang="en-US" lang="zh-CN">
                <a:solidFill>
                  <a:srgbClr val="C0504D"/>
                </a:solidFill>
                <a:latin charset="-122" pitchFamily="34" typeface="微软雅黑"/>
                <a:ea charset="-122" pitchFamily="34" typeface="微软雅黑"/>
              </a:rPr>
              <a:t>个人品牌价值与资产</a:t>
            </a:r>
          </a:p>
        </p:txBody>
      </p:sp>
    </p:spTree>
    <p:extLst>
      <p:ext uri="{BB962C8B-B14F-4D97-AF65-F5344CB8AC3E}">
        <p14:creationId val="343382493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xit" presetID="2" presetSubtype="1">
                                  <p:stCondLst>
                                    <p:cond delay="0"/>
                                  </p:stCondLst>
                                  <p:childTnLst>
                                    <p:anim calcmode="lin" valueType="num">
                                      <p:cBhvr additive="base">
                                        <p:cTn dur="200" id="6"/>
                                        <p:tgtEl>
                                          <p:spTgt spid="19"/>
                                        </p:tgtEl>
                                        <p:attrNameLst>
                                          <p:attrName>ppt_x</p:attrName>
                                        </p:attrNameLst>
                                      </p:cBhvr>
                                      <p:tavLst>
                                        <p:tav tm="0">
                                          <p:val>
                                            <p:strVal val="ppt_x"/>
                                          </p:val>
                                        </p:tav>
                                        <p:tav tm="100000">
                                          <p:val>
                                            <p:strVal val="ppt_x"/>
                                          </p:val>
                                        </p:tav>
                                      </p:tavLst>
                                    </p:anim>
                                    <p:anim calcmode="lin" valueType="num">
                                      <p:cBhvr additive="base">
                                        <p:cTn dur="200" id="7"/>
                                        <p:tgtEl>
                                          <p:spTgt spid="19"/>
                                        </p:tgtEl>
                                        <p:attrNameLst>
                                          <p:attrName>ppt_y</p:attrName>
                                        </p:attrNameLst>
                                      </p:cBhvr>
                                      <p:tavLst>
                                        <p:tav tm="0">
                                          <p:val>
                                            <p:strVal val="ppt_y"/>
                                          </p:val>
                                        </p:tav>
                                        <p:tav tm="100000">
                                          <p:val>
                                            <p:strVal val="0-ppt_h/2"/>
                                          </p:val>
                                        </p:tav>
                                      </p:tavLst>
                                    </p:anim>
                                    <p:set>
                                      <p:cBhvr>
                                        <p:cTn dur="1" fill="hold" id="8">
                                          <p:stCondLst>
                                            <p:cond delay="199"/>
                                          </p:stCondLst>
                                        </p:cTn>
                                        <p:tgtEl>
                                          <p:spTgt spid="19"/>
                                        </p:tgtEl>
                                        <p:attrNameLst>
                                          <p:attrName>style.visibility</p:attrName>
                                        </p:attrNameLst>
                                      </p:cBhvr>
                                      <p:to>
                                        <p:strVal val="hidden"/>
                                      </p:to>
                                    </p:set>
                                  </p:childTnLst>
                                </p:cTn>
                              </p:par>
                              <p:par>
                                <p:cTn fill="hold" grpId="0" id="9" nodeType="withEffect" presetClass="exit" presetID="2" presetSubtype="1">
                                  <p:stCondLst>
                                    <p:cond delay="100"/>
                                  </p:stCondLst>
                                  <p:childTnLst>
                                    <p:anim calcmode="lin" valueType="num">
                                      <p:cBhvr additive="base">
                                        <p:cTn dur="200" id="10"/>
                                        <p:tgtEl>
                                          <p:spTgt spid="12"/>
                                        </p:tgtEl>
                                        <p:attrNameLst>
                                          <p:attrName>ppt_x</p:attrName>
                                        </p:attrNameLst>
                                      </p:cBhvr>
                                      <p:tavLst>
                                        <p:tav tm="0">
                                          <p:val>
                                            <p:strVal val="ppt_x"/>
                                          </p:val>
                                        </p:tav>
                                        <p:tav tm="100000">
                                          <p:val>
                                            <p:strVal val="ppt_x"/>
                                          </p:val>
                                        </p:tav>
                                      </p:tavLst>
                                    </p:anim>
                                    <p:anim calcmode="lin" valueType="num">
                                      <p:cBhvr additive="base">
                                        <p:cTn dur="200" id="11"/>
                                        <p:tgtEl>
                                          <p:spTgt spid="12"/>
                                        </p:tgtEl>
                                        <p:attrNameLst>
                                          <p:attrName>ppt_y</p:attrName>
                                        </p:attrNameLst>
                                      </p:cBhvr>
                                      <p:tavLst>
                                        <p:tav tm="0">
                                          <p:val>
                                            <p:strVal val="ppt_y"/>
                                          </p:val>
                                        </p:tav>
                                        <p:tav tm="100000">
                                          <p:val>
                                            <p:strVal val="0-ppt_h/2"/>
                                          </p:val>
                                        </p:tav>
                                      </p:tavLst>
                                    </p:anim>
                                    <p:set>
                                      <p:cBhvr>
                                        <p:cTn dur="1" fill="hold" id="12">
                                          <p:stCondLst>
                                            <p:cond delay="199"/>
                                          </p:stCondLst>
                                        </p:cTn>
                                        <p:tgtEl>
                                          <p:spTgt spid="12"/>
                                        </p:tgtEl>
                                        <p:attrNameLst>
                                          <p:attrName>style.visibility</p:attrName>
                                        </p:attrNameLst>
                                      </p:cBhvr>
                                      <p:to>
                                        <p:strVal val="hidden"/>
                                      </p:to>
                                    </p:set>
                                  </p:childTnLst>
                                </p:cTn>
                              </p:par>
                              <p:par>
                                <p:cTn fill="hold" grpId="0" id="13" nodeType="withEffect" presetClass="exit" presetID="2" presetSubtype="1">
                                  <p:stCondLst>
                                    <p:cond delay="300"/>
                                  </p:stCondLst>
                                  <p:childTnLst>
                                    <p:anim calcmode="lin" valueType="num">
                                      <p:cBhvr additive="base">
                                        <p:cTn dur="200" id="14"/>
                                        <p:tgtEl>
                                          <p:spTgt spid="10"/>
                                        </p:tgtEl>
                                        <p:attrNameLst>
                                          <p:attrName>ppt_x</p:attrName>
                                        </p:attrNameLst>
                                      </p:cBhvr>
                                      <p:tavLst>
                                        <p:tav tm="0">
                                          <p:val>
                                            <p:strVal val="ppt_x"/>
                                          </p:val>
                                        </p:tav>
                                        <p:tav tm="100000">
                                          <p:val>
                                            <p:strVal val="ppt_x"/>
                                          </p:val>
                                        </p:tav>
                                      </p:tavLst>
                                    </p:anim>
                                    <p:anim calcmode="lin" valueType="num">
                                      <p:cBhvr additive="base">
                                        <p:cTn dur="200" id="15"/>
                                        <p:tgtEl>
                                          <p:spTgt spid="10"/>
                                        </p:tgtEl>
                                        <p:attrNameLst>
                                          <p:attrName>ppt_y</p:attrName>
                                        </p:attrNameLst>
                                      </p:cBhvr>
                                      <p:tavLst>
                                        <p:tav tm="0">
                                          <p:val>
                                            <p:strVal val="ppt_y"/>
                                          </p:val>
                                        </p:tav>
                                        <p:tav tm="100000">
                                          <p:val>
                                            <p:strVal val="0-ppt_h/2"/>
                                          </p:val>
                                        </p:tav>
                                      </p:tavLst>
                                    </p:anim>
                                    <p:set>
                                      <p:cBhvr>
                                        <p:cTn dur="1" fill="hold" id="16">
                                          <p:stCondLst>
                                            <p:cond delay="199"/>
                                          </p:stCondLst>
                                        </p:cTn>
                                        <p:tgtEl>
                                          <p:spTgt spid="10"/>
                                        </p:tgtEl>
                                        <p:attrNameLst>
                                          <p:attrName>style.visibility</p:attrName>
                                        </p:attrNameLst>
                                      </p:cBhvr>
                                      <p:to>
                                        <p:strVal val="hidden"/>
                                      </p:to>
                                    </p:set>
                                  </p:childTnLst>
                                </p:cTn>
                              </p:par>
                              <p:par>
                                <p:cTn fill="hold" id="17" nodeType="withEffect" presetClass="exit" presetID="2" presetSubtype="9">
                                  <p:stCondLst>
                                    <p:cond delay="0"/>
                                  </p:stCondLst>
                                  <p:childTnLst>
                                    <p:anim calcmode="lin" valueType="num">
                                      <p:cBhvr additive="base">
                                        <p:cTn dur="500" id="18"/>
                                        <p:tgtEl>
                                          <p:spTgt spid="3074"/>
                                        </p:tgtEl>
                                        <p:attrNameLst>
                                          <p:attrName>ppt_x</p:attrName>
                                        </p:attrNameLst>
                                      </p:cBhvr>
                                      <p:tavLst>
                                        <p:tav tm="0">
                                          <p:val>
                                            <p:strVal val="ppt_x"/>
                                          </p:val>
                                        </p:tav>
                                        <p:tav tm="100000">
                                          <p:val>
                                            <p:strVal val="0-ppt_w/2"/>
                                          </p:val>
                                        </p:tav>
                                      </p:tavLst>
                                    </p:anim>
                                    <p:anim calcmode="lin" valueType="num">
                                      <p:cBhvr additive="base">
                                        <p:cTn dur="500" id="19"/>
                                        <p:tgtEl>
                                          <p:spTgt spid="3074"/>
                                        </p:tgtEl>
                                        <p:attrNameLst>
                                          <p:attrName>ppt_y</p:attrName>
                                        </p:attrNameLst>
                                      </p:cBhvr>
                                      <p:tavLst>
                                        <p:tav tm="0">
                                          <p:val>
                                            <p:strVal val="ppt_y"/>
                                          </p:val>
                                        </p:tav>
                                        <p:tav tm="100000">
                                          <p:val>
                                            <p:strVal val="0-ppt_h/2"/>
                                          </p:val>
                                        </p:tav>
                                      </p:tavLst>
                                    </p:anim>
                                    <p:set>
                                      <p:cBhvr>
                                        <p:cTn dur="1" fill="hold" id="20">
                                          <p:stCondLst>
                                            <p:cond delay="499"/>
                                          </p:stCondLst>
                                        </p:cTn>
                                        <p:tgtEl>
                                          <p:spTgt spid="3074"/>
                                        </p:tgtEl>
                                        <p:attrNameLst>
                                          <p:attrName>style.visibility</p:attrName>
                                        </p:attrNameLst>
                                      </p:cBhvr>
                                      <p:to>
                                        <p:strVal val="hidden"/>
                                      </p:to>
                                    </p:set>
                                  </p:childTnLst>
                                </p:cTn>
                              </p:par>
                              <p:par>
                                <p:cTn fill="hold" id="21" nodeType="withEffect" presetClass="emph" presetID="8" presetSubtype="0">
                                  <p:stCondLst>
                                    <p:cond delay="0"/>
                                  </p:stCondLst>
                                  <p:childTnLst>
                                    <p:animRot by="21600000">
                                      <p:cBhvr>
                                        <p:cTn dur="500" fill="hold" id="22"/>
                                        <p:tgtEl>
                                          <p:spTgt spid="3074"/>
                                        </p:tgtEl>
                                        <p:attrNameLst>
                                          <p:attrName>r</p:attrName>
                                        </p:attrNameLst>
                                      </p:cBhvr>
                                    </p:animRot>
                                  </p:childTnLst>
                                </p:cTn>
                              </p:par>
                              <p:par>
                                <p:cTn fill="hold" id="23" nodeType="withEffect" presetClass="exit" presetID="2" presetSubtype="9">
                                  <p:stCondLst>
                                    <p:cond delay="100"/>
                                  </p:stCondLst>
                                  <p:childTnLst>
                                    <p:anim calcmode="lin" valueType="num">
                                      <p:cBhvr additive="base">
                                        <p:cTn dur="500" id="24"/>
                                        <p:tgtEl>
                                          <p:spTgt spid="3075"/>
                                        </p:tgtEl>
                                        <p:attrNameLst>
                                          <p:attrName>ppt_x</p:attrName>
                                        </p:attrNameLst>
                                      </p:cBhvr>
                                      <p:tavLst>
                                        <p:tav tm="0">
                                          <p:val>
                                            <p:strVal val="ppt_x"/>
                                          </p:val>
                                        </p:tav>
                                        <p:tav tm="100000">
                                          <p:val>
                                            <p:strVal val="0-ppt_w/2"/>
                                          </p:val>
                                        </p:tav>
                                      </p:tavLst>
                                    </p:anim>
                                    <p:anim calcmode="lin" valueType="num">
                                      <p:cBhvr additive="base">
                                        <p:cTn dur="500" id="25"/>
                                        <p:tgtEl>
                                          <p:spTgt spid="3075"/>
                                        </p:tgtEl>
                                        <p:attrNameLst>
                                          <p:attrName>ppt_y</p:attrName>
                                        </p:attrNameLst>
                                      </p:cBhvr>
                                      <p:tavLst>
                                        <p:tav tm="0">
                                          <p:val>
                                            <p:strVal val="ppt_y"/>
                                          </p:val>
                                        </p:tav>
                                        <p:tav tm="100000">
                                          <p:val>
                                            <p:strVal val="0-ppt_h/2"/>
                                          </p:val>
                                        </p:tav>
                                      </p:tavLst>
                                    </p:anim>
                                    <p:set>
                                      <p:cBhvr>
                                        <p:cTn dur="1" fill="hold" id="26">
                                          <p:stCondLst>
                                            <p:cond delay="499"/>
                                          </p:stCondLst>
                                        </p:cTn>
                                        <p:tgtEl>
                                          <p:spTgt spid="3075"/>
                                        </p:tgtEl>
                                        <p:attrNameLst>
                                          <p:attrName>style.visibility</p:attrName>
                                        </p:attrNameLst>
                                      </p:cBhvr>
                                      <p:to>
                                        <p:strVal val="hidden"/>
                                      </p:to>
                                    </p:set>
                                  </p:childTnLst>
                                </p:cTn>
                              </p:par>
                              <p:par>
                                <p:cTn fill="hold" id="27" nodeType="withEffect" presetClass="emph" presetID="8" presetSubtype="0">
                                  <p:stCondLst>
                                    <p:cond delay="100"/>
                                  </p:stCondLst>
                                  <p:childTnLst>
                                    <p:animRot by="21600000">
                                      <p:cBhvr>
                                        <p:cTn dur="500" fill="hold" id="28"/>
                                        <p:tgtEl>
                                          <p:spTgt spid="3075"/>
                                        </p:tgtEl>
                                        <p:attrNameLst>
                                          <p:attrName>r</p:attrName>
                                        </p:attrNameLst>
                                      </p:cBhvr>
                                    </p:animRot>
                                  </p:childTnLst>
                                </p:cTn>
                              </p:par>
                              <p:par>
                                <p:cTn fill="hold" id="29" nodeType="withEffect" presetClass="exit" presetID="2" presetSubtype="9">
                                  <p:stCondLst>
                                    <p:cond delay="200"/>
                                  </p:stCondLst>
                                  <p:childTnLst>
                                    <p:anim calcmode="lin" valueType="num">
                                      <p:cBhvr additive="base">
                                        <p:cTn dur="500" id="30"/>
                                        <p:tgtEl>
                                          <p:spTgt spid="3076"/>
                                        </p:tgtEl>
                                        <p:attrNameLst>
                                          <p:attrName>ppt_x</p:attrName>
                                        </p:attrNameLst>
                                      </p:cBhvr>
                                      <p:tavLst>
                                        <p:tav tm="0">
                                          <p:val>
                                            <p:strVal val="ppt_x"/>
                                          </p:val>
                                        </p:tav>
                                        <p:tav tm="100000">
                                          <p:val>
                                            <p:strVal val="0-ppt_w/2"/>
                                          </p:val>
                                        </p:tav>
                                      </p:tavLst>
                                    </p:anim>
                                    <p:anim calcmode="lin" valueType="num">
                                      <p:cBhvr additive="base">
                                        <p:cTn dur="500" id="31"/>
                                        <p:tgtEl>
                                          <p:spTgt spid="3076"/>
                                        </p:tgtEl>
                                        <p:attrNameLst>
                                          <p:attrName>ppt_y</p:attrName>
                                        </p:attrNameLst>
                                      </p:cBhvr>
                                      <p:tavLst>
                                        <p:tav tm="0">
                                          <p:val>
                                            <p:strVal val="ppt_y"/>
                                          </p:val>
                                        </p:tav>
                                        <p:tav tm="100000">
                                          <p:val>
                                            <p:strVal val="0-ppt_h/2"/>
                                          </p:val>
                                        </p:tav>
                                      </p:tavLst>
                                    </p:anim>
                                    <p:set>
                                      <p:cBhvr>
                                        <p:cTn dur="1" fill="hold" id="32">
                                          <p:stCondLst>
                                            <p:cond delay="499"/>
                                          </p:stCondLst>
                                        </p:cTn>
                                        <p:tgtEl>
                                          <p:spTgt spid="3076"/>
                                        </p:tgtEl>
                                        <p:attrNameLst>
                                          <p:attrName>style.visibility</p:attrName>
                                        </p:attrNameLst>
                                      </p:cBhvr>
                                      <p:to>
                                        <p:strVal val="hidden"/>
                                      </p:to>
                                    </p:set>
                                  </p:childTnLst>
                                </p:cTn>
                              </p:par>
                              <p:par>
                                <p:cTn fill="hold" id="33" nodeType="withEffect" presetClass="emph" presetID="8" presetSubtype="0">
                                  <p:stCondLst>
                                    <p:cond delay="200"/>
                                  </p:stCondLst>
                                  <p:childTnLst>
                                    <p:animRot by="21600000">
                                      <p:cBhvr>
                                        <p:cTn dur="500" fill="hold" id="34"/>
                                        <p:tgtEl>
                                          <p:spTgt spid="3076"/>
                                        </p:tgtEl>
                                        <p:attrNameLst>
                                          <p:attrName>r</p:attrName>
                                        </p:attrNameLst>
                                      </p:cBhvr>
                                    </p:animRot>
                                  </p:childTnLst>
                                </p:cTn>
                              </p:par>
                            </p:childTnLst>
                          </p:cTn>
                        </p:par>
                        <p:par>
                          <p:cTn fill="hold" id="35" nodeType="afterGroup">
                            <p:stCondLst>
                              <p:cond delay="700"/>
                            </p:stCondLst>
                            <p:childTnLst>
                              <p:par>
                                <p:cTn accel="50000" decel="50000" fill="hold" id="36" nodeType="afterEffect" presetClass="path" presetID="56" presetSubtype="0">
                                  <p:stCondLst>
                                    <p:cond delay="0"/>
                                  </p:stCondLst>
                                  <p:childTnLst>
                                    <p:animMotion origin="layout" path="M -0.00313 -0.03654 L -0.19526 0.28862" pathEditMode="relative" ptsTypes="AA" rAng="0">
                                      <p:cBhvr>
                                        <p:cTn dur="500" fill="hold" id="37"/>
                                        <p:tgtEl>
                                          <p:spTgt spid="20"/>
                                        </p:tgtEl>
                                        <p:attrNameLst>
                                          <p:attrName>ppt_x</p:attrName>
                                          <p:attrName>ppt_y</p:attrName>
                                        </p:attrNameLst>
                                      </p:cBhvr>
                                      <p:rCtr x="-9613" y="16258"/>
                                    </p:animMotion>
                                  </p:childTnLst>
                                </p:cTn>
                              </p:par>
                              <p:par>
                                <p:cTn fill="hold" id="38" nodeType="withEffect" presetClass="exit" presetID="53" presetSubtype="0">
                                  <p:stCondLst>
                                    <p:cond delay="0"/>
                                  </p:stCondLst>
                                  <p:childTnLst>
                                    <p:anim calcmode="lin" valueType="num">
                                      <p:cBhvr>
                                        <p:cTn dur="500" id="39"/>
                                        <p:tgtEl>
                                          <p:spTgt spid="20"/>
                                        </p:tgtEl>
                                        <p:attrNameLst>
                                          <p:attrName>ppt_w</p:attrName>
                                        </p:attrNameLst>
                                      </p:cBhvr>
                                      <p:tavLst>
                                        <p:tav tm="0">
                                          <p:val>
                                            <p:strVal val="ppt_w"/>
                                          </p:val>
                                        </p:tav>
                                        <p:tav tm="100000">
                                          <p:val>
                                            <p:fltVal val="0"/>
                                          </p:val>
                                        </p:tav>
                                      </p:tavLst>
                                    </p:anim>
                                    <p:anim calcmode="lin" valueType="num">
                                      <p:cBhvr>
                                        <p:cTn dur="500" id="40"/>
                                        <p:tgtEl>
                                          <p:spTgt spid="20"/>
                                        </p:tgtEl>
                                        <p:attrNameLst>
                                          <p:attrName>ppt_h</p:attrName>
                                        </p:attrNameLst>
                                      </p:cBhvr>
                                      <p:tavLst>
                                        <p:tav tm="0">
                                          <p:val>
                                            <p:strVal val="ppt_h"/>
                                          </p:val>
                                        </p:tav>
                                        <p:tav tm="100000">
                                          <p:val>
                                            <p:fltVal val="0"/>
                                          </p:val>
                                        </p:tav>
                                      </p:tavLst>
                                    </p:anim>
                                    <p:animEffect filter="fade" transition="out">
                                      <p:cBhvr>
                                        <p:cTn dur="500" id="41"/>
                                        <p:tgtEl>
                                          <p:spTgt spid="20"/>
                                        </p:tgtEl>
                                      </p:cBhvr>
                                    </p:animEffect>
                                    <p:set>
                                      <p:cBhvr>
                                        <p:cTn dur="1" fill="hold" id="42">
                                          <p:stCondLst>
                                            <p:cond delay="499"/>
                                          </p:stCondLst>
                                        </p:cTn>
                                        <p:tgtEl>
                                          <p:spTgt spid="20"/>
                                        </p:tgtEl>
                                        <p:attrNameLst>
                                          <p:attrName>style.visibility</p:attrName>
                                        </p:attrNameLst>
                                      </p:cBhvr>
                                      <p:to>
                                        <p:strVal val="hidden"/>
                                      </p:to>
                                    </p:set>
                                  </p:childTnLst>
                                </p:cTn>
                              </p:par>
                              <p:par>
                                <p:cTn accel="50000" decel="50000" fill="hold" grpId="0" id="43" nodeType="withEffect" presetClass="path" presetID="56" presetSubtype="0">
                                  <p:stCondLst>
                                    <p:cond delay="0"/>
                                  </p:stCondLst>
                                  <p:childTnLst>
                                    <p:animMotion origin="layout" path="M -2.90087E-06 -4.11656E-06 L -0.192 0.6346" pathEditMode="relative" ptsTypes="AA" rAng="0">
                                      <p:cBhvr>
                                        <p:cTn dur="500" fill="hold" id="44"/>
                                        <p:tgtEl>
                                          <p:spTgt spid="14"/>
                                        </p:tgtEl>
                                        <p:attrNameLst>
                                          <p:attrName>ppt_x</p:attrName>
                                          <p:attrName>ppt_y</p:attrName>
                                        </p:attrNameLst>
                                      </p:cBhvr>
                                      <p:rCtr x="-9600" y="31730"/>
                                    </p:animMotion>
                                  </p:childTnLst>
                                </p:cTn>
                              </p:par>
                              <p:par>
                                <p:cTn fill="hold" grpId="1" id="45" nodeType="withEffect" presetClass="exit" presetID="53" presetSubtype="0">
                                  <p:stCondLst>
                                    <p:cond delay="0"/>
                                  </p:stCondLst>
                                  <p:childTnLst>
                                    <p:anim calcmode="lin" valueType="num">
                                      <p:cBhvr>
                                        <p:cTn dur="500" id="46"/>
                                        <p:tgtEl>
                                          <p:spTgt spid="14"/>
                                        </p:tgtEl>
                                        <p:attrNameLst>
                                          <p:attrName>ppt_w</p:attrName>
                                        </p:attrNameLst>
                                      </p:cBhvr>
                                      <p:tavLst>
                                        <p:tav tm="0">
                                          <p:val>
                                            <p:strVal val="ppt_w"/>
                                          </p:val>
                                        </p:tav>
                                        <p:tav tm="100000">
                                          <p:val>
                                            <p:fltVal val="0"/>
                                          </p:val>
                                        </p:tav>
                                      </p:tavLst>
                                    </p:anim>
                                    <p:anim calcmode="lin" valueType="num">
                                      <p:cBhvr>
                                        <p:cTn dur="500" id="47"/>
                                        <p:tgtEl>
                                          <p:spTgt spid="14"/>
                                        </p:tgtEl>
                                        <p:attrNameLst>
                                          <p:attrName>ppt_h</p:attrName>
                                        </p:attrNameLst>
                                      </p:cBhvr>
                                      <p:tavLst>
                                        <p:tav tm="0">
                                          <p:val>
                                            <p:strVal val="ppt_h"/>
                                          </p:val>
                                        </p:tav>
                                        <p:tav tm="100000">
                                          <p:val>
                                            <p:fltVal val="0"/>
                                          </p:val>
                                        </p:tav>
                                      </p:tavLst>
                                    </p:anim>
                                    <p:animEffect filter="fade" transition="out">
                                      <p:cBhvr>
                                        <p:cTn dur="500" id="48"/>
                                        <p:tgtEl>
                                          <p:spTgt spid="14"/>
                                        </p:tgtEl>
                                      </p:cBhvr>
                                    </p:animEffect>
                                    <p:set>
                                      <p:cBhvr>
                                        <p:cTn dur="1" fill="hold" id="49">
                                          <p:stCondLst>
                                            <p:cond delay="499"/>
                                          </p:stCondLst>
                                        </p:cTn>
                                        <p:tgtEl>
                                          <p:spTgt spid="14"/>
                                        </p:tgtEl>
                                        <p:attrNameLst>
                                          <p:attrName>style.visibility</p:attrName>
                                        </p:attrNameLst>
                                      </p:cBhvr>
                                      <p:to>
                                        <p:strVal val="hidden"/>
                                      </p:to>
                                    </p:set>
                                  </p:childTnLst>
                                </p:cTn>
                              </p:par>
                              <p:par>
                                <p:cTn fill="hold" grpId="0" id="50" nodeType="withEffect" presetClass="entr" presetID="53" presetSubtype="0">
                                  <p:stCondLst>
                                    <p:cond delay="10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12"/>
      <p:bldP grpId="0" spid="10"/>
      <p:bldP grpId="0" spid="19"/>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个人品牌价值的含义</a:t>
            </a:r>
          </a:p>
        </p:txBody>
      </p:sp>
      <p:sp>
        <p:nvSpPr>
          <p:cNvPr id="12" name="Text Box 44"/>
          <p:cNvSpPr txBox="1">
            <a:spLocks noChangeArrowheads="1"/>
          </p:cNvSpPr>
          <p:nvPr/>
        </p:nvSpPr>
        <p:spPr bwMode="auto">
          <a:xfrm>
            <a:off x="8544592" y="1916635"/>
            <a:ext cx="3312799" cy="3054097"/>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几年前，巩俐在一则广告里笑了一笑（一句话都没说），价值100万元人民币。后来，一个名叫姚明的大个子身价超过了5亿美元。如果换作你、我，也能有这样的价值吗？不能！因为我们没有他们那样的品牌，因而我们就没有那样的身价。你的品牌就是你的身价！那么，怎样理解个人品牌价值呢？</a:t>
            </a:r>
          </a:p>
        </p:txBody>
      </p:sp>
      <p:cxnSp>
        <p:nvCxnSpPr>
          <p:cNvPr id="13" name="直接连接符 12"/>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4" name="直接连接符 13"/>
          <p:cNvCxnSpPr/>
          <p:nvPr/>
        </p:nvCxnSpPr>
        <p:spPr>
          <a:xfrm flipH="1">
            <a:off x="11643048" y="5072976"/>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9" name="直接连接符 18"/>
          <p:cNvCxnSpPr/>
          <p:nvPr/>
        </p:nvCxnSpPr>
        <p:spPr>
          <a:xfrm>
            <a:off x="8544591" y="1700583"/>
            <a:ext cx="309845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http://photo.17ok.com/upload/2008/03/13/10/37628.1015081.jpg" id="22" name="Picture 2"/>
          <p:cNvPicPr>
            <a:picLocks noChangeArrowheads="1" noChangeAspect="1"/>
          </p:cNvPicPr>
          <p:nvPr/>
        </p:nvPicPr>
        <p:blipFill>
          <a:blip r:embed="rId2">
            <a:extLst>
              <a:ext uri="{28A0092B-C50C-407E-A947-70E740481C1C}">
                <a14:useLocalDpi/>
              </a:ext>
            </a:extLst>
          </a:blip>
          <a:stretch>
            <a:fillRect/>
          </a:stretch>
        </p:blipFill>
        <p:spPr bwMode="auto">
          <a:xfrm>
            <a:off x="1912767" y="908392"/>
            <a:ext cx="6454140" cy="4302444"/>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Tree>
    <p:extLst>
      <p:ext uri="{BB962C8B-B14F-4D97-AF65-F5344CB8AC3E}">
        <p14:creationId val="178195261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23"/>
                                        </p:tgtEl>
                                        <p:attrNameLst>
                                          <p:attrName>style.visibility</p:attrName>
                                        </p:attrNameLst>
                                      </p:cBhvr>
                                      <p:to>
                                        <p:strVal val="visible"/>
                                      </p:to>
                                    </p:set>
                                    <p:animEffect filter="wipe(down)" transition="in">
                                      <p:cBhvr>
                                        <p:cTn dur="500" id="13"/>
                                        <p:tgtEl>
                                          <p:spTgt spid="23"/>
                                        </p:tgtEl>
                                      </p:cBhvr>
                                    </p:animEffect>
                                  </p:childTnLst>
                                </p:cTn>
                              </p:par>
                            </p:childTnLst>
                          </p:cTn>
                        </p:par>
                        <p:par>
                          <p:cTn fill="hold" id="14" nodeType="afterGroup">
                            <p:stCondLst>
                              <p:cond delay="1500"/>
                            </p:stCondLst>
                            <p:childTnLst>
                              <p:par>
                                <p:cTn accel="50000" decel="50000" fill="hold" grpId="0" id="15" nodeType="afterEffect" presetClass="path" presetID="64" presetSubtype="0">
                                  <p:stCondLst>
                                    <p:cond delay="0"/>
                                  </p:stCondLst>
                                  <p:childTnLst>
                                    <p:animMotion origin="layout" path="M -2.11932E-06 -2.22045E-16 L -2.11932E-06 -0.71389" pathEditMode="relative" ptsTypes="AA" rAng="0">
                                      <p:cBhvr>
                                        <p:cTn dur="500" fill="hold" id="16"/>
                                        <p:tgtEl>
                                          <p:spTgt spid="11"/>
                                        </p:tgtEl>
                                        <p:attrNameLst>
                                          <p:attrName>ppt_x</p:attrName>
                                          <p:attrName>ppt_y</p:attrName>
                                        </p:attrNameLst>
                                      </p:cBhvr>
                                      <p:rCtr x="0" y="-35694"/>
                                    </p:animMotion>
                                  </p:childTnLst>
                                </p:cTn>
                              </p:par>
                            </p:childTnLst>
                          </p:cTn>
                        </p:par>
                        <p:par>
                          <p:cTn fill="hold" id="17" nodeType="afterGroup">
                            <p:stCondLst>
                              <p:cond delay="2000"/>
                            </p:stCondLst>
                            <p:childTnLst>
                              <p:par>
                                <p:cTn fill="hold" grpId="0" id="18" nodeType="afterEffect" presetClass="entr" presetID="47"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par>
                                <p:cTn fill="hold" id="27" nodeType="withEffect" presetClass="entr" presetID="22" presetSubtype="8">
                                  <p:stCondLst>
                                    <p:cond delay="0"/>
                                  </p:stCondLst>
                                  <p:childTnLst>
                                    <p:set>
                                      <p:cBhvr>
                                        <p:cTn dur="1" fill="hold" id="28">
                                          <p:stCondLst>
                                            <p:cond delay="0"/>
                                          </p:stCondLst>
                                        </p:cTn>
                                        <p:tgtEl>
                                          <p:spTgt spid="19"/>
                                        </p:tgtEl>
                                        <p:attrNameLst>
                                          <p:attrName>style.visibility</p:attrName>
                                        </p:attrNameLst>
                                      </p:cBhvr>
                                      <p:to>
                                        <p:strVal val="visible"/>
                                      </p:to>
                                    </p:set>
                                    <p:animEffect filter="wipe(left)" transition="in">
                                      <p:cBhvr>
                                        <p:cTn dur="500" id="29"/>
                                        <p:tgtEl>
                                          <p:spTgt spid="19"/>
                                        </p:tgtEl>
                                      </p:cBhvr>
                                    </p:animEffect>
                                  </p:childTnLst>
                                </p:cTn>
                              </p:par>
                              <p:par>
                                <p:cTn fill="hold" id="30" nodeType="withEffect" presetClass="entr" presetID="22" presetSubtype="1">
                                  <p:stCondLst>
                                    <p:cond delay="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500" id="32"/>
                                        <p:tgtEl>
                                          <p:spTgt spid="14"/>
                                        </p:tgtEl>
                                      </p:cBhvr>
                                    </p:animEffect>
                                  </p:childTnLst>
                                </p:cTn>
                              </p:par>
                            </p:childTnLst>
                          </p:cTn>
                        </p:par>
                        <p:par>
                          <p:cTn fill="hold" id="33" nodeType="afterGroup">
                            <p:stCondLst>
                              <p:cond delay="350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0"/>
                                  </p:stCondLst>
                                  <p:childTnLst>
                                    <p:set>
                                      <p:cBhvr>
                                        <p:cTn dur="1" fill="hold" id="40">
                                          <p:stCondLst>
                                            <p:cond delay="0"/>
                                          </p:stCondLst>
                                        </p:cTn>
                                        <p:tgtEl>
                                          <p:spTgt spid="22"/>
                                        </p:tgtEl>
                                        <p:attrNameLst>
                                          <p:attrName>style.visibility</p:attrName>
                                        </p:attrNameLst>
                                      </p:cBhvr>
                                      <p:to>
                                        <p:strVal val="visible"/>
                                      </p:to>
                                    </p:set>
                                    <p:animEffect filter="fade" transition="in">
                                      <p:cBhvr>
                                        <p:cTn dur="1000" id="41"/>
                                        <p:tgtEl>
                                          <p:spTgt spid="22"/>
                                        </p:tgtEl>
                                      </p:cBhvr>
                                    </p:animEffect>
                                    <p:anim calcmode="lin" valueType="num">
                                      <p:cBhvr>
                                        <p:cTn dur="1000" fill="hold" id="42"/>
                                        <p:tgtEl>
                                          <p:spTgt spid="22"/>
                                        </p:tgtEl>
                                        <p:attrNameLst>
                                          <p:attrName>ppt_x</p:attrName>
                                        </p:attrNameLst>
                                      </p:cBhvr>
                                      <p:tavLst>
                                        <p:tav tm="0">
                                          <p:val>
                                            <p:strVal val="#ppt_x"/>
                                          </p:val>
                                        </p:tav>
                                        <p:tav tm="100000">
                                          <p:val>
                                            <p:strVal val="#ppt_x"/>
                                          </p:val>
                                        </p:tav>
                                      </p:tavLst>
                                    </p:anim>
                                    <p:anim calcmode="lin" valueType="num">
                                      <p:cBhvr>
                                        <p:cTn dur="1000" fill="hold" id="43"/>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2"/>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个人品牌价值的含义</a:t>
            </a:r>
          </a:p>
        </p:txBody>
      </p:sp>
      <p:cxnSp>
        <p:nvCxnSpPr>
          <p:cNvPr id="13" name="直接连接符 12"/>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16" name="Text Box 44"/>
          <p:cNvSpPr txBox="1">
            <a:spLocks noChangeArrowheads="1"/>
          </p:cNvSpPr>
          <p:nvPr/>
        </p:nvSpPr>
        <p:spPr bwMode="auto">
          <a:xfrm>
            <a:off x="6384070" y="2257184"/>
            <a:ext cx="5041216"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别人为什么会选择我们？我们能给别人带来什么，这就是个人品牌价值。即是说，如果我把自己当成一件产品，我会如何推销我自己？我给客户带来的最大利益是什么？</a:t>
            </a:r>
          </a:p>
        </p:txBody>
      </p:sp>
      <p:sp>
        <p:nvSpPr>
          <p:cNvPr id="17" name="Text Box 44"/>
          <p:cNvSpPr txBox="1">
            <a:spLocks noChangeArrowheads="1"/>
          </p:cNvSpPr>
          <p:nvPr/>
        </p:nvSpPr>
        <p:spPr bwMode="auto">
          <a:xfrm>
            <a:off x="6384070" y="3862612"/>
            <a:ext cx="5041216"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也可以说，对个人品牌价值的描述也就相当于是你简历中的“自我评价”；或者说，你的品牌价值在于，当你离开这个位置时，一般人无法取代。李开复是把个人品牌发挥到极致的人物，他出的自传据说销量就超过了百万，假如每本仅收两块钱版税，那就有200万收入了。</a:t>
            </a:r>
          </a:p>
        </p:txBody>
      </p:sp>
      <p:pic>
        <p:nvPicPr>
          <p:cNvPr id="18" name="Picture 2"/>
          <p:cNvPicPr>
            <a:picLocks noChangeArrowheads="1" noChangeAspect="1"/>
          </p:cNvPicPr>
          <p:nvPr/>
        </p:nvPicPr>
        <p:blipFill>
          <a:blip r:embed="rId2">
            <a:extLst>
              <a:ext uri="{28A0092B-C50C-407E-A947-70E740481C1C}">
                <a14:useLocalDpi/>
              </a:ext>
            </a:extLst>
          </a:blip>
          <a:stretch>
            <a:fillRect/>
          </a:stretch>
        </p:blipFill>
        <p:spPr bwMode="auto">
          <a:xfrm>
            <a:off x="2063027" y="1700583"/>
            <a:ext cx="3486917" cy="278953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cxnSp>
        <p:nvCxnSpPr>
          <p:cNvPr id="20" name="直接连接符 19"/>
          <p:cNvCxnSpPr/>
          <p:nvPr/>
        </p:nvCxnSpPr>
        <p:spPr>
          <a:xfrm>
            <a:off x="5735913" y="1700583"/>
            <a:ext cx="590476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1" name="直接连接符 20"/>
          <p:cNvCxnSpPr/>
          <p:nvPr/>
        </p:nvCxnSpPr>
        <p:spPr>
          <a:xfrm flipH="1">
            <a:off x="11651117" y="1846594"/>
            <a:ext cx="0" cy="39605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284576513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par>
                                <p:cTn fill="hold" id="8" nodeType="withEffect" presetClass="entr" presetID="22" presetSubtype="8">
                                  <p:stCondLst>
                                    <p:cond delay="0"/>
                                  </p:stCondLst>
                                  <p:childTnLst>
                                    <p:set>
                                      <p:cBhvr>
                                        <p:cTn dur="1" fill="hold" id="9">
                                          <p:stCondLst>
                                            <p:cond delay="0"/>
                                          </p:stCondLst>
                                        </p:cTn>
                                        <p:tgtEl>
                                          <p:spTgt spid="20"/>
                                        </p:tgtEl>
                                        <p:attrNameLst>
                                          <p:attrName>style.visibility</p:attrName>
                                        </p:attrNameLst>
                                      </p:cBhvr>
                                      <p:to>
                                        <p:strVal val="visible"/>
                                      </p:to>
                                    </p:set>
                                    <p:animEffect filter="wipe(left)" transition="in">
                                      <p:cBhvr>
                                        <p:cTn dur="500" id="10"/>
                                        <p:tgtEl>
                                          <p:spTgt spid="20"/>
                                        </p:tgtEl>
                                      </p:cBhvr>
                                    </p:animEffect>
                                  </p:childTnLst>
                                </p:cTn>
                              </p:par>
                              <p:par>
                                <p:cTn fill="hold" id="11" nodeType="withEffect" presetClass="entr" presetID="22" presetSubtype="1">
                                  <p:stCondLst>
                                    <p:cond delay="0"/>
                                  </p:stCondLst>
                                  <p:childTnLst>
                                    <p:set>
                                      <p:cBhvr>
                                        <p:cTn dur="1" fill="hold" id="12">
                                          <p:stCondLst>
                                            <p:cond delay="0"/>
                                          </p:stCondLst>
                                        </p:cTn>
                                        <p:tgtEl>
                                          <p:spTgt spid="21"/>
                                        </p:tgtEl>
                                        <p:attrNameLst>
                                          <p:attrName>style.visibility</p:attrName>
                                        </p:attrNameLst>
                                      </p:cBhvr>
                                      <p:to>
                                        <p:strVal val="visible"/>
                                      </p:to>
                                    </p:set>
                                    <p:animEffect filter="wipe(up)" transition="in">
                                      <p:cBhvr>
                                        <p:cTn dur="500" id="13"/>
                                        <p:tgtEl>
                                          <p:spTgt spid="21"/>
                                        </p:tgtEl>
                                      </p:cBhvr>
                                    </p:animEffect>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1000" id="28"/>
                                        <p:tgtEl>
                                          <p:spTgt spid="18"/>
                                        </p:tgtEl>
                                      </p:cBhvr>
                                    </p:animEffect>
                                    <p:anim calcmode="lin" valueType="num">
                                      <p:cBhvr>
                                        <p:cTn dur="1000" fill="hold" id="29"/>
                                        <p:tgtEl>
                                          <p:spTgt spid="18"/>
                                        </p:tgtEl>
                                        <p:attrNameLst>
                                          <p:attrName>ppt_x</p:attrName>
                                        </p:attrNameLst>
                                      </p:cBhvr>
                                      <p:tavLst>
                                        <p:tav tm="0">
                                          <p:val>
                                            <p:strVal val="#ppt_x"/>
                                          </p:val>
                                        </p:tav>
                                        <p:tav tm="100000">
                                          <p:val>
                                            <p:strVal val="#ppt_x"/>
                                          </p:val>
                                        </p:tav>
                                      </p:tavLst>
                                    </p:anim>
                                    <p:anim calcmode="lin" valueType="num">
                                      <p:cBhvr>
                                        <p:cTn dur="1000" fill="hold" id="3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个人品牌价值的含义</a:t>
            </a:r>
          </a:p>
        </p:txBody>
      </p:sp>
      <p:cxnSp>
        <p:nvCxnSpPr>
          <p:cNvPr id="13" name="直接连接符 12"/>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16" name="Text Box 44"/>
          <p:cNvSpPr txBox="1">
            <a:spLocks noChangeArrowheads="1"/>
          </p:cNvSpPr>
          <p:nvPr/>
        </p:nvSpPr>
        <p:spPr bwMode="auto">
          <a:xfrm>
            <a:off x="1918992" y="1484531"/>
            <a:ext cx="460911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我们认为可以从两个方面来理解品牌价值。一是从财务的角度，个人品牌价值指个人品牌在某一个时点、用类似有形资产评估方法计算出来的价值金额。比如，上述巩俐和姚明的身价。</a:t>
            </a:r>
          </a:p>
        </p:txBody>
      </p:sp>
      <p:sp>
        <p:nvSpPr>
          <p:cNvPr id="17" name="Text Box 44"/>
          <p:cNvSpPr txBox="1">
            <a:spLocks noChangeArrowheads="1"/>
          </p:cNvSpPr>
          <p:nvPr/>
        </p:nvSpPr>
        <p:spPr bwMode="auto">
          <a:xfrm>
            <a:off x="1918992" y="3450046"/>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二是从职场的角度来理解，用人单位或合作方为什么要选择我们？我们能为对方带来什么？所以，这里的个人品牌价值，就是指我们给雇佣方或合作方带来的价值，它包括三个层面：即职业价值、精神象征及个性风格。</a:t>
            </a:r>
          </a:p>
        </p:txBody>
      </p:sp>
      <p:sp>
        <p:nvSpPr>
          <p:cNvPr id="44" name="Line 1602"/>
          <p:cNvSpPr>
            <a:spLocks noChangeShapeType="1"/>
          </p:cNvSpPr>
          <p:nvPr/>
        </p:nvSpPr>
        <p:spPr bwMode="auto">
          <a:xfrm>
            <a:off x="8268940" y="5299864"/>
            <a:ext cx="1587" cy="15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latin charset="0" pitchFamily="34" typeface="Impact"/>
              <a:ea charset="-122" pitchFamily="34" typeface="微软雅黑"/>
            </a:endParaRPr>
          </a:p>
        </p:txBody>
      </p:sp>
      <p:sp>
        <p:nvSpPr>
          <p:cNvPr id="45" name="Line 1603"/>
          <p:cNvSpPr>
            <a:spLocks noChangeShapeType="1"/>
          </p:cNvSpPr>
          <p:nvPr/>
        </p:nvSpPr>
        <p:spPr bwMode="auto">
          <a:xfrm>
            <a:off x="8268940" y="5299864"/>
            <a:ext cx="1587" cy="15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latin charset="0" pitchFamily="34" typeface="Impact"/>
              <a:ea charset="-122" pitchFamily="34" typeface="微软雅黑"/>
            </a:endParaRPr>
          </a:p>
        </p:txBody>
      </p:sp>
      <p:sp>
        <p:nvSpPr>
          <p:cNvPr id="46" name="Oval 2713"/>
          <p:cNvSpPr>
            <a:spLocks noChangeArrowheads="1"/>
          </p:cNvSpPr>
          <p:nvPr/>
        </p:nvSpPr>
        <p:spPr bwMode="auto">
          <a:xfrm>
            <a:off x="7213270" y="3756613"/>
            <a:ext cx="2764198" cy="630320"/>
          </a:xfrm>
          <a:prstGeom prst="ellipse">
            <a:avLst/>
          </a:prstGeom>
          <a:solidFill>
            <a:srgbClr val="EEECE1">
              <a:alpha val="36862"/>
            </a:srgbClr>
          </a:solidFill>
          <a:ln>
            <a:noFill/>
          </a:ln>
          <a:effectLst/>
          <a:extLst>
            <a:ext uri="{91240B29-F687-4F45-9708-019B960494DF}">
              <a14:hiddenLine w="9525">
                <a:solidFill>
                  <a:srgbClr val="99FF66"/>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491">
              <a:defRPr/>
            </a:pPr>
            <a:endParaRPr altLang="en-US" kern="0" lang="zh-CN">
              <a:solidFill>
                <a:sysClr lastClr="000000" val="windowText"/>
              </a:solidFill>
              <a:latin charset="0" pitchFamily="34" typeface="Impact"/>
              <a:ea charset="-122" pitchFamily="34" typeface="微软雅黑"/>
            </a:endParaRPr>
          </a:p>
        </p:txBody>
      </p:sp>
      <p:sp>
        <p:nvSpPr>
          <p:cNvPr id="47" name="灰色3"/>
          <p:cNvSpPr/>
          <p:nvPr/>
        </p:nvSpPr>
        <p:spPr bwMode="auto">
          <a:xfrm>
            <a:off x="7854704" y="1313409"/>
            <a:ext cx="2249781" cy="1332085"/>
          </a:xfrm>
          <a:custGeom>
            <a:gdLst>
              <a:gd fmla="*/ 0 w 1296" name="T0"/>
              <a:gd fmla="*/ 0 h 768" name="T1"/>
              <a:gd fmla="*/ 2147483647 w 1296" name="T2"/>
              <a:gd fmla="*/ 2147483647 h 768" name="T3"/>
              <a:gd fmla="*/ 2147483647 w 1296" name="T4"/>
              <a:gd fmla="*/ 2147483647 h 768" name="T5"/>
              <a:gd fmla="*/ 2147483647 w 1296" name="T6"/>
              <a:gd fmla="*/ 0 h 768" name="T7"/>
              <a:gd fmla="*/ 0 w 1296" name="T8"/>
              <a:gd fmla="*/ 0 h 7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8" w="1296">
                <a:moveTo>
                  <a:pt x="0" y="0"/>
                </a:moveTo>
                <a:lnTo>
                  <a:pt x="432" y="768"/>
                </a:lnTo>
                <a:lnTo>
                  <a:pt x="1296" y="768"/>
                </a:lnTo>
                <a:lnTo>
                  <a:pt x="864" y="0"/>
                </a:lnTo>
                <a:lnTo>
                  <a:pt x="0" y="0"/>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48" name="灰色2"/>
          <p:cNvSpPr/>
          <p:nvPr/>
        </p:nvSpPr>
        <p:spPr bwMode="auto">
          <a:xfrm>
            <a:off x="7843591" y="2729643"/>
            <a:ext cx="2249780" cy="1335261"/>
          </a:xfrm>
          <a:custGeom>
            <a:gdLst>
              <a:gd fmla="*/ 0 w 1296" name="T0"/>
              <a:gd fmla="*/ 2147483647 h 768" name="T1"/>
              <a:gd fmla="*/ 2147483647 w 1296" name="T2"/>
              <a:gd fmla="*/ 2147483647 h 768" name="T3"/>
              <a:gd fmla="*/ 2147483647 w 1296" name="T4"/>
              <a:gd fmla="*/ 0 h 768" name="T5"/>
              <a:gd fmla="*/ 2147483647 w 1296" name="T6"/>
              <a:gd fmla="*/ 0 h 768" name="T7"/>
              <a:gd fmla="*/ 0 w 1296" name="T8"/>
              <a:gd fmla="*/ 2147483647 h 7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8" w="1296">
                <a:moveTo>
                  <a:pt x="0" y="768"/>
                </a:moveTo>
                <a:lnTo>
                  <a:pt x="864" y="768"/>
                </a:lnTo>
                <a:lnTo>
                  <a:pt x="1296" y="0"/>
                </a:lnTo>
                <a:lnTo>
                  <a:pt x="432" y="0"/>
                </a:lnTo>
                <a:lnTo>
                  <a:pt x="0" y="768"/>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49" name="灰色1"/>
          <p:cNvSpPr/>
          <p:nvPr/>
        </p:nvSpPr>
        <p:spPr bwMode="auto">
          <a:xfrm>
            <a:off x="7032272" y="1338812"/>
            <a:ext cx="1500383" cy="2665759"/>
          </a:xfrm>
          <a:custGeom>
            <a:gdLst>
              <a:gd fmla="*/ 0 w 864" name="T0"/>
              <a:gd fmla="*/ 2147483647 h 1536" name="T1"/>
              <a:gd fmla="*/ 2147483647 w 864" name="T2"/>
              <a:gd fmla="*/ 2147483647 h 1536" name="T3"/>
              <a:gd fmla="*/ 2147483647 w 864" name="T4"/>
              <a:gd fmla="*/ 2147483647 h 1536" name="T5"/>
              <a:gd fmla="*/ 2147483647 w 864" name="T6"/>
              <a:gd fmla="*/ 0 h 1536" name="T7"/>
              <a:gd fmla="*/ 0 w 864" name="T8"/>
              <a:gd fmla="*/ 2147483647 h 153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6" w="864">
                <a:moveTo>
                  <a:pt x="0" y="768"/>
                </a:moveTo>
                <a:lnTo>
                  <a:pt x="432" y="1536"/>
                </a:lnTo>
                <a:lnTo>
                  <a:pt x="864" y="768"/>
                </a:lnTo>
                <a:lnTo>
                  <a:pt x="432" y="0"/>
                </a:lnTo>
                <a:lnTo>
                  <a:pt x="0" y="768"/>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50" name="深色2"/>
          <p:cNvSpPr/>
          <p:nvPr/>
        </p:nvSpPr>
        <p:spPr bwMode="auto">
          <a:xfrm>
            <a:off x="7854704" y="1306782"/>
            <a:ext cx="2249781" cy="1332085"/>
          </a:xfrm>
          <a:custGeom>
            <a:gdLst>
              <a:gd fmla="*/ 0 w 1296" name="T0"/>
              <a:gd fmla="*/ 0 h 768" name="T1"/>
              <a:gd fmla="*/ 2147483647 w 1296" name="T2"/>
              <a:gd fmla="*/ 2147483647 h 768" name="T3"/>
              <a:gd fmla="*/ 2147483647 w 1296" name="T4"/>
              <a:gd fmla="*/ 2147483647 h 768" name="T5"/>
              <a:gd fmla="*/ 2147483647 w 1296" name="T6"/>
              <a:gd fmla="*/ 0 h 768" name="T7"/>
              <a:gd fmla="*/ 0 w 1296" name="T8"/>
              <a:gd fmla="*/ 0 h 7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8" w="1296">
                <a:moveTo>
                  <a:pt x="0" y="0"/>
                </a:moveTo>
                <a:lnTo>
                  <a:pt x="432" y="768"/>
                </a:lnTo>
                <a:lnTo>
                  <a:pt x="1296" y="768"/>
                </a:lnTo>
                <a:lnTo>
                  <a:pt x="864" y="0"/>
                </a:lnTo>
                <a:lnTo>
                  <a:pt x="0" y="0"/>
                </a:lnTo>
                <a:close/>
              </a:path>
            </a:pathLst>
          </a:custGeom>
          <a:gradFill>
            <a:gsLst>
              <a:gs pos="100000">
                <a:srgbClr val="C00000">
                  <a:lumMod val="60000"/>
                  <a:lumOff val="40000"/>
                </a:srgbClr>
              </a:gs>
              <a:gs pos="0">
                <a:srgbClr val="C00000"/>
              </a:gs>
            </a:gsLst>
            <a:lin ang="16200000" scaled="0"/>
          </a:gradFill>
          <a:ln algn="ctr" cap="flat" cmpd="sng" w="3175">
            <a:solidFill>
              <a:srgbClr val="4BACC6">
                <a:lumMod val="60000"/>
                <a:lumOff val="40000"/>
              </a:srgbClr>
            </a:solidFill>
            <a:prstDash val="solid"/>
          </a:ln>
          <a:effectLst/>
        </p:spPr>
        <p:txBody>
          <a:bodyPr anchor="ctr" vert="eaVert"/>
          <a:lstStyle/>
          <a:p>
            <a:endParaRPr altLang="en-US" kern="0" lang="zh-CN" sz="3200">
              <a:solidFill>
                <a:sysClr lastClr="FFFFFF" val="window"/>
              </a:solidFill>
              <a:latin charset="-122" pitchFamily="34" typeface="微软雅黑"/>
              <a:ea charset="-122" pitchFamily="34" typeface="微软雅黑"/>
            </a:endParaRPr>
          </a:p>
        </p:txBody>
      </p:sp>
      <p:sp>
        <p:nvSpPr>
          <p:cNvPr id="51" name="深色3"/>
          <p:cNvSpPr/>
          <p:nvPr/>
        </p:nvSpPr>
        <p:spPr bwMode="auto">
          <a:xfrm>
            <a:off x="7843591" y="2723017"/>
            <a:ext cx="2249780" cy="1335261"/>
          </a:xfrm>
          <a:custGeom>
            <a:gdLst>
              <a:gd fmla="*/ 0 w 1296" name="T0"/>
              <a:gd fmla="*/ 2147483647 h 768" name="T1"/>
              <a:gd fmla="*/ 2147483647 w 1296" name="T2"/>
              <a:gd fmla="*/ 2147483647 h 768" name="T3"/>
              <a:gd fmla="*/ 2147483647 w 1296" name="T4"/>
              <a:gd fmla="*/ 0 h 768" name="T5"/>
              <a:gd fmla="*/ 2147483647 w 1296" name="T6"/>
              <a:gd fmla="*/ 0 h 768" name="T7"/>
              <a:gd fmla="*/ 0 w 1296" name="T8"/>
              <a:gd fmla="*/ 2147483647 h 7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8" w="1296">
                <a:moveTo>
                  <a:pt x="0" y="768"/>
                </a:moveTo>
                <a:lnTo>
                  <a:pt x="864" y="768"/>
                </a:lnTo>
                <a:lnTo>
                  <a:pt x="1296" y="0"/>
                </a:lnTo>
                <a:lnTo>
                  <a:pt x="432" y="0"/>
                </a:lnTo>
                <a:lnTo>
                  <a:pt x="0" y="768"/>
                </a:lnTo>
                <a:close/>
              </a:path>
            </a:pathLst>
          </a:custGeom>
          <a:gradFill>
            <a:gsLst>
              <a:gs pos="100000">
                <a:srgbClr val="C00000">
                  <a:lumMod val="60000"/>
                  <a:lumOff val="40000"/>
                </a:srgbClr>
              </a:gs>
              <a:gs pos="0">
                <a:srgbClr val="C00000"/>
              </a:gs>
            </a:gsLst>
            <a:lin ang="16200000" scaled="0"/>
          </a:gradFill>
          <a:ln algn="ctr" cap="flat" cmpd="sng" w="3175">
            <a:solidFill>
              <a:srgbClr val="4BACC6">
                <a:lumMod val="60000"/>
                <a:lumOff val="40000"/>
              </a:srgbClr>
            </a:solidFill>
            <a:prstDash val="solid"/>
          </a:ln>
          <a:effectLst/>
        </p:spPr>
        <p:txBody>
          <a:bodyPr anchor="ctr" vert="eaVert"/>
          <a:lstStyle/>
          <a:p>
            <a:endParaRPr altLang="en-US" kern="0" lang="zh-CN" sz="3200">
              <a:solidFill>
                <a:sysClr lastClr="FFFFFF" val="window"/>
              </a:solidFill>
              <a:latin charset="-122" pitchFamily="34" typeface="微软雅黑"/>
              <a:ea charset="-122" pitchFamily="34" typeface="微软雅黑"/>
            </a:endParaRPr>
          </a:p>
        </p:txBody>
      </p:sp>
      <p:sp>
        <p:nvSpPr>
          <p:cNvPr id="52" name="深色1"/>
          <p:cNvSpPr/>
          <p:nvPr/>
        </p:nvSpPr>
        <p:spPr bwMode="auto">
          <a:xfrm>
            <a:off x="7032272" y="1332185"/>
            <a:ext cx="1500383" cy="2665759"/>
          </a:xfrm>
          <a:custGeom>
            <a:gdLst>
              <a:gd fmla="*/ 0 w 864" name="T0"/>
              <a:gd fmla="*/ 2147483647 h 1536" name="T1"/>
              <a:gd fmla="*/ 2147483647 w 864" name="T2"/>
              <a:gd fmla="*/ 2147483647 h 1536" name="T3"/>
              <a:gd fmla="*/ 2147483647 w 864" name="T4"/>
              <a:gd fmla="*/ 2147483647 h 1536" name="T5"/>
              <a:gd fmla="*/ 2147483647 w 864" name="T6"/>
              <a:gd fmla="*/ 0 h 1536" name="T7"/>
              <a:gd fmla="*/ 0 w 864" name="T8"/>
              <a:gd fmla="*/ 2147483647 h 153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6" w="864">
                <a:moveTo>
                  <a:pt x="0" y="768"/>
                </a:moveTo>
                <a:lnTo>
                  <a:pt x="432" y="1536"/>
                </a:lnTo>
                <a:lnTo>
                  <a:pt x="864" y="768"/>
                </a:lnTo>
                <a:lnTo>
                  <a:pt x="432" y="0"/>
                </a:lnTo>
                <a:lnTo>
                  <a:pt x="0" y="768"/>
                </a:lnTo>
                <a:close/>
              </a:path>
            </a:pathLst>
          </a:custGeom>
          <a:gradFill>
            <a:gsLst>
              <a:gs pos="100000">
                <a:srgbClr val="C00000">
                  <a:lumMod val="60000"/>
                  <a:lumOff val="40000"/>
                </a:srgbClr>
              </a:gs>
              <a:gs pos="0">
                <a:srgbClr val="C00000"/>
              </a:gs>
            </a:gsLst>
            <a:lin ang="16200000" scaled="0"/>
          </a:gradFill>
          <a:ln algn="ctr" cap="flat" cmpd="sng" w="3175">
            <a:solidFill>
              <a:srgbClr val="4BACC6">
                <a:lumMod val="60000"/>
                <a:lumOff val="40000"/>
              </a:srgbClr>
            </a:solidFill>
            <a:prstDash val="solid"/>
          </a:ln>
          <a:effectLst/>
        </p:spPr>
        <p:txBody>
          <a:bodyPr anchor="ctr" vert="eaVert"/>
          <a:lstStyle/>
          <a:p>
            <a:endParaRPr altLang="en-US" kern="0" lang="zh-CN" sz="3200">
              <a:solidFill>
                <a:sysClr lastClr="FFFFFF" val="window"/>
              </a:solidFill>
              <a:latin charset="-122" pitchFamily="34" typeface="微软雅黑"/>
              <a:ea charset="-122" pitchFamily="34" typeface="微软雅黑"/>
            </a:endParaRPr>
          </a:p>
        </p:txBody>
      </p:sp>
      <p:sp>
        <p:nvSpPr>
          <p:cNvPr id="53" name="Line 1602"/>
          <p:cNvSpPr>
            <a:spLocks noChangeShapeType="1"/>
          </p:cNvSpPr>
          <p:nvPr/>
        </p:nvSpPr>
        <p:spPr bwMode="auto">
          <a:xfrm>
            <a:off x="8326254" y="5299864"/>
            <a:ext cx="1587" cy="15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latin charset="0" pitchFamily="34" typeface="Impact"/>
              <a:ea charset="-122" pitchFamily="34" typeface="微软雅黑"/>
            </a:endParaRPr>
          </a:p>
        </p:txBody>
      </p:sp>
      <p:sp>
        <p:nvSpPr>
          <p:cNvPr id="54" name="Line 1603"/>
          <p:cNvSpPr>
            <a:spLocks noChangeShapeType="1"/>
          </p:cNvSpPr>
          <p:nvPr/>
        </p:nvSpPr>
        <p:spPr bwMode="auto">
          <a:xfrm>
            <a:off x="8326254" y="5299864"/>
            <a:ext cx="1587" cy="1588"/>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lstStyle/>
          <a:p>
            <a:endParaRPr altLang="en-US" lang="zh-CN">
              <a:latin charset="0" pitchFamily="34" typeface="Impact"/>
              <a:ea charset="-122" pitchFamily="34" typeface="微软雅黑"/>
            </a:endParaRPr>
          </a:p>
        </p:txBody>
      </p:sp>
      <p:grpSp>
        <p:nvGrpSpPr>
          <p:cNvPr id="55" name="组合 54"/>
          <p:cNvGrpSpPr/>
          <p:nvPr/>
        </p:nvGrpSpPr>
        <p:grpSpPr>
          <a:xfrm>
            <a:off x="6384069" y="3828641"/>
            <a:ext cx="3960956" cy="1944253"/>
            <a:chOff x="6916551" y="3480392"/>
            <a:chExt cx="3960440" cy="1944000"/>
          </a:xfrm>
        </p:grpSpPr>
        <p:sp>
          <p:nvSpPr>
            <p:cNvPr id="56" name="TextBox 19"/>
            <p:cNvSpPr txBox="1">
              <a:spLocks noChangeArrowheads="1"/>
            </p:cNvSpPr>
            <p:nvPr/>
          </p:nvSpPr>
          <p:spPr bwMode="auto">
            <a:xfrm>
              <a:off x="6916551" y="5006353"/>
              <a:ext cx="1728238" cy="383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defTabSz="914491" eaLnBrk="1" hangingPunct="1">
                <a:lnSpc>
                  <a:spcPct val="120000"/>
                </a:lnSpc>
                <a:defRPr/>
              </a:pPr>
              <a:r>
                <a:rPr altLang="en-US" b="1" kern="0" lang="zh-CN" sz="1600">
                  <a:solidFill>
                    <a:srgbClr val="FF0000"/>
                  </a:solidFill>
                  <a:latin charset="-122" pitchFamily="34" typeface="微软雅黑"/>
                  <a:ea charset="-122" pitchFamily="34" typeface="微软雅黑"/>
                </a:rPr>
                <a:t>职业价值</a:t>
              </a:r>
            </a:p>
          </p:txBody>
        </p:sp>
        <p:cxnSp>
          <p:nvCxnSpPr>
            <p:cNvPr id="57" name="直接连接符 56"/>
            <p:cNvCxnSpPr/>
            <p:nvPr/>
          </p:nvCxnSpPr>
          <p:spPr>
            <a:xfrm flipH="1">
              <a:off x="8667735" y="3480392"/>
              <a:ext cx="0" cy="1944000"/>
            </a:xfrm>
            <a:prstGeom prst="line">
              <a:avLst/>
            </a:prstGeom>
            <a:ln>
              <a:headEnd type="oval"/>
              <a:tailEnd type="oval"/>
            </a:ln>
            <a:effectLst>
              <a:outerShdw algn="t" blurRad="50800" dir="5400000" dist="38100"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58" name="Rectangle 17"/>
            <p:cNvSpPr>
              <a:spLocks noChangeArrowheads="1"/>
            </p:cNvSpPr>
            <p:nvPr/>
          </p:nvSpPr>
          <p:spPr bwMode="auto">
            <a:xfrm>
              <a:off x="8687495" y="4997261"/>
              <a:ext cx="2189497" cy="383998"/>
            </a:xfrm>
            <a:prstGeom prst="rect">
              <a:avLst/>
            </a:prstGeom>
            <a:noFill/>
            <a:ln w="9525">
              <a:noFill/>
              <a:miter lim="800000"/>
            </a:ln>
            <a:effectLst/>
          </p:spPr>
          <p:txBody>
            <a:bodyPr wrap="square">
              <a:spAutoFit/>
            </a:bodyPr>
            <a:lstStyle/>
            <a:p>
              <a:pPr>
                <a:lnSpc>
                  <a:spcPct val="120000"/>
                </a:lnSpc>
                <a:defRPr/>
              </a:pPr>
              <a:r>
                <a:rPr altLang="en-US" lang="zh-CN" sz="1600">
                  <a:solidFill>
                    <a:schemeClr val="tx1">
                      <a:lumMod val="65000"/>
                      <a:lumOff val="35000"/>
                    </a:schemeClr>
                  </a:solidFill>
                  <a:latin charset="-122" pitchFamily="34" typeface="微软雅黑"/>
                  <a:ea charset="-122" pitchFamily="34" typeface="微软雅黑"/>
                </a:rPr>
                <a:t>个人品牌立足的基石</a:t>
              </a:r>
            </a:p>
          </p:txBody>
        </p:sp>
      </p:grpSp>
      <p:grpSp>
        <p:nvGrpSpPr>
          <p:cNvPr id="59" name="组合 58"/>
          <p:cNvGrpSpPr/>
          <p:nvPr/>
        </p:nvGrpSpPr>
        <p:grpSpPr>
          <a:xfrm>
            <a:off x="9603803" y="1988654"/>
            <a:ext cx="2253587" cy="854662"/>
            <a:chOff x="8523719" y="2577155"/>
            <a:chExt cx="2253294" cy="854550"/>
          </a:xfrm>
        </p:grpSpPr>
        <p:cxnSp>
          <p:nvCxnSpPr>
            <p:cNvPr id="60" name="直接连接符 59"/>
            <p:cNvCxnSpPr/>
            <p:nvPr/>
          </p:nvCxnSpPr>
          <p:spPr>
            <a:xfrm>
              <a:off x="8523719" y="2976336"/>
              <a:ext cx="2179999" cy="0"/>
            </a:xfrm>
            <a:prstGeom prst="line">
              <a:avLst/>
            </a:prstGeom>
            <a:ln>
              <a:headEnd type="oval"/>
              <a:tailEnd type="oval"/>
            </a:ln>
            <a:effectLst>
              <a:outerShdw algn="t" blurRad="50800" dir="5400000" dist="38100"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61" name="TextBox 19"/>
            <p:cNvSpPr txBox="1">
              <a:spLocks noChangeArrowheads="1"/>
            </p:cNvSpPr>
            <p:nvPr/>
          </p:nvSpPr>
          <p:spPr bwMode="auto">
            <a:xfrm>
              <a:off x="8975479" y="2577155"/>
              <a:ext cx="1728238" cy="383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defTabSz="914491" eaLnBrk="1" hangingPunct="1">
                <a:lnSpc>
                  <a:spcPct val="120000"/>
                </a:lnSpc>
                <a:defRPr/>
              </a:pPr>
              <a:r>
                <a:rPr altLang="en-US" b="1" kern="0" lang="zh-CN" sz="1600">
                  <a:solidFill>
                    <a:srgbClr val="FF0000"/>
                  </a:solidFill>
                  <a:latin charset="-122" pitchFamily="34" typeface="微软雅黑"/>
                  <a:ea charset="-122" pitchFamily="34" typeface="微软雅黑"/>
                </a:rPr>
                <a:t>个性风格</a:t>
              </a:r>
            </a:p>
          </p:txBody>
        </p:sp>
        <p:sp>
          <p:nvSpPr>
            <p:cNvPr id="62" name="Rectangle 17"/>
            <p:cNvSpPr>
              <a:spLocks noChangeArrowheads="1"/>
            </p:cNvSpPr>
            <p:nvPr/>
          </p:nvSpPr>
          <p:spPr bwMode="auto">
            <a:xfrm>
              <a:off x="8975480" y="3068960"/>
              <a:ext cx="1801533" cy="383998"/>
            </a:xfrm>
            <a:prstGeom prst="rect">
              <a:avLst/>
            </a:prstGeom>
            <a:noFill/>
            <a:ln w="9525">
              <a:noFill/>
              <a:miter lim="800000"/>
            </a:ln>
            <a:effectLst/>
          </p:spPr>
          <p:txBody>
            <a:bodyPr wrap="square">
              <a:spAutoFit/>
            </a:bodyPr>
            <a:lstStyle/>
            <a:p>
              <a:pPr algn="r">
                <a:lnSpc>
                  <a:spcPct val="120000"/>
                </a:lnSpc>
                <a:defRPr/>
              </a:pPr>
              <a:r>
                <a:rPr altLang="en-US" lang="zh-CN" sz="1600">
                  <a:solidFill>
                    <a:schemeClr val="tx1">
                      <a:lumMod val="65000"/>
                      <a:lumOff val="35000"/>
                    </a:schemeClr>
                  </a:solidFill>
                  <a:latin charset="-122" pitchFamily="34" typeface="微软雅黑"/>
                  <a:ea charset="-122" pitchFamily="34" typeface="微软雅黑"/>
                </a:rPr>
                <a:t>强烈的个性特色</a:t>
              </a:r>
            </a:p>
          </p:txBody>
        </p:sp>
      </p:grpSp>
      <p:grpSp>
        <p:nvGrpSpPr>
          <p:cNvPr id="8" name="组合 7"/>
          <p:cNvGrpSpPr/>
          <p:nvPr/>
        </p:nvGrpSpPr>
        <p:grpSpPr>
          <a:xfrm>
            <a:off x="5519861" y="692340"/>
            <a:ext cx="4321043" cy="1900707"/>
            <a:chOff x="5519142" y="692696"/>
            <a:chExt cx="4320480" cy="1900460"/>
          </a:xfrm>
        </p:grpSpPr>
        <p:grpSp>
          <p:nvGrpSpPr>
            <p:cNvPr id="7" name="组合 6"/>
            <p:cNvGrpSpPr/>
            <p:nvPr/>
          </p:nvGrpSpPr>
          <p:grpSpPr>
            <a:xfrm>
              <a:off x="5519142" y="692696"/>
              <a:ext cx="1742940" cy="1900460"/>
              <a:chOff x="5519142" y="692696"/>
              <a:chExt cx="1742940" cy="1900460"/>
            </a:xfrm>
          </p:grpSpPr>
          <p:cxnSp>
            <p:nvCxnSpPr>
              <p:cNvPr id="67" name="直接连接符 66"/>
              <p:cNvCxnSpPr/>
              <p:nvPr/>
            </p:nvCxnSpPr>
            <p:spPr>
              <a:xfrm flipH="1" flipV="1">
                <a:off x="7262082" y="692696"/>
                <a:ext cx="0" cy="1900460"/>
              </a:xfrm>
              <a:prstGeom prst="line">
                <a:avLst/>
              </a:prstGeom>
              <a:ln>
                <a:headEnd type="oval"/>
                <a:tailEnd type="oval"/>
              </a:ln>
              <a:effectLst>
                <a:outerShdw algn="t" blurRad="50800" dir="5400000" dist="38100"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68" name="TextBox 19"/>
              <p:cNvSpPr txBox="1">
                <a:spLocks noChangeArrowheads="1"/>
              </p:cNvSpPr>
              <p:nvPr/>
            </p:nvSpPr>
            <p:spPr bwMode="auto">
              <a:xfrm>
                <a:off x="5519143" y="701787"/>
                <a:ext cx="1728238" cy="383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lvl="0">
                  <a:lnSpc>
                    <a:spcPct val="120000"/>
                  </a:lnSpc>
                  <a:defRPr/>
                </a:pPr>
                <a:r>
                  <a:rPr altLang="en-US" b="1" kern="0" lang="zh-CN" sz="1600">
                    <a:solidFill>
                      <a:srgbClr val="FF0000"/>
                    </a:solidFill>
                    <a:latin charset="-122" pitchFamily="34" typeface="微软雅黑"/>
                    <a:ea charset="-122" pitchFamily="34" typeface="微软雅黑"/>
                  </a:rPr>
                  <a:t>精神象征</a:t>
                </a:r>
              </a:p>
            </p:txBody>
          </p:sp>
        </p:grpSp>
        <p:sp>
          <p:nvSpPr>
            <p:cNvPr id="69" name="Rectangle 17"/>
            <p:cNvSpPr>
              <a:spLocks noChangeArrowheads="1"/>
            </p:cNvSpPr>
            <p:nvPr/>
          </p:nvSpPr>
          <p:spPr bwMode="auto">
            <a:xfrm>
              <a:off x="7290086" y="692696"/>
              <a:ext cx="2549537" cy="383998"/>
            </a:xfrm>
            <a:prstGeom prst="rect">
              <a:avLst/>
            </a:prstGeom>
            <a:noFill/>
            <a:ln w="9525">
              <a:noFill/>
              <a:miter lim="800000"/>
            </a:ln>
            <a:effectLst/>
          </p:spPr>
          <p:txBody>
            <a:bodyPr wrap="square">
              <a:spAutoFit/>
            </a:bodyPr>
            <a:lstStyle/>
            <a:p>
              <a:pPr>
                <a:lnSpc>
                  <a:spcPct val="120000"/>
                </a:lnSpc>
                <a:defRPr/>
              </a:pPr>
              <a:r>
                <a:rPr altLang="en-US" lang="zh-CN" sz="1600">
                  <a:solidFill>
                    <a:schemeClr val="tx1">
                      <a:lumMod val="65000"/>
                      <a:lumOff val="35000"/>
                    </a:schemeClr>
                  </a:solidFill>
                  <a:latin charset="-122" pitchFamily="34" typeface="微软雅黑"/>
                  <a:ea charset="-122" pitchFamily="34" typeface="微软雅黑"/>
                </a:rPr>
                <a:t>强大的感染力、影响力</a:t>
              </a:r>
            </a:p>
          </p:txBody>
        </p:sp>
      </p:grpSp>
    </p:spTree>
    <p:extLst>
      <p:ext uri="{BB962C8B-B14F-4D97-AF65-F5344CB8AC3E}">
        <p14:creationId val="266099027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1000" id="11"/>
                                        <p:tgtEl>
                                          <p:spTgt spid="16"/>
                                        </p:tgtEl>
                                      </p:cBhvr>
                                    </p:animEffect>
                                    <p:anim calcmode="lin" valueType="num">
                                      <p:cBhvr>
                                        <p:cTn dur="1000" fill="hold" id="12"/>
                                        <p:tgtEl>
                                          <p:spTgt spid="16"/>
                                        </p:tgtEl>
                                        <p:attrNameLst>
                                          <p:attrName>ppt_x</p:attrName>
                                        </p:attrNameLst>
                                      </p:cBhvr>
                                      <p:tavLst>
                                        <p:tav tm="0">
                                          <p:val>
                                            <p:strVal val="#ppt_x"/>
                                          </p:val>
                                        </p:tav>
                                        <p:tav tm="100000">
                                          <p:val>
                                            <p:strVal val="#ppt_x"/>
                                          </p:val>
                                        </p:tav>
                                      </p:tavLst>
                                    </p:anim>
                                    <p:anim calcmode="lin" valueType="num">
                                      <p:cBhvr>
                                        <p:cTn dur="1000" fill="hold" id="13"/>
                                        <p:tgtEl>
                                          <p:spTgt spid="16"/>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1000" id="16"/>
                                        <p:tgtEl>
                                          <p:spTgt spid="17"/>
                                        </p:tgtEl>
                                      </p:cBhvr>
                                    </p:animEffect>
                                    <p:anim calcmode="lin" valueType="num">
                                      <p:cBhvr>
                                        <p:cTn dur="1000" fill="hold" id="17"/>
                                        <p:tgtEl>
                                          <p:spTgt spid="17"/>
                                        </p:tgtEl>
                                        <p:attrNameLst>
                                          <p:attrName>ppt_x</p:attrName>
                                        </p:attrNameLst>
                                      </p:cBhvr>
                                      <p:tavLst>
                                        <p:tav tm="0">
                                          <p:val>
                                            <p:strVal val="#ppt_x"/>
                                          </p:val>
                                        </p:tav>
                                        <p:tav tm="100000">
                                          <p:val>
                                            <p:strVal val="#ppt_x"/>
                                          </p:val>
                                        </p:tav>
                                      </p:tavLst>
                                    </p:anim>
                                    <p:anim calcmode="lin" valueType="num">
                                      <p:cBhvr>
                                        <p:cTn dur="1000" fill="hold" id="18"/>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2" presetSubtype="4">
                                  <p:stCondLst>
                                    <p:cond delay="0"/>
                                  </p:stCondLst>
                                  <p:childTnLst>
                                    <p:set>
                                      <p:cBhvr>
                                        <p:cTn dur="1" fill="hold" id="22">
                                          <p:stCondLst>
                                            <p:cond delay="0"/>
                                          </p:stCondLst>
                                        </p:cTn>
                                        <p:tgtEl>
                                          <p:spTgt spid="48"/>
                                        </p:tgtEl>
                                        <p:attrNameLst>
                                          <p:attrName>style.visibility</p:attrName>
                                        </p:attrNameLst>
                                      </p:cBhvr>
                                      <p:to>
                                        <p:strVal val="visible"/>
                                      </p:to>
                                    </p:set>
                                    <p:animEffect filter="wipe(down)" transition="in">
                                      <p:cBhvr>
                                        <p:cTn dur="500" id="23"/>
                                        <p:tgtEl>
                                          <p:spTgt spid="4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46"/>
                                        </p:tgtEl>
                                        <p:attrNameLst>
                                          <p:attrName>style.visibility</p:attrName>
                                        </p:attrNameLst>
                                      </p:cBhvr>
                                      <p:to>
                                        <p:strVal val="visible"/>
                                      </p:to>
                                    </p:set>
                                    <p:animEffect filter="fade" transition="in">
                                      <p:cBhvr>
                                        <p:cTn dur="500" id="26"/>
                                        <p:tgtEl>
                                          <p:spTgt spid="46"/>
                                        </p:tgtEl>
                                      </p:cBhvr>
                                    </p:animEffect>
                                  </p:childTnLst>
                                </p:cTn>
                              </p:par>
                            </p:childTnLst>
                          </p:cTn>
                        </p:par>
                        <p:par>
                          <p:cTn fill="hold" id="27" nodeType="afterGroup">
                            <p:stCondLst>
                              <p:cond delay="500"/>
                            </p:stCondLst>
                            <p:childTnLst>
                              <p:par>
                                <p:cTn fill="hold" grpId="0" id="28" nodeType="afterEffect" presetClass="entr" presetID="10" presetSubtype="0">
                                  <p:stCondLst>
                                    <p:cond delay="0"/>
                                  </p:stCondLst>
                                  <p:childTnLst>
                                    <p:set>
                                      <p:cBhvr>
                                        <p:cTn dur="1" fill="hold" id="29">
                                          <p:stCondLst>
                                            <p:cond delay="0"/>
                                          </p:stCondLst>
                                        </p:cTn>
                                        <p:tgtEl>
                                          <p:spTgt spid="51"/>
                                        </p:tgtEl>
                                        <p:attrNameLst>
                                          <p:attrName>style.visibility</p:attrName>
                                        </p:attrNameLst>
                                      </p:cBhvr>
                                      <p:to>
                                        <p:strVal val="visible"/>
                                      </p:to>
                                    </p:set>
                                    <p:animEffect filter="fade" transition="in">
                                      <p:cBhvr>
                                        <p:cTn dur="500" id="30"/>
                                        <p:tgtEl>
                                          <p:spTgt spid="51"/>
                                        </p:tgtEl>
                                      </p:cBhvr>
                                    </p:animEffect>
                                  </p:childTnLst>
                                </p:cTn>
                              </p:par>
                              <p:par>
                                <p:cTn fill="hold" grpId="1" id="31" nodeType="withEffect" presetClass="exit" presetID="10" presetSubtype="0">
                                  <p:stCondLst>
                                    <p:cond delay="0"/>
                                  </p:stCondLst>
                                  <p:childTnLst>
                                    <p:animEffect filter="fade" transition="out">
                                      <p:cBhvr>
                                        <p:cTn dur="500" id="32"/>
                                        <p:tgtEl>
                                          <p:spTgt spid="48"/>
                                        </p:tgtEl>
                                      </p:cBhvr>
                                    </p:animEffect>
                                    <p:set>
                                      <p:cBhvr>
                                        <p:cTn dur="1" fill="hold" id="33">
                                          <p:stCondLst>
                                            <p:cond delay="499"/>
                                          </p:stCondLst>
                                        </p:cTn>
                                        <p:tgtEl>
                                          <p:spTgt spid="48"/>
                                        </p:tgtEl>
                                        <p:attrNameLst>
                                          <p:attrName>style.visibility</p:attrName>
                                        </p:attrNameLst>
                                      </p:cBhvr>
                                      <p:to>
                                        <p:strVal val="hidden"/>
                                      </p:to>
                                    </p:set>
                                  </p:childTnLst>
                                </p:cTn>
                              </p:par>
                            </p:childTnLst>
                          </p:cTn>
                        </p:par>
                        <p:par>
                          <p:cTn fill="hold" id="34" nodeType="afterGroup">
                            <p:stCondLst>
                              <p:cond delay="1000"/>
                            </p:stCondLst>
                            <p:childTnLst>
                              <p:par>
                                <p:cTn fill="hold" id="35" nodeType="afterEffect" presetClass="entr" presetID="2" presetSubtype="1">
                                  <p:stCondLst>
                                    <p:cond delay="0"/>
                                  </p:stCondLst>
                                  <p:childTnLst>
                                    <p:set>
                                      <p:cBhvr>
                                        <p:cTn dur="1" fill="hold" id="36">
                                          <p:stCondLst>
                                            <p:cond delay="0"/>
                                          </p:stCondLst>
                                        </p:cTn>
                                        <p:tgtEl>
                                          <p:spTgt spid="55"/>
                                        </p:tgtEl>
                                        <p:attrNameLst>
                                          <p:attrName>style.visibility</p:attrName>
                                        </p:attrNameLst>
                                      </p:cBhvr>
                                      <p:to>
                                        <p:strVal val="visible"/>
                                      </p:to>
                                    </p:set>
                                    <p:anim calcmode="lin" valueType="num">
                                      <p:cBhvr additive="base">
                                        <p:cTn dur="100" fill="hold" id="37"/>
                                        <p:tgtEl>
                                          <p:spTgt spid="55"/>
                                        </p:tgtEl>
                                        <p:attrNameLst>
                                          <p:attrName>ppt_x</p:attrName>
                                        </p:attrNameLst>
                                      </p:cBhvr>
                                      <p:tavLst>
                                        <p:tav tm="0">
                                          <p:val>
                                            <p:strVal val="#ppt_x"/>
                                          </p:val>
                                        </p:tav>
                                        <p:tav tm="100000">
                                          <p:val>
                                            <p:strVal val="#ppt_x"/>
                                          </p:val>
                                        </p:tav>
                                      </p:tavLst>
                                    </p:anim>
                                    <p:anim calcmode="lin" valueType="num">
                                      <p:cBhvr additive="base">
                                        <p:cTn dur="100" fill="hold" id="38"/>
                                        <p:tgtEl>
                                          <p:spTgt spid="55"/>
                                        </p:tgtEl>
                                        <p:attrNameLst>
                                          <p:attrName>ppt_y</p:attrName>
                                        </p:attrNameLst>
                                      </p:cBhvr>
                                      <p:tavLst>
                                        <p:tav tm="0">
                                          <p:val>
                                            <p:strVal val="0-#ppt_h/2"/>
                                          </p:val>
                                        </p:tav>
                                        <p:tav tm="100000">
                                          <p:val>
                                            <p:strVal val="#ppt_y"/>
                                          </p:val>
                                        </p:tav>
                                      </p:tavLst>
                                    </p:anim>
                                  </p:childTnLst>
                                </p:cTn>
                              </p:par>
                              <p:par>
                                <p:cTn fill="hold" grpId="2" id="39" nodeType="withEffect" presetClass="entr" presetID="10" presetSubtype="0">
                                  <p:stCondLst>
                                    <p:cond delay="0"/>
                                  </p:stCondLst>
                                  <p:childTnLst>
                                    <p:set>
                                      <p:cBhvr>
                                        <p:cTn dur="1" fill="hold" id="40">
                                          <p:stCondLst>
                                            <p:cond delay="0"/>
                                          </p:stCondLst>
                                        </p:cTn>
                                        <p:tgtEl>
                                          <p:spTgt spid="49"/>
                                        </p:tgtEl>
                                        <p:attrNameLst>
                                          <p:attrName>style.visibility</p:attrName>
                                        </p:attrNameLst>
                                      </p:cBhvr>
                                      <p:to>
                                        <p:strVal val="visible"/>
                                      </p:to>
                                    </p:set>
                                    <p:animEffect filter="fade" transition="in">
                                      <p:cBhvr>
                                        <p:cTn dur="500" id="41"/>
                                        <p:tgtEl>
                                          <p:spTgt spid="49"/>
                                        </p:tgtEl>
                                      </p:cBhvr>
                                    </p:animEffect>
                                  </p:childTnLst>
                                </p:cTn>
                              </p:par>
                            </p:childTnLst>
                          </p:cTn>
                        </p:par>
                        <p:par>
                          <p:cTn fill="hold" id="42" nodeType="afterGroup">
                            <p:stCondLst>
                              <p:cond delay="1500"/>
                            </p:stCondLst>
                            <p:childTnLst>
                              <p:par>
                                <p:cTn fill="hold" grpId="0" id="43" nodeType="afterEffect" presetClass="entr" presetID="10" presetSubtype="0">
                                  <p:stCondLst>
                                    <p:cond delay="0"/>
                                  </p:stCondLst>
                                  <p:childTnLst>
                                    <p:set>
                                      <p:cBhvr>
                                        <p:cTn dur="1" fill="hold" id="44">
                                          <p:stCondLst>
                                            <p:cond delay="0"/>
                                          </p:stCondLst>
                                        </p:cTn>
                                        <p:tgtEl>
                                          <p:spTgt spid="52"/>
                                        </p:tgtEl>
                                        <p:attrNameLst>
                                          <p:attrName>style.visibility</p:attrName>
                                        </p:attrNameLst>
                                      </p:cBhvr>
                                      <p:to>
                                        <p:strVal val="visible"/>
                                      </p:to>
                                    </p:set>
                                    <p:animEffect filter="fade" transition="in">
                                      <p:cBhvr>
                                        <p:cTn dur="500" id="45"/>
                                        <p:tgtEl>
                                          <p:spTgt spid="52"/>
                                        </p:tgtEl>
                                      </p:cBhvr>
                                    </p:animEffect>
                                  </p:childTnLst>
                                </p:cTn>
                              </p:par>
                              <p:par>
                                <p:cTn fill="hold" grpId="1" id="46" nodeType="withEffect" presetClass="exit" presetID="10" presetSubtype="0">
                                  <p:stCondLst>
                                    <p:cond delay="0"/>
                                  </p:stCondLst>
                                  <p:childTnLst>
                                    <p:animEffect filter="fade" transition="out">
                                      <p:cBhvr>
                                        <p:cTn dur="500" id="47"/>
                                        <p:tgtEl>
                                          <p:spTgt spid="49"/>
                                        </p:tgtEl>
                                      </p:cBhvr>
                                    </p:animEffect>
                                    <p:set>
                                      <p:cBhvr>
                                        <p:cTn dur="1" fill="hold" id="48">
                                          <p:stCondLst>
                                            <p:cond delay="499"/>
                                          </p:stCondLst>
                                        </p:cTn>
                                        <p:tgtEl>
                                          <p:spTgt spid="49"/>
                                        </p:tgtEl>
                                        <p:attrNameLst>
                                          <p:attrName>style.visibility</p:attrName>
                                        </p:attrNameLst>
                                      </p:cBhvr>
                                      <p:to>
                                        <p:strVal val="hidden"/>
                                      </p:to>
                                    </p:set>
                                  </p:childTnLst>
                                </p:cTn>
                              </p:par>
                            </p:childTnLst>
                          </p:cTn>
                        </p:par>
                        <p:par>
                          <p:cTn fill="hold" id="49" nodeType="afterGroup">
                            <p:stCondLst>
                              <p:cond delay="2000"/>
                            </p:stCondLst>
                            <p:childTnLst>
                              <p:par>
                                <p:cTn fill="hold" id="50" nodeType="afterEffect" presetClass="entr" presetID="2" presetSubtype="1">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additive="base">
                                        <p:cTn dur="100" fill="hold" id="52"/>
                                        <p:tgtEl>
                                          <p:spTgt spid="8"/>
                                        </p:tgtEl>
                                        <p:attrNameLst>
                                          <p:attrName>ppt_x</p:attrName>
                                        </p:attrNameLst>
                                      </p:cBhvr>
                                      <p:tavLst>
                                        <p:tav tm="0">
                                          <p:val>
                                            <p:strVal val="#ppt_x"/>
                                          </p:val>
                                        </p:tav>
                                        <p:tav tm="100000">
                                          <p:val>
                                            <p:strVal val="#ppt_x"/>
                                          </p:val>
                                        </p:tav>
                                      </p:tavLst>
                                    </p:anim>
                                    <p:anim calcmode="lin" valueType="num">
                                      <p:cBhvr additive="base">
                                        <p:cTn dur="100" fill="hold" id="53"/>
                                        <p:tgtEl>
                                          <p:spTgt spid="8"/>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2100"/>
                            </p:stCondLst>
                            <p:childTnLst>
                              <p:par>
                                <p:cTn fill="hold" grpId="0" id="55" nodeType="afterEffect" presetClass="entr" presetID="22" presetSubtype="4">
                                  <p:stCondLst>
                                    <p:cond delay="0"/>
                                  </p:stCondLst>
                                  <p:childTnLst>
                                    <p:set>
                                      <p:cBhvr>
                                        <p:cTn dur="1" fill="hold" id="56">
                                          <p:stCondLst>
                                            <p:cond delay="0"/>
                                          </p:stCondLst>
                                        </p:cTn>
                                        <p:tgtEl>
                                          <p:spTgt spid="49"/>
                                        </p:tgtEl>
                                        <p:attrNameLst>
                                          <p:attrName>style.visibility</p:attrName>
                                        </p:attrNameLst>
                                      </p:cBhvr>
                                      <p:to>
                                        <p:strVal val="visible"/>
                                      </p:to>
                                    </p:set>
                                    <p:animEffect filter="wipe(down)" transition="in">
                                      <p:cBhvr>
                                        <p:cTn dur="500" id="57"/>
                                        <p:tgtEl>
                                          <p:spTgt spid="49"/>
                                        </p:tgtEl>
                                      </p:cBhvr>
                                    </p:animEffect>
                                  </p:childTnLst>
                                </p:cTn>
                              </p:par>
                            </p:childTnLst>
                          </p:cTn>
                        </p:par>
                        <p:par>
                          <p:cTn fill="hold" id="58" nodeType="afterGroup">
                            <p:stCondLst>
                              <p:cond delay="2600"/>
                            </p:stCondLst>
                            <p:childTnLst>
                              <p:par>
                                <p:cTn fill="hold" grpId="0" id="59" nodeType="afterEffect" presetClass="entr" presetID="22" presetSubtype="4">
                                  <p:stCondLst>
                                    <p:cond delay="0"/>
                                  </p:stCondLst>
                                  <p:childTnLst>
                                    <p:set>
                                      <p:cBhvr>
                                        <p:cTn dur="1" fill="hold" id="60">
                                          <p:stCondLst>
                                            <p:cond delay="0"/>
                                          </p:stCondLst>
                                        </p:cTn>
                                        <p:tgtEl>
                                          <p:spTgt spid="47"/>
                                        </p:tgtEl>
                                        <p:attrNameLst>
                                          <p:attrName>style.visibility</p:attrName>
                                        </p:attrNameLst>
                                      </p:cBhvr>
                                      <p:to>
                                        <p:strVal val="visible"/>
                                      </p:to>
                                    </p:set>
                                    <p:animEffect filter="wipe(down)" transition="in">
                                      <p:cBhvr>
                                        <p:cTn dur="500" id="61"/>
                                        <p:tgtEl>
                                          <p:spTgt spid="47"/>
                                        </p:tgtEl>
                                      </p:cBhvr>
                                    </p:animEffect>
                                  </p:childTnLst>
                                </p:cTn>
                              </p:par>
                            </p:childTnLst>
                          </p:cTn>
                        </p:par>
                        <p:par>
                          <p:cTn fill="hold" id="62" nodeType="afterGroup">
                            <p:stCondLst>
                              <p:cond delay="3100"/>
                            </p:stCondLst>
                            <p:childTnLst>
                              <p:par>
                                <p:cTn fill="hold" grpId="0" id="63" nodeType="afterEffect" presetClass="entr" presetID="10" presetSubtype="0">
                                  <p:stCondLst>
                                    <p:cond delay="0"/>
                                  </p:stCondLst>
                                  <p:childTnLst>
                                    <p:set>
                                      <p:cBhvr>
                                        <p:cTn dur="1" fill="hold" id="64">
                                          <p:stCondLst>
                                            <p:cond delay="0"/>
                                          </p:stCondLst>
                                        </p:cTn>
                                        <p:tgtEl>
                                          <p:spTgt spid="50"/>
                                        </p:tgtEl>
                                        <p:attrNameLst>
                                          <p:attrName>style.visibility</p:attrName>
                                        </p:attrNameLst>
                                      </p:cBhvr>
                                      <p:to>
                                        <p:strVal val="visible"/>
                                      </p:to>
                                    </p:set>
                                    <p:animEffect filter="fade" transition="in">
                                      <p:cBhvr>
                                        <p:cTn dur="500" id="65"/>
                                        <p:tgtEl>
                                          <p:spTgt spid="50"/>
                                        </p:tgtEl>
                                      </p:cBhvr>
                                    </p:animEffect>
                                  </p:childTnLst>
                                </p:cTn>
                              </p:par>
                              <p:par>
                                <p:cTn fill="hold" grpId="1" id="66" nodeType="withEffect" presetClass="exit" presetID="10" presetSubtype="0">
                                  <p:stCondLst>
                                    <p:cond delay="0"/>
                                  </p:stCondLst>
                                  <p:childTnLst>
                                    <p:animEffect filter="fade" transition="out">
                                      <p:cBhvr>
                                        <p:cTn dur="500" id="67"/>
                                        <p:tgtEl>
                                          <p:spTgt spid="47"/>
                                        </p:tgtEl>
                                      </p:cBhvr>
                                    </p:animEffect>
                                    <p:set>
                                      <p:cBhvr>
                                        <p:cTn dur="1" fill="hold" id="68">
                                          <p:stCondLst>
                                            <p:cond delay="499"/>
                                          </p:stCondLst>
                                        </p:cTn>
                                        <p:tgtEl>
                                          <p:spTgt spid="47"/>
                                        </p:tgtEl>
                                        <p:attrNameLst>
                                          <p:attrName>style.visibility</p:attrName>
                                        </p:attrNameLst>
                                      </p:cBhvr>
                                      <p:to>
                                        <p:strVal val="hidden"/>
                                      </p:to>
                                    </p:set>
                                  </p:childTnLst>
                                </p:cTn>
                              </p:par>
                            </p:childTnLst>
                          </p:cTn>
                        </p:par>
                        <p:par>
                          <p:cTn fill="hold" id="69" nodeType="afterGroup">
                            <p:stCondLst>
                              <p:cond delay="3600"/>
                            </p:stCondLst>
                            <p:childTnLst>
                              <p:par>
                                <p:cTn fill="hold" id="70" nodeType="afterEffect" presetClass="entr" presetID="2" presetSubtype="8">
                                  <p:stCondLst>
                                    <p:cond delay="0"/>
                                  </p:stCondLst>
                                  <p:childTnLst>
                                    <p:set>
                                      <p:cBhvr>
                                        <p:cTn dur="1" fill="hold" id="71">
                                          <p:stCondLst>
                                            <p:cond delay="0"/>
                                          </p:stCondLst>
                                        </p:cTn>
                                        <p:tgtEl>
                                          <p:spTgt spid="59"/>
                                        </p:tgtEl>
                                        <p:attrNameLst>
                                          <p:attrName>style.visibility</p:attrName>
                                        </p:attrNameLst>
                                      </p:cBhvr>
                                      <p:to>
                                        <p:strVal val="visible"/>
                                      </p:to>
                                    </p:set>
                                    <p:anim calcmode="lin" valueType="num">
                                      <p:cBhvr additive="base">
                                        <p:cTn dur="100" fill="hold" id="72"/>
                                        <p:tgtEl>
                                          <p:spTgt spid="59"/>
                                        </p:tgtEl>
                                        <p:attrNameLst>
                                          <p:attrName>ppt_x</p:attrName>
                                        </p:attrNameLst>
                                      </p:cBhvr>
                                      <p:tavLst>
                                        <p:tav tm="0">
                                          <p:val>
                                            <p:strVal val="0-#ppt_w/2"/>
                                          </p:val>
                                        </p:tav>
                                        <p:tav tm="100000">
                                          <p:val>
                                            <p:strVal val="#ppt_x"/>
                                          </p:val>
                                        </p:tav>
                                      </p:tavLst>
                                    </p:anim>
                                    <p:anim calcmode="lin" valueType="num">
                                      <p:cBhvr additive="base">
                                        <p:cTn dur="100" fill="hold" id="73"/>
                                        <p:tgtEl>
                                          <p:spTgt spid="59"/>
                                        </p:tgtEl>
                                        <p:attrNameLst>
                                          <p:attrName>ppt_y</p:attrName>
                                        </p:attrNameLst>
                                      </p:cBhvr>
                                      <p:tavLst>
                                        <p:tav tm="0">
                                          <p:val>
                                            <p:strVal val="#ppt_y"/>
                                          </p:val>
                                        </p:tav>
                                        <p:tav tm="100000">
                                          <p:val>
                                            <p:strVal val="#ppt_y"/>
                                          </p:val>
                                        </p:tav>
                                      </p:tavLst>
                                    </p:anim>
                                  </p:childTnLst>
                                </p:cTn>
                              </p:par>
                              <p:par>
                                <p:cTn fill="hold" grpId="2" id="74" nodeType="withEffect" presetClass="entr" presetID="10" presetSubtype="0">
                                  <p:stCondLst>
                                    <p:cond delay="0"/>
                                  </p:stCondLst>
                                  <p:childTnLst>
                                    <p:set>
                                      <p:cBhvr>
                                        <p:cTn dur="1" fill="hold" id="75">
                                          <p:stCondLst>
                                            <p:cond delay="0"/>
                                          </p:stCondLst>
                                        </p:cTn>
                                        <p:tgtEl>
                                          <p:spTgt spid="47"/>
                                        </p:tgtEl>
                                        <p:attrNameLst>
                                          <p:attrName>style.visibility</p:attrName>
                                        </p:attrNameLst>
                                      </p:cBhvr>
                                      <p:to>
                                        <p:strVal val="visible"/>
                                      </p:to>
                                    </p:set>
                                    <p:animEffect filter="fade" transition="in">
                                      <p:cBhvr>
                                        <p:cTn dur="500" id="76"/>
                                        <p:tgtEl>
                                          <p:spTgt spid="47"/>
                                        </p:tgtEl>
                                      </p:cBhvr>
                                    </p:animEffect>
                                  </p:childTnLst>
                                </p:cTn>
                              </p:par>
                              <p:par>
                                <p:cTn fill="hold" grpId="2" id="77" nodeType="withEffect" presetClass="entr" presetID="10" presetSubtype="0">
                                  <p:stCondLst>
                                    <p:cond delay="0"/>
                                  </p:stCondLst>
                                  <p:childTnLst>
                                    <p:set>
                                      <p:cBhvr>
                                        <p:cTn dur="1" fill="hold" id="78">
                                          <p:stCondLst>
                                            <p:cond delay="0"/>
                                          </p:stCondLst>
                                        </p:cTn>
                                        <p:tgtEl>
                                          <p:spTgt spid="48"/>
                                        </p:tgtEl>
                                        <p:attrNameLst>
                                          <p:attrName>style.visibility</p:attrName>
                                        </p:attrNameLst>
                                      </p:cBhvr>
                                      <p:to>
                                        <p:strVal val="visible"/>
                                      </p:to>
                                    </p:set>
                                    <p:animEffect filter="fade" transition="in">
                                      <p:cBhvr>
                                        <p:cTn dur="500" id="7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46"/>
      <p:bldP grpId="0" spid="47"/>
      <p:bldP grpId="1" spid="47"/>
      <p:bldP grpId="2" spid="47"/>
      <p:bldP grpId="0" spid="48"/>
      <p:bldP grpId="1" spid="48"/>
      <p:bldP grpId="2" spid="48"/>
      <p:bldP grpId="0" spid="49"/>
      <p:bldP grpId="1" spid="49"/>
      <p:bldP grpId="2" spid="49"/>
      <p:bldP grpId="0" spid="50"/>
      <p:bldP grpId="0" spid="51"/>
      <p:bldP grpId="0" spid="5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a:solidFill>
                  <a:schemeClr val="accent2"/>
                </a:solidFill>
              </a:rPr>
              <a:t>目录</a:t>
            </a:r>
          </a:p>
        </p:txBody>
      </p:sp>
      <p:sp>
        <p:nvSpPr>
          <p:cNvPr id="3" name="斜纹 2"/>
          <p:cNvSpPr/>
          <p:nvPr/>
        </p:nvSpPr>
        <p:spPr>
          <a:xfrm flipV="1" rot="10800000">
            <a:off x="11065199" y="-10292"/>
            <a:ext cx="1126801" cy="990702"/>
          </a:xfrm>
          <a:prstGeom prst="diagStripe">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491">
              <a:defRPr/>
            </a:pPr>
            <a:endParaRPr altLang="en-US" kern="0" lang="zh-CN">
              <a:solidFill>
                <a:sysClr lastClr="000000" val="windowText"/>
              </a:solidFill>
              <a:ea typeface="微软雅黑"/>
            </a:endParaRPr>
          </a:p>
        </p:txBody>
      </p:sp>
      <p:sp>
        <p:nvSpPr>
          <p:cNvPr id="4" name="TextBox 3"/>
          <p:cNvSpPr txBox="1"/>
          <p:nvPr/>
        </p:nvSpPr>
        <p:spPr>
          <a:xfrm rot="2502323">
            <a:off x="11393030" y="206752"/>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目录页</a:t>
            </a:r>
          </a:p>
        </p:txBody>
      </p:sp>
      <p:sp>
        <p:nvSpPr>
          <p:cNvPr id="14" name="燕尾形 13"/>
          <p:cNvSpPr/>
          <p:nvPr/>
        </p:nvSpPr>
        <p:spPr>
          <a:xfrm>
            <a:off x="371970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个人品牌价值与资产</a:t>
            </a:r>
          </a:p>
        </p:txBody>
      </p:sp>
      <p:sp>
        <p:nvSpPr>
          <p:cNvPr id="12" name="燕尾形 11"/>
          <p:cNvSpPr/>
          <p:nvPr/>
        </p:nvSpPr>
        <p:spPr>
          <a:xfrm>
            <a:off x="645636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个人品牌建设理念</a:t>
            </a:r>
          </a:p>
        </p:txBody>
      </p:sp>
      <p:sp>
        <p:nvSpPr>
          <p:cNvPr id="10" name="燕尾形 9"/>
          <p:cNvSpPr/>
          <p:nvPr/>
        </p:nvSpPr>
        <p:spPr>
          <a:xfrm>
            <a:off x="919302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个人品牌建设实施</a:t>
            </a:r>
          </a:p>
        </p:txBody>
      </p:sp>
      <p:sp>
        <p:nvSpPr>
          <p:cNvPr id="19" name="五边形 18"/>
          <p:cNvSpPr/>
          <p:nvPr/>
        </p:nvSpPr>
        <p:spPr>
          <a:xfrm>
            <a:off x="982766" y="1268478"/>
            <a:ext cx="2520328" cy="504066"/>
          </a:xfrm>
          <a:prstGeom prst="homePlate">
            <a:avLst>
              <a:gd fmla="val 19708"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个人品牌概述</a:t>
            </a:r>
          </a:p>
        </p:txBody>
      </p:sp>
      <p:pic>
        <p:nvPicPr>
          <p:cNvPr descr="C:\Documents and Settings\tdz\桌面\品牌价值1.jpg" id="20" name="Picture 5"/>
          <p:cNvPicPr>
            <a:picLocks noChangeArrowheads="1" noChangeAspect="1"/>
          </p:cNvPicPr>
          <p:nvPr/>
        </p:nvPicPr>
        <p:blipFill>
          <a:blip r:embed="rId2">
            <a:extLst>
              <a:ext uri="{28A0092B-C50C-407E-A947-70E740481C1C}">
                <a14:useLocalDpi/>
              </a:ext>
            </a:extLst>
          </a:blip>
          <a:stretch>
            <a:fillRect/>
          </a:stretch>
        </p:blipFill>
        <p:spPr bwMode="auto">
          <a:xfrm>
            <a:off x="3809718"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概述.jpg" id="3074" name="Picture 2"/>
          <p:cNvPicPr>
            <a:picLocks noChangeArrowheads="1" noChangeAspect="1"/>
          </p:cNvPicPr>
          <p:nvPr/>
        </p:nvPicPr>
        <p:blipFill>
          <a:blip r:embed="rId3">
            <a:extLst>
              <a:ext uri="{28A0092B-C50C-407E-A947-70E740481C1C}">
                <a14:useLocalDpi/>
              </a:ext>
            </a:extLst>
          </a:blip>
          <a:stretch>
            <a:fillRect/>
          </a:stretch>
        </p:blipFill>
        <p:spPr bwMode="auto">
          <a:xfrm>
            <a:off x="1072778"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杜拉拉.jpg" id="3075" name="Picture 3"/>
          <p:cNvPicPr>
            <a:picLocks noChangeArrowheads="1" noChangeAspect="1"/>
          </p:cNvPicPr>
          <p:nvPr/>
        </p:nvPicPr>
        <p:blipFill>
          <a:blip r:embed="rId4">
            <a:extLst>
              <a:ext uri="{28A0092B-C50C-407E-A947-70E740481C1C}">
                <a14:useLocalDpi/>
              </a:ext>
            </a:extLst>
          </a:blip>
          <a:stretch>
            <a:fillRect/>
          </a:stretch>
        </p:blipFill>
        <p:spPr bwMode="auto">
          <a:xfrm>
            <a:off x="6546379"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百度HR刘冬.jpg" id="3076" name="Picture 4"/>
          <p:cNvPicPr>
            <a:picLocks noChangeArrowheads="1" noChangeAspect="1"/>
          </p:cNvPicPr>
          <p:nvPr/>
        </p:nvPicPr>
        <p:blipFill>
          <a:blip r:embed="rId5">
            <a:extLst>
              <a:ext uri="{28A0092B-C50C-407E-A947-70E740481C1C}">
                <a14:useLocalDpi/>
              </a:ext>
            </a:extLst>
          </a:blip>
          <a:stretch>
            <a:fillRect/>
          </a:stretch>
        </p:blipFill>
        <p:spPr bwMode="auto">
          <a:xfrm>
            <a:off x="9283039"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985924145"/>
      </p:ext>
    </p:extLst>
  </p:cSld>
  <p:clrMapOvr>
    <a:masterClrMapping/>
  </p:clrMapOvr>
  <mc:AlternateContent>
    <mc:Choice Requires="p14">
      <p:transition spd="med">
        <p14:doors dir="vert"/>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200" id="7"/>
                                        <p:tgtEl>
                                          <p:spTgt spid="19"/>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14"/>
                                        </p:tgtEl>
                                        <p:attrNameLst>
                                          <p:attrName>style.visibility</p:attrName>
                                        </p:attrNameLst>
                                      </p:cBhvr>
                                      <p:to>
                                        <p:strVal val="visible"/>
                                      </p:to>
                                    </p:set>
                                    <p:animEffect filter="fade" transition="in">
                                      <p:cBhvr>
                                        <p:cTn dur="200" id="10"/>
                                        <p:tgtEl>
                                          <p:spTgt spid="14"/>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12"/>
                                        </p:tgtEl>
                                        <p:attrNameLst>
                                          <p:attrName>style.visibility</p:attrName>
                                        </p:attrNameLst>
                                      </p:cBhvr>
                                      <p:to>
                                        <p:strVal val="visible"/>
                                      </p:to>
                                    </p:set>
                                    <p:animEffect filter="fade" transition="in">
                                      <p:cBhvr>
                                        <p:cTn dur="200" id="13"/>
                                        <p:tgtEl>
                                          <p:spTgt spid="12"/>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0"/>
                                        </p:tgtEl>
                                        <p:attrNameLst>
                                          <p:attrName>style.visibility</p:attrName>
                                        </p:attrNameLst>
                                      </p:cBhvr>
                                      <p:to>
                                        <p:strVal val="visible"/>
                                      </p:to>
                                    </p:set>
                                    <p:animEffect filter="fade" transition="in">
                                      <p:cBhvr>
                                        <p:cTn dur="200" id="16"/>
                                        <p:tgtEl>
                                          <p:spTgt spid="10"/>
                                        </p:tgtEl>
                                      </p:cBhvr>
                                    </p:animEffect>
                                  </p:childTnLst>
                                </p:cTn>
                              </p:par>
                            </p:childTnLst>
                          </p:cTn>
                        </p:par>
                        <p:par>
                          <p:cTn fill="hold" id="17" nodeType="afterGroup">
                            <p:stCondLst>
                              <p:cond delay="500"/>
                            </p:stCondLst>
                            <p:childTnLst>
                              <p:par>
                                <p:cTn fill="hold" id="18" nodeType="afterEffect" presetClass="entr" presetID="52" presetSubtype="0">
                                  <p:stCondLst>
                                    <p:cond delay="0"/>
                                  </p:stCondLst>
                                  <p:childTnLst>
                                    <p:set>
                                      <p:cBhvr>
                                        <p:cTn dur="1" fill="hold" id="19">
                                          <p:stCondLst>
                                            <p:cond delay="0"/>
                                          </p:stCondLst>
                                        </p:cTn>
                                        <p:tgtEl>
                                          <p:spTgt spid="3074"/>
                                        </p:tgtEl>
                                        <p:attrNameLst>
                                          <p:attrName>style.visibility</p:attrName>
                                        </p:attrNameLst>
                                      </p:cBhvr>
                                      <p:to>
                                        <p:strVal val="visible"/>
                                      </p:to>
                                    </p:set>
                                    <p:animScale>
                                      <p:cBhvr>
                                        <p:cTn decel="50000" dur="1000" fill="hold" id="20">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3074"/>
                                        </p:tgtEl>
                                        <p:attrNameLst>
                                          <p:attrName>ppt_x</p:attrName>
                                          <p:attrName>ppt_y</p:attrName>
                                        </p:attrNameLst>
                                      </p:cBhvr>
                                    </p:animMotion>
                                    <p:animEffect filter="fade" transition="in">
                                      <p:cBhvr>
                                        <p:cTn dur="1000" id="22"/>
                                        <p:tgtEl>
                                          <p:spTgt spid="3074"/>
                                        </p:tgtEl>
                                      </p:cBhvr>
                                    </p:animEffect>
                                  </p:childTnLst>
                                </p:cTn>
                              </p:par>
                              <p:par>
                                <p:cTn fill="hold" id="23" nodeType="withEffect" presetClass="entr" presetID="52" presetSubtype="0">
                                  <p:stCondLst>
                                    <p:cond delay="200"/>
                                  </p:stCondLst>
                                  <p:childTnLst>
                                    <p:set>
                                      <p:cBhvr>
                                        <p:cTn dur="1" fill="hold" id="24">
                                          <p:stCondLst>
                                            <p:cond delay="0"/>
                                          </p:stCondLst>
                                        </p:cTn>
                                        <p:tgtEl>
                                          <p:spTgt spid="20"/>
                                        </p:tgtEl>
                                        <p:attrNameLst>
                                          <p:attrName>style.visibility</p:attrName>
                                        </p:attrNameLst>
                                      </p:cBhvr>
                                      <p:to>
                                        <p:strVal val="visible"/>
                                      </p:to>
                                    </p:set>
                                    <p:animScale>
                                      <p:cBhvr>
                                        <p:cTn decel="50000" dur="1000" fill="hold" id="25">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20"/>
                                        </p:tgtEl>
                                        <p:attrNameLst>
                                          <p:attrName>ppt_x</p:attrName>
                                          <p:attrName>ppt_y</p:attrName>
                                        </p:attrNameLst>
                                      </p:cBhvr>
                                    </p:animMotion>
                                    <p:animEffect filter="fade" transition="in">
                                      <p:cBhvr>
                                        <p:cTn dur="1000" id="27"/>
                                        <p:tgtEl>
                                          <p:spTgt spid="20"/>
                                        </p:tgtEl>
                                      </p:cBhvr>
                                    </p:animEffect>
                                  </p:childTnLst>
                                </p:cTn>
                              </p:par>
                              <p:par>
                                <p:cTn fill="hold" id="28" nodeType="withEffect" presetClass="entr" presetID="52" presetSubtype="0">
                                  <p:stCondLst>
                                    <p:cond delay="400"/>
                                  </p:stCondLst>
                                  <p:childTnLst>
                                    <p:set>
                                      <p:cBhvr>
                                        <p:cTn dur="1" fill="hold" id="29">
                                          <p:stCondLst>
                                            <p:cond delay="0"/>
                                          </p:stCondLst>
                                        </p:cTn>
                                        <p:tgtEl>
                                          <p:spTgt spid="3075"/>
                                        </p:tgtEl>
                                        <p:attrNameLst>
                                          <p:attrName>style.visibility</p:attrName>
                                        </p:attrNameLst>
                                      </p:cBhvr>
                                      <p:to>
                                        <p:strVal val="visible"/>
                                      </p:to>
                                    </p:set>
                                    <p:animScale>
                                      <p:cBhvr>
                                        <p:cTn decel="50000" dur="1000" fill="hold" id="30">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1">
                                          <p:stCondLst>
                                            <p:cond delay="0"/>
                                          </p:stCondLst>
                                        </p:cTn>
                                        <p:tgtEl>
                                          <p:spTgt spid="3075"/>
                                        </p:tgtEl>
                                        <p:attrNameLst>
                                          <p:attrName>ppt_x</p:attrName>
                                          <p:attrName>ppt_y</p:attrName>
                                        </p:attrNameLst>
                                      </p:cBhvr>
                                    </p:animMotion>
                                    <p:animEffect filter="fade" transition="in">
                                      <p:cBhvr>
                                        <p:cTn dur="1000" id="32"/>
                                        <p:tgtEl>
                                          <p:spTgt spid="3075"/>
                                        </p:tgtEl>
                                      </p:cBhvr>
                                    </p:animEffect>
                                  </p:childTnLst>
                                </p:cTn>
                              </p:par>
                              <p:par>
                                <p:cTn fill="hold" id="33" nodeType="withEffect" presetClass="entr" presetID="52" presetSubtype="0">
                                  <p:stCondLst>
                                    <p:cond delay="600"/>
                                  </p:stCondLst>
                                  <p:childTnLst>
                                    <p:set>
                                      <p:cBhvr>
                                        <p:cTn dur="1" fill="hold" id="34">
                                          <p:stCondLst>
                                            <p:cond delay="0"/>
                                          </p:stCondLst>
                                        </p:cTn>
                                        <p:tgtEl>
                                          <p:spTgt spid="3076"/>
                                        </p:tgtEl>
                                        <p:attrNameLst>
                                          <p:attrName>style.visibility</p:attrName>
                                        </p:attrNameLst>
                                      </p:cBhvr>
                                      <p:to>
                                        <p:strVal val="visible"/>
                                      </p:to>
                                    </p:set>
                                    <p:animScale>
                                      <p:cBhvr>
                                        <p:cTn decel="50000" dur="1000" fill="hold" id="35">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3076"/>
                                        </p:tgtEl>
                                        <p:attrNameLst>
                                          <p:attrName>ppt_x</p:attrName>
                                          <p:attrName>ppt_y</p:attrName>
                                        </p:attrNameLst>
                                      </p:cBhvr>
                                    </p:animMotion>
                                    <p:animEffect filter="fade" transition="in">
                                      <p:cBhvr>
                                        <p:cTn dur="1000" id="37"/>
                                        <p:tgtEl>
                                          <p:spTgt spid="30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2"/>
      <p:bldP grpId="0" spid="10"/>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个人品牌价值的三个层面</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4" name="直接连接符 13"/>
          <p:cNvCxnSpPr/>
          <p:nvPr/>
        </p:nvCxnSpPr>
        <p:spPr>
          <a:xfrm flipH="1">
            <a:off x="5591878" y="1700583"/>
            <a:ext cx="0" cy="28807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grpSp>
        <p:nvGrpSpPr>
          <p:cNvPr id="5" name="组合 4"/>
          <p:cNvGrpSpPr/>
          <p:nvPr/>
        </p:nvGrpSpPr>
        <p:grpSpPr>
          <a:xfrm>
            <a:off x="1260375" y="980409"/>
            <a:ext cx="612080" cy="625729"/>
            <a:chOff x="1260211" y="980728"/>
            <a:chExt cx="612000" cy="625648"/>
          </a:xfrm>
        </p:grpSpPr>
        <p:sp>
          <p:nvSpPr>
            <p:cNvPr id="17" name="椭圆 16"/>
            <p:cNvSpPr/>
            <p:nvPr/>
          </p:nvSpPr>
          <p:spPr bwMode="auto">
            <a:xfrm>
              <a:off x="1260211" y="994376"/>
              <a:ext cx="612000" cy="612000"/>
            </a:xfrm>
            <a:prstGeom prst="ellipse">
              <a:avLst/>
            </a:prstGeom>
            <a:solidFill>
              <a:srgbClr val="FF0000"/>
            </a:soli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lstStyle/>
            <a:p>
              <a:pPr algn="ctr">
                <a:defRPr/>
              </a:pPr>
              <a:endParaRPr altLang="en-US" lang="zh-CN" sz="4400">
                <a:effectLst>
                  <a:outerShdw algn="tl" blurRad="38100" dir="2700000" dist="38100">
                    <a:srgbClr val="000000">
                      <a:alpha val="43137"/>
                    </a:srgbClr>
                  </a:outerShdw>
                </a:effectLst>
                <a:latin charset="0" pitchFamily="82" typeface="Broadway"/>
              </a:endParaRPr>
            </a:p>
          </p:txBody>
        </p:sp>
        <p:sp>
          <p:nvSpPr>
            <p:cNvPr id="18" name="TextBox 17"/>
            <p:cNvSpPr txBox="1"/>
            <p:nvPr/>
          </p:nvSpPr>
          <p:spPr>
            <a:xfrm>
              <a:off x="1324693" y="980728"/>
              <a:ext cx="546100" cy="609521"/>
            </a:xfrm>
            <a:prstGeom prst="rect">
              <a:avLst/>
            </a:prstGeom>
            <a:noFill/>
          </p:spPr>
          <p:txBody>
            <a:bodyPr>
              <a:spAutoFit/>
            </a:bodyPr>
            <a:lstStyle/>
            <a:p>
              <a:pPr defTabSz="914491">
                <a:defRPr/>
              </a:pPr>
              <a:r>
                <a:rPr altLang="zh-CN" kern="0" lang="en-US" sz="3400">
                  <a:solidFill>
                    <a:sysClr lastClr="FFFFFF" val="window"/>
                  </a:solidFill>
                  <a:latin charset="0" pitchFamily="82" typeface="Broadway"/>
                </a:rPr>
                <a:t>1</a:t>
              </a:r>
            </a:p>
          </p:txBody>
        </p:sp>
      </p:grpSp>
      <p:sp>
        <p:nvSpPr>
          <p:cNvPr id="20" name="矩形 4"/>
          <p:cNvSpPr>
            <a:spLocks noChangeArrowheads="1"/>
          </p:cNvSpPr>
          <p:nvPr/>
        </p:nvSpPr>
        <p:spPr bwMode="auto">
          <a:xfrm>
            <a:off x="1995780" y="1030302"/>
            <a:ext cx="2155751" cy="640080"/>
          </a:xfrm>
          <a:prstGeom prst="rect">
            <a:avLst/>
          </a:prstGeom>
          <a:noFill/>
          <a:ln w="9525">
            <a:noFill/>
            <a:miter lim="800000"/>
          </a:ln>
        </p:spPr>
        <p:txBody>
          <a:bodyPr wrap="square">
            <a:spAutoFit/>
          </a:bodyPr>
          <a:lstStyle/>
          <a:p>
            <a:pPr>
              <a:lnSpc>
                <a:spcPct val="150000"/>
              </a:lnSpc>
            </a:pPr>
            <a:r>
              <a:rPr altLang="en-US" b="1" lang="zh-CN"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职业价值</a:t>
            </a:r>
          </a:p>
        </p:txBody>
      </p:sp>
      <p:sp>
        <p:nvSpPr>
          <p:cNvPr id="21" name="Text Box 44"/>
          <p:cNvSpPr txBox="1">
            <a:spLocks noChangeArrowheads="1"/>
          </p:cNvSpPr>
          <p:nvPr/>
        </p:nvSpPr>
        <p:spPr bwMode="auto">
          <a:xfrm>
            <a:off x="1918992" y="2060670"/>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职业价值是个人品牌立足的基石，它主要是指个人通过自己的工作所创造出的工作成果而被外界对象所感受到的价值。职业价值一般体现在个人所服务的企业或合作方的业绩增加、经营收入提高、效率提高等方面。</a:t>
            </a:r>
          </a:p>
        </p:txBody>
      </p:sp>
      <p:sp>
        <p:nvSpPr>
          <p:cNvPr id="24" name="Text Box 44"/>
          <p:cNvSpPr txBox="1">
            <a:spLocks noChangeArrowheads="1"/>
          </p:cNvSpPr>
          <p:nvPr/>
        </p:nvSpPr>
        <p:spPr bwMode="auto">
          <a:xfrm>
            <a:off x="1918992" y="3906984"/>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职业价值是绝大多数个人品牌发展初期的立身之本，没有职业价值为基础，个人品牌只能是空中楼阁。比如，当我们想到姚明时，就会想到篮球；想到巩俐时，就会想到《大红灯笼高高挂》等电影。</a:t>
            </a:r>
          </a:p>
        </p:txBody>
      </p:sp>
      <p:pic>
        <p:nvPicPr>
          <p:cNvPr descr="C:\Documents and Settings\tdz\桌面\未标题-2 拷贝.png" id="1028" name="Picture 4"/>
          <p:cNvPicPr>
            <a:picLocks noChangeArrowheads="1" noChangeAspect="1"/>
          </p:cNvPicPr>
          <p:nvPr/>
        </p:nvPicPr>
        <p:blipFill>
          <a:blip r:embed="rId2">
            <a:extLst>
              <a:ext uri="{28A0092B-C50C-407E-A947-70E740481C1C}">
                <a14:useLocalDpi/>
              </a:ext>
            </a:extLst>
          </a:blip>
          <a:stretch>
            <a:fillRect/>
          </a:stretch>
        </p:blipFill>
        <p:spPr bwMode="auto">
          <a:xfrm>
            <a:off x="6528104" y="-15939"/>
            <a:ext cx="4321043" cy="6874386"/>
          </a:xfrm>
          <a:prstGeom prst="rect">
            <a:avLst/>
          </a:prstGeom>
          <a:noFill/>
          <a:extLst>
            <a:ext uri="{909E8E84-426E-40DD-AFC4-6F175D3DCCD1}">
              <a14:hiddenFill>
                <a:solidFill>
                  <a:srgbClr val="FFFFFF"/>
                </a:solidFill>
              </a14:hiddenFill>
            </a:ext>
          </a:extLst>
        </p:spPr>
      </p:pic>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Tree>
    <p:extLst>
      <p:ext uri="{BB962C8B-B14F-4D97-AF65-F5344CB8AC3E}">
        <p14:creationId val="306248176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1"/>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1000" id="10"/>
                                        <p:tgtEl>
                                          <p:spTgt spid="10"/>
                                        </p:tgtEl>
                                      </p:cBhvr>
                                    </p:animEffect>
                                    <p:anim calcmode="lin" valueType="num">
                                      <p:cBhvr>
                                        <p:cTn dur="1000" fill="hold" id="11"/>
                                        <p:tgtEl>
                                          <p:spTgt spid="10"/>
                                        </p:tgtEl>
                                        <p:attrNameLst>
                                          <p:attrName>ppt_x</p:attrName>
                                        </p:attrNameLst>
                                      </p:cBhvr>
                                      <p:tavLst>
                                        <p:tav tm="0">
                                          <p:val>
                                            <p:strVal val="#ppt_x"/>
                                          </p:val>
                                        </p:tav>
                                        <p:tav tm="100000">
                                          <p:val>
                                            <p:strVal val="#ppt_x"/>
                                          </p:val>
                                        </p:tav>
                                      </p:tavLst>
                                    </p:anim>
                                    <p:anim calcmode="lin" valueType="num">
                                      <p:cBhvr>
                                        <p:cTn dur="1000" fill="hold" id="12"/>
                                        <p:tgtEl>
                                          <p:spTgt spid="1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13"/>
                                        </p:tgtEl>
                                        <p:attrNameLst>
                                          <p:attrName>style.visibility</p:attrName>
                                        </p:attrNameLst>
                                      </p:cBhvr>
                                      <p:to>
                                        <p:strVal val="visible"/>
                                      </p:to>
                                    </p:set>
                                    <p:animEffect filter="wipe(left)" transition="in">
                                      <p:cBhvr>
                                        <p:cTn dur="500" id="16"/>
                                        <p:tgtEl>
                                          <p:spTgt spid="13"/>
                                        </p:tgtEl>
                                      </p:cBhvr>
                                    </p:animEffect>
                                  </p:childTnLst>
                                </p:cTn>
                              </p:par>
                              <p:par>
                                <p:cTn fill="hold" id="17" nodeType="with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47"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1000" id="27"/>
                                        <p:tgtEl>
                                          <p:spTgt spid="20"/>
                                        </p:tgtEl>
                                      </p:cBhvr>
                                    </p:animEffect>
                                    <p:anim calcmode="lin" valueType="num">
                                      <p:cBhvr>
                                        <p:cTn dur="1000" fill="hold" id="28"/>
                                        <p:tgtEl>
                                          <p:spTgt spid="20"/>
                                        </p:tgtEl>
                                        <p:attrNameLst>
                                          <p:attrName>ppt_x</p:attrName>
                                        </p:attrNameLst>
                                      </p:cBhvr>
                                      <p:tavLst>
                                        <p:tav tm="0">
                                          <p:val>
                                            <p:strVal val="#ppt_x"/>
                                          </p:val>
                                        </p:tav>
                                        <p:tav tm="100000">
                                          <p:val>
                                            <p:strVal val="#ppt_x"/>
                                          </p:val>
                                        </p:tav>
                                      </p:tavLst>
                                    </p:anim>
                                    <p:anim calcmode="lin" valueType="num">
                                      <p:cBhvr>
                                        <p:cTn dur="1000" fill="hold" id="29"/>
                                        <p:tgtEl>
                                          <p:spTgt spid="20"/>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500"/>
                            </p:stCondLst>
                            <p:childTnLst>
                              <p:par>
                                <p:cTn fill="hold" grpId="0" id="31" nodeType="afterEffect" presetClass="entr" presetID="42"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1000" id="33"/>
                                        <p:tgtEl>
                                          <p:spTgt spid="21"/>
                                        </p:tgtEl>
                                      </p:cBhvr>
                                    </p:animEffect>
                                    <p:anim calcmode="lin" valueType="num">
                                      <p:cBhvr>
                                        <p:cTn dur="1000" fill="hold" id="34"/>
                                        <p:tgtEl>
                                          <p:spTgt spid="21"/>
                                        </p:tgtEl>
                                        <p:attrNameLst>
                                          <p:attrName>ppt_x</p:attrName>
                                        </p:attrNameLst>
                                      </p:cBhvr>
                                      <p:tavLst>
                                        <p:tav tm="0">
                                          <p:val>
                                            <p:strVal val="#ppt_x"/>
                                          </p:val>
                                        </p:tav>
                                        <p:tav tm="100000">
                                          <p:val>
                                            <p:strVal val="#ppt_x"/>
                                          </p:val>
                                        </p:tav>
                                      </p:tavLst>
                                    </p:anim>
                                    <p:anim calcmode="lin" valueType="num">
                                      <p:cBhvr>
                                        <p:cTn dur="1000" fill="hold" id="35"/>
                                        <p:tgtEl>
                                          <p:spTgt spid="21"/>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24"/>
                                        </p:tgtEl>
                                        <p:attrNameLst>
                                          <p:attrName>style.visibility</p:attrName>
                                        </p:attrNameLst>
                                      </p:cBhvr>
                                      <p:to>
                                        <p:strVal val="visible"/>
                                      </p:to>
                                    </p:set>
                                    <p:animEffect filter="fade" transition="in">
                                      <p:cBhvr>
                                        <p:cTn dur="1000" id="38"/>
                                        <p:tgtEl>
                                          <p:spTgt spid="24"/>
                                        </p:tgtEl>
                                      </p:cBhvr>
                                    </p:animEffect>
                                    <p:anim calcmode="lin" valueType="num">
                                      <p:cBhvr>
                                        <p:cTn dur="1000" fill="hold" id="39"/>
                                        <p:tgtEl>
                                          <p:spTgt spid="24"/>
                                        </p:tgtEl>
                                        <p:attrNameLst>
                                          <p:attrName>ppt_x</p:attrName>
                                        </p:attrNameLst>
                                      </p:cBhvr>
                                      <p:tavLst>
                                        <p:tav tm="0">
                                          <p:val>
                                            <p:strVal val="#ppt_x"/>
                                          </p:val>
                                        </p:tav>
                                        <p:tav tm="100000">
                                          <p:val>
                                            <p:strVal val="#ppt_x"/>
                                          </p:val>
                                        </p:tav>
                                      </p:tavLst>
                                    </p:anim>
                                    <p:anim calcmode="lin" valueType="num">
                                      <p:cBhvr>
                                        <p:cTn dur="1000" fill="hold" id="40"/>
                                        <p:tgtEl>
                                          <p:spTgt spid="24"/>
                                        </p:tgtEl>
                                        <p:attrNameLst>
                                          <p:attrName>ppt_y</p:attrName>
                                        </p:attrNameLst>
                                      </p:cBhvr>
                                      <p:tavLst>
                                        <p:tav tm="0">
                                          <p:val>
                                            <p:strVal val="#ppt_y-.1"/>
                                          </p:val>
                                        </p:tav>
                                        <p:tav tm="100000">
                                          <p:val>
                                            <p:strVal val="#ppt_y"/>
                                          </p:val>
                                        </p:tav>
                                      </p:tavLst>
                                    </p:anim>
                                  </p:childTnLst>
                                </p:cTn>
                              </p:par>
                              <p:par>
                                <p:cTn fill="hold" id="41" nodeType="withEffect" presetClass="entr" presetID="10" presetSubtype="0">
                                  <p:stCondLst>
                                    <p:cond delay="0"/>
                                  </p:stCondLst>
                                  <p:childTnLst>
                                    <p:set>
                                      <p:cBhvr>
                                        <p:cTn dur="1" fill="hold" id="42">
                                          <p:stCondLst>
                                            <p:cond delay="0"/>
                                          </p:stCondLst>
                                        </p:cTn>
                                        <p:tgtEl>
                                          <p:spTgt spid="1028"/>
                                        </p:tgtEl>
                                        <p:attrNameLst>
                                          <p:attrName>style.visibility</p:attrName>
                                        </p:attrNameLst>
                                      </p:cBhvr>
                                      <p:to>
                                        <p:strVal val="visible"/>
                                      </p:to>
                                    </p:set>
                                    <p:animEffect filter="fade" transition="in">
                                      <p:cBhvr>
                                        <p:cTn dur="1600" id="43"/>
                                        <p:tgtEl>
                                          <p:spTgt spid="10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0"/>
      <p:bldP grpId="0" spid="21"/>
      <p:bldP grpId="0" spid="24"/>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个人品牌价值的三个层面</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grpSp>
        <p:nvGrpSpPr>
          <p:cNvPr id="5" name="组合 4"/>
          <p:cNvGrpSpPr/>
          <p:nvPr/>
        </p:nvGrpSpPr>
        <p:grpSpPr>
          <a:xfrm>
            <a:off x="1260375" y="980409"/>
            <a:ext cx="612080" cy="625729"/>
            <a:chOff x="1260211" y="980728"/>
            <a:chExt cx="612000" cy="625648"/>
          </a:xfrm>
        </p:grpSpPr>
        <p:sp>
          <p:nvSpPr>
            <p:cNvPr id="17" name="椭圆 16"/>
            <p:cNvSpPr/>
            <p:nvPr/>
          </p:nvSpPr>
          <p:spPr bwMode="auto">
            <a:xfrm>
              <a:off x="1260211" y="994376"/>
              <a:ext cx="612000" cy="612000"/>
            </a:xfrm>
            <a:prstGeom prst="ellipse">
              <a:avLst/>
            </a:prstGeom>
            <a:solidFill>
              <a:srgbClr val="FF0000"/>
            </a:soli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lstStyle/>
            <a:p>
              <a:pPr algn="ctr">
                <a:defRPr/>
              </a:pPr>
              <a:endParaRPr altLang="en-US" lang="zh-CN" sz="4400">
                <a:effectLst>
                  <a:outerShdw algn="tl" blurRad="38100" dir="2700000" dist="38100">
                    <a:srgbClr val="000000">
                      <a:alpha val="43137"/>
                    </a:srgbClr>
                  </a:outerShdw>
                </a:effectLst>
                <a:latin charset="0" pitchFamily="82" typeface="Broadway"/>
              </a:endParaRPr>
            </a:p>
          </p:txBody>
        </p:sp>
        <p:sp>
          <p:nvSpPr>
            <p:cNvPr id="18" name="TextBox 17"/>
            <p:cNvSpPr txBox="1"/>
            <p:nvPr/>
          </p:nvSpPr>
          <p:spPr>
            <a:xfrm>
              <a:off x="1324693" y="980728"/>
              <a:ext cx="546100" cy="609521"/>
            </a:xfrm>
            <a:prstGeom prst="rect">
              <a:avLst/>
            </a:prstGeom>
            <a:noFill/>
          </p:spPr>
          <p:txBody>
            <a:bodyPr>
              <a:spAutoFit/>
            </a:bodyPr>
            <a:lstStyle/>
            <a:p>
              <a:pPr defTabSz="914491">
                <a:defRPr/>
              </a:pPr>
              <a:r>
                <a:rPr altLang="zh-CN" kern="0" lang="en-US" sz="3400">
                  <a:solidFill>
                    <a:sysClr lastClr="FFFFFF" val="window"/>
                  </a:solidFill>
                  <a:latin charset="0" pitchFamily="82" typeface="Broadway"/>
                </a:rPr>
                <a:t>2</a:t>
              </a:r>
            </a:p>
          </p:txBody>
        </p:sp>
      </p:grpSp>
      <p:sp>
        <p:nvSpPr>
          <p:cNvPr id="20" name="矩形 4"/>
          <p:cNvSpPr>
            <a:spLocks noChangeArrowheads="1"/>
          </p:cNvSpPr>
          <p:nvPr/>
        </p:nvSpPr>
        <p:spPr bwMode="auto">
          <a:xfrm>
            <a:off x="1995780" y="1030302"/>
            <a:ext cx="2155751" cy="640080"/>
          </a:xfrm>
          <a:prstGeom prst="rect">
            <a:avLst/>
          </a:prstGeom>
          <a:noFill/>
          <a:ln w="9525">
            <a:noFill/>
            <a:miter lim="800000"/>
          </a:ln>
        </p:spPr>
        <p:txBody>
          <a:bodyPr wrap="square">
            <a:spAutoFit/>
          </a:bodyPr>
          <a:lstStyle/>
          <a:p>
            <a:pPr>
              <a:lnSpc>
                <a:spcPct val="150000"/>
              </a:lnSpc>
            </a:pPr>
            <a:r>
              <a:rPr altLang="en-US" b="1" lang="zh-CN"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精神象征</a:t>
            </a:r>
          </a:p>
        </p:txBody>
      </p:sp>
      <p:sp>
        <p:nvSpPr>
          <p:cNvPr id="21" name="Text Box 44"/>
          <p:cNvSpPr txBox="1">
            <a:spLocks noChangeArrowheads="1"/>
          </p:cNvSpPr>
          <p:nvPr/>
        </p:nvSpPr>
        <p:spPr bwMode="auto">
          <a:xfrm>
            <a:off x="7896434" y="693847"/>
            <a:ext cx="4032971"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精神象征主要表达的是个人品牌的道德修养、职业素养、内在涵养、意志品质及某一方面的精神力量等，它具有强大的感染力和影响力。个人品牌价值的精神象征层面表明个人品牌的最高发展境界是成为某一群体在某一方面的精神象征。</a:t>
            </a:r>
          </a:p>
        </p:txBody>
      </p:sp>
      <p:sp>
        <p:nvSpPr>
          <p:cNvPr id="24" name="Text Box 44"/>
          <p:cNvSpPr txBox="1">
            <a:spLocks noChangeArrowheads="1"/>
          </p:cNvSpPr>
          <p:nvPr/>
        </p:nvSpPr>
        <p:spPr bwMode="auto">
          <a:xfrm>
            <a:off x="7896436" y="2998403"/>
            <a:ext cx="4032972"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比如，当我们想到李开复时，就会想到他以谦和平等的姿态，热衷对中国莘莘学子谆谆的教诲；想到崔永元时，就会想到他敢说真话，热衷于中国贫困地区小学生“为孩子加一个菜”等慈善事业。这些，将会成为有同样追求的人的精神象征。</a:t>
            </a:r>
          </a:p>
        </p:txBody>
      </p: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C:\Documents and Settings\tdz\桌面\0817371a2qppe1c8avpaqv.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1877920" y="1988653"/>
            <a:ext cx="5755163" cy="3666014"/>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19" name="直接连接符 18"/>
          <p:cNvCxnSpPr/>
          <p:nvPr/>
        </p:nvCxnSpPr>
        <p:spPr>
          <a:xfrm flipH="1">
            <a:off x="11643048" y="5229434"/>
            <a:ext cx="0" cy="864209"/>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2" name="直接连接符 21"/>
          <p:cNvCxnSpPr/>
          <p:nvPr/>
        </p:nvCxnSpPr>
        <p:spPr>
          <a:xfrm flipH="1">
            <a:off x="7602873" y="789765"/>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103101755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id="14" nodeType="withEffect" presetClass="entr" presetID="22" presetSubtype="1">
                                  <p:stCondLst>
                                    <p:cond delay="0"/>
                                  </p:stCondLst>
                                  <p:childTnLst>
                                    <p:set>
                                      <p:cBhvr>
                                        <p:cTn dur="1" fill="hold" id="15">
                                          <p:stCondLst>
                                            <p:cond delay="0"/>
                                          </p:stCondLst>
                                        </p:cTn>
                                        <p:tgtEl>
                                          <p:spTgt spid="19"/>
                                        </p:tgtEl>
                                        <p:attrNameLst>
                                          <p:attrName>style.visibility</p:attrName>
                                        </p:attrNameLst>
                                      </p:cBhvr>
                                      <p:to>
                                        <p:strVal val="visible"/>
                                      </p:to>
                                    </p:set>
                                    <p:animEffect filter="wipe(up)" transition="in">
                                      <p:cBhvr>
                                        <p:cTn dur="500" id="16"/>
                                        <p:tgtEl>
                                          <p:spTgt spid="19"/>
                                        </p:tgtEl>
                                      </p:cBhvr>
                                    </p:animEffect>
                                  </p:childTnLst>
                                </p:cTn>
                              </p:par>
                              <p:par>
                                <p:cTn fill="hold" id="17" nodeType="withEffect" presetClass="entr" presetID="22" presetSubtype="4">
                                  <p:stCondLst>
                                    <p:cond delay="0"/>
                                  </p:stCondLst>
                                  <p:childTnLst>
                                    <p:set>
                                      <p:cBhvr>
                                        <p:cTn dur="1" fill="hold" id="18">
                                          <p:stCondLst>
                                            <p:cond delay="0"/>
                                          </p:stCondLst>
                                        </p:cTn>
                                        <p:tgtEl>
                                          <p:spTgt spid="22"/>
                                        </p:tgtEl>
                                        <p:attrNameLst>
                                          <p:attrName>style.visibility</p:attrName>
                                        </p:attrNameLst>
                                      </p:cBhvr>
                                      <p:to>
                                        <p:strVal val="visible"/>
                                      </p:to>
                                    </p:set>
                                    <p:animEffect filter="wipe(down)" transition="in">
                                      <p:cBhvr>
                                        <p:cTn dur="500" id="19"/>
                                        <p:tgtEl>
                                          <p:spTgt spid="22"/>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2050"/>
                                        </p:tgtEl>
                                        <p:attrNameLst>
                                          <p:attrName>style.visibility</p:attrName>
                                        </p:attrNameLst>
                                      </p:cBhvr>
                                      <p:to>
                                        <p:strVal val="visible"/>
                                      </p:to>
                                    </p:set>
                                    <p:animEffect filter="fade" transition="in">
                                      <p:cBhvr>
                                        <p:cTn dur="1000" id="34"/>
                                        <p:tgtEl>
                                          <p:spTgt spid="2050"/>
                                        </p:tgtEl>
                                      </p:cBhvr>
                                    </p:animEffect>
                                    <p:anim calcmode="lin" valueType="num">
                                      <p:cBhvr>
                                        <p:cTn dur="1000" fill="hold" id="35"/>
                                        <p:tgtEl>
                                          <p:spTgt spid="2050"/>
                                        </p:tgtEl>
                                        <p:attrNameLst>
                                          <p:attrName>ppt_x</p:attrName>
                                        </p:attrNameLst>
                                      </p:cBhvr>
                                      <p:tavLst>
                                        <p:tav tm="0">
                                          <p:val>
                                            <p:strVal val="#ppt_x"/>
                                          </p:val>
                                        </p:tav>
                                        <p:tav tm="100000">
                                          <p:val>
                                            <p:strVal val="#ppt_x"/>
                                          </p:val>
                                        </p:tav>
                                      </p:tavLst>
                                    </p:anim>
                                    <p:anim calcmode="lin" valueType="num">
                                      <p:cBhvr>
                                        <p:cTn dur="1000" fill="hold" id="36"/>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个人品牌价值的三个层面</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grpSp>
        <p:nvGrpSpPr>
          <p:cNvPr id="5" name="组合 4"/>
          <p:cNvGrpSpPr/>
          <p:nvPr/>
        </p:nvGrpSpPr>
        <p:grpSpPr>
          <a:xfrm>
            <a:off x="1260375" y="980409"/>
            <a:ext cx="612080" cy="625729"/>
            <a:chOff x="1260211" y="980728"/>
            <a:chExt cx="612000" cy="625648"/>
          </a:xfrm>
        </p:grpSpPr>
        <p:sp>
          <p:nvSpPr>
            <p:cNvPr id="17" name="椭圆 16"/>
            <p:cNvSpPr/>
            <p:nvPr/>
          </p:nvSpPr>
          <p:spPr bwMode="auto">
            <a:xfrm>
              <a:off x="1260211" y="994376"/>
              <a:ext cx="612000" cy="612000"/>
            </a:xfrm>
            <a:prstGeom prst="ellipse">
              <a:avLst/>
            </a:prstGeom>
            <a:solidFill>
              <a:srgbClr val="FF0000"/>
            </a:soli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lstStyle/>
            <a:p>
              <a:pPr algn="ctr">
                <a:defRPr/>
              </a:pPr>
              <a:endParaRPr altLang="en-US" lang="zh-CN" sz="4400">
                <a:effectLst>
                  <a:outerShdw algn="tl" blurRad="38100" dir="2700000" dist="38100">
                    <a:srgbClr val="000000">
                      <a:alpha val="43137"/>
                    </a:srgbClr>
                  </a:outerShdw>
                </a:effectLst>
                <a:latin charset="0" pitchFamily="82" typeface="Broadway"/>
              </a:endParaRPr>
            </a:p>
          </p:txBody>
        </p:sp>
        <p:sp>
          <p:nvSpPr>
            <p:cNvPr id="18" name="TextBox 17"/>
            <p:cNvSpPr txBox="1"/>
            <p:nvPr/>
          </p:nvSpPr>
          <p:spPr>
            <a:xfrm>
              <a:off x="1324693" y="980728"/>
              <a:ext cx="546100" cy="609521"/>
            </a:xfrm>
            <a:prstGeom prst="rect">
              <a:avLst/>
            </a:prstGeom>
            <a:noFill/>
          </p:spPr>
          <p:txBody>
            <a:bodyPr>
              <a:spAutoFit/>
            </a:bodyPr>
            <a:lstStyle/>
            <a:p>
              <a:pPr defTabSz="914491">
                <a:defRPr/>
              </a:pPr>
              <a:r>
                <a:rPr altLang="zh-CN" kern="0" lang="en-US" sz="3400">
                  <a:solidFill>
                    <a:sysClr lastClr="FFFFFF" val="window"/>
                  </a:solidFill>
                  <a:latin charset="0" pitchFamily="82" typeface="Broadway"/>
                </a:rPr>
                <a:t>3</a:t>
              </a:r>
            </a:p>
          </p:txBody>
        </p:sp>
      </p:grpSp>
      <p:sp>
        <p:nvSpPr>
          <p:cNvPr id="20" name="矩形 4"/>
          <p:cNvSpPr>
            <a:spLocks noChangeArrowheads="1"/>
          </p:cNvSpPr>
          <p:nvPr/>
        </p:nvSpPr>
        <p:spPr bwMode="auto">
          <a:xfrm>
            <a:off x="1995780" y="1030302"/>
            <a:ext cx="2155751" cy="640080"/>
          </a:xfrm>
          <a:prstGeom prst="rect">
            <a:avLst/>
          </a:prstGeom>
          <a:noFill/>
          <a:ln w="9525">
            <a:noFill/>
            <a:miter lim="800000"/>
          </a:ln>
        </p:spPr>
        <p:txBody>
          <a:bodyPr wrap="square">
            <a:spAutoFit/>
          </a:bodyPr>
          <a:lstStyle/>
          <a:p>
            <a:pPr>
              <a:lnSpc>
                <a:spcPct val="150000"/>
              </a:lnSpc>
            </a:pPr>
            <a:r>
              <a:rPr altLang="en-US" b="1" lang="zh-CN"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个性风格</a:t>
            </a:r>
          </a:p>
        </p:txBody>
      </p:sp>
      <p:sp>
        <p:nvSpPr>
          <p:cNvPr id="21" name="Text Box 44"/>
          <p:cNvSpPr txBox="1">
            <a:spLocks noChangeArrowheads="1"/>
          </p:cNvSpPr>
          <p:nvPr/>
        </p:nvSpPr>
        <p:spPr bwMode="auto">
          <a:xfrm>
            <a:off x="7896434" y="693847"/>
            <a:ext cx="4032971"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个人品牌不是抽象的，它建构于个人的特征之上。人们从你的个性特征判断他们是否喜欢你，以及你的产品或者服务能否提供他们所寻求的价值。因此，个人品牌通常都具有强烈的个性特色。</a:t>
            </a:r>
          </a:p>
        </p:txBody>
      </p:sp>
      <p:sp>
        <p:nvSpPr>
          <p:cNvPr id="24" name="Text Box 44"/>
          <p:cNvSpPr txBox="1">
            <a:spLocks noChangeArrowheads="1"/>
          </p:cNvSpPr>
          <p:nvPr/>
        </p:nvSpPr>
        <p:spPr bwMode="auto">
          <a:xfrm>
            <a:off x="7896436" y="2998403"/>
            <a:ext cx="4032972" cy="2724913"/>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比如国外一些成功的企业家各种不同的个性类型，既有沃尔玛的山姆型（事无巨细，永远坐着飞机到处检察，走动管理），也有注重细节、追求完美的乔布斯型，又有通用汽车的“绝对无私”型（从不与下属交往，以免破坏管理时的客观性），更有日本人松下幸之助以人为本，老家长兼哲学家式的个人风格。</a:t>
            </a:r>
          </a:p>
        </p:txBody>
      </p: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cxnSp>
        <p:nvCxnSpPr>
          <p:cNvPr id="19" name="直接连接符 18"/>
          <p:cNvCxnSpPr/>
          <p:nvPr/>
        </p:nvCxnSpPr>
        <p:spPr>
          <a:xfrm flipH="1">
            <a:off x="11643048" y="5661539"/>
            <a:ext cx="0" cy="432104"/>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2" name="直接连接符 21"/>
          <p:cNvCxnSpPr/>
          <p:nvPr/>
        </p:nvCxnSpPr>
        <p:spPr>
          <a:xfrm flipH="1">
            <a:off x="7602873" y="789765"/>
            <a:ext cx="0" cy="10206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C:\Documents and Settings\tdz\桌面\xpic1122.jpg" id="25" name="Picture 2"/>
          <p:cNvPicPr>
            <a:picLocks noChangeArrowheads="1" noChangeAspect="1"/>
          </p:cNvPicPr>
          <p:nvPr/>
        </p:nvPicPr>
        <p:blipFill>
          <a:blip r:embed="rId2">
            <a:extLst>
              <a:ext uri="{28A0092B-C50C-407E-A947-70E740481C1C}">
                <a14:useLocalDpi/>
              </a:ext>
            </a:extLst>
          </a:blip>
          <a:stretch>
            <a:fillRect/>
          </a:stretch>
        </p:blipFill>
        <p:spPr bwMode="auto">
          <a:xfrm>
            <a:off x="1871037" y="1988652"/>
            <a:ext cx="5762046" cy="3708827"/>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90127882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id="14" nodeType="withEffect" presetClass="entr" presetID="22" presetSubtype="1">
                                  <p:stCondLst>
                                    <p:cond delay="0"/>
                                  </p:stCondLst>
                                  <p:childTnLst>
                                    <p:set>
                                      <p:cBhvr>
                                        <p:cTn dur="1" fill="hold" id="15">
                                          <p:stCondLst>
                                            <p:cond delay="0"/>
                                          </p:stCondLst>
                                        </p:cTn>
                                        <p:tgtEl>
                                          <p:spTgt spid="19"/>
                                        </p:tgtEl>
                                        <p:attrNameLst>
                                          <p:attrName>style.visibility</p:attrName>
                                        </p:attrNameLst>
                                      </p:cBhvr>
                                      <p:to>
                                        <p:strVal val="visible"/>
                                      </p:to>
                                    </p:set>
                                    <p:animEffect filter="wipe(up)" transition="in">
                                      <p:cBhvr>
                                        <p:cTn dur="500" id="16"/>
                                        <p:tgtEl>
                                          <p:spTgt spid="19"/>
                                        </p:tgtEl>
                                      </p:cBhvr>
                                    </p:animEffect>
                                  </p:childTnLst>
                                </p:cTn>
                              </p:par>
                              <p:par>
                                <p:cTn fill="hold" id="17" nodeType="withEffect" presetClass="entr" presetID="22" presetSubtype="4">
                                  <p:stCondLst>
                                    <p:cond delay="0"/>
                                  </p:stCondLst>
                                  <p:childTnLst>
                                    <p:set>
                                      <p:cBhvr>
                                        <p:cTn dur="1" fill="hold" id="18">
                                          <p:stCondLst>
                                            <p:cond delay="0"/>
                                          </p:stCondLst>
                                        </p:cTn>
                                        <p:tgtEl>
                                          <p:spTgt spid="22"/>
                                        </p:tgtEl>
                                        <p:attrNameLst>
                                          <p:attrName>style.visibility</p:attrName>
                                        </p:attrNameLst>
                                      </p:cBhvr>
                                      <p:to>
                                        <p:strVal val="visible"/>
                                      </p:to>
                                    </p:set>
                                    <p:animEffect filter="wipe(down)" transition="in">
                                      <p:cBhvr>
                                        <p:cTn dur="500" id="19"/>
                                        <p:tgtEl>
                                          <p:spTgt spid="22"/>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1000" id="34"/>
                                        <p:tgtEl>
                                          <p:spTgt spid="25"/>
                                        </p:tgtEl>
                                      </p:cBhvr>
                                    </p:animEffect>
                                    <p:anim calcmode="lin" valueType="num">
                                      <p:cBhvr>
                                        <p:cTn dur="1000" fill="hold" id="35"/>
                                        <p:tgtEl>
                                          <p:spTgt spid="25"/>
                                        </p:tgtEl>
                                        <p:attrNameLst>
                                          <p:attrName>ppt_x</p:attrName>
                                        </p:attrNameLst>
                                      </p:cBhvr>
                                      <p:tavLst>
                                        <p:tav tm="0">
                                          <p:val>
                                            <p:strVal val="#ppt_x"/>
                                          </p:val>
                                        </p:tav>
                                        <p:tav tm="100000">
                                          <p:val>
                                            <p:strVal val="#ppt_x"/>
                                          </p:val>
                                        </p:tav>
                                      </p:tavLst>
                                    </p:anim>
                                    <p:anim calcmode="lin" valueType="num">
                                      <p:cBhvr>
                                        <p:cTn dur="1000" fill="hold" id="36"/>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个人品牌价值的三个层面</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grpSp>
        <p:nvGrpSpPr>
          <p:cNvPr id="5" name="组合 4"/>
          <p:cNvGrpSpPr/>
          <p:nvPr/>
        </p:nvGrpSpPr>
        <p:grpSpPr>
          <a:xfrm>
            <a:off x="1260375" y="980409"/>
            <a:ext cx="612080" cy="625729"/>
            <a:chOff x="1260211" y="980728"/>
            <a:chExt cx="612000" cy="625648"/>
          </a:xfrm>
        </p:grpSpPr>
        <p:sp>
          <p:nvSpPr>
            <p:cNvPr id="17" name="椭圆 16"/>
            <p:cNvSpPr/>
            <p:nvPr/>
          </p:nvSpPr>
          <p:spPr bwMode="auto">
            <a:xfrm>
              <a:off x="1260211" y="994376"/>
              <a:ext cx="612000" cy="612000"/>
            </a:xfrm>
            <a:prstGeom prst="ellipse">
              <a:avLst/>
            </a:prstGeom>
            <a:solidFill>
              <a:srgbClr val="FF0000"/>
            </a:soli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lstStyle/>
            <a:p>
              <a:pPr algn="ctr">
                <a:defRPr/>
              </a:pPr>
              <a:endParaRPr altLang="en-US" lang="zh-CN" sz="4400">
                <a:effectLst>
                  <a:outerShdw algn="tl" blurRad="38100" dir="2700000" dist="38100">
                    <a:srgbClr val="000000">
                      <a:alpha val="43137"/>
                    </a:srgbClr>
                  </a:outerShdw>
                </a:effectLst>
                <a:latin charset="0" pitchFamily="82" typeface="Broadway"/>
              </a:endParaRPr>
            </a:p>
          </p:txBody>
        </p:sp>
        <p:sp>
          <p:nvSpPr>
            <p:cNvPr id="18" name="TextBox 17"/>
            <p:cNvSpPr txBox="1"/>
            <p:nvPr/>
          </p:nvSpPr>
          <p:spPr>
            <a:xfrm>
              <a:off x="1324693" y="980728"/>
              <a:ext cx="546100" cy="609521"/>
            </a:xfrm>
            <a:prstGeom prst="rect">
              <a:avLst/>
            </a:prstGeom>
            <a:noFill/>
          </p:spPr>
          <p:txBody>
            <a:bodyPr>
              <a:spAutoFit/>
            </a:bodyPr>
            <a:lstStyle/>
            <a:p>
              <a:pPr defTabSz="914491">
                <a:defRPr/>
              </a:pPr>
              <a:r>
                <a:rPr altLang="zh-CN" kern="0" lang="en-US" sz="3400">
                  <a:solidFill>
                    <a:sysClr lastClr="FFFFFF" val="window"/>
                  </a:solidFill>
                  <a:latin charset="0" pitchFamily="82" typeface="Broadway"/>
                </a:rPr>
                <a:t>3</a:t>
              </a:r>
            </a:p>
          </p:txBody>
        </p:sp>
      </p:grpSp>
      <p:sp>
        <p:nvSpPr>
          <p:cNvPr id="20" name="矩形 4"/>
          <p:cNvSpPr>
            <a:spLocks noChangeArrowheads="1"/>
          </p:cNvSpPr>
          <p:nvPr/>
        </p:nvSpPr>
        <p:spPr bwMode="auto">
          <a:xfrm>
            <a:off x="1995780" y="1030302"/>
            <a:ext cx="2155751" cy="640080"/>
          </a:xfrm>
          <a:prstGeom prst="rect">
            <a:avLst/>
          </a:prstGeom>
          <a:noFill/>
          <a:ln w="9525">
            <a:noFill/>
            <a:miter lim="800000"/>
          </a:ln>
        </p:spPr>
        <p:txBody>
          <a:bodyPr wrap="square">
            <a:spAutoFit/>
          </a:bodyPr>
          <a:lstStyle/>
          <a:p>
            <a:pPr>
              <a:lnSpc>
                <a:spcPct val="150000"/>
              </a:lnSpc>
            </a:pPr>
            <a:r>
              <a:rPr altLang="en-US" b="1" lang="zh-CN"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个性风格</a:t>
            </a:r>
          </a:p>
        </p:txBody>
      </p: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C:\Documents and Settings\tdz\桌面\未标题-1 拷贝.png" id="4101" name="Picture 5"/>
          <p:cNvPicPr>
            <a:picLocks noChangeArrowheads="1" noChangeAspect="1"/>
          </p:cNvPicPr>
          <p:nvPr/>
        </p:nvPicPr>
        <p:blipFill>
          <a:blip r:embed="rId2">
            <a:extLst>
              <a:ext uri="{28A0092B-C50C-407E-A947-70E740481C1C}">
                <a14:useLocalDpi/>
              </a:ext>
            </a:extLst>
          </a:blip>
          <a:stretch>
            <a:fillRect/>
          </a:stretch>
        </p:blipFill>
        <p:spPr bwMode="auto">
          <a:xfrm>
            <a:off x="8688626" y="94816"/>
            <a:ext cx="3505656" cy="6668368"/>
          </a:xfrm>
          <a:prstGeom prst="rect">
            <a:avLst/>
          </a:prstGeom>
          <a:noFill/>
          <a:extLst>
            <a:ext uri="{909E8E84-426E-40DD-AFC4-6F175D3DCCD1}">
              <a14:hiddenFill>
                <a:solidFill>
                  <a:srgbClr val="FFFFFF"/>
                </a:solidFill>
              </a14:hiddenFill>
            </a:ext>
          </a:extLst>
        </p:spPr>
      </p:pic>
      <p:sp>
        <p:nvSpPr>
          <p:cNvPr id="27" name="Text Box 44"/>
          <p:cNvSpPr txBox="1">
            <a:spLocks noChangeArrowheads="1"/>
          </p:cNvSpPr>
          <p:nvPr/>
        </p:nvSpPr>
        <p:spPr bwMode="auto">
          <a:xfrm>
            <a:off x="1918992" y="2060670"/>
            <a:ext cx="626551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他是一位天才的书法家，9岁时参加日本青少年书法展就在东京掀起一股旋风。他的4幅作品全部被私人收藏，总价值1400万日元。当时，日本最著名的书法家小田村夫曾这么预言，在日本未来的书法界，必将会升起一颗璀璨的新星。</a:t>
            </a:r>
          </a:p>
        </p:txBody>
      </p:sp>
      <p:sp>
        <p:nvSpPr>
          <p:cNvPr id="28" name="Text Box 44"/>
          <p:cNvSpPr txBox="1">
            <a:spLocks noChangeArrowheads="1"/>
          </p:cNvSpPr>
          <p:nvPr/>
        </p:nvSpPr>
        <p:spPr bwMode="auto">
          <a:xfrm>
            <a:off x="1918992" y="3762950"/>
            <a:ext cx="62655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然而，20年过去了，一些寂寂无名的人脱颖而出，而他却销声匿迹了。是谁断送了这位天才的前程呢?在2001年九州岛的樱花节，小田村夫专门拜访了这位小时候名震四岛的天才。在看了天才书法家的作品之后，他仰天长叹，说了这么一句话：“右军啊！你毁了多少神童。”</a:t>
            </a:r>
          </a:p>
        </p:txBody>
      </p:sp>
      <p:grpSp>
        <p:nvGrpSpPr>
          <p:cNvPr id="7" name="组合 6"/>
          <p:cNvGrpSpPr/>
          <p:nvPr/>
        </p:nvGrpSpPr>
        <p:grpSpPr>
          <a:xfrm>
            <a:off x="5319577" y="764357"/>
            <a:ext cx="1565022" cy="811938"/>
            <a:chOff x="5318884" y="764704"/>
            <a:chExt cx="1564818" cy="811832"/>
          </a:xfrm>
        </p:grpSpPr>
        <p:cxnSp>
          <p:nvCxnSpPr>
            <p:cNvPr id="26" name="直接连接符 25"/>
            <p:cNvCxnSpPr/>
            <p:nvPr/>
          </p:nvCxnSpPr>
          <p:spPr>
            <a:xfrm flipH="1">
              <a:off x="5447134" y="764704"/>
              <a:ext cx="0" cy="81183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C:\Documents and Settings\tdz\桌面\红色坎肩.png" id="4105" name="Picture 9"/>
            <p:cNvPicPr>
              <a:picLocks noChangeArrowheads="1" noChangeAspect="1"/>
            </p:cNvPicPr>
            <p:nvPr/>
          </p:nvPicPr>
          <p:blipFill>
            <a:blip r:embed="rId3">
              <a:extLst>
                <a:ext uri="{28A0092B-C50C-407E-A947-70E740481C1C}">
                  <a14:useLocalDpi/>
                </a:ext>
              </a:extLst>
            </a:blip>
            <a:stretch>
              <a:fillRect/>
            </a:stretch>
          </p:blipFill>
          <p:spPr bwMode="auto">
            <a:xfrm>
              <a:off x="5318884" y="864114"/>
              <a:ext cx="1564818" cy="692809"/>
            </a:xfrm>
            <a:prstGeom prst="rect">
              <a:avLst/>
            </a:prstGeom>
            <a:noFill/>
            <a:extLst>
              <a:ext uri="{909E8E84-426E-40DD-AFC4-6F175D3DCCD1}">
                <a14:hiddenFill>
                  <a:solidFill>
                    <a:srgbClr val="FFFFFF"/>
                  </a:solidFill>
                </a14:hiddenFill>
              </a:ext>
            </a:extLst>
          </p:spPr>
        </p:pic>
        <p:sp>
          <p:nvSpPr>
            <p:cNvPr id="6" name="TextBox 5"/>
            <p:cNvSpPr txBox="1"/>
            <p:nvPr/>
          </p:nvSpPr>
          <p:spPr>
            <a:xfrm>
              <a:off x="5735166" y="1052736"/>
              <a:ext cx="708250" cy="365712"/>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案 例</a:t>
              </a:r>
            </a:p>
          </p:txBody>
        </p:sp>
      </p:grpSp>
    </p:spTree>
    <p:extLst>
      <p:ext uri="{BB962C8B-B14F-4D97-AF65-F5344CB8AC3E}">
        <p14:creationId val="278424349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个人品牌价值的三个层面</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grpSp>
        <p:nvGrpSpPr>
          <p:cNvPr id="5" name="组合 4"/>
          <p:cNvGrpSpPr/>
          <p:nvPr/>
        </p:nvGrpSpPr>
        <p:grpSpPr>
          <a:xfrm>
            <a:off x="1260375" y="980409"/>
            <a:ext cx="612080" cy="625729"/>
            <a:chOff x="1260211" y="980728"/>
            <a:chExt cx="612000" cy="625648"/>
          </a:xfrm>
        </p:grpSpPr>
        <p:sp>
          <p:nvSpPr>
            <p:cNvPr id="17" name="椭圆 16"/>
            <p:cNvSpPr/>
            <p:nvPr/>
          </p:nvSpPr>
          <p:spPr bwMode="auto">
            <a:xfrm>
              <a:off x="1260211" y="994376"/>
              <a:ext cx="612000" cy="612000"/>
            </a:xfrm>
            <a:prstGeom prst="ellipse">
              <a:avLst/>
            </a:prstGeom>
            <a:solidFill>
              <a:srgbClr val="FF0000"/>
            </a:soli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lstStyle/>
            <a:p>
              <a:pPr algn="ctr">
                <a:defRPr/>
              </a:pPr>
              <a:endParaRPr altLang="en-US" lang="zh-CN" sz="4400">
                <a:effectLst>
                  <a:outerShdw algn="tl" blurRad="38100" dir="2700000" dist="38100">
                    <a:srgbClr val="000000">
                      <a:alpha val="43137"/>
                    </a:srgbClr>
                  </a:outerShdw>
                </a:effectLst>
                <a:latin charset="0" pitchFamily="82" typeface="Broadway"/>
              </a:endParaRPr>
            </a:p>
          </p:txBody>
        </p:sp>
        <p:sp>
          <p:nvSpPr>
            <p:cNvPr id="18" name="TextBox 17"/>
            <p:cNvSpPr txBox="1"/>
            <p:nvPr/>
          </p:nvSpPr>
          <p:spPr>
            <a:xfrm>
              <a:off x="1324693" y="980728"/>
              <a:ext cx="546100" cy="609521"/>
            </a:xfrm>
            <a:prstGeom prst="rect">
              <a:avLst/>
            </a:prstGeom>
            <a:noFill/>
          </p:spPr>
          <p:txBody>
            <a:bodyPr>
              <a:spAutoFit/>
            </a:bodyPr>
            <a:lstStyle/>
            <a:p>
              <a:pPr defTabSz="914491">
                <a:defRPr/>
              </a:pPr>
              <a:r>
                <a:rPr altLang="zh-CN" kern="0" lang="en-US" sz="3400">
                  <a:solidFill>
                    <a:sysClr lastClr="FFFFFF" val="window"/>
                  </a:solidFill>
                  <a:latin charset="0" pitchFamily="82" typeface="Broadway"/>
                </a:rPr>
                <a:t>3</a:t>
              </a:r>
            </a:p>
          </p:txBody>
        </p:sp>
      </p:grpSp>
      <p:sp>
        <p:nvSpPr>
          <p:cNvPr id="20" name="矩形 4"/>
          <p:cNvSpPr>
            <a:spLocks noChangeArrowheads="1"/>
          </p:cNvSpPr>
          <p:nvPr/>
        </p:nvSpPr>
        <p:spPr bwMode="auto">
          <a:xfrm>
            <a:off x="1995780" y="1030302"/>
            <a:ext cx="2155751" cy="640080"/>
          </a:xfrm>
          <a:prstGeom prst="rect">
            <a:avLst/>
          </a:prstGeom>
          <a:noFill/>
          <a:ln w="9525">
            <a:noFill/>
            <a:miter lim="800000"/>
          </a:ln>
        </p:spPr>
        <p:txBody>
          <a:bodyPr wrap="square">
            <a:spAutoFit/>
          </a:bodyPr>
          <a:lstStyle/>
          <a:p>
            <a:pPr>
              <a:lnSpc>
                <a:spcPct val="150000"/>
              </a:lnSpc>
            </a:pPr>
            <a:r>
              <a:rPr altLang="en-US" b="1" lang="zh-CN" sz="2400">
                <a:solidFill>
                  <a:schemeClr val="accent6">
                    <a:lumMod val="75000"/>
                  </a:schemeClr>
                </a:solidFill>
                <a:effectLst>
                  <a:reflection algn="bl" blurRad="6350" dir="5400000" dist="60007" endA="900" endPos="60000" rotWithShape="0" stA="60000" sy="-100000"/>
                </a:effectLst>
                <a:latin charset="-122" pitchFamily="34" typeface="微软雅黑"/>
                <a:ea charset="-122" pitchFamily="34" typeface="微软雅黑"/>
              </a:rPr>
              <a:t>个性风格</a:t>
            </a:r>
          </a:p>
        </p:txBody>
      </p:sp>
      <p:sp>
        <p:nvSpPr>
          <p:cNvPr id="15" name="椭圆 14"/>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27" name="Text Box 44"/>
          <p:cNvSpPr txBox="1">
            <a:spLocks noChangeArrowheads="1"/>
          </p:cNvSpPr>
          <p:nvPr/>
        </p:nvSpPr>
        <p:spPr bwMode="auto">
          <a:xfrm>
            <a:off x="7464330" y="620323"/>
            <a:ext cx="4313858"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右军是谁？右军是王羲之，1600多年前的中国大书法家。小田村夫为什么说是书法大家毁了他们的神童呢?原来这位神童临摹王羲之的书帖成瘾，经过20年的苦练，把自己的书法个性磨得一点都没有了。</a:t>
            </a:r>
          </a:p>
        </p:txBody>
      </p:sp>
      <p:sp>
        <p:nvSpPr>
          <p:cNvPr id="28" name="Text Box 44"/>
          <p:cNvSpPr txBox="1">
            <a:spLocks noChangeArrowheads="1"/>
          </p:cNvSpPr>
          <p:nvPr/>
        </p:nvSpPr>
        <p:spPr bwMode="auto">
          <a:xfrm>
            <a:off x="7464330" y="2672062"/>
            <a:ext cx="4313858"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现在，他的字与王羲之的比较起来，几乎能够达到乱真的程度，可是自己的东西一丝都找不到。在鉴赏家眼里，他的书法已不再是艺术，而是令人厌恶的仿制品。 </a:t>
            </a:r>
          </a:p>
        </p:txBody>
      </p:sp>
      <p:cxnSp>
        <p:nvCxnSpPr>
          <p:cNvPr id="26" name="直接连接符 25"/>
          <p:cNvCxnSpPr/>
          <p:nvPr/>
        </p:nvCxnSpPr>
        <p:spPr>
          <a:xfrm flipH="1">
            <a:off x="5447844" y="764357"/>
            <a:ext cx="0" cy="81193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6" name="TextBox 5"/>
          <p:cNvSpPr txBox="1"/>
          <p:nvPr/>
        </p:nvSpPr>
        <p:spPr>
          <a:xfrm>
            <a:off x="5735913" y="1052427"/>
            <a:ext cx="708343" cy="36576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案 例</a:t>
            </a:r>
          </a:p>
        </p:txBody>
      </p:sp>
      <p:pic>
        <p:nvPicPr>
          <p:cNvPr descr="C:\Documents and Settings\tdz\桌面\未标题-1 拷贝.png" id="5122" name="Picture 2"/>
          <p:cNvPicPr>
            <a:picLocks noChangeArrowheads="1" noChangeAspect="1"/>
          </p:cNvPicPr>
          <p:nvPr/>
        </p:nvPicPr>
        <p:blipFill>
          <a:blip r:embed="rId2">
            <a:extLst>
              <a:ext uri="{28A0092B-C50C-407E-A947-70E740481C1C}">
                <a14:useLocalDpi/>
              </a:ext>
            </a:extLst>
          </a:blip>
          <a:stretch>
            <a:fillRect/>
          </a:stretch>
        </p:blipFill>
        <p:spPr bwMode="auto">
          <a:xfrm>
            <a:off x="982766" y="1984649"/>
            <a:ext cx="6769633" cy="4873799"/>
          </a:xfrm>
          <a:prstGeom prst="rect">
            <a:avLst/>
          </a:prstGeom>
          <a:noFill/>
          <a:extLst>
            <a:ext uri="{909E8E84-426E-40DD-AFC4-6F175D3DCCD1}">
              <a14:hiddenFill>
                <a:solidFill>
                  <a:srgbClr val="FFFFFF"/>
                </a:solidFill>
              </a14:hiddenFill>
            </a:ext>
          </a:extLst>
        </p:spPr>
      </p:pic>
      <p:cxnSp>
        <p:nvCxnSpPr>
          <p:cNvPr id="21" name="直接连接符 20"/>
          <p:cNvCxnSpPr/>
          <p:nvPr/>
        </p:nvCxnSpPr>
        <p:spPr>
          <a:xfrm>
            <a:off x="5600263" y="764357"/>
            <a:ext cx="186406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2" name="直接连接符 21"/>
          <p:cNvCxnSpPr/>
          <p:nvPr/>
        </p:nvCxnSpPr>
        <p:spPr>
          <a:xfrm flipH="1">
            <a:off x="11641338" y="4094175"/>
            <a:ext cx="0" cy="199946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E:\仝德志文件，勿删！\03-参考文档\！PPT图片及版面资源\06-PPT精选插图\04-图标\红色坎肩.png" id="5123" name="Picture 3"/>
          <p:cNvPicPr>
            <a:picLocks noChangeArrowheads="1" noChangeAspect="1"/>
          </p:cNvPicPr>
          <p:nvPr/>
        </p:nvPicPr>
        <p:blipFill>
          <a:blip r:embed="rId3">
            <a:extLst>
              <a:ext uri="{28A0092B-C50C-407E-A947-70E740481C1C}">
                <a14:useLocalDpi/>
              </a:ext>
            </a:extLst>
          </a:blip>
          <a:stretch>
            <a:fillRect/>
          </a:stretch>
        </p:blipFill>
        <p:spPr bwMode="auto">
          <a:xfrm>
            <a:off x="6240035" y="655907"/>
            <a:ext cx="1092342" cy="1193955"/>
          </a:xfrm>
          <a:prstGeom prst="rect">
            <a:avLst/>
          </a:prstGeom>
          <a:noFill/>
          <a:extLst>
            <a:ext uri="{909E8E84-426E-40DD-AFC4-6F175D3DCCD1}">
              <a14:hiddenFill>
                <a:solidFill>
                  <a:srgbClr val="FFFFFF"/>
                </a:solidFill>
              </a14:hiddenFill>
            </a:ext>
          </a:extLst>
        </p:spPr>
      </p:pic>
      <p:sp>
        <p:nvSpPr>
          <p:cNvPr id="25" name="TextBox 24"/>
          <p:cNvSpPr txBox="1"/>
          <p:nvPr/>
        </p:nvSpPr>
        <p:spPr>
          <a:xfrm>
            <a:off x="6556737" y="924160"/>
            <a:ext cx="411480" cy="640080"/>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案</a:t>
            </a:r>
          </a:p>
          <a:p>
            <a:r>
              <a:rPr altLang="en-US" lang="zh-CN">
                <a:solidFill>
                  <a:schemeClr val="bg1"/>
                </a:solidFill>
                <a:latin charset="-122" pitchFamily="34" typeface="微软雅黑"/>
                <a:ea charset="-122" pitchFamily="34" typeface="微软雅黑"/>
              </a:rPr>
              <a:t>例</a:t>
            </a:r>
          </a:p>
        </p:txBody>
      </p:sp>
    </p:spTree>
    <p:extLst>
      <p:ext uri="{BB962C8B-B14F-4D97-AF65-F5344CB8AC3E}">
        <p14:creationId val="339290356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个人品牌的核心价值</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4" name="直接连接符 13"/>
          <p:cNvCxnSpPr/>
          <p:nvPr/>
        </p:nvCxnSpPr>
        <p:spPr>
          <a:xfrm flipH="1">
            <a:off x="5591878" y="1700583"/>
            <a:ext cx="0" cy="28807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1" name="Text Box 44"/>
          <p:cNvSpPr txBox="1">
            <a:spLocks noChangeArrowheads="1"/>
          </p:cNvSpPr>
          <p:nvPr/>
        </p:nvSpPr>
        <p:spPr bwMode="auto">
          <a:xfrm>
            <a:off x="1918992" y="2185166"/>
            <a:ext cx="460911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我们认为个人品牌的核心价值就是个人品牌价值中的核心部分。个人品牌核心价值既可以是职业价值，也可以情感价值或个性风格，还可以是三者的和谐统一。</a:t>
            </a:r>
          </a:p>
        </p:txBody>
      </p:sp>
      <p:sp>
        <p:nvSpPr>
          <p:cNvPr id="24" name="Text Box 44"/>
          <p:cNvSpPr txBox="1">
            <a:spLocks noChangeArrowheads="1"/>
          </p:cNvSpPr>
          <p:nvPr/>
        </p:nvSpPr>
        <p:spPr bwMode="auto">
          <a:xfrm>
            <a:off x="1918992" y="3906984"/>
            <a:ext cx="460911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其实每种模式都不乏成功案例，比如，精湛而又高超的武艺，成就了李小龙；楚人季布，成为了诚信的精神象征；成龙的喜剧式打斗风格，也是其票房的有力保障……</a:t>
            </a:r>
          </a:p>
        </p:txBody>
      </p: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pic>
        <p:nvPicPr>
          <p:cNvPr descr="C:\Documents and Settings\tdz\桌面\72f082025aafa40fb3960264ab64034f78f01933.jp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104244" y="-447"/>
            <a:ext cx="4544017" cy="5887217"/>
          </a:xfrm>
          <a:prstGeom prst="rect">
            <a:avLst/>
          </a:prstGeom>
          <a:noFill/>
          <a:extLst>
            <a:ext uri="{909E8E84-426E-40DD-AFC4-6F175D3DCCD1}">
              <a14:hiddenFill>
                <a:solidFill>
                  <a:srgbClr val="FFFFFF"/>
                </a:solidFill>
              </a14:hiddenFill>
            </a:ext>
          </a:extLst>
        </p:spPr>
      </p:pic>
    </p:spTree>
    <p:extLst>
      <p:ext uri="{BB962C8B-B14F-4D97-AF65-F5344CB8AC3E}">
        <p14:creationId val="116807664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1"/>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1000" id="10"/>
                                        <p:tgtEl>
                                          <p:spTgt spid="10"/>
                                        </p:tgtEl>
                                      </p:cBhvr>
                                    </p:animEffect>
                                    <p:anim calcmode="lin" valueType="num">
                                      <p:cBhvr>
                                        <p:cTn dur="1000" fill="hold" id="11"/>
                                        <p:tgtEl>
                                          <p:spTgt spid="10"/>
                                        </p:tgtEl>
                                        <p:attrNameLst>
                                          <p:attrName>ppt_x</p:attrName>
                                        </p:attrNameLst>
                                      </p:cBhvr>
                                      <p:tavLst>
                                        <p:tav tm="0">
                                          <p:val>
                                            <p:strVal val="#ppt_x"/>
                                          </p:val>
                                        </p:tav>
                                        <p:tav tm="100000">
                                          <p:val>
                                            <p:strVal val="#ppt_x"/>
                                          </p:val>
                                        </p:tav>
                                      </p:tavLst>
                                    </p:anim>
                                    <p:anim calcmode="lin" valueType="num">
                                      <p:cBhvr>
                                        <p:cTn dur="1000" fill="hold" id="12"/>
                                        <p:tgtEl>
                                          <p:spTgt spid="1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13"/>
                                        </p:tgtEl>
                                        <p:attrNameLst>
                                          <p:attrName>style.visibility</p:attrName>
                                        </p:attrNameLst>
                                      </p:cBhvr>
                                      <p:to>
                                        <p:strVal val="visible"/>
                                      </p:to>
                                    </p:set>
                                    <p:animEffect filter="wipe(left)" transition="in">
                                      <p:cBhvr>
                                        <p:cTn dur="500" id="16"/>
                                        <p:tgtEl>
                                          <p:spTgt spid="13"/>
                                        </p:tgtEl>
                                      </p:cBhvr>
                                    </p:animEffect>
                                  </p:childTnLst>
                                </p:cTn>
                              </p:par>
                              <p:par>
                                <p:cTn fill="hold" id="17" nodeType="withEffect" presetClass="entr" presetID="22" presetSubtype="1">
                                  <p:stCondLst>
                                    <p:cond delay="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1000" id="23"/>
                                        <p:tgtEl>
                                          <p:spTgt spid="21"/>
                                        </p:tgtEl>
                                      </p:cBhvr>
                                    </p:animEffect>
                                    <p:anim calcmode="lin" valueType="num">
                                      <p:cBhvr>
                                        <p:cTn dur="1000" fill="hold" id="24"/>
                                        <p:tgtEl>
                                          <p:spTgt spid="21"/>
                                        </p:tgtEl>
                                        <p:attrNameLst>
                                          <p:attrName>ppt_x</p:attrName>
                                        </p:attrNameLst>
                                      </p:cBhvr>
                                      <p:tavLst>
                                        <p:tav tm="0">
                                          <p:val>
                                            <p:strVal val="#ppt_x"/>
                                          </p:val>
                                        </p:tav>
                                        <p:tav tm="100000">
                                          <p:val>
                                            <p:strVal val="#ppt_x"/>
                                          </p:val>
                                        </p:tav>
                                      </p:tavLst>
                                    </p:anim>
                                    <p:anim calcmode="lin" valueType="num">
                                      <p:cBhvr>
                                        <p:cTn dur="1000" fill="hold" id="25"/>
                                        <p:tgtEl>
                                          <p:spTgt spid="21"/>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0"/>
                                  </p:stCondLst>
                                  <p:childTnLst>
                                    <p:set>
                                      <p:cBhvr>
                                        <p:cTn dur="1" fill="hold" id="27">
                                          <p:stCondLst>
                                            <p:cond delay="0"/>
                                          </p:stCondLst>
                                        </p:cTn>
                                        <p:tgtEl>
                                          <p:spTgt spid="24"/>
                                        </p:tgtEl>
                                        <p:attrNameLst>
                                          <p:attrName>style.visibility</p:attrName>
                                        </p:attrNameLst>
                                      </p:cBhvr>
                                      <p:to>
                                        <p:strVal val="visible"/>
                                      </p:to>
                                    </p:set>
                                    <p:animEffect filter="fade" transition="in">
                                      <p:cBhvr>
                                        <p:cTn dur="1000" id="28"/>
                                        <p:tgtEl>
                                          <p:spTgt spid="24"/>
                                        </p:tgtEl>
                                      </p:cBhvr>
                                    </p:animEffect>
                                    <p:anim calcmode="lin" valueType="num">
                                      <p:cBhvr>
                                        <p:cTn dur="1000" fill="hold" id="29"/>
                                        <p:tgtEl>
                                          <p:spTgt spid="24"/>
                                        </p:tgtEl>
                                        <p:attrNameLst>
                                          <p:attrName>ppt_x</p:attrName>
                                        </p:attrNameLst>
                                      </p:cBhvr>
                                      <p:tavLst>
                                        <p:tav tm="0">
                                          <p:val>
                                            <p:strVal val="#ppt_x"/>
                                          </p:val>
                                        </p:tav>
                                        <p:tav tm="100000">
                                          <p:val>
                                            <p:strVal val="#ppt_x"/>
                                          </p:val>
                                        </p:tav>
                                      </p:tavLst>
                                    </p:anim>
                                    <p:anim calcmode="lin" valueType="num">
                                      <p:cBhvr>
                                        <p:cTn dur="1000" fill="hold" id="30"/>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1"/>
      <p:bldP grpId="0" spid="24"/>
      <p:bldP grpId="0" spid="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个人品牌的核心价值</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4" name="直接连接符 13"/>
          <p:cNvCxnSpPr/>
          <p:nvPr/>
        </p:nvCxnSpPr>
        <p:spPr>
          <a:xfrm flipH="1">
            <a:off x="5591878" y="1700583"/>
            <a:ext cx="0" cy="28807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1" name="Text Box 44"/>
          <p:cNvSpPr txBox="1">
            <a:spLocks noChangeArrowheads="1"/>
          </p:cNvSpPr>
          <p:nvPr/>
        </p:nvSpPr>
        <p:spPr bwMode="auto">
          <a:xfrm>
            <a:off x="1918992" y="2150922"/>
            <a:ext cx="4897182"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b="1" lang="zh-CN">
                <a:solidFill>
                  <a:srgbClr val="FF0000"/>
                </a:solidFill>
              </a:rPr>
              <a:t>个人品牌的核心价值是个人品牌的精髓，是品牌的灵魂，是驱动人们认同、喜欢乃至爱上一个个人品牌的主要力量。定位并全力维护和宣扬个人品牌的核心价值已成为许多人建立个人品牌的共识。</a:t>
            </a:r>
          </a:p>
        </p:txBody>
      </p:sp>
      <p:sp>
        <p:nvSpPr>
          <p:cNvPr id="24" name="Text Box 44"/>
          <p:cNvSpPr txBox="1">
            <a:spLocks noChangeArrowheads="1"/>
          </p:cNvSpPr>
          <p:nvPr/>
        </p:nvSpPr>
        <p:spPr bwMode="auto">
          <a:xfrm>
            <a:off x="1918992" y="4246026"/>
            <a:ext cx="4897182"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而是否拥有核心价值，也是个人品牌经营是否成功的重要标志之一。那么，个人品牌核心价值究竟选择那种模式为最佳呢？</a:t>
            </a:r>
          </a:p>
        </p:txBody>
      </p:sp>
      <p:sp>
        <p:nvSpPr>
          <p:cNvPr id="12" name="椭圆 11"/>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pic>
        <p:nvPicPr>
          <p:cNvPr descr="E:\仝德志文件，勿删！\03-参考文档\！PPT图片及版面资源\06-PPT精选插图\03-人物\xpic3339.jpg" id="16" name="Picture 3"/>
          <p:cNvPicPr>
            <a:picLocks noChangeArrowheads="1" noChangeAspect="1"/>
          </p:cNvPicPr>
          <p:nvPr/>
        </p:nvPicPr>
        <p:blipFill>
          <a:blip r:embed="rId2">
            <a:extLst>
              <a:ext uri="{28A0092B-C50C-407E-A947-70E740481C1C}">
                <a14:useLocalDpi/>
              </a:ext>
            </a:extLst>
          </a:blip>
          <a:stretch>
            <a:fillRect/>
          </a:stretch>
        </p:blipFill>
        <p:spPr bwMode="auto">
          <a:xfrm>
            <a:off x="7320251" y="-447"/>
            <a:ext cx="4320563" cy="5855308"/>
          </a:xfrm>
          <a:prstGeom prst="rect">
            <a:avLst/>
          </a:prstGeom>
          <a:noFill/>
          <a:extLst>
            <a:ext uri="{909E8E84-426E-40DD-AFC4-6F175D3DCCD1}">
              <a14:hiddenFill>
                <a:solidFill>
                  <a:srgbClr val="FFFFFF"/>
                </a:solidFill>
              </a14:hiddenFill>
            </a:ext>
          </a:extLst>
        </p:spPr>
      </p:pic>
    </p:spTree>
    <p:extLst>
      <p:ext uri="{BB962C8B-B14F-4D97-AF65-F5344CB8AC3E}">
        <p14:creationId val="42130778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个人品牌价值</a:t>
            </a:r>
          </a:p>
        </p:txBody>
      </p:sp>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个人品牌的核心价值</a:t>
            </a:r>
          </a:p>
        </p:txBody>
      </p:sp>
      <p:cxnSp>
        <p:nvCxnSpPr>
          <p:cNvPr id="13" name="直接连接符 12"/>
          <p:cNvCxnSpPr/>
          <p:nvPr/>
        </p:nvCxnSpPr>
        <p:spPr>
          <a:xfrm>
            <a:off x="1198818" y="1700583"/>
            <a:ext cx="4249025"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4" name="直接连接符 13"/>
          <p:cNvCxnSpPr/>
          <p:nvPr/>
        </p:nvCxnSpPr>
        <p:spPr>
          <a:xfrm flipH="1">
            <a:off x="5591878" y="1700583"/>
            <a:ext cx="0" cy="28807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1" name="Text Box 44"/>
          <p:cNvSpPr txBox="1">
            <a:spLocks noChangeArrowheads="1"/>
          </p:cNvSpPr>
          <p:nvPr/>
        </p:nvSpPr>
        <p:spPr bwMode="auto">
          <a:xfrm>
            <a:off x="1918992" y="2150922"/>
            <a:ext cx="561735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这主要以个人品牌的核心价值能否对目标群体产生最大感染力，并同竞争对手形成差异为原则。但要注意：职业价值是是精神象征及个人风格的基石，它们只有在坚实可靠的职业价值的强力支撑下，才更有说服力感染力。切不可本末倒置，否则，“皮之不存，毛将焉附”？</a:t>
            </a:r>
          </a:p>
        </p:txBody>
      </p:sp>
      <p:sp>
        <p:nvSpPr>
          <p:cNvPr id="24" name="Text Box 44"/>
          <p:cNvSpPr txBox="1">
            <a:spLocks noChangeArrowheads="1"/>
          </p:cNvSpPr>
          <p:nvPr/>
        </p:nvSpPr>
        <p:spPr bwMode="auto">
          <a:xfrm>
            <a:off x="1918992" y="4123036"/>
            <a:ext cx="561735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然而，从事同样职业的人非常多，一个人如果在职业价值方面没有超乎绝伦的优势，在保持职业价值水准的基础上，要开拓出个人品牌价值的精神象征和个性风格两个层面，并努力使之成为自己的核心价值。</a:t>
            </a:r>
          </a:p>
        </p:txBody>
      </p:sp>
      <p:sp>
        <p:nvSpPr>
          <p:cNvPr id="12" name="椭圆 11"/>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pic>
        <p:nvPicPr>
          <p:cNvPr descr="E:\仝德志文件，勿删！\03-参考文档\！PPT图片及版面资源\06-PPT精选插图\03-人物\96B7968937EB7BA7D24F6D0E4F4A598F.jpg" id="15" name="Picture 2"/>
          <p:cNvPicPr>
            <a:picLocks noChangeArrowheads="1" noChangeAspect="1"/>
          </p:cNvPicPr>
          <p:nvPr/>
        </p:nvPicPr>
        <p:blipFill>
          <a:blip r:embed="rId2">
            <a:extLst>
              <a:ext uri="{28A0092B-C50C-407E-A947-70E740481C1C}">
                <a14:useLocalDpi/>
              </a:ext>
            </a:extLst>
          </a:blip>
          <a:stretch>
            <a:fillRect/>
          </a:stretch>
        </p:blipFill>
        <p:spPr bwMode="auto">
          <a:xfrm>
            <a:off x="7738231" y="-447"/>
            <a:ext cx="3902583" cy="5852287"/>
          </a:xfrm>
          <a:prstGeom prst="rect">
            <a:avLst/>
          </a:prstGeom>
          <a:noFill/>
          <a:extLst>
            <a:ext uri="{909E8E84-426E-40DD-AFC4-6F175D3DCCD1}">
              <a14:hiddenFill>
                <a:solidFill>
                  <a:srgbClr val="FFFFFF"/>
                </a:solidFill>
              </a14:hiddenFill>
            </a:ext>
          </a:extLst>
        </p:spPr>
      </p:pic>
    </p:spTree>
    <p:extLst>
      <p:ext uri="{BB962C8B-B14F-4D97-AF65-F5344CB8AC3E}">
        <p14:creationId val="1306730376"/>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个人品牌资产</a:t>
            </a:r>
          </a:p>
        </p:txBody>
      </p:sp>
      <p:grpSp>
        <p:nvGrpSpPr>
          <p:cNvPr id="11" name="组合 10"/>
          <p:cNvGrpSpPr/>
          <p:nvPr/>
        </p:nvGrpSpPr>
        <p:grpSpPr>
          <a:xfrm>
            <a:off x="5292770" y="2132687"/>
            <a:ext cx="1661382" cy="1655788"/>
            <a:chOff x="1616752" y="4473115"/>
            <a:chExt cx="867016" cy="864096"/>
          </a:xfrm>
          <a:effectLst>
            <a:reflection algn="bl" blurRad="6350" dir="5400000" endPos="23000" rotWithShape="0" stA="8000" sy="-100000"/>
          </a:effectLst>
        </p:grpSpPr>
        <p:sp>
          <p:nvSpPr>
            <p:cNvPr id="12" name="椭圆 11"/>
            <p:cNvSpPr/>
            <p:nvPr/>
          </p:nvSpPr>
          <p:spPr>
            <a:xfrm>
              <a:off x="1619672" y="4473115"/>
              <a:ext cx="864096" cy="864096"/>
            </a:xfrm>
            <a:prstGeom prst="ellipse">
              <a:avLst/>
            </a:prstGeom>
            <a:gradFill flip="none" rotWithShape="1">
              <a:gsLst>
                <a:gs pos="18000">
                  <a:srgbClr val="119707"/>
                </a:gs>
                <a:gs pos="74000">
                  <a:srgbClr val="8AD53F"/>
                </a:gs>
                <a:gs pos="100000">
                  <a:srgbClr val="BCEB6F"/>
                </a:gs>
              </a:gsLst>
              <a:lin ang="189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14" name="椭圆 13"/>
            <p:cNvSpPr/>
            <p:nvPr/>
          </p:nvSpPr>
          <p:spPr>
            <a:xfrm>
              <a:off x="1616752" y="4473115"/>
              <a:ext cx="864096" cy="864096"/>
            </a:xfrm>
            <a:prstGeom prst="ellipse">
              <a:avLst/>
            </a:prstGeom>
            <a:gradFill flip="none" rotWithShape="1">
              <a:gsLst>
                <a:gs pos="68000">
                  <a:srgbClr val="119707">
                    <a:alpha val="45000"/>
                  </a:srgbClr>
                </a:gs>
                <a:gs pos="84000">
                  <a:schemeClr val="bg1">
                    <a:alpha val="0"/>
                  </a:schemeClr>
                </a:gs>
                <a:gs pos="56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15" name="椭圆 14"/>
            <p:cNvSpPr/>
            <p:nvPr/>
          </p:nvSpPr>
          <p:spPr>
            <a:xfrm>
              <a:off x="1871700" y="4504639"/>
              <a:ext cx="360040" cy="17849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grpSp>
      <p:sp>
        <p:nvSpPr>
          <p:cNvPr id="16" name="TextBox 15"/>
          <p:cNvSpPr txBox="1">
            <a:spLocks noChangeArrowheads="1"/>
          </p:cNvSpPr>
          <p:nvPr/>
        </p:nvSpPr>
        <p:spPr bwMode="auto">
          <a:xfrm flipH="1">
            <a:off x="5776875" y="2624452"/>
            <a:ext cx="1111317" cy="39624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2000">
                <a:solidFill>
                  <a:prstClr val="white"/>
                </a:solidFill>
                <a:latin charset="-122" pitchFamily="34" typeface="微软雅黑"/>
                <a:ea charset="-122" pitchFamily="34" typeface="微软雅黑"/>
              </a:rPr>
              <a:t>美誉度</a:t>
            </a:r>
          </a:p>
        </p:txBody>
      </p:sp>
      <p:grpSp>
        <p:nvGrpSpPr>
          <p:cNvPr id="18" name="组合 17"/>
          <p:cNvGrpSpPr/>
          <p:nvPr/>
        </p:nvGrpSpPr>
        <p:grpSpPr>
          <a:xfrm>
            <a:off x="1954879" y="2115330"/>
            <a:ext cx="1661382" cy="1655790"/>
            <a:chOff x="1954624" y="2656115"/>
            <a:chExt cx="1661166" cy="1655574"/>
          </a:xfrm>
        </p:grpSpPr>
        <p:grpSp>
          <p:nvGrpSpPr>
            <p:cNvPr id="21" name="组合 20"/>
            <p:cNvGrpSpPr/>
            <p:nvPr/>
          </p:nvGrpSpPr>
          <p:grpSpPr>
            <a:xfrm>
              <a:off x="1954624" y="2656115"/>
              <a:ext cx="1661166" cy="1655574"/>
              <a:chOff x="1616752" y="4473115"/>
              <a:chExt cx="867016" cy="864097"/>
            </a:xfrm>
            <a:effectLst>
              <a:reflection algn="bl" blurRad="6350" dir="5400000" dist="50800" endPos="29000" rotWithShape="0" stA="14000" sy="-100000"/>
            </a:effectLst>
          </p:grpSpPr>
          <p:sp>
            <p:nvSpPr>
              <p:cNvPr id="27" name="椭圆 26"/>
              <p:cNvSpPr/>
              <p:nvPr/>
            </p:nvSpPr>
            <p:spPr>
              <a:xfrm>
                <a:off x="1619672" y="4473116"/>
                <a:ext cx="864096" cy="864096"/>
              </a:xfrm>
              <a:prstGeom prst="ellipse">
                <a:avLst/>
              </a:prstGeom>
              <a:gradFill flip="none" rotWithShape="1">
                <a:gsLst>
                  <a:gs pos="43000">
                    <a:srgbClr val="FF7711"/>
                  </a:gs>
                  <a:gs pos="67000">
                    <a:srgbClr val="FFAA01"/>
                  </a:gs>
                  <a:gs pos="100000">
                    <a:srgbClr val="FECE02"/>
                  </a:gs>
                  <a:gs pos="0">
                    <a:srgbClr val="C73E01"/>
                  </a:gs>
                  <a:gs pos="80000">
                    <a:srgbClr val="FFC000"/>
                  </a:gs>
                </a:gsLst>
                <a:lin ang="162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8" name="椭圆 27"/>
              <p:cNvSpPr/>
              <p:nvPr/>
            </p:nvSpPr>
            <p:spPr>
              <a:xfrm>
                <a:off x="1616752" y="4473115"/>
                <a:ext cx="864096" cy="864096"/>
              </a:xfrm>
              <a:prstGeom prst="ellipse">
                <a:avLst/>
              </a:prstGeom>
              <a:gradFill flip="none" rotWithShape="1">
                <a:gsLst>
                  <a:gs pos="68000">
                    <a:srgbClr val="ED4A01">
                      <a:alpha val="80000"/>
                    </a:srgbClr>
                  </a:gs>
                  <a:gs pos="80000">
                    <a:schemeClr val="bg1">
                      <a:alpha val="0"/>
                    </a:schemeClr>
                  </a:gs>
                  <a:gs pos="52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9" name="椭圆 28"/>
              <p:cNvSpPr/>
              <p:nvPr/>
            </p:nvSpPr>
            <p:spPr>
              <a:xfrm>
                <a:off x="1871700" y="4504639"/>
                <a:ext cx="360040" cy="17849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grpSp>
        <p:sp>
          <p:nvSpPr>
            <p:cNvPr id="22" name="任意多边形 21"/>
            <p:cNvSpPr/>
            <p:nvPr/>
          </p:nvSpPr>
          <p:spPr>
            <a:xfrm>
              <a:off x="1974850" y="3162300"/>
              <a:ext cx="438150" cy="641350"/>
            </a:xfrm>
            <a:custGeom>
              <a:gdLst>
                <a:gd fmla="*/ 317500 w 438150" name="connsiteX0"/>
                <a:gd fmla="*/ 482600 h 641350" name="connsiteY0"/>
                <a:gd fmla="*/ 63500 w 438150" name="connsiteX1"/>
                <a:gd fmla="*/ 641350 h 641350" name="connsiteY1"/>
                <a:gd fmla="*/ 0 w 438150" name="connsiteX2"/>
                <a:gd fmla="*/ 438150 h 641350" name="connsiteY2"/>
                <a:gd fmla="*/ 368300 w 438150" name="connsiteX3"/>
                <a:gd fmla="*/ 0 h 641350" name="connsiteY3"/>
                <a:gd fmla="*/ 438150 w 438150" name="connsiteX4"/>
                <a:gd fmla="*/ 133350 h 641350" name="connsiteY4"/>
                <a:gd fmla="*/ 317500 w 438150" name="connsiteX5"/>
                <a:gd fmla="*/ 482600 h 6413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1350" w="438150">
                  <a:moveTo>
                    <a:pt x="317500" y="482600"/>
                  </a:moveTo>
                  <a:lnTo>
                    <a:pt x="63500" y="641350"/>
                  </a:lnTo>
                  <a:cubicBezTo>
                    <a:pt x="45508" y="621242"/>
                    <a:pt x="2117" y="543983"/>
                    <a:pt x="0" y="438150"/>
                  </a:cubicBezTo>
                  <a:lnTo>
                    <a:pt x="368300" y="0"/>
                  </a:lnTo>
                  <a:lnTo>
                    <a:pt x="438150" y="133350"/>
                  </a:lnTo>
                  <a:cubicBezTo>
                    <a:pt x="404283" y="376767"/>
                    <a:pt x="357717" y="366183"/>
                    <a:pt x="317500" y="482600"/>
                  </a:cubicBezTo>
                  <a:close/>
                </a:path>
              </a:pathLst>
            </a:custGeom>
            <a:gradFill flip="none" rotWithShape="1">
              <a:gsLst>
                <a:gs pos="42000">
                  <a:srgbClr val="FF7711"/>
                </a:gs>
                <a:gs pos="80000">
                  <a:srgbClr val="FFAA01">
                    <a:lumMod val="98000"/>
                    <a:lumOff val="2000"/>
                  </a:srgbClr>
                </a:gs>
                <a:gs pos="97000">
                  <a:srgbClr val="FECE02">
                    <a:alpha val="0"/>
                  </a:srgbClr>
                </a:gs>
                <a:gs pos="3000">
                  <a:srgbClr val="E14D0B"/>
                </a:gs>
              </a:gsLst>
              <a:lin ang="19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4" name="TextBox 11"/>
            <p:cNvSpPr txBox="1">
              <a:spLocks noChangeArrowheads="1"/>
            </p:cNvSpPr>
            <p:nvPr/>
          </p:nvSpPr>
          <p:spPr bwMode="auto">
            <a:xfrm flipH="1">
              <a:off x="2058269" y="3209464"/>
              <a:ext cx="1252352" cy="396188"/>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en-US" b="1" kern="0" lang="zh-CN" sz="2000">
                  <a:solidFill>
                    <a:prstClr val="white"/>
                  </a:solidFill>
                  <a:latin charset="-122" pitchFamily="34" typeface="微软雅黑"/>
                  <a:ea charset="-122" pitchFamily="34" typeface="微软雅黑"/>
                </a:rPr>
                <a:t>知名度</a:t>
              </a:r>
            </a:p>
          </p:txBody>
        </p:sp>
      </p:grpSp>
      <p:grpSp>
        <p:nvGrpSpPr>
          <p:cNvPr id="30" name="组合 29"/>
          <p:cNvGrpSpPr/>
          <p:nvPr/>
        </p:nvGrpSpPr>
        <p:grpSpPr>
          <a:xfrm>
            <a:off x="3261507" y="1786068"/>
            <a:ext cx="2443350" cy="2435123"/>
            <a:chOff x="1616752" y="4473115"/>
            <a:chExt cx="867016" cy="864096"/>
          </a:xfrm>
          <a:effectLst>
            <a:reflection algn="bl" blurRad="6350" dir="5400000" dist="50800" endPos="24000" rotWithShape="0" stA="27000" sy="-100000"/>
          </a:effectLst>
        </p:grpSpPr>
        <p:sp>
          <p:nvSpPr>
            <p:cNvPr id="31" name="椭圆 30"/>
            <p:cNvSpPr/>
            <p:nvPr/>
          </p:nvSpPr>
          <p:spPr>
            <a:xfrm>
              <a:off x="1619672" y="4473115"/>
              <a:ext cx="864096" cy="864096"/>
            </a:xfrm>
            <a:prstGeom prst="ellipse">
              <a:avLst/>
            </a:prstGeom>
            <a:gradFill flip="none" rotWithShape="1">
              <a:gsLst>
                <a:gs pos="0">
                  <a:srgbClr val="BE1247"/>
                </a:gs>
                <a:gs pos="27000">
                  <a:srgbClr val="D2144F"/>
                </a:gs>
                <a:gs pos="66000">
                  <a:srgbClr val="BE1247">
                    <a:alpha val="69000"/>
                  </a:srgbClr>
                </a:gs>
                <a:gs pos="100000">
                  <a:srgbClr val="FA9496">
                    <a:alpha val="50000"/>
                  </a:srgbClr>
                </a:gs>
              </a:gsLst>
              <a:lin ang="162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32" name="椭圆 31"/>
            <p:cNvSpPr/>
            <p:nvPr/>
          </p:nvSpPr>
          <p:spPr>
            <a:xfrm>
              <a:off x="1616752" y="4473115"/>
              <a:ext cx="864096" cy="864096"/>
            </a:xfrm>
            <a:prstGeom prst="ellipse">
              <a:avLst/>
            </a:prstGeom>
            <a:gradFill flip="none" rotWithShape="1">
              <a:gsLst>
                <a:gs pos="68000">
                  <a:srgbClr val="BE1247">
                    <a:alpha val="80000"/>
                  </a:srgbClr>
                </a:gs>
                <a:gs pos="80000">
                  <a:schemeClr val="bg1">
                    <a:alpha val="0"/>
                  </a:schemeClr>
                </a:gs>
                <a:gs pos="52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33" name="椭圆 32"/>
            <p:cNvSpPr/>
            <p:nvPr/>
          </p:nvSpPr>
          <p:spPr>
            <a:xfrm>
              <a:off x="1871700" y="4504639"/>
              <a:ext cx="360040" cy="17849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grpSp>
      <p:sp>
        <p:nvSpPr>
          <p:cNvPr id="34" name="TextBox 11"/>
          <p:cNvSpPr txBox="1">
            <a:spLocks noChangeArrowheads="1"/>
          </p:cNvSpPr>
          <p:nvPr/>
        </p:nvSpPr>
        <p:spPr bwMode="auto">
          <a:xfrm flipH="1">
            <a:off x="3311052" y="2636809"/>
            <a:ext cx="2286434" cy="51816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en-US" b="1" kern="0" lang="zh-CN" sz="2800">
                <a:solidFill>
                  <a:prstClr val="white"/>
                </a:solidFill>
                <a:latin charset="-122" pitchFamily="34" typeface="微软雅黑"/>
                <a:ea charset="-122" pitchFamily="34" typeface="微软雅黑"/>
              </a:rPr>
              <a:t>忠诚度</a:t>
            </a:r>
          </a:p>
        </p:txBody>
      </p:sp>
      <p:grpSp>
        <p:nvGrpSpPr>
          <p:cNvPr id="4" name="组合 3"/>
          <p:cNvGrpSpPr/>
          <p:nvPr/>
        </p:nvGrpSpPr>
        <p:grpSpPr>
          <a:xfrm>
            <a:off x="8652565" y="1538115"/>
            <a:ext cx="2808366" cy="2808366"/>
            <a:chOff x="8651438" y="1880776"/>
            <a:chExt cx="2808000" cy="2808000"/>
          </a:xfrm>
        </p:grpSpPr>
        <p:sp>
          <p:nvSpPr>
            <p:cNvPr id="40" name="椭圆 39"/>
            <p:cNvSpPr/>
            <p:nvPr/>
          </p:nvSpPr>
          <p:spPr>
            <a:xfrm>
              <a:off x="8651438" y="1880776"/>
              <a:ext cx="2808000" cy="2808000"/>
            </a:xfrm>
            <a:prstGeom prst="ellipse">
              <a:avLst/>
            </a:prstGeom>
            <a:solidFill>
              <a:srgbClr val="32AEDA">
                <a:alpha val="40000"/>
              </a:srgbClr>
            </a:solidFill>
            <a:ln>
              <a:noFill/>
            </a:ln>
            <a:effectLst>
              <a:reflection algn="bl" blurRad="6350" dir="5400000" dist="50800" endA="300" endPos="385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8831590" y="2060776"/>
              <a:ext cx="2448000" cy="244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TextBox 38">
              <a:hlinkClick action="ppaction://hlinksldjump" r:id="rId2"/>
            </p:cNvPr>
            <p:cNvSpPr txBox="1"/>
            <p:nvPr/>
          </p:nvSpPr>
          <p:spPr>
            <a:xfrm>
              <a:off x="9047535" y="2620069"/>
              <a:ext cx="2088232" cy="1371421"/>
            </a:xfrm>
            <a:prstGeom prst="rect">
              <a:avLst/>
            </a:prstGeom>
            <a:noFill/>
          </p:spPr>
          <p:txBody>
            <a:bodyPr rtlCol="0" wrap="square">
              <a:spAutoFit/>
            </a:bodyPr>
            <a:lstStyle/>
            <a:p>
              <a:r>
                <a:rPr altLang="en-US" lang="zh-CN" sz="1200">
                  <a:solidFill>
                    <a:schemeClr val="bg1"/>
                  </a:solidFill>
                  <a:latin charset="-122" pitchFamily="34" typeface="微软雅黑"/>
                  <a:ea charset="-122" pitchFamily="34" typeface="微软雅黑"/>
                </a:rPr>
                <a:t>个人品牌是个人最重要的无形资产。在这里，我们可以直接借鉴对商品品牌的研究成果，对个人品牌资产的价值评判，我们同样可以从知名度、美誉度、忠诚度三个方面加以界定。</a:t>
              </a:r>
            </a:p>
          </p:txBody>
        </p:sp>
      </p:grpSp>
    </p:spTree>
    <p:extLst>
      <p:ext uri="{BB962C8B-B14F-4D97-AF65-F5344CB8AC3E}">
        <p14:creationId val="311121932"/>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8"/>
                                        </p:tgtEl>
                                        <p:attrNameLst>
                                          <p:attrName>style.visibility</p:attrName>
                                        </p:attrNameLst>
                                      </p:cBhvr>
                                      <p:to>
                                        <p:strVal val="visible"/>
                                      </p:to>
                                    </p:set>
                                    <p:animEffect filter="fade" transition="in">
                                      <p:cBhvr>
                                        <p:cTn dur="1000" id="17"/>
                                        <p:tgtEl>
                                          <p:spTgt spid="18"/>
                                        </p:tgtEl>
                                      </p:cBhvr>
                                    </p:animEffect>
                                    <p:anim calcmode="lin" valueType="num">
                                      <p:cBhvr>
                                        <p:cTn dur="1000" fill="hold" id="18"/>
                                        <p:tgtEl>
                                          <p:spTgt spid="18"/>
                                        </p:tgtEl>
                                        <p:attrNameLst>
                                          <p:attrName>ppt_x</p:attrName>
                                        </p:attrNameLst>
                                      </p:cBhvr>
                                      <p:tavLst>
                                        <p:tav tm="0">
                                          <p:val>
                                            <p:strVal val="#ppt_x"/>
                                          </p:val>
                                        </p:tav>
                                        <p:tav tm="100000">
                                          <p:val>
                                            <p:strVal val="#ppt_x"/>
                                          </p:val>
                                        </p:tav>
                                      </p:tavLst>
                                    </p:anim>
                                    <p:anim calcmode="lin" valueType="num">
                                      <p:cBhvr>
                                        <p:cTn dur="1000" fill="hold" id="19"/>
                                        <p:tgtEl>
                                          <p:spTgt spid="18"/>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1000" id="22"/>
                                        <p:tgtEl>
                                          <p:spTgt spid="30"/>
                                        </p:tgtEl>
                                      </p:cBhvr>
                                    </p:animEffect>
                                    <p:anim calcmode="lin" valueType="num">
                                      <p:cBhvr>
                                        <p:cTn dur="1000" fill="hold" id="23"/>
                                        <p:tgtEl>
                                          <p:spTgt spid="30"/>
                                        </p:tgtEl>
                                        <p:attrNameLst>
                                          <p:attrName>ppt_x</p:attrName>
                                        </p:attrNameLst>
                                      </p:cBhvr>
                                      <p:tavLst>
                                        <p:tav tm="0">
                                          <p:val>
                                            <p:strVal val="#ppt_x"/>
                                          </p:val>
                                        </p:tav>
                                        <p:tav tm="100000">
                                          <p:val>
                                            <p:strVal val="#ppt_x"/>
                                          </p:val>
                                        </p:tav>
                                      </p:tavLst>
                                    </p:anim>
                                    <p:anim calcmode="lin" valueType="num">
                                      <p:cBhvr>
                                        <p:cTn dur="1000" fill="hold" id="24"/>
                                        <p:tgtEl>
                                          <p:spTgt spid="30"/>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4"/>
                                        </p:tgtEl>
                                        <p:attrNameLst>
                                          <p:attrName>style.visibility</p:attrName>
                                        </p:attrNameLst>
                                      </p:cBhvr>
                                      <p:to>
                                        <p:strVal val="visible"/>
                                      </p:to>
                                    </p:set>
                                    <p:animEffect filter="fade" transition="in">
                                      <p:cBhvr>
                                        <p:cTn dur="1000" id="27"/>
                                        <p:tgtEl>
                                          <p:spTgt spid="34"/>
                                        </p:tgtEl>
                                      </p:cBhvr>
                                    </p:animEffect>
                                    <p:anim calcmode="lin" valueType="num">
                                      <p:cBhvr>
                                        <p:cTn dur="1000" fill="hold" id="28"/>
                                        <p:tgtEl>
                                          <p:spTgt spid="34"/>
                                        </p:tgtEl>
                                        <p:attrNameLst>
                                          <p:attrName>ppt_x</p:attrName>
                                        </p:attrNameLst>
                                      </p:cBhvr>
                                      <p:tavLst>
                                        <p:tav tm="0">
                                          <p:val>
                                            <p:strVal val="#ppt_x"/>
                                          </p:val>
                                        </p:tav>
                                        <p:tav tm="100000">
                                          <p:val>
                                            <p:strVal val="#ppt_x"/>
                                          </p:val>
                                        </p:tav>
                                      </p:tavLst>
                                    </p:anim>
                                    <p:anim calcmode="lin" valueType="num">
                                      <p:cBhvr>
                                        <p:cTn dur="1000" fill="hold" id="29"/>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4223548" y="1202783"/>
            <a:ext cx="3478053" cy="3478053"/>
          </a:xfrm>
          <a:prstGeom prst="ellipse">
            <a:avLst/>
          </a:prstGeom>
          <a:blipFill>
            <a:blip r:embed="rId2">
              <a:extLst>
                <a:ext uri="{28A0092B-C50C-407E-A947-70E740481C1C}">
                  <a14:useLocalDpi/>
                </a:ext>
              </a:extLst>
            </a:blip>
            <a:stretch>
              <a:fillRect/>
            </a:stretch>
          </a:blipFill>
          <a:ln>
            <a:solidFill>
              <a:schemeClr val="accent6"/>
            </a:solidFill>
          </a:ln>
          <a:effectLst>
            <a:reflection algn="bl" blurRad="6350" dir="5400000" dist="50800" endA="300" endPos="385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8472573" y="1090662"/>
            <a:ext cx="3492455" cy="3492455"/>
            <a:chOff x="3824661" y="1640915"/>
            <a:chExt cx="3492000" cy="3492000"/>
          </a:xfrm>
          <a:effectLst>
            <a:reflection algn="bl" blurRad="6350" dir="5400000" dist="50800" endA="300" endPos="38500" rotWithShape="0" stA="50000" sy="-100000"/>
          </a:effectLst>
        </p:grpSpPr>
        <p:grpSp>
          <p:nvGrpSpPr>
            <p:cNvPr id="30" name="组合 29"/>
            <p:cNvGrpSpPr/>
            <p:nvPr/>
          </p:nvGrpSpPr>
          <p:grpSpPr>
            <a:xfrm>
              <a:off x="3824661" y="1640915"/>
              <a:ext cx="3492000" cy="3492000"/>
              <a:chOff x="3744276" y="791994"/>
              <a:chExt cx="3492000" cy="3492000"/>
            </a:xfrm>
          </p:grpSpPr>
          <p:sp>
            <p:nvSpPr>
              <p:cNvPr id="32" name="椭圆 31"/>
              <p:cNvSpPr/>
              <p:nvPr/>
            </p:nvSpPr>
            <p:spPr>
              <a:xfrm>
                <a:off x="3744276" y="791994"/>
                <a:ext cx="3492000" cy="3492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3924276" y="971994"/>
                <a:ext cx="3132000" cy="313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30">
              <a:hlinkClick action="ppaction://noaction"/>
            </p:cNvPr>
            <p:cNvSpPr txBox="1"/>
            <p:nvPr/>
          </p:nvSpPr>
          <p:spPr>
            <a:xfrm>
              <a:off x="4272355" y="2489910"/>
              <a:ext cx="2688664" cy="1798086"/>
            </a:xfrm>
            <a:prstGeom prst="rect">
              <a:avLst/>
            </a:prstGeom>
            <a:noFill/>
          </p:spPr>
          <p:txBody>
            <a:bodyPr rtlCol="0" wrap="square">
              <a:spAutoFit/>
            </a:bodyPr>
            <a:lstStyle/>
            <a:p>
              <a:pPr algn="ctr"/>
              <a:r>
                <a:rPr altLang="en-US" lang="zh-CN" sz="1400">
                  <a:solidFill>
                    <a:schemeClr val="bg1"/>
                  </a:solidFill>
                  <a:latin charset="-122" pitchFamily="34" typeface="微软雅黑"/>
                  <a:ea charset="-122" pitchFamily="34" typeface="微软雅黑"/>
                </a:rPr>
                <a:t>指个人被公众知晓、了解的程度。历史上曾出现很多词语来描述知名度，如名望、名人、明星、偶像等，这些词语意味着在芸芸众生中脱颖而出，意味着一种赢得别人关注或享受到优质服务的能力。知名度的最大好处就是能让你引起别人的注意。</a:t>
              </a:r>
            </a:p>
          </p:txBody>
        </p:sp>
      </p:grpSp>
      <p:sp>
        <p:nvSpPr>
          <p:cNvPr id="2" name="TextBox 1"/>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个人品牌知名度</a:t>
            </a:r>
          </a:p>
        </p:txBody>
      </p:sp>
      <p:cxnSp>
        <p:nvCxnSpPr>
          <p:cNvPr id="3" name="直接连接符 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4" name="椭圆 3"/>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5" name="TextBox 4"/>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个人品牌资产</a:t>
            </a:r>
          </a:p>
        </p:txBody>
      </p:sp>
      <p:grpSp>
        <p:nvGrpSpPr>
          <p:cNvPr id="7" name="组合 6"/>
          <p:cNvGrpSpPr/>
          <p:nvPr/>
        </p:nvGrpSpPr>
        <p:grpSpPr>
          <a:xfrm>
            <a:off x="1846975" y="2115330"/>
            <a:ext cx="1661382" cy="1655790"/>
            <a:chOff x="1954624" y="2656115"/>
            <a:chExt cx="1661166" cy="1655574"/>
          </a:xfrm>
          <a:effectLst>
            <a:reflection algn="bl" blurRad="6350" dir="5400000" dist="50800" endA="300" endPos="38500" rotWithShape="0" stA="50000" sy="-100000"/>
          </a:effectLst>
        </p:grpSpPr>
        <p:grpSp>
          <p:nvGrpSpPr>
            <p:cNvPr id="8" name="组合 7"/>
            <p:cNvGrpSpPr/>
            <p:nvPr/>
          </p:nvGrpSpPr>
          <p:grpSpPr>
            <a:xfrm>
              <a:off x="1954624" y="2656115"/>
              <a:ext cx="1661166" cy="1655574"/>
              <a:chOff x="1616752" y="4473115"/>
              <a:chExt cx="867016" cy="864097"/>
            </a:xfrm>
            <a:effectLst>
              <a:reflection algn="bl" blurRad="6350" dir="5400000" dist="50800" endPos="29000" rotWithShape="0" stA="14000" sy="-100000"/>
            </a:effectLst>
          </p:grpSpPr>
          <p:sp>
            <p:nvSpPr>
              <p:cNvPr id="11" name="椭圆 10"/>
              <p:cNvSpPr/>
              <p:nvPr/>
            </p:nvSpPr>
            <p:spPr>
              <a:xfrm>
                <a:off x="1619672" y="4473116"/>
                <a:ext cx="864096" cy="864096"/>
              </a:xfrm>
              <a:prstGeom prst="ellipse">
                <a:avLst/>
              </a:prstGeom>
              <a:gradFill flip="none" rotWithShape="1">
                <a:gsLst>
                  <a:gs pos="43000">
                    <a:srgbClr val="FF7711"/>
                  </a:gs>
                  <a:gs pos="67000">
                    <a:srgbClr val="FFAA01"/>
                  </a:gs>
                  <a:gs pos="100000">
                    <a:srgbClr val="FECE02"/>
                  </a:gs>
                  <a:gs pos="0">
                    <a:srgbClr val="C73E01"/>
                  </a:gs>
                  <a:gs pos="80000">
                    <a:srgbClr val="FFC000"/>
                  </a:gs>
                </a:gsLst>
                <a:lin ang="162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12" name="椭圆 11"/>
              <p:cNvSpPr/>
              <p:nvPr/>
            </p:nvSpPr>
            <p:spPr>
              <a:xfrm>
                <a:off x="1616752" y="4473115"/>
                <a:ext cx="864096" cy="864096"/>
              </a:xfrm>
              <a:prstGeom prst="ellipse">
                <a:avLst/>
              </a:prstGeom>
              <a:gradFill flip="none" rotWithShape="1">
                <a:gsLst>
                  <a:gs pos="68000">
                    <a:srgbClr val="ED4A01">
                      <a:alpha val="80000"/>
                    </a:srgbClr>
                  </a:gs>
                  <a:gs pos="80000">
                    <a:schemeClr val="bg1">
                      <a:alpha val="0"/>
                    </a:schemeClr>
                  </a:gs>
                  <a:gs pos="52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13" name="椭圆 12"/>
              <p:cNvSpPr/>
              <p:nvPr/>
            </p:nvSpPr>
            <p:spPr>
              <a:xfrm>
                <a:off x="1871700" y="4504639"/>
                <a:ext cx="360040" cy="17849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grpSp>
        <p:sp>
          <p:nvSpPr>
            <p:cNvPr id="9" name="任意多边形 8"/>
            <p:cNvSpPr/>
            <p:nvPr/>
          </p:nvSpPr>
          <p:spPr>
            <a:xfrm>
              <a:off x="1974850" y="3162300"/>
              <a:ext cx="438150" cy="641350"/>
            </a:xfrm>
            <a:custGeom>
              <a:gdLst>
                <a:gd fmla="*/ 317500 w 438150" name="connsiteX0"/>
                <a:gd fmla="*/ 482600 h 641350" name="connsiteY0"/>
                <a:gd fmla="*/ 63500 w 438150" name="connsiteX1"/>
                <a:gd fmla="*/ 641350 h 641350" name="connsiteY1"/>
                <a:gd fmla="*/ 0 w 438150" name="connsiteX2"/>
                <a:gd fmla="*/ 438150 h 641350" name="connsiteY2"/>
                <a:gd fmla="*/ 368300 w 438150" name="connsiteX3"/>
                <a:gd fmla="*/ 0 h 641350" name="connsiteY3"/>
                <a:gd fmla="*/ 438150 w 438150" name="connsiteX4"/>
                <a:gd fmla="*/ 133350 h 641350" name="connsiteY4"/>
                <a:gd fmla="*/ 317500 w 438150" name="connsiteX5"/>
                <a:gd fmla="*/ 482600 h 6413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1350" w="438150">
                  <a:moveTo>
                    <a:pt x="317500" y="482600"/>
                  </a:moveTo>
                  <a:lnTo>
                    <a:pt x="63500" y="641350"/>
                  </a:lnTo>
                  <a:cubicBezTo>
                    <a:pt x="45508" y="621242"/>
                    <a:pt x="2117" y="543983"/>
                    <a:pt x="0" y="438150"/>
                  </a:cubicBezTo>
                  <a:lnTo>
                    <a:pt x="368300" y="0"/>
                  </a:lnTo>
                  <a:lnTo>
                    <a:pt x="438150" y="133350"/>
                  </a:lnTo>
                  <a:cubicBezTo>
                    <a:pt x="404283" y="376767"/>
                    <a:pt x="357717" y="366183"/>
                    <a:pt x="317500" y="482600"/>
                  </a:cubicBezTo>
                  <a:close/>
                </a:path>
              </a:pathLst>
            </a:custGeom>
            <a:gradFill flip="none" rotWithShape="1">
              <a:gsLst>
                <a:gs pos="42000">
                  <a:srgbClr val="FF7711"/>
                </a:gs>
                <a:gs pos="80000">
                  <a:srgbClr val="FFAA01">
                    <a:lumMod val="98000"/>
                    <a:lumOff val="2000"/>
                  </a:srgbClr>
                </a:gs>
                <a:gs pos="97000">
                  <a:srgbClr val="FECE02">
                    <a:alpha val="0"/>
                  </a:srgbClr>
                </a:gs>
                <a:gs pos="3000">
                  <a:srgbClr val="E14D0B"/>
                </a:gs>
              </a:gsLst>
              <a:lin ang="198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10" name="TextBox 11"/>
            <p:cNvSpPr txBox="1">
              <a:spLocks noChangeArrowheads="1"/>
            </p:cNvSpPr>
            <p:nvPr/>
          </p:nvSpPr>
          <p:spPr bwMode="auto">
            <a:xfrm flipH="1">
              <a:off x="2058270" y="3209464"/>
              <a:ext cx="1252352" cy="396188"/>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en-US" b="1" kern="0" lang="zh-CN" sz="2000">
                  <a:solidFill>
                    <a:prstClr val="white"/>
                  </a:solidFill>
                  <a:latin charset="-122" pitchFamily="34" typeface="微软雅黑"/>
                  <a:ea charset="-122" pitchFamily="34" typeface="微软雅黑"/>
                </a:rPr>
                <a:t>知名度</a:t>
              </a:r>
            </a:p>
          </p:txBody>
        </p:sp>
      </p:grpSp>
    </p:spTree>
    <p:extLst>
      <p:ext uri="{BB962C8B-B14F-4D97-AF65-F5344CB8AC3E}">
        <p14:creationId val="314355400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4"/>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
                                        </p:tgtEl>
                                        <p:attrNameLst>
                                          <p:attrName>style.visibility</p:attrName>
                                        </p:attrNameLst>
                                      </p:cBhvr>
                                      <p:to>
                                        <p:strVal val="visible"/>
                                      </p:to>
                                    </p:set>
                                    <p:animEffect filter="fade" transition="in">
                                      <p:cBhvr>
                                        <p:cTn dur="1000" id="10"/>
                                        <p:tgtEl>
                                          <p:spTgt spid="2"/>
                                        </p:tgtEl>
                                      </p:cBhvr>
                                    </p:animEffect>
                                    <p:anim calcmode="lin" valueType="num">
                                      <p:cBhvr>
                                        <p:cTn dur="1000" fill="hold" id="11"/>
                                        <p:tgtEl>
                                          <p:spTgt spid="2"/>
                                        </p:tgtEl>
                                        <p:attrNameLst>
                                          <p:attrName>ppt_x</p:attrName>
                                        </p:attrNameLst>
                                      </p:cBhvr>
                                      <p:tavLst>
                                        <p:tav tm="0">
                                          <p:val>
                                            <p:strVal val="#ppt_x"/>
                                          </p:val>
                                        </p:tav>
                                        <p:tav tm="100000">
                                          <p:val>
                                            <p:strVal val="#ppt_x"/>
                                          </p:val>
                                        </p:tav>
                                      </p:tavLst>
                                    </p:anim>
                                    <p:anim calcmode="lin" valueType="num">
                                      <p:cBhvr>
                                        <p:cTn dur="1000" fill="hold" id="12"/>
                                        <p:tgtEl>
                                          <p:spTgt spid="2"/>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1000" id="20"/>
                                        <p:tgtEl>
                                          <p:spTgt spid="6"/>
                                        </p:tgtEl>
                                      </p:cBhvr>
                                    </p:animEffect>
                                    <p:anim calcmode="lin" valueType="num">
                                      <p:cBhvr>
                                        <p:cTn dur="1000" fill="hold" id="21"/>
                                        <p:tgtEl>
                                          <p:spTgt spid="6"/>
                                        </p:tgtEl>
                                        <p:attrNameLst>
                                          <p:attrName>ppt_x</p:attrName>
                                        </p:attrNameLst>
                                      </p:cBhvr>
                                      <p:tavLst>
                                        <p:tav tm="0">
                                          <p:val>
                                            <p:strVal val="#ppt_x"/>
                                          </p:val>
                                        </p:tav>
                                        <p:tav tm="100000">
                                          <p:val>
                                            <p:strVal val="#ppt_x"/>
                                          </p:val>
                                        </p:tav>
                                      </p:tavLst>
                                    </p:anim>
                                    <p:anim calcmode="lin" valueType="num">
                                      <p:cBhvr>
                                        <p:cTn dur="1000" fill="hold" id="22"/>
                                        <p:tgtEl>
                                          <p:spTgt spid="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3" presetSubtype="528">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p:cTn dur="500" fill="hold" id="26"/>
                                        <p:tgtEl>
                                          <p:spTgt spid="29"/>
                                        </p:tgtEl>
                                        <p:attrNameLst>
                                          <p:attrName>ppt_w</p:attrName>
                                        </p:attrNameLst>
                                      </p:cBhvr>
                                      <p:tavLst>
                                        <p:tav tm="0">
                                          <p:val>
                                            <p:fltVal val="0"/>
                                          </p:val>
                                        </p:tav>
                                        <p:tav tm="100000">
                                          <p:val>
                                            <p:strVal val="#ppt_w"/>
                                          </p:val>
                                        </p:tav>
                                      </p:tavLst>
                                    </p:anim>
                                    <p:anim calcmode="lin" valueType="num">
                                      <p:cBhvr>
                                        <p:cTn dur="500" fill="hold" id="27"/>
                                        <p:tgtEl>
                                          <p:spTgt spid="29"/>
                                        </p:tgtEl>
                                        <p:attrNameLst>
                                          <p:attrName>ppt_h</p:attrName>
                                        </p:attrNameLst>
                                      </p:cBhvr>
                                      <p:tavLst>
                                        <p:tav tm="0">
                                          <p:val>
                                            <p:fltVal val="0"/>
                                          </p:val>
                                        </p:tav>
                                        <p:tav tm="100000">
                                          <p:val>
                                            <p:strVal val="#ppt_h"/>
                                          </p:val>
                                        </p:tav>
                                      </p:tavLst>
                                    </p:anim>
                                    <p:anim calcmode="lin" valueType="num">
                                      <p:cBhvr>
                                        <p:cTn dur="500" fill="hold" id="28"/>
                                        <p:tgtEl>
                                          <p:spTgt spid="29"/>
                                        </p:tgtEl>
                                        <p:attrNameLst>
                                          <p:attrName>ppt_x</p:attrName>
                                        </p:attrNameLst>
                                      </p:cBhvr>
                                      <p:tavLst>
                                        <p:tav tm="0">
                                          <p:val>
                                            <p:fltVal val="0.5"/>
                                          </p:val>
                                        </p:tav>
                                        <p:tav tm="100000">
                                          <p:val>
                                            <p:strVal val="#ppt_x"/>
                                          </p:val>
                                        </p:tav>
                                      </p:tavLst>
                                    </p:anim>
                                    <p:anim calcmode="lin" valueType="num">
                                      <p:cBhvr>
                                        <p:cTn dur="500" fill="hold" id="29"/>
                                        <p:tgtEl>
                                          <p:spTgt spid="29"/>
                                        </p:tgtEl>
                                        <p:attrNameLst>
                                          <p:attrName>ppt_y</p:attrName>
                                        </p:attrNameLst>
                                      </p:cBhvr>
                                      <p:tavLst>
                                        <p:tav tm="0">
                                          <p:val>
                                            <p:fltVal val="0.5"/>
                                          </p:val>
                                        </p:tav>
                                        <p:tav tm="100000">
                                          <p:val>
                                            <p:strVal val="#ppt_y"/>
                                          </p:val>
                                        </p:tav>
                                      </p:tavLst>
                                    </p:anim>
                                  </p:childTnLst>
                                </p:cTn>
                              </p:par>
                              <p:par>
                                <p:cTn autoRev="1" fill="hold" id="30" nodeType="withEffect" presetClass="emph" presetID="6" presetSubtype="0">
                                  <p:stCondLst>
                                    <p:cond delay="500"/>
                                  </p:stCondLst>
                                  <p:childTnLst>
                                    <p:animScale>
                                      <p:cBhvr>
                                        <p:cTn dur="150" fill="hold" id="31"/>
                                        <p:tgtEl>
                                          <p:spTgt spid="29"/>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a:solidFill>
                  <a:schemeClr val="accent2"/>
                </a:solidFill>
              </a:rPr>
              <a:t>目录</a:t>
            </a:r>
          </a:p>
        </p:txBody>
      </p:sp>
      <p:sp>
        <p:nvSpPr>
          <p:cNvPr id="3" name="斜纹 2"/>
          <p:cNvSpPr/>
          <p:nvPr/>
        </p:nvSpPr>
        <p:spPr>
          <a:xfrm flipV="1" rot="10800000">
            <a:off x="11065199" y="-10292"/>
            <a:ext cx="1126801" cy="990702"/>
          </a:xfrm>
          <a:prstGeom prst="diagStripe">
            <a:avLst/>
          </a:prstGeom>
        </p:spPr>
        <p:style>
          <a:lnRef idx="1">
            <a:schemeClr val="accent2"/>
          </a:lnRef>
          <a:fillRef idx="3">
            <a:schemeClr val="accent2"/>
          </a:fillRef>
          <a:effectRef idx="2">
            <a:schemeClr val="accent2"/>
          </a:effectRef>
          <a:fontRef idx="minor">
            <a:schemeClr val="lt1"/>
          </a:fontRef>
        </p:style>
        <p:txBody>
          <a:bodyPr anchor="ctr"/>
          <a:lstStyle/>
          <a:p>
            <a:pPr algn="ctr" defTabSz="914491">
              <a:defRPr/>
            </a:pPr>
            <a:endParaRPr altLang="en-US" kern="0" lang="zh-CN">
              <a:solidFill>
                <a:sysClr lastClr="000000" val="windowText"/>
              </a:solidFill>
              <a:ea typeface="微软雅黑"/>
            </a:endParaRPr>
          </a:p>
        </p:txBody>
      </p:sp>
      <p:sp>
        <p:nvSpPr>
          <p:cNvPr id="4" name="TextBox 3"/>
          <p:cNvSpPr txBox="1"/>
          <p:nvPr/>
        </p:nvSpPr>
        <p:spPr>
          <a:xfrm rot="2502323">
            <a:off x="11393030" y="206752"/>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4" name="燕尾形 13"/>
          <p:cNvSpPr/>
          <p:nvPr/>
        </p:nvSpPr>
        <p:spPr>
          <a:xfrm>
            <a:off x="371970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个人品牌价值与资产</a:t>
            </a:r>
          </a:p>
        </p:txBody>
      </p:sp>
      <p:sp>
        <p:nvSpPr>
          <p:cNvPr id="12" name="燕尾形 11"/>
          <p:cNvSpPr/>
          <p:nvPr/>
        </p:nvSpPr>
        <p:spPr>
          <a:xfrm>
            <a:off x="645636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个人品牌建设理念</a:t>
            </a:r>
          </a:p>
        </p:txBody>
      </p:sp>
      <p:sp>
        <p:nvSpPr>
          <p:cNvPr id="10" name="燕尾形 9"/>
          <p:cNvSpPr/>
          <p:nvPr/>
        </p:nvSpPr>
        <p:spPr>
          <a:xfrm>
            <a:off x="919302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个人品牌建设实施</a:t>
            </a:r>
          </a:p>
        </p:txBody>
      </p:sp>
      <p:sp>
        <p:nvSpPr>
          <p:cNvPr id="19" name="五边形 18"/>
          <p:cNvSpPr/>
          <p:nvPr/>
        </p:nvSpPr>
        <p:spPr>
          <a:xfrm>
            <a:off x="982766" y="1268478"/>
            <a:ext cx="2520328" cy="504066"/>
          </a:xfrm>
          <a:prstGeom prst="homePlate">
            <a:avLst>
              <a:gd fmla="val 19708"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个人品牌概述</a:t>
            </a:r>
          </a:p>
        </p:txBody>
      </p:sp>
      <p:pic>
        <p:nvPicPr>
          <p:cNvPr descr="C:\Documents and Settings\tdz\桌面\品牌价值1.jpg" id="20" name="Picture 5"/>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a:ext>
            </a:extLst>
          </a:blip>
          <a:stretch>
            <a:fillRect/>
          </a:stretch>
        </p:blipFill>
        <p:spPr bwMode="auto">
          <a:xfrm>
            <a:off x="380971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概述.jpg" id="3074" name="Picture 2"/>
          <p:cNvPicPr>
            <a:picLocks noChangeArrowheads="1" noChangeAspect="1"/>
          </p:cNvPicPr>
          <p:nvPr/>
        </p:nvPicPr>
        <p:blipFill>
          <a:blip r:embed="rId4">
            <a:extLst>
              <a:ext uri="{28A0092B-C50C-407E-A947-70E740481C1C}">
                <a14:useLocalDpi/>
              </a:ext>
            </a:extLst>
          </a:blip>
          <a:stretch>
            <a:fillRect/>
          </a:stretch>
        </p:blipFill>
        <p:spPr bwMode="auto">
          <a:xfrm>
            <a:off x="1072778"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杜拉拉.jpg" id="3075" name="Picture 3"/>
          <p:cNvPicPr>
            <a:picLocks noChangeArrowheads="1" noChangeAspect="1"/>
          </p:cNvPicPr>
          <p:nvPr/>
        </p:nvPicPr>
        <p:blipFill>
          <a:blip r:embed="rId5">
            <a:extLst>
              <a:ext uri="{BEBA8EAE-BF5A-486C-A8C5-ECC9F3942E4B}">
                <a14:imgProps>
                  <a14:imgLayer r:embed="rId6">
                    <a14:imgEffect>
                      <a14:saturation sat="0"/>
                    </a14:imgEffect>
                  </a14:imgLayer>
                </a14:imgProps>
              </a:ext>
              <a:ext uri="{28A0092B-C50C-407E-A947-70E740481C1C}">
                <a14:useLocalDpi/>
              </a:ext>
            </a:extLst>
          </a:blip>
          <a:stretch>
            <a:fillRect/>
          </a:stretch>
        </p:blipFill>
        <p:spPr bwMode="auto">
          <a:xfrm>
            <a:off x="654637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百度HR刘冬.jpg" id="3076" name="Picture 4"/>
          <p:cNvPicPr>
            <a:picLocks noChangeArrowheads="1" noChangeAspect="1"/>
          </p:cNvPicPr>
          <p:nvPr/>
        </p:nvPicPr>
        <p:blipFill>
          <a:blip r:embed="rId7">
            <a:extLst>
              <a:ext uri="{BEBA8EAE-BF5A-486C-A8C5-ECC9F3942E4B}">
                <a14:imgProps>
                  <a14:imgLayer r:embed="rId8">
                    <a14:imgEffect>
                      <a14:saturation sat="0"/>
                    </a14:imgEffect>
                  </a14:imgLayer>
                </a14:imgProps>
              </a:ext>
              <a:ext uri="{28A0092B-C50C-407E-A947-70E740481C1C}">
                <a14:useLocalDpi/>
              </a:ext>
            </a:extLst>
          </a:blip>
          <a:stretch>
            <a:fillRect/>
          </a:stretch>
        </p:blipFill>
        <p:spPr bwMode="auto">
          <a:xfrm>
            <a:off x="928303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3" name="TextBox 12"/>
          <p:cNvSpPr txBox="1"/>
          <p:nvPr/>
        </p:nvSpPr>
        <p:spPr>
          <a:xfrm>
            <a:off x="1918992" y="5868298"/>
            <a:ext cx="3528851" cy="365760"/>
          </a:xfrm>
          <a:prstGeom prst="rect">
            <a:avLst/>
          </a:prstGeom>
          <a:noFill/>
        </p:spPr>
        <p:txBody>
          <a:bodyPr lIns="0" rtlCol="0" wrap="square">
            <a:spAutoFit/>
          </a:bodyPr>
          <a:lstStyle/>
          <a:p>
            <a:r>
              <a:rPr altLang="en-US" lang="zh-CN">
                <a:solidFill>
                  <a:srgbClr val="FF0000"/>
                </a:solidFill>
                <a:latin charset="-122" pitchFamily="34" typeface="微软雅黑"/>
                <a:ea charset="-122" pitchFamily="34" typeface="微软雅黑"/>
              </a:rPr>
              <a:t>个人品牌概述</a:t>
            </a:r>
          </a:p>
        </p:txBody>
      </p:sp>
    </p:spTree>
    <p:extLst>
      <p:ext uri="{BB962C8B-B14F-4D97-AF65-F5344CB8AC3E}">
        <p14:creationId val="249254592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xit" presetID="2" presetSubtype="1">
                                  <p:stCondLst>
                                    <p:cond delay="0"/>
                                  </p:stCondLst>
                                  <p:childTnLst>
                                    <p:anim calcmode="lin" valueType="num">
                                      <p:cBhvr additive="base">
                                        <p:cTn dur="200" id="6"/>
                                        <p:tgtEl>
                                          <p:spTgt spid="14"/>
                                        </p:tgtEl>
                                        <p:attrNameLst>
                                          <p:attrName>ppt_x</p:attrName>
                                        </p:attrNameLst>
                                      </p:cBhvr>
                                      <p:tavLst>
                                        <p:tav tm="0">
                                          <p:val>
                                            <p:strVal val="ppt_x"/>
                                          </p:val>
                                        </p:tav>
                                        <p:tav tm="100000">
                                          <p:val>
                                            <p:strVal val="ppt_x"/>
                                          </p:val>
                                        </p:tav>
                                      </p:tavLst>
                                    </p:anim>
                                    <p:anim calcmode="lin" valueType="num">
                                      <p:cBhvr additive="base">
                                        <p:cTn dur="200" id="7"/>
                                        <p:tgtEl>
                                          <p:spTgt spid="14"/>
                                        </p:tgtEl>
                                        <p:attrNameLst>
                                          <p:attrName>ppt_y</p:attrName>
                                        </p:attrNameLst>
                                      </p:cBhvr>
                                      <p:tavLst>
                                        <p:tav tm="0">
                                          <p:val>
                                            <p:strVal val="ppt_y"/>
                                          </p:val>
                                        </p:tav>
                                        <p:tav tm="100000">
                                          <p:val>
                                            <p:strVal val="0-ppt_h/2"/>
                                          </p:val>
                                        </p:tav>
                                      </p:tavLst>
                                    </p:anim>
                                    <p:set>
                                      <p:cBhvr>
                                        <p:cTn dur="1" fill="hold" id="8">
                                          <p:stCondLst>
                                            <p:cond delay="199"/>
                                          </p:stCondLst>
                                        </p:cTn>
                                        <p:tgtEl>
                                          <p:spTgt spid="14"/>
                                        </p:tgtEl>
                                        <p:attrNameLst>
                                          <p:attrName>style.visibility</p:attrName>
                                        </p:attrNameLst>
                                      </p:cBhvr>
                                      <p:to>
                                        <p:strVal val="hidden"/>
                                      </p:to>
                                    </p:set>
                                  </p:childTnLst>
                                </p:cTn>
                              </p:par>
                              <p:par>
                                <p:cTn fill="hold" grpId="0" id="9" nodeType="withEffect" presetClass="exit" presetID="2" presetSubtype="1">
                                  <p:stCondLst>
                                    <p:cond delay="100"/>
                                  </p:stCondLst>
                                  <p:childTnLst>
                                    <p:anim calcmode="lin" valueType="num">
                                      <p:cBhvr additive="base">
                                        <p:cTn dur="200" id="10"/>
                                        <p:tgtEl>
                                          <p:spTgt spid="12"/>
                                        </p:tgtEl>
                                        <p:attrNameLst>
                                          <p:attrName>ppt_x</p:attrName>
                                        </p:attrNameLst>
                                      </p:cBhvr>
                                      <p:tavLst>
                                        <p:tav tm="0">
                                          <p:val>
                                            <p:strVal val="ppt_x"/>
                                          </p:val>
                                        </p:tav>
                                        <p:tav tm="100000">
                                          <p:val>
                                            <p:strVal val="ppt_x"/>
                                          </p:val>
                                        </p:tav>
                                      </p:tavLst>
                                    </p:anim>
                                    <p:anim calcmode="lin" valueType="num">
                                      <p:cBhvr additive="base">
                                        <p:cTn dur="200" id="11"/>
                                        <p:tgtEl>
                                          <p:spTgt spid="12"/>
                                        </p:tgtEl>
                                        <p:attrNameLst>
                                          <p:attrName>ppt_y</p:attrName>
                                        </p:attrNameLst>
                                      </p:cBhvr>
                                      <p:tavLst>
                                        <p:tav tm="0">
                                          <p:val>
                                            <p:strVal val="ppt_y"/>
                                          </p:val>
                                        </p:tav>
                                        <p:tav tm="100000">
                                          <p:val>
                                            <p:strVal val="0-ppt_h/2"/>
                                          </p:val>
                                        </p:tav>
                                      </p:tavLst>
                                    </p:anim>
                                    <p:set>
                                      <p:cBhvr>
                                        <p:cTn dur="1" fill="hold" id="12">
                                          <p:stCondLst>
                                            <p:cond delay="199"/>
                                          </p:stCondLst>
                                        </p:cTn>
                                        <p:tgtEl>
                                          <p:spTgt spid="12"/>
                                        </p:tgtEl>
                                        <p:attrNameLst>
                                          <p:attrName>style.visibility</p:attrName>
                                        </p:attrNameLst>
                                      </p:cBhvr>
                                      <p:to>
                                        <p:strVal val="hidden"/>
                                      </p:to>
                                    </p:set>
                                  </p:childTnLst>
                                </p:cTn>
                              </p:par>
                              <p:par>
                                <p:cTn fill="hold" grpId="0" id="13" nodeType="withEffect" presetClass="exit" presetID="2" presetSubtype="1">
                                  <p:stCondLst>
                                    <p:cond delay="300"/>
                                  </p:stCondLst>
                                  <p:childTnLst>
                                    <p:anim calcmode="lin" valueType="num">
                                      <p:cBhvr additive="base">
                                        <p:cTn dur="200" id="14"/>
                                        <p:tgtEl>
                                          <p:spTgt spid="10"/>
                                        </p:tgtEl>
                                        <p:attrNameLst>
                                          <p:attrName>ppt_x</p:attrName>
                                        </p:attrNameLst>
                                      </p:cBhvr>
                                      <p:tavLst>
                                        <p:tav tm="0">
                                          <p:val>
                                            <p:strVal val="ppt_x"/>
                                          </p:val>
                                        </p:tav>
                                        <p:tav tm="100000">
                                          <p:val>
                                            <p:strVal val="ppt_x"/>
                                          </p:val>
                                        </p:tav>
                                      </p:tavLst>
                                    </p:anim>
                                    <p:anim calcmode="lin" valueType="num">
                                      <p:cBhvr additive="base">
                                        <p:cTn dur="200" id="15"/>
                                        <p:tgtEl>
                                          <p:spTgt spid="10"/>
                                        </p:tgtEl>
                                        <p:attrNameLst>
                                          <p:attrName>ppt_y</p:attrName>
                                        </p:attrNameLst>
                                      </p:cBhvr>
                                      <p:tavLst>
                                        <p:tav tm="0">
                                          <p:val>
                                            <p:strVal val="ppt_y"/>
                                          </p:val>
                                        </p:tav>
                                        <p:tav tm="100000">
                                          <p:val>
                                            <p:strVal val="0-ppt_h/2"/>
                                          </p:val>
                                        </p:tav>
                                      </p:tavLst>
                                    </p:anim>
                                    <p:set>
                                      <p:cBhvr>
                                        <p:cTn dur="1" fill="hold" id="16">
                                          <p:stCondLst>
                                            <p:cond delay="199"/>
                                          </p:stCondLst>
                                        </p:cTn>
                                        <p:tgtEl>
                                          <p:spTgt spid="10"/>
                                        </p:tgtEl>
                                        <p:attrNameLst>
                                          <p:attrName>style.visibility</p:attrName>
                                        </p:attrNameLst>
                                      </p:cBhvr>
                                      <p:to>
                                        <p:strVal val="hidden"/>
                                      </p:to>
                                    </p:set>
                                  </p:childTnLst>
                                </p:cTn>
                              </p:par>
                              <p:par>
                                <p:cTn fill="hold" id="17" nodeType="withEffect" presetClass="exit" presetID="2" presetSubtype="9">
                                  <p:stCondLst>
                                    <p:cond delay="0"/>
                                  </p:stCondLst>
                                  <p:childTnLst>
                                    <p:anim calcmode="lin" valueType="num">
                                      <p:cBhvr additive="base">
                                        <p:cTn dur="500" id="18"/>
                                        <p:tgtEl>
                                          <p:spTgt spid="20"/>
                                        </p:tgtEl>
                                        <p:attrNameLst>
                                          <p:attrName>ppt_x</p:attrName>
                                        </p:attrNameLst>
                                      </p:cBhvr>
                                      <p:tavLst>
                                        <p:tav tm="0">
                                          <p:val>
                                            <p:strVal val="ppt_x"/>
                                          </p:val>
                                        </p:tav>
                                        <p:tav tm="100000">
                                          <p:val>
                                            <p:strVal val="0-ppt_w/2"/>
                                          </p:val>
                                        </p:tav>
                                      </p:tavLst>
                                    </p:anim>
                                    <p:anim calcmode="lin" valueType="num">
                                      <p:cBhvr additive="base">
                                        <p:cTn dur="500" id="19"/>
                                        <p:tgtEl>
                                          <p:spTgt spid="20"/>
                                        </p:tgtEl>
                                        <p:attrNameLst>
                                          <p:attrName>ppt_y</p:attrName>
                                        </p:attrNameLst>
                                      </p:cBhvr>
                                      <p:tavLst>
                                        <p:tav tm="0">
                                          <p:val>
                                            <p:strVal val="ppt_y"/>
                                          </p:val>
                                        </p:tav>
                                        <p:tav tm="100000">
                                          <p:val>
                                            <p:strVal val="0-ppt_h/2"/>
                                          </p:val>
                                        </p:tav>
                                      </p:tavLst>
                                    </p:anim>
                                    <p:set>
                                      <p:cBhvr>
                                        <p:cTn dur="1" fill="hold" id="20">
                                          <p:stCondLst>
                                            <p:cond delay="499"/>
                                          </p:stCondLst>
                                        </p:cTn>
                                        <p:tgtEl>
                                          <p:spTgt spid="20"/>
                                        </p:tgtEl>
                                        <p:attrNameLst>
                                          <p:attrName>style.visibility</p:attrName>
                                        </p:attrNameLst>
                                      </p:cBhvr>
                                      <p:to>
                                        <p:strVal val="hidden"/>
                                      </p:to>
                                    </p:set>
                                  </p:childTnLst>
                                </p:cTn>
                              </p:par>
                              <p:par>
                                <p:cTn fill="hold" id="21" nodeType="withEffect" presetClass="emph" presetID="8" presetSubtype="0">
                                  <p:stCondLst>
                                    <p:cond delay="0"/>
                                  </p:stCondLst>
                                  <p:childTnLst>
                                    <p:animRot by="21600000">
                                      <p:cBhvr>
                                        <p:cTn dur="500" fill="hold" id="22"/>
                                        <p:tgtEl>
                                          <p:spTgt spid="20"/>
                                        </p:tgtEl>
                                        <p:attrNameLst>
                                          <p:attrName>r</p:attrName>
                                        </p:attrNameLst>
                                      </p:cBhvr>
                                    </p:animRot>
                                  </p:childTnLst>
                                </p:cTn>
                              </p:par>
                              <p:par>
                                <p:cTn fill="hold" id="23" nodeType="withEffect" presetClass="exit" presetID="2" presetSubtype="9">
                                  <p:stCondLst>
                                    <p:cond delay="100"/>
                                  </p:stCondLst>
                                  <p:childTnLst>
                                    <p:anim calcmode="lin" valueType="num">
                                      <p:cBhvr additive="base">
                                        <p:cTn dur="500" id="24"/>
                                        <p:tgtEl>
                                          <p:spTgt spid="3075"/>
                                        </p:tgtEl>
                                        <p:attrNameLst>
                                          <p:attrName>ppt_x</p:attrName>
                                        </p:attrNameLst>
                                      </p:cBhvr>
                                      <p:tavLst>
                                        <p:tav tm="0">
                                          <p:val>
                                            <p:strVal val="ppt_x"/>
                                          </p:val>
                                        </p:tav>
                                        <p:tav tm="100000">
                                          <p:val>
                                            <p:strVal val="0-ppt_w/2"/>
                                          </p:val>
                                        </p:tav>
                                      </p:tavLst>
                                    </p:anim>
                                    <p:anim calcmode="lin" valueType="num">
                                      <p:cBhvr additive="base">
                                        <p:cTn dur="500" id="25"/>
                                        <p:tgtEl>
                                          <p:spTgt spid="3075"/>
                                        </p:tgtEl>
                                        <p:attrNameLst>
                                          <p:attrName>ppt_y</p:attrName>
                                        </p:attrNameLst>
                                      </p:cBhvr>
                                      <p:tavLst>
                                        <p:tav tm="0">
                                          <p:val>
                                            <p:strVal val="ppt_y"/>
                                          </p:val>
                                        </p:tav>
                                        <p:tav tm="100000">
                                          <p:val>
                                            <p:strVal val="0-ppt_h/2"/>
                                          </p:val>
                                        </p:tav>
                                      </p:tavLst>
                                    </p:anim>
                                    <p:set>
                                      <p:cBhvr>
                                        <p:cTn dur="1" fill="hold" id="26">
                                          <p:stCondLst>
                                            <p:cond delay="499"/>
                                          </p:stCondLst>
                                        </p:cTn>
                                        <p:tgtEl>
                                          <p:spTgt spid="3075"/>
                                        </p:tgtEl>
                                        <p:attrNameLst>
                                          <p:attrName>style.visibility</p:attrName>
                                        </p:attrNameLst>
                                      </p:cBhvr>
                                      <p:to>
                                        <p:strVal val="hidden"/>
                                      </p:to>
                                    </p:set>
                                  </p:childTnLst>
                                </p:cTn>
                              </p:par>
                              <p:par>
                                <p:cTn fill="hold" id="27" nodeType="withEffect" presetClass="emph" presetID="8" presetSubtype="0">
                                  <p:stCondLst>
                                    <p:cond delay="100"/>
                                  </p:stCondLst>
                                  <p:childTnLst>
                                    <p:animRot by="21600000">
                                      <p:cBhvr>
                                        <p:cTn dur="500" fill="hold" id="28"/>
                                        <p:tgtEl>
                                          <p:spTgt spid="3075"/>
                                        </p:tgtEl>
                                        <p:attrNameLst>
                                          <p:attrName>r</p:attrName>
                                        </p:attrNameLst>
                                      </p:cBhvr>
                                    </p:animRot>
                                  </p:childTnLst>
                                </p:cTn>
                              </p:par>
                              <p:par>
                                <p:cTn fill="hold" id="29" nodeType="withEffect" presetClass="exit" presetID="2" presetSubtype="9">
                                  <p:stCondLst>
                                    <p:cond delay="200"/>
                                  </p:stCondLst>
                                  <p:childTnLst>
                                    <p:anim calcmode="lin" valueType="num">
                                      <p:cBhvr additive="base">
                                        <p:cTn dur="500" id="30"/>
                                        <p:tgtEl>
                                          <p:spTgt spid="3076"/>
                                        </p:tgtEl>
                                        <p:attrNameLst>
                                          <p:attrName>ppt_x</p:attrName>
                                        </p:attrNameLst>
                                      </p:cBhvr>
                                      <p:tavLst>
                                        <p:tav tm="0">
                                          <p:val>
                                            <p:strVal val="ppt_x"/>
                                          </p:val>
                                        </p:tav>
                                        <p:tav tm="100000">
                                          <p:val>
                                            <p:strVal val="0-ppt_w/2"/>
                                          </p:val>
                                        </p:tav>
                                      </p:tavLst>
                                    </p:anim>
                                    <p:anim calcmode="lin" valueType="num">
                                      <p:cBhvr additive="base">
                                        <p:cTn dur="500" id="31"/>
                                        <p:tgtEl>
                                          <p:spTgt spid="3076"/>
                                        </p:tgtEl>
                                        <p:attrNameLst>
                                          <p:attrName>ppt_y</p:attrName>
                                        </p:attrNameLst>
                                      </p:cBhvr>
                                      <p:tavLst>
                                        <p:tav tm="0">
                                          <p:val>
                                            <p:strVal val="ppt_y"/>
                                          </p:val>
                                        </p:tav>
                                        <p:tav tm="100000">
                                          <p:val>
                                            <p:strVal val="0-ppt_h/2"/>
                                          </p:val>
                                        </p:tav>
                                      </p:tavLst>
                                    </p:anim>
                                    <p:set>
                                      <p:cBhvr>
                                        <p:cTn dur="1" fill="hold" id="32">
                                          <p:stCondLst>
                                            <p:cond delay="499"/>
                                          </p:stCondLst>
                                        </p:cTn>
                                        <p:tgtEl>
                                          <p:spTgt spid="3076"/>
                                        </p:tgtEl>
                                        <p:attrNameLst>
                                          <p:attrName>style.visibility</p:attrName>
                                        </p:attrNameLst>
                                      </p:cBhvr>
                                      <p:to>
                                        <p:strVal val="hidden"/>
                                      </p:to>
                                    </p:set>
                                  </p:childTnLst>
                                </p:cTn>
                              </p:par>
                              <p:par>
                                <p:cTn fill="hold" id="33" nodeType="withEffect" presetClass="emph" presetID="8" presetSubtype="0">
                                  <p:stCondLst>
                                    <p:cond delay="200"/>
                                  </p:stCondLst>
                                  <p:childTnLst>
                                    <p:animRot by="21600000">
                                      <p:cBhvr>
                                        <p:cTn dur="500" fill="hold" id="34"/>
                                        <p:tgtEl>
                                          <p:spTgt spid="3076"/>
                                        </p:tgtEl>
                                        <p:attrNameLst>
                                          <p:attrName>r</p:attrName>
                                        </p:attrNameLst>
                                      </p:cBhvr>
                                    </p:animRot>
                                  </p:childTnLst>
                                </p:cTn>
                              </p:par>
                            </p:childTnLst>
                          </p:cTn>
                        </p:par>
                        <p:par>
                          <p:cTn fill="hold" id="35" nodeType="afterGroup">
                            <p:stCondLst>
                              <p:cond delay="700"/>
                            </p:stCondLst>
                            <p:childTnLst>
                              <p:par>
                                <p:cTn accel="50000" decel="50000" fill="hold" id="36" nodeType="afterEffect" presetClass="path" presetID="56" presetSubtype="0">
                                  <p:stCondLst>
                                    <p:cond delay="0"/>
                                  </p:stCondLst>
                                  <p:childTnLst>
                                    <p:animMotion origin="layout" path="M 3.72802E-06 -2.18316E-06 L -0.003 0.30435" pathEditMode="relative" ptsTypes="AA" rAng="0">
                                      <p:cBhvr>
                                        <p:cTn dur="500" fill="hold" id="37"/>
                                        <p:tgtEl>
                                          <p:spTgt spid="3074"/>
                                        </p:tgtEl>
                                        <p:attrNameLst>
                                          <p:attrName>ppt_x</p:attrName>
                                          <p:attrName>ppt_y</p:attrName>
                                        </p:attrNameLst>
                                      </p:cBhvr>
                                      <p:rCtr x="-156" y="15217"/>
                                    </p:animMotion>
                                  </p:childTnLst>
                                </p:cTn>
                              </p:par>
                              <p:par>
                                <p:cTn fill="hold" id="38" nodeType="withEffect" presetClass="exit" presetID="53" presetSubtype="0">
                                  <p:stCondLst>
                                    <p:cond delay="0"/>
                                  </p:stCondLst>
                                  <p:childTnLst>
                                    <p:anim calcmode="lin" valueType="num">
                                      <p:cBhvr>
                                        <p:cTn dur="500" id="39"/>
                                        <p:tgtEl>
                                          <p:spTgt spid="3074"/>
                                        </p:tgtEl>
                                        <p:attrNameLst>
                                          <p:attrName>ppt_w</p:attrName>
                                        </p:attrNameLst>
                                      </p:cBhvr>
                                      <p:tavLst>
                                        <p:tav tm="0">
                                          <p:val>
                                            <p:strVal val="ppt_w"/>
                                          </p:val>
                                        </p:tav>
                                        <p:tav tm="100000">
                                          <p:val>
                                            <p:fltVal val="0"/>
                                          </p:val>
                                        </p:tav>
                                      </p:tavLst>
                                    </p:anim>
                                    <p:anim calcmode="lin" valueType="num">
                                      <p:cBhvr>
                                        <p:cTn dur="500" id="40"/>
                                        <p:tgtEl>
                                          <p:spTgt spid="3074"/>
                                        </p:tgtEl>
                                        <p:attrNameLst>
                                          <p:attrName>ppt_h</p:attrName>
                                        </p:attrNameLst>
                                      </p:cBhvr>
                                      <p:tavLst>
                                        <p:tav tm="0">
                                          <p:val>
                                            <p:strVal val="ppt_h"/>
                                          </p:val>
                                        </p:tav>
                                        <p:tav tm="100000">
                                          <p:val>
                                            <p:fltVal val="0"/>
                                          </p:val>
                                        </p:tav>
                                      </p:tavLst>
                                    </p:anim>
                                    <p:animEffect filter="fade" transition="out">
                                      <p:cBhvr>
                                        <p:cTn dur="500" id="41"/>
                                        <p:tgtEl>
                                          <p:spTgt spid="3074"/>
                                        </p:tgtEl>
                                      </p:cBhvr>
                                    </p:animEffect>
                                    <p:set>
                                      <p:cBhvr>
                                        <p:cTn dur="1" fill="hold" id="42">
                                          <p:stCondLst>
                                            <p:cond delay="499"/>
                                          </p:stCondLst>
                                        </p:cTn>
                                        <p:tgtEl>
                                          <p:spTgt spid="3074"/>
                                        </p:tgtEl>
                                        <p:attrNameLst>
                                          <p:attrName>style.visibility</p:attrName>
                                        </p:attrNameLst>
                                      </p:cBhvr>
                                      <p:to>
                                        <p:strVal val="hidden"/>
                                      </p:to>
                                    </p:set>
                                  </p:childTnLst>
                                </p:cTn>
                              </p:par>
                              <p:par>
                                <p:cTn accel="50000" decel="50000" fill="hold" grpId="0" id="43" nodeType="withEffect" presetClass="path" presetID="56" presetSubtype="0">
                                  <p:stCondLst>
                                    <p:cond delay="0"/>
                                  </p:stCondLst>
                                  <p:childTnLst>
                                    <p:animMotion origin="layout" path="M 3.98723E-06 -4.11656E-06 L -0.00287 0.64524" pathEditMode="relative" ptsTypes="AA" rAng="0">
                                      <p:cBhvr>
                                        <p:cTn dur="500" fill="hold" id="44"/>
                                        <p:tgtEl>
                                          <p:spTgt spid="19"/>
                                        </p:tgtEl>
                                        <p:attrNameLst>
                                          <p:attrName>ppt_x</p:attrName>
                                          <p:attrName>ppt_y</p:attrName>
                                        </p:attrNameLst>
                                      </p:cBhvr>
                                      <p:rCtr x="-143" y="32262"/>
                                    </p:animMotion>
                                  </p:childTnLst>
                                </p:cTn>
                              </p:par>
                              <p:par>
                                <p:cTn fill="hold" grpId="1" id="45" nodeType="withEffect" presetClass="exit" presetID="53" presetSubtype="0">
                                  <p:stCondLst>
                                    <p:cond delay="0"/>
                                  </p:stCondLst>
                                  <p:childTnLst>
                                    <p:anim calcmode="lin" valueType="num">
                                      <p:cBhvr>
                                        <p:cTn dur="500" id="46"/>
                                        <p:tgtEl>
                                          <p:spTgt spid="19"/>
                                        </p:tgtEl>
                                        <p:attrNameLst>
                                          <p:attrName>ppt_w</p:attrName>
                                        </p:attrNameLst>
                                      </p:cBhvr>
                                      <p:tavLst>
                                        <p:tav tm="0">
                                          <p:val>
                                            <p:strVal val="ppt_w"/>
                                          </p:val>
                                        </p:tav>
                                        <p:tav tm="100000">
                                          <p:val>
                                            <p:fltVal val="0"/>
                                          </p:val>
                                        </p:tav>
                                      </p:tavLst>
                                    </p:anim>
                                    <p:anim calcmode="lin" valueType="num">
                                      <p:cBhvr>
                                        <p:cTn dur="500" id="47"/>
                                        <p:tgtEl>
                                          <p:spTgt spid="19"/>
                                        </p:tgtEl>
                                        <p:attrNameLst>
                                          <p:attrName>ppt_h</p:attrName>
                                        </p:attrNameLst>
                                      </p:cBhvr>
                                      <p:tavLst>
                                        <p:tav tm="0">
                                          <p:val>
                                            <p:strVal val="ppt_h"/>
                                          </p:val>
                                        </p:tav>
                                        <p:tav tm="100000">
                                          <p:val>
                                            <p:fltVal val="0"/>
                                          </p:val>
                                        </p:tav>
                                      </p:tavLst>
                                    </p:anim>
                                    <p:animEffect filter="fade" transition="out">
                                      <p:cBhvr>
                                        <p:cTn dur="500" id="48"/>
                                        <p:tgtEl>
                                          <p:spTgt spid="19"/>
                                        </p:tgtEl>
                                      </p:cBhvr>
                                    </p:animEffect>
                                    <p:set>
                                      <p:cBhvr>
                                        <p:cTn dur="1" fill="hold" id="49">
                                          <p:stCondLst>
                                            <p:cond delay="499"/>
                                          </p:stCondLst>
                                        </p:cTn>
                                        <p:tgtEl>
                                          <p:spTgt spid="19"/>
                                        </p:tgtEl>
                                        <p:attrNameLst>
                                          <p:attrName>style.visibility</p:attrName>
                                        </p:attrNameLst>
                                      </p:cBhvr>
                                      <p:to>
                                        <p:strVal val="hidden"/>
                                      </p:to>
                                    </p:set>
                                  </p:childTnLst>
                                </p:cTn>
                              </p:par>
                              <p:par>
                                <p:cTn fill="hold" grpId="0" id="50" nodeType="withEffect" presetClass="entr" presetID="53" presetSubtype="0">
                                  <p:stCondLst>
                                    <p:cond delay="30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2"/>
      <p:bldP grpId="0" spid="10"/>
      <p:bldP grpId="0" spid="19"/>
      <p:bldP grpId="1" spid="19"/>
      <p:bldP grpId="0" spid="1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椭圆 16"/>
          <p:cNvSpPr/>
          <p:nvPr/>
        </p:nvSpPr>
        <p:spPr>
          <a:xfrm>
            <a:off x="4223548" y="1202783"/>
            <a:ext cx="3478053" cy="3478053"/>
          </a:xfrm>
          <a:prstGeom prst="ellipse">
            <a:avLst/>
          </a:prstGeom>
          <a:blipFill>
            <a:blip r:embed="rId2"/>
            <a:stretch>
              <a:fillRect/>
            </a:stretch>
          </a:blipFill>
          <a:ln>
            <a:solidFill>
              <a:srgbClr val="92D050"/>
            </a:solidFill>
          </a:ln>
          <a:effectLst>
            <a:reflection algn="bl" blurRad="6350" dir="5400000" dist="50800" endA="300" endPos="385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个人品牌美誉度</a:t>
            </a:r>
          </a:p>
        </p:txBody>
      </p:sp>
      <p:cxnSp>
        <p:nvCxnSpPr>
          <p:cNvPr id="3" name="直接连接符 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4" name="椭圆 3"/>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
        <p:nvSpPr>
          <p:cNvPr id="5" name="TextBox 4"/>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个人品牌资产</a:t>
            </a:r>
          </a:p>
        </p:txBody>
      </p:sp>
      <p:grpSp>
        <p:nvGrpSpPr>
          <p:cNvPr id="6" name="组合 5"/>
          <p:cNvGrpSpPr/>
          <p:nvPr/>
        </p:nvGrpSpPr>
        <p:grpSpPr>
          <a:xfrm>
            <a:off x="1846975" y="2116919"/>
            <a:ext cx="1661382" cy="1655788"/>
            <a:chOff x="1950274" y="2117090"/>
            <a:chExt cx="1661166" cy="1655572"/>
          </a:xfrm>
          <a:effectLst>
            <a:reflection algn="bl" blurRad="6350" dir="5400000" dist="50800" endA="300" endPos="38500" rotWithShape="0" stA="50000" sy="-100000"/>
          </a:effectLst>
        </p:grpSpPr>
        <p:grpSp>
          <p:nvGrpSpPr>
            <p:cNvPr id="23" name="组合 22"/>
            <p:cNvGrpSpPr/>
            <p:nvPr/>
          </p:nvGrpSpPr>
          <p:grpSpPr>
            <a:xfrm>
              <a:off x="1950274" y="2117090"/>
              <a:ext cx="1661166" cy="1655572"/>
              <a:chOff x="1616752" y="4473115"/>
              <a:chExt cx="867016" cy="864096"/>
            </a:xfrm>
            <a:effectLst>
              <a:reflection algn="bl" blurRad="6350" dir="5400000" endPos="23000" rotWithShape="0" stA="8000" sy="-100000"/>
            </a:effectLst>
          </p:grpSpPr>
          <p:sp>
            <p:nvSpPr>
              <p:cNvPr id="24" name="椭圆 23"/>
              <p:cNvSpPr/>
              <p:nvPr/>
            </p:nvSpPr>
            <p:spPr>
              <a:xfrm>
                <a:off x="1619672" y="4473115"/>
                <a:ext cx="864096" cy="864096"/>
              </a:xfrm>
              <a:prstGeom prst="ellipse">
                <a:avLst/>
              </a:prstGeom>
              <a:gradFill flip="none" rotWithShape="1">
                <a:gsLst>
                  <a:gs pos="18000">
                    <a:srgbClr val="119707"/>
                  </a:gs>
                  <a:gs pos="74000">
                    <a:srgbClr val="8AD53F"/>
                  </a:gs>
                  <a:gs pos="100000">
                    <a:srgbClr val="BCEB6F"/>
                  </a:gs>
                </a:gsLst>
                <a:lin ang="189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5" name="椭圆 24"/>
              <p:cNvSpPr/>
              <p:nvPr/>
            </p:nvSpPr>
            <p:spPr>
              <a:xfrm>
                <a:off x="1616752" y="4473115"/>
                <a:ext cx="864096" cy="864096"/>
              </a:xfrm>
              <a:prstGeom prst="ellipse">
                <a:avLst/>
              </a:prstGeom>
              <a:gradFill flip="none" rotWithShape="1">
                <a:gsLst>
                  <a:gs pos="68000">
                    <a:srgbClr val="119707">
                      <a:alpha val="45000"/>
                    </a:srgbClr>
                  </a:gs>
                  <a:gs pos="84000">
                    <a:schemeClr val="bg1">
                      <a:alpha val="0"/>
                    </a:schemeClr>
                  </a:gs>
                  <a:gs pos="56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6" name="椭圆 25"/>
              <p:cNvSpPr/>
              <p:nvPr/>
            </p:nvSpPr>
            <p:spPr>
              <a:xfrm>
                <a:off x="1871700" y="4504639"/>
                <a:ext cx="360040" cy="17849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grpSp>
        <p:sp>
          <p:nvSpPr>
            <p:cNvPr id="27" name="TextBox 26"/>
            <p:cNvSpPr txBox="1">
              <a:spLocks noChangeArrowheads="1"/>
            </p:cNvSpPr>
            <p:nvPr/>
          </p:nvSpPr>
          <p:spPr bwMode="auto">
            <a:xfrm flipH="1">
              <a:off x="2247730" y="2636912"/>
              <a:ext cx="1111172" cy="396188"/>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2000">
                  <a:solidFill>
                    <a:prstClr val="white"/>
                  </a:solidFill>
                  <a:latin charset="-122" pitchFamily="34" typeface="微软雅黑"/>
                  <a:ea charset="-122" pitchFamily="34" typeface="微软雅黑"/>
                </a:rPr>
                <a:t>美誉度</a:t>
              </a:r>
            </a:p>
          </p:txBody>
        </p:sp>
      </p:grpSp>
      <p:grpSp>
        <p:nvGrpSpPr>
          <p:cNvPr id="42" name="组合 41"/>
          <p:cNvGrpSpPr/>
          <p:nvPr/>
        </p:nvGrpSpPr>
        <p:grpSpPr>
          <a:xfrm>
            <a:off x="8472573" y="1090662"/>
            <a:ext cx="3492455" cy="3492455"/>
            <a:chOff x="8471470" y="1122905"/>
            <a:chExt cx="3492000" cy="3492000"/>
          </a:xfrm>
          <a:effectLst>
            <a:reflection algn="bl" blurRad="6350" dir="5400000" dist="50800" endA="300" endPos="38500" rotWithShape="0" stA="50000" sy="-100000"/>
          </a:effectLst>
        </p:grpSpPr>
        <p:sp>
          <p:nvSpPr>
            <p:cNvPr id="43" name="椭圆 42"/>
            <p:cNvSpPr/>
            <p:nvPr/>
          </p:nvSpPr>
          <p:spPr>
            <a:xfrm>
              <a:off x="8471470" y="1122905"/>
              <a:ext cx="3492000" cy="3492000"/>
            </a:xfrm>
            <a:prstGeom prst="ellipse">
              <a:avLst/>
            </a:prstGeom>
            <a:solidFill>
              <a:srgbClr val="A9E32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8651470" y="1302905"/>
              <a:ext cx="3132000" cy="313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44">
              <a:hlinkClick action="ppaction://noaction"/>
            </p:cNvPr>
            <p:cNvSpPr txBox="1"/>
            <p:nvPr/>
          </p:nvSpPr>
          <p:spPr>
            <a:xfrm>
              <a:off x="8919163" y="1971900"/>
              <a:ext cx="2688664" cy="2011419"/>
            </a:xfrm>
            <a:prstGeom prst="rect">
              <a:avLst/>
            </a:prstGeom>
            <a:noFill/>
          </p:spPr>
          <p:txBody>
            <a:bodyPr rtlCol="0" wrap="square">
              <a:spAutoFit/>
            </a:bodyPr>
            <a:lstStyle/>
            <a:p>
              <a:pPr algn="ctr"/>
              <a:r>
                <a:rPr altLang="en-US" lang="zh-CN" sz="1400">
                  <a:solidFill>
                    <a:schemeClr val="bg1"/>
                  </a:solidFill>
                  <a:latin charset="-122" pitchFamily="34" typeface="微软雅黑"/>
                  <a:ea charset="-122" pitchFamily="34" typeface="微软雅黑"/>
                </a:rPr>
                <a:t>是指个人获得公众信任、支持和赞许的程度，即公众对个人的整体印象和评价。潘金莲之所以臭名昭著，是因为她的品牌美誉度过低造成的。一个人可以一夜成名，快速提升知名度，但美誉度则需要通过长期的、细心的个人经营，十年如一日地保持良好的个人形象，才能建立起来。</a:t>
              </a:r>
            </a:p>
          </p:txBody>
        </p:sp>
      </p:grpSp>
    </p:spTree>
    <p:extLst>
      <p:ext uri="{BB962C8B-B14F-4D97-AF65-F5344CB8AC3E}">
        <p14:creationId val="269128176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4"/>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
                                        </p:tgtEl>
                                        <p:attrNameLst>
                                          <p:attrName>style.visibility</p:attrName>
                                        </p:attrNameLst>
                                      </p:cBhvr>
                                      <p:to>
                                        <p:strVal val="visible"/>
                                      </p:to>
                                    </p:set>
                                    <p:animEffect filter="fade" transition="in">
                                      <p:cBhvr>
                                        <p:cTn dur="1000" id="10"/>
                                        <p:tgtEl>
                                          <p:spTgt spid="2"/>
                                        </p:tgtEl>
                                      </p:cBhvr>
                                    </p:animEffect>
                                    <p:anim calcmode="lin" valueType="num">
                                      <p:cBhvr>
                                        <p:cTn dur="1000" fill="hold" id="11"/>
                                        <p:tgtEl>
                                          <p:spTgt spid="2"/>
                                        </p:tgtEl>
                                        <p:attrNameLst>
                                          <p:attrName>ppt_x</p:attrName>
                                        </p:attrNameLst>
                                      </p:cBhvr>
                                      <p:tavLst>
                                        <p:tav tm="0">
                                          <p:val>
                                            <p:strVal val="#ppt_x"/>
                                          </p:val>
                                        </p:tav>
                                        <p:tav tm="100000">
                                          <p:val>
                                            <p:strVal val="#ppt_x"/>
                                          </p:val>
                                        </p:tav>
                                      </p:tavLst>
                                    </p:anim>
                                    <p:anim calcmode="lin" valueType="num">
                                      <p:cBhvr>
                                        <p:cTn dur="1000" fill="hold" id="12"/>
                                        <p:tgtEl>
                                          <p:spTgt spid="2"/>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fade" transition="in">
                                      <p:cBhvr>
                                        <p:cTn dur="1000" id="20"/>
                                        <p:tgtEl>
                                          <p:spTgt spid="17"/>
                                        </p:tgtEl>
                                      </p:cBhvr>
                                    </p:animEffect>
                                    <p:anim calcmode="lin" valueType="num">
                                      <p:cBhvr>
                                        <p:cTn dur="1000" fill="hold" id="21"/>
                                        <p:tgtEl>
                                          <p:spTgt spid="17"/>
                                        </p:tgtEl>
                                        <p:attrNameLst>
                                          <p:attrName>ppt_x</p:attrName>
                                        </p:attrNameLst>
                                      </p:cBhvr>
                                      <p:tavLst>
                                        <p:tav tm="0">
                                          <p:val>
                                            <p:strVal val="#ppt_x"/>
                                          </p:val>
                                        </p:tav>
                                        <p:tav tm="100000">
                                          <p:val>
                                            <p:strVal val="#ppt_x"/>
                                          </p:val>
                                        </p:tav>
                                      </p:tavLst>
                                    </p:anim>
                                    <p:anim calcmode="lin" valueType="num">
                                      <p:cBhvr>
                                        <p:cTn dur="1000" fill="hold" id="22"/>
                                        <p:tgtEl>
                                          <p:spTgt spid="1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3" presetSubtype="528">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p:cTn dur="500" fill="hold" id="26"/>
                                        <p:tgtEl>
                                          <p:spTgt spid="42"/>
                                        </p:tgtEl>
                                        <p:attrNameLst>
                                          <p:attrName>ppt_w</p:attrName>
                                        </p:attrNameLst>
                                      </p:cBhvr>
                                      <p:tavLst>
                                        <p:tav tm="0">
                                          <p:val>
                                            <p:fltVal val="0"/>
                                          </p:val>
                                        </p:tav>
                                        <p:tav tm="100000">
                                          <p:val>
                                            <p:strVal val="#ppt_w"/>
                                          </p:val>
                                        </p:tav>
                                      </p:tavLst>
                                    </p:anim>
                                    <p:anim calcmode="lin" valueType="num">
                                      <p:cBhvr>
                                        <p:cTn dur="500" fill="hold" id="27"/>
                                        <p:tgtEl>
                                          <p:spTgt spid="42"/>
                                        </p:tgtEl>
                                        <p:attrNameLst>
                                          <p:attrName>ppt_h</p:attrName>
                                        </p:attrNameLst>
                                      </p:cBhvr>
                                      <p:tavLst>
                                        <p:tav tm="0">
                                          <p:val>
                                            <p:fltVal val="0"/>
                                          </p:val>
                                        </p:tav>
                                        <p:tav tm="100000">
                                          <p:val>
                                            <p:strVal val="#ppt_h"/>
                                          </p:val>
                                        </p:tav>
                                      </p:tavLst>
                                    </p:anim>
                                    <p:anim calcmode="lin" valueType="num">
                                      <p:cBhvr>
                                        <p:cTn dur="500" fill="hold" id="28"/>
                                        <p:tgtEl>
                                          <p:spTgt spid="42"/>
                                        </p:tgtEl>
                                        <p:attrNameLst>
                                          <p:attrName>ppt_x</p:attrName>
                                        </p:attrNameLst>
                                      </p:cBhvr>
                                      <p:tavLst>
                                        <p:tav tm="0">
                                          <p:val>
                                            <p:fltVal val="0.5"/>
                                          </p:val>
                                        </p:tav>
                                        <p:tav tm="100000">
                                          <p:val>
                                            <p:strVal val="#ppt_x"/>
                                          </p:val>
                                        </p:tav>
                                      </p:tavLst>
                                    </p:anim>
                                    <p:anim calcmode="lin" valueType="num">
                                      <p:cBhvr>
                                        <p:cTn dur="500" fill="hold" id="29"/>
                                        <p:tgtEl>
                                          <p:spTgt spid="42"/>
                                        </p:tgtEl>
                                        <p:attrNameLst>
                                          <p:attrName>ppt_y</p:attrName>
                                        </p:attrNameLst>
                                      </p:cBhvr>
                                      <p:tavLst>
                                        <p:tav tm="0">
                                          <p:val>
                                            <p:fltVal val="0.5"/>
                                          </p:val>
                                        </p:tav>
                                        <p:tav tm="100000">
                                          <p:val>
                                            <p:strVal val="#ppt_y"/>
                                          </p:val>
                                        </p:tav>
                                      </p:tavLst>
                                    </p:anim>
                                  </p:childTnLst>
                                </p:cTn>
                              </p:par>
                              <p:par>
                                <p:cTn autoRev="1" fill="hold" id="30" nodeType="withEffect" presetClass="emph" presetID="6" presetSubtype="0">
                                  <p:stCondLst>
                                    <p:cond delay="500"/>
                                  </p:stCondLst>
                                  <p:childTnLst>
                                    <p:animScale>
                                      <p:cBhvr>
                                        <p:cTn dur="150" fill="hold" id="31"/>
                                        <p:tgtEl>
                                          <p:spTgt spid="42"/>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
      <p:bldP grpId="0" spid="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4223548" y="1202783"/>
            <a:ext cx="3478053" cy="3478053"/>
          </a:xfrm>
          <a:prstGeom prst="ellipse">
            <a:avLst/>
          </a:prstGeom>
          <a:blipFill>
            <a:blip r:embed="rId2">
              <a:extLst>
                <a:ext uri="{28A0092B-C50C-407E-A947-70E740481C1C}">
                  <a14:useLocalDpi/>
                </a:ext>
              </a:extLst>
            </a:blip>
            <a:stretch>
              <a:fillRect/>
            </a:stretch>
          </a:blipFill>
          <a:ln>
            <a:solidFill>
              <a:srgbClr val="FF0000"/>
            </a:solidFill>
          </a:ln>
          <a:effectLst>
            <a:reflection algn="bl" blurRad="6350" dir="5400000" dist="50800" endA="300" endPos="385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个人品牌忠诚度</a:t>
            </a:r>
          </a:p>
        </p:txBody>
      </p:sp>
      <p:cxnSp>
        <p:nvCxnSpPr>
          <p:cNvPr id="3" name="直接连接符 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4" name="椭圆 3"/>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sp>
        <p:nvSpPr>
          <p:cNvPr id="5" name="TextBox 4"/>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个人品牌资产</a:t>
            </a:r>
          </a:p>
        </p:txBody>
      </p:sp>
      <p:grpSp>
        <p:nvGrpSpPr>
          <p:cNvPr id="18" name="组合 17"/>
          <p:cNvGrpSpPr/>
          <p:nvPr/>
        </p:nvGrpSpPr>
        <p:grpSpPr>
          <a:xfrm>
            <a:off x="8472573" y="1090662"/>
            <a:ext cx="3492455" cy="3492455"/>
            <a:chOff x="8471470" y="1090967"/>
            <a:chExt cx="3492000" cy="3492000"/>
          </a:xfrm>
          <a:effectLst>
            <a:reflection algn="bl" blurRad="6350" dir="5400000" dist="50800" endA="300" endPos="38500" rotWithShape="0" stA="50000" sy="-100000"/>
          </a:effectLst>
        </p:grpSpPr>
        <p:sp>
          <p:nvSpPr>
            <p:cNvPr id="19" name="椭圆 18"/>
            <p:cNvSpPr/>
            <p:nvPr/>
          </p:nvSpPr>
          <p:spPr>
            <a:xfrm>
              <a:off x="8471470" y="1090967"/>
              <a:ext cx="3492000" cy="3492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8651470" y="1270967"/>
              <a:ext cx="3132000" cy="3132000"/>
            </a:xfrm>
            <a:prstGeom prst="ellipse">
              <a:avLst/>
            </a:prstGeom>
            <a:solidFill>
              <a:srgbClr val="BE12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1" name="TextBox 20">
              <a:hlinkClick action="ppaction://noaction"/>
            </p:cNvPr>
            <p:cNvSpPr txBox="1"/>
            <p:nvPr/>
          </p:nvSpPr>
          <p:spPr>
            <a:xfrm>
              <a:off x="8975526" y="2252191"/>
              <a:ext cx="2632301" cy="1310469"/>
            </a:xfrm>
            <a:prstGeom prst="rect">
              <a:avLst/>
            </a:prstGeom>
            <a:noFill/>
          </p:spPr>
          <p:txBody>
            <a:bodyPr rtlCol="0" wrap="square">
              <a:spAutoFit/>
            </a:bodyPr>
            <a:lstStyle/>
            <a:p>
              <a:pPr algn="ctr"/>
              <a:r>
                <a:rPr altLang="en-US" lang="zh-CN" sz="1600">
                  <a:solidFill>
                    <a:schemeClr val="bg1"/>
                  </a:solidFill>
                  <a:latin charset="-122" pitchFamily="34" typeface="微软雅黑"/>
                  <a:ea charset="-122" pitchFamily="34" typeface="微软雅黑"/>
                </a:rPr>
                <a:t>是指个人被持续关注、持续认可、持续支持、持续获得机会的程度。如同粉丝对明星的忠诚。个人品牌忠诚度是个人品牌打造的终极目标。</a:t>
              </a:r>
            </a:p>
          </p:txBody>
        </p:sp>
      </p:grpSp>
      <p:grpSp>
        <p:nvGrpSpPr>
          <p:cNvPr id="22" name="组合 21"/>
          <p:cNvGrpSpPr/>
          <p:nvPr/>
        </p:nvGrpSpPr>
        <p:grpSpPr>
          <a:xfrm>
            <a:off x="1852569" y="2116919"/>
            <a:ext cx="1655788" cy="1655788"/>
            <a:chOff x="1852328" y="2117090"/>
            <a:chExt cx="1655572" cy="1655572"/>
          </a:xfrm>
          <a:effectLst>
            <a:reflection algn="bl" blurRad="6350" dir="5400000" dist="50800" endA="300" endPos="38500" rotWithShape="0" stA="50000" sy="-100000"/>
          </a:effectLst>
        </p:grpSpPr>
        <p:sp>
          <p:nvSpPr>
            <p:cNvPr id="28" name="椭圆 27"/>
            <p:cNvSpPr/>
            <p:nvPr/>
          </p:nvSpPr>
          <p:spPr>
            <a:xfrm>
              <a:off x="1852329" y="2117090"/>
              <a:ext cx="1655571" cy="1655572"/>
            </a:xfrm>
            <a:prstGeom prst="ellipse">
              <a:avLst/>
            </a:prstGeom>
            <a:gradFill flip="none" rotWithShape="1">
              <a:gsLst>
                <a:gs pos="0">
                  <a:srgbClr val="BE1247"/>
                </a:gs>
                <a:gs pos="27000">
                  <a:srgbClr val="D2144F"/>
                </a:gs>
                <a:gs pos="66000">
                  <a:srgbClr val="BE1247">
                    <a:alpha val="69000"/>
                  </a:srgbClr>
                </a:gs>
                <a:gs pos="100000">
                  <a:srgbClr val="FA9496">
                    <a:alpha val="50000"/>
                  </a:srgbClr>
                </a:gs>
              </a:gsLst>
              <a:lin ang="16200000" scaled="1"/>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29" name="椭圆 28"/>
            <p:cNvSpPr/>
            <p:nvPr/>
          </p:nvSpPr>
          <p:spPr>
            <a:xfrm>
              <a:off x="1852328" y="2117090"/>
              <a:ext cx="1655571" cy="1655572"/>
            </a:xfrm>
            <a:prstGeom prst="ellipse">
              <a:avLst/>
            </a:prstGeom>
            <a:gradFill flip="none" rotWithShape="1">
              <a:gsLst>
                <a:gs pos="68000">
                  <a:srgbClr val="BE1247">
                    <a:alpha val="80000"/>
                  </a:srgbClr>
                </a:gs>
                <a:gs pos="80000">
                  <a:schemeClr val="bg1">
                    <a:alpha val="0"/>
                  </a:schemeClr>
                </a:gs>
                <a:gs pos="52000">
                  <a:schemeClr val="bg1">
                    <a:alpha val="0"/>
                  </a:schemeClr>
                </a:gs>
              </a:gsLst>
              <a:path path="circle">
                <a:fillToRect b="50000" l="50000" r="50000" t="50000"/>
              </a:path>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31" name="椭圆 30"/>
            <p:cNvSpPr/>
            <p:nvPr/>
          </p:nvSpPr>
          <p:spPr>
            <a:xfrm>
              <a:off x="2335204" y="2177489"/>
              <a:ext cx="689821" cy="341981"/>
            </a:xfrm>
            <a:prstGeom prst="ellipse">
              <a:avLst/>
            </a:prstGeom>
            <a:gradFill flip="none" rotWithShape="1">
              <a:gsLst>
                <a:gs pos="84000">
                  <a:schemeClr val="bg1">
                    <a:alpha val="0"/>
                  </a:schemeClr>
                </a:gs>
                <a:gs pos="12000">
                  <a:schemeClr val="bg1">
                    <a:alpha val="60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endParaRPr>
            </a:p>
          </p:txBody>
        </p:sp>
        <p:sp>
          <p:nvSpPr>
            <p:cNvPr id="32" name="TextBox 31"/>
            <p:cNvSpPr txBox="1">
              <a:spLocks noChangeArrowheads="1"/>
            </p:cNvSpPr>
            <p:nvPr/>
          </p:nvSpPr>
          <p:spPr bwMode="auto">
            <a:xfrm flipH="1">
              <a:off x="2144190" y="2636912"/>
              <a:ext cx="1111172" cy="396188"/>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2000">
                  <a:solidFill>
                    <a:prstClr val="white"/>
                  </a:solidFill>
                  <a:latin charset="-122" pitchFamily="34" typeface="微软雅黑"/>
                  <a:ea charset="-122" pitchFamily="34" typeface="微软雅黑"/>
                </a:rPr>
                <a:t>忠诚度</a:t>
              </a:r>
            </a:p>
          </p:txBody>
        </p:sp>
      </p:grpSp>
    </p:spTree>
    <p:extLst>
      <p:ext uri="{BB962C8B-B14F-4D97-AF65-F5344CB8AC3E}">
        <p14:creationId val="159084011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4"/>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
                                        </p:tgtEl>
                                        <p:attrNameLst>
                                          <p:attrName>style.visibility</p:attrName>
                                        </p:attrNameLst>
                                      </p:cBhvr>
                                      <p:to>
                                        <p:strVal val="visible"/>
                                      </p:to>
                                    </p:set>
                                    <p:animEffect filter="fade" transition="in">
                                      <p:cBhvr>
                                        <p:cTn dur="1000" id="10"/>
                                        <p:tgtEl>
                                          <p:spTgt spid="2"/>
                                        </p:tgtEl>
                                      </p:cBhvr>
                                    </p:animEffect>
                                    <p:anim calcmode="lin" valueType="num">
                                      <p:cBhvr>
                                        <p:cTn dur="1000" fill="hold" id="11"/>
                                        <p:tgtEl>
                                          <p:spTgt spid="2"/>
                                        </p:tgtEl>
                                        <p:attrNameLst>
                                          <p:attrName>ppt_x</p:attrName>
                                        </p:attrNameLst>
                                      </p:cBhvr>
                                      <p:tavLst>
                                        <p:tav tm="0">
                                          <p:val>
                                            <p:strVal val="#ppt_x"/>
                                          </p:val>
                                        </p:tav>
                                        <p:tav tm="100000">
                                          <p:val>
                                            <p:strVal val="#ppt_x"/>
                                          </p:val>
                                        </p:tav>
                                      </p:tavLst>
                                    </p:anim>
                                    <p:anim calcmode="lin" valueType="num">
                                      <p:cBhvr>
                                        <p:cTn dur="1000" fill="hold" id="12"/>
                                        <p:tgtEl>
                                          <p:spTgt spid="2"/>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1000" id="15"/>
                                        <p:tgtEl>
                                          <p:spTgt spid="22"/>
                                        </p:tgtEl>
                                      </p:cBhvr>
                                    </p:animEffect>
                                    <p:anim calcmode="lin" valueType="num">
                                      <p:cBhvr>
                                        <p:cTn dur="1000" fill="hold" id="16"/>
                                        <p:tgtEl>
                                          <p:spTgt spid="22"/>
                                        </p:tgtEl>
                                        <p:attrNameLst>
                                          <p:attrName>ppt_x</p:attrName>
                                        </p:attrNameLst>
                                      </p:cBhvr>
                                      <p:tavLst>
                                        <p:tav tm="0">
                                          <p:val>
                                            <p:strVal val="#ppt_x"/>
                                          </p:val>
                                        </p:tav>
                                        <p:tav tm="100000">
                                          <p:val>
                                            <p:strVal val="#ppt_x"/>
                                          </p:val>
                                        </p:tav>
                                      </p:tavLst>
                                    </p:anim>
                                    <p:anim calcmode="lin" valueType="num">
                                      <p:cBhvr>
                                        <p:cTn dur="1000" fill="hold" id="17"/>
                                        <p:tgtEl>
                                          <p:spTgt spid="2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3" presetSubtype="528">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p:cTn dur="500" fill="hold" id="26"/>
                                        <p:tgtEl>
                                          <p:spTgt spid="18"/>
                                        </p:tgtEl>
                                        <p:attrNameLst>
                                          <p:attrName>ppt_w</p:attrName>
                                        </p:attrNameLst>
                                      </p:cBhvr>
                                      <p:tavLst>
                                        <p:tav tm="0">
                                          <p:val>
                                            <p:fltVal val="0"/>
                                          </p:val>
                                        </p:tav>
                                        <p:tav tm="100000">
                                          <p:val>
                                            <p:strVal val="#ppt_w"/>
                                          </p:val>
                                        </p:tav>
                                      </p:tavLst>
                                    </p:anim>
                                    <p:anim calcmode="lin" valueType="num">
                                      <p:cBhvr>
                                        <p:cTn dur="500" fill="hold" id="27"/>
                                        <p:tgtEl>
                                          <p:spTgt spid="18"/>
                                        </p:tgtEl>
                                        <p:attrNameLst>
                                          <p:attrName>ppt_h</p:attrName>
                                        </p:attrNameLst>
                                      </p:cBhvr>
                                      <p:tavLst>
                                        <p:tav tm="0">
                                          <p:val>
                                            <p:fltVal val="0"/>
                                          </p:val>
                                        </p:tav>
                                        <p:tav tm="100000">
                                          <p:val>
                                            <p:strVal val="#ppt_h"/>
                                          </p:val>
                                        </p:tav>
                                      </p:tavLst>
                                    </p:anim>
                                    <p:anim calcmode="lin" valueType="num">
                                      <p:cBhvr>
                                        <p:cTn dur="500" fill="hold" id="28"/>
                                        <p:tgtEl>
                                          <p:spTgt spid="18"/>
                                        </p:tgtEl>
                                        <p:attrNameLst>
                                          <p:attrName>ppt_x</p:attrName>
                                        </p:attrNameLst>
                                      </p:cBhvr>
                                      <p:tavLst>
                                        <p:tav tm="0">
                                          <p:val>
                                            <p:fltVal val="0.5"/>
                                          </p:val>
                                        </p:tav>
                                        <p:tav tm="100000">
                                          <p:val>
                                            <p:strVal val="#ppt_x"/>
                                          </p:val>
                                        </p:tav>
                                      </p:tavLst>
                                    </p:anim>
                                    <p:anim calcmode="lin" valueType="num">
                                      <p:cBhvr>
                                        <p:cTn dur="500" fill="hold" id="29"/>
                                        <p:tgtEl>
                                          <p:spTgt spid="18"/>
                                        </p:tgtEl>
                                        <p:attrNameLst>
                                          <p:attrName>ppt_y</p:attrName>
                                        </p:attrNameLst>
                                      </p:cBhvr>
                                      <p:tavLst>
                                        <p:tav tm="0">
                                          <p:val>
                                            <p:fltVal val="0.5"/>
                                          </p:val>
                                        </p:tav>
                                        <p:tav tm="100000">
                                          <p:val>
                                            <p:strVal val="#ppt_y"/>
                                          </p:val>
                                        </p:tav>
                                      </p:tavLst>
                                    </p:anim>
                                  </p:childTnLst>
                                </p:cTn>
                              </p:par>
                              <p:par>
                                <p:cTn autoRev="1" fill="hold" id="30" nodeType="withEffect" presetClass="emph" presetID="6" presetSubtype="0">
                                  <p:stCondLst>
                                    <p:cond delay="500"/>
                                  </p:stCondLst>
                                  <p:childTnLst>
                                    <p:animScale>
                                      <p:cBhvr>
                                        <p:cTn dur="150" fill="hold" id="31"/>
                                        <p:tgtEl>
                                          <p:spTgt spid="18"/>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
      <p:bldP grpId="0" spid="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a:solidFill>
                  <a:schemeClr val="accent2"/>
                </a:solidFill>
              </a:rPr>
              <a:t>目录</a:t>
            </a:r>
          </a:p>
        </p:txBody>
      </p:sp>
      <p:sp>
        <p:nvSpPr>
          <p:cNvPr id="3" name="斜纹 2"/>
          <p:cNvSpPr/>
          <p:nvPr/>
        </p:nvSpPr>
        <p:spPr>
          <a:xfrm flipV="1" rot="10800000">
            <a:off x="11065199" y="-10292"/>
            <a:ext cx="1126801" cy="990702"/>
          </a:xfrm>
          <a:prstGeom prst="diagStrip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altLang="en-US" kern="0" lang="zh-CN">
              <a:solidFill>
                <a:sysClr lastClr="000000" val="windowText"/>
              </a:solidFill>
              <a:ea typeface="微软雅黑"/>
            </a:endParaRPr>
          </a:p>
        </p:txBody>
      </p:sp>
      <p:sp>
        <p:nvSpPr>
          <p:cNvPr id="4" name="TextBox 3"/>
          <p:cNvSpPr txBox="1"/>
          <p:nvPr/>
        </p:nvSpPr>
        <p:spPr>
          <a:xfrm rot="2502323">
            <a:off x="11393030" y="206752"/>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4" name="燕尾形 13"/>
          <p:cNvSpPr/>
          <p:nvPr/>
        </p:nvSpPr>
        <p:spPr>
          <a:xfrm>
            <a:off x="371970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个人品牌价值与资产</a:t>
            </a:r>
          </a:p>
        </p:txBody>
      </p:sp>
      <p:sp>
        <p:nvSpPr>
          <p:cNvPr id="12" name="燕尾形 11"/>
          <p:cNvSpPr/>
          <p:nvPr/>
        </p:nvSpPr>
        <p:spPr>
          <a:xfrm>
            <a:off x="645636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个人品牌建设理念</a:t>
            </a:r>
          </a:p>
        </p:txBody>
      </p:sp>
      <p:sp>
        <p:nvSpPr>
          <p:cNvPr id="10" name="燕尾形 9"/>
          <p:cNvSpPr/>
          <p:nvPr/>
        </p:nvSpPr>
        <p:spPr>
          <a:xfrm>
            <a:off x="919302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个人品牌建设实施</a:t>
            </a:r>
          </a:p>
        </p:txBody>
      </p:sp>
      <p:sp>
        <p:nvSpPr>
          <p:cNvPr id="19" name="五边形 18"/>
          <p:cNvSpPr/>
          <p:nvPr/>
        </p:nvSpPr>
        <p:spPr>
          <a:xfrm>
            <a:off x="982766" y="1268478"/>
            <a:ext cx="2520328" cy="504066"/>
          </a:xfrm>
          <a:prstGeom prst="homePlate">
            <a:avLst>
              <a:gd fmla="val 19708"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个人品牌概述</a:t>
            </a:r>
          </a:p>
        </p:txBody>
      </p:sp>
      <p:pic>
        <p:nvPicPr>
          <p:cNvPr descr="C:\Documents and Settings\tdz\桌面\品牌价值1.jpg" id="20" name="Picture 5"/>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a:ext>
            </a:extLst>
          </a:blip>
          <a:stretch>
            <a:fillRect/>
          </a:stretch>
        </p:blipFill>
        <p:spPr bwMode="auto">
          <a:xfrm>
            <a:off x="380971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概述.jpg" id="3074" name="Picture 2"/>
          <p:cNvPicPr>
            <a:picLocks noChangeArrowheads="1" noChangeAspect="1"/>
          </p:cNvPicPr>
          <p:nvPr/>
        </p:nvPicPr>
        <p:blipFill>
          <a:blip r:embed="rId4">
            <a:extLst>
              <a:ext uri="{BEBA8EAE-BF5A-486C-A8C5-ECC9F3942E4B}">
                <a14:imgProps>
                  <a14:imgLayer r:embed="rId5">
                    <a14:imgEffect>
                      <a14:saturation sat="0"/>
                    </a14:imgEffect>
                  </a14:imgLayer>
                </a14:imgProps>
              </a:ext>
              <a:ext uri="{28A0092B-C50C-407E-A947-70E740481C1C}">
                <a14:useLocalDpi/>
              </a:ext>
            </a:extLst>
          </a:blip>
          <a:stretch>
            <a:fillRect/>
          </a:stretch>
        </p:blipFill>
        <p:spPr bwMode="auto">
          <a:xfrm>
            <a:off x="107277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杜拉拉.jpg" id="3075" name="Picture 3"/>
          <p:cNvPicPr>
            <a:picLocks noChangeArrowheads="1" noChangeAspect="1"/>
          </p:cNvPicPr>
          <p:nvPr/>
        </p:nvPicPr>
        <p:blipFill>
          <a:blip r:embed="rId6">
            <a:extLst>
              <a:ext uri="{28A0092B-C50C-407E-A947-70E740481C1C}">
                <a14:useLocalDpi/>
              </a:ext>
            </a:extLst>
          </a:blip>
          <a:stretch>
            <a:fillRect/>
          </a:stretch>
        </p:blipFill>
        <p:spPr bwMode="auto">
          <a:xfrm>
            <a:off x="6546379"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百度HR刘冬.jpg" id="3076" name="Picture 4"/>
          <p:cNvPicPr>
            <a:picLocks noChangeArrowheads="1" noChangeAspect="1"/>
          </p:cNvPicPr>
          <p:nvPr/>
        </p:nvPicPr>
        <p:blipFill>
          <a:blip r:embed="rId7">
            <a:extLst>
              <a:ext uri="{BEBA8EAE-BF5A-486C-A8C5-ECC9F3942E4B}">
                <a14:imgProps>
                  <a14:imgLayer r:embed="rId8">
                    <a14:imgEffect>
                      <a14:saturation sat="0"/>
                    </a14:imgEffect>
                  </a14:imgLayer>
                </a14:imgProps>
              </a:ext>
              <a:ext uri="{28A0092B-C50C-407E-A947-70E740481C1C}">
                <a14:useLocalDpi/>
              </a:ext>
            </a:extLst>
          </a:blip>
          <a:stretch>
            <a:fillRect/>
          </a:stretch>
        </p:blipFill>
        <p:spPr bwMode="auto">
          <a:xfrm>
            <a:off x="928303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3" name="TextBox 12"/>
          <p:cNvSpPr txBox="1"/>
          <p:nvPr/>
        </p:nvSpPr>
        <p:spPr>
          <a:xfrm>
            <a:off x="1918992" y="5868298"/>
            <a:ext cx="3528851" cy="365760"/>
          </a:xfrm>
          <a:prstGeom prst="rect">
            <a:avLst/>
          </a:prstGeom>
          <a:noFill/>
        </p:spPr>
        <p:txBody>
          <a:bodyPr lIns="0" rtlCol="0" wrap="square">
            <a:spAutoFit/>
          </a:bodyPr>
          <a:lstStyle/>
          <a:p>
            <a:r>
              <a:rPr altLang="en-US" lang="zh-CN">
                <a:solidFill>
                  <a:srgbClr val="FF0000"/>
                </a:solidFill>
                <a:latin charset="-122" pitchFamily="34" typeface="微软雅黑"/>
                <a:ea charset="-122" pitchFamily="34" typeface="微软雅黑"/>
              </a:rPr>
              <a:t>个人品牌建设理念</a:t>
            </a:r>
          </a:p>
        </p:txBody>
      </p:sp>
    </p:spTree>
    <p:extLst>
      <p:ext uri="{BB962C8B-B14F-4D97-AF65-F5344CB8AC3E}">
        <p14:creationId val="3471570024"/>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xit" presetID="2" presetSubtype="1">
                                  <p:stCondLst>
                                    <p:cond delay="0"/>
                                  </p:stCondLst>
                                  <p:childTnLst>
                                    <p:anim calcmode="lin" valueType="num">
                                      <p:cBhvr additive="base">
                                        <p:cTn dur="200" id="6"/>
                                        <p:tgtEl>
                                          <p:spTgt spid="19"/>
                                        </p:tgtEl>
                                        <p:attrNameLst>
                                          <p:attrName>ppt_x</p:attrName>
                                        </p:attrNameLst>
                                      </p:cBhvr>
                                      <p:tavLst>
                                        <p:tav tm="0">
                                          <p:val>
                                            <p:strVal val="ppt_x"/>
                                          </p:val>
                                        </p:tav>
                                        <p:tav tm="100000">
                                          <p:val>
                                            <p:strVal val="ppt_x"/>
                                          </p:val>
                                        </p:tav>
                                      </p:tavLst>
                                    </p:anim>
                                    <p:anim calcmode="lin" valueType="num">
                                      <p:cBhvr additive="base">
                                        <p:cTn dur="200" id="7"/>
                                        <p:tgtEl>
                                          <p:spTgt spid="19"/>
                                        </p:tgtEl>
                                        <p:attrNameLst>
                                          <p:attrName>ppt_y</p:attrName>
                                        </p:attrNameLst>
                                      </p:cBhvr>
                                      <p:tavLst>
                                        <p:tav tm="0">
                                          <p:val>
                                            <p:strVal val="ppt_y"/>
                                          </p:val>
                                        </p:tav>
                                        <p:tav tm="100000">
                                          <p:val>
                                            <p:strVal val="0-ppt_h/2"/>
                                          </p:val>
                                        </p:tav>
                                      </p:tavLst>
                                    </p:anim>
                                    <p:set>
                                      <p:cBhvr>
                                        <p:cTn dur="1" fill="hold" id="8">
                                          <p:stCondLst>
                                            <p:cond delay="199"/>
                                          </p:stCondLst>
                                        </p:cTn>
                                        <p:tgtEl>
                                          <p:spTgt spid="19"/>
                                        </p:tgtEl>
                                        <p:attrNameLst>
                                          <p:attrName>style.visibility</p:attrName>
                                        </p:attrNameLst>
                                      </p:cBhvr>
                                      <p:to>
                                        <p:strVal val="hidden"/>
                                      </p:to>
                                    </p:set>
                                  </p:childTnLst>
                                </p:cTn>
                              </p:par>
                              <p:par>
                                <p:cTn fill="hold" grpId="0" id="9" nodeType="withEffect" presetClass="exit" presetID="2" presetSubtype="1">
                                  <p:stCondLst>
                                    <p:cond delay="100"/>
                                  </p:stCondLst>
                                  <p:childTnLst>
                                    <p:anim calcmode="lin" valueType="num">
                                      <p:cBhvr additive="base">
                                        <p:cTn dur="200" id="10"/>
                                        <p:tgtEl>
                                          <p:spTgt spid="14"/>
                                        </p:tgtEl>
                                        <p:attrNameLst>
                                          <p:attrName>ppt_x</p:attrName>
                                        </p:attrNameLst>
                                      </p:cBhvr>
                                      <p:tavLst>
                                        <p:tav tm="0">
                                          <p:val>
                                            <p:strVal val="ppt_x"/>
                                          </p:val>
                                        </p:tav>
                                        <p:tav tm="100000">
                                          <p:val>
                                            <p:strVal val="ppt_x"/>
                                          </p:val>
                                        </p:tav>
                                      </p:tavLst>
                                    </p:anim>
                                    <p:anim calcmode="lin" valueType="num">
                                      <p:cBhvr additive="base">
                                        <p:cTn dur="200" id="11"/>
                                        <p:tgtEl>
                                          <p:spTgt spid="14"/>
                                        </p:tgtEl>
                                        <p:attrNameLst>
                                          <p:attrName>ppt_y</p:attrName>
                                        </p:attrNameLst>
                                      </p:cBhvr>
                                      <p:tavLst>
                                        <p:tav tm="0">
                                          <p:val>
                                            <p:strVal val="ppt_y"/>
                                          </p:val>
                                        </p:tav>
                                        <p:tav tm="100000">
                                          <p:val>
                                            <p:strVal val="0-ppt_h/2"/>
                                          </p:val>
                                        </p:tav>
                                      </p:tavLst>
                                    </p:anim>
                                    <p:set>
                                      <p:cBhvr>
                                        <p:cTn dur="1" fill="hold" id="12">
                                          <p:stCondLst>
                                            <p:cond delay="199"/>
                                          </p:stCondLst>
                                        </p:cTn>
                                        <p:tgtEl>
                                          <p:spTgt spid="14"/>
                                        </p:tgtEl>
                                        <p:attrNameLst>
                                          <p:attrName>style.visibility</p:attrName>
                                        </p:attrNameLst>
                                      </p:cBhvr>
                                      <p:to>
                                        <p:strVal val="hidden"/>
                                      </p:to>
                                    </p:set>
                                  </p:childTnLst>
                                </p:cTn>
                              </p:par>
                              <p:par>
                                <p:cTn fill="hold" grpId="0" id="13" nodeType="withEffect" presetClass="exit" presetID="2" presetSubtype="1">
                                  <p:stCondLst>
                                    <p:cond delay="300"/>
                                  </p:stCondLst>
                                  <p:childTnLst>
                                    <p:anim calcmode="lin" valueType="num">
                                      <p:cBhvr additive="base">
                                        <p:cTn dur="200" id="14"/>
                                        <p:tgtEl>
                                          <p:spTgt spid="10"/>
                                        </p:tgtEl>
                                        <p:attrNameLst>
                                          <p:attrName>ppt_x</p:attrName>
                                        </p:attrNameLst>
                                      </p:cBhvr>
                                      <p:tavLst>
                                        <p:tav tm="0">
                                          <p:val>
                                            <p:strVal val="ppt_x"/>
                                          </p:val>
                                        </p:tav>
                                        <p:tav tm="100000">
                                          <p:val>
                                            <p:strVal val="ppt_x"/>
                                          </p:val>
                                        </p:tav>
                                      </p:tavLst>
                                    </p:anim>
                                    <p:anim calcmode="lin" valueType="num">
                                      <p:cBhvr additive="base">
                                        <p:cTn dur="200" id="15"/>
                                        <p:tgtEl>
                                          <p:spTgt spid="10"/>
                                        </p:tgtEl>
                                        <p:attrNameLst>
                                          <p:attrName>ppt_y</p:attrName>
                                        </p:attrNameLst>
                                      </p:cBhvr>
                                      <p:tavLst>
                                        <p:tav tm="0">
                                          <p:val>
                                            <p:strVal val="ppt_y"/>
                                          </p:val>
                                        </p:tav>
                                        <p:tav tm="100000">
                                          <p:val>
                                            <p:strVal val="0-ppt_h/2"/>
                                          </p:val>
                                        </p:tav>
                                      </p:tavLst>
                                    </p:anim>
                                    <p:set>
                                      <p:cBhvr>
                                        <p:cTn dur="1" fill="hold" id="16">
                                          <p:stCondLst>
                                            <p:cond delay="199"/>
                                          </p:stCondLst>
                                        </p:cTn>
                                        <p:tgtEl>
                                          <p:spTgt spid="10"/>
                                        </p:tgtEl>
                                        <p:attrNameLst>
                                          <p:attrName>style.visibility</p:attrName>
                                        </p:attrNameLst>
                                      </p:cBhvr>
                                      <p:to>
                                        <p:strVal val="hidden"/>
                                      </p:to>
                                    </p:set>
                                  </p:childTnLst>
                                </p:cTn>
                              </p:par>
                              <p:par>
                                <p:cTn fill="hold" id="17" nodeType="withEffect" presetClass="exit" presetID="2" presetSubtype="9">
                                  <p:stCondLst>
                                    <p:cond delay="0"/>
                                  </p:stCondLst>
                                  <p:childTnLst>
                                    <p:anim calcmode="lin" valueType="num">
                                      <p:cBhvr additive="base">
                                        <p:cTn dur="500" id="18"/>
                                        <p:tgtEl>
                                          <p:spTgt spid="3074"/>
                                        </p:tgtEl>
                                        <p:attrNameLst>
                                          <p:attrName>ppt_x</p:attrName>
                                        </p:attrNameLst>
                                      </p:cBhvr>
                                      <p:tavLst>
                                        <p:tav tm="0">
                                          <p:val>
                                            <p:strVal val="ppt_x"/>
                                          </p:val>
                                        </p:tav>
                                        <p:tav tm="100000">
                                          <p:val>
                                            <p:strVal val="0-ppt_w/2"/>
                                          </p:val>
                                        </p:tav>
                                      </p:tavLst>
                                    </p:anim>
                                    <p:anim calcmode="lin" valueType="num">
                                      <p:cBhvr additive="base">
                                        <p:cTn dur="500" id="19"/>
                                        <p:tgtEl>
                                          <p:spTgt spid="3074"/>
                                        </p:tgtEl>
                                        <p:attrNameLst>
                                          <p:attrName>ppt_y</p:attrName>
                                        </p:attrNameLst>
                                      </p:cBhvr>
                                      <p:tavLst>
                                        <p:tav tm="0">
                                          <p:val>
                                            <p:strVal val="ppt_y"/>
                                          </p:val>
                                        </p:tav>
                                        <p:tav tm="100000">
                                          <p:val>
                                            <p:strVal val="0-ppt_h/2"/>
                                          </p:val>
                                        </p:tav>
                                      </p:tavLst>
                                    </p:anim>
                                    <p:set>
                                      <p:cBhvr>
                                        <p:cTn dur="1" fill="hold" id="20">
                                          <p:stCondLst>
                                            <p:cond delay="499"/>
                                          </p:stCondLst>
                                        </p:cTn>
                                        <p:tgtEl>
                                          <p:spTgt spid="3074"/>
                                        </p:tgtEl>
                                        <p:attrNameLst>
                                          <p:attrName>style.visibility</p:attrName>
                                        </p:attrNameLst>
                                      </p:cBhvr>
                                      <p:to>
                                        <p:strVal val="hidden"/>
                                      </p:to>
                                    </p:set>
                                  </p:childTnLst>
                                </p:cTn>
                              </p:par>
                              <p:par>
                                <p:cTn fill="hold" id="21" nodeType="withEffect" presetClass="emph" presetID="8" presetSubtype="0">
                                  <p:stCondLst>
                                    <p:cond delay="0"/>
                                  </p:stCondLst>
                                  <p:childTnLst>
                                    <p:animRot by="21600000">
                                      <p:cBhvr>
                                        <p:cTn dur="500" fill="hold" id="22"/>
                                        <p:tgtEl>
                                          <p:spTgt spid="3074"/>
                                        </p:tgtEl>
                                        <p:attrNameLst>
                                          <p:attrName>r</p:attrName>
                                        </p:attrNameLst>
                                      </p:cBhvr>
                                    </p:animRot>
                                  </p:childTnLst>
                                </p:cTn>
                              </p:par>
                              <p:par>
                                <p:cTn fill="hold" id="23" nodeType="withEffect" presetClass="exit" presetID="2" presetSubtype="9">
                                  <p:stCondLst>
                                    <p:cond delay="100"/>
                                  </p:stCondLst>
                                  <p:childTnLst>
                                    <p:anim calcmode="lin" valueType="num">
                                      <p:cBhvr additive="base">
                                        <p:cTn dur="500" id="24"/>
                                        <p:tgtEl>
                                          <p:spTgt spid="20"/>
                                        </p:tgtEl>
                                        <p:attrNameLst>
                                          <p:attrName>ppt_x</p:attrName>
                                        </p:attrNameLst>
                                      </p:cBhvr>
                                      <p:tavLst>
                                        <p:tav tm="0">
                                          <p:val>
                                            <p:strVal val="ppt_x"/>
                                          </p:val>
                                        </p:tav>
                                        <p:tav tm="100000">
                                          <p:val>
                                            <p:strVal val="0-ppt_w/2"/>
                                          </p:val>
                                        </p:tav>
                                      </p:tavLst>
                                    </p:anim>
                                    <p:anim calcmode="lin" valueType="num">
                                      <p:cBhvr additive="base">
                                        <p:cTn dur="500" id="25"/>
                                        <p:tgtEl>
                                          <p:spTgt spid="20"/>
                                        </p:tgtEl>
                                        <p:attrNameLst>
                                          <p:attrName>ppt_y</p:attrName>
                                        </p:attrNameLst>
                                      </p:cBhvr>
                                      <p:tavLst>
                                        <p:tav tm="0">
                                          <p:val>
                                            <p:strVal val="ppt_y"/>
                                          </p:val>
                                        </p:tav>
                                        <p:tav tm="100000">
                                          <p:val>
                                            <p:strVal val="0-ppt_h/2"/>
                                          </p:val>
                                        </p:tav>
                                      </p:tavLst>
                                    </p:anim>
                                    <p:set>
                                      <p:cBhvr>
                                        <p:cTn dur="1" fill="hold" id="26">
                                          <p:stCondLst>
                                            <p:cond delay="499"/>
                                          </p:stCondLst>
                                        </p:cTn>
                                        <p:tgtEl>
                                          <p:spTgt spid="20"/>
                                        </p:tgtEl>
                                        <p:attrNameLst>
                                          <p:attrName>style.visibility</p:attrName>
                                        </p:attrNameLst>
                                      </p:cBhvr>
                                      <p:to>
                                        <p:strVal val="hidden"/>
                                      </p:to>
                                    </p:set>
                                  </p:childTnLst>
                                </p:cTn>
                              </p:par>
                              <p:par>
                                <p:cTn fill="hold" id="27" nodeType="withEffect" presetClass="emph" presetID="8" presetSubtype="0">
                                  <p:stCondLst>
                                    <p:cond delay="100"/>
                                  </p:stCondLst>
                                  <p:childTnLst>
                                    <p:animRot by="21600000">
                                      <p:cBhvr>
                                        <p:cTn dur="500" fill="hold" id="28"/>
                                        <p:tgtEl>
                                          <p:spTgt spid="20"/>
                                        </p:tgtEl>
                                        <p:attrNameLst>
                                          <p:attrName>r</p:attrName>
                                        </p:attrNameLst>
                                      </p:cBhvr>
                                    </p:animRot>
                                  </p:childTnLst>
                                </p:cTn>
                              </p:par>
                              <p:par>
                                <p:cTn fill="hold" id="29" nodeType="withEffect" presetClass="exit" presetID="2" presetSubtype="9">
                                  <p:stCondLst>
                                    <p:cond delay="200"/>
                                  </p:stCondLst>
                                  <p:childTnLst>
                                    <p:anim calcmode="lin" valueType="num">
                                      <p:cBhvr additive="base">
                                        <p:cTn dur="500" id="30"/>
                                        <p:tgtEl>
                                          <p:spTgt spid="3076"/>
                                        </p:tgtEl>
                                        <p:attrNameLst>
                                          <p:attrName>ppt_x</p:attrName>
                                        </p:attrNameLst>
                                      </p:cBhvr>
                                      <p:tavLst>
                                        <p:tav tm="0">
                                          <p:val>
                                            <p:strVal val="ppt_x"/>
                                          </p:val>
                                        </p:tav>
                                        <p:tav tm="100000">
                                          <p:val>
                                            <p:strVal val="0-ppt_w/2"/>
                                          </p:val>
                                        </p:tav>
                                      </p:tavLst>
                                    </p:anim>
                                    <p:anim calcmode="lin" valueType="num">
                                      <p:cBhvr additive="base">
                                        <p:cTn dur="500" id="31"/>
                                        <p:tgtEl>
                                          <p:spTgt spid="3076"/>
                                        </p:tgtEl>
                                        <p:attrNameLst>
                                          <p:attrName>ppt_y</p:attrName>
                                        </p:attrNameLst>
                                      </p:cBhvr>
                                      <p:tavLst>
                                        <p:tav tm="0">
                                          <p:val>
                                            <p:strVal val="ppt_y"/>
                                          </p:val>
                                        </p:tav>
                                        <p:tav tm="100000">
                                          <p:val>
                                            <p:strVal val="0-ppt_h/2"/>
                                          </p:val>
                                        </p:tav>
                                      </p:tavLst>
                                    </p:anim>
                                    <p:set>
                                      <p:cBhvr>
                                        <p:cTn dur="1" fill="hold" id="32">
                                          <p:stCondLst>
                                            <p:cond delay="499"/>
                                          </p:stCondLst>
                                        </p:cTn>
                                        <p:tgtEl>
                                          <p:spTgt spid="3076"/>
                                        </p:tgtEl>
                                        <p:attrNameLst>
                                          <p:attrName>style.visibility</p:attrName>
                                        </p:attrNameLst>
                                      </p:cBhvr>
                                      <p:to>
                                        <p:strVal val="hidden"/>
                                      </p:to>
                                    </p:set>
                                  </p:childTnLst>
                                </p:cTn>
                              </p:par>
                              <p:par>
                                <p:cTn fill="hold" id="33" nodeType="withEffect" presetClass="emph" presetID="8" presetSubtype="0">
                                  <p:stCondLst>
                                    <p:cond delay="200"/>
                                  </p:stCondLst>
                                  <p:childTnLst>
                                    <p:animRot by="21600000">
                                      <p:cBhvr>
                                        <p:cTn dur="500" fill="hold" id="34"/>
                                        <p:tgtEl>
                                          <p:spTgt spid="3076"/>
                                        </p:tgtEl>
                                        <p:attrNameLst>
                                          <p:attrName>r</p:attrName>
                                        </p:attrNameLst>
                                      </p:cBhvr>
                                    </p:animRot>
                                  </p:childTnLst>
                                </p:cTn>
                              </p:par>
                            </p:childTnLst>
                          </p:cTn>
                        </p:par>
                        <p:par>
                          <p:cTn fill="hold" id="35" nodeType="afterGroup">
                            <p:stCondLst>
                              <p:cond delay="700"/>
                            </p:stCondLst>
                            <p:childTnLst>
                              <p:par>
                                <p:cTn accel="50000" decel="50000" fill="hold" id="36" nodeType="afterEffect" presetClass="path" presetID="56" presetSubtype="0">
                                  <p:stCondLst>
                                    <p:cond delay="0"/>
                                  </p:stCondLst>
                                  <p:childTnLst>
                                    <p:animMotion origin="layout" path="M 2.1102E-07 -2.18316E-06 L -0.42829 0.30435" pathEditMode="relative" ptsTypes="AA" rAng="0">
                                      <p:cBhvr>
                                        <p:cTn dur="500" fill="hold" id="37"/>
                                        <p:tgtEl>
                                          <p:spTgt spid="3075"/>
                                        </p:tgtEl>
                                        <p:attrNameLst>
                                          <p:attrName>ppt_x</p:attrName>
                                          <p:attrName>ppt_y</p:attrName>
                                        </p:attrNameLst>
                                      </p:cBhvr>
                                      <p:rCtr x="-21415" y="15217"/>
                                    </p:animMotion>
                                  </p:childTnLst>
                                </p:cTn>
                              </p:par>
                              <p:par>
                                <p:cTn fill="hold" id="38" nodeType="withEffect" presetClass="exit" presetID="53" presetSubtype="0">
                                  <p:stCondLst>
                                    <p:cond delay="0"/>
                                  </p:stCondLst>
                                  <p:childTnLst>
                                    <p:anim calcmode="lin" valueType="num">
                                      <p:cBhvr>
                                        <p:cTn dur="500" id="39"/>
                                        <p:tgtEl>
                                          <p:spTgt spid="3075"/>
                                        </p:tgtEl>
                                        <p:attrNameLst>
                                          <p:attrName>ppt_w</p:attrName>
                                        </p:attrNameLst>
                                      </p:cBhvr>
                                      <p:tavLst>
                                        <p:tav tm="0">
                                          <p:val>
                                            <p:strVal val="ppt_w"/>
                                          </p:val>
                                        </p:tav>
                                        <p:tav tm="100000">
                                          <p:val>
                                            <p:fltVal val="0"/>
                                          </p:val>
                                        </p:tav>
                                      </p:tavLst>
                                    </p:anim>
                                    <p:anim calcmode="lin" valueType="num">
                                      <p:cBhvr>
                                        <p:cTn dur="500" id="40"/>
                                        <p:tgtEl>
                                          <p:spTgt spid="3075"/>
                                        </p:tgtEl>
                                        <p:attrNameLst>
                                          <p:attrName>ppt_h</p:attrName>
                                        </p:attrNameLst>
                                      </p:cBhvr>
                                      <p:tavLst>
                                        <p:tav tm="0">
                                          <p:val>
                                            <p:strVal val="ppt_h"/>
                                          </p:val>
                                        </p:tav>
                                        <p:tav tm="100000">
                                          <p:val>
                                            <p:fltVal val="0"/>
                                          </p:val>
                                        </p:tav>
                                      </p:tavLst>
                                    </p:anim>
                                    <p:animEffect filter="fade" transition="out">
                                      <p:cBhvr>
                                        <p:cTn dur="500" id="41"/>
                                        <p:tgtEl>
                                          <p:spTgt spid="3075"/>
                                        </p:tgtEl>
                                      </p:cBhvr>
                                    </p:animEffect>
                                    <p:set>
                                      <p:cBhvr>
                                        <p:cTn dur="1" fill="hold" id="42">
                                          <p:stCondLst>
                                            <p:cond delay="499"/>
                                          </p:stCondLst>
                                        </p:cTn>
                                        <p:tgtEl>
                                          <p:spTgt spid="3075"/>
                                        </p:tgtEl>
                                        <p:attrNameLst>
                                          <p:attrName>style.visibility</p:attrName>
                                        </p:attrNameLst>
                                      </p:cBhvr>
                                      <p:to>
                                        <p:strVal val="hidden"/>
                                      </p:to>
                                    </p:set>
                                  </p:childTnLst>
                                </p:cTn>
                              </p:par>
                              <p:par>
                                <p:cTn accel="50000" decel="50000" fill="hold" grpId="0" id="43" nodeType="withEffect" presetClass="path" presetID="56" presetSubtype="0">
                                  <p:stCondLst>
                                    <p:cond delay="0"/>
                                  </p:stCondLst>
                                  <p:childTnLst>
                                    <p:animMotion origin="layout" path="M 2.1102E-07 -4.11656E-06 L -0.42243 0.64524" pathEditMode="relative" ptsTypes="AA" rAng="0">
                                      <p:cBhvr>
                                        <p:cTn dur="500" fill="hold" id="44"/>
                                        <p:tgtEl>
                                          <p:spTgt spid="12"/>
                                        </p:tgtEl>
                                        <p:attrNameLst>
                                          <p:attrName>ppt_x</p:attrName>
                                          <p:attrName>ppt_y</p:attrName>
                                        </p:attrNameLst>
                                      </p:cBhvr>
                                      <p:rCtr x="-21128" y="32262"/>
                                    </p:animMotion>
                                  </p:childTnLst>
                                </p:cTn>
                              </p:par>
                              <p:par>
                                <p:cTn fill="hold" grpId="1" id="45" nodeType="withEffect" presetClass="exit" presetID="53" presetSubtype="0">
                                  <p:stCondLst>
                                    <p:cond delay="0"/>
                                  </p:stCondLst>
                                  <p:childTnLst>
                                    <p:anim calcmode="lin" valueType="num">
                                      <p:cBhvr>
                                        <p:cTn dur="500" id="46"/>
                                        <p:tgtEl>
                                          <p:spTgt spid="12"/>
                                        </p:tgtEl>
                                        <p:attrNameLst>
                                          <p:attrName>ppt_w</p:attrName>
                                        </p:attrNameLst>
                                      </p:cBhvr>
                                      <p:tavLst>
                                        <p:tav tm="0">
                                          <p:val>
                                            <p:strVal val="ppt_w"/>
                                          </p:val>
                                        </p:tav>
                                        <p:tav tm="100000">
                                          <p:val>
                                            <p:fltVal val="0"/>
                                          </p:val>
                                        </p:tav>
                                      </p:tavLst>
                                    </p:anim>
                                    <p:anim calcmode="lin" valueType="num">
                                      <p:cBhvr>
                                        <p:cTn dur="500" id="47"/>
                                        <p:tgtEl>
                                          <p:spTgt spid="12"/>
                                        </p:tgtEl>
                                        <p:attrNameLst>
                                          <p:attrName>ppt_h</p:attrName>
                                        </p:attrNameLst>
                                      </p:cBhvr>
                                      <p:tavLst>
                                        <p:tav tm="0">
                                          <p:val>
                                            <p:strVal val="ppt_h"/>
                                          </p:val>
                                        </p:tav>
                                        <p:tav tm="100000">
                                          <p:val>
                                            <p:fltVal val="0"/>
                                          </p:val>
                                        </p:tav>
                                      </p:tavLst>
                                    </p:anim>
                                    <p:animEffect filter="fade" transition="out">
                                      <p:cBhvr>
                                        <p:cTn dur="500" id="48"/>
                                        <p:tgtEl>
                                          <p:spTgt spid="12"/>
                                        </p:tgtEl>
                                      </p:cBhvr>
                                    </p:animEffect>
                                    <p:set>
                                      <p:cBhvr>
                                        <p:cTn dur="1" fill="hold" id="49">
                                          <p:stCondLst>
                                            <p:cond delay="499"/>
                                          </p:stCondLst>
                                        </p:cTn>
                                        <p:tgtEl>
                                          <p:spTgt spid="12"/>
                                        </p:tgtEl>
                                        <p:attrNameLst>
                                          <p:attrName>style.visibility</p:attrName>
                                        </p:attrNameLst>
                                      </p:cBhvr>
                                      <p:to>
                                        <p:strVal val="hidden"/>
                                      </p:to>
                                    </p:set>
                                  </p:childTnLst>
                                </p:cTn>
                              </p:par>
                              <p:par>
                                <p:cTn fill="hold" grpId="0" id="50" nodeType="withEffect" presetClass="entr" presetID="53" presetSubtype="0">
                                  <p:stCondLst>
                                    <p:cond delay="30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2"/>
      <p:bldP grpId="1" spid="12"/>
      <p:bldP grpId="0" spid="10"/>
      <p:bldP grpId="0" spid="19"/>
      <p:bldP grpId="0" spid="1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每个人都可以塑造成为品牌</a:t>
            </a:r>
          </a:p>
        </p:txBody>
      </p:sp>
      <p:sp>
        <p:nvSpPr>
          <p:cNvPr id="12" name="Text Box 44"/>
          <p:cNvSpPr txBox="1">
            <a:spLocks noChangeArrowheads="1"/>
          </p:cNvSpPr>
          <p:nvPr/>
        </p:nvSpPr>
        <p:spPr bwMode="auto">
          <a:xfrm>
            <a:off x="1630923" y="1556548"/>
            <a:ext cx="3672989"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世界上没有完全相同的两片叶子，每个人都有一份自己独特的优秀。个人品牌不是为少数人准备的，每个人都有机会实现个人品牌，只要自己愿意投入精力去经营。</a:t>
            </a:r>
          </a:p>
        </p:txBody>
      </p: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pic>
        <p:nvPicPr>
          <p:cNvPr descr="E:\仝德志文件，勿删！\03-参考文档\！PPT图片及版面资源\06-PPT精选插图\04-图标\E6C32F7CC4676ABE853B05F147085657.png" id="6146" name="Picture 2"/>
          <p:cNvPicPr>
            <a:picLocks noChangeArrowheads="1" noChangeAspect="1"/>
          </p:cNvPicPr>
          <p:nvPr/>
        </p:nvPicPr>
        <p:blipFill>
          <a:blip r:embed="rId2">
            <a:extLst>
              <a:ext uri="{28A0092B-C50C-407E-A947-70E740481C1C}">
                <a14:useLocalDpi/>
              </a:ext>
            </a:extLst>
          </a:blip>
          <a:srcRect b="7034" l="5821" r="6737" t="4600"/>
          <a:stretch>
            <a:fillRect/>
          </a:stretch>
        </p:blipFill>
        <p:spPr bwMode="auto">
          <a:xfrm>
            <a:off x="5303912" y="1052427"/>
            <a:ext cx="6595911" cy="4430688"/>
          </a:xfrm>
          <a:prstGeom prst="rect">
            <a:avLst/>
          </a:prstGeom>
          <a:noFill/>
          <a:extLst>
            <a:ext uri="{909E8E84-426E-40DD-AFC4-6F175D3DCCD1}">
              <a14:hiddenFill>
                <a:solidFill>
                  <a:srgbClr val="FFFFFF"/>
                </a:solidFill>
              </a14:hiddenFill>
            </a:ext>
          </a:extLst>
        </p:spPr>
      </p:pic>
      <p:cxnSp>
        <p:nvCxnSpPr>
          <p:cNvPr id="15" name="直接连接符 14"/>
          <p:cNvCxnSpPr/>
          <p:nvPr/>
        </p:nvCxnSpPr>
        <p:spPr>
          <a:xfrm>
            <a:off x="1198818" y="1700583"/>
            <a:ext cx="432104"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257325373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3"/>
                                        </p:tgtEl>
                                        <p:attrNameLst>
                                          <p:attrName>style.visibility</p:attrName>
                                        </p:attrNameLst>
                                      </p:cBhvr>
                                      <p:to>
                                        <p:strVal val="visible"/>
                                      </p:to>
                                    </p:set>
                                    <p:animEffect filter="wipe(down)"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accel="50000" decel="50000" fill="hold" grpId="0" id="13" nodeType="afterEffect" presetClass="path" presetID="64" presetSubtype="0">
                                  <p:stCondLst>
                                    <p:cond delay="0"/>
                                  </p:stCondLst>
                                  <p:childTnLst>
                                    <p:animMotion origin="layout" path="M -2.11932E-06 -2.22045E-16 L -2.11932E-06 -0.71389" pathEditMode="relative" ptsTypes="AA" rAng="0">
                                      <p:cBhvr>
                                        <p:cTn dur="500" fill="hold" id="14"/>
                                        <p:tgtEl>
                                          <p:spTgt spid="11"/>
                                        </p:tgtEl>
                                        <p:attrNameLst>
                                          <p:attrName>ppt_x</p:attrName>
                                          <p:attrName>ppt_y</p:attrName>
                                        </p:attrNameLst>
                                      </p:cBhvr>
                                      <p:rCtr x="0" y="-35694"/>
                                    </p:animMotion>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1000" id="18"/>
                                        <p:tgtEl>
                                          <p:spTgt spid="10"/>
                                        </p:tgtEl>
                                      </p:cBhvr>
                                    </p:animEffect>
                                    <p:anim calcmode="lin" valueType="num">
                                      <p:cBhvr>
                                        <p:cTn dur="1000" fill="hold" id="19"/>
                                        <p:tgtEl>
                                          <p:spTgt spid="10"/>
                                        </p:tgtEl>
                                        <p:attrNameLst>
                                          <p:attrName>ppt_x</p:attrName>
                                        </p:attrNameLst>
                                      </p:cBhvr>
                                      <p:tavLst>
                                        <p:tav tm="0">
                                          <p:val>
                                            <p:strVal val="#ppt_x"/>
                                          </p:val>
                                        </p:tav>
                                        <p:tav tm="100000">
                                          <p:val>
                                            <p:strVal val="#ppt_x"/>
                                          </p:val>
                                        </p:tav>
                                      </p:tavLst>
                                    </p:anim>
                                    <p:anim calcmode="lin" valueType="num">
                                      <p:cBhvr>
                                        <p:cTn dur="1000" fill="hold" id="20"/>
                                        <p:tgtEl>
                                          <p:spTgt spid="1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内在品德修养比外在形象更重要</a:t>
            </a:r>
          </a:p>
        </p:txBody>
      </p: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cxnSp>
        <p:nvCxnSpPr>
          <p:cNvPr id="15" name="直接连接符 14"/>
          <p:cNvCxnSpPr/>
          <p:nvPr/>
        </p:nvCxnSpPr>
        <p:spPr>
          <a:xfrm>
            <a:off x="1198818" y="1700583"/>
            <a:ext cx="432104"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6" name="直接连接符 15"/>
          <p:cNvCxnSpPr/>
          <p:nvPr/>
        </p:nvCxnSpPr>
        <p:spPr>
          <a:xfrm>
            <a:off x="6456087" y="764357"/>
            <a:ext cx="828108"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7" name="直接连接符 16"/>
          <p:cNvCxnSpPr/>
          <p:nvPr/>
        </p:nvCxnSpPr>
        <p:spPr>
          <a:xfrm flipH="1">
            <a:off x="6312052" y="764357"/>
            <a:ext cx="0" cy="69403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E:\仝德志文件，勿删！\03-参考文档\！PPT图片及版面资源\06-PPT精选插图\03-人物\淡定.jpg" id="18" name="Picture 2"/>
          <p:cNvPicPr>
            <a:picLocks noChangeArrowheads="1" noChangeAspect="1"/>
          </p:cNvPicPr>
          <p:nvPr/>
        </p:nvPicPr>
        <p:blipFill>
          <a:blip r:embed="rId2">
            <a:extLst>
              <a:ext uri="{28A0092B-C50C-407E-A947-70E740481C1C}">
                <a14:useLocalDpi/>
              </a:ext>
            </a:extLst>
          </a:blip>
          <a:stretch>
            <a:fillRect/>
          </a:stretch>
        </p:blipFill>
        <p:spPr bwMode="auto">
          <a:xfrm>
            <a:off x="7411426" y="-4016"/>
            <a:ext cx="4229386" cy="5776471"/>
          </a:xfrm>
          <a:prstGeom prst="rect">
            <a:avLst/>
          </a:prstGeom>
          <a:noFill/>
          <a:extLst>
            <a:ext uri="{909E8E84-426E-40DD-AFC4-6F175D3DCCD1}">
              <a14:hiddenFill>
                <a:solidFill>
                  <a:srgbClr val="FFFFFF"/>
                </a:solidFill>
              </a14:hiddenFill>
            </a:ext>
          </a:extLst>
        </p:spPr>
      </p:pic>
      <p:sp>
        <p:nvSpPr>
          <p:cNvPr id="19" name="Text Box 44"/>
          <p:cNvSpPr txBox="1">
            <a:spLocks noChangeArrowheads="1"/>
          </p:cNvSpPr>
          <p:nvPr/>
        </p:nvSpPr>
        <p:spPr bwMode="auto">
          <a:xfrm>
            <a:off x="1918992" y="1556548"/>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品牌即人品，个人品牌必须以内在的品德修养为基础。不管是在公司里还是在家里，凭一个人在电话里讲话的方式，就可以判断出其教养水准。在“透视”个人品牌时，需要记住一句话：“路遥知马力，日久见人心”。</a:t>
            </a:r>
          </a:p>
        </p:txBody>
      </p:sp>
      <p:sp>
        <p:nvSpPr>
          <p:cNvPr id="20" name="Text Box 44"/>
          <p:cNvSpPr txBox="1">
            <a:spLocks noChangeArrowheads="1"/>
          </p:cNvSpPr>
          <p:nvPr/>
        </p:nvSpPr>
        <p:spPr bwMode="auto">
          <a:xfrm>
            <a:off x="1918992" y="3645052"/>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个人在树立自己的品牌时，应该努力除去自己身上的道德污点，全面提高自己的综合素质。否则，再富有魅力的个人品牌也只是一层薄薄的窗户纸，一捅就破，随即“原形毕露”，成为“人人喊打的过街老鼠”。</a:t>
            </a:r>
          </a:p>
        </p:txBody>
      </p:sp>
    </p:spTree>
    <p:extLst>
      <p:ext uri="{BB962C8B-B14F-4D97-AF65-F5344CB8AC3E}">
        <p14:creationId val="281821806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3"/>
                                        </p:tgtEl>
                                        <p:attrNameLst>
                                          <p:attrName>style.visibility</p:attrName>
                                        </p:attrNameLst>
                                      </p:cBhvr>
                                      <p:to>
                                        <p:strVal val="visible"/>
                                      </p:to>
                                    </p:set>
                                    <p:animEffect filter="wipe(down)"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accel="50000" decel="50000" fill="hold" grpId="0" id="13" nodeType="afterEffect" presetClass="path" presetID="64" presetSubtype="0">
                                  <p:stCondLst>
                                    <p:cond delay="0"/>
                                  </p:stCondLst>
                                  <p:childTnLst>
                                    <p:animMotion origin="layout" path="M -2.11932E-06 -2.22045E-16 L -2.11932E-06 -0.71389" pathEditMode="relative" ptsTypes="AA" rAng="0">
                                      <p:cBhvr>
                                        <p:cTn dur="500" fill="hold" id="14"/>
                                        <p:tgtEl>
                                          <p:spTgt spid="11"/>
                                        </p:tgtEl>
                                        <p:attrNameLst>
                                          <p:attrName>ppt_x</p:attrName>
                                          <p:attrName>ppt_y</p:attrName>
                                        </p:attrNameLst>
                                      </p:cBhvr>
                                      <p:rCtr x="0" y="-35694"/>
                                    </p:animMotion>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1000" id="18"/>
                                        <p:tgtEl>
                                          <p:spTgt spid="10"/>
                                        </p:tgtEl>
                                      </p:cBhvr>
                                    </p:animEffect>
                                    <p:anim calcmode="lin" valueType="num">
                                      <p:cBhvr>
                                        <p:cTn dur="1000" fill="hold" id="19"/>
                                        <p:tgtEl>
                                          <p:spTgt spid="10"/>
                                        </p:tgtEl>
                                        <p:attrNameLst>
                                          <p:attrName>ppt_x</p:attrName>
                                        </p:attrNameLst>
                                      </p:cBhvr>
                                      <p:tavLst>
                                        <p:tav tm="0">
                                          <p:val>
                                            <p:strVal val="#ppt_x"/>
                                          </p:val>
                                        </p:tav>
                                        <p:tav tm="100000">
                                          <p:val>
                                            <p:strVal val="#ppt_x"/>
                                          </p:val>
                                        </p:tav>
                                      </p:tavLst>
                                    </p:anim>
                                    <p:anim calcmode="lin" valueType="num">
                                      <p:cBhvr>
                                        <p:cTn dur="1000" fill="hold" id="20"/>
                                        <p:tgtEl>
                                          <p:spTgt spid="10"/>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par>
                                <p:cTn fill="hold" id="24" nodeType="withEffect" presetClass="entr" presetID="22" presetSubtype="4">
                                  <p:stCondLst>
                                    <p:cond delay="0"/>
                                  </p:stCondLst>
                                  <p:childTnLst>
                                    <p:set>
                                      <p:cBhvr>
                                        <p:cTn dur="1" fill="hold" id="25">
                                          <p:stCondLst>
                                            <p:cond delay="0"/>
                                          </p:stCondLst>
                                        </p:cTn>
                                        <p:tgtEl>
                                          <p:spTgt spid="17"/>
                                        </p:tgtEl>
                                        <p:attrNameLst>
                                          <p:attrName>style.visibility</p:attrName>
                                        </p:attrNameLst>
                                      </p:cBhvr>
                                      <p:to>
                                        <p:strVal val="visible"/>
                                      </p:to>
                                    </p:set>
                                    <p:animEffect filter="wipe(down)" transition="in">
                                      <p:cBhvr>
                                        <p:cTn dur="500" id="26"/>
                                        <p:tgtEl>
                                          <p:spTgt spid="17"/>
                                        </p:tgtEl>
                                      </p:cBhvr>
                                    </p:animEffect>
                                  </p:childTnLst>
                                </p:cTn>
                              </p:par>
                            </p:childTnLst>
                          </p:cTn>
                        </p:par>
                        <p:par>
                          <p:cTn fill="hold" id="27" nodeType="afterGroup">
                            <p:stCondLst>
                              <p:cond delay="2500"/>
                            </p:stCondLst>
                            <p:childTnLst>
                              <p:par>
                                <p:cTn fill="hold" grpId="0" id="28" nodeType="afterEffect" presetClass="entr" presetID="42"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1000" id="30"/>
                                        <p:tgtEl>
                                          <p:spTgt spid="19"/>
                                        </p:tgtEl>
                                      </p:cBhvr>
                                    </p:animEffect>
                                    <p:anim calcmode="lin" valueType="num">
                                      <p:cBhvr>
                                        <p:cTn dur="1000" fill="hold" id="31"/>
                                        <p:tgtEl>
                                          <p:spTgt spid="19"/>
                                        </p:tgtEl>
                                        <p:attrNameLst>
                                          <p:attrName>ppt_x</p:attrName>
                                        </p:attrNameLst>
                                      </p:cBhvr>
                                      <p:tavLst>
                                        <p:tav tm="0">
                                          <p:val>
                                            <p:strVal val="#ppt_x"/>
                                          </p:val>
                                        </p:tav>
                                        <p:tav tm="100000">
                                          <p:val>
                                            <p:strVal val="#ppt_x"/>
                                          </p:val>
                                        </p:tav>
                                      </p:tavLst>
                                    </p:anim>
                                    <p:anim calcmode="lin" valueType="num">
                                      <p:cBhvr>
                                        <p:cTn dur="1000" fill="hold" id="32"/>
                                        <p:tgtEl>
                                          <p:spTgt spid="19"/>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1000" id="35"/>
                                        <p:tgtEl>
                                          <p:spTgt spid="20"/>
                                        </p:tgtEl>
                                      </p:cBhvr>
                                    </p:animEffect>
                                    <p:anim calcmode="lin" valueType="num">
                                      <p:cBhvr>
                                        <p:cTn dur="1000" fill="hold" id="36"/>
                                        <p:tgtEl>
                                          <p:spTgt spid="20"/>
                                        </p:tgtEl>
                                        <p:attrNameLst>
                                          <p:attrName>ppt_x</p:attrName>
                                        </p:attrNameLst>
                                      </p:cBhvr>
                                      <p:tavLst>
                                        <p:tav tm="0">
                                          <p:val>
                                            <p:strVal val="#ppt_x"/>
                                          </p:val>
                                        </p:tav>
                                        <p:tav tm="100000">
                                          <p:val>
                                            <p:strVal val="#ppt_x"/>
                                          </p:val>
                                        </p:tav>
                                      </p:tavLst>
                                    </p:anim>
                                    <p:anim calcmode="lin" valueType="num">
                                      <p:cBhvr>
                                        <p:cTn dur="1000" fill="hold" id="37"/>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9"/>
      <p:bldP grpId="0" spid="2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个人品牌打造并非一蹴而就</a:t>
            </a:r>
          </a:p>
        </p:txBody>
      </p:sp>
      <p:sp>
        <p:nvSpPr>
          <p:cNvPr id="12" name="Text Box 44"/>
          <p:cNvSpPr txBox="1">
            <a:spLocks noChangeArrowheads="1"/>
          </p:cNvSpPr>
          <p:nvPr/>
        </p:nvSpPr>
        <p:spPr bwMode="auto">
          <a:xfrm>
            <a:off x="1918992" y="1556548"/>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个人品牌打造并非一蹴而就，需要精准的定位加上长期的努力。正如刘德华的成名之路，是一个多年积累、努力拼搏的漫长历程，可以说他的资质当初并不被人认可，有人批评他演技差，有人说他唱歌很难听。</a:t>
            </a:r>
          </a:p>
        </p:txBody>
      </p: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3</a:t>
            </a:r>
          </a:p>
        </p:txBody>
      </p:sp>
      <p:cxnSp>
        <p:nvCxnSpPr>
          <p:cNvPr id="15" name="直接连接符 14"/>
          <p:cNvCxnSpPr/>
          <p:nvPr/>
        </p:nvCxnSpPr>
        <p:spPr>
          <a:xfrm>
            <a:off x="1198818" y="1700583"/>
            <a:ext cx="720094"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8" name="Text Box 44"/>
          <p:cNvSpPr txBox="1">
            <a:spLocks noChangeArrowheads="1"/>
          </p:cNvSpPr>
          <p:nvPr/>
        </p:nvSpPr>
        <p:spPr bwMode="auto">
          <a:xfrm>
            <a:off x="1918992" y="3645052"/>
            <a:ext cx="4609112"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但是凭着自身的不断努力与辛勤的付出，最终成就了“品牌”的辉煌。个人品牌的成功决非偶然，不要期望一夜成名，而是要能够耐得住寂寞，坚持不懈地努力付出。所谓功到自然成，火候到了，自然会“不鸣则已，一鸣惊人”。</a:t>
            </a:r>
          </a:p>
        </p:txBody>
      </p:sp>
      <p:pic>
        <p:nvPicPr>
          <p:cNvPr descr="C:\Documents and Settings\tdz\桌面\12378230561.jpg" id="14" name="Picture 2"/>
          <p:cNvPicPr>
            <a:picLocks noChangeArrowheads="1" noChangeAspect="1"/>
          </p:cNvPicPr>
          <p:nvPr/>
        </p:nvPicPr>
        <p:blipFill>
          <a:blip r:embed="rId2">
            <a:extLst>
              <a:ext uri="{28A0092B-C50C-407E-A947-70E740481C1C}">
                <a14:useLocalDpi/>
              </a:ext>
            </a:extLst>
          </a:blip>
          <a:stretch>
            <a:fillRect/>
          </a:stretch>
        </p:blipFill>
        <p:spPr bwMode="auto">
          <a:xfrm>
            <a:off x="7449268" y="-448"/>
            <a:ext cx="4191546" cy="5772902"/>
          </a:xfrm>
          <a:prstGeom prst="rect">
            <a:avLst/>
          </a:prstGeom>
          <a:noFill/>
          <a:extLst>
            <a:ext uri="{909E8E84-426E-40DD-AFC4-6F175D3DCCD1}">
              <a14:hiddenFill>
                <a:solidFill>
                  <a:srgbClr val="FFFFFF"/>
                </a:solidFill>
              </a14:hiddenFill>
            </a:ext>
          </a:extLst>
        </p:spPr>
      </p:pic>
      <p:cxnSp>
        <p:nvCxnSpPr>
          <p:cNvPr id="16" name="直接连接符 15"/>
          <p:cNvCxnSpPr/>
          <p:nvPr/>
        </p:nvCxnSpPr>
        <p:spPr>
          <a:xfrm>
            <a:off x="6456087" y="764357"/>
            <a:ext cx="828108"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7" name="直接连接符 16"/>
          <p:cNvCxnSpPr/>
          <p:nvPr/>
        </p:nvCxnSpPr>
        <p:spPr>
          <a:xfrm flipH="1">
            <a:off x="6312052" y="764357"/>
            <a:ext cx="0" cy="69403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319466887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3"/>
                                        </p:tgtEl>
                                        <p:attrNameLst>
                                          <p:attrName>style.visibility</p:attrName>
                                        </p:attrNameLst>
                                      </p:cBhvr>
                                      <p:to>
                                        <p:strVal val="visible"/>
                                      </p:to>
                                    </p:set>
                                    <p:animEffect filter="wipe(down)"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par>
                                <p:cTn fill="hold" id="12" nodeType="withEffect" presetClass="entr" presetID="22" presetSubtype="8">
                                  <p:stCondLst>
                                    <p:cond delay="0"/>
                                  </p:stCondLst>
                                  <p:childTnLst>
                                    <p:set>
                                      <p:cBhvr>
                                        <p:cTn dur="1" fill="hold" id="13">
                                          <p:stCondLst>
                                            <p:cond delay="0"/>
                                          </p:stCondLst>
                                        </p:cTn>
                                        <p:tgtEl>
                                          <p:spTgt spid="16"/>
                                        </p:tgtEl>
                                        <p:attrNameLst>
                                          <p:attrName>style.visibility</p:attrName>
                                        </p:attrNameLst>
                                      </p:cBhvr>
                                      <p:to>
                                        <p:strVal val="visible"/>
                                      </p:to>
                                    </p:set>
                                    <p:animEffect filter="wipe(left)" transition="in">
                                      <p:cBhvr>
                                        <p:cTn dur="500" id="14"/>
                                        <p:tgtEl>
                                          <p:spTgt spid="16"/>
                                        </p:tgtEl>
                                      </p:cBhvr>
                                    </p:animEffect>
                                  </p:childTnLst>
                                </p:cTn>
                              </p:par>
                              <p:par>
                                <p:cTn fill="hold" id="15" nodeType="with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par>
                          <p:cTn fill="hold" id="18" nodeType="afterGroup">
                            <p:stCondLst>
                              <p:cond delay="1000"/>
                            </p:stCondLst>
                            <p:childTnLst>
                              <p:par>
                                <p:cTn accel="50000" decel="50000" fill="hold" grpId="0" id="19" nodeType="afterEffect" presetClass="path" presetID="64" presetSubtype="0">
                                  <p:stCondLst>
                                    <p:cond delay="0"/>
                                  </p:stCondLst>
                                  <p:childTnLst>
                                    <p:animMotion origin="layout" path="M -2.11932E-06 -2.22045E-16 L -2.11932E-06 -0.71389" pathEditMode="relative" ptsTypes="AA" rAng="0">
                                      <p:cBhvr>
                                        <p:cTn dur="500" fill="hold" id="20"/>
                                        <p:tgtEl>
                                          <p:spTgt spid="11"/>
                                        </p:tgtEl>
                                        <p:attrNameLst>
                                          <p:attrName>ppt_x</p:attrName>
                                          <p:attrName>ppt_y</p:attrName>
                                        </p:attrNameLst>
                                      </p:cBhvr>
                                      <p:rCtr x="0" y="-35694"/>
                                    </p:animMotion>
                                  </p:childTnLst>
                                </p:cTn>
                              </p:par>
                            </p:childTnLst>
                          </p:cTn>
                        </p:par>
                        <p:par>
                          <p:cTn fill="hold" id="21" nodeType="afterGroup">
                            <p:stCondLst>
                              <p:cond delay="1500"/>
                            </p:stCondLst>
                            <p:childTnLst>
                              <p:par>
                                <p:cTn fill="hold" grpId="0" id="22" nodeType="afterEffect" presetClass="entr" presetID="47"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ur="100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1000" id="35"/>
                                        <p:tgtEl>
                                          <p:spTgt spid="8"/>
                                        </p:tgtEl>
                                      </p:cBhvr>
                                    </p:animEffect>
                                    <p:anim calcmode="lin" valueType="num">
                                      <p:cBhvr>
                                        <p:cTn dur="1000" fill="hold" id="36"/>
                                        <p:tgtEl>
                                          <p:spTgt spid="8"/>
                                        </p:tgtEl>
                                        <p:attrNameLst>
                                          <p:attrName>ppt_x</p:attrName>
                                        </p:attrNameLst>
                                      </p:cBhvr>
                                      <p:tavLst>
                                        <p:tav tm="0">
                                          <p:val>
                                            <p:strVal val="#ppt_x"/>
                                          </p:val>
                                        </p:tav>
                                        <p:tav tm="100000">
                                          <p:val>
                                            <p:strVal val="#ppt_x"/>
                                          </p:val>
                                        </p:tav>
                                      </p:tavLst>
                                    </p:anim>
                                    <p:anim calcmode="lin" valueType="num">
                                      <p:cBhvr>
                                        <p:cTn dur="1000" fill="hold" id="3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1"/>
      <p:bldP grpId="0" spid="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个人品牌必须终生打造与悉心维护</a:t>
            </a:r>
          </a:p>
        </p:txBody>
      </p:sp>
      <p:sp>
        <p:nvSpPr>
          <p:cNvPr id="12" name="Text Box 44"/>
          <p:cNvSpPr txBox="1">
            <a:spLocks noChangeArrowheads="1"/>
          </p:cNvSpPr>
          <p:nvPr/>
        </p:nvSpPr>
        <p:spPr bwMode="auto">
          <a:xfrm>
            <a:off x="1991010" y="1175681"/>
            <a:ext cx="9578311" cy="42062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个人品牌建立困难，破坏却容易，比如唐骏。下面这些道理谁都明白，可是我们却常常忽略。</a:t>
            </a:r>
          </a:p>
        </p:txBody>
      </p:sp>
      <p:cxnSp>
        <p:nvCxnSpPr>
          <p:cNvPr id="23" name="直接连接符 22"/>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1" name="椭圆 10"/>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4</a:t>
            </a:r>
          </a:p>
        </p:txBody>
      </p:sp>
      <p:cxnSp>
        <p:nvCxnSpPr>
          <p:cNvPr id="15" name="直接连接符 14"/>
          <p:cNvCxnSpPr/>
          <p:nvPr/>
        </p:nvCxnSpPr>
        <p:spPr>
          <a:xfrm>
            <a:off x="1198818" y="1700583"/>
            <a:ext cx="720094"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3" name="直接连接符 12"/>
          <p:cNvCxnSpPr/>
          <p:nvPr/>
        </p:nvCxnSpPr>
        <p:spPr>
          <a:xfrm flipH="1">
            <a:off x="1918912" y="1175681"/>
            <a:ext cx="0" cy="390543"/>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8" name="文本1"/>
          <p:cNvSpPr/>
          <p:nvPr/>
        </p:nvSpPr>
        <p:spPr>
          <a:xfrm>
            <a:off x="4513520" y="1951456"/>
            <a:ext cx="5471419" cy="693179"/>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lvl="0">
              <a:lnSpc>
                <a:spcPct val="120000"/>
              </a:lnSpc>
              <a:defRPr/>
            </a:pPr>
            <a:r>
              <a:rPr altLang="en-US" kern="0" lang="zh-CN" sz="2000">
                <a:solidFill>
                  <a:srgbClr val="F9F9F9"/>
                </a:solidFill>
                <a:latin charset="-122" pitchFamily="34" typeface="微软雅黑"/>
                <a:ea charset="-122" pitchFamily="34" typeface="微软雅黑"/>
              </a:rPr>
              <a:t>个人品牌必须终生打造与悉心维护</a:t>
            </a:r>
          </a:p>
        </p:txBody>
      </p:sp>
      <p:sp>
        <p:nvSpPr>
          <p:cNvPr id="19" name="深色1"/>
          <p:cNvSpPr>
            <a:spLocks noChangeArrowheads="1"/>
          </p:cNvSpPr>
          <p:nvPr/>
        </p:nvSpPr>
        <p:spPr bwMode="ltGray">
          <a:xfrm>
            <a:off x="4228518" y="1943504"/>
            <a:ext cx="570004" cy="687624"/>
          </a:xfrm>
          <a:prstGeom prst="homePlate">
            <a:avLst>
              <a:gd fmla="val 25000"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a:extLst/>
        </p:spPr>
        <p:txBody>
          <a:bodyPr anchor="ctr"/>
          <a:lstStyle/>
          <a:p>
            <a:pPr algn="ctr" defTabSz="914491">
              <a:lnSpc>
                <a:spcPct val="120000"/>
              </a:lnSpc>
              <a:defRPr/>
            </a:pPr>
            <a:endParaRPr altLang="zh-CN" kern="0" lang="zh-CN" sz="2000">
              <a:solidFill>
                <a:srgbClr val="F9F9F9"/>
              </a:solidFill>
              <a:latin charset="-122" pitchFamily="34" typeface="微软雅黑"/>
              <a:ea charset="-122" pitchFamily="34" typeface="微软雅黑"/>
            </a:endParaRPr>
          </a:p>
        </p:txBody>
      </p:sp>
      <p:sp>
        <p:nvSpPr>
          <p:cNvPr id="20" name="文本2"/>
          <p:cNvSpPr/>
          <p:nvPr/>
        </p:nvSpPr>
        <p:spPr>
          <a:xfrm>
            <a:off x="4654318" y="2644635"/>
            <a:ext cx="5330621" cy="66112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lvl="0">
              <a:lnSpc>
                <a:spcPct val="120000"/>
              </a:lnSpc>
              <a:defRPr/>
            </a:pPr>
            <a:r>
              <a:rPr altLang="en-US" kern="0" lang="zh-CN" sz="1400">
                <a:solidFill>
                  <a:srgbClr val="4D4D4D"/>
                </a:solidFill>
                <a:latin charset="-122" pitchFamily="34" typeface="微软雅黑"/>
                <a:ea charset="-122" pitchFamily="34" typeface="微软雅黑"/>
              </a:rPr>
              <a:t>一个人信用破产之后，要想重新建立信用，实在太难了。</a:t>
            </a:r>
          </a:p>
        </p:txBody>
      </p:sp>
      <p:sp>
        <p:nvSpPr>
          <p:cNvPr id="21" name="深色2"/>
          <p:cNvSpPr/>
          <p:nvPr/>
        </p:nvSpPr>
        <p:spPr>
          <a:xfrm>
            <a:off x="4228518" y="2643309"/>
            <a:ext cx="431514" cy="663773"/>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defTabSz="914491">
              <a:lnSpc>
                <a:spcPct val="120000"/>
              </a:lnSpc>
              <a:defRPr/>
            </a:pPr>
            <a:r>
              <a:rPr altLang="zh-CN" kern="0" lang="en-US" sz="2000">
                <a:solidFill>
                  <a:srgbClr val="FFFFFF"/>
                </a:solidFill>
                <a:latin charset="-122" pitchFamily="34" typeface="微软雅黑"/>
                <a:ea charset="-122" pitchFamily="34" typeface="微软雅黑"/>
              </a:rPr>
              <a:t>1</a:t>
            </a:r>
          </a:p>
        </p:txBody>
      </p:sp>
      <p:sp>
        <p:nvSpPr>
          <p:cNvPr id="22" name="文本3"/>
          <p:cNvSpPr/>
          <p:nvPr/>
        </p:nvSpPr>
        <p:spPr>
          <a:xfrm>
            <a:off x="4654318" y="3308408"/>
            <a:ext cx="5330621" cy="66112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lvl="0">
              <a:lnSpc>
                <a:spcPct val="120000"/>
              </a:lnSpc>
              <a:defRPr/>
            </a:pPr>
            <a:r>
              <a:rPr altLang="en-US" kern="0" lang="zh-CN" sz="1400">
                <a:solidFill>
                  <a:srgbClr val="4D4D4D"/>
                </a:solidFill>
                <a:latin charset="-122" pitchFamily="34" typeface="微软雅黑"/>
                <a:ea charset="-122" pitchFamily="34" typeface="微软雅黑"/>
              </a:rPr>
              <a:t>要修养被尊敬的人格，需经过长时间的被信任，但要人格破产却非常容易。</a:t>
            </a:r>
          </a:p>
        </p:txBody>
      </p:sp>
      <p:sp>
        <p:nvSpPr>
          <p:cNvPr id="24" name="深色3"/>
          <p:cNvSpPr/>
          <p:nvPr/>
        </p:nvSpPr>
        <p:spPr>
          <a:xfrm>
            <a:off x="4228518" y="3307083"/>
            <a:ext cx="431514" cy="663773"/>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defTabSz="914491">
              <a:lnSpc>
                <a:spcPct val="120000"/>
              </a:lnSpc>
              <a:defRPr/>
            </a:pPr>
            <a:r>
              <a:rPr altLang="zh-CN" kern="0" lang="en-US" sz="2000">
                <a:solidFill>
                  <a:srgbClr val="FFFFFF"/>
                </a:solidFill>
                <a:latin charset="-122" pitchFamily="34" typeface="微软雅黑"/>
                <a:ea charset="-122" pitchFamily="34" typeface="微软雅黑"/>
              </a:rPr>
              <a:t>2</a:t>
            </a:r>
          </a:p>
        </p:txBody>
      </p:sp>
      <p:sp>
        <p:nvSpPr>
          <p:cNvPr id="25" name="文本4"/>
          <p:cNvSpPr/>
          <p:nvPr/>
        </p:nvSpPr>
        <p:spPr>
          <a:xfrm>
            <a:off x="4654318" y="3972182"/>
            <a:ext cx="5330621" cy="66112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lvl="0">
              <a:lnSpc>
                <a:spcPct val="120000"/>
              </a:lnSpc>
              <a:defRPr/>
            </a:pPr>
            <a:r>
              <a:rPr altLang="en-US" kern="0" lang="zh-CN" sz="1400">
                <a:solidFill>
                  <a:srgbClr val="4D4D4D"/>
                </a:solidFill>
                <a:latin charset="-122" pitchFamily="34" typeface="微软雅黑"/>
                <a:ea charset="-122" pitchFamily="34" typeface="微软雅黑"/>
              </a:rPr>
              <a:t>做事失败可以重来，做人失败却不能重来。</a:t>
            </a:r>
          </a:p>
        </p:txBody>
      </p:sp>
      <p:sp>
        <p:nvSpPr>
          <p:cNvPr id="26" name="深色4"/>
          <p:cNvSpPr/>
          <p:nvPr/>
        </p:nvSpPr>
        <p:spPr>
          <a:xfrm>
            <a:off x="4228518" y="3970856"/>
            <a:ext cx="431514" cy="663773"/>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defTabSz="914491">
              <a:lnSpc>
                <a:spcPct val="120000"/>
              </a:lnSpc>
              <a:defRPr/>
            </a:pPr>
            <a:r>
              <a:rPr altLang="zh-CN" kern="0" lang="en-US" sz="2000">
                <a:solidFill>
                  <a:srgbClr val="FFFFFF"/>
                </a:solidFill>
                <a:latin charset="-122" pitchFamily="34" typeface="微软雅黑"/>
                <a:ea charset="-122" pitchFamily="34" typeface="微软雅黑"/>
              </a:rPr>
              <a:t>3</a:t>
            </a:r>
          </a:p>
        </p:txBody>
      </p:sp>
      <p:sp>
        <p:nvSpPr>
          <p:cNvPr id="27" name="文本5"/>
          <p:cNvSpPr/>
          <p:nvPr/>
        </p:nvSpPr>
        <p:spPr>
          <a:xfrm>
            <a:off x="4654318" y="4623387"/>
            <a:ext cx="5330621" cy="66112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lvl="0">
              <a:lnSpc>
                <a:spcPct val="120000"/>
              </a:lnSpc>
              <a:defRPr/>
            </a:pPr>
            <a:r>
              <a:rPr altLang="en-US" kern="0" lang="zh-CN" sz="1400">
                <a:solidFill>
                  <a:srgbClr val="4D4D4D"/>
                </a:solidFill>
                <a:latin charset="-122" pitchFamily="34" typeface="微软雅黑"/>
                <a:ea charset="-122" pitchFamily="34" typeface="微软雅黑"/>
              </a:rPr>
              <a:t>人的一生，不要留任何把柄，否则迟早变成致命伤（曾仕强）。</a:t>
            </a:r>
          </a:p>
        </p:txBody>
      </p:sp>
      <p:sp>
        <p:nvSpPr>
          <p:cNvPr id="28" name="深色5"/>
          <p:cNvSpPr/>
          <p:nvPr/>
        </p:nvSpPr>
        <p:spPr>
          <a:xfrm>
            <a:off x="4228518" y="4622062"/>
            <a:ext cx="431514" cy="663773"/>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defTabSz="914491">
              <a:lnSpc>
                <a:spcPct val="120000"/>
              </a:lnSpc>
              <a:defRPr/>
            </a:pPr>
            <a:r>
              <a:rPr altLang="zh-CN" kern="0" lang="en-US" sz="2000">
                <a:solidFill>
                  <a:srgbClr val="FFFFFF"/>
                </a:solidFill>
                <a:latin charset="-122" pitchFamily="34" typeface="微软雅黑"/>
                <a:ea charset="-122" pitchFamily="34" typeface="微软雅黑"/>
              </a:rPr>
              <a:t>4</a:t>
            </a:r>
          </a:p>
        </p:txBody>
      </p:sp>
      <p:sp>
        <p:nvSpPr>
          <p:cNvPr id="29" name="文本6"/>
          <p:cNvSpPr/>
          <p:nvPr/>
        </p:nvSpPr>
        <p:spPr>
          <a:xfrm>
            <a:off x="4654318" y="5287160"/>
            <a:ext cx="5330621" cy="661122"/>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lvl="0">
              <a:lnSpc>
                <a:spcPct val="120000"/>
              </a:lnSpc>
              <a:defRPr/>
            </a:pPr>
            <a:r>
              <a:rPr altLang="en-US" kern="0" lang="zh-CN" sz="1400">
                <a:solidFill>
                  <a:srgbClr val="4D4D4D"/>
                </a:solidFill>
                <a:latin charset="-122" pitchFamily="34" typeface="微软雅黑"/>
                <a:ea charset="-122" pitchFamily="34" typeface="微软雅黑"/>
              </a:rPr>
              <a:t>其实我们每时每刻都在为自己建造着生命的归宿，今天的任何一个不负责任的后果，都会在以后的某个地方等着你。</a:t>
            </a:r>
          </a:p>
        </p:txBody>
      </p:sp>
      <p:sp>
        <p:nvSpPr>
          <p:cNvPr id="30" name="深色6"/>
          <p:cNvSpPr/>
          <p:nvPr/>
        </p:nvSpPr>
        <p:spPr>
          <a:xfrm>
            <a:off x="4228518" y="5285835"/>
            <a:ext cx="431514" cy="663773"/>
          </a:xfrm>
          <a:prstGeom prst="rect">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ctr" blurRad="63500" rotWithShape="0" sx="102000" sy="102000">
              <a:prstClr val="black">
                <a:alpha val="20000"/>
              </a:prstClr>
            </a:outerShdw>
          </a:effectLst>
        </p:spPr>
        <p:txBody>
          <a:bodyPr anchor="ctr"/>
          <a:lstStyle/>
          <a:p>
            <a:pPr algn="ctr" defTabSz="914491">
              <a:lnSpc>
                <a:spcPct val="120000"/>
              </a:lnSpc>
              <a:defRPr/>
            </a:pPr>
            <a:r>
              <a:rPr altLang="zh-CN" kern="0" lang="en-US" sz="2000">
                <a:solidFill>
                  <a:srgbClr val="FFFFFF"/>
                </a:solidFill>
                <a:latin charset="-122" pitchFamily="34" typeface="微软雅黑"/>
                <a:ea charset="-122" pitchFamily="34" typeface="微软雅黑"/>
              </a:rPr>
              <a:t>5</a:t>
            </a:r>
          </a:p>
        </p:txBody>
      </p:sp>
    </p:spTree>
    <p:extLst>
      <p:ext uri="{BB962C8B-B14F-4D97-AF65-F5344CB8AC3E}">
        <p14:creationId val="8531682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3"/>
                                        </p:tgtEl>
                                        <p:attrNameLst>
                                          <p:attrName>style.visibility</p:attrName>
                                        </p:attrNameLst>
                                      </p:cBhvr>
                                      <p:to>
                                        <p:strVal val="visible"/>
                                      </p:to>
                                    </p:set>
                                    <p:animEffect filter="wipe(down)"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accel="50000" decel="50000" fill="hold" grpId="0" id="13" nodeType="afterEffect" presetClass="path" presetID="64" presetSubtype="0">
                                  <p:stCondLst>
                                    <p:cond delay="0"/>
                                  </p:stCondLst>
                                  <p:childTnLst>
                                    <p:animMotion origin="layout" path="M -2.11932E-06 -2.22045E-16 L -2.11932E-06 -0.71389" pathEditMode="relative" ptsTypes="AA" rAng="0">
                                      <p:cBhvr>
                                        <p:cTn dur="500" fill="hold" id="14"/>
                                        <p:tgtEl>
                                          <p:spTgt spid="11"/>
                                        </p:tgtEl>
                                        <p:attrNameLst>
                                          <p:attrName>ppt_x</p:attrName>
                                          <p:attrName>ppt_y</p:attrName>
                                        </p:attrNameLst>
                                      </p:cBhvr>
                                      <p:rCtr x="0" y="-35694"/>
                                    </p:animMotion>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1000" id="18"/>
                                        <p:tgtEl>
                                          <p:spTgt spid="10"/>
                                        </p:tgtEl>
                                      </p:cBhvr>
                                    </p:animEffect>
                                    <p:anim calcmode="lin" valueType="num">
                                      <p:cBhvr>
                                        <p:cTn dur="1000" fill="hold" id="19"/>
                                        <p:tgtEl>
                                          <p:spTgt spid="10"/>
                                        </p:tgtEl>
                                        <p:attrNameLst>
                                          <p:attrName>ppt_x</p:attrName>
                                        </p:attrNameLst>
                                      </p:cBhvr>
                                      <p:tavLst>
                                        <p:tav tm="0">
                                          <p:val>
                                            <p:strVal val="#ppt_x"/>
                                          </p:val>
                                        </p:tav>
                                        <p:tav tm="100000">
                                          <p:val>
                                            <p:strVal val="#ppt_x"/>
                                          </p:val>
                                        </p:tav>
                                      </p:tavLst>
                                    </p:anim>
                                    <p:anim calcmode="lin" valueType="num">
                                      <p:cBhvr>
                                        <p:cTn dur="1000" fill="hold" id="20"/>
                                        <p:tgtEl>
                                          <p:spTgt spid="1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par>
                                <p:cTn fill="hold" id="27" nodeType="withEffect" presetClass="entr" presetID="22" presetSubtype="4">
                                  <p:stCondLst>
                                    <p:cond delay="0"/>
                                  </p:stCondLst>
                                  <p:childTnLst>
                                    <p:set>
                                      <p:cBhvr>
                                        <p:cTn dur="1" fill="hold" id="28">
                                          <p:stCondLst>
                                            <p:cond delay="0"/>
                                          </p:stCondLst>
                                        </p:cTn>
                                        <p:tgtEl>
                                          <p:spTgt spid="13"/>
                                        </p:tgtEl>
                                        <p:attrNameLst>
                                          <p:attrName>style.visibility</p:attrName>
                                        </p:attrNameLst>
                                      </p:cBhvr>
                                      <p:to>
                                        <p:strVal val="visible"/>
                                      </p:to>
                                    </p:set>
                                    <p:animEffect filter="wipe(down)" transition="in">
                                      <p:cBhvr>
                                        <p:cTn dur="500" id="29"/>
                                        <p:tgtEl>
                                          <p:spTgt spid="13"/>
                                        </p:tgtEl>
                                      </p:cBhvr>
                                    </p:animEffect>
                                  </p:childTnLst>
                                </p:cTn>
                              </p:par>
                            </p:childTnLst>
                          </p:cTn>
                        </p:par>
                        <p:par>
                          <p:cTn fill="hold" id="30" nodeType="afterGroup">
                            <p:stCondLst>
                              <p:cond delay="3500"/>
                            </p:stCondLst>
                            <p:childTnLst>
                              <p:par>
                                <p:cTn fill="hold" grpId="0" id="31" nodeType="afterEffect" presetClass="entr" presetID="2" presetSubtype="8">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additive="base">
                                        <p:cTn dur="500" fill="hold" id="33"/>
                                        <p:tgtEl>
                                          <p:spTgt spid="19"/>
                                        </p:tgtEl>
                                        <p:attrNameLst>
                                          <p:attrName>ppt_x</p:attrName>
                                        </p:attrNameLst>
                                      </p:cBhvr>
                                      <p:tavLst>
                                        <p:tav tm="0">
                                          <p:val>
                                            <p:strVal val="0-#ppt_w/2"/>
                                          </p:val>
                                        </p:tav>
                                        <p:tav tm="100000">
                                          <p:val>
                                            <p:strVal val="#ppt_x"/>
                                          </p:val>
                                        </p:tav>
                                      </p:tavLst>
                                    </p:anim>
                                    <p:anim calcmode="lin" valueType="num">
                                      <p:cBhvr additive="base">
                                        <p:cTn dur="500" fill="hold" id="34"/>
                                        <p:tgtEl>
                                          <p:spTgt spid="1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22" presetSubtype="8">
                                  <p:stCondLst>
                                    <p:cond delay="0"/>
                                  </p:stCondLst>
                                  <p:childTnLst>
                                    <p:set>
                                      <p:cBhvr>
                                        <p:cTn dur="1" fill="hold" id="37">
                                          <p:stCondLst>
                                            <p:cond delay="0"/>
                                          </p:stCondLst>
                                        </p:cTn>
                                        <p:tgtEl>
                                          <p:spTgt spid="18"/>
                                        </p:tgtEl>
                                        <p:attrNameLst>
                                          <p:attrName>style.visibility</p:attrName>
                                        </p:attrNameLst>
                                      </p:cBhvr>
                                      <p:to>
                                        <p:strVal val="visible"/>
                                      </p:to>
                                    </p:set>
                                    <p:animEffect filter="wipe(left)" transition="in">
                                      <p:cBhvr>
                                        <p:cTn dur="500" id="38"/>
                                        <p:tgtEl>
                                          <p:spTgt spid="18"/>
                                        </p:tgtEl>
                                      </p:cBhvr>
                                    </p:animEffect>
                                  </p:childTnLst>
                                </p:cTn>
                              </p:par>
                            </p:childTnLst>
                          </p:cTn>
                        </p:par>
                        <p:par>
                          <p:cTn fill="hold" id="39" nodeType="afterGroup">
                            <p:stCondLst>
                              <p:cond delay="4500"/>
                            </p:stCondLst>
                            <p:childTnLst>
                              <p:par>
                                <p:cTn fill="hold" grpId="0" id="40" nodeType="afterEffect" presetClass="entr" presetID="53" presetSubtype="0">
                                  <p:stCondLst>
                                    <p:cond delay="0"/>
                                  </p:stCondLst>
                                  <p:childTnLst>
                                    <p:set>
                                      <p:cBhvr>
                                        <p:cTn dur="1" fill="hold" id="41">
                                          <p:stCondLst>
                                            <p:cond delay="0"/>
                                          </p:stCondLst>
                                        </p:cTn>
                                        <p:tgtEl>
                                          <p:spTgt spid="21"/>
                                        </p:tgtEl>
                                        <p:attrNameLst>
                                          <p:attrName>style.visibility</p:attrName>
                                        </p:attrNameLst>
                                      </p:cBhvr>
                                      <p:to>
                                        <p:strVal val="visible"/>
                                      </p:to>
                                    </p:set>
                                    <p:anim calcmode="lin" valueType="num">
                                      <p:cBhvr>
                                        <p:cTn dur="500" fill="hold" id="42"/>
                                        <p:tgtEl>
                                          <p:spTgt spid="21"/>
                                        </p:tgtEl>
                                        <p:attrNameLst>
                                          <p:attrName>ppt_w</p:attrName>
                                        </p:attrNameLst>
                                      </p:cBhvr>
                                      <p:tavLst>
                                        <p:tav tm="0">
                                          <p:val>
                                            <p:fltVal val="0"/>
                                          </p:val>
                                        </p:tav>
                                        <p:tav tm="100000">
                                          <p:val>
                                            <p:strVal val="#ppt_w"/>
                                          </p:val>
                                        </p:tav>
                                      </p:tavLst>
                                    </p:anim>
                                    <p:anim calcmode="lin" valueType="num">
                                      <p:cBhvr>
                                        <p:cTn dur="500" fill="hold" id="43"/>
                                        <p:tgtEl>
                                          <p:spTgt spid="21"/>
                                        </p:tgtEl>
                                        <p:attrNameLst>
                                          <p:attrName>ppt_h</p:attrName>
                                        </p:attrNameLst>
                                      </p:cBhvr>
                                      <p:tavLst>
                                        <p:tav tm="0">
                                          <p:val>
                                            <p:fltVal val="0"/>
                                          </p:val>
                                        </p:tav>
                                        <p:tav tm="100000">
                                          <p:val>
                                            <p:strVal val="#ppt_h"/>
                                          </p:val>
                                        </p:tav>
                                      </p:tavLst>
                                    </p:anim>
                                    <p:animEffect filter="fade" transition="in">
                                      <p:cBhvr>
                                        <p:cTn dur="500" id="44"/>
                                        <p:tgtEl>
                                          <p:spTgt spid="21"/>
                                        </p:tgtEl>
                                      </p:cBhvr>
                                    </p:animEffect>
                                  </p:childTnLst>
                                </p:cTn>
                              </p:par>
                            </p:childTnLst>
                          </p:cTn>
                        </p:par>
                        <p:par>
                          <p:cTn fill="hold" id="45" nodeType="afterGroup">
                            <p:stCondLst>
                              <p:cond delay="5000"/>
                            </p:stCondLst>
                            <p:childTnLst>
                              <p:par>
                                <p:cTn fill="hold" grpId="0" id="46" nodeType="afterEffect" presetClass="entr" presetID="22" presetSubtype="8">
                                  <p:stCondLst>
                                    <p:cond delay="0"/>
                                  </p:stCondLst>
                                  <p:childTnLst>
                                    <p:set>
                                      <p:cBhvr>
                                        <p:cTn dur="1" fill="hold" id="47">
                                          <p:stCondLst>
                                            <p:cond delay="0"/>
                                          </p:stCondLst>
                                        </p:cTn>
                                        <p:tgtEl>
                                          <p:spTgt spid="20"/>
                                        </p:tgtEl>
                                        <p:attrNameLst>
                                          <p:attrName>style.visibility</p:attrName>
                                        </p:attrNameLst>
                                      </p:cBhvr>
                                      <p:to>
                                        <p:strVal val="visible"/>
                                      </p:to>
                                    </p:set>
                                    <p:animEffect filter="wipe(left)" transition="in">
                                      <p:cBhvr>
                                        <p:cTn dur="500" id="48"/>
                                        <p:tgtEl>
                                          <p:spTgt spid="20"/>
                                        </p:tgtEl>
                                      </p:cBhvr>
                                    </p:animEffect>
                                  </p:childTnLst>
                                </p:cTn>
                              </p:par>
                            </p:childTnLst>
                          </p:cTn>
                        </p:par>
                        <p:par>
                          <p:cTn fill="hold" id="49" nodeType="afterGroup">
                            <p:stCondLst>
                              <p:cond delay="5500"/>
                            </p:stCondLst>
                            <p:childTnLst>
                              <p:par>
                                <p:cTn fill="hold" grpId="0" id="50" nodeType="afterEffect" presetClass="entr" presetID="53" presetSubtype="0">
                                  <p:stCondLst>
                                    <p:cond delay="0"/>
                                  </p:stCondLst>
                                  <p:childTnLst>
                                    <p:set>
                                      <p:cBhvr>
                                        <p:cTn dur="1" fill="hold" id="51">
                                          <p:stCondLst>
                                            <p:cond delay="0"/>
                                          </p:stCondLst>
                                        </p:cTn>
                                        <p:tgtEl>
                                          <p:spTgt spid="24"/>
                                        </p:tgtEl>
                                        <p:attrNameLst>
                                          <p:attrName>style.visibility</p:attrName>
                                        </p:attrNameLst>
                                      </p:cBhvr>
                                      <p:to>
                                        <p:strVal val="visible"/>
                                      </p:to>
                                    </p:set>
                                    <p:anim calcmode="lin" valueType="num">
                                      <p:cBhvr>
                                        <p:cTn dur="500" fill="hold" id="52"/>
                                        <p:tgtEl>
                                          <p:spTgt spid="24"/>
                                        </p:tgtEl>
                                        <p:attrNameLst>
                                          <p:attrName>ppt_w</p:attrName>
                                        </p:attrNameLst>
                                      </p:cBhvr>
                                      <p:tavLst>
                                        <p:tav tm="0">
                                          <p:val>
                                            <p:fltVal val="0"/>
                                          </p:val>
                                        </p:tav>
                                        <p:tav tm="100000">
                                          <p:val>
                                            <p:strVal val="#ppt_w"/>
                                          </p:val>
                                        </p:tav>
                                      </p:tavLst>
                                    </p:anim>
                                    <p:anim calcmode="lin" valueType="num">
                                      <p:cBhvr>
                                        <p:cTn dur="500" fill="hold" id="53"/>
                                        <p:tgtEl>
                                          <p:spTgt spid="24"/>
                                        </p:tgtEl>
                                        <p:attrNameLst>
                                          <p:attrName>ppt_h</p:attrName>
                                        </p:attrNameLst>
                                      </p:cBhvr>
                                      <p:tavLst>
                                        <p:tav tm="0">
                                          <p:val>
                                            <p:fltVal val="0"/>
                                          </p:val>
                                        </p:tav>
                                        <p:tav tm="100000">
                                          <p:val>
                                            <p:strVal val="#ppt_h"/>
                                          </p:val>
                                        </p:tav>
                                      </p:tavLst>
                                    </p:anim>
                                    <p:animEffect filter="fade" transition="in">
                                      <p:cBhvr>
                                        <p:cTn dur="500" id="54"/>
                                        <p:tgtEl>
                                          <p:spTgt spid="24"/>
                                        </p:tgtEl>
                                      </p:cBhvr>
                                    </p:animEffect>
                                  </p:childTnLst>
                                </p:cTn>
                              </p:par>
                            </p:childTnLst>
                          </p:cTn>
                        </p:par>
                        <p:par>
                          <p:cTn fill="hold" id="55" nodeType="afterGroup">
                            <p:stCondLst>
                              <p:cond delay="6000"/>
                            </p:stCondLst>
                            <p:childTnLst>
                              <p:par>
                                <p:cTn fill="hold" grpId="0" id="56" nodeType="afterEffect" presetClass="entr" presetID="22" presetSubtype="8">
                                  <p:stCondLst>
                                    <p:cond delay="0"/>
                                  </p:stCondLst>
                                  <p:childTnLst>
                                    <p:set>
                                      <p:cBhvr>
                                        <p:cTn dur="1" fill="hold" id="57">
                                          <p:stCondLst>
                                            <p:cond delay="0"/>
                                          </p:stCondLst>
                                        </p:cTn>
                                        <p:tgtEl>
                                          <p:spTgt spid="22"/>
                                        </p:tgtEl>
                                        <p:attrNameLst>
                                          <p:attrName>style.visibility</p:attrName>
                                        </p:attrNameLst>
                                      </p:cBhvr>
                                      <p:to>
                                        <p:strVal val="visible"/>
                                      </p:to>
                                    </p:set>
                                    <p:animEffect filter="wipe(left)" transition="in">
                                      <p:cBhvr>
                                        <p:cTn dur="500" id="58"/>
                                        <p:tgtEl>
                                          <p:spTgt spid="22"/>
                                        </p:tgtEl>
                                      </p:cBhvr>
                                    </p:animEffect>
                                  </p:childTnLst>
                                </p:cTn>
                              </p:par>
                            </p:childTnLst>
                          </p:cTn>
                        </p:par>
                        <p:par>
                          <p:cTn fill="hold" id="59" nodeType="afterGroup">
                            <p:stCondLst>
                              <p:cond delay="6500"/>
                            </p:stCondLst>
                            <p:childTnLst>
                              <p:par>
                                <p:cTn fill="hold" grpId="0" id="60" nodeType="afterEffect" presetClass="entr" presetID="53" presetSubtype="0">
                                  <p:stCondLst>
                                    <p:cond delay="0"/>
                                  </p:stCondLst>
                                  <p:childTnLst>
                                    <p:set>
                                      <p:cBhvr>
                                        <p:cTn dur="1" fill="hold" id="61">
                                          <p:stCondLst>
                                            <p:cond delay="0"/>
                                          </p:stCondLst>
                                        </p:cTn>
                                        <p:tgtEl>
                                          <p:spTgt spid="26"/>
                                        </p:tgtEl>
                                        <p:attrNameLst>
                                          <p:attrName>style.visibility</p:attrName>
                                        </p:attrNameLst>
                                      </p:cBhvr>
                                      <p:to>
                                        <p:strVal val="visible"/>
                                      </p:to>
                                    </p:set>
                                    <p:anim calcmode="lin" valueType="num">
                                      <p:cBhvr>
                                        <p:cTn dur="500" fill="hold" id="62"/>
                                        <p:tgtEl>
                                          <p:spTgt spid="26"/>
                                        </p:tgtEl>
                                        <p:attrNameLst>
                                          <p:attrName>ppt_w</p:attrName>
                                        </p:attrNameLst>
                                      </p:cBhvr>
                                      <p:tavLst>
                                        <p:tav tm="0">
                                          <p:val>
                                            <p:fltVal val="0"/>
                                          </p:val>
                                        </p:tav>
                                        <p:tav tm="100000">
                                          <p:val>
                                            <p:strVal val="#ppt_w"/>
                                          </p:val>
                                        </p:tav>
                                      </p:tavLst>
                                    </p:anim>
                                    <p:anim calcmode="lin" valueType="num">
                                      <p:cBhvr>
                                        <p:cTn dur="500" fill="hold" id="63"/>
                                        <p:tgtEl>
                                          <p:spTgt spid="26"/>
                                        </p:tgtEl>
                                        <p:attrNameLst>
                                          <p:attrName>ppt_h</p:attrName>
                                        </p:attrNameLst>
                                      </p:cBhvr>
                                      <p:tavLst>
                                        <p:tav tm="0">
                                          <p:val>
                                            <p:fltVal val="0"/>
                                          </p:val>
                                        </p:tav>
                                        <p:tav tm="100000">
                                          <p:val>
                                            <p:strVal val="#ppt_h"/>
                                          </p:val>
                                        </p:tav>
                                      </p:tavLst>
                                    </p:anim>
                                    <p:animEffect filter="fade" transition="in">
                                      <p:cBhvr>
                                        <p:cTn dur="500" id="64"/>
                                        <p:tgtEl>
                                          <p:spTgt spid="26"/>
                                        </p:tgtEl>
                                      </p:cBhvr>
                                    </p:animEffect>
                                  </p:childTnLst>
                                </p:cTn>
                              </p:par>
                            </p:childTnLst>
                          </p:cTn>
                        </p:par>
                        <p:par>
                          <p:cTn fill="hold" id="65" nodeType="afterGroup">
                            <p:stCondLst>
                              <p:cond delay="7000"/>
                            </p:stCondLst>
                            <p:childTnLst>
                              <p:par>
                                <p:cTn fill="hold" grpId="0" id="66" nodeType="afterEffect" presetClass="entr" presetID="22" presetSubtype="8">
                                  <p:stCondLst>
                                    <p:cond delay="0"/>
                                  </p:stCondLst>
                                  <p:childTnLst>
                                    <p:set>
                                      <p:cBhvr>
                                        <p:cTn dur="1" fill="hold" id="67">
                                          <p:stCondLst>
                                            <p:cond delay="0"/>
                                          </p:stCondLst>
                                        </p:cTn>
                                        <p:tgtEl>
                                          <p:spTgt spid="25"/>
                                        </p:tgtEl>
                                        <p:attrNameLst>
                                          <p:attrName>style.visibility</p:attrName>
                                        </p:attrNameLst>
                                      </p:cBhvr>
                                      <p:to>
                                        <p:strVal val="visible"/>
                                      </p:to>
                                    </p:set>
                                    <p:animEffect filter="wipe(left)" transition="in">
                                      <p:cBhvr>
                                        <p:cTn dur="500" id="68"/>
                                        <p:tgtEl>
                                          <p:spTgt spid="25"/>
                                        </p:tgtEl>
                                      </p:cBhvr>
                                    </p:animEffect>
                                  </p:childTnLst>
                                </p:cTn>
                              </p:par>
                            </p:childTnLst>
                          </p:cTn>
                        </p:par>
                        <p:par>
                          <p:cTn fill="hold" id="69" nodeType="afterGroup">
                            <p:stCondLst>
                              <p:cond delay="7500"/>
                            </p:stCondLst>
                            <p:childTnLst>
                              <p:par>
                                <p:cTn fill="hold" grpId="0" id="70" nodeType="afterEffect" presetClass="entr" presetID="53" presetSubtype="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500" fill="hold" id="72"/>
                                        <p:tgtEl>
                                          <p:spTgt spid="28"/>
                                        </p:tgtEl>
                                        <p:attrNameLst>
                                          <p:attrName>ppt_w</p:attrName>
                                        </p:attrNameLst>
                                      </p:cBhvr>
                                      <p:tavLst>
                                        <p:tav tm="0">
                                          <p:val>
                                            <p:fltVal val="0"/>
                                          </p:val>
                                        </p:tav>
                                        <p:tav tm="100000">
                                          <p:val>
                                            <p:strVal val="#ppt_w"/>
                                          </p:val>
                                        </p:tav>
                                      </p:tavLst>
                                    </p:anim>
                                    <p:anim calcmode="lin" valueType="num">
                                      <p:cBhvr>
                                        <p:cTn dur="500" fill="hold" id="73"/>
                                        <p:tgtEl>
                                          <p:spTgt spid="28"/>
                                        </p:tgtEl>
                                        <p:attrNameLst>
                                          <p:attrName>ppt_h</p:attrName>
                                        </p:attrNameLst>
                                      </p:cBhvr>
                                      <p:tavLst>
                                        <p:tav tm="0">
                                          <p:val>
                                            <p:fltVal val="0"/>
                                          </p:val>
                                        </p:tav>
                                        <p:tav tm="100000">
                                          <p:val>
                                            <p:strVal val="#ppt_h"/>
                                          </p:val>
                                        </p:tav>
                                      </p:tavLst>
                                    </p:anim>
                                    <p:animEffect filter="fade" transition="in">
                                      <p:cBhvr>
                                        <p:cTn dur="500" id="74"/>
                                        <p:tgtEl>
                                          <p:spTgt spid="28"/>
                                        </p:tgtEl>
                                      </p:cBhvr>
                                    </p:animEffect>
                                  </p:childTnLst>
                                </p:cTn>
                              </p:par>
                            </p:childTnLst>
                          </p:cTn>
                        </p:par>
                        <p:par>
                          <p:cTn fill="hold" id="75" nodeType="afterGroup">
                            <p:stCondLst>
                              <p:cond delay="8000"/>
                            </p:stCondLst>
                            <p:childTnLst>
                              <p:par>
                                <p:cTn fill="hold" grpId="0" id="76" nodeType="afterEffect" presetClass="entr" presetID="22" presetSubtype="8">
                                  <p:stCondLst>
                                    <p:cond delay="0"/>
                                  </p:stCondLst>
                                  <p:childTnLst>
                                    <p:set>
                                      <p:cBhvr>
                                        <p:cTn dur="1" fill="hold" id="77">
                                          <p:stCondLst>
                                            <p:cond delay="0"/>
                                          </p:stCondLst>
                                        </p:cTn>
                                        <p:tgtEl>
                                          <p:spTgt spid="27"/>
                                        </p:tgtEl>
                                        <p:attrNameLst>
                                          <p:attrName>style.visibility</p:attrName>
                                        </p:attrNameLst>
                                      </p:cBhvr>
                                      <p:to>
                                        <p:strVal val="visible"/>
                                      </p:to>
                                    </p:set>
                                    <p:animEffect filter="wipe(left)" transition="in">
                                      <p:cBhvr>
                                        <p:cTn dur="500" id="78"/>
                                        <p:tgtEl>
                                          <p:spTgt spid="27"/>
                                        </p:tgtEl>
                                      </p:cBhvr>
                                    </p:animEffect>
                                  </p:childTnLst>
                                </p:cTn>
                              </p:par>
                            </p:childTnLst>
                          </p:cTn>
                        </p:par>
                        <p:par>
                          <p:cTn fill="hold" id="79" nodeType="afterGroup">
                            <p:stCondLst>
                              <p:cond delay="8500"/>
                            </p:stCondLst>
                            <p:childTnLst>
                              <p:par>
                                <p:cTn fill="hold" grpId="0" id="80" nodeType="afterEffect" presetClass="entr" presetID="53" presetSubtype="0">
                                  <p:stCondLst>
                                    <p:cond delay="0"/>
                                  </p:stCondLst>
                                  <p:childTnLst>
                                    <p:set>
                                      <p:cBhvr>
                                        <p:cTn dur="1" fill="hold" id="81">
                                          <p:stCondLst>
                                            <p:cond delay="0"/>
                                          </p:stCondLst>
                                        </p:cTn>
                                        <p:tgtEl>
                                          <p:spTgt spid="30"/>
                                        </p:tgtEl>
                                        <p:attrNameLst>
                                          <p:attrName>style.visibility</p:attrName>
                                        </p:attrNameLst>
                                      </p:cBhvr>
                                      <p:to>
                                        <p:strVal val="visible"/>
                                      </p:to>
                                    </p:set>
                                    <p:anim calcmode="lin" valueType="num">
                                      <p:cBhvr>
                                        <p:cTn dur="500" fill="hold" id="82"/>
                                        <p:tgtEl>
                                          <p:spTgt spid="30"/>
                                        </p:tgtEl>
                                        <p:attrNameLst>
                                          <p:attrName>ppt_w</p:attrName>
                                        </p:attrNameLst>
                                      </p:cBhvr>
                                      <p:tavLst>
                                        <p:tav tm="0">
                                          <p:val>
                                            <p:fltVal val="0"/>
                                          </p:val>
                                        </p:tav>
                                        <p:tav tm="100000">
                                          <p:val>
                                            <p:strVal val="#ppt_w"/>
                                          </p:val>
                                        </p:tav>
                                      </p:tavLst>
                                    </p:anim>
                                    <p:anim calcmode="lin" valueType="num">
                                      <p:cBhvr>
                                        <p:cTn dur="500" fill="hold" id="83"/>
                                        <p:tgtEl>
                                          <p:spTgt spid="30"/>
                                        </p:tgtEl>
                                        <p:attrNameLst>
                                          <p:attrName>ppt_h</p:attrName>
                                        </p:attrNameLst>
                                      </p:cBhvr>
                                      <p:tavLst>
                                        <p:tav tm="0">
                                          <p:val>
                                            <p:fltVal val="0"/>
                                          </p:val>
                                        </p:tav>
                                        <p:tav tm="100000">
                                          <p:val>
                                            <p:strVal val="#ppt_h"/>
                                          </p:val>
                                        </p:tav>
                                      </p:tavLst>
                                    </p:anim>
                                    <p:animEffect filter="fade" transition="in">
                                      <p:cBhvr>
                                        <p:cTn dur="500" id="84"/>
                                        <p:tgtEl>
                                          <p:spTgt spid="30"/>
                                        </p:tgtEl>
                                      </p:cBhvr>
                                    </p:animEffect>
                                  </p:childTnLst>
                                </p:cTn>
                              </p:par>
                            </p:childTnLst>
                          </p:cTn>
                        </p:par>
                        <p:par>
                          <p:cTn fill="hold" id="85" nodeType="afterGroup">
                            <p:stCondLst>
                              <p:cond delay="9000"/>
                            </p:stCondLst>
                            <p:childTnLst>
                              <p:par>
                                <p:cTn fill="hold" grpId="0" id="86" nodeType="afterEffect" presetClass="entr" presetID="22" presetSubtype="8">
                                  <p:stCondLst>
                                    <p:cond delay="0"/>
                                  </p:stCondLst>
                                  <p:childTnLst>
                                    <p:set>
                                      <p:cBhvr>
                                        <p:cTn dur="1" fill="hold" id="87">
                                          <p:stCondLst>
                                            <p:cond delay="0"/>
                                          </p:stCondLst>
                                        </p:cTn>
                                        <p:tgtEl>
                                          <p:spTgt spid="29"/>
                                        </p:tgtEl>
                                        <p:attrNameLst>
                                          <p:attrName>style.visibility</p:attrName>
                                        </p:attrNameLst>
                                      </p:cBhvr>
                                      <p:to>
                                        <p:strVal val="visible"/>
                                      </p:to>
                                    </p:set>
                                    <p:animEffect filter="wipe(left)" transition="in">
                                      <p:cBhvr>
                                        <p:cTn dur="500" id="8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1"/>
      <p:bldP grpId="0" spid="18"/>
      <p:bldP grpId="0" spid="19"/>
      <p:bldP grpId="0" spid="20"/>
      <p:bldP grpId="0" spid="21"/>
      <p:bldP grpId="0" spid="22"/>
      <p:bldP grpId="0" spid="24"/>
      <p:bldP grpId="0" spid="25"/>
      <p:bldP grpId="0" spid="26"/>
      <p:bldP grpId="0" spid="27"/>
      <p:bldP grpId="0" spid="28"/>
      <p:bldP grpId="0" spid="29"/>
      <p:bldP grpId="0" spid="3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a:solidFill>
                  <a:schemeClr val="accent2"/>
                </a:solidFill>
              </a:rPr>
              <a:t>目录</a:t>
            </a:r>
          </a:p>
        </p:txBody>
      </p:sp>
      <p:sp>
        <p:nvSpPr>
          <p:cNvPr id="3" name="斜纹 2"/>
          <p:cNvSpPr/>
          <p:nvPr/>
        </p:nvSpPr>
        <p:spPr>
          <a:xfrm flipV="1" rot="10800000">
            <a:off x="11065199" y="-10292"/>
            <a:ext cx="1126801" cy="990702"/>
          </a:xfrm>
          <a:prstGeom prst="diagStrip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altLang="en-US" kern="0" lang="zh-CN">
              <a:solidFill>
                <a:sysClr lastClr="000000" val="windowText"/>
              </a:solidFill>
              <a:ea typeface="微软雅黑"/>
            </a:endParaRPr>
          </a:p>
        </p:txBody>
      </p:sp>
      <p:sp>
        <p:nvSpPr>
          <p:cNvPr id="4" name="TextBox 3"/>
          <p:cNvSpPr txBox="1"/>
          <p:nvPr/>
        </p:nvSpPr>
        <p:spPr>
          <a:xfrm rot="2502323">
            <a:off x="11393030" y="206752"/>
            <a:ext cx="792480" cy="335280"/>
          </a:xfrm>
          <a:prstGeom prst="rect">
            <a:avLst/>
          </a:prstGeom>
          <a:noFill/>
        </p:spPr>
        <p:txBody>
          <a:bodyPr rtlCol="0" wrap="none">
            <a:spAutoFit/>
          </a:bodyPr>
          <a:lstStyle/>
          <a:p>
            <a:r>
              <a:rPr altLang="en-US" lang="zh-CN" sz="1600">
                <a:solidFill>
                  <a:prstClr val="white"/>
                </a:solidFill>
                <a:latin charset="-122" pitchFamily="34" typeface="微软雅黑"/>
                <a:ea charset="-122" pitchFamily="34" typeface="微软雅黑"/>
              </a:rPr>
              <a:t>过渡页</a:t>
            </a:r>
          </a:p>
        </p:txBody>
      </p:sp>
      <p:sp>
        <p:nvSpPr>
          <p:cNvPr id="14" name="燕尾形 13"/>
          <p:cNvSpPr/>
          <p:nvPr/>
        </p:nvSpPr>
        <p:spPr>
          <a:xfrm>
            <a:off x="371970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个人品牌价值与资产</a:t>
            </a:r>
          </a:p>
        </p:txBody>
      </p:sp>
      <p:sp>
        <p:nvSpPr>
          <p:cNvPr id="12" name="燕尾形 11"/>
          <p:cNvSpPr/>
          <p:nvPr/>
        </p:nvSpPr>
        <p:spPr>
          <a:xfrm>
            <a:off x="6456367" y="1268478"/>
            <a:ext cx="2520328" cy="504066"/>
          </a:xfrm>
          <a:prstGeom prst="chevron">
            <a:avLst>
              <a:gd fmla="val 17852"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个人品牌建设理念</a:t>
            </a:r>
          </a:p>
        </p:txBody>
      </p:sp>
      <p:sp>
        <p:nvSpPr>
          <p:cNvPr id="10" name="燕尾形 9"/>
          <p:cNvSpPr/>
          <p:nvPr/>
        </p:nvSpPr>
        <p:spPr>
          <a:xfrm>
            <a:off x="9193027" y="1268478"/>
            <a:ext cx="2520328" cy="504066"/>
          </a:xfrm>
          <a:prstGeom prst="chevron">
            <a:avLst>
              <a:gd fmla="val 17852" name="adj"/>
            </a:avLst>
          </a:pr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eaLnBrk="0" fontAlgn="base" hangingPunct="0">
              <a:lnSpc>
                <a:spcPct val="120000"/>
              </a:lnSpc>
              <a:spcBef>
                <a:spcPct val="0"/>
              </a:spcBef>
              <a:spcAft>
                <a:spcPct val="0"/>
              </a:spcAft>
            </a:pPr>
            <a:r>
              <a:rPr altLang="en-US" kern="0" lang="zh-CN">
                <a:solidFill>
                  <a:srgbClr val="F9F9F9"/>
                </a:solidFill>
                <a:latin charset="0" pitchFamily="34" typeface="Impact"/>
                <a:ea charset="-122" pitchFamily="34" typeface="微软雅黑"/>
              </a:rPr>
              <a:t>个人品牌建设实施</a:t>
            </a:r>
          </a:p>
        </p:txBody>
      </p:sp>
      <p:sp>
        <p:nvSpPr>
          <p:cNvPr id="19" name="五边形 18"/>
          <p:cNvSpPr/>
          <p:nvPr/>
        </p:nvSpPr>
        <p:spPr>
          <a:xfrm>
            <a:off x="982766" y="1268478"/>
            <a:ext cx="2520328" cy="504066"/>
          </a:xfrm>
          <a:prstGeom prst="homePlate">
            <a:avLst>
              <a:gd fmla="val 19708"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ctr"/>
          <a:lstStyle/>
          <a:p>
            <a:pPr algn="ctr">
              <a:lnSpc>
                <a:spcPct val="120000"/>
              </a:lnSpc>
            </a:pPr>
            <a:r>
              <a:rPr altLang="en-US" kern="0" lang="zh-CN">
                <a:solidFill>
                  <a:srgbClr val="4D4D4D"/>
                </a:solidFill>
                <a:latin charset="-122" pitchFamily="34" typeface="微软雅黑"/>
                <a:ea charset="-122" pitchFamily="34" typeface="微软雅黑"/>
              </a:rPr>
              <a:t>个人品牌概述</a:t>
            </a:r>
          </a:p>
        </p:txBody>
      </p:sp>
      <p:pic>
        <p:nvPicPr>
          <p:cNvPr descr="C:\Documents and Settings\tdz\桌面\品牌价值1.jpg" id="20" name="Picture 5"/>
          <p:cNvPicPr>
            <a:picLocks noChangeArrowheads="1"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a:ext>
            </a:extLst>
          </a:blip>
          <a:stretch>
            <a:fillRect/>
          </a:stretch>
        </p:blipFill>
        <p:spPr bwMode="auto">
          <a:xfrm>
            <a:off x="380971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概述.jpg" id="3074" name="Picture 2"/>
          <p:cNvPicPr>
            <a:picLocks noChangeArrowheads="1" noChangeAspect="1"/>
          </p:cNvPicPr>
          <p:nvPr/>
        </p:nvPicPr>
        <p:blipFill>
          <a:blip r:embed="rId4">
            <a:extLst>
              <a:ext uri="{BEBA8EAE-BF5A-486C-A8C5-ECC9F3942E4B}">
                <a14:imgProps>
                  <a14:imgLayer r:embed="rId5">
                    <a14:imgEffect>
                      <a14:saturation sat="0"/>
                    </a14:imgEffect>
                  </a14:imgLayer>
                </a14:imgProps>
              </a:ext>
              <a:ext uri="{28A0092B-C50C-407E-A947-70E740481C1C}">
                <a14:useLocalDpi/>
              </a:ext>
            </a:extLst>
          </a:blip>
          <a:stretch>
            <a:fillRect/>
          </a:stretch>
        </p:blipFill>
        <p:spPr bwMode="auto">
          <a:xfrm>
            <a:off x="1072778"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杜拉拉.jpg" id="3075" name="Picture 3"/>
          <p:cNvPicPr>
            <a:picLocks noChangeArrowheads="1" noChangeAspect="1"/>
          </p:cNvPicPr>
          <p:nvPr/>
        </p:nvPicPr>
        <p:blipFill>
          <a:blip r:embed="rId6">
            <a:extLst>
              <a:ext uri="{BEBA8EAE-BF5A-486C-A8C5-ECC9F3942E4B}">
                <a14:imgProps>
                  <a14:imgLayer r:embed="rId7">
                    <a14:imgEffect>
                      <a14:saturation sat="0"/>
                    </a14:imgEffect>
                  </a14:imgLayer>
                </a14:imgProps>
              </a:ext>
              <a:ext uri="{28A0092B-C50C-407E-A947-70E740481C1C}">
                <a14:useLocalDpi/>
              </a:ext>
            </a:extLst>
          </a:blip>
          <a:stretch>
            <a:fillRect/>
          </a:stretch>
        </p:blipFill>
        <p:spPr bwMode="auto">
          <a:xfrm>
            <a:off x="6546379" y="1988652"/>
            <a:ext cx="2340305" cy="3744488"/>
          </a:xfrm>
          <a:prstGeom prst="rect">
            <a:avLst/>
          </a:prstGeom>
          <a:noFill/>
          <a:ln w="28575">
            <a:solidFill>
              <a:schemeClr val="bg1">
                <a:lumMod val="95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descr="C:\Documents and Settings\tdz\桌面\百度HR刘冬.jpg" id="3076" name="Picture 4"/>
          <p:cNvPicPr>
            <a:picLocks noChangeArrowheads="1" noChangeAspect="1"/>
          </p:cNvPicPr>
          <p:nvPr/>
        </p:nvPicPr>
        <p:blipFill>
          <a:blip r:embed="rId8">
            <a:extLst>
              <a:ext uri="{28A0092B-C50C-407E-A947-70E740481C1C}">
                <a14:useLocalDpi/>
              </a:ext>
            </a:extLst>
          </a:blip>
          <a:stretch>
            <a:fillRect/>
          </a:stretch>
        </p:blipFill>
        <p:spPr bwMode="auto">
          <a:xfrm>
            <a:off x="9283039" y="1988652"/>
            <a:ext cx="2340305" cy="3744488"/>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3" name="TextBox 12"/>
          <p:cNvSpPr txBox="1"/>
          <p:nvPr/>
        </p:nvSpPr>
        <p:spPr>
          <a:xfrm>
            <a:off x="1918992" y="5868298"/>
            <a:ext cx="3528851" cy="365760"/>
          </a:xfrm>
          <a:prstGeom prst="rect">
            <a:avLst/>
          </a:prstGeom>
          <a:noFill/>
        </p:spPr>
        <p:txBody>
          <a:bodyPr lIns="0" rtlCol="0" wrap="square">
            <a:spAutoFit/>
          </a:bodyPr>
          <a:lstStyle/>
          <a:p>
            <a:r>
              <a:rPr altLang="en-US" lang="zh-CN">
                <a:solidFill>
                  <a:srgbClr val="FF0000"/>
                </a:solidFill>
                <a:latin charset="-122" pitchFamily="34" typeface="微软雅黑"/>
                <a:ea charset="-122" pitchFamily="34" typeface="微软雅黑"/>
              </a:rPr>
              <a:t>个人品牌建设实施</a:t>
            </a:r>
          </a:p>
        </p:txBody>
      </p:sp>
    </p:spTree>
    <p:extLst>
      <p:ext uri="{BB962C8B-B14F-4D97-AF65-F5344CB8AC3E}">
        <p14:creationId val="3471570024"/>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xit" presetID="2" presetSubtype="1">
                                  <p:stCondLst>
                                    <p:cond delay="0"/>
                                  </p:stCondLst>
                                  <p:childTnLst>
                                    <p:anim calcmode="lin" valueType="num">
                                      <p:cBhvr additive="base">
                                        <p:cTn dur="200" id="6"/>
                                        <p:tgtEl>
                                          <p:spTgt spid="19"/>
                                        </p:tgtEl>
                                        <p:attrNameLst>
                                          <p:attrName>ppt_x</p:attrName>
                                        </p:attrNameLst>
                                      </p:cBhvr>
                                      <p:tavLst>
                                        <p:tav tm="0">
                                          <p:val>
                                            <p:strVal val="ppt_x"/>
                                          </p:val>
                                        </p:tav>
                                        <p:tav tm="100000">
                                          <p:val>
                                            <p:strVal val="ppt_x"/>
                                          </p:val>
                                        </p:tav>
                                      </p:tavLst>
                                    </p:anim>
                                    <p:anim calcmode="lin" valueType="num">
                                      <p:cBhvr additive="base">
                                        <p:cTn dur="200" id="7"/>
                                        <p:tgtEl>
                                          <p:spTgt spid="19"/>
                                        </p:tgtEl>
                                        <p:attrNameLst>
                                          <p:attrName>ppt_y</p:attrName>
                                        </p:attrNameLst>
                                      </p:cBhvr>
                                      <p:tavLst>
                                        <p:tav tm="0">
                                          <p:val>
                                            <p:strVal val="ppt_y"/>
                                          </p:val>
                                        </p:tav>
                                        <p:tav tm="100000">
                                          <p:val>
                                            <p:strVal val="0-ppt_h/2"/>
                                          </p:val>
                                        </p:tav>
                                      </p:tavLst>
                                    </p:anim>
                                    <p:set>
                                      <p:cBhvr>
                                        <p:cTn dur="1" fill="hold" id="8">
                                          <p:stCondLst>
                                            <p:cond delay="199"/>
                                          </p:stCondLst>
                                        </p:cTn>
                                        <p:tgtEl>
                                          <p:spTgt spid="19"/>
                                        </p:tgtEl>
                                        <p:attrNameLst>
                                          <p:attrName>style.visibility</p:attrName>
                                        </p:attrNameLst>
                                      </p:cBhvr>
                                      <p:to>
                                        <p:strVal val="hidden"/>
                                      </p:to>
                                    </p:set>
                                  </p:childTnLst>
                                </p:cTn>
                              </p:par>
                              <p:par>
                                <p:cTn fill="hold" grpId="0" id="9" nodeType="withEffect" presetClass="exit" presetID="2" presetSubtype="1">
                                  <p:stCondLst>
                                    <p:cond delay="100"/>
                                  </p:stCondLst>
                                  <p:childTnLst>
                                    <p:anim calcmode="lin" valueType="num">
                                      <p:cBhvr additive="base">
                                        <p:cTn dur="200" id="10"/>
                                        <p:tgtEl>
                                          <p:spTgt spid="12"/>
                                        </p:tgtEl>
                                        <p:attrNameLst>
                                          <p:attrName>ppt_x</p:attrName>
                                        </p:attrNameLst>
                                      </p:cBhvr>
                                      <p:tavLst>
                                        <p:tav tm="0">
                                          <p:val>
                                            <p:strVal val="ppt_x"/>
                                          </p:val>
                                        </p:tav>
                                        <p:tav tm="100000">
                                          <p:val>
                                            <p:strVal val="ppt_x"/>
                                          </p:val>
                                        </p:tav>
                                      </p:tavLst>
                                    </p:anim>
                                    <p:anim calcmode="lin" valueType="num">
                                      <p:cBhvr additive="base">
                                        <p:cTn dur="200" id="11"/>
                                        <p:tgtEl>
                                          <p:spTgt spid="12"/>
                                        </p:tgtEl>
                                        <p:attrNameLst>
                                          <p:attrName>ppt_y</p:attrName>
                                        </p:attrNameLst>
                                      </p:cBhvr>
                                      <p:tavLst>
                                        <p:tav tm="0">
                                          <p:val>
                                            <p:strVal val="ppt_y"/>
                                          </p:val>
                                        </p:tav>
                                        <p:tav tm="100000">
                                          <p:val>
                                            <p:strVal val="0-ppt_h/2"/>
                                          </p:val>
                                        </p:tav>
                                      </p:tavLst>
                                    </p:anim>
                                    <p:set>
                                      <p:cBhvr>
                                        <p:cTn dur="1" fill="hold" id="12">
                                          <p:stCondLst>
                                            <p:cond delay="199"/>
                                          </p:stCondLst>
                                        </p:cTn>
                                        <p:tgtEl>
                                          <p:spTgt spid="12"/>
                                        </p:tgtEl>
                                        <p:attrNameLst>
                                          <p:attrName>style.visibility</p:attrName>
                                        </p:attrNameLst>
                                      </p:cBhvr>
                                      <p:to>
                                        <p:strVal val="hidden"/>
                                      </p:to>
                                    </p:set>
                                  </p:childTnLst>
                                </p:cTn>
                              </p:par>
                              <p:par>
                                <p:cTn fill="hold" grpId="0" id="13" nodeType="withEffect" presetClass="exit" presetID="2" presetSubtype="1">
                                  <p:stCondLst>
                                    <p:cond delay="200"/>
                                  </p:stCondLst>
                                  <p:childTnLst>
                                    <p:anim calcmode="lin" valueType="num">
                                      <p:cBhvr additive="base">
                                        <p:cTn dur="200" id="14"/>
                                        <p:tgtEl>
                                          <p:spTgt spid="14"/>
                                        </p:tgtEl>
                                        <p:attrNameLst>
                                          <p:attrName>ppt_x</p:attrName>
                                        </p:attrNameLst>
                                      </p:cBhvr>
                                      <p:tavLst>
                                        <p:tav tm="0">
                                          <p:val>
                                            <p:strVal val="ppt_x"/>
                                          </p:val>
                                        </p:tav>
                                        <p:tav tm="100000">
                                          <p:val>
                                            <p:strVal val="ppt_x"/>
                                          </p:val>
                                        </p:tav>
                                      </p:tavLst>
                                    </p:anim>
                                    <p:anim calcmode="lin" valueType="num">
                                      <p:cBhvr additive="base">
                                        <p:cTn dur="200" id="15"/>
                                        <p:tgtEl>
                                          <p:spTgt spid="14"/>
                                        </p:tgtEl>
                                        <p:attrNameLst>
                                          <p:attrName>ppt_y</p:attrName>
                                        </p:attrNameLst>
                                      </p:cBhvr>
                                      <p:tavLst>
                                        <p:tav tm="0">
                                          <p:val>
                                            <p:strVal val="ppt_y"/>
                                          </p:val>
                                        </p:tav>
                                        <p:tav tm="100000">
                                          <p:val>
                                            <p:strVal val="0-ppt_h/2"/>
                                          </p:val>
                                        </p:tav>
                                      </p:tavLst>
                                    </p:anim>
                                    <p:set>
                                      <p:cBhvr>
                                        <p:cTn dur="1" fill="hold" id="16">
                                          <p:stCondLst>
                                            <p:cond delay="199"/>
                                          </p:stCondLst>
                                        </p:cTn>
                                        <p:tgtEl>
                                          <p:spTgt spid="14"/>
                                        </p:tgtEl>
                                        <p:attrNameLst>
                                          <p:attrName>style.visibility</p:attrName>
                                        </p:attrNameLst>
                                      </p:cBhvr>
                                      <p:to>
                                        <p:strVal val="hidden"/>
                                      </p:to>
                                    </p:set>
                                  </p:childTnLst>
                                </p:cTn>
                              </p:par>
                              <p:par>
                                <p:cTn fill="hold" id="17" nodeType="withEffect" presetClass="exit" presetID="2" presetSubtype="9">
                                  <p:stCondLst>
                                    <p:cond delay="0"/>
                                  </p:stCondLst>
                                  <p:childTnLst>
                                    <p:anim calcmode="lin" valueType="num">
                                      <p:cBhvr additive="base">
                                        <p:cTn dur="500" id="18"/>
                                        <p:tgtEl>
                                          <p:spTgt spid="3074"/>
                                        </p:tgtEl>
                                        <p:attrNameLst>
                                          <p:attrName>ppt_x</p:attrName>
                                        </p:attrNameLst>
                                      </p:cBhvr>
                                      <p:tavLst>
                                        <p:tav tm="0">
                                          <p:val>
                                            <p:strVal val="ppt_x"/>
                                          </p:val>
                                        </p:tav>
                                        <p:tav tm="100000">
                                          <p:val>
                                            <p:strVal val="0-ppt_w/2"/>
                                          </p:val>
                                        </p:tav>
                                      </p:tavLst>
                                    </p:anim>
                                    <p:anim calcmode="lin" valueType="num">
                                      <p:cBhvr additive="base">
                                        <p:cTn dur="500" id="19"/>
                                        <p:tgtEl>
                                          <p:spTgt spid="3074"/>
                                        </p:tgtEl>
                                        <p:attrNameLst>
                                          <p:attrName>ppt_y</p:attrName>
                                        </p:attrNameLst>
                                      </p:cBhvr>
                                      <p:tavLst>
                                        <p:tav tm="0">
                                          <p:val>
                                            <p:strVal val="ppt_y"/>
                                          </p:val>
                                        </p:tav>
                                        <p:tav tm="100000">
                                          <p:val>
                                            <p:strVal val="0-ppt_h/2"/>
                                          </p:val>
                                        </p:tav>
                                      </p:tavLst>
                                    </p:anim>
                                    <p:set>
                                      <p:cBhvr>
                                        <p:cTn dur="1" fill="hold" id="20">
                                          <p:stCondLst>
                                            <p:cond delay="499"/>
                                          </p:stCondLst>
                                        </p:cTn>
                                        <p:tgtEl>
                                          <p:spTgt spid="3074"/>
                                        </p:tgtEl>
                                        <p:attrNameLst>
                                          <p:attrName>style.visibility</p:attrName>
                                        </p:attrNameLst>
                                      </p:cBhvr>
                                      <p:to>
                                        <p:strVal val="hidden"/>
                                      </p:to>
                                    </p:set>
                                  </p:childTnLst>
                                </p:cTn>
                              </p:par>
                              <p:par>
                                <p:cTn fill="hold" id="21" nodeType="withEffect" presetClass="emph" presetID="8" presetSubtype="0">
                                  <p:stCondLst>
                                    <p:cond delay="0"/>
                                  </p:stCondLst>
                                  <p:childTnLst>
                                    <p:animRot by="21600000">
                                      <p:cBhvr>
                                        <p:cTn dur="500" fill="hold" id="22"/>
                                        <p:tgtEl>
                                          <p:spTgt spid="3074"/>
                                        </p:tgtEl>
                                        <p:attrNameLst>
                                          <p:attrName>r</p:attrName>
                                        </p:attrNameLst>
                                      </p:cBhvr>
                                    </p:animRot>
                                  </p:childTnLst>
                                </p:cTn>
                              </p:par>
                              <p:par>
                                <p:cTn fill="hold" id="23" nodeType="withEffect" presetClass="exit" presetID="2" presetSubtype="9">
                                  <p:stCondLst>
                                    <p:cond delay="100"/>
                                  </p:stCondLst>
                                  <p:childTnLst>
                                    <p:anim calcmode="lin" valueType="num">
                                      <p:cBhvr additive="base">
                                        <p:cTn dur="500" id="24"/>
                                        <p:tgtEl>
                                          <p:spTgt spid="20"/>
                                        </p:tgtEl>
                                        <p:attrNameLst>
                                          <p:attrName>ppt_x</p:attrName>
                                        </p:attrNameLst>
                                      </p:cBhvr>
                                      <p:tavLst>
                                        <p:tav tm="0">
                                          <p:val>
                                            <p:strVal val="ppt_x"/>
                                          </p:val>
                                        </p:tav>
                                        <p:tav tm="100000">
                                          <p:val>
                                            <p:strVal val="0-ppt_w/2"/>
                                          </p:val>
                                        </p:tav>
                                      </p:tavLst>
                                    </p:anim>
                                    <p:anim calcmode="lin" valueType="num">
                                      <p:cBhvr additive="base">
                                        <p:cTn dur="500" id="25"/>
                                        <p:tgtEl>
                                          <p:spTgt spid="20"/>
                                        </p:tgtEl>
                                        <p:attrNameLst>
                                          <p:attrName>ppt_y</p:attrName>
                                        </p:attrNameLst>
                                      </p:cBhvr>
                                      <p:tavLst>
                                        <p:tav tm="0">
                                          <p:val>
                                            <p:strVal val="ppt_y"/>
                                          </p:val>
                                        </p:tav>
                                        <p:tav tm="100000">
                                          <p:val>
                                            <p:strVal val="0-ppt_h/2"/>
                                          </p:val>
                                        </p:tav>
                                      </p:tavLst>
                                    </p:anim>
                                    <p:set>
                                      <p:cBhvr>
                                        <p:cTn dur="1" fill="hold" id="26">
                                          <p:stCondLst>
                                            <p:cond delay="499"/>
                                          </p:stCondLst>
                                        </p:cTn>
                                        <p:tgtEl>
                                          <p:spTgt spid="20"/>
                                        </p:tgtEl>
                                        <p:attrNameLst>
                                          <p:attrName>style.visibility</p:attrName>
                                        </p:attrNameLst>
                                      </p:cBhvr>
                                      <p:to>
                                        <p:strVal val="hidden"/>
                                      </p:to>
                                    </p:set>
                                  </p:childTnLst>
                                </p:cTn>
                              </p:par>
                              <p:par>
                                <p:cTn fill="hold" id="27" nodeType="withEffect" presetClass="emph" presetID="8" presetSubtype="0">
                                  <p:stCondLst>
                                    <p:cond delay="100"/>
                                  </p:stCondLst>
                                  <p:childTnLst>
                                    <p:animRot by="21600000">
                                      <p:cBhvr>
                                        <p:cTn dur="500" fill="hold" id="28"/>
                                        <p:tgtEl>
                                          <p:spTgt spid="20"/>
                                        </p:tgtEl>
                                        <p:attrNameLst>
                                          <p:attrName>r</p:attrName>
                                        </p:attrNameLst>
                                      </p:cBhvr>
                                    </p:animRot>
                                  </p:childTnLst>
                                </p:cTn>
                              </p:par>
                              <p:par>
                                <p:cTn fill="hold" id="29" nodeType="withEffect" presetClass="exit" presetID="2" presetSubtype="9">
                                  <p:stCondLst>
                                    <p:cond delay="200"/>
                                  </p:stCondLst>
                                  <p:childTnLst>
                                    <p:anim calcmode="lin" valueType="num">
                                      <p:cBhvr additive="base">
                                        <p:cTn dur="500" id="30"/>
                                        <p:tgtEl>
                                          <p:spTgt spid="3075"/>
                                        </p:tgtEl>
                                        <p:attrNameLst>
                                          <p:attrName>ppt_x</p:attrName>
                                        </p:attrNameLst>
                                      </p:cBhvr>
                                      <p:tavLst>
                                        <p:tav tm="0">
                                          <p:val>
                                            <p:strVal val="ppt_x"/>
                                          </p:val>
                                        </p:tav>
                                        <p:tav tm="100000">
                                          <p:val>
                                            <p:strVal val="0-ppt_w/2"/>
                                          </p:val>
                                        </p:tav>
                                      </p:tavLst>
                                    </p:anim>
                                    <p:anim calcmode="lin" valueType="num">
                                      <p:cBhvr additive="base">
                                        <p:cTn dur="500" id="31"/>
                                        <p:tgtEl>
                                          <p:spTgt spid="3075"/>
                                        </p:tgtEl>
                                        <p:attrNameLst>
                                          <p:attrName>ppt_y</p:attrName>
                                        </p:attrNameLst>
                                      </p:cBhvr>
                                      <p:tavLst>
                                        <p:tav tm="0">
                                          <p:val>
                                            <p:strVal val="ppt_y"/>
                                          </p:val>
                                        </p:tav>
                                        <p:tav tm="100000">
                                          <p:val>
                                            <p:strVal val="0-ppt_h/2"/>
                                          </p:val>
                                        </p:tav>
                                      </p:tavLst>
                                    </p:anim>
                                    <p:set>
                                      <p:cBhvr>
                                        <p:cTn dur="1" fill="hold" id="32">
                                          <p:stCondLst>
                                            <p:cond delay="499"/>
                                          </p:stCondLst>
                                        </p:cTn>
                                        <p:tgtEl>
                                          <p:spTgt spid="3075"/>
                                        </p:tgtEl>
                                        <p:attrNameLst>
                                          <p:attrName>style.visibility</p:attrName>
                                        </p:attrNameLst>
                                      </p:cBhvr>
                                      <p:to>
                                        <p:strVal val="hidden"/>
                                      </p:to>
                                    </p:set>
                                  </p:childTnLst>
                                </p:cTn>
                              </p:par>
                              <p:par>
                                <p:cTn fill="hold" id="33" nodeType="withEffect" presetClass="emph" presetID="8" presetSubtype="0">
                                  <p:stCondLst>
                                    <p:cond delay="200"/>
                                  </p:stCondLst>
                                  <p:childTnLst>
                                    <p:animRot by="21600000">
                                      <p:cBhvr>
                                        <p:cTn dur="500" fill="hold" id="34"/>
                                        <p:tgtEl>
                                          <p:spTgt spid="3075"/>
                                        </p:tgtEl>
                                        <p:attrNameLst>
                                          <p:attrName>r</p:attrName>
                                        </p:attrNameLst>
                                      </p:cBhvr>
                                    </p:animRot>
                                  </p:childTnLst>
                                </p:cTn>
                              </p:par>
                            </p:childTnLst>
                          </p:cTn>
                        </p:par>
                        <p:par>
                          <p:cTn fill="hold" id="35" nodeType="afterGroup">
                            <p:stCondLst>
                              <p:cond delay="700"/>
                            </p:stCondLst>
                            <p:childTnLst>
                              <p:par>
                                <p:cTn accel="50000" decel="50000" fill="hold" id="36" nodeType="afterEffect" presetClass="path" presetID="56" presetSubtype="0">
                                  <p:stCondLst>
                                    <p:cond delay="0"/>
                                  </p:stCondLst>
                                  <p:childTnLst>
                                    <p:animMotion origin="layout" path="M 3.32291E-06 -2.18316E-06 L -0.64114 0.32516" pathEditMode="relative" ptsTypes="AA" rAng="0">
                                      <p:cBhvr>
                                        <p:cTn dur="500" fill="hold" id="37"/>
                                        <p:tgtEl>
                                          <p:spTgt spid="3076"/>
                                        </p:tgtEl>
                                        <p:attrNameLst>
                                          <p:attrName>ppt_x</p:attrName>
                                          <p:attrName>ppt_y</p:attrName>
                                        </p:attrNameLst>
                                      </p:cBhvr>
                                      <p:rCtr x="-32057" y="16258"/>
                                    </p:animMotion>
                                  </p:childTnLst>
                                </p:cTn>
                              </p:par>
                              <p:par>
                                <p:cTn fill="hold" id="38" nodeType="withEffect" presetClass="exit" presetID="53" presetSubtype="0">
                                  <p:stCondLst>
                                    <p:cond delay="0"/>
                                  </p:stCondLst>
                                  <p:childTnLst>
                                    <p:anim calcmode="lin" valueType="num">
                                      <p:cBhvr>
                                        <p:cTn dur="500" id="39"/>
                                        <p:tgtEl>
                                          <p:spTgt spid="3076"/>
                                        </p:tgtEl>
                                        <p:attrNameLst>
                                          <p:attrName>ppt_w</p:attrName>
                                        </p:attrNameLst>
                                      </p:cBhvr>
                                      <p:tavLst>
                                        <p:tav tm="0">
                                          <p:val>
                                            <p:strVal val="ppt_w"/>
                                          </p:val>
                                        </p:tav>
                                        <p:tav tm="100000">
                                          <p:val>
                                            <p:fltVal val="0"/>
                                          </p:val>
                                        </p:tav>
                                      </p:tavLst>
                                    </p:anim>
                                    <p:anim calcmode="lin" valueType="num">
                                      <p:cBhvr>
                                        <p:cTn dur="500" id="40"/>
                                        <p:tgtEl>
                                          <p:spTgt spid="3076"/>
                                        </p:tgtEl>
                                        <p:attrNameLst>
                                          <p:attrName>ppt_h</p:attrName>
                                        </p:attrNameLst>
                                      </p:cBhvr>
                                      <p:tavLst>
                                        <p:tav tm="0">
                                          <p:val>
                                            <p:strVal val="ppt_h"/>
                                          </p:val>
                                        </p:tav>
                                        <p:tav tm="100000">
                                          <p:val>
                                            <p:fltVal val="0"/>
                                          </p:val>
                                        </p:tav>
                                      </p:tavLst>
                                    </p:anim>
                                    <p:animEffect filter="fade" transition="out">
                                      <p:cBhvr>
                                        <p:cTn dur="500" id="41"/>
                                        <p:tgtEl>
                                          <p:spTgt spid="3076"/>
                                        </p:tgtEl>
                                      </p:cBhvr>
                                    </p:animEffect>
                                    <p:set>
                                      <p:cBhvr>
                                        <p:cTn dur="1" fill="hold" id="42">
                                          <p:stCondLst>
                                            <p:cond delay="499"/>
                                          </p:stCondLst>
                                        </p:cTn>
                                        <p:tgtEl>
                                          <p:spTgt spid="3076"/>
                                        </p:tgtEl>
                                        <p:attrNameLst>
                                          <p:attrName>style.visibility</p:attrName>
                                        </p:attrNameLst>
                                      </p:cBhvr>
                                      <p:to>
                                        <p:strVal val="hidden"/>
                                      </p:to>
                                    </p:set>
                                  </p:childTnLst>
                                </p:cTn>
                              </p:par>
                              <p:par>
                                <p:cTn accel="50000" decel="50000" fill="hold" grpId="0" id="43" nodeType="withEffect" presetClass="path" presetID="56" presetSubtype="0">
                                  <p:stCondLst>
                                    <p:cond delay="0"/>
                                  </p:stCondLst>
                                  <p:childTnLst>
                                    <p:animMotion origin="layout" path="M 3.32291E-06 -4.11656E-06 L -0.63515 0.66605" pathEditMode="relative" ptsTypes="AA" rAng="0">
                                      <p:cBhvr>
                                        <p:cTn dur="500" fill="hold" id="44"/>
                                        <p:tgtEl>
                                          <p:spTgt spid="10"/>
                                        </p:tgtEl>
                                        <p:attrNameLst>
                                          <p:attrName>ppt_x</p:attrName>
                                          <p:attrName>ppt_y</p:attrName>
                                        </p:attrNameLst>
                                      </p:cBhvr>
                                      <p:rCtr x="-31757" y="33302"/>
                                    </p:animMotion>
                                  </p:childTnLst>
                                </p:cTn>
                              </p:par>
                              <p:par>
                                <p:cTn fill="hold" grpId="1" id="45" nodeType="withEffect" presetClass="exit" presetID="53" presetSubtype="0">
                                  <p:stCondLst>
                                    <p:cond delay="0"/>
                                  </p:stCondLst>
                                  <p:childTnLst>
                                    <p:anim calcmode="lin" valueType="num">
                                      <p:cBhvr>
                                        <p:cTn dur="500" id="46"/>
                                        <p:tgtEl>
                                          <p:spTgt spid="10"/>
                                        </p:tgtEl>
                                        <p:attrNameLst>
                                          <p:attrName>ppt_w</p:attrName>
                                        </p:attrNameLst>
                                      </p:cBhvr>
                                      <p:tavLst>
                                        <p:tav tm="0">
                                          <p:val>
                                            <p:strVal val="ppt_w"/>
                                          </p:val>
                                        </p:tav>
                                        <p:tav tm="100000">
                                          <p:val>
                                            <p:fltVal val="0"/>
                                          </p:val>
                                        </p:tav>
                                      </p:tavLst>
                                    </p:anim>
                                    <p:anim calcmode="lin" valueType="num">
                                      <p:cBhvr>
                                        <p:cTn dur="500" id="47"/>
                                        <p:tgtEl>
                                          <p:spTgt spid="10"/>
                                        </p:tgtEl>
                                        <p:attrNameLst>
                                          <p:attrName>ppt_h</p:attrName>
                                        </p:attrNameLst>
                                      </p:cBhvr>
                                      <p:tavLst>
                                        <p:tav tm="0">
                                          <p:val>
                                            <p:strVal val="ppt_h"/>
                                          </p:val>
                                        </p:tav>
                                        <p:tav tm="100000">
                                          <p:val>
                                            <p:fltVal val="0"/>
                                          </p:val>
                                        </p:tav>
                                      </p:tavLst>
                                    </p:anim>
                                    <p:animEffect filter="fade" transition="out">
                                      <p:cBhvr>
                                        <p:cTn dur="500" id="48"/>
                                        <p:tgtEl>
                                          <p:spTgt spid="10"/>
                                        </p:tgtEl>
                                      </p:cBhvr>
                                    </p:animEffect>
                                    <p:set>
                                      <p:cBhvr>
                                        <p:cTn dur="1" fill="hold" id="49">
                                          <p:stCondLst>
                                            <p:cond delay="499"/>
                                          </p:stCondLst>
                                        </p:cTn>
                                        <p:tgtEl>
                                          <p:spTgt spid="10"/>
                                        </p:tgtEl>
                                        <p:attrNameLst>
                                          <p:attrName>style.visibility</p:attrName>
                                        </p:attrNameLst>
                                      </p:cBhvr>
                                      <p:to>
                                        <p:strVal val="hidden"/>
                                      </p:to>
                                    </p:set>
                                  </p:childTnLst>
                                </p:cTn>
                              </p:par>
                              <p:par>
                                <p:cTn fill="hold" grpId="0" id="50" nodeType="withEffect" presetClass="entr" presetID="53" presetSubtype="0">
                                  <p:stCondLst>
                                    <p:cond delay="10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fltVal val="0"/>
                                          </p:val>
                                        </p:tav>
                                        <p:tav tm="100000">
                                          <p:val>
                                            <p:strVal val="#ppt_w"/>
                                          </p:val>
                                        </p:tav>
                                      </p:tavLst>
                                    </p:anim>
                                    <p:anim calcmode="lin" valueType="num">
                                      <p:cBhvr>
                                        <p:cTn dur="500" fill="hold" id="53"/>
                                        <p:tgtEl>
                                          <p:spTgt spid="13"/>
                                        </p:tgtEl>
                                        <p:attrNameLst>
                                          <p:attrName>ppt_h</p:attrName>
                                        </p:attrNameLst>
                                      </p:cBhvr>
                                      <p:tavLst>
                                        <p:tav tm="0">
                                          <p:val>
                                            <p:fltVal val="0"/>
                                          </p:val>
                                        </p:tav>
                                        <p:tav tm="100000">
                                          <p:val>
                                            <p:strVal val="#ppt_h"/>
                                          </p:val>
                                        </p:tav>
                                      </p:tavLst>
                                    </p:anim>
                                    <p:animEffect filter="fade"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2"/>
      <p:bldP grpId="0" spid="10"/>
      <p:bldP grpId="1" spid="10"/>
      <p:bldP grpId="0" spid="19"/>
      <p:bldP grpId="0" spid="13"/>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深色箭头3"/>
          <p:cNvGrpSpPr/>
          <p:nvPr/>
        </p:nvGrpSpPr>
        <p:grpSpPr>
          <a:xfrm>
            <a:off x="7472430" y="1613939"/>
            <a:ext cx="3323492" cy="3327426"/>
            <a:chOff x="5084154" y="3291992"/>
            <a:chExt cx="3323059" cy="3326993"/>
          </a:xfrm>
        </p:grpSpPr>
        <p:sp>
          <p:nvSpPr>
            <p:cNvPr id="22" name="箭头3"/>
            <p:cNvSpPr/>
            <p:nvPr/>
          </p:nvSpPr>
          <p:spPr bwMode="auto">
            <a:xfrm>
              <a:off x="5084154" y="4471203"/>
              <a:ext cx="1948668" cy="2147782"/>
            </a:xfrm>
            <a:custGeom>
              <a:gdLst>
                <a:gd fmla="*/ 2976 w 3207" name="T0"/>
                <a:gd fmla="*/ 1912 h 3537" name="T1"/>
                <a:gd fmla="*/ 1591 w 3207" name="T2"/>
                <a:gd fmla="*/ 352 h 3537" name="T3"/>
                <a:gd fmla="*/ 823 w 3207" name="T4"/>
                <a:gd fmla="*/ 0 h 3537" name="T5"/>
                <a:gd fmla="*/ 7 w 3207" name="T6"/>
                <a:gd fmla="*/ 624 h 3537" name="T7"/>
                <a:gd fmla="*/ 0 w 3207" name="T8"/>
                <a:gd fmla="*/ 619 h 3537" name="T9"/>
                <a:gd fmla="*/ 3207 w 3207" name="T10"/>
                <a:gd fmla="*/ 3536 h 3537" name="T11"/>
                <a:gd fmla="*/ 3204 w 3207" name="T12"/>
                <a:gd fmla="*/ 3537 h 3537" name="T13"/>
                <a:gd fmla="*/ 3207 w 3207" name="T14"/>
                <a:gd fmla="*/ 3536 h 3537" name="T15"/>
                <a:gd fmla="*/ 2599 w 3207" name="T16"/>
                <a:gd fmla="*/ 2736 h 3537" name="T17"/>
                <a:gd fmla="*/ 2983 w 3207" name="T18"/>
                <a:gd fmla="*/ 1904 h 3537" name="T19"/>
                <a:gd fmla="*/ 2976 w 3207" name="T20"/>
                <a:gd fmla="*/ 1912 h 35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7" w="3206">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b" lIns="0" rIns="0"/>
            <a:lstStyle/>
            <a:p>
              <a:pPr defTabSz="914491">
                <a:lnSpc>
                  <a:spcPct val="120000"/>
                </a:lnSpc>
                <a:spcBef>
                  <a:spcPts val="600"/>
                </a:spcBef>
                <a:spcAft>
                  <a:spcPts val="600"/>
                </a:spcAft>
                <a:defRPr/>
              </a:pPr>
              <a:endParaRPr altLang="en-US" b="1" kern="0" lang="zh-CN" sz="2800">
                <a:solidFill>
                  <a:sysClr lastClr="FFFFFF" val="window"/>
                </a:solidFill>
                <a:latin charset="0" pitchFamily="34" typeface="Impact"/>
                <a:ea charset="-122" pitchFamily="34" typeface="微软雅黑"/>
              </a:endParaRPr>
            </a:p>
          </p:txBody>
        </p:sp>
        <p:sp>
          <p:nvSpPr>
            <p:cNvPr id="23" name="文本3"/>
            <p:cNvSpPr/>
            <p:nvPr/>
          </p:nvSpPr>
          <p:spPr>
            <a:xfrm rot="14003510">
              <a:off x="5656813" y="3291991"/>
              <a:ext cx="2750400" cy="2750401"/>
            </a:xfrm>
            <a:prstGeom prst="rect">
              <a:avLst/>
            </a:prstGeom>
            <a:noFill/>
            <a:ln algn="ctr" cap="flat" cmpd="sng" w="25400">
              <a:noFill/>
              <a:prstDash val="solid"/>
            </a:ln>
            <a:effectLst/>
          </p:spPr>
          <p:txBody>
            <a:bodyPr anchor="ctr" bIns="44812" lIns="89623" numCol="1" rIns="89623" spcFirstLastPara="1" tIns="44812">
              <a:prstTxWarp prst="textArchUp">
                <a:avLst/>
              </a:prstTxWarp>
            </a:bodyPr>
            <a:lstStyle/>
            <a:p>
              <a:pPr algn="ctr" defTabSz="914491">
                <a:defRPr/>
              </a:pPr>
              <a:r>
                <a:rPr altLang="en-US" kern="0" lang="zh-CN">
                  <a:solidFill>
                    <a:srgbClr val="FFFFFF"/>
                  </a:solidFill>
                  <a:latin charset="-122" pitchFamily="34" typeface="微软雅黑"/>
                  <a:ea charset="-122" pitchFamily="34" typeface="微软雅黑"/>
                </a:rPr>
                <a:t>个人品牌维护提升</a:t>
              </a:r>
            </a:p>
          </p:txBody>
        </p:sp>
      </p:grpSp>
      <p:grpSp>
        <p:nvGrpSpPr>
          <p:cNvPr id="24" name="深色箭头2"/>
          <p:cNvGrpSpPr/>
          <p:nvPr/>
        </p:nvGrpSpPr>
        <p:grpSpPr>
          <a:xfrm>
            <a:off x="8045163" y="1613939"/>
            <a:ext cx="3329972" cy="3319327"/>
            <a:chOff x="5656813" y="3291992"/>
            <a:chExt cx="3329538" cy="3318895"/>
          </a:xfrm>
        </p:grpSpPr>
        <p:sp>
          <p:nvSpPr>
            <p:cNvPr id="25" name="箭头2"/>
            <p:cNvSpPr/>
            <p:nvPr/>
          </p:nvSpPr>
          <p:spPr bwMode="auto">
            <a:xfrm>
              <a:off x="6838443" y="4662333"/>
              <a:ext cx="2147908" cy="1948554"/>
            </a:xfrm>
            <a:custGeom>
              <a:gdLst>
                <a:gd fmla="*/ 1910 w 3536" name="T0"/>
                <a:gd fmla="*/ 230 h 3207" name="T1"/>
                <a:gd fmla="*/ 352 w 3536" name="T2"/>
                <a:gd fmla="*/ 1604 h 3207" name="T3"/>
                <a:gd fmla="*/ 0 w 3536" name="T4"/>
                <a:gd fmla="*/ 2388 h 3207" name="T5"/>
                <a:gd fmla="*/ 624 w 3536" name="T6"/>
                <a:gd fmla="*/ 3204 h 3207" name="T7"/>
                <a:gd fmla="*/ 618 w 3536" name="T8"/>
                <a:gd fmla="*/ 3207 h 3207" name="T9"/>
                <a:gd fmla="*/ 3536 w 3536" name="T10"/>
                <a:gd fmla="*/ 4 h 3207" name="T11"/>
                <a:gd fmla="*/ 3534 w 3536" name="T12"/>
                <a:gd fmla="*/ 2 h 3207" name="T13"/>
                <a:gd fmla="*/ 3536 w 3536" name="T14"/>
                <a:gd fmla="*/ 4 h 3207" name="T15"/>
                <a:gd fmla="*/ 2736 w 3536" name="T16"/>
                <a:gd fmla="*/ 596 h 3207" name="T17"/>
                <a:gd fmla="*/ 1904 w 3536" name="T18"/>
                <a:gd fmla="*/ 228 h 3207" name="T19"/>
                <a:gd fmla="*/ 1910 w 3536" name="T20"/>
                <a:gd fmla="*/ 230 h 320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06" w="3536">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b" lIns="0" rIns="0"/>
            <a:lstStyle/>
            <a:p>
              <a:pPr defTabSz="914491">
                <a:lnSpc>
                  <a:spcPct val="120000"/>
                </a:lnSpc>
                <a:spcBef>
                  <a:spcPts val="600"/>
                </a:spcBef>
                <a:spcAft>
                  <a:spcPts val="600"/>
                </a:spcAft>
                <a:defRPr/>
              </a:pPr>
              <a:endParaRPr altLang="en-US" b="1" kern="0" lang="zh-CN" sz="2800">
                <a:solidFill>
                  <a:sysClr lastClr="FFFFFF" val="window"/>
                </a:solidFill>
                <a:latin charset="0" pitchFamily="34" typeface="Impact"/>
                <a:ea charset="-122" pitchFamily="34" typeface="微软雅黑"/>
              </a:endParaRPr>
            </a:p>
          </p:txBody>
        </p:sp>
        <p:sp>
          <p:nvSpPr>
            <p:cNvPr id="26" name="文本2"/>
            <p:cNvSpPr/>
            <p:nvPr/>
          </p:nvSpPr>
          <p:spPr>
            <a:xfrm rot="8603510">
              <a:off x="5656813" y="3291992"/>
              <a:ext cx="2750400" cy="2750401"/>
            </a:xfrm>
            <a:prstGeom prst="rect">
              <a:avLst/>
            </a:prstGeom>
            <a:noFill/>
            <a:ln algn="ctr" cap="flat" cmpd="sng" w="25400">
              <a:noFill/>
              <a:prstDash val="solid"/>
            </a:ln>
            <a:effectLst/>
          </p:spPr>
          <p:txBody>
            <a:bodyPr anchor="ctr" bIns="44812" lIns="89623" numCol="1" rIns="89623" spcFirstLastPara="1" tIns="44812">
              <a:prstTxWarp prst="textArchUp">
                <a:avLst/>
              </a:prstTxWarp>
            </a:bodyPr>
            <a:lstStyle/>
            <a:p>
              <a:pPr algn="ctr" defTabSz="914491">
                <a:defRPr/>
              </a:pPr>
              <a:r>
                <a:rPr altLang="en-US" kern="0" lang="zh-CN">
                  <a:solidFill>
                    <a:srgbClr val="FFFFFF"/>
                  </a:solidFill>
                  <a:latin charset="-122" pitchFamily="34" typeface="微软雅黑"/>
                  <a:ea charset="-122" pitchFamily="34" typeface="微软雅黑"/>
                </a:rPr>
                <a:t>个人品牌传播推广</a:t>
              </a:r>
            </a:p>
          </p:txBody>
        </p:sp>
      </p:grpSp>
      <p:grpSp>
        <p:nvGrpSpPr>
          <p:cNvPr id="27" name="深色箭头1"/>
          <p:cNvGrpSpPr/>
          <p:nvPr/>
        </p:nvGrpSpPr>
        <p:grpSpPr>
          <a:xfrm>
            <a:off x="8045164" y="1030791"/>
            <a:ext cx="3320250" cy="3333905"/>
            <a:chOff x="5656814" y="2708920"/>
            <a:chExt cx="3319818" cy="3333471"/>
          </a:xfrm>
        </p:grpSpPr>
        <p:sp>
          <p:nvSpPr>
            <p:cNvPr id="28" name="箭头1"/>
            <p:cNvSpPr/>
            <p:nvPr/>
          </p:nvSpPr>
          <p:spPr bwMode="auto">
            <a:xfrm>
              <a:off x="7029584" y="2708920"/>
              <a:ext cx="1947048" cy="2151021"/>
            </a:xfrm>
            <a:custGeom>
              <a:gdLst>
                <a:gd fmla="*/ 1606 w 3207" name="T0"/>
                <a:gd fmla="*/ 3189 h 3541" name="T1"/>
                <a:gd fmla="*/ 2390 w 3207" name="T2"/>
                <a:gd fmla="*/ 3541 h 3541" name="T3"/>
                <a:gd fmla="*/ 3206 w 3207" name="T4"/>
                <a:gd fmla="*/ 2917 h 3541" name="T5"/>
                <a:gd fmla="*/ 3207 w 3207" name="T6"/>
                <a:gd fmla="*/ 2918 h 3541" name="T7"/>
                <a:gd fmla="*/ 6 w 3207" name="T8"/>
                <a:gd fmla="*/ 5 h 3541" name="T9"/>
                <a:gd fmla="*/ 3 w 3207" name="T10"/>
                <a:gd fmla="*/ 0 h 3541" name="T11"/>
                <a:gd fmla="*/ 6 w 3207" name="T12"/>
                <a:gd fmla="*/ 5 h 3541" name="T13"/>
                <a:gd fmla="*/ 598 w 3207" name="T14"/>
                <a:gd fmla="*/ 805 h 3541" name="T15"/>
                <a:gd fmla="*/ 230 w 3207" name="T16"/>
                <a:gd fmla="*/ 1621 h 3541" name="T17"/>
                <a:gd fmla="*/ 231 w 3207" name="T18"/>
                <a:gd fmla="*/ 1625 h 3541" name="T19"/>
                <a:gd fmla="*/ 1606 w 3207" name="T20"/>
                <a:gd fmla="*/ 3189 h 35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41" w="3206">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p:spPr>
          <p:txBody>
            <a:bodyPr anchor="b" lIns="0" rIns="0"/>
            <a:lstStyle/>
            <a:p>
              <a:pPr defTabSz="914491">
                <a:lnSpc>
                  <a:spcPct val="120000"/>
                </a:lnSpc>
                <a:spcBef>
                  <a:spcPts val="600"/>
                </a:spcBef>
                <a:spcAft>
                  <a:spcPts val="600"/>
                </a:spcAft>
                <a:defRPr/>
              </a:pPr>
              <a:endParaRPr altLang="en-US" b="1" kern="0" lang="zh-CN" sz="2800">
                <a:solidFill>
                  <a:sysClr lastClr="FFFFFF" val="window"/>
                </a:solidFill>
                <a:latin charset="0" pitchFamily="34" typeface="Impact"/>
                <a:ea charset="-122" pitchFamily="34" typeface="微软雅黑"/>
              </a:endParaRPr>
            </a:p>
          </p:txBody>
        </p:sp>
        <p:sp>
          <p:nvSpPr>
            <p:cNvPr id="29" name="文本1"/>
            <p:cNvSpPr/>
            <p:nvPr/>
          </p:nvSpPr>
          <p:spPr>
            <a:xfrm rot="3203510">
              <a:off x="5656813" y="3291991"/>
              <a:ext cx="2750401" cy="2750400"/>
            </a:xfrm>
            <a:prstGeom prst="rect">
              <a:avLst/>
            </a:prstGeom>
            <a:noFill/>
            <a:ln algn="ctr" cap="flat" cmpd="sng" w="25400">
              <a:noFill/>
              <a:prstDash val="solid"/>
            </a:ln>
            <a:effectLst/>
          </p:spPr>
          <p:txBody>
            <a:bodyPr anchor="ctr" bIns="44812" lIns="89623" numCol="1" rIns="89623" spcFirstLastPara="1" tIns="44812">
              <a:prstTxWarp prst="textArchUp">
                <a:avLst/>
              </a:prstTxWarp>
            </a:bodyPr>
            <a:lstStyle/>
            <a:p>
              <a:pPr algn="ctr" defTabSz="914491">
                <a:defRPr/>
              </a:pPr>
              <a:r>
                <a:rPr altLang="en-US" kern="0" lang="zh-CN">
                  <a:solidFill>
                    <a:srgbClr val="F9F9F9"/>
                  </a:solidFill>
                  <a:latin charset="-122" pitchFamily="34" typeface="微软雅黑"/>
                  <a:ea charset="-122" pitchFamily="34" typeface="微软雅黑"/>
                </a:rPr>
                <a:t>个人品牌识别设计</a:t>
              </a:r>
            </a:p>
          </p:txBody>
        </p:sp>
      </p:grpSp>
      <p:grpSp>
        <p:nvGrpSpPr>
          <p:cNvPr id="18" name="深色箭头4"/>
          <p:cNvGrpSpPr/>
          <p:nvPr/>
        </p:nvGrpSpPr>
        <p:grpSpPr>
          <a:xfrm>
            <a:off x="7464331" y="1038892"/>
            <a:ext cx="3331591" cy="3325806"/>
            <a:chOff x="5076056" y="2717020"/>
            <a:chExt cx="3331157" cy="3325373"/>
          </a:xfrm>
        </p:grpSpPr>
        <p:sp>
          <p:nvSpPr>
            <p:cNvPr id="19" name="箭头4"/>
            <p:cNvSpPr/>
            <p:nvPr/>
          </p:nvSpPr>
          <p:spPr bwMode="auto">
            <a:xfrm>
              <a:off x="5076056" y="2717020"/>
              <a:ext cx="2151148" cy="1948554"/>
            </a:xfrm>
            <a:custGeom>
              <a:gdLst>
                <a:gd fmla="*/ 1625 w 3541" name="T0"/>
                <a:gd fmla="*/ 2978 h 3207" name="T1"/>
                <a:gd fmla="*/ 3189 w 3541" name="T2"/>
                <a:gd fmla="*/ 1591 h 3207" name="T3"/>
                <a:gd fmla="*/ 3541 w 3541" name="T4"/>
                <a:gd fmla="*/ 823 h 3207" name="T5"/>
                <a:gd fmla="*/ 2917 w 3541" name="T6"/>
                <a:gd fmla="*/ 7 h 3207" name="T7"/>
                <a:gd fmla="*/ 2916 w 3541" name="T8"/>
                <a:gd fmla="*/ 0 h 3207" name="T9"/>
                <a:gd fmla="*/ 5 w 3541" name="T10"/>
                <a:gd fmla="*/ 3207 h 3207" name="T11"/>
                <a:gd fmla="*/ 0 w 3541" name="T12"/>
                <a:gd fmla="*/ 3205 h 3207" name="T13"/>
                <a:gd fmla="*/ 5 w 3541" name="T14"/>
                <a:gd fmla="*/ 3207 h 3207" name="T15"/>
                <a:gd fmla="*/ 805 w 3541" name="T16"/>
                <a:gd fmla="*/ 2599 h 3207" name="T17"/>
                <a:gd fmla="*/ 1621 w 3541" name="T18"/>
                <a:gd fmla="*/ 2983 h 3207" name="T19"/>
                <a:gd fmla="*/ 1625 w 3541" name="T20"/>
                <a:gd fmla="*/ 2978 h 320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06" w="3541">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33000">
                  <a:srgbClr val="C00000">
                    <a:lumMod val="60000"/>
                    <a:lumOff val="40000"/>
                  </a:srgbClr>
                </a:gs>
                <a:gs pos="100000">
                  <a:srgbClr val="C00000"/>
                </a:gs>
              </a:gsLst>
              <a:lin ang="5400000" scaled="0"/>
            </a:gradFill>
            <a:ln algn="ctr" cap="flat" cmpd="sng" w="3175">
              <a:solidFill>
                <a:srgbClr val="D7D7D7"/>
              </a:solidFill>
              <a:prstDash val="solid"/>
            </a:ln>
            <a:effectLst>
              <a:outerShdw algn="tl" blurRad="50800" dir="2700000" dist="38100" rotWithShape="0">
                <a:prstClr val="black">
                  <a:alpha val="40000"/>
                </a:prstClr>
              </a:outerShdw>
            </a:effectLst>
            <a:extLst/>
          </p:spPr>
          <p:txBody>
            <a:bodyPr anchor="b" lIns="0" rIns="0"/>
            <a:lstStyle/>
            <a:p>
              <a:pPr defTabSz="914491">
                <a:lnSpc>
                  <a:spcPct val="120000"/>
                </a:lnSpc>
                <a:spcBef>
                  <a:spcPts val="600"/>
                </a:spcBef>
                <a:spcAft>
                  <a:spcPts val="600"/>
                </a:spcAft>
                <a:defRPr/>
              </a:pPr>
              <a:endParaRPr altLang="en-US" b="1" kern="0" lang="zh-CN" sz="2800">
                <a:solidFill>
                  <a:sysClr lastClr="FFFFFF" val="window"/>
                </a:solidFill>
                <a:latin charset="0" pitchFamily="34" typeface="Impact"/>
                <a:ea charset="-122" pitchFamily="34" typeface="微软雅黑"/>
              </a:endParaRPr>
            </a:p>
          </p:txBody>
        </p:sp>
        <p:sp>
          <p:nvSpPr>
            <p:cNvPr id="20" name="文本4"/>
            <p:cNvSpPr/>
            <p:nvPr/>
          </p:nvSpPr>
          <p:spPr>
            <a:xfrm rot="19403510">
              <a:off x="5656813" y="3291992"/>
              <a:ext cx="2750400" cy="2750401"/>
            </a:xfrm>
            <a:prstGeom prst="rect">
              <a:avLst/>
            </a:prstGeom>
            <a:noFill/>
            <a:ln algn="ctr" cap="flat" cmpd="sng" w="25400">
              <a:noFill/>
              <a:prstDash val="solid"/>
            </a:ln>
            <a:effectLst/>
          </p:spPr>
          <p:txBody>
            <a:bodyPr anchor="ctr" bIns="44812" lIns="89623" numCol="1" rIns="89623" spcFirstLastPara="1" tIns="44812">
              <a:prstTxWarp prst="textArchUp">
                <a:avLst/>
              </a:prstTxWarp>
            </a:bodyPr>
            <a:lstStyle/>
            <a:p>
              <a:pPr algn="ctr" defTabSz="914491">
                <a:defRPr/>
              </a:pPr>
              <a:r>
                <a:rPr altLang="en-US" kern="0" lang="zh-CN">
                  <a:solidFill>
                    <a:srgbClr val="FFFFFF"/>
                  </a:solidFill>
                  <a:latin charset="-122" pitchFamily="34" typeface="微软雅黑"/>
                  <a:ea charset="-122" pitchFamily="34" typeface="微软雅黑"/>
                </a:rPr>
                <a:t>个人品牌定位</a:t>
              </a:r>
            </a:p>
          </p:txBody>
        </p:sp>
      </p:grpSp>
      <p:sp>
        <p:nvSpPr>
          <p:cNvPr id="4" name="Text Box 44"/>
          <p:cNvSpPr txBox="1">
            <a:spLocks noChangeArrowheads="1"/>
          </p:cNvSpPr>
          <p:nvPr/>
        </p:nvSpPr>
        <p:spPr bwMode="auto">
          <a:xfrm>
            <a:off x="1702940" y="1530658"/>
            <a:ext cx="547318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建立个人品牌是一门赢得喜爱的艺术。在这个红男绿女、色彩斑斓、人声鼎沸、变化万千的商业社会中，如何赢得那种一见钟情的喜爱，已经是非常困难的事情。想要保持那种一如既往的喜爱，则更是难上加难。所以，你必须利用自己的个人品牌，在商业社会的喧嚣声中脱颖而出。</a:t>
            </a:r>
          </a:p>
        </p:txBody>
      </p:sp>
      <p:sp>
        <p:nvSpPr>
          <p:cNvPr id="5" name="Text Box 44"/>
          <p:cNvSpPr txBox="1">
            <a:spLocks noChangeArrowheads="1"/>
          </p:cNvSpPr>
          <p:nvPr/>
        </p:nvSpPr>
        <p:spPr bwMode="auto">
          <a:xfrm>
            <a:off x="1702940" y="3430506"/>
            <a:ext cx="5473180"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可以从以下四个环节来开展个人品牌的建设：个人品牌定位—→个人品牌识别设计—→个人品牌传播推广—→个人品牌维护提升。这四个环节是相互联系、循环反复、不断完善的一个过程。</a:t>
            </a:r>
          </a:p>
        </p:txBody>
      </p:sp>
    </p:spTree>
    <p:extLst>
      <p:ext uri="{BB962C8B-B14F-4D97-AF65-F5344CB8AC3E}">
        <p14:creationId val="365290685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500" id="18"/>
                                        <p:tgtEl>
                                          <p:spTgt spid="27"/>
                                        </p:tgtEl>
                                      </p:cBhvr>
                                    </p:animEffect>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500" id="22"/>
                                        <p:tgtEl>
                                          <p:spTgt spid="24"/>
                                        </p:tgtEl>
                                      </p:cBhvr>
                                    </p:animEffect>
                                  </p:childTnLst>
                                </p:cTn>
                              </p:par>
                            </p:childTnLst>
                          </p:cTn>
                        </p:par>
                        <p:par>
                          <p:cTn fill="hold" id="23" nodeType="afterGroup">
                            <p:stCondLst>
                              <p:cond delay="2000"/>
                            </p:stCondLst>
                            <p:childTnLst>
                              <p:par>
                                <p:cTn fill="hold" id="24" nodeType="afterEffect" presetClass="entr" presetID="10"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childTnLst>
                                </p:cTn>
                              </p:par>
                            </p:childTnLst>
                          </p:cTn>
                        </p:par>
                        <p:par>
                          <p:cTn fill="hold" id="27" nodeType="afterGroup">
                            <p:stCondLst>
                              <p:cond delay="2500"/>
                            </p:stCondLst>
                            <p:childTnLst>
                              <p:par>
                                <p:cTn fill="hold" id="28" nodeType="afterEffect" presetClass="entr" presetID="10"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个人品牌定位</a:t>
            </a:r>
          </a:p>
        </p:txBody>
      </p:sp>
      <p:pic>
        <p:nvPicPr>
          <p:cNvPr descr="C:\Documents and Settings\tdz\桌面\未标题-1 拷贝.png" id="1031" name="Picture 7"/>
          <p:cNvPicPr>
            <a:picLocks noChangeArrowheads="1" noChangeAspect="1"/>
          </p:cNvPicPr>
          <p:nvPr/>
        </p:nvPicPr>
        <p:blipFill>
          <a:blip r:embed="rId2">
            <a:extLst>
              <a:ext uri="{28A0092B-C50C-407E-A947-70E740481C1C}">
                <a14:useLocalDpi/>
              </a:ext>
            </a:extLst>
          </a:blip>
          <a:stretch>
            <a:fillRect/>
          </a:stretch>
        </p:blipFill>
        <p:spPr bwMode="auto">
          <a:xfrm>
            <a:off x="8165577" y="-6626"/>
            <a:ext cx="4026424" cy="3975618"/>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nvGrpSpPr>
          <p:cNvPr id="35" name="深色圆1"/>
          <p:cNvGrpSpPr/>
          <p:nvPr/>
        </p:nvGrpSpPr>
        <p:grpSpPr>
          <a:xfrm>
            <a:off x="2240975" y="2241396"/>
            <a:ext cx="2376796" cy="2375209"/>
            <a:chOff x="2423929" y="2241550"/>
            <a:chExt cx="2376487" cy="2374900"/>
          </a:xfrm>
        </p:grpSpPr>
        <p:sp>
          <p:nvSpPr>
            <p:cNvPr id="36" name="椭圆 1"/>
            <p:cNvSpPr/>
            <p:nvPr/>
          </p:nvSpPr>
          <p:spPr>
            <a:xfrm>
              <a:off x="2423929" y="2241550"/>
              <a:ext cx="2160587" cy="2374900"/>
            </a:xfrm>
            <a:custGeom>
              <a:rect b="b" l="l" r="r" t="t"/>
              <a:pathLst>
                <a:path h="2376264" w="2160240">
                  <a:moveTo>
                    <a:pt x="1188132" y="0"/>
                  </a:moveTo>
                  <a:cubicBezTo>
                    <a:pt x="1590403" y="0"/>
                    <a:pt x="1945982" y="199917"/>
                    <a:pt x="2160240" y="506305"/>
                  </a:cubicBezTo>
                  <a:cubicBezTo>
                    <a:pt x="2023867" y="698904"/>
                    <a:pt x="1944216" y="934216"/>
                    <a:pt x="1944216" y="1188132"/>
                  </a:cubicBezTo>
                  <a:cubicBezTo>
                    <a:pt x="1944216" y="1442048"/>
                    <a:pt x="2023867" y="1677360"/>
                    <a:pt x="2160240" y="1869959"/>
                  </a:cubicBezTo>
                  <a:cubicBezTo>
                    <a:pt x="1945982" y="2176348"/>
                    <a:pt x="1590403" y="2376264"/>
                    <a:pt x="1188132" y="2376264"/>
                  </a:cubicBezTo>
                  <a:cubicBezTo>
                    <a:pt x="531945" y="2376264"/>
                    <a:pt x="0" y="1844319"/>
                    <a:pt x="0" y="1188132"/>
                  </a:cubicBezTo>
                  <a:cubicBezTo>
                    <a:pt x="0" y="531945"/>
                    <a:pt x="531945" y="0"/>
                    <a:pt x="1188132" y="0"/>
                  </a:cubicBezTo>
                  <a:close/>
                </a:path>
              </a:pathLst>
            </a:custGeom>
            <a:gradFill>
              <a:gsLst>
                <a:gs pos="0">
                  <a:srgbClr val="C00000">
                    <a:lumMod val="60000"/>
                    <a:lumOff val="40000"/>
                  </a:srgbClr>
                </a:gs>
                <a:gs pos="100000">
                  <a:srgbClr val="C00000"/>
                </a:gs>
              </a:gsLst>
              <a:lin ang="5400000" scaled="0"/>
            </a:gradFill>
            <a:ln algn="ctr" cap="flat" cmpd="sng" w="3175">
              <a:solidFill>
                <a:srgbClr val="C00000">
                  <a:lumMod val="60000"/>
                  <a:lumOff val="40000"/>
                </a:srgbClr>
              </a:solidFill>
              <a:prstDash val="solid"/>
            </a:ln>
            <a:effectLst>
              <a:outerShdw algn="tl" blurRad="50800" dir="2700000" dist="38100" rotWithShape="0">
                <a:prstClr val="black">
                  <a:alpha val="40000"/>
                </a:prstClr>
              </a:outerShdw>
            </a:effectLst>
          </p:spPr>
          <p:txBody>
            <a:bodyPr anchor="ctr" rIns="360047"/>
            <a:lstStyle/>
            <a:p>
              <a:pPr algn="ctr" lvl="0">
                <a:lnSpc>
                  <a:spcPct val="150000"/>
                </a:lnSpc>
                <a:defRPr/>
              </a:pPr>
              <a:r>
                <a:rPr altLang="en-US" b="1" kern="0" lang="zh-CN">
                  <a:solidFill>
                    <a:sysClr lastClr="FFFFFF" val="window"/>
                  </a:solidFill>
                  <a:latin charset="-122" pitchFamily="34" typeface="微软雅黑"/>
                  <a:ea charset="-122" pitchFamily="34" typeface="微软雅黑"/>
                </a:rPr>
                <a:t>需求定位</a:t>
              </a:r>
            </a:p>
            <a:p>
              <a:pPr algn="ctr" lvl="0">
                <a:lnSpc>
                  <a:spcPct val="150000"/>
                </a:lnSpc>
                <a:defRPr/>
              </a:pPr>
              <a:r>
                <a:rPr altLang="en-US" b="1" kern="0" lang="zh-CN">
                  <a:solidFill>
                    <a:sysClr lastClr="FFFFFF" val="window"/>
                  </a:solidFill>
                  <a:latin charset="-122" pitchFamily="34" typeface="微软雅黑"/>
                  <a:ea charset="-122" pitchFamily="34" typeface="微软雅黑"/>
                </a:rPr>
                <a:t>个人品牌的目标对象</a:t>
              </a:r>
            </a:p>
          </p:txBody>
        </p:sp>
        <p:sp>
          <p:nvSpPr>
            <p:cNvPr id="37" name="椭圆 9"/>
            <p:cNvSpPr/>
            <p:nvPr/>
          </p:nvSpPr>
          <p:spPr>
            <a:xfrm>
              <a:off x="4368616" y="2747963"/>
              <a:ext cx="431800" cy="1362075"/>
            </a:xfrm>
            <a:custGeom>
              <a:rect b="b" l="l" r="r" t="t"/>
              <a:pathLst>
                <a:path h="1363654" w="432048">
                  <a:moveTo>
                    <a:pt x="216024" y="0"/>
                  </a:moveTo>
                  <a:cubicBezTo>
                    <a:pt x="352397" y="192599"/>
                    <a:pt x="432048" y="427911"/>
                    <a:pt x="432048" y="681827"/>
                  </a:cubicBezTo>
                  <a:cubicBezTo>
                    <a:pt x="432048" y="935743"/>
                    <a:pt x="352397" y="1171055"/>
                    <a:pt x="216024" y="1363654"/>
                  </a:cubicBezTo>
                  <a:cubicBezTo>
                    <a:pt x="79651" y="1171055"/>
                    <a:pt x="0" y="935743"/>
                    <a:pt x="0" y="681827"/>
                  </a:cubicBezTo>
                  <a:cubicBezTo>
                    <a:pt x="0" y="427911"/>
                    <a:pt x="79651" y="192599"/>
                    <a:pt x="216024" y="0"/>
                  </a:cubicBezTo>
                  <a:close/>
                </a:path>
              </a:pathLst>
            </a:custGeom>
            <a:gradFill>
              <a:gsLst>
                <a:gs pos="0">
                  <a:srgbClr val="C00000">
                    <a:lumMod val="60000"/>
                    <a:lumOff val="40000"/>
                  </a:srgbClr>
                </a:gs>
                <a:gs pos="100000">
                  <a:srgbClr val="C00000"/>
                </a:gs>
              </a:gsLst>
              <a:lin ang="5400000" scaled="0"/>
            </a:gradFill>
            <a:ln algn="ctr" cap="flat" cmpd="sng" w="3175">
              <a:solidFill>
                <a:srgbClr val="C00000">
                  <a:lumMod val="60000"/>
                  <a:lumOff val="40000"/>
                </a:srgbClr>
              </a:solidFill>
              <a:prstDash val="solid"/>
            </a:ln>
            <a:effectLst>
              <a:outerShdw algn="tl" blurRad="50800" dir="2700000" dist="38100" rotWithShape="0">
                <a:prstClr val="black">
                  <a:alpha val="40000"/>
                </a:prstClr>
              </a:outerShdw>
            </a:effectLst>
          </p:spPr>
          <p:txBody>
            <a:bodyPr anchor="ctr" rIns="360047"/>
            <a:lstStyle/>
            <a:p>
              <a:pPr algn="ctr" defTabSz="914491">
                <a:lnSpc>
                  <a:spcPct val="150000"/>
                </a:lnSpc>
                <a:defRPr/>
              </a:pPr>
              <a:endParaRPr altLang="en-US" b="1" kern="0" lang="zh-CN" sz="1400">
                <a:solidFill>
                  <a:sysClr lastClr="FFFFFF" val="window"/>
                </a:solidFill>
                <a:latin charset="-122" pitchFamily="34" typeface="微软雅黑"/>
                <a:ea charset="-122" pitchFamily="34" typeface="微软雅黑"/>
              </a:endParaRPr>
            </a:p>
          </p:txBody>
        </p:sp>
      </p:grpSp>
      <p:grpSp>
        <p:nvGrpSpPr>
          <p:cNvPr id="38" name="浅色圆1"/>
          <p:cNvGrpSpPr/>
          <p:nvPr/>
        </p:nvGrpSpPr>
        <p:grpSpPr>
          <a:xfrm>
            <a:off x="4185915" y="2241396"/>
            <a:ext cx="2376797" cy="2375209"/>
            <a:chOff x="4368616" y="2241550"/>
            <a:chExt cx="2376488" cy="2374900"/>
          </a:xfrm>
        </p:grpSpPr>
        <p:sp>
          <p:nvSpPr>
            <p:cNvPr id="39" name="椭圆 13"/>
            <p:cNvSpPr/>
            <p:nvPr/>
          </p:nvSpPr>
          <p:spPr>
            <a:xfrm>
              <a:off x="4584516" y="2241550"/>
              <a:ext cx="2160588" cy="2374900"/>
            </a:xfrm>
            <a:custGeom>
              <a:rect b="b" l="l" r="r" t="t"/>
              <a:pathLst>
                <a:path h="2376264" w="2160240">
                  <a:moveTo>
                    <a:pt x="972108" y="0"/>
                  </a:moveTo>
                  <a:cubicBezTo>
                    <a:pt x="1628295" y="0"/>
                    <a:pt x="2160240" y="531945"/>
                    <a:pt x="2160240" y="1188132"/>
                  </a:cubicBezTo>
                  <a:cubicBezTo>
                    <a:pt x="2160240" y="1844319"/>
                    <a:pt x="1628295" y="2376264"/>
                    <a:pt x="972108" y="2376264"/>
                  </a:cubicBezTo>
                  <a:cubicBezTo>
                    <a:pt x="569837" y="2376264"/>
                    <a:pt x="214259" y="2176348"/>
                    <a:pt x="0" y="1869959"/>
                  </a:cubicBezTo>
                  <a:cubicBezTo>
                    <a:pt x="136373" y="1677360"/>
                    <a:pt x="216024" y="1442048"/>
                    <a:pt x="216024" y="1188132"/>
                  </a:cubicBezTo>
                  <a:cubicBezTo>
                    <a:pt x="216024" y="934216"/>
                    <a:pt x="136373" y="698904"/>
                    <a:pt x="0" y="506305"/>
                  </a:cubicBezTo>
                  <a:cubicBezTo>
                    <a:pt x="214259" y="199917"/>
                    <a:pt x="569837" y="0"/>
                    <a:pt x="972108" y="0"/>
                  </a:cubicBezTo>
                  <a:close/>
                </a:path>
              </a:pathLst>
            </a:custGeom>
            <a:gradFill>
              <a:gsLst>
                <a:gs pos="33000">
                  <a:srgbClr val="F9F9F9"/>
                </a:gs>
                <a:gs pos="100000">
                  <a:srgbClr val="D7D7D7"/>
                </a:gs>
              </a:gsLst>
              <a:lin ang="5400000" scaled="0"/>
            </a:gradFill>
            <a:ln algn="ctr" cap="flat" cmpd="sng" w="3175">
              <a:solidFill>
                <a:srgbClr val="EAEAEA"/>
              </a:solidFill>
              <a:prstDash val="solid"/>
            </a:ln>
            <a:effectLst>
              <a:outerShdw algn="tl" blurRad="50800" dir="2700000" dist="38100" rotWithShape="0">
                <a:prstClr val="black">
                  <a:alpha val="40000"/>
                </a:prstClr>
              </a:outerShdw>
            </a:effectLst>
          </p:spPr>
          <p:txBody>
            <a:bodyPr anchor="ctr" lIns="360047"/>
            <a:lstStyle/>
            <a:p>
              <a:pPr algn="ctr" lvl="0">
                <a:lnSpc>
                  <a:spcPct val="150000"/>
                </a:lnSpc>
                <a:defRPr/>
              </a:pPr>
              <a:r>
                <a:rPr altLang="en-US" b="1" kern="0" lang="zh-CN">
                  <a:solidFill>
                    <a:srgbClr val="4D4D4D"/>
                  </a:solidFill>
                  <a:latin charset="-122" pitchFamily="34" typeface="微软雅黑"/>
                  <a:ea charset="-122" pitchFamily="34" typeface="微软雅黑"/>
                </a:rPr>
                <a:t>给予定位</a:t>
              </a:r>
            </a:p>
            <a:p>
              <a:pPr algn="ctr" lvl="0">
                <a:lnSpc>
                  <a:spcPct val="150000"/>
                </a:lnSpc>
                <a:defRPr/>
              </a:pPr>
              <a:r>
                <a:rPr altLang="en-US" b="1" kern="0" lang="zh-CN">
                  <a:solidFill>
                    <a:srgbClr val="4D4D4D"/>
                  </a:solidFill>
                  <a:latin charset="-122" pitchFamily="34" typeface="微软雅黑"/>
                  <a:ea charset="-122" pitchFamily="34" typeface="微软雅黑"/>
                </a:rPr>
                <a:t>个人品牌的核心价值</a:t>
              </a:r>
            </a:p>
          </p:txBody>
        </p:sp>
        <p:sp>
          <p:nvSpPr>
            <p:cNvPr id="40" name="椭圆 9"/>
            <p:cNvSpPr/>
            <p:nvPr/>
          </p:nvSpPr>
          <p:spPr>
            <a:xfrm>
              <a:off x="4368616" y="2747963"/>
              <a:ext cx="431800" cy="1362075"/>
            </a:xfrm>
            <a:custGeom>
              <a:rect b="b" l="l" r="r" t="t"/>
              <a:pathLst>
                <a:path h="1363654" w="432048">
                  <a:moveTo>
                    <a:pt x="216024" y="0"/>
                  </a:moveTo>
                  <a:cubicBezTo>
                    <a:pt x="352397" y="192599"/>
                    <a:pt x="432048" y="427911"/>
                    <a:pt x="432048" y="681827"/>
                  </a:cubicBezTo>
                  <a:cubicBezTo>
                    <a:pt x="432048" y="935743"/>
                    <a:pt x="352397" y="1171055"/>
                    <a:pt x="216024" y="1363654"/>
                  </a:cubicBezTo>
                  <a:cubicBezTo>
                    <a:pt x="79651" y="1171055"/>
                    <a:pt x="0" y="935743"/>
                    <a:pt x="0" y="681827"/>
                  </a:cubicBezTo>
                  <a:cubicBezTo>
                    <a:pt x="0" y="427911"/>
                    <a:pt x="79651" y="192599"/>
                    <a:pt x="216024" y="0"/>
                  </a:cubicBezTo>
                  <a:close/>
                </a:path>
              </a:pathLst>
            </a:custGeom>
            <a:solidFill>
              <a:srgbClr val="C00000">
                <a:lumMod val="40000"/>
                <a:lumOff val="60000"/>
              </a:srgbClr>
            </a:solidFill>
            <a:ln algn="ctr" cap="flat" cmpd="sng" w="3175">
              <a:solidFill>
                <a:srgbClr val="C00000">
                  <a:lumMod val="20000"/>
                  <a:lumOff val="80000"/>
                </a:srgbClr>
              </a:solidFill>
              <a:prstDash val="solid"/>
            </a:ln>
            <a:effectLst>
              <a:outerShdw algn="tl" blurRad="50800" dir="2700000" dist="38100" rotWithShape="0">
                <a:prstClr val="black">
                  <a:alpha val="40000"/>
                </a:prstClr>
              </a:outerShdw>
            </a:effectLst>
          </p:spPr>
          <p:txBody>
            <a:bodyPr anchor="ctr" anchorCtr="0" bIns="45726" compatLnSpc="1" forceAA="0" fromWordArt="0" horzOverflow="overflow" lIns="91452" numCol="1" rIns="91452" rot="0" rtlCol="0" spcCol="0" spcFirstLastPara="0" tIns="45726" vert="horz" vertOverflow="overflow" wrap="square">
              <a:prstTxWarp prst="textNoShape">
                <a:avLst/>
              </a:prstTxWarp>
              <a:noAutofit/>
            </a:bodyPr>
            <a:lstStyle/>
            <a:p>
              <a:pPr algn="ctr" defTabSz="914491">
                <a:defRPr/>
              </a:pPr>
              <a:endParaRPr altLang="en-US" kern="0" lang="zh-CN">
                <a:solidFill>
                  <a:sysClr lastClr="FFFFFF" val="window"/>
                </a:solidFill>
                <a:latin charset="0" pitchFamily="34" typeface="Impact"/>
                <a:ea charset="-122" pitchFamily="34" typeface="微软雅黑"/>
              </a:endParaRPr>
            </a:p>
          </p:txBody>
        </p:sp>
      </p:grpSp>
      <p:grpSp>
        <p:nvGrpSpPr>
          <p:cNvPr id="41" name="左文本"/>
          <p:cNvGrpSpPr/>
          <p:nvPr/>
        </p:nvGrpSpPr>
        <p:grpSpPr>
          <a:xfrm>
            <a:off x="550662" y="2924879"/>
            <a:ext cx="3418977" cy="1189044"/>
            <a:chOff x="733837" y="2924944"/>
            <a:chExt cx="3418532" cy="1188889"/>
          </a:xfrm>
        </p:grpSpPr>
        <p:sp>
          <p:nvSpPr>
            <p:cNvPr id="42" name="左文本"/>
            <p:cNvSpPr txBox="1">
              <a:spLocks noChangeArrowheads="1"/>
            </p:cNvSpPr>
            <p:nvPr/>
          </p:nvSpPr>
          <p:spPr bwMode="auto">
            <a:xfrm>
              <a:off x="733837" y="2924944"/>
              <a:ext cx="1644015" cy="10514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50000"/>
                </a:lnSpc>
                <a:defRPr/>
              </a:pPr>
              <a:r>
                <a:rPr altLang="en-US" kern="0" lang="zh-CN" sz="1400">
                  <a:solidFill>
                    <a:schemeClr val="tx1">
                      <a:lumMod val="65000"/>
                      <a:lumOff val="35000"/>
                    </a:schemeClr>
                  </a:solidFill>
                  <a:latin charset="-122" pitchFamily="34" typeface="微软雅黑"/>
                  <a:ea charset="-122" pitchFamily="34" typeface="微软雅黑"/>
                </a:rPr>
                <a:t>类似于商品品牌的目标市场和目标消费群体定位。</a:t>
              </a:r>
            </a:p>
          </p:txBody>
        </p:sp>
        <p:cxnSp>
          <p:nvCxnSpPr>
            <p:cNvPr id="43" name="左线条"/>
            <p:cNvCxnSpPr/>
            <p:nvPr/>
          </p:nvCxnSpPr>
          <p:spPr>
            <a:xfrm>
              <a:off x="827584" y="4113833"/>
              <a:ext cx="3324785" cy="0"/>
            </a:xfrm>
            <a:prstGeom prst="line">
              <a:avLst/>
            </a:prstGeom>
            <a:noFill/>
            <a:ln algn="ctr" cap="flat" cmpd="sng" w="9525">
              <a:solidFill>
                <a:srgbClr val="7D7D7D"/>
              </a:solidFill>
              <a:prstDash val="solid"/>
              <a:headEnd type="oval"/>
              <a:tailEnd type="oval"/>
            </a:ln>
            <a:effectLst/>
          </p:spPr>
        </p:cxnSp>
      </p:grpSp>
      <p:grpSp>
        <p:nvGrpSpPr>
          <p:cNvPr id="44" name="右文本"/>
          <p:cNvGrpSpPr/>
          <p:nvPr/>
        </p:nvGrpSpPr>
        <p:grpSpPr>
          <a:xfrm>
            <a:off x="4833352" y="2924879"/>
            <a:ext cx="3504758" cy="1189044"/>
            <a:chOff x="5015969" y="2924944"/>
            <a:chExt cx="3504302" cy="1188889"/>
          </a:xfrm>
        </p:grpSpPr>
        <p:sp>
          <p:nvSpPr>
            <p:cNvPr id="45" name="右文本"/>
            <p:cNvSpPr txBox="1">
              <a:spLocks noChangeArrowheads="1"/>
            </p:cNvSpPr>
            <p:nvPr/>
          </p:nvSpPr>
          <p:spPr bwMode="auto">
            <a:xfrm>
              <a:off x="6804248" y="2924944"/>
              <a:ext cx="1716023" cy="10514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lvl="0">
                <a:lnSpc>
                  <a:spcPct val="150000"/>
                </a:lnSpc>
                <a:defRPr/>
              </a:pPr>
              <a:r>
                <a:rPr altLang="en-US" kern="0" lang="zh-CN" sz="1400">
                  <a:solidFill>
                    <a:schemeClr val="tx1">
                      <a:lumMod val="65000"/>
                      <a:lumOff val="35000"/>
                    </a:schemeClr>
                  </a:solidFill>
                  <a:latin charset="-122" pitchFamily="34" typeface="微软雅黑"/>
                  <a:ea charset="-122" pitchFamily="34" typeface="微软雅黑"/>
                </a:rPr>
                <a:t>特别是个人品牌的职业价值，即个人的专业技能定位。</a:t>
              </a:r>
            </a:p>
          </p:txBody>
        </p:sp>
        <p:cxnSp>
          <p:nvCxnSpPr>
            <p:cNvPr id="46" name="右线条"/>
            <p:cNvCxnSpPr/>
            <p:nvPr/>
          </p:nvCxnSpPr>
          <p:spPr>
            <a:xfrm>
              <a:off x="5015969" y="4113833"/>
              <a:ext cx="3444463" cy="0"/>
            </a:xfrm>
            <a:prstGeom prst="line">
              <a:avLst/>
            </a:prstGeom>
            <a:noFill/>
            <a:ln algn="ctr" cap="flat" cmpd="sng" w="9525">
              <a:solidFill>
                <a:srgbClr val="7D7D7D"/>
              </a:solidFill>
              <a:prstDash val="solid"/>
              <a:headEnd type="oval"/>
              <a:tailEnd type="oval"/>
            </a:ln>
            <a:effectLst/>
          </p:spPr>
        </p:cxnSp>
      </p:grpSp>
    </p:spTree>
    <p:extLst>
      <p:ext uri="{BB962C8B-B14F-4D97-AF65-F5344CB8AC3E}">
        <p14:creationId val="2531168181"/>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35"/>
                                        </p:tgtEl>
                                        <p:attrNameLst>
                                          <p:attrName>style.visibility</p:attrName>
                                        </p:attrNameLst>
                                      </p:cBhvr>
                                      <p:to>
                                        <p:strVal val="visible"/>
                                      </p:to>
                                    </p:set>
                                    <p:animEffect filter="wheel(1)" transition="in">
                                      <p:cBhvr>
                                        <p:cTn dur="2000" id="7"/>
                                        <p:tgtEl>
                                          <p:spTgt spid="35"/>
                                        </p:tgtEl>
                                      </p:cBhvr>
                                    </p:animEffect>
                                  </p:childTnLst>
                                </p:cTn>
                              </p:par>
                              <p:par>
                                <p:cTn fill="hold" id="8" nodeType="withEffect" presetClass="entr" presetID="21" presetSubtype="1">
                                  <p:stCondLst>
                                    <p:cond delay="0"/>
                                  </p:stCondLst>
                                  <p:childTnLst>
                                    <p:set>
                                      <p:cBhvr>
                                        <p:cTn dur="1" fill="hold" id="9">
                                          <p:stCondLst>
                                            <p:cond delay="0"/>
                                          </p:stCondLst>
                                        </p:cTn>
                                        <p:tgtEl>
                                          <p:spTgt spid="38"/>
                                        </p:tgtEl>
                                        <p:attrNameLst>
                                          <p:attrName>style.visibility</p:attrName>
                                        </p:attrNameLst>
                                      </p:cBhvr>
                                      <p:to>
                                        <p:strVal val="visible"/>
                                      </p:to>
                                    </p:set>
                                    <p:animEffect filter="wheel(1)" transition="in">
                                      <p:cBhvr>
                                        <p:cTn dur="2000" id="10"/>
                                        <p:tgtEl>
                                          <p:spTgt spid="38"/>
                                        </p:tgtEl>
                                      </p:cBhvr>
                                    </p:animEffect>
                                  </p:childTnLst>
                                </p:cTn>
                              </p:par>
                            </p:childTnLst>
                          </p:cTn>
                        </p:par>
                        <p:par>
                          <p:cTn fill="hold" id="11" nodeType="afterGroup">
                            <p:stCondLst>
                              <p:cond delay="2000"/>
                            </p:stCondLst>
                            <p:childTnLst>
                              <p:par>
                                <p:cTn fill="hold" id="12" nodeType="afterEffect" presetClass="entr" presetID="22" presetSubtype="2">
                                  <p:stCondLst>
                                    <p:cond delay="0"/>
                                  </p:stCondLst>
                                  <p:childTnLst>
                                    <p:set>
                                      <p:cBhvr>
                                        <p:cTn dur="1" fill="hold" id="13">
                                          <p:stCondLst>
                                            <p:cond delay="0"/>
                                          </p:stCondLst>
                                        </p:cTn>
                                        <p:tgtEl>
                                          <p:spTgt spid="41"/>
                                        </p:tgtEl>
                                        <p:attrNameLst>
                                          <p:attrName>style.visibility</p:attrName>
                                        </p:attrNameLst>
                                      </p:cBhvr>
                                      <p:to>
                                        <p:strVal val="visible"/>
                                      </p:to>
                                    </p:set>
                                    <p:animEffect filter="wipe(right)" transition="in">
                                      <p:cBhvr>
                                        <p:cTn dur="500" id="14"/>
                                        <p:tgtEl>
                                          <p:spTgt spid="41"/>
                                        </p:tgtEl>
                                      </p:cBhvr>
                                    </p:animEffect>
                                  </p:childTnLst>
                                </p:cTn>
                              </p:par>
                              <p:par>
                                <p:cTn fill="hold" id="15" nodeType="withEffect" presetClass="entr" presetID="22" presetSubtype="8">
                                  <p:stCondLst>
                                    <p:cond delay="0"/>
                                  </p:stCondLst>
                                  <p:childTnLst>
                                    <p:set>
                                      <p:cBhvr>
                                        <p:cTn dur="1" fill="hold" id="16">
                                          <p:stCondLst>
                                            <p:cond delay="0"/>
                                          </p:stCondLst>
                                        </p:cTn>
                                        <p:tgtEl>
                                          <p:spTgt spid="44"/>
                                        </p:tgtEl>
                                        <p:attrNameLst>
                                          <p:attrName>style.visibility</p:attrName>
                                        </p:attrNameLst>
                                      </p:cBhvr>
                                      <p:to>
                                        <p:strVal val="visible"/>
                                      </p:to>
                                    </p:set>
                                    <p:animEffect filter="wipe(left)" transition="in">
                                      <p:cBhvr>
                                        <p:cTn dur="500" id="1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什么是个人品牌</a:t>
            </a:r>
          </a:p>
        </p:txBody>
      </p:sp>
      <p:pic>
        <p:nvPicPr>
          <p:cNvPr descr="http://www.microcaptrends.com/sites/default/files/styles/blog-view-img/public/coke_disc%5B1%5D.pn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6201739" y="-446"/>
            <a:ext cx="5305538" cy="4509707"/>
          </a:xfrm>
          <a:prstGeom prst="rect">
            <a:avLst/>
          </a:prstGeom>
          <a:noFill/>
          <a:extLst>
            <a:ext uri="{909E8E84-426E-40DD-AFC4-6F175D3DCCD1}">
              <a14:hiddenFill>
                <a:solidFill>
                  <a:srgbClr val="FFFFFF"/>
                </a:solidFill>
              </a14:hiddenFill>
            </a:ext>
          </a:extLst>
        </p:spPr>
      </p:pic>
      <p:grpSp>
        <p:nvGrpSpPr>
          <p:cNvPr id="2" name="组合 1"/>
          <p:cNvGrpSpPr/>
          <p:nvPr/>
        </p:nvGrpSpPr>
        <p:grpSpPr>
          <a:xfrm>
            <a:off x="1918992" y="2133039"/>
            <a:ext cx="3456450" cy="3456450"/>
            <a:chOff x="1918742" y="2133208"/>
            <a:chExt cx="3456000" cy="3456000"/>
          </a:xfrm>
        </p:grpSpPr>
        <p:grpSp>
          <p:nvGrpSpPr>
            <p:cNvPr id="15" name="组合 14"/>
            <p:cNvGrpSpPr/>
            <p:nvPr/>
          </p:nvGrpSpPr>
          <p:grpSpPr>
            <a:xfrm>
              <a:off x="1918742" y="2133208"/>
              <a:ext cx="3456000" cy="3456000"/>
              <a:chOff x="3744276" y="791994"/>
              <a:chExt cx="3456000" cy="3456000"/>
            </a:xfrm>
          </p:grpSpPr>
          <p:sp>
            <p:nvSpPr>
              <p:cNvPr id="16" name="椭圆 15"/>
              <p:cNvSpPr/>
              <p:nvPr/>
            </p:nvSpPr>
            <p:spPr>
              <a:xfrm>
                <a:off x="3744276" y="791994"/>
                <a:ext cx="3456000" cy="3456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3942276" y="989994"/>
                <a:ext cx="3060000" cy="3060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TextBox 17">
              <a:hlinkClick action="ppaction://noaction"/>
            </p:cNvPr>
            <p:cNvSpPr txBox="1"/>
            <p:nvPr/>
          </p:nvSpPr>
          <p:spPr>
            <a:xfrm>
              <a:off x="2411220" y="2854639"/>
              <a:ext cx="2603865" cy="2280217"/>
            </a:xfrm>
            <a:prstGeom prst="rect">
              <a:avLst/>
            </a:prstGeom>
            <a:noFill/>
          </p:spPr>
          <p:txBody>
            <a:bodyPr rtlCol="0" wrap="square">
              <a:spAutoFit/>
            </a:bodyPr>
            <a:lstStyle/>
            <a:p>
              <a:pPr algn="ctr">
                <a:lnSpc>
                  <a:spcPct val="114000"/>
                </a:lnSpc>
              </a:pPr>
              <a:r>
                <a:rPr altLang="en-US" lang="zh-CN" sz="1400">
                  <a:solidFill>
                    <a:schemeClr val="bg1"/>
                  </a:solidFill>
                  <a:latin charset="-122" pitchFamily="34" typeface="微软雅黑"/>
                  <a:ea charset="-122" pitchFamily="34" typeface="微软雅黑"/>
                </a:rPr>
                <a:t>提起品牌，我们首先想到的是企业，是商品，比如可口可乐、IBM、SONY等，我们想到这些品牌，就会联想到他们优质的产品和良好的企业形象。不仅是企业、产品需要建立品牌，个人也需要在职场中建立个人品牌。那么，什么是个人品牌呢？</a:t>
              </a:r>
            </a:p>
          </p:txBody>
        </p:sp>
      </p:grpSp>
    </p:spTree>
    <p:extLst>
      <p:ext uri="{BB962C8B-B14F-4D97-AF65-F5344CB8AC3E}">
        <p14:creationId val="327732165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52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fltVal val="0"/>
                                          </p:val>
                                        </p:tav>
                                        <p:tav tm="100000">
                                          <p:val>
                                            <p:strVal val="#ppt_h"/>
                                          </p:val>
                                        </p:tav>
                                      </p:tavLst>
                                    </p:anim>
                                    <p:anim calcmode="lin" valueType="num">
                                      <p:cBhvr>
                                        <p:cTn dur="500" fill="hold" id="15"/>
                                        <p:tgtEl>
                                          <p:spTgt spid="2"/>
                                        </p:tgtEl>
                                        <p:attrNameLst>
                                          <p:attrName>ppt_x</p:attrName>
                                        </p:attrNameLst>
                                      </p:cBhvr>
                                      <p:tavLst>
                                        <p:tav tm="0">
                                          <p:val>
                                            <p:fltVal val="0.5"/>
                                          </p:val>
                                        </p:tav>
                                        <p:tav tm="100000">
                                          <p:val>
                                            <p:strVal val="#ppt_x"/>
                                          </p:val>
                                        </p:tav>
                                      </p:tavLst>
                                    </p:anim>
                                    <p:anim calcmode="lin" valueType="num">
                                      <p:cBhvr>
                                        <p:cTn dur="500" fill="hold" id="16"/>
                                        <p:tgtEl>
                                          <p:spTgt spid="2"/>
                                        </p:tgtEl>
                                        <p:attrNameLst>
                                          <p:attrName>ppt_y</p:attrName>
                                        </p:attrNameLst>
                                      </p:cBhvr>
                                      <p:tavLst>
                                        <p:tav tm="0">
                                          <p:val>
                                            <p:fltVal val="0.5"/>
                                          </p:val>
                                        </p:tav>
                                        <p:tav tm="100000">
                                          <p:val>
                                            <p:strVal val="#ppt_y"/>
                                          </p:val>
                                        </p:tav>
                                      </p:tavLst>
                                    </p:anim>
                                  </p:childTnLst>
                                </p:cTn>
                              </p:par>
                              <p:par>
                                <p:cTn autoRev="1" fill="hold" id="17" nodeType="withEffect" presetClass="emph" presetID="6" presetSubtype="0">
                                  <p:stCondLst>
                                    <p:cond delay="500"/>
                                  </p:stCondLst>
                                  <p:childTnLst>
                                    <p:animScale>
                                      <p:cBhvr>
                                        <p:cTn dur="150" fill="hold" id="18"/>
                                        <p:tgtEl>
                                          <p:spTgt spid="2"/>
                                        </p:tgtEl>
                                      </p:cBhvr>
                                      <p:by x="108000" y="108000"/>
                                    </p:animScale>
                                  </p:childTnLst>
                                </p:cTn>
                              </p:par>
                              <p:par>
                                <p:cTn fill="hold" id="19" nodeType="withEffect" presetClass="entr" presetID="14" presetSubtype="10">
                                  <p:stCondLst>
                                    <p:cond delay="500"/>
                                  </p:stCondLst>
                                  <p:childTnLst>
                                    <p:set>
                                      <p:cBhvr>
                                        <p:cTn dur="1" fill="hold" id="20">
                                          <p:stCondLst>
                                            <p:cond delay="0"/>
                                          </p:stCondLst>
                                        </p:cTn>
                                        <p:tgtEl>
                                          <p:spTgt spid="1026"/>
                                        </p:tgtEl>
                                        <p:attrNameLst>
                                          <p:attrName>style.visibility</p:attrName>
                                        </p:attrNameLst>
                                      </p:cBhvr>
                                      <p:to>
                                        <p:strVal val="visible"/>
                                      </p:to>
                                    </p:set>
                                    <p:animEffect filter="randombar(horizontal)" transition="in">
                                      <p:cBhvr>
                                        <p:cTn dur="500" id="21"/>
                                        <p:tgtEl>
                                          <p:spTgt spid="10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个人品牌定位</a:t>
            </a:r>
          </a:p>
        </p:txBody>
      </p:sp>
      <p:pic>
        <p:nvPicPr>
          <p:cNvPr descr="E:\仝德志文件，勿删！\03-参考文档\！PPT图片及版面资源\06-PPT精选插图\02-商务\锚.jpg" id="1032" name="Picture 8"/>
          <p:cNvPicPr>
            <a:picLocks noChangeArrowheads="1" noChangeAspect="1"/>
          </p:cNvPicPr>
          <p:nvPr/>
        </p:nvPicPr>
        <p:blipFill>
          <a:blip r:embed="rId2">
            <a:extLst>
              <a:ext uri="{28A0092B-C50C-407E-A947-70E740481C1C}">
                <a14:useLocalDpi/>
              </a:ext>
            </a:extLst>
          </a:blip>
          <a:stretch>
            <a:fillRect/>
          </a:stretch>
        </p:blipFill>
        <p:spPr bwMode="auto">
          <a:xfrm>
            <a:off x="6600122" y="1333599"/>
            <a:ext cx="5196662" cy="3247679"/>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54" name="Text Box 44"/>
          <p:cNvSpPr txBox="1">
            <a:spLocks noChangeArrowheads="1"/>
          </p:cNvSpPr>
          <p:nvPr/>
        </p:nvSpPr>
        <p:spPr bwMode="auto">
          <a:xfrm>
            <a:off x="1702940" y="1268479"/>
            <a:ext cx="4753147"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需求定位：刘德华的定位就非常明确，那就是定位于华人圈。曾多人邀他去好莱坞发展，被他拒绝。定位于华人圈，让他游刃有余，并在亚洲甚至世界范围内依然有很大的影响力。</a:t>
            </a:r>
          </a:p>
        </p:txBody>
      </p:sp>
      <p:sp>
        <p:nvSpPr>
          <p:cNvPr id="55" name="Text Box 44"/>
          <p:cNvSpPr txBox="1">
            <a:spLocks noChangeArrowheads="1"/>
          </p:cNvSpPr>
          <p:nvPr/>
        </p:nvSpPr>
        <p:spPr bwMode="auto">
          <a:xfrm>
            <a:off x="1702940" y="2924879"/>
            <a:ext cx="4753147"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给予定位，即个人品牌的核心价值，特别是职业价值定位。可按照SWOT分析工具来分析个人內部的优势与劣势以及外部环境的机会与威胁，并以发挥优势、弥补劣势，抓住机会，规避威胁为原则，来选择自己的最佳职业定位（职业锚）。</a:t>
            </a:r>
          </a:p>
        </p:txBody>
      </p:sp>
      <p:cxnSp>
        <p:nvCxnSpPr>
          <p:cNvPr id="56" name="直接连接符 55"/>
          <p:cNvCxnSpPr/>
          <p:nvPr/>
        </p:nvCxnSpPr>
        <p:spPr>
          <a:xfrm flipH="1">
            <a:off x="11641338" y="4797330"/>
            <a:ext cx="0" cy="1296313"/>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27246765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1000" id="7"/>
                                        <p:tgtEl>
                                          <p:spTgt spid="54"/>
                                        </p:tgtEl>
                                      </p:cBhvr>
                                    </p:animEffect>
                                    <p:anim calcmode="lin" valueType="num">
                                      <p:cBhvr>
                                        <p:cTn dur="1000" fill="hold" id="8"/>
                                        <p:tgtEl>
                                          <p:spTgt spid="54"/>
                                        </p:tgtEl>
                                        <p:attrNameLst>
                                          <p:attrName>ppt_x</p:attrName>
                                        </p:attrNameLst>
                                      </p:cBhvr>
                                      <p:tavLst>
                                        <p:tav tm="0">
                                          <p:val>
                                            <p:strVal val="#ppt_x"/>
                                          </p:val>
                                        </p:tav>
                                        <p:tav tm="100000">
                                          <p:val>
                                            <p:strVal val="#ppt_x"/>
                                          </p:val>
                                        </p:tav>
                                      </p:tavLst>
                                    </p:anim>
                                    <p:anim calcmode="lin" valueType="num">
                                      <p:cBhvr>
                                        <p:cTn dur="1000" fill="hold" id="9"/>
                                        <p:tgtEl>
                                          <p:spTgt spid="54"/>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5"/>
                                        </p:tgtEl>
                                        <p:attrNameLst>
                                          <p:attrName>style.visibility</p:attrName>
                                        </p:attrNameLst>
                                      </p:cBhvr>
                                      <p:to>
                                        <p:strVal val="visible"/>
                                      </p:to>
                                    </p:set>
                                    <p:animEffect filter="fade" transition="in">
                                      <p:cBhvr>
                                        <p:cTn dur="1000" id="12"/>
                                        <p:tgtEl>
                                          <p:spTgt spid="55"/>
                                        </p:tgtEl>
                                      </p:cBhvr>
                                    </p:animEffect>
                                    <p:anim calcmode="lin" valueType="num">
                                      <p:cBhvr>
                                        <p:cTn dur="1000" fill="hold" id="13"/>
                                        <p:tgtEl>
                                          <p:spTgt spid="55"/>
                                        </p:tgtEl>
                                        <p:attrNameLst>
                                          <p:attrName>ppt_x</p:attrName>
                                        </p:attrNameLst>
                                      </p:cBhvr>
                                      <p:tavLst>
                                        <p:tav tm="0">
                                          <p:val>
                                            <p:strVal val="#ppt_x"/>
                                          </p:val>
                                        </p:tav>
                                        <p:tav tm="100000">
                                          <p:val>
                                            <p:strVal val="#ppt_x"/>
                                          </p:val>
                                        </p:tav>
                                      </p:tavLst>
                                    </p:anim>
                                    <p:anim calcmode="lin" valueType="num">
                                      <p:cBhvr>
                                        <p:cTn dur="1000" fill="hold" id="14"/>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cxnSp>
        <p:nvCxnSpPr>
          <p:cNvPr id="56" name="直接连接符 55"/>
          <p:cNvCxnSpPr/>
          <p:nvPr/>
        </p:nvCxnSpPr>
        <p:spPr>
          <a:xfrm flipH="1">
            <a:off x="11641338" y="5589521"/>
            <a:ext cx="0" cy="50412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http://file11.mafengwo.net/M00/3A/4E/wKgBpU5Av6bcoWzIAAFokeWFcjk34.jpeg" id="1026" name="Picture 2"/>
          <p:cNvPicPr>
            <a:picLocks noChangeArrowheads="1" noChangeAspect="1"/>
          </p:cNvPicPr>
          <p:nvPr/>
        </p:nvPicPr>
        <p:blipFill>
          <a:blip r:embed="rId2">
            <a:extLst>
              <a:ext uri="{28A0092B-C50C-407E-A947-70E740481C1C}">
                <a14:useLocalDpi/>
              </a:ext>
            </a:extLst>
          </a:blip>
          <a:stretch>
            <a:fillRect/>
          </a:stretch>
        </p:blipFill>
        <p:spPr bwMode="auto">
          <a:xfrm>
            <a:off x="7690400" y="-446"/>
            <a:ext cx="3968900" cy="5445933"/>
          </a:xfrm>
          <a:prstGeom prst="rect">
            <a:avLst/>
          </a:prstGeom>
          <a:noFill/>
          <a:extLst>
            <a:ext uri="{909E8E84-426E-40DD-AFC4-6F175D3DCCD1}">
              <a14:hiddenFill>
                <a:solidFill>
                  <a:srgbClr val="FFFFFF"/>
                </a:solidFill>
              </a14:hiddenFill>
            </a:ext>
          </a:extLst>
        </p:spPr>
      </p:pic>
      <p:sp>
        <p:nvSpPr>
          <p:cNvPr id="7" name="Text Box 44"/>
          <p:cNvSpPr txBox="1">
            <a:spLocks noChangeArrowheads="1"/>
          </p:cNvSpPr>
          <p:nvPr/>
        </p:nvSpPr>
        <p:spPr bwMode="auto">
          <a:xfrm>
            <a:off x="1702940" y="2106550"/>
            <a:ext cx="5689373"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建立个人品牌的首要条件就是让人们清楚的记得你，在这个极度商业化的社会里，人们每天直接或间接接触到的各类信息数不胜数，包括商业的、人文的、军事的、政治的、生活相关柴、米、油、盐的、道听途说野史轶闻的等等等等，可谓举不胜举。</a:t>
            </a:r>
          </a:p>
        </p:txBody>
      </p:sp>
      <p:sp>
        <p:nvSpPr>
          <p:cNvPr id="8" name="Text Box 44"/>
          <p:cNvSpPr txBox="1">
            <a:spLocks noChangeArrowheads="1"/>
          </p:cNvSpPr>
          <p:nvPr/>
        </p:nvSpPr>
        <p:spPr bwMode="auto">
          <a:xfrm>
            <a:off x="1702940" y="4023373"/>
            <a:ext cx="5689373"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要让人们清楚的记得你的重要方法之一就是建立自己独特的个性的视觉形象。因此，你要根据自己的个人品牌定位给自己设计相应的个人形象，发型、服饰、手表、手机、包包、汽车等。</a:t>
            </a:r>
          </a:p>
        </p:txBody>
      </p:sp>
      <p:cxnSp>
        <p:nvCxnSpPr>
          <p:cNvPr id="9" name="直接连接符 8"/>
          <p:cNvCxnSpPr/>
          <p:nvPr/>
        </p:nvCxnSpPr>
        <p:spPr>
          <a:xfrm>
            <a:off x="1702940" y="1340496"/>
            <a:ext cx="5833408"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0" name="直接连接符 9"/>
          <p:cNvCxnSpPr/>
          <p:nvPr/>
        </p:nvCxnSpPr>
        <p:spPr>
          <a:xfrm flipH="1">
            <a:off x="1702940" y="1484531"/>
            <a:ext cx="0" cy="69403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3611694105"/>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par>
                                <p:cTn fill="hold" id="8" nodeType="withEffect" presetClass="entr" presetID="22" presetSubtype="4">
                                  <p:stCondLst>
                                    <p:cond delay="0"/>
                                  </p:stCondLst>
                                  <p:childTnLst>
                                    <p:set>
                                      <p:cBhvr>
                                        <p:cTn dur="1" fill="hold" id="9">
                                          <p:stCondLst>
                                            <p:cond delay="0"/>
                                          </p:stCondLst>
                                        </p:cTn>
                                        <p:tgtEl>
                                          <p:spTgt spid="10"/>
                                        </p:tgtEl>
                                        <p:attrNameLst>
                                          <p:attrName>style.visibility</p:attrName>
                                        </p:attrNameLst>
                                      </p:cBhvr>
                                      <p:to>
                                        <p:strVal val="visible"/>
                                      </p:to>
                                    </p:set>
                                    <p:animEffect filter="wipe(down)" transition="in">
                                      <p:cBhvr>
                                        <p:cTn dur="500" id="10"/>
                                        <p:tgtEl>
                                          <p:spTgt spid="10"/>
                                        </p:tgtEl>
                                      </p:cBhvr>
                                    </p:animEffect>
                                  </p:childTnLst>
                                </p:cTn>
                              </p:par>
                              <p:par>
                                <p:cTn fill="hold" id="11" nodeType="withEffect" presetClass="entr" presetID="22" presetSubtype="1">
                                  <p:stCondLst>
                                    <p:cond delay="0"/>
                                  </p:stCondLst>
                                  <p:childTnLst>
                                    <p:set>
                                      <p:cBhvr>
                                        <p:cTn dur="1" fill="hold" id="12">
                                          <p:stCondLst>
                                            <p:cond delay="0"/>
                                          </p:stCondLst>
                                        </p:cTn>
                                        <p:tgtEl>
                                          <p:spTgt spid="56"/>
                                        </p:tgtEl>
                                        <p:attrNameLst>
                                          <p:attrName>style.visibility</p:attrName>
                                        </p:attrNameLst>
                                      </p:cBhvr>
                                      <p:to>
                                        <p:strVal val="visible"/>
                                      </p:to>
                                    </p:set>
                                    <p:animEffect filter="wipe(up)" transition="in">
                                      <p:cBhvr>
                                        <p:cTn dur="500" id="13"/>
                                        <p:tgtEl>
                                          <p:spTgt spid="56"/>
                                        </p:tgtEl>
                                      </p:cBhvr>
                                    </p:animEffect>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g.bzdao.com/11768/2629445.jpg" id="2052" name="Picture 4"/>
          <p:cNvPicPr>
            <a:picLocks noChangeArrowheads="1" noChangeAspect="1"/>
          </p:cNvPicPr>
          <p:nvPr/>
        </p:nvPicPr>
        <p:blipFill>
          <a:blip r:embed="rId2">
            <a:extLst>
              <a:ext uri="{28A0092B-C50C-407E-A947-70E740481C1C}">
                <a14:useLocalDpi/>
              </a:ext>
            </a:extLst>
          </a:blip>
          <a:stretch>
            <a:fillRect/>
          </a:stretch>
        </p:blipFill>
        <p:spPr bwMode="auto">
          <a:xfrm>
            <a:off x="7690400" y="-445"/>
            <a:ext cx="3982033" cy="5445932"/>
          </a:xfrm>
          <a:prstGeom prst="rect">
            <a:avLst/>
          </a:prstGeom>
          <a:noFill/>
          <a:extLst>
            <a:ext uri="{909E8E84-426E-40DD-AFC4-6F175D3DCCD1}">
              <a14:hiddenFill>
                <a:solidFill>
                  <a:srgbClr val="FFFFFF"/>
                </a:solidFill>
              </a14:hiddenFill>
            </a:ext>
          </a:extLst>
        </p:spPr>
      </p:pic>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cxnSp>
        <p:nvCxnSpPr>
          <p:cNvPr id="56" name="直接连接符 55"/>
          <p:cNvCxnSpPr/>
          <p:nvPr/>
        </p:nvCxnSpPr>
        <p:spPr>
          <a:xfrm flipH="1">
            <a:off x="11641338" y="5589521"/>
            <a:ext cx="0" cy="50412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7" name="Text Box 44"/>
          <p:cNvSpPr txBox="1">
            <a:spLocks noChangeArrowheads="1"/>
          </p:cNvSpPr>
          <p:nvPr/>
        </p:nvSpPr>
        <p:spPr bwMode="auto">
          <a:xfrm>
            <a:off x="1702940" y="2132687"/>
            <a:ext cx="5689373"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诸葛亮的夫人姓黄名硕。诸葛亮还未迎娶黄硕时，在诸葛亮与她的父亲襄阳名士黄承彦谈论国家大事时，黄硕在一旁听。后来黄硕送与诸葛亮一把羽扇，诸葛亮问其何意，黄让亮猜，亮想来想去不得而知，说一定是作为定情信物吧。</a:t>
            </a:r>
          </a:p>
        </p:txBody>
      </p:sp>
      <p:sp>
        <p:nvSpPr>
          <p:cNvPr id="8" name="Text Box 44"/>
          <p:cNvSpPr txBox="1">
            <a:spLocks noChangeArrowheads="1"/>
          </p:cNvSpPr>
          <p:nvPr/>
        </p:nvSpPr>
        <p:spPr bwMode="auto">
          <a:xfrm>
            <a:off x="1702940" y="4023373"/>
            <a:ext cx="5689373"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黄硕说，你只知其一不知其二，那天在家父面前畅谈，看你眉飞色舞，喜怒皆形于色，这如何做得大事！成为一个真正的士人需有“泰山崩于前，而色不变”的修养气度。给你这把扇子以遮面！</a:t>
            </a:r>
          </a:p>
        </p:txBody>
      </p:sp>
      <p:cxnSp>
        <p:nvCxnSpPr>
          <p:cNvPr id="9" name="直接连接符 8"/>
          <p:cNvCxnSpPr/>
          <p:nvPr/>
        </p:nvCxnSpPr>
        <p:spPr>
          <a:xfrm>
            <a:off x="1702940" y="1340496"/>
            <a:ext cx="5833408"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0" name="直接连接符 9"/>
          <p:cNvCxnSpPr/>
          <p:nvPr/>
        </p:nvCxnSpPr>
        <p:spPr>
          <a:xfrm flipH="1">
            <a:off x="1702940" y="1484531"/>
            <a:ext cx="0" cy="69403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1495483133"/>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par>
                                <p:cTn fill="hold" id="8" nodeType="withEffect" presetClass="entr" presetID="22" presetSubtype="4">
                                  <p:stCondLst>
                                    <p:cond delay="0"/>
                                  </p:stCondLst>
                                  <p:childTnLst>
                                    <p:set>
                                      <p:cBhvr>
                                        <p:cTn dur="1" fill="hold" id="9">
                                          <p:stCondLst>
                                            <p:cond delay="0"/>
                                          </p:stCondLst>
                                        </p:cTn>
                                        <p:tgtEl>
                                          <p:spTgt spid="10"/>
                                        </p:tgtEl>
                                        <p:attrNameLst>
                                          <p:attrName>style.visibility</p:attrName>
                                        </p:attrNameLst>
                                      </p:cBhvr>
                                      <p:to>
                                        <p:strVal val="visible"/>
                                      </p:to>
                                    </p:set>
                                    <p:animEffect filter="wipe(down)" transition="in">
                                      <p:cBhvr>
                                        <p:cTn dur="500" id="10"/>
                                        <p:tgtEl>
                                          <p:spTgt spid="10"/>
                                        </p:tgtEl>
                                      </p:cBhvr>
                                    </p:animEffect>
                                  </p:childTnLst>
                                </p:cTn>
                              </p:par>
                              <p:par>
                                <p:cTn fill="hold" id="11" nodeType="withEffect" presetClass="entr" presetID="22" presetSubtype="1">
                                  <p:stCondLst>
                                    <p:cond delay="0"/>
                                  </p:stCondLst>
                                  <p:childTnLst>
                                    <p:set>
                                      <p:cBhvr>
                                        <p:cTn dur="1" fill="hold" id="12">
                                          <p:stCondLst>
                                            <p:cond delay="0"/>
                                          </p:stCondLst>
                                        </p:cTn>
                                        <p:tgtEl>
                                          <p:spTgt spid="56"/>
                                        </p:tgtEl>
                                        <p:attrNameLst>
                                          <p:attrName>style.visibility</p:attrName>
                                        </p:attrNameLst>
                                      </p:cBhvr>
                                      <p:to>
                                        <p:strVal val="visible"/>
                                      </p:to>
                                    </p:set>
                                    <p:animEffect filter="wipe(up)" transition="in">
                                      <p:cBhvr>
                                        <p:cTn dur="500" id="13"/>
                                        <p:tgtEl>
                                          <p:spTgt spid="56"/>
                                        </p:tgtEl>
                                      </p:cBhvr>
                                    </p:animEffect>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7.vcimg.com/resize/f6c5edb23b9ee6621e58d494c754b9e5132389(600x)/thumb.jpg" id="3074" name="Picture 2"/>
          <p:cNvPicPr>
            <a:picLocks noChangeArrowheads="1" noChangeAspect="1"/>
          </p:cNvPicPr>
          <p:nvPr/>
        </p:nvPicPr>
        <p:blipFill>
          <a:blip r:embed="rId2">
            <a:extLst>
              <a:ext uri="{28A0092B-C50C-407E-A947-70E740481C1C}">
                <a14:useLocalDpi/>
              </a:ext>
            </a:extLst>
          </a:blip>
          <a:stretch>
            <a:fillRect/>
          </a:stretch>
        </p:blipFill>
        <p:spPr bwMode="auto">
          <a:xfrm>
            <a:off x="5570469" y="134858"/>
            <a:ext cx="5134644" cy="6096795"/>
          </a:xfrm>
          <a:prstGeom prst="rect">
            <a:avLst/>
          </a:prstGeom>
          <a:noFill/>
          <a:extLst>
            <a:ext uri="{909E8E84-426E-40DD-AFC4-6F175D3DCCD1}">
              <a14:hiddenFill>
                <a:solidFill>
                  <a:srgbClr val="FFFFFF"/>
                </a:solidFill>
              </a14:hiddenFill>
            </a:ext>
          </a:extLst>
        </p:spPr>
      </p:pic>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cxnSp>
        <p:nvCxnSpPr>
          <p:cNvPr id="56" name="直接连接符 55"/>
          <p:cNvCxnSpPr/>
          <p:nvPr/>
        </p:nvCxnSpPr>
        <p:spPr>
          <a:xfrm flipH="1">
            <a:off x="11641338" y="5589521"/>
            <a:ext cx="0" cy="50412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7" name="Text Box 44"/>
          <p:cNvSpPr txBox="1">
            <a:spLocks noChangeArrowheads="1"/>
          </p:cNvSpPr>
          <p:nvPr/>
        </p:nvSpPr>
        <p:spPr bwMode="auto">
          <a:xfrm>
            <a:off x="910748" y="1970646"/>
            <a:ext cx="5113243" cy="206654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于是，无论春秋冬夏，每当诸葛亮出场时，他都拿着那把扇子。以掩饰自己喜怒哀乐，迷惑对方。因此，这把羽扇也成为了诸葛亮千百年来特定的品牌识别符合，诸葛亮还通过端坐四轮车，头戴纶巾，身披鹤氅，手拿羽扇，来塑造一幅高人逸士的形象。这些都作为他个人品牌形象一个标志。</a:t>
            </a:r>
          </a:p>
        </p:txBody>
      </p:sp>
    </p:spTree>
    <p:extLst>
      <p:ext uri="{BB962C8B-B14F-4D97-AF65-F5344CB8AC3E}">
        <p14:creationId val="66162420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56"/>
                                        </p:tgtEl>
                                        <p:attrNameLst>
                                          <p:attrName>style.visibility</p:attrName>
                                        </p:attrNameLst>
                                      </p:cBhvr>
                                      <p:to>
                                        <p:strVal val="visible"/>
                                      </p:to>
                                    </p:set>
                                    <p:animEffect filter="wipe(up)" transition="in">
                                      <p:cBhvr>
                                        <p:cTn dur="500" id="7"/>
                                        <p:tgtEl>
                                          <p:spTgt spid="56"/>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grpSp>
        <p:nvGrpSpPr>
          <p:cNvPr id="6" name="组合 5"/>
          <p:cNvGrpSpPr/>
          <p:nvPr/>
        </p:nvGrpSpPr>
        <p:grpSpPr>
          <a:xfrm>
            <a:off x="478645" y="1872963"/>
            <a:ext cx="2268295" cy="2268295"/>
            <a:chOff x="3824661" y="1640915"/>
            <a:chExt cx="2268000" cy="2268000"/>
          </a:xfrm>
        </p:grpSpPr>
        <p:grpSp>
          <p:nvGrpSpPr>
            <p:cNvPr id="8" name="组合 7"/>
            <p:cNvGrpSpPr/>
            <p:nvPr/>
          </p:nvGrpSpPr>
          <p:grpSpPr>
            <a:xfrm>
              <a:off x="3824661" y="1640915"/>
              <a:ext cx="2268000" cy="2268000"/>
              <a:chOff x="3744276" y="791994"/>
              <a:chExt cx="2268000" cy="2268000"/>
            </a:xfrm>
          </p:grpSpPr>
          <p:sp>
            <p:nvSpPr>
              <p:cNvPr id="10" name="椭圆 9"/>
              <p:cNvSpPr/>
              <p:nvPr/>
            </p:nvSpPr>
            <p:spPr>
              <a:xfrm>
                <a:off x="3744276" y="791994"/>
                <a:ext cx="2268000" cy="2268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903816" y="951534"/>
                <a:ext cx="1908000" cy="1908000"/>
              </a:xfrm>
              <a:prstGeom prst="ellipse">
                <a:avLst/>
              </a:prstGeom>
              <a:pattFill prst="ltUpDiag">
                <a:fgClr>
                  <a:srgbClr val="FF9679"/>
                </a:fgClr>
                <a:bgClr>
                  <a:srgbClr val="FF7955"/>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8">
              <a:hlinkClick action="ppaction://noaction"/>
            </p:cNvPr>
            <p:cNvSpPr txBox="1"/>
            <p:nvPr/>
          </p:nvSpPr>
          <p:spPr>
            <a:xfrm>
              <a:off x="4184701" y="2099787"/>
              <a:ext cx="1635623" cy="1371422"/>
            </a:xfrm>
            <a:prstGeom prst="rect">
              <a:avLst/>
            </a:prstGeom>
            <a:noFill/>
          </p:spPr>
          <p:txBody>
            <a:bodyPr rtlCol="0" wrap="square">
              <a:spAutoFit/>
            </a:bodyPr>
            <a:lstStyle/>
            <a:p>
              <a:pPr algn="ctr"/>
              <a:r>
                <a:rPr altLang="en-US" lang="zh-CN" sz="1200">
                  <a:solidFill>
                    <a:schemeClr val="bg1"/>
                  </a:solidFill>
                  <a:latin charset="-122" pitchFamily="34" typeface="微软雅黑"/>
                  <a:ea charset="-122" pitchFamily="34" typeface="微软雅黑"/>
                </a:rPr>
                <a:t>在互联网时代，人们很多时间通过博客、微博以及QQ、MSN、Skype等IM软件对外进行沟通与交流。因此，我们也不能忽略网上的形象。</a:t>
              </a:r>
            </a:p>
          </p:txBody>
        </p:sp>
      </p:grpSp>
      <p:pic>
        <p:nvPicPr>
          <p:cNvPr descr="C:\Users\user\Desktop\未标题-1 拷贝.png" id="12" name="Picture 3"/>
          <p:cNvPicPr>
            <a:picLocks noChangeArrowheads="1" noChangeAspect="1"/>
          </p:cNvPicPr>
          <p:nvPr/>
        </p:nvPicPr>
        <p:blipFill>
          <a:blip r:embed="rId2">
            <a:extLst>
              <a:ext uri="{28A0092B-C50C-407E-A947-70E740481C1C}">
                <a14:useLocalDpi/>
              </a:ext>
            </a:extLst>
          </a:blip>
          <a:stretch>
            <a:fillRect/>
          </a:stretch>
        </p:blipFill>
        <p:spPr bwMode="auto">
          <a:xfrm>
            <a:off x="2481872" y="1196462"/>
            <a:ext cx="3143390" cy="3463550"/>
          </a:xfrm>
          <a:prstGeom prst="rect">
            <a:avLst/>
          </a:prstGeom>
          <a:noFill/>
          <a:extLst>
            <a:ext uri="{909E8E84-426E-40DD-AFC4-6F175D3DCCD1}">
              <a14:hiddenFill>
                <a:solidFill>
                  <a:srgbClr val="FFFFFF"/>
                </a:solidFill>
              </a14:hiddenFill>
            </a:ext>
          </a:extLst>
        </p:spPr>
      </p:pic>
      <p:sp>
        <p:nvSpPr>
          <p:cNvPr id="2" name="矩形 1"/>
          <p:cNvSpPr/>
          <p:nvPr/>
        </p:nvSpPr>
        <p:spPr>
          <a:xfrm>
            <a:off x="6672139" y="-243886"/>
            <a:ext cx="4032973" cy="498277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lang="zh-CN"/>
          </a:p>
        </p:txBody>
      </p:sp>
      <p:cxnSp>
        <p:nvCxnSpPr>
          <p:cNvPr id="14" name="直接连接符 13"/>
          <p:cNvCxnSpPr/>
          <p:nvPr/>
        </p:nvCxnSpPr>
        <p:spPr>
          <a:xfrm>
            <a:off x="2746940" y="4738886"/>
            <a:ext cx="343124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pic>
        <p:nvPicPr>
          <p:cNvPr descr="C:\Documents and Settings\Teliss_Tong\桌面\未标题-4 拷贝.png" id="5125" name="Picture 5"/>
          <p:cNvPicPr>
            <a:picLocks noChangeArrowheads="1" noChangeAspect="1"/>
          </p:cNvPicPr>
          <p:nvPr/>
        </p:nvPicPr>
        <p:blipFill>
          <a:blip r:embed="rId3">
            <a:extLst>
              <a:ext uri="{28A0092B-C50C-407E-A947-70E740481C1C}">
                <a14:useLocalDpi/>
              </a:ext>
            </a:extLst>
          </a:blip>
          <a:stretch>
            <a:fillRect/>
          </a:stretch>
        </p:blipFill>
        <p:spPr bwMode="auto">
          <a:xfrm>
            <a:off x="6528104" y="86361"/>
            <a:ext cx="2340305" cy="750014"/>
          </a:xfrm>
          <a:prstGeom prst="rect">
            <a:avLst/>
          </a:prstGeom>
          <a:noFill/>
          <a:extLst>
            <a:ext uri="{909E8E84-426E-40DD-AFC4-6F175D3DCCD1}">
              <a14:hiddenFill>
                <a:solidFill>
                  <a:srgbClr val="FFFFFF"/>
                </a:solidFill>
              </a14:hiddenFill>
            </a:ext>
          </a:extLst>
        </p:spPr>
      </p:pic>
      <p:grpSp>
        <p:nvGrpSpPr>
          <p:cNvPr id="5" name="组合 4"/>
          <p:cNvGrpSpPr/>
          <p:nvPr/>
        </p:nvGrpSpPr>
        <p:grpSpPr>
          <a:xfrm>
            <a:off x="6758674" y="291771"/>
            <a:ext cx="3802403" cy="4289507"/>
            <a:chOff x="6757794" y="292180"/>
            <a:chExt cx="3801908" cy="4288948"/>
          </a:xfrm>
        </p:grpSpPr>
        <p:sp>
          <p:nvSpPr>
            <p:cNvPr id="13" name="Text Box 44"/>
            <p:cNvSpPr txBox="1">
              <a:spLocks noChangeArrowheads="1"/>
            </p:cNvSpPr>
            <p:nvPr/>
          </p:nvSpPr>
          <p:spPr bwMode="auto">
            <a:xfrm>
              <a:off x="6887294" y="1164808"/>
              <a:ext cx="3672408" cy="338284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随着互联网的普及，越来越多的人习惯见面叫网名，真名反而被忽略了。起一个符合自身特色、亲和力强、容易记忆，印象深刻的名字是非常有必要的。一个好的名字，会让人一眼记住，留下不可磨灭的印象。这也是建立个人品牌的基础。同时，无论是在什么地方注册服务，都要坚持使用完全相同的用户名。这样更能让人记住你，也更能发挥品牌的宣传效应。</a:t>
              </a:r>
            </a:p>
          </p:txBody>
        </p:sp>
        <p:sp>
          <p:nvSpPr>
            <p:cNvPr id="4" name="TextBox 3"/>
            <p:cNvSpPr txBox="1"/>
            <p:nvPr/>
          </p:nvSpPr>
          <p:spPr>
            <a:xfrm>
              <a:off x="6757794" y="292180"/>
              <a:ext cx="1554278" cy="365712"/>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取一个好网名</a:t>
              </a:r>
            </a:p>
          </p:txBody>
        </p:sp>
      </p:grpSp>
      <p:grpSp>
        <p:nvGrpSpPr>
          <p:cNvPr id="25" name="组合 24"/>
          <p:cNvGrpSpPr/>
          <p:nvPr/>
        </p:nvGrpSpPr>
        <p:grpSpPr>
          <a:xfrm>
            <a:off x="5994422" y="836374"/>
            <a:ext cx="461665" cy="3744904"/>
            <a:chOff x="3318307" y="2815284"/>
            <a:chExt cx="461605" cy="3744416"/>
          </a:xfrm>
        </p:grpSpPr>
        <p:cxnSp>
          <p:nvCxnSpPr>
            <p:cNvPr id="26" name="直接箭头连接符 25"/>
            <p:cNvCxnSpPr/>
            <p:nvPr/>
          </p:nvCxnSpPr>
          <p:spPr>
            <a:xfrm flipH="1" flipV="1">
              <a:off x="3502832" y="2815284"/>
              <a:ext cx="0" cy="3744416"/>
            </a:xfrm>
            <a:prstGeom prst="straightConnector1">
              <a:avLst/>
            </a:prstGeom>
            <a:ln>
              <a:prstDash val="sysDot"/>
              <a:headEnd type="oval"/>
              <a:tailEnd type="arrow"/>
            </a:ln>
          </p:spPr>
          <p:style>
            <a:lnRef idx="1">
              <a:schemeClr val="accent6"/>
            </a:lnRef>
            <a:fillRef idx="0">
              <a:schemeClr val="accent6"/>
            </a:fillRef>
            <a:effectRef idx="0">
              <a:schemeClr val="accent6"/>
            </a:effectRef>
            <a:fontRef idx="minor">
              <a:schemeClr val="tx1"/>
            </a:fontRef>
          </p:style>
        </p:cxnSp>
        <p:sp>
          <p:nvSpPr>
            <p:cNvPr id="27" name="TextBox 26"/>
            <p:cNvSpPr txBox="1"/>
            <p:nvPr/>
          </p:nvSpPr>
          <p:spPr>
            <a:xfrm>
              <a:off x="3320539" y="4084314"/>
              <a:ext cx="457141" cy="1323258"/>
            </a:xfrm>
            <a:prstGeom prst="rect">
              <a:avLst/>
            </a:prstGeom>
            <a:solidFill>
              <a:schemeClr val="bg1"/>
            </a:solidFill>
          </p:spPr>
          <p:txBody>
            <a:bodyPr rtlCol="0" vert="eaVert" wrap="square">
              <a:spAutoFit/>
            </a:bodyPr>
            <a:lstStyle/>
            <a:p>
              <a:pPr algn="ctr"/>
              <a:r>
                <a:rPr altLang="en-US" lang="zh-CN" spc="150">
                  <a:solidFill>
                    <a:srgbClr val="00B0F0"/>
                  </a:solidFill>
                  <a:latin charset="-122" pitchFamily="34" typeface="微软雅黑"/>
                  <a:ea charset="-122" pitchFamily="34" typeface="微软雅黑"/>
                </a:rPr>
                <a:t>布衣公子</a:t>
              </a:r>
            </a:p>
          </p:txBody>
        </p:sp>
      </p:grpSp>
    </p:spTree>
    <p:extLst>
      <p:ext uri="{BB962C8B-B14F-4D97-AF65-F5344CB8AC3E}">
        <p14:creationId val="48268515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 calcmode="lin" valueType="num">
                                      <p:cBhvr>
                                        <p:cTn dur="500" fill="hold" id="9"/>
                                        <p:tgtEl>
                                          <p:spTgt spid="6"/>
                                        </p:tgtEl>
                                        <p:attrNameLst>
                                          <p:attrName>ppt_x</p:attrName>
                                        </p:attrNameLst>
                                      </p:cBhvr>
                                      <p:tavLst>
                                        <p:tav tm="0">
                                          <p:val>
                                            <p:fltVal val="0.5"/>
                                          </p:val>
                                        </p:tav>
                                        <p:tav tm="100000">
                                          <p:val>
                                            <p:strVal val="#ppt_x"/>
                                          </p:val>
                                        </p:tav>
                                      </p:tavLst>
                                    </p:anim>
                                    <p:anim calcmode="lin" valueType="num">
                                      <p:cBhvr>
                                        <p:cTn dur="500" fill="hold" id="10"/>
                                        <p:tgtEl>
                                          <p:spTgt spid="6"/>
                                        </p:tgtEl>
                                        <p:attrNameLst>
                                          <p:attrName>ppt_y</p:attrName>
                                        </p:attrNameLst>
                                      </p:cBhvr>
                                      <p:tavLst>
                                        <p:tav tm="0">
                                          <p:val>
                                            <p:fltVal val="0.5"/>
                                          </p:val>
                                        </p:tav>
                                        <p:tav tm="100000">
                                          <p:val>
                                            <p:strVal val="#ppt_y"/>
                                          </p:val>
                                        </p:tav>
                                      </p:tavLst>
                                    </p:anim>
                                  </p:childTnLst>
                                </p:cTn>
                              </p:par>
                              <p:par>
                                <p:cTn autoRev="1" fill="hold" id="11" nodeType="withEffect" presetClass="emph" presetID="6" presetSubtype="0">
                                  <p:stCondLst>
                                    <p:cond delay="500"/>
                                  </p:stCondLst>
                                  <p:childTnLst>
                                    <p:animScale>
                                      <p:cBhvr>
                                        <p:cTn dur="150" fill="hold" id="12"/>
                                        <p:tgtEl>
                                          <p:spTgt spid="6"/>
                                        </p:tgtEl>
                                      </p:cBhvr>
                                      <p:by x="108000" y="108000"/>
                                    </p:animScale>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xit" presetID="9" presetSubtype="0">
                                  <p:stCondLst>
                                    <p:cond delay="0"/>
                                  </p:stCondLst>
                                  <p:childTnLst>
                                    <p:animEffect filter="dissolve" transition="out">
                                      <p:cBhvr>
                                        <p:cTn dur="200" id="16"/>
                                        <p:tgtEl>
                                          <p:spTgt spid="6"/>
                                        </p:tgtEl>
                                      </p:cBhvr>
                                    </p:animEffect>
                                    <p:set>
                                      <p:cBhvr>
                                        <p:cTn dur="1" fill="hold" id="17">
                                          <p:stCondLst>
                                            <p:cond delay="199"/>
                                          </p:stCondLst>
                                        </p:cTn>
                                        <p:tgtEl>
                                          <p:spTgt spid="6"/>
                                        </p:tgtEl>
                                        <p:attrNameLst>
                                          <p:attrName>style.visibility</p:attrName>
                                        </p:attrNameLst>
                                      </p:cBhvr>
                                      <p:to>
                                        <p:strVal val="hidden"/>
                                      </p:to>
                                    </p:set>
                                  </p:childTnLst>
                                </p:cTn>
                              </p:par>
                              <p:par>
                                <p:cTn fill="hold" id="18" nodeType="withEffect" presetClass="exit" presetID="23" presetSubtype="32">
                                  <p:stCondLst>
                                    <p:cond delay="0"/>
                                  </p:stCondLst>
                                  <p:childTnLst>
                                    <p:anim calcmode="lin" valueType="num">
                                      <p:cBhvr>
                                        <p:cTn dur="200" id="19"/>
                                        <p:tgtEl>
                                          <p:spTgt spid="6"/>
                                        </p:tgtEl>
                                        <p:attrNameLst>
                                          <p:attrName>ppt_w</p:attrName>
                                        </p:attrNameLst>
                                      </p:cBhvr>
                                      <p:tavLst>
                                        <p:tav tm="0">
                                          <p:val>
                                            <p:strVal val="ppt_w"/>
                                          </p:val>
                                        </p:tav>
                                        <p:tav tm="100000">
                                          <p:val>
                                            <p:fltVal val="0"/>
                                          </p:val>
                                        </p:tav>
                                      </p:tavLst>
                                    </p:anim>
                                    <p:anim calcmode="lin" valueType="num">
                                      <p:cBhvr>
                                        <p:cTn dur="200" id="20"/>
                                        <p:tgtEl>
                                          <p:spTgt spid="6"/>
                                        </p:tgtEl>
                                        <p:attrNameLst>
                                          <p:attrName>ppt_h</p:attrName>
                                        </p:attrNameLst>
                                      </p:cBhvr>
                                      <p:tavLst>
                                        <p:tav tm="0">
                                          <p:val>
                                            <p:strVal val="ppt_h"/>
                                          </p:val>
                                        </p:tav>
                                        <p:tav tm="100000">
                                          <p:val>
                                            <p:fltVal val="0"/>
                                          </p:val>
                                        </p:tav>
                                      </p:tavLst>
                                    </p:anim>
                                    <p:set>
                                      <p:cBhvr>
                                        <p:cTn dur="1" fill="hold" id="21">
                                          <p:stCondLst>
                                            <p:cond delay="199"/>
                                          </p:stCondLst>
                                        </p:cTn>
                                        <p:tgtEl>
                                          <p:spTgt spid="6"/>
                                        </p:tgtEl>
                                        <p:attrNameLst>
                                          <p:attrName>style.visibility</p:attrName>
                                        </p:attrNameLst>
                                      </p:cBhvr>
                                      <p:to>
                                        <p:strVal val="hidden"/>
                                      </p:to>
                                    </p:set>
                                  </p:childTnLst>
                                </p:cTn>
                              </p:par>
                            </p:childTnLst>
                          </p:cTn>
                        </p:par>
                        <p:par>
                          <p:cTn fill="hold" id="22" nodeType="afterGroup">
                            <p:stCondLst>
                              <p:cond delay="200"/>
                            </p:stCondLst>
                            <p:childTnLst>
                              <p:par>
                                <p:cTn fill="hold" id="23" nodeType="afterEffect" presetClass="entr" presetID="2" presetSubtype="8">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200" fill="hold" id="25"/>
                                        <p:tgtEl>
                                          <p:spTgt spid="12"/>
                                        </p:tgtEl>
                                        <p:attrNameLst>
                                          <p:attrName>ppt_x</p:attrName>
                                        </p:attrNameLst>
                                      </p:cBhvr>
                                      <p:tavLst>
                                        <p:tav tm="0">
                                          <p:val>
                                            <p:strVal val="0-#ppt_w/2"/>
                                          </p:val>
                                        </p:tav>
                                        <p:tav tm="100000">
                                          <p:val>
                                            <p:strVal val="#ppt_x"/>
                                          </p:val>
                                        </p:tav>
                                      </p:tavLst>
                                    </p:anim>
                                    <p:anim calcmode="lin" valueType="num">
                                      <p:cBhvr additive="base">
                                        <p:cTn dur="200" fill="hold" id="26"/>
                                        <p:tgtEl>
                                          <p:spTgt spid="1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400"/>
                            </p:stCondLst>
                            <p:childTnLst>
                              <p:par>
                                <p:cTn fill="hold"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200" fill="hold" id="30"/>
                                        <p:tgtEl>
                                          <p:spTgt spid="25"/>
                                        </p:tgtEl>
                                        <p:attrNameLst>
                                          <p:attrName>ppt_x</p:attrName>
                                        </p:attrNameLst>
                                      </p:cBhvr>
                                      <p:tavLst>
                                        <p:tav tm="0">
                                          <p:val>
                                            <p:strVal val="#ppt_x"/>
                                          </p:val>
                                        </p:tav>
                                        <p:tav tm="100000">
                                          <p:val>
                                            <p:strVal val="#ppt_x"/>
                                          </p:val>
                                        </p:tav>
                                      </p:tavLst>
                                    </p:anim>
                                    <p:anim calcmode="lin" valueType="num">
                                      <p:cBhvr additive="base">
                                        <p:cTn dur="200" fill="hold" id="31"/>
                                        <p:tgtEl>
                                          <p:spTgt spid="25"/>
                                        </p:tgtEl>
                                        <p:attrNameLst>
                                          <p:attrName>ppt_y</p:attrName>
                                        </p:attrNameLst>
                                      </p:cBhvr>
                                      <p:tavLst>
                                        <p:tav tm="0">
                                          <p:val>
                                            <p:strVal val="1+#ppt_h/2"/>
                                          </p:val>
                                        </p:tav>
                                        <p:tav tm="100000">
                                          <p:val>
                                            <p:strVal val="#ppt_y"/>
                                          </p:val>
                                        </p:tav>
                                      </p:tavLst>
                                    </p:anim>
                                  </p:childTnLst>
                                </p:cTn>
                              </p:par>
                              <p:par>
                                <p:cTn fill="hold" id="32" nodeType="withEffect" presetClass="entr" presetID="22" presetSubtype="8">
                                  <p:stCondLst>
                                    <p:cond delay="0"/>
                                  </p:stCondLst>
                                  <p:childTnLst>
                                    <p:set>
                                      <p:cBhvr>
                                        <p:cTn dur="1" fill="hold" id="33">
                                          <p:stCondLst>
                                            <p:cond delay="0"/>
                                          </p:stCondLst>
                                        </p:cTn>
                                        <p:tgtEl>
                                          <p:spTgt spid="14"/>
                                        </p:tgtEl>
                                        <p:attrNameLst>
                                          <p:attrName>style.visibility</p:attrName>
                                        </p:attrNameLst>
                                      </p:cBhvr>
                                      <p:to>
                                        <p:strVal val="visible"/>
                                      </p:to>
                                    </p:set>
                                    <p:animEffect filter="wipe(left)" transition="in">
                                      <p:cBhvr>
                                        <p:cTn dur="500" id="34"/>
                                        <p:tgtEl>
                                          <p:spTgt spid="14"/>
                                        </p:tgtEl>
                                      </p:cBhvr>
                                    </p:animEffect>
                                  </p:childTnLst>
                                </p:cTn>
                              </p:par>
                            </p:childTnLst>
                          </p:cTn>
                        </p:par>
                        <p:par>
                          <p:cTn fill="hold" id="35" nodeType="afterGroup">
                            <p:stCondLst>
                              <p:cond delay="900"/>
                            </p:stCondLst>
                            <p:childTnLst>
                              <p:par>
                                <p:cTn fill="hold" id="36" nodeType="afterEffect" presetClass="entr" presetID="23" presetSubtype="528">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p:cTn dur="500" fill="hold" id="38"/>
                                        <p:tgtEl>
                                          <p:spTgt spid="5"/>
                                        </p:tgtEl>
                                        <p:attrNameLst>
                                          <p:attrName>ppt_w</p:attrName>
                                        </p:attrNameLst>
                                      </p:cBhvr>
                                      <p:tavLst>
                                        <p:tav tm="0">
                                          <p:val>
                                            <p:fltVal val="0"/>
                                          </p:val>
                                        </p:tav>
                                        <p:tav tm="100000">
                                          <p:val>
                                            <p:strVal val="#ppt_w"/>
                                          </p:val>
                                        </p:tav>
                                      </p:tavLst>
                                    </p:anim>
                                    <p:anim calcmode="lin" valueType="num">
                                      <p:cBhvr>
                                        <p:cTn dur="500" fill="hold" id="39"/>
                                        <p:tgtEl>
                                          <p:spTgt spid="5"/>
                                        </p:tgtEl>
                                        <p:attrNameLst>
                                          <p:attrName>ppt_h</p:attrName>
                                        </p:attrNameLst>
                                      </p:cBhvr>
                                      <p:tavLst>
                                        <p:tav tm="0">
                                          <p:val>
                                            <p:fltVal val="0"/>
                                          </p:val>
                                        </p:tav>
                                        <p:tav tm="100000">
                                          <p:val>
                                            <p:strVal val="#ppt_h"/>
                                          </p:val>
                                        </p:tav>
                                      </p:tavLst>
                                    </p:anim>
                                    <p:anim calcmode="lin" valueType="num">
                                      <p:cBhvr>
                                        <p:cTn dur="500" fill="hold" id="40"/>
                                        <p:tgtEl>
                                          <p:spTgt spid="5"/>
                                        </p:tgtEl>
                                        <p:attrNameLst>
                                          <p:attrName>ppt_x</p:attrName>
                                        </p:attrNameLst>
                                      </p:cBhvr>
                                      <p:tavLst>
                                        <p:tav tm="0">
                                          <p:val>
                                            <p:fltVal val="0.5"/>
                                          </p:val>
                                        </p:tav>
                                        <p:tav tm="100000">
                                          <p:val>
                                            <p:strVal val="#ppt_x"/>
                                          </p:val>
                                        </p:tav>
                                      </p:tavLst>
                                    </p:anim>
                                    <p:anim calcmode="lin" valueType="num">
                                      <p:cBhvr>
                                        <p:cTn dur="500" fill="hold" id="41"/>
                                        <p:tgtEl>
                                          <p:spTgt spid="5"/>
                                        </p:tgtEl>
                                        <p:attrNameLst>
                                          <p:attrName>ppt_y</p:attrName>
                                        </p:attrNameLst>
                                      </p:cBhvr>
                                      <p:tavLst>
                                        <p:tav tm="0">
                                          <p:val>
                                            <p:fltVal val="0.5"/>
                                          </p:val>
                                        </p:tav>
                                        <p:tav tm="100000">
                                          <p:val>
                                            <p:strVal val="#ppt_y"/>
                                          </p:val>
                                        </p:tav>
                                      </p:tavLst>
                                    </p:anim>
                                  </p:childTnLst>
                                </p:cTn>
                              </p:par>
                              <p:par>
                                <p:cTn autoRev="1" fill="hold" id="42" nodeType="withEffect" presetClass="emph" presetID="6" presetSubtype="0">
                                  <p:stCondLst>
                                    <p:cond delay="500"/>
                                  </p:stCondLst>
                                  <p:childTnLst>
                                    <p:animScale>
                                      <p:cBhvr>
                                        <p:cTn dur="150" fill="hold" id="43"/>
                                        <p:tgtEl>
                                          <p:spTgt spid="5"/>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eliss_Tong\桌面\未标题-1 拷贝.jpg" id="6148" name="Picture 4"/>
          <p:cNvPicPr>
            <a:picLocks noChangeArrowheads="1" noChangeAspect="1"/>
          </p:cNvPicPr>
          <p:nvPr/>
        </p:nvPicPr>
        <p:blipFill>
          <a:blip r:embed="rId2">
            <a:extLst>
              <a:ext uri="{28A0092B-C50C-407E-A947-70E740481C1C}">
                <a14:useLocalDpi/>
              </a:ext>
            </a:extLst>
          </a:blip>
          <a:stretch>
            <a:fillRect/>
          </a:stretch>
        </p:blipFill>
        <p:spPr bwMode="auto">
          <a:xfrm>
            <a:off x="0" y="961376"/>
            <a:ext cx="6705471" cy="3777510"/>
          </a:xfrm>
          <a:prstGeom prst="rect">
            <a:avLst/>
          </a:prstGeom>
          <a:noFill/>
          <a:extLst>
            <a:ext uri="{909E8E84-426E-40DD-AFC4-6F175D3DCCD1}">
              <a14:hiddenFill>
                <a:solidFill>
                  <a:srgbClr val="FFFFFF"/>
                </a:solidFill>
              </a14:hiddenFill>
            </a:ext>
          </a:extLst>
        </p:spPr>
      </p:pic>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sp>
        <p:nvSpPr>
          <p:cNvPr id="2" name="矩形 1"/>
          <p:cNvSpPr/>
          <p:nvPr/>
        </p:nvSpPr>
        <p:spPr>
          <a:xfrm>
            <a:off x="6672139" y="-243886"/>
            <a:ext cx="4032973" cy="498277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lang="zh-CN"/>
          </a:p>
        </p:txBody>
      </p:sp>
      <p:pic>
        <p:nvPicPr>
          <p:cNvPr descr="C:\Documents and Settings\Teliss_Tong\桌面\未标题-4 拷贝.png" id="5125" name="Picture 5"/>
          <p:cNvPicPr>
            <a:picLocks noChangeArrowheads="1" noChangeAspect="1"/>
          </p:cNvPicPr>
          <p:nvPr/>
        </p:nvPicPr>
        <p:blipFill>
          <a:blip r:embed="rId3">
            <a:extLst>
              <a:ext uri="{28A0092B-C50C-407E-A947-70E740481C1C}">
                <a14:useLocalDpi/>
              </a:ext>
            </a:extLst>
          </a:blip>
          <a:stretch>
            <a:fillRect/>
          </a:stretch>
        </p:blipFill>
        <p:spPr bwMode="auto">
          <a:xfrm>
            <a:off x="6528104" y="86361"/>
            <a:ext cx="2340305" cy="750014"/>
          </a:xfrm>
          <a:prstGeom prst="rect">
            <a:avLst/>
          </a:prstGeom>
          <a:noFill/>
          <a:extLst>
            <a:ext uri="{909E8E84-426E-40DD-AFC4-6F175D3DCCD1}">
              <a14:hiddenFill>
                <a:solidFill>
                  <a:srgbClr val="FFFFFF"/>
                </a:solidFill>
              </a14:hiddenFill>
            </a:ext>
          </a:extLst>
        </p:spPr>
      </p:pic>
      <p:grpSp>
        <p:nvGrpSpPr>
          <p:cNvPr id="5" name="组合 4"/>
          <p:cNvGrpSpPr/>
          <p:nvPr/>
        </p:nvGrpSpPr>
        <p:grpSpPr>
          <a:xfrm>
            <a:off x="6758674" y="291772"/>
            <a:ext cx="3802403" cy="3957064"/>
            <a:chOff x="6757794" y="292180"/>
            <a:chExt cx="3801908" cy="3956549"/>
          </a:xfrm>
        </p:grpSpPr>
        <p:sp>
          <p:nvSpPr>
            <p:cNvPr id="13" name="Text Box 44"/>
            <p:cNvSpPr txBox="1">
              <a:spLocks noChangeArrowheads="1"/>
            </p:cNvSpPr>
            <p:nvPr/>
          </p:nvSpPr>
          <p:spPr bwMode="auto">
            <a:xfrm>
              <a:off x="6887294" y="1164808"/>
              <a:ext cx="3672408" cy="305369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在网上每天接触的人很多，见过一次两次，根本记不住你长啥样。因此，当你在一个Web服务上创建一个帐户的时候，大多数系统会要求你上传个人资料图片。要尽量用自己的真实照片做头像，让人记住你的长相。同时，务必让你注册的每一项服务都使用同一张图片。加强个人品牌的标识的重复冲击，形成较为深刻的记忆。</a:t>
              </a:r>
            </a:p>
          </p:txBody>
        </p:sp>
        <p:sp>
          <p:nvSpPr>
            <p:cNvPr id="4" name="TextBox 3"/>
            <p:cNvSpPr txBox="1"/>
            <p:nvPr/>
          </p:nvSpPr>
          <p:spPr>
            <a:xfrm>
              <a:off x="6757794" y="292180"/>
              <a:ext cx="1782848" cy="365712"/>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尽量用真实头像</a:t>
              </a:r>
            </a:p>
          </p:txBody>
        </p:sp>
      </p:grpSp>
    </p:spTree>
    <p:extLst>
      <p:ext uri="{BB962C8B-B14F-4D97-AF65-F5344CB8AC3E}">
        <p14:creationId val="249191249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ppt_x</p:attrName>
                                        </p:attrNameLst>
                                      </p:cBhvr>
                                      <p:tavLst>
                                        <p:tav tm="0">
                                          <p:val>
                                            <p:fltVal val="0.5"/>
                                          </p:val>
                                        </p:tav>
                                        <p:tav tm="100000">
                                          <p:val>
                                            <p:strVal val="#ppt_x"/>
                                          </p:val>
                                        </p:tav>
                                      </p:tavLst>
                                    </p:anim>
                                    <p:anim calcmode="lin" valueType="num">
                                      <p:cBhvr>
                                        <p:cTn dur="500" fill="hold" id="10"/>
                                        <p:tgtEl>
                                          <p:spTgt spid="5"/>
                                        </p:tgtEl>
                                        <p:attrNameLst>
                                          <p:attrName>ppt_y</p:attrName>
                                        </p:attrNameLst>
                                      </p:cBhvr>
                                      <p:tavLst>
                                        <p:tav tm="0">
                                          <p:val>
                                            <p:fltVal val="0.5"/>
                                          </p:val>
                                        </p:tav>
                                        <p:tav tm="100000">
                                          <p:val>
                                            <p:strVal val="#ppt_y"/>
                                          </p:val>
                                        </p:tav>
                                      </p:tavLst>
                                    </p:anim>
                                  </p:childTnLst>
                                </p:cTn>
                              </p:par>
                              <p:par>
                                <p:cTn autoRev="1" fill="hold" id="11" nodeType="withEffect" presetClass="emph" presetID="6" presetSubtype="0">
                                  <p:stCondLst>
                                    <p:cond delay="500"/>
                                  </p:stCondLst>
                                  <p:childTnLst>
                                    <p:animScale>
                                      <p:cBhvr>
                                        <p:cTn dur="150" fill="hold" id="12"/>
                                        <p:tgtEl>
                                          <p:spTgt spid="5"/>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eliss_Tong\桌面\未标题-1 拷贝.jpg" id="7171" name="Picture 3"/>
          <p:cNvPicPr>
            <a:picLocks noChangeArrowheads="1" noChangeAspect="1"/>
          </p:cNvPicPr>
          <p:nvPr/>
        </p:nvPicPr>
        <p:blipFill>
          <a:blip r:embed="rId2">
            <a:extLst>
              <a:ext uri="{28A0092B-C50C-407E-A947-70E740481C1C}">
                <a14:useLocalDpi/>
              </a:ext>
            </a:extLst>
          </a:blip>
          <a:stretch>
            <a:fillRect/>
          </a:stretch>
        </p:blipFill>
        <p:spPr bwMode="auto">
          <a:xfrm>
            <a:off x="-97495" y="1077743"/>
            <a:ext cx="7048104" cy="3645375"/>
          </a:xfrm>
          <a:prstGeom prst="rect">
            <a:avLst/>
          </a:prstGeom>
          <a:noFill/>
          <a:ln w="28575">
            <a:solidFill>
              <a:schemeClr val="accent6">
                <a:lumMod val="60000"/>
                <a:lumOff val="40000"/>
              </a:schemeClr>
            </a:solidFill>
          </a:ln>
          <a:extLst>
            <a:ext uri="{909E8E84-426E-40DD-AFC4-6F175D3DCCD1}">
              <a14:hiddenFill>
                <a:solidFill>
                  <a:srgbClr val="FFFFFF"/>
                </a:solidFill>
              </a14:hiddenFill>
            </a:ext>
          </a:extLst>
        </p:spPr>
      </p:pic>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个人品牌识别设计</a:t>
            </a:r>
          </a:p>
        </p:txBody>
      </p:sp>
      <p:sp>
        <p:nvSpPr>
          <p:cNvPr id="2" name="矩形 1"/>
          <p:cNvSpPr/>
          <p:nvPr/>
        </p:nvSpPr>
        <p:spPr>
          <a:xfrm>
            <a:off x="6672139" y="-243886"/>
            <a:ext cx="4032973" cy="498277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lang="zh-CN"/>
          </a:p>
        </p:txBody>
      </p:sp>
      <p:pic>
        <p:nvPicPr>
          <p:cNvPr descr="C:\Documents and Settings\Teliss_Tong\桌面\未标题-4 拷贝.png" id="5125" name="Picture 5"/>
          <p:cNvPicPr>
            <a:picLocks noChangeArrowheads="1" noChangeAspect="1"/>
          </p:cNvPicPr>
          <p:nvPr/>
        </p:nvPicPr>
        <p:blipFill>
          <a:blip r:embed="rId3">
            <a:extLst>
              <a:ext uri="{28A0092B-C50C-407E-A947-70E740481C1C}">
                <a14:useLocalDpi/>
              </a:ext>
            </a:extLst>
          </a:blip>
          <a:stretch>
            <a:fillRect/>
          </a:stretch>
        </p:blipFill>
        <p:spPr bwMode="auto">
          <a:xfrm>
            <a:off x="6528104" y="86361"/>
            <a:ext cx="2340305" cy="750014"/>
          </a:xfrm>
          <a:prstGeom prst="rect">
            <a:avLst/>
          </a:prstGeom>
          <a:noFill/>
          <a:extLst>
            <a:ext uri="{909E8E84-426E-40DD-AFC4-6F175D3DCCD1}">
              <a14:hiddenFill>
                <a:solidFill>
                  <a:srgbClr val="FFFFFF"/>
                </a:solidFill>
              </a14:hiddenFill>
            </a:ext>
          </a:extLst>
        </p:spPr>
      </p:pic>
      <p:grpSp>
        <p:nvGrpSpPr>
          <p:cNvPr id="5" name="组合 4"/>
          <p:cNvGrpSpPr/>
          <p:nvPr/>
        </p:nvGrpSpPr>
        <p:grpSpPr>
          <a:xfrm>
            <a:off x="6758674" y="291772"/>
            <a:ext cx="3770867" cy="3590023"/>
            <a:chOff x="6757794" y="292180"/>
            <a:chExt cx="3770376" cy="3589556"/>
          </a:xfrm>
        </p:grpSpPr>
        <p:sp>
          <p:nvSpPr>
            <p:cNvPr id="13" name="Text Box 44"/>
            <p:cNvSpPr txBox="1">
              <a:spLocks noChangeArrowheads="1"/>
            </p:cNvSpPr>
            <p:nvPr/>
          </p:nvSpPr>
          <p:spPr bwMode="auto">
            <a:xfrm>
              <a:off x="6855762" y="1164808"/>
              <a:ext cx="3672408" cy="272455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长时间不联系，别人很容易就忘了你是那家公司，做什么的。所以尽量在IM软件、博客或微博中，把个人资料写详细，让别人明确知道能与你建立哪方面的联系。这里重点提示一下，资料里不要放一些幼稚的文字、图形，特别是非主流的，这样容易让人误会你很幼稚。毕竟咱们都是成年人了，要赚钱养家。</a:t>
              </a:r>
            </a:p>
          </p:txBody>
        </p:sp>
        <p:sp>
          <p:nvSpPr>
            <p:cNvPr id="4" name="TextBox 3"/>
            <p:cNvSpPr txBox="1"/>
            <p:nvPr/>
          </p:nvSpPr>
          <p:spPr>
            <a:xfrm>
              <a:off x="6757794" y="292180"/>
              <a:ext cx="1782848" cy="365712"/>
            </a:xfrm>
            <a:prstGeom prst="rect">
              <a:avLst/>
            </a:prstGeom>
            <a:noFill/>
          </p:spPr>
          <p:txBody>
            <a:bodyPr rtlCol="0" wrap="none">
              <a:spAutoFit/>
            </a:bodyPr>
            <a:lstStyle/>
            <a:p>
              <a:r>
                <a:rPr altLang="en-US" lang="zh-CN">
                  <a:solidFill>
                    <a:schemeClr val="bg1"/>
                  </a:solidFill>
                  <a:latin charset="-122" pitchFamily="34" typeface="微软雅黑"/>
                  <a:ea charset="-122" pitchFamily="34" typeface="微软雅黑"/>
                </a:rPr>
                <a:t>个人资料要详细</a:t>
              </a:r>
            </a:p>
          </p:txBody>
        </p:sp>
      </p:grpSp>
    </p:spTree>
    <p:extLst>
      <p:ext uri="{BB962C8B-B14F-4D97-AF65-F5344CB8AC3E}">
        <p14:creationId val="34400257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ppt_x</p:attrName>
                                        </p:attrNameLst>
                                      </p:cBhvr>
                                      <p:tavLst>
                                        <p:tav tm="0">
                                          <p:val>
                                            <p:fltVal val="0.5"/>
                                          </p:val>
                                        </p:tav>
                                        <p:tav tm="100000">
                                          <p:val>
                                            <p:strVal val="#ppt_x"/>
                                          </p:val>
                                        </p:tav>
                                      </p:tavLst>
                                    </p:anim>
                                    <p:anim calcmode="lin" valueType="num">
                                      <p:cBhvr>
                                        <p:cTn dur="500" fill="hold" id="10"/>
                                        <p:tgtEl>
                                          <p:spTgt spid="5"/>
                                        </p:tgtEl>
                                        <p:attrNameLst>
                                          <p:attrName>ppt_y</p:attrName>
                                        </p:attrNameLst>
                                      </p:cBhvr>
                                      <p:tavLst>
                                        <p:tav tm="0">
                                          <p:val>
                                            <p:fltVal val="0.5"/>
                                          </p:val>
                                        </p:tav>
                                        <p:tav tm="100000">
                                          <p:val>
                                            <p:strVal val="#ppt_y"/>
                                          </p:val>
                                        </p:tav>
                                      </p:tavLst>
                                    </p:anim>
                                  </p:childTnLst>
                                </p:cTn>
                              </p:par>
                              <p:par>
                                <p:cTn autoRev="1" fill="hold" id="11" nodeType="withEffect" presetClass="emph" presetID="6" presetSubtype="0">
                                  <p:stCondLst>
                                    <p:cond delay="500"/>
                                  </p:stCondLst>
                                  <p:childTnLst>
                                    <p:animScale>
                                      <p:cBhvr>
                                        <p:cTn dur="150" fill="hold" id="12"/>
                                        <p:tgtEl>
                                          <p:spTgt spid="5"/>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xpic3249.jpg" id="2052" name="Picture 4"/>
          <p:cNvPicPr>
            <a:picLocks noChangeArrowheads="1" noChangeAspect="1"/>
          </p:cNvPicPr>
          <p:nvPr/>
        </p:nvPicPr>
        <p:blipFill>
          <a:blip r:embed="rId2">
            <a:extLst>
              <a:ext uri="{28A0092B-C50C-407E-A947-70E740481C1C}">
                <a14:useLocalDpi/>
              </a:ext>
            </a:extLst>
          </a:blip>
          <a:stretch>
            <a:fillRect/>
          </a:stretch>
        </p:blipFill>
        <p:spPr bwMode="auto">
          <a:xfrm>
            <a:off x="7485804" y="-447"/>
            <a:ext cx="4173495" cy="5734003"/>
          </a:xfrm>
          <a:prstGeom prst="rect">
            <a:avLst/>
          </a:prstGeom>
          <a:noFill/>
          <a:extLst>
            <a:ext uri="{909E8E84-426E-40DD-AFC4-6F175D3DCCD1}">
              <a14:hiddenFill>
                <a:solidFill>
                  <a:srgbClr val="FFFFFF"/>
                </a:solidFill>
              </a14:hiddenFill>
            </a:ext>
          </a:extLst>
        </p:spPr>
      </p:pic>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个人品牌传播推广</a:t>
            </a:r>
          </a:p>
        </p:txBody>
      </p:sp>
      <p:sp>
        <p:nvSpPr>
          <p:cNvPr id="18" name="Text Box 44"/>
          <p:cNvSpPr txBox="1">
            <a:spLocks noChangeArrowheads="1"/>
          </p:cNvSpPr>
          <p:nvPr/>
        </p:nvSpPr>
        <p:spPr bwMode="auto">
          <a:xfrm>
            <a:off x="1918992" y="2339329"/>
            <a:ext cx="5185251"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酒香也怕巷子深。在这个世界上，千里马常有，伯乐不常有，别期待有人为了你可以三顾茅庐（其实诸葛亮也进行了前期的运作）。如果你认为自己是个人才，但若不善于自我营销的话，也只好怀才不遇了。</a:t>
            </a:r>
          </a:p>
        </p:txBody>
      </p:sp>
      <p:sp>
        <p:nvSpPr>
          <p:cNvPr id="19" name="Text Box 44"/>
          <p:cNvSpPr txBox="1">
            <a:spLocks noChangeArrowheads="1"/>
          </p:cNvSpPr>
          <p:nvPr/>
        </p:nvSpPr>
        <p:spPr bwMode="auto">
          <a:xfrm>
            <a:off x="1918992" y="4023375"/>
            <a:ext cx="5185251"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因此，别在黑夜里对着美女挤眉弄眼。为了提升个人品牌知名度，我们要通过各种途径向世人推广自己，从而给自己赢得更多的各种机会。</a:t>
            </a:r>
          </a:p>
        </p:txBody>
      </p:sp>
      <p:cxnSp>
        <p:nvCxnSpPr>
          <p:cNvPr id="20" name="直接连接符 19"/>
          <p:cNvCxnSpPr/>
          <p:nvPr/>
        </p:nvCxnSpPr>
        <p:spPr>
          <a:xfrm>
            <a:off x="1918992" y="1340496"/>
            <a:ext cx="540067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1" name="直接连接符 20"/>
          <p:cNvCxnSpPr/>
          <p:nvPr/>
        </p:nvCxnSpPr>
        <p:spPr>
          <a:xfrm flipH="1">
            <a:off x="1919034" y="1484531"/>
            <a:ext cx="0" cy="69403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4016743810"/>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par>
                                <p:cTn fill="hold" id="8" nodeType="withEffect" presetClass="entr" presetID="22" presetSubtype="4">
                                  <p:stCondLst>
                                    <p:cond delay="0"/>
                                  </p:stCondLst>
                                  <p:childTnLst>
                                    <p:set>
                                      <p:cBhvr>
                                        <p:cTn dur="1" fill="hold" id="9">
                                          <p:stCondLst>
                                            <p:cond delay="0"/>
                                          </p:stCondLst>
                                        </p:cTn>
                                        <p:tgtEl>
                                          <p:spTgt spid="21"/>
                                        </p:tgtEl>
                                        <p:attrNameLst>
                                          <p:attrName>style.visibility</p:attrName>
                                        </p:attrNameLst>
                                      </p:cBhvr>
                                      <p:to>
                                        <p:strVal val="visible"/>
                                      </p:to>
                                    </p:set>
                                    <p:animEffect filter="wipe(down)" transition="in">
                                      <p:cBhvr>
                                        <p:cTn dur="500" id="10"/>
                                        <p:tgtEl>
                                          <p:spTgt spid="21"/>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1000" id="14"/>
                                        <p:tgtEl>
                                          <p:spTgt spid="18"/>
                                        </p:tgtEl>
                                      </p:cBhvr>
                                    </p:animEffect>
                                    <p:anim calcmode="lin" valueType="num">
                                      <p:cBhvr>
                                        <p:cTn dur="1000" fill="hold" id="15"/>
                                        <p:tgtEl>
                                          <p:spTgt spid="18"/>
                                        </p:tgtEl>
                                        <p:attrNameLst>
                                          <p:attrName>ppt_x</p:attrName>
                                        </p:attrNameLst>
                                      </p:cBhvr>
                                      <p:tavLst>
                                        <p:tav tm="0">
                                          <p:val>
                                            <p:strVal val="#ppt_x"/>
                                          </p:val>
                                        </p:tav>
                                        <p:tav tm="100000">
                                          <p:val>
                                            <p:strVal val="#ppt_x"/>
                                          </p:val>
                                        </p:tav>
                                      </p:tavLst>
                                    </p:anim>
                                    <p:anim calcmode="lin" valueType="num">
                                      <p:cBhvr>
                                        <p:cTn dur="1000" fill="hold" id="16"/>
                                        <p:tgtEl>
                                          <p:spTgt spid="18"/>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个人品牌传播推广</a:t>
            </a:r>
          </a:p>
        </p:txBody>
      </p:sp>
      <p:pic>
        <p:nvPicPr>
          <p:cNvPr descr="C:\Documents and Settings\tdz\桌面\friends_006.jpg" id="4" name="Picture 4"/>
          <p:cNvPicPr>
            <a:picLocks noChangeArrowheads="1" noChangeAspect="1"/>
          </p:cNvPicPr>
          <p:nvPr/>
        </p:nvPicPr>
        <p:blipFill>
          <a:blip r:embed="rId2">
            <a:extLst>
              <a:ext uri="{28A0092B-C50C-407E-A947-70E740481C1C}">
                <a14:useLocalDpi/>
              </a:ext>
            </a:extLst>
          </a:blip>
          <a:stretch>
            <a:fillRect/>
          </a:stretch>
        </p:blipFill>
        <p:spPr bwMode="auto">
          <a:xfrm>
            <a:off x="1054784" y="1124444"/>
            <a:ext cx="6483245" cy="4322163"/>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cxnSp>
        <p:nvCxnSpPr>
          <p:cNvPr id="5" name="直接连接符 4"/>
          <p:cNvCxnSpPr/>
          <p:nvPr/>
        </p:nvCxnSpPr>
        <p:spPr>
          <a:xfrm flipH="1">
            <a:off x="1054784" y="5589521"/>
            <a:ext cx="0" cy="504122"/>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6" name="Text Box 44"/>
          <p:cNvSpPr txBox="1">
            <a:spLocks noChangeArrowheads="1"/>
          </p:cNvSpPr>
          <p:nvPr/>
        </p:nvSpPr>
        <p:spPr bwMode="auto">
          <a:xfrm>
            <a:off x="7824416" y="1772601"/>
            <a:ext cx="403297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推广的途径主要有两条，一是通过线下的人际网络，如职场、商业交往等；二是通过互联网的博客、微博、SNS社区等。推广的方式主要就是参与活动、发出声音，分享作品，展示观点等。</a:t>
            </a:r>
          </a:p>
        </p:txBody>
      </p:sp>
      <p:cxnSp>
        <p:nvCxnSpPr>
          <p:cNvPr id="8" name="直接连接符 7"/>
          <p:cNvCxnSpPr/>
          <p:nvPr/>
        </p:nvCxnSpPr>
        <p:spPr>
          <a:xfrm>
            <a:off x="7716819" y="1124444"/>
            <a:ext cx="3859703"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9" name="直接连接符 8"/>
          <p:cNvCxnSpPr/>
          <p:nvPr/>
        </p:nvCxnSpPr>
        <p:spPr>
          <a:xfrm flipH="1">
            <a:off x="11569321" y="1241716"/>
            <a:ext cx="0" cy="347018"/>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373198597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par>
                                <p:cTn fill="hold" id="8" nodeType="withEffect" presetClass="entr" presetID="22" presetSubtype="8">
                                  <p:stCondLst>
                                    <p:cond delay="0"/>
                                  </p:stCondLst>
                                  <p:childTnLst>
                                    <p:set>
                                      <p:cBhvr>
                                        <p:cTn dur="1" fill="hold" id="9">
                                          <p:stCondLst>
                                            <p:cond delay="0"/>
                                          </p:stCondLst>
                                        </p:cTn>
                                        <p:tgtEl>
                                          <p:spTgt spid="8"/>
                                        </p:tgtEl>
                                        <p:attrNameLst>
                                          <p:attrName>style.visibility</p:attrName>
                                        </p:attrNameLst>
                                      </p:cBhvr>
                                      <p:to>
                                        <p:strVal val="visible"/>
                                      </p:to>
                                    </p:set>
                                    <p:animEffect filter="wipe(left)" transition="in">
                                      <p:cBhvr>
                                        <p:cTn dur="500" id="10"/>
                                        <p:tgtEl>
                                          <p:spTgt spid="8"/>
                                        </p:tgtEl>
                                      </p:cBhvr>
                                    </p:animEffect>
                                  </p:childTnLst>
                                </p:cTn>
                              </p:par>
                              <p:par>
                                <p:cTn fill="hold" id="11" nodeType="withEffect" presetClass="entr" presetID="22" presetSubtype="1">
                                  <p:stCondLst>
                                    <p:cond delay="0"/>
                                  </p:stCondLst>
                                  <p:childTnLst>
                                    <p:set>
                                      <p:cBhvr>
                                        <p:cTn dur="1" fill="hold" id="12">
                                          <p:stCondLst>
                                            <p:cond delay="0"/>
                                          </p:stCondLst>
                                        </p:cTn>
                                        <p:tgtEl>
                                          <p:spTgt spid="9"/>
                                        </p:tgtEl>
                                        <p:attrNameLst>
                                          <p:attrName>style.visibility</p:attrName>
                                        </p:attrNameLst>
                                      </p:cBhvr>
                                      <p:to>
                                        <p:strVal val="visible"/>
                                      </p:to>
                                    </p:set>
                                    <p:animEffect filter="wipe(up)" transition="in">
                                      <p:cBhvr>
                                        <p:cTn dur="500" id="13"/>
                                        <p:tgtEl>
                                          <p:spTgt spid="9"/>
                                        </p:tgtEl>
                                      </p:cBhvr>
                                    </p:animEffect>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29"/>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个人品牌维护提升</a:t>
            </a:r>
          </a:p>
        </p:txBody>
      </p:sp>
      <p:sp>
        <p:nvSpPr>
          <p:cNvPr id="18" name="Text Box 44"/>
          <p:cNvSpPr txBox="1">
            <a:spLocks noChangeArrowheads="1"/>
          </p:cNvSpPr>
          <p:nvPr/>
        </p:nvSpPr>
        <p:spPr bwMode="auto">
          <a:xfrm>
            <a:off x="5303808" y="620323"/>
            <a:ext cx="6265513"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zh-CN" lang="zh-CN">
                <a:solidFill>
                  <a:schemeClr val="tx1">
                    <a:lumMod val="65000"/>
                    <a:lumOff val="35000"/>
                  </a:schemeClr>
                </a:solidFill>
              </a:rPr>
              <a:t>个人品牌的打造是一个持之以恒的长期过程，如同植物生长需要阳光雨露，个人品牌也需要每一天充实的付出与栽培。同时，要注意，品牌建立时困难，破坏时，却异常容易，切不可被一时的成功而冲昏了头脑，在个人品牌经营上出现了偏差，前功尽弃，把辛苦打造的个人品牌亲手毁掉。因此，必须做到：</a:t>
            </a:r>
          </a:p>
        </p:txBody>
      </p:sp>
      <p:grpSp>
        <p:nvGrpSpPr>
          <p:cNvPr id="43" name="灰色1"/>
          <p:cNvGrpSpPr/>
          <p:nvPr/>
        </p:nvGrpSpPr>
        <p:grpSpPr>
          <a:xfrm>
            <a:off x="7027587" y="4220933"/>
            <a:ext cx="1332086" cy="1114431"/>
            <a:chOff x="4079380" y="5580064"/>
            <a:chExt cx="1331913" cy="1114286"/>
          </a:xfrm>
        </p:grpSpPr>
        <p:sp>
          <p:nvSpPr>
            <p:cNvPr id="44" name="Freeform 5"/>
            <p:cNvSpPr/>
            <p:nvPr/>
          </p:nvSpPr>
          <p:spPr bwMode="auto">
            <a:xfrm>
              <a:off x="4079380" y="5580064"/>
              <a:ext cx="1331913" cy="935037"/>
            </a:xfrm>
            <a:custGeom>
              <a:gdLst>
                <a:gd fmla="*/ 0 w 963" name="T0"/>
                <a:gd fmla="*/ 2147483647 h 691" name="T1"/>
                <a:gd fmla="*/ 2147483647 w 963" name="T2"/>
                <a:gd fmla="*/ 0 h 691" name="T3"/>
                <a:gd fmla="*/ 2147483647 w 963" name="T4"/>
                <a:gd fmla="*/ 2147483647 h 691" name="T5"/>
                <a:gd fmla="*/ 2147483647 w 963" name="T6"/>
                <a:gd fmla="*/ 2147483647 h 691" name="T7"/>
                <a:gd fmla="*/ 0 w 963" name="T8"/>
                <a:gd fmla="*/ 2147483647 h 6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1" w="963">
                  <a:moveTo>
                    <a:pt x="0" y="328"/>
                  </a:moveTo>
                  <a:lnTo>
                    <a:pt x="944" y="0"/>
                  </a:lnTo>
                  <a:lnTo>
                    <a:pt x="963" y="691"/>
                  </a:lnTo>
                  <a:lnTo>
                    <a:pt x="3" y="691"/>
                  </a:lnTo>
                  <a:lnTo>
                    <a:pt x="0" y="328"/>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45" name="Text Box 10"/>
            <p:cNvSpPr txBox="1">
              <a:spLocks noChangeArrowheads="1"/>
            </p:cNvSpPr>
            <p:nvPr/>
          </p:nvSpPr>
          <p:spPr bwMode="auto">
            <a:xfrm>
              <a:off x="4887419" y="5986464"/>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spcBef>
                  <a:spcPct val="50000"/>
                </a:spcBef>
                <a:defRPr/>
              </a:pPr>
              <a:r>
                <a:rPr altLang="zh-CN" b="1" kern="10" lang="en-US" sz="4000">
                  <a:ln w="9525">
                    <a:noFill/>
                    <a:round/>
                  </a:ln>
                  <a:solidFill>
                    <a:srgbClr val="B2B2B2"/>
                  </a:solidFill>
                  <a:latin charset="0" pitchFamily="34" typeface="Impact"/>
                  <a:ea charset="-122" pitchFamily="34" typeface="微软雅黑"/>
                </a:rPr>
                <a:t>1</a:t>
              </a:r>
            </a:p>
          </p:txBody>
        </p:sp>
      </p:grpSp>
      <p:grpSp>
        <p:nvGrpSpPr>
          <p:cNvPr id="46" name="灰色2"/>
          <p:cNvGrpSpPr/>
          <p:nvPr/>
        </p:nvGrpSpPr>
        <p:grpSpPr>
          <a:xfrm>
            <a:off x="8515268" y="3619192"/>
            <a:ext cx="1327323" cy="1716172"/>
            <a:chOff x="5566868" y="4978401"/>
            <a:chExt cx="1327150" cy="1715949"/>
          </a:xfrm>
        </p:grpSpPr>
        <p:sp>
          <p:nvSpPr>
            <p:cNvPr id="47" name="Freeform 2"/>
            <p:cNvSpPr/>
            <p:nvPr/>
          </p:nvSpPr>
          <p:spPr bwMode="auto">
            <a:xfrm>
              <a:off x="5566868" y="4978401"/>
              <a:ext cx="1327150" cy="1536700"/>
            </a:xfrm>
            <a:custGeom>
              <a:gdLst>
                <a:gd fmla="*/ 0 w 960" name="T0"/>
                <a:gd fmla="*/ 2147483647 h 1110" name="T1"/>
                <a:gd fmla="*/ 2147483647 w 960" name="T2"/>
                <a:gd fmla="*/ 0 h 1110" name="T3"/>
                <a:gd fmla="*/ 2147483647 w 960" name="T4"/>
                <a:gd fmla="*/ 2147483647 h 1110" name="T5"/>
                <a:gd fmla="*/ 0 w 960" name="T6"/>
                <a:gd fmla="*/ 2147483647 h 1110" name="T7"/>
                <a:gd fmla="*/ 0 w 960" name="T8"/>
                <a:gd fmla="*/ 2147483647 h 1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0" w="960">
                  <a:moveTo>
                    <a:pt x="0" y="390"/>
                  </a:moveTo>
                  <a:lnTo>
                    <a:pt x="952" y="0"/>
                  </a:lnTo>
                  <a:lnTo>
                    <a:pt x="960" y="1110"/>
                  </a:lnTo>
                  <a:lnTo>
                    <a:pt x="0" y="1110"/>
                  </a:lnTo>
                  <a:lnTo>
                    <a:pt x="0" y="390"/>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48" name="Text Box 11"/>
            <p:cNvSpPr txBox="1">
              <a:spLocks noChangeArrowheads="1"/>
            </p:cNvSpPr>
            <p:nvPr/>
          </p:nvSpPr>
          <p:spPr bwMode="auto">
            <a:xfrm>
              <a:off x="6382844" y="5986464"/>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spcBef>
                  <a:spcPct val="50000"/>
                </a:spcBef>
                <a:defRPr/>
              </a:pPr>
              <a:r>
                <a:rPr altLang="zh-CN" b="1" kern="10" lang="en-US" sz="4000">
                  <a:ln w="9525">
                    <a:noFill/>
                    <a:round/>
                  </a:ln>
                  <a:solidFill>
                    <a:srgbClr val="B2B2B2"/>
                  </a:solidFill>
                  <a:latin charset="0" pitchFamily="34" typeface="Impact"/>
                  <a:ea charset="-122" pitchFamily="34" typeface="微软雅黑"/>
                </a:rPr>
                <a:t>2</a:t>
              </a:r>
            </a:p>
          </p:txBody>
        </p:sp>
      </p:grpSp>
      <p:grpSp>
        <p:nvGrpSpPr>
          <p:cNvPr id="49" name="灰色3"/>
          <p:cNvGrpSpPr/>
          <p:nvPr/>
        </p:nvGrpSpPr>
        <p:grpSpPr>
          <a:xfrm>
            <a:off x="9990248" y="3069845"/>
            <a:ext cx="1336849" cy="2265519"/>
            <a:chOff x="7041655" y="4429126"/>
            <a:chExt cx="1336675" cy="2265224"/>
          </a:xfrm>
        </p:grpSpPr>
        <p:sp>
          <p:nvSpPr>
            <p:cNvPr id="50" name="Freeform 4"/>
            <p:cNvSpPr/>
            <p:nvPr/>
          </p:nvSpPr>
          <p:spPr bwMode="auto">
            <a:xfrm>
              <a:off x="7041655" y="4429126"/>
              <a:ext cx="1336675" cy="2085975"/>
            </a:xfrm>
            <a:custGeom>
              <a:gdLst>
                <a:gd fmla="*/ 0 w 967" name="T0"/>
                <a:gd fmla="*/ 2147483647 h 1507" name="T1"/>
                <a:gd fmla="*/ 2147483647 w 967" name="T2"/>
                <a:gd fmla="*/ 0 h 1507" name="T3"/>
                <a:gd fmla="*/ 2147483647 w 967" name="T4"/>
                <a:gd fmla="*/ 2147483647 h 1507" name="T5"/>
                <a:gd fmla="*/ 2147483647 w 967" name="T6"/>
                <a:gd fmla="*/ 2147483647 h 1507" name="T7"/>
                <a:gd fmla="*/ 0 w 967" name="T8"/>
                <a:gd fmla="*/ 2147483647 h 15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07" w="966">
                  <a:moveTo>
                    <a:pt x="0" y="381"/>
                  </a:moveTo>
                  <a:lnTo>
                    <a:pt x="949" y="0"/>
                  </a:lnTo>
                  <a:lnTo>
                    <a:pt x="967" y="1507"/>
                  </a:lnTo>
                  <a:lnTo>
                    <a:pt x="7" y="1507"/>
                  </a:lnTo>
                  <a:lnTo>
                    <a:pt x="0" y="381"/>
                  </a:lnTo>
                  <a:close/>
                </a:path>
              </a:pathLst>
            </a:custGeom>
            <a:gradFill rotWithShape="1">
              <a:gsLst>
                <a:gs pos="0">
                  <a:srgbClr val="DDDDDD"/>
                </a:gs>
                <a:gs pos="100000">
                  <a:srgbClr val="FFFFFF"/>
                </a:gs>
              </a:gsLst>
              <a:lin ang="5400000" scaled="1"/>
            </a:gradFill>
            <a:ln w="3175">
              <a:solidFill>
                <a:srgbClr val="C0C0C0"/>
              </a:solidFill>
              <a:miter lim="800000"/>
            </a:ln>
          </p:spPr>
          <p:txBody>
            <a:bodyPr anchor="ctr" wrap="none"/>
            <a:lstStyle/>
            <a:p>
              <a:endParaRPr altLang="en-US" kern="0" lang="zh-CN">
                <a:solidFill>
                  <a:sysClr lastClr="000000" val="windowText"/>
                </a:solidFill>
                <a:ea charset="-122" pitchFamily="34" typeface="微软雅黑"/>
              </a:endParaRPr>
            </a:p>
          </p:txBody>
        </p:sp>
        <p:sp>
          <p:nvSpPr>
            <p:cNvPr id="51" name="Text Box 12"/>
            <p:cNvSpPr txBox="1">
              <a:spLocks noChangeArrowheads="1"/>
            </p:cNvSpPr>
            <p:nvPr/>
          </p:nvSpPr>
          <p:spPr bwMode="auto">
            <a:xfrm>
              <a:off x="7849693" y="5986464"/>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algn="ctr" eaLnBrk="1" hangingPunct="1">
                <a:spcBef>
                  <a:spcPct val="50000"/>
                </a:spcBef>
                <a:defRPr/>
              </a:pPr>
              <a:r>
                <a:rPr altLang="zh-CN" b="1" kern="10" lang="en-US" sz="4000">
                  <a:ln w="9525">
                    <a:noFill/>
                    <a:round/>
                  </a:ln>
                  <a:solidFill>
                    <a:srgbClr val="B2B2B2"/>
                  </a:solidFill>
                  <a:latin charset="0" pitchFamily="34" typeface="Impact"/>
                  <a:ea charset="-122" pitchFamily="34" typeface="微软雅黑"/>
                </a:rPr>
                <a:t>3</a:t>
              </a:r>
            </a:p>
          </p:txBody>
        </p:sp>
      </p:grpSp>
      <p:grpSp>
        <p:nvGrpSpPr>
          <p:cNvPr id="52" name="深色1"/>
          <p:cNvGrpSpPr/>
          <p:nvPr/>
        </p:nvGrpSpPr>
        <p:grpSpPr>
          <a:xfrm>
            <a:off x="7025107" y="4233968"/>
            <a:ext cx="1332086" cy="1108219"/>
            <a:chOff x="4139952" y="4233863"/>
            <a:chExt cx="1331913" cy="1108075"/>
          </a:xfrm>
        </p:grpSpPr>
        <p:sp>
          <p:nvSpPr>
            <p:cNvPr id="53" name="Freeform 5"/>
            <p:cNvSpPr/>
            <p:nvPr/>
          </p:nvSpPr>
          <p:spPr bwMode="auto">
            <a:xfrm>
              <a:off x="4139952" y="4233863"/>
              <a:ext cx="1331913" cy="935037"/>
            </a:xfrm>
            <a:custGeom>
              <a:gdLst>
                <a:gd fmla="*/ 0 w 963" name="T0"/>
                <a:gd fmla="*/ 2147483647 h 691" name="T1"/>
                <a:gd fmla="*/ 2147483647 w 963" name="T2"/>
                <a:gd fmla="*/ 0 h 691" name="T3"/>
                <a:gd fmla="*/ 2147483647 w 963" name="T4"/>
                <a:gd fmla="*/ 2147483647 h 691" name="T5"/>
                <a:gd fmla="*/ 2147483647 w 963" name="T6"/>
                <a:gd fmla="*/ 2147483647 h 691" name="T7"/>
                <a:gd fmla="*/ 0 w 963" name="T8"/>
                <a:gd fmla="*/ 2147483647 h 6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1" w="963">
                  <a:moveTo>
                    <a:pt x="0" y="328"/>
                  </a:moveTo>
                  <a:lnTo>
                    <a:pt x="944" y="0"/>
                  </a:lnTo>
                  <a:lnTo>
                    <a:pt x="963" y="691"/>
                  </a:lnTo>
                  <a:lnTo>
                    <a:pt x="3" y="691"/>
                  </a:lnTo>
                  <a:lnTo>
                    <a:pt x="0" y="328"/>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defTabSz="914491">
                <a:defRPr/>
              </a:pPr>
              <a:endParaRPr altLang="en-US" kern="0" lang="zh-CN" sz="3200">
                <a:solidFill>
                  <a:sysClr lastClr="FFFFFF" val="window"/>
                </a:solidFill>
                <a:latin charset="-122" pitchFamily="34" typeface="微软雅黑"/>
                <a:ea charset="-122" pitchFamily="34" typeface="微软雅黑"/>
              </a:endParaRPr>
            </a:p>
          </p:txBody>
        </p:sp>
        <p:sp>
          <p:nvSpPr>
            <p:cNvPr id="54" name="Text Box 10"/>
            <p:cNvSpPr txBox="1">
              <a:spLocks noChangeArrowheads="1"/>
            </p:cNvSpPr>
            <p:nvPr/>
          </p:nvSpPr>
          <p:spPr bwMode="auto">
            <a:xfrm>
              <a:off x="4947991" y="4640262"/>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defTabSz="914491" eaLnBrk="1" hangingPunct="1">
                <a:spcBef>
                  <a:spcPct val="50000"/>
                </a:spcBef>
                <a:defRPr/>
              </a:pPr>
              <a:r>
                <a:rPr altLang="zh-CN" kern="0" lang="en-US" sz="4000">
                  <a:solidFill>
                    <a:sysClr lastClr="FFFFFF" val="window"/>
                  </a:solidFill>
                  <a:latin charset="0" pitchFamily="34" typeface="Impact"/>
                  <a:ea charset="-122" pitchFamily="34" typeface="微软雅黑"/>
                </a:rPr>
                <a:t>1</a:t>
              </a:r>
            </a:p>
          </p:txBody>
        </p:sp>
      </p:grpSp>
      <p:grpSp>
        <p:nvGrpSpPr>
          <p:cNvPr id="55" name="深色2"/>
          <p:cNvGrpSpPr/>
          <p:nvPr/>
        </p:nvGrpSpPr>
        <p:grpSpPr>
          <a:xfrm>
            <a:off x="8512788" y="3632226"/>
            <a:ext cx="1327323" cy="1709961"/>
            <a:chOff x="5627440" y="3632200"/>
            <a:chExt cx="1327150" cy="1709738"/>
          </a:xfrm>
        </p:grpSpPr>
        <p:sp>
          <p:nvSpPr>
            <p:cNvPr id="56" name="Freeform 2"/>
            <p:cNvSpPr/>
            <p:nvPr/>
          </p:nvSpPr>
          <p:spPr bwMode="auto">
            <a:xfrm>
              <a:off x="5627440" y="3632200"/>
              <a:ext cx="1327150" cy="1536700"/>
            </a:xfrm>
            <a:custGeom>
              <a:gdLst>
                <a:gd fmla="*/ 0 w 960" name="T0"/>
                <a:gd fmla="*/ 2147483647 h 1110" name="T1"/>
                <a:gd fmla="*/ 2147483647 w 960" name="T2"/>
                <a:gd fmla="*/ 0 h 1110" name="T3"/>
                <a:gd fmla="*/ 2147483647 w 960" name="T4"/>
                <a:gd fmla="*/ 2147483647 h 1110" name="T5"/>
                <a:gd fmla="*/ 0 w 960" name="T6"/>
                <a:gd fmla="*/ 2147483647 h 1110" name="T7"/>
                <a:gd fmla="*/ 0 w 960" name="T8"/>
                <a:gd fmla="*/ 2147483647 h 1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0" w="960">
                  <a:moveTo>
                    <a:pt x="0" y="390"/>
                  </a:moveTo>
                  <a:lnTo>
                    <a:pt x="952" y="0"/>
                  </a:lnTo>
                  <a:lnTo>
                    <a:pt x="960" y="1110"/>
                  </a:lnTo>
                  <a:lnTo>
                    <a:pt x="0" y="1110"/>
                  </a:lnTo>
                  <a:lnTo>
                    <a:pt x="0" y="390"/>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defTabSz="914491">
                <a:defRPr/>
              </a:pPr>
              <a:endParaRPr altLang="en-US" kern="0" lang="zh-CN" sz="3200">
                <a:solidFill>
                  <a:sysClr lastClr="FFFFFF" val="window"/>
                </a:solidFill>
                <a:latin charset="-122" pitchFamily="34" typeface="微软雅黑"/>
                <a:ea charset="-122" pitchFamily="34" typeface="微软雅黑"/>
              </a:endParaRPr>
            </a:p>
          </p:txBody>
        </p:sp>
        <p:sp>
          <p:nvSpPr>
            <p:cNvPr id="57" name="Text Box 11"/>
            <p:cNvSpPr txBox="1">
              <a:spLocks noChangeArrowheads="1"/>
            </p:cNvSpPr>
            <p:nvPr/>
          </p:nvSpPr>
          <p:spPr bwMode="auto">
            <a:xfrm>
              <a:off x="6443414" y="4640263"/>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defTabSz="914491" eaLnBrk="1" hangingPunct="1">
                <a:spcBef>
                  <a:spcPct val="50000"/>
                </a:spcBef>
                <a:defRPr/>
              </a:pPr>
              <a:r>
                <a:rPr altLang="zh-CN" kern="0" lang="en-US" sz="4000">
                  <a:solidFill>
                    <a:sysClr lastClr="FFFFFF" val="window"/>
                  </a:solidFill>
                  <a:latin charset="0" pitchFamily="34" typeface="Impact"/>
                  <a:ea charset="-122" pitchFamily="34" typeface="微软雅黑"/>
                </a:rPr>
                <a:t>2</a:t>
              </a:r>
            </a:p>
          </p:txBody>
        </p:sp>
      </p:grpSp>
      <p:grpSp>
        <p:nvGrpSpPr>
          <p:cNvPr id="58" name="深色3"/>
          <p:cNvGrpSpPr/>
          <p:nvPr/>
        </p:nvGrpSpPr>
        <p:grpSpPr>
          <a:xfrm>
            <a:off x="9996871" y="3082881"/>
            <a:ext cx="1336849" cy="2259307"/>
            <a:chOff x="7102227" y="3082925"/>
            <a:chExt cx="1336675" cy="2259013"/>
          </a:xfrm>
        </p:grpSpPr>
        <p:sp>
          <p:nvSpPr>
            <p:cNvPr id="59" name="Freeform 4"/>
            <p:cNvSpPr/>
            <p:nvPr/>
          </p:nvSpPr>
          <p:spPr bwMode="auto">
            <a:xfrm>
              <a:off x="7102227" y="3082925"/>
              <a:ext cx="1336675" cy="2085975"/>
            </a:xfrm>
            <a:custGeom>
              <a:gdLst>
                <a:gd fmla="*/ 0 w 967" name="T0"/>
                <a:gd fmla="*/ 2147483647 h 1507" name="T1"/>
                <a:gd fmla="*/ 2147483647 w 967" name="T2"/>
                <a:gd fmla="*/ 0 h 1507" name="T3"/>
                <a:gd fmla="*/ 2147483647 w 967" name="T4"/>
                <a:gd fmla="*/ 2147483647 h 1507" name="T5"/>
                <a:gd fmla="*/ 2147483647 w 967" name="T6"/>
                <a:gd fmla="*/ 2147483647 h 1507" name="T7"/>
                <a:gd fmla="*/ 0 w 967" name="T8"/>
                <a:gd fmla="*/ 2147483647 h 15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07" w="966">
                  <a:moveTo>
                    <a:pt x="0" y="381"/>
                  </a:moveTo>
                  <a:lnTo>
                    <a:pt x="949" y="0"/>
                  </a:lnTo>
                  <a:lnTo>
                    <a:pt x="967" y="1507"/>
                  </a:lnTo>
                  <a:lnTo>
                    <a:pt x="7" y="1507"/>
                  </a:lnTo>
                  <a:lnTo>
                    <a:pt x="0" y="381"/>
                  </a:lnTo>
                  <a:close/>
                </a:path>
              </a:pathLst>
            </a:custGeom>
            <a:gradFill>
              <a:gsLst>
                <a:gs pos="100000">
                  <a:srgbClr val="C00000">
                    <a:lumMod val="60000"/>
                    <a:lumOff val="40000"/>
                  </a:srgbClr>
                </a:gs>
                <a:gs pos="0">
                  <a:srgbClr val="C00000"/>
                </a:gs>
              </a:gsLst>
              <a:lin ang="16200000" scaled="0"/>
            </a:gradFill>
            <a:ln algn="ctr" cap="flat" cmpd="sng" w="3175">
              <a:noFill/>
              <a:prstDash val="solid"/>
            </a:ln>
            <a:effectLst/>
          </p:spPr>
          <p:txBody>
            <a:bodyPr anchor="ctr" vert="eaVert"/>
            <a:lstStyle/>
            <a:p>
              <a:pPr defTabSz="914491">
                <a:defRPr/>
              </a:pPr>
              <a:endParaRPr altLang="en-US" kern="0" lang="zh-CN" sz="3200">
                <a:solidFill>
                  <a:sysClr lastClr="FFFFFF" val="window"/>
                </a:solidFill>
                <a:latin charset="-122" pitchFamily="34" typeface="微软雅黑"/>
                <a:ea charset="-122" pitchFamily="34" typeface="微软雅黑"/>
              </a:endParaRPr>
            </a:p>
          </p:txBody>
        </p:sp>
        <p:sp>
          <p:nvSpPr>
            <p:cNvPr id="60" name="Text Box 12"/>
            <p:cNvSpPr txBox="1">
              <a:spLocks noChangeArrowheads="1"/>
            </p:cNvSpPr>
            <p:nvPr/>
          </p:nvSpPr>
          <p:spPr bwMode="auto">
            <a:xfrm>
              <a:off x="7910264" y="4640263"/>
              <a:ext cx="501650" cy="700949"/>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defTabSz="914491" eaLnBrk="1" hangingPunct="1">
                <a:spcBef>
                  <a:spcPct val="50000"/>
                </a:spcBef>
                <a:defRPr/>
              </a:pPr>
              <a:r>
                <a:rPr altLang="zh-CN" kern="0" lang="en-US" sz="4000">
                  <a:solidFill>
                    <a:sysClr lastClr="FFFFFF" val="window"/>
                  </a:solidFill>
                  <a:latin charset="0" pitchFamily="34" typeface="Impact"/>
                  <a:ea charset="-122" pitchFamily="34" typeface="微软雅黑"/>
                </a:rPr>
                <a:t>3</a:t>
              </a:r>
            </a:p>
          </p:txBody>
        </p:sp>
      </p:grpSp>
      <p:grpSp>
        <p:nvGrpSpPr>
          <p:cNvPr id="61" name="文本1"/>
          <p:cNvGrpSpPr/>
          <p:nvPr/>
        </p:nvGrpSpPr>
        <p:grpSpPr>
          <a:xfrm>
            <a:off x="1918992" y="4175223"/>
            <a:ext cx="6258391" cy="350911"/>
            <a:chOff x="-965497" y="4175125"/>
            <a:chExt cx="6257576" cy="350865"/>
          </a:xfrm>
        </p:grpSpPr>
        <p:sp>
          <p:nvSpPr>
            <p:cNvPr id="62" name="Line 14"/>
            <p:cNvSpPr>
              <a:spLocks noChangeShapeType="1"/>
            </p:cNvSpPr>
            <p:nvPr/>
          </p:nvSpPr>
          <p:spPr bwMode="auto">
            <a:xfrm flipH="1" flipV="1">
              <a:off x="-965497" y="4509118"/>
              <a:ext cx="6257576" cy="0"/>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latin charset="0" pitchFamily="34" typeface="Impact"/>
                <a:ea charset="-122" pitchFamily="34" typeface="微软雅黑"/>
              </a:endParaRPr>
            </a:p>
          </p:txBody>
        </p:sp>
        <p:sp>
          <p:nvSpPr>
            <p:cNvPr id="63" name="Rectangle 15"/>
            <p:cNvSpPr>
              <a:spLocks noChangeArrowheads="1"/>
            </p:cNvSpPr>
            <p:nvPr/>
          </p:nvSpPr>
          <p:spPr bwMode="auto">
            <a:xfrm>
              <a:off x="-893489" y="4175124"/>
              <a:ext cx="5544616" cy="347426"/>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tx1">
                      <a:lumMod val="65000"/>
                      <a:lumOff val="35000"/>
                    </a:schemeClr>
                  </a:solidFill>
                  <a:latin charset="0" pitchFamily="34" typeface="Impact"/>
                  <a:ea charset="-122" pitchFamily="34" typeface="微软雅黑"/>
                </a:rPr>
                <a:t>持之以恒地坚持对个人核心竞争力的培育，提升个人品牌价值。</a:t>
              </a:r>
            </a:p>
          </p:txBody>
        </p:sp>
      </p:grpSp>
      <p:grpSp>
        <p:nvGrpSpPr>
          <p:cNvPr id="64" name="文本2"/>
          <p:cNvGrpSpPr/>
          <p:nvPr/>
        </p:nvGrpSpPr>
        <p:grpSpPr>
          <a:xfrm>
            <a:off x="1918992" y="3560778"/>
            <a:ext cx="7792613" cy="330243"/>
            <a:chOff x="-965497" y="3560763"/>
            <a:chExt cx="7791598" cy="330200"/>
          </a:xfrm>
        </p:grpSpPr>
        <p:sp>
          <p:nvSpPr>
            <p:cNvPr id="65" name="Line 16"/>
            <p:cNvSpPr>
              <a:spLocks noChangeShapeType="1"/>
            </p:cNvSpPr>
            <p:nvPr/>
          </p:nvSpPr>
          <p:spPr bwMode="auto">
            <a:xfrm flipH="1">
              <a:off x="-965497" y="3880884"/>
              <a:ext cx="7791598" cy="10079"/>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latin charset="0" pitchFamily="34" typeface="Impact"/>
                <a:ea charset="-122" pitchFamily="34" typeface="微软雅黑"/>
              </a:endParaRPr>
            </a:p>
          </p:txBody>
        </p:sp>
        <p:sp>
          <p:nvSpPr>
            <p:cNvPr id="66" name="Rectangle 17"/>
            <p:cNvSpPr>
              <a:spLocks noChangeArrowheads="1"/>
            </p:cNvSpPr>
            <p:nvPr/>
          </p:nvSpPr>
          <p:spPr bwMode="auto">
            <a:xfrm>
              <a:off x="-893489" y="3560762"/>
              <a:ext cx="7719590" cy="347427"/>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tx1">
                      <a:lumMod val="65000"/>
                      <a:lumOff val="35000"/>
                    </a:schemeClr>
                  </a:solidFill>
                  <a:latin charset="0" pitchFamily="34" typeface="Impact"/>
                  <a:ea charset="-122" pitchFamily="34" typeface="微软雅黑"/>
                </a:rPr>
                <a:t>在职业素养、道德修养、内在涵养、意志品质等方面严格要求自己，不可松懈。</a:t>
              </a:r>
            </a:p>
          </p:txBody>
        </p:sp>
      </p:grpSp>
      <p:grpSp>
        <p:nvGrpSpPr>
          <p:cNvPr id="67" name="文本3"/>
          <p:cNvGrpSpPr/>
          <p:nvPr/>
        </p:nvGrpSpPr>
        <p:grpSpPr>
          <a:xfrm>
            <a:off x="1918992" y="2979677"/>
            <a:ext cx="9249463" cy="330243"/>
            <a:chOff x="-965498" y="2979738"/>
            <a:chExt cx="9248259" cy="330200"/>
          </a:xfrm>
        </p:grpSpPr>
        <p:sp>
          <p:nvSpPr>
            <p:cNvPr id="68" name="Line 18"/>
            <p:cNvSpPr>
              <a:spLocks noChangeShapeType="1"/>
            </p:cNvSpPr>
            <p:nvPr/>
          </p:nvSpPr>
          <p:spPr bwMode="auto">
            <a:xfrm flipH="1">
              <a:off x="-965498" y="3306726"/>
              <a:ext cx="9248259" cy="3212"/>
            </a:xfrm>
            <a:prstGeom prst="line">
              <a:avLst/>
            </a:prstGeom>
            <a:noFill/>
            <a:ln w="9525">
              <a:solidFill>
                <a:srgbClr val="808080"/>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latin charset="0" pitchFamily="34" typeface="Impact"/>
                <a:ea charset="-122" pitchFamily="34" typeface="微软雅黑"/>
              </a:endParaRPr>
            </a:p>
          </p:txBody>
        </p:sp>
        <p:sp>
          <p:nvSpPr>
            <p:cNvPr id="69" name="Rectangle 19"/>
            <p:cNvSpPr>
              <a:spLocks noChangeArrowheads="1"/>
            </p:cNvSpPr>
            <p:nvPr/>
          </p:nvSpPr>
          <p:spPr bwMode="auto">
            <a:xfrm>
              <a:off x="-893490" y="2979738"/>
              <a:ext cx="8812857" cy="347427"/>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400">
                  <a:solidFill>
                    <a:schemeClr val="tx1">
                      <a:lumMod val="65000"/>
                      <a:lumOff val="35000"/>
                    </a:schemeClr>
                  </a:solidFill>
                  <a:latin charset="0" pitchFamily="34" typeface="Impact"/>
                  <a:ea charset="-122" pitchFamily="34" typeface="微软雅黑"/>
                </a:rPr>
                <a:t>遇到品牌危机时，要开诚布公，迅速化解品牌危机，否则，一着不慎，满盘皆输，甚至终生难以翻身！</a:t>
              </a:r>
            </a:p>
          </p:txBody>
        </p:sp>
      </p:grpSp>
      <p:grpSp>
        <p:nvGrpSpPr>
          <p:cNvPr id="70" name="组合 69"/>
          <p:cNvGrpSpPr/>
          <p:nvPr/>
        </p:nvGrpSpPr>
        <p:grpSpPr>
          <a:xfrm>
            <a:off x="1991010" y="5169127"/>
            <a:ext cx="9822868" cy="411217"/>
            <a:chOff x="474663" y="5168900"/>
            <a:chExt cx="8453437" cy="411163"/>
          </a:xfrm>
        </p:grpSpPr>
        <p:sp>
          <p:nvSpPr>
            <p:cNvPr id="71" name="AutoShape 23"/>
            <p:cNvSpPr>
              <a:spLocks noChangeArrowheads="1"/>
            </p:cNvSpPr>
            <p:nvPr/>
          </p:nvSpPr>
          <p:spPr bwMode="auto">
            <a:xfrm rot="10800000">
              <a:off x="474663" y="5207000"/>
              <a:ext cx="8453437" cy="373063"/>
            </a:xfrm>
            <a:custGeom>
              <a:gdLst>
                <a:gd fmla="*/ 2147483647 w 21600" name="T0"/>
                <a:gd fmla="*/ 2147483647 h 21600" name="T1"/>
                <a:gd fmla="*/ 2147483647 w 21600" name="T2"/>
                <a:gd fmla="*/ 2147483647 h 21600" name="T3"/>
                <a:gd fmla="*/ 2147483647 w 21600" name="T4"/>
                <a:gd fmla="*/ 2147483647 h 21600" name="T5"/>
                <a:gd fmla="*/ 2147483647 w 21600" name="T6"/>
                <a:gd fmla="*/ 0 h 21600" name="T7"/>
                <a:gd fmla="*/ 0 60000 65536" name="T8"/>
                <a:gd fmla="*/ 0 60000 65536" name="T9"/>
                <a:gd fmla="*/ 0 60000 65536" name="T10"/>
                <a:gd fmla="*/ 0 60000 65536" name="T11"/>
                <a:gd fmla="*/ 1959 w 21600" name="T12"/>
                <a:gd fmla="*/ 1959 h 21600" name="T13"/>
                <a:gd fmla="*/ 19641 w 21600" name="T14"/>
                <a:gd fmla="*/ 19641 h 21600" name="T15"/>
              </a:gdLst>
              <a:cxnLst>
                <a:cxn ang="T8">
                  <a:pos x="T0" y="T1"/>
                </a:cxn>
                <a:cxn ang="T9">
                  <a:pos x="T2" y="T3"/>
                </a:cxn>
                <a:cxn ang="T10">
                  <a:pos x="T4" y="T5"/>
                </a:cxn>
                <a:cxn ang="T11">
                  <a:pos x="T6" y="T7"/>
                </a:cxn>
              </a:cxnLst>
              <a:rect b="T15" l="T12" r="T14" t="T13"/>
              <a:pathLst>
                <a:path h="21600" w="21600">
                  <a:moveTo>
                    <a:pt x="0" y="0"/>
                  </a:moveTo>
                  <a:lnTo>
                    <a:pt x="317" y="21600"/>
                  </a:lnTo>
                  <a:lnTo>
                    <a:pt x="21283" y="21600"/>
                  </a:lnTo>
                  <a:lnTo>
                    <a:pt x="21600" y="0"/>
                  </a:lnTo>
                  <a:lnTo>
                    <a:pt x="0" y="0"/>
                  </a:lnTo>
                  <a:close/>
                </a:path>
              </a:pathLst>
            </a:custGeom>
            <a:gradFill rotWithShape="1">
              <a:gsLst>
                <a:gs pos="0">
                  <a:srgbClr val="5F5F5F">
                    <a:alpha val="0"/>
                  </a:srgbClr>
                </a:gs>
                <a:gs pos="100000">
                  <a:sysClr lastClr="000000" val="windowText">
                    <a:alpha val="17998"/>
                  </a:sysClr>
                </a:gs>
              </a:gsLst>
              <a:lin ang="5400000" scaled="1"/>
            </a:gradFill>
            <a:ln>
              <a:noFill/>
            </a:ln>
            <a:effectLst/>
            <a:extLst>
              <a:ext uri="{91240B29-F687-4F45-9708-019B960494DF}">
                <a14:hiddenLine algn="ctr" w="28575">
                  <a:solidFill>
                    <a:srgbClr val="C0C0C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491">
                <a:defRPr/>
              </a:pPr>
              <a:endParaRPr altLang="en-US" kern="0" lang="zh-CN">
                <a:solidFill>
                  <a:sysClr lastClr="000000" val="windowText"/>
                </a:solidFill>
                <a:latin charset="0" pitchFamily="34" typeface="Impact"/>
                <a:ea charset="-122" pitchFamily="34" typeface="微软雅黑"/>
              </a:endParaRPr>
            </a:p>
          </p:txBody>
        </p:sp>
        <p:sp>
          <p:nvSpPr>
            <p:cNvPr id="72" name="Line 24"/>
            <p:cNvSpPr>
              <a:spLocks noChangeShapeType="1"/>
            </p:cNvSpPr>
            <p:nvPr/>
          </p:nvSpPr>
          <p:spPr bwMode="auto">
            <a:xfrm>
              <a:off x="600075" y="5168900"/>
              <a:ext cx="8207375" cy="0"/>
            </a:xfrm>
            <a:prstGeom prst="line">
              <a:avLst/>
            </a:prstGeom>
            <a:noFill/>
            <a:ln w="28575">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91">
                <a:defRPr/>
              </a:pPr>
              <a:endParaRPr altLang="en-US" kern="0" lang="zh-CN">
                <a:solidFill>
                  <a:sysClr lastClr="000000" val="windowText"/>
                </a:solidFill>
                <a:latin charset="0" pitchFamily="34" typeface="Impact"/>
                <a:ea charset="-122" pitchFamily="34" typeface="微软雅黑"/>
              </a:endParaRPr>
            </a:p>
          </p:txBody>
        </p:sp>
      </p:grpSp>
    </p:spTree>
    <p:extLst>
      <p:ext uri="{BB962C8B-B14F-4D97-AF65-F5344CB8AC3E}">
        <p14:creationId val="1451362040"/>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43"/>
                                        </p:tgtEl>
                                        <p:attrNameLst>
                                          <p:attrName>style.visibility</p:attrName>
                                        </p:attrNameLst>
                                      </p:cBhvr>
                                      <p:to>
                                        <p:strVal val="visible"/>
                                      </p:to>
                                    </p:set>
                                    <p:animEffect filter="wipe(down)" transition="in">
                                      <p:cBhvr>
                                        <p:cTn dur="500" id="13"/>
                                        <p:tgtEl>
                                          <p:spTgt spid="43"/>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52"/>
                                        </p:tgtEl>
                                        <p:attrNameLst>
                                          <p:attrName>style.visibility</p:attrName>
                                        </p:attrNameLst>
                                      </p:cBhvr>
                                      <p:to>
                                        <p:strVal val="visible"/>
                                      </p:to>
                                    </p:set>
                                    <p:animEffect filter="fade" transition="in">
                                      <p:cBhvr>
                                        <p:cTn dur="500" id="17"/>
                                        <p:tgtEl>
                                          <p:spTgt spid="52"/>
                                        </p:tgtEl>
                                      </p:cBhvr>
                                    </p:animEffect>
                                  </p:childTnLst>
                                </p:cTn>
                              </p:par>
                              <p:par>
                                <p:cTn fill="hold" id="18" nodeType="withEffect" presetClass="exit" presetID="10" presetSubtype="0">
                                  <p:stCondLst>
                                    <p:cond delay="0"/>
                                  </p:stCondLst>
                                  <p:childTnLst>
                                    <p:animEffect filter="fade" transition="out">
                                      <p:cBhvr>
                                        <p:cTn dur="500" id="19"/>
                                        <p:tgtEl>
                                          <p:spTgt spid="43"/>
                                        </p:tgtEl>
                                      </p:cBhvr>
                                    </p:animEffect>
                                    <p:set>
                                      <p:cBhvr>
                                        <p:cTn dur="1" fill="hold" id="20">
                                          <p:stCondLst>
                                            <p:cond delay="499"/>
                                          </p:stCondLst>
                                        </p:cTn>
                                        <p:tgtEl>
                                          <p:spTgt spid="43"/>
                                        </p:tgtEl>
                                        <p:attrNameLst>
                                          <p:attrName>style.visibility</p:attrName>
                                        </p:attrNameLst>
                                      </p:cBhvr>
                                      <p:to>
                                        <p:strVal val="hidden"/>
                                      </p:to>
                                    </p:set>
                                  </p:childTnLst>
                                </p:cTn>
                              </p:par>
                            </p:childTnLst>
                          </p:cTn>
                        </p:par>
                        <p:par>
                          <p:cTn fill="hold" id="21" nodeType="afterGroup">
                            <p:stCondLst>
                              <p:cond delay="2000"/>
                            </p:stCondLst>
                            <p:childTnLst>
                              <p:par>
                                <p:cTn fill="hold" id="22" nodeType="afterEffect" presetClass="entr" presetID="22" presetSubtype="2">
                                  <p:stCondLst>
                                    <p:cond delay="0"/>
                                  </p:stCondLst>
                                  <p:childTnLst>
                                    <p:set>
                                      <p:cBhvr>
                                        <p:cTn dur="1" fill="hold" id="23">
                                          <p:stCondLst>
                                            <p:cond delay="0"/>
                                          </p:stCondLst>
                                        </p:cTn>
                                        <p:tgtEl>
                                          <p:spTgt spid="61"/>
                                        </p:tgtEl>
                                        <p:attrNameLst>
                                          <p:attrName>style.visibility</p:attrName>
                                        </p:attrNameLst>
                                      </p:cBhvr>
                                      <p:to>
                                        <p:strVal val="visible"/>
                                      </p:to>
                                    </p:set>
                                    <p:animEffect filter="wipe(right)" transition="in">
                                      <p:cBhvr>
                                        <p:cTn dur="500" id="24"/>
                                        <p:tgtEl>
                                          <p:spTgt spid="61"/>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xit" presetID="22" presetSubtype="8">
                                  <p:stCondLst>
                                    <p:cond delay="0"/>
                                  </p:stCondLst>
                                  <p:childTnLst>
                                    <p:animEffect filter="wipe(left)" transition="out">
                                      <p:cBhvr>
                                        <p:cTn dur="500" id="28"/>
                                        <p:tgtEl>
                                          <p:spTgt spid="61"/>
                                        </p:tgtEl>
                                      </p:cBhvr>
                                    </p:animEffect>
                                    <p:set>
                                      <p:cBhvr>
                                        <p:cTn dur="1" fill="hold" id="29">
                                          <p:stCondLst>
                                            <p:cond delay="499"/>
                                          </p:stCondLst>
                                        </p:cTn>
                                        <p:tgtEl>
                                          <p:spTgt spid="61"/>
                                        </p:tgtEl>
                                        <p:attrNameLst>
                                          <p:attrName>style.visibility</p:attrName>
                                        </p:attrNameLst>
                                      </p:cBhvr>
                                      <p:to>
                                        <p:strVal val="hidden"/>
                                      </p:to>
                                    </p:set>
                                  </p:childTnLst>
                                </p:cTn>
                              </p:par>
                            </p:childTnLst>
                          </p:cTn>
                        </p:par>
                        <p:par>
                          <p:cTn fill="hold" id="30" nodeType="afterGroup">
                            <p:stCondLst>
                              <p:cond delay="500"/>
                            </p:stCondLst>
                            <p:childTnLst>
                              <p:par>
                                <p:cTn fill="hold" id="31" nodeType="afterEffect" presetClass="exit" presetID="10" presetSubtype="0">
                                  <p:stCondLst>
                                    <p:cond delay="0"/>
                                  </p:stCondLst>
                                  <p:childTnLst>
                                    <p:animEffect filter="fade" transition="out">
                                      <p:cBhvr>
                                        <p:cTn dur="500" id="32"/>
                                        <p:tgtEl>
                                          <p:spTgt spid="52"/>
                                        </p:tgtEl>
                                      </p:cBhvr>
                                    </p:animEffect>
                                    <p:set>
                                      <p:cBhvr>
                                        <p:cTn dur="1" fill="hold" id="33">
                                          <p:stCondLst>
                                            <p:cond delay="499"/>
                                          </p:stCondLst>
                                        </p:cTn>
                                        <p:tgtEl>
                                          <p:spTgt spid="52"/>
                                        </p:tgtEl>
                                        <p:attrNameLst>
                                          <p:attrName>style.visibility</p:attrName>
                                        </p:attrNameLst>
                                      </p:cBhvr>
                                      <p:to>
                                        <p:strVal val="hidden"/>
                                      </p:to>
                                    </p:set>
                                  </p:childTnLst>
                                </p:cTn>
                              </p:par>
                              <p:par>
                                <p:cTn fill="hold" id="34" nodeType="withEffect" presetClass="entr" presetID="10" presetSubtype="0">
                                  <p:stCondLst>
                                    <p:cond delay="0"/>
                                  </p:stCondLst>
                                  <p:childTnLst>
                                    <p:set>
                                      <p:cBhvr>
                                        <p:cTn dur="1" fill="hold" id="35">
                                          <p:stCondLst>
                                            <p:cond delay="0"/>
                                          </p:stCondLst>
                                        </p:cTn>
                                        <p:tgtEl>
                                          <p:spTgt spid="43"/>
                                        </p:tgtEl>
                                        <p:attrNameLst>
                                          <p:attrName>style.visibility</p:attrName>
                                        </p:attrNameLst>
                                      </p:cBhvr>
                                      <p:to>
                                        <p:strVal val="visible"/>
                                      </p:to>
                                    </p:set>
                                    <p:animEffect filter="fade" transition="in">
                                      <p:cBhvr>
                                        <p:cTn dur="500" id="36"/>
                                        <p:tgtEl>
                                          <p:spTgt spid="43"/>
                                        </p:tgtEl>
                                      </p:cBhvr>
                                    </p:animEffect>
                                  </p:childTnLst>
                                </p:cTn>
                              </p:par>
                            </p:childTnLst>
                          </p:cTn>
                        </p:par>
                        <p:par>
                          <p:cTn fill="hold" id="37" nodeType="afterGroup">
                            <p:stCondLst>
                              <p:cond delay="1000"/>
                            </p:stCondLst>
                            <p:childTnLst>
                              <p:par>
                                <p:cTn fill="hold" id="38" nodeType="afterEffect" presetClass="entr" presetID="22" presetSubtype="4">
                                  <p:stCondLst>
                                    <p:cond delay="0"/>
                                  </p:stCondLst>
                                  <p:childTnLst>
                                    <p:set>
                                      <p:cBhvr>
                                        <p:cTn dur="1" fill="hold" id="39">
                                          <p:stCondLst>
                                            <p:cond delay="0"/>
                                          </p:stCondLst>
                                        </p:cTn>
                                        <p:tgtEl>
                                          <p:spTgt spid="46"/>
                                        </p:tgtEl>
                                        <p:attrNameLst>
                                          <p:attrName>style.visibility</p:attrName>
                                        </p:attrNameLst>
                                      </p:cBhvr>
                                      <p:to>
                                        <p:strVal val="visible"/>
                                      </p:to>
                                    </p:set>
                                    <p:animEffect filter="wipe(down)" transition="in">
                                      <p:cBhvr>
                                        <p:cTn dur="500" id="40"/>
                                        <p:tgtEl>
                                          <p:spTgt spid="46"/>
                                        </p:tgtEl>
                                      </p:cBhvr>
                                    </p:animEffect>
                                  </p:childTnLst>
                                </p:cTn>
                              </p:par>
                            </p:childTnLst>
                          </p:cTn>
                        </p:par>
                        <p:par>
                          <p:cTn fill="hold" id="41" nodeType="afterGroup">
                            <p:stCondLst>
                              <p:cond delay="1500"/>
                            </p:stCondLst>
                            <p:childTnLst>
                              <p:par>
                                <p:cTn fill="hold" id="42" nodeType="afterEffect" presetClass="entr" presetID="10" presetSubtype="0">
                                  <p:stCondLst>
                                    <p:cond delay="0"/>
                                  </p:stCondLst>
                                  <p:childTnLst>
                                    <p:set>
                                      <p:cBhvr>
                                        <p:cTn dur="1" fill="hold" id="43">
                                          <p:stCondLst>
                                            <p:cond delay="0"/>
                                          </p:stCondLst>
                                        </p:cTn>
                                        <p:tgtEl>
                                          <p:spTgt spid="55"/>
                                        </p:tgtEl>
                                        <p:attrNameLst>
                                          <p:attrName>style.visibility</p:attrName>
                                        </p:attrNameLst>
                                      </p:cBhvr>
                                      <p:to>
                                        <p:strVal val="visible"/>
                                      </p:to>
                                    </p:set>
                                    <p:animEffect filter="fade" transition="in">
                                      <p:cBhvr>
                                        <p:cTn dur="500" id="44"/>
                                        <p:tgtEl>
                                          <p:spTgt spid="55"/>
                                        </p:tgtEl>
                                      </p:cBhvr>
                                    </p:animEffect>
                                  </p:childTnLst>
                                </p:cTn>
                              </p:par>
                              <p:par>
                                <p:cTn fill="hold" id="45" nodeType="withEffect" presetClass="exit" presetID="10" presetSubtype="0">
                                  <p:stCondLst>
                                    <p:cond delay="0"/>
                                  </p:stCondLst>
                                  <p:childTnLst>
                                    <p:animEffect filter="fade" transition="out">
                                      <p:cBhvr>
                                        <p:cTn dur="500" id="46"/>
                                        <p:tgtEl>
                                          <p:spTgt spid="46"/>
                                        </p:tgtEl>
                                      </p:cBhvr>
                                    </p:animEffect>
                                    <p:set>
                                      <p:cBhvr>
                                        <p:cTn dur="1" fill="hold" id="47">
                                          <p:stCondLst>
                                            <p:cond delay="499"/>
                                          </p:stCondLst>
                                        </p:cTn>
                                        <p:tgtEl>
                                          <p:spTgt spid="46"/>
                                        </p:tgtEl>
                                        <p:attrNameLst>
                                          <p:attrName>style.visibility</p:attrName>
                                        </p:attrNameLst>
                                      </p:cBhvr>
                                      <p:to>
                                        <p:strVal val="hidden"/>
                                      </p:to>
                                    </p:set>
                                  </p:childTnLst>
                                </p:cTn>
                              </p:par>
                            </p:childTnLst>
                          </p:cTn>
                        </p:par>
                        <p:par>
                          <p:cTn fill="hold" id="48" nodeType="afterGroup">
                            <p:stCondLst>
                              <p:cond delay="2000"/>
                            </p:stCondLst>
                            <p:childTnLst>
                              <p:par>
                                <p:cTn fill="hold" id="49" nodeType="afterEffect" presetClass="entr" presetID="22" presetSubtype="2">
                                  <p:stCondLst>
                                    <p:cond delay="0"/>
                                  </p:stCondLst>
                                  <p:childTnLst>
                                    <p:set>
                                      <p:cBhvr>
                                        <p:cTn dur="1" fill="hold" id="50">
                                          <p:stCondLst>
                                            <p:cond delay="0"/>
                                          </p:stCondLst>
                                        </p:cTn>
                                        <p:tgtEl>
                                          <p:spTgt spid="64"/>
                                        </p:tgtEl>
                                        <p:attrNameLst>
                                          <p:attrName>style.visibility</p:attrName>
                                        </p:attrNameLst>
                                      </p:cBhvr>
                                      <p:to>
                                        <p:strVal val="visible"/>
                                      </p:to>
                                    </p:set>
                                    <p:animEffect filter="wipe(right)" transition="in">
                                      <p:cBhvr>
                                        <p:cTn dur="500" id="51"/>
                                        <p:tgtEl>
                                          <p:spTgt spid="64"/>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xit" presetID="22" presetSubtype="8">
                                  <p:stCondLst>
                                    <p:cond delay="0"/>
                                  </p:stCondLst>
                                  <p:childTnLst>
                                    <p:animEffect filter="wipe(left)" transition="out">
                                      <p:cBhvr>
                                        <p:cTn dur="500" id="55"/>
                                        <p:tgtEl>
                                          <p:spTgt spid="64"/>
                                        </p:tgtEl>
                                      </p:cBhvr>
                                    </p:animEffect>
                                    <p:set>
                                      <p:cBhvr>
                                        <p:cTn dur="1" fill="hold" id="56">
                                          <p:stCondLst>
                                            <p:cond delay="499"/>
                                          </p:stCondLst>
                                        </p:cTn>
                                        <p:tgtEl>
                                          <p:spTgt spid="64"/>
                                        </p:tgtEl>
                                        <p:attrNameLst>
                                          <p:attrName>style.visibility</p:attrName>
                                        </p:attrNameLst>
                                      </p:cBhvr>
                                      <p:to>
                                        <p:strVal val="hidden"/>
                                      </p:to>
                                    </p:set>
                                  </p:childTnLst>
                                </p:cTn>
                              </p:par>
                            </p:childTnLst>
                          </p:cTn>
                        </p:par>
                        <p:par>
                          <p:cTn fill="hold" id="57" nodeType="afterGroup">
                            <p:stCondLst>
                              <p:cond delay="500"/>
                            </p:stCondLst>
                            <p:childTnLst>
                              <p:par>
                                <p:cTn fill="hold" id="58" nodeType="afterEffect" presetClass="exit" presetID="10" presetSubtype="0">
                                  <p:stCondLst>
                                    <p:cond delay="0"/>
                                  </p:stCondLst>
                                  <p:childTnLst>
                                    <p:animEffect filter="fade" transition="out">
                                      <p:cBhvr>
                                        <p:cTn dur="500" id="59"/>
                                        <p:tgtEl>
                                          <p:spTgt spid="55"/>
                                        </p:tgtEl>
                                      </p:cBhvr>
                                    </p:animEffect>
                                    <p:set>
                                      <p:cBhvr>
                                        <p:cTn dur="1" fill="hold" id="60">
                                          <p:stCondLst>
                                            <p:cond delay="499"/>
                                          </p:stCondLst>
                                        </p:cTn>
                                        <p:tgtEl>
                                          <p:spTgt spid="55"/>
                                        </p:tgtEl>
                                        <p:attrNameLst>
                                          <p:attrName>style.visibility</p:attrName>
                                        </p:attrNameLst>
                                      </p:cBhvr>
                                      <p:to>
                                        <p:strVal val="hidden"/>
                                      </p:to>
                                    </p:set>
                                  </p:childTnLst>
                                </p:cTn>
                              </p:par>
                              <p:par>
                                <p:cTn fill="hold" id="61" nodeType="withEffect" presetClass="entr" presetID="10" presetSubtype="0">
                                  <p:stCondLst>
                                    <p:cond delay="0"/>
                                  </p:stCondLst>
                                  <p:childTnLst>
                                    <p:set>
                                      <p:cBhvr>
                                        <p:cTn dur="1" fill="hold" id="62">
                                          <p:stCondLst>
                                            <p:cond delay="0"/>
                                          </p:stCondLst>
                                        </p:cTn>
                                        <p:tgtEl>
                                          <p:spTgt spid="46"/>
                                        </p:tgtEl>
                                        <p:attrNameLst>
                                          <p:attrName>style.visibility</p:attrName>
                                        </p:attrNameLst>
                                      </p:cBhvr>
                                      <p:to>
                                        <p:strVal val="visible"/>
                                      </p:to>
                                    </p:set>
                                    <p:animEffect filter="fade" transition="in">
                                      <p:cBhvr>
                                        <p:cTn dur="500" id="63"/>
                                        <p:tgtEl>
                                          <p:spTgt spid="46"/>
                                        </p:tgtEl>
                                      </p:cBhvr>
                                    </p:animEffect>
                                  </p:childTnLst>
                                </p:cTn>
                              </p:par>
                            </p:childTnLst>
                          </p:cTn>
                        </p:par>
                        <p:par>
                          <p:cTn fill="hold" id="64" nodeType="afterGroup">
                            <p:stCondLst>
                              <p:cond delay="1000"/>
                            </p:stCondLst>
                            <p:childTnLst>
                              <p:par>
                                <p:cTn fill="hold" id="65" nodeType="afterEffect" presetClass="entr" presetID="22" presetSubtype="4">
                                  <p:stCondLst>
                                    <p:cond delay="0"/>
                                  </p:stCondLst>
                                  <p:childTnLst>
                                    <p:set>
                                      <p:cBhvr>
                                        <p:cTn dur="1" fill="hold" id="66">
                                          <p:stCondLst>
                                            <p:cond delay="0"/>
                                          </p:stCondLst>
                                        </p:cTn>
                                        <p:tgtEl>
                                          <p:spTgt spid="49"/>
                                        </p:tgtEl>
                                        <p:attrNameLst>
                                          <p:attrName>style.visibility</p:attrName>
                                        </p:attrNameLst>
                                      </p:cBhvr>
                                      <p:to>
                                        <p:strVal val="visible"/>
                                      </p:to>
                                    </p:set>
                                    <p:animEffect filter="wipe(down)" transition="in">
                                      <p:cBhvr>
                                        <p:cTn dur="500" id="67"/>
                                        <p:tgtEl>
                                          <p:spTgt spid="49"/>
                                        </p:tgtEl>
                                      </p:cBhvr>
                                    </p:animEffect>
                                  </p:childTnLst>
                                </p:cTn>
                              </p:par>
                            </p:childTnLst>
                          </p:cTn>
                        </p:par>
                        <p:par>
                          <p:cTn fill="hold" id="68" nodeType="afterGroup">
                            <p:stCondLst>
                              <p:cond delay="1500"/>
                            </p:stCondLst>
                            <p:childTnLst>
                              <p:par>
                                <p:cTn fill="hold" id="69" nodeType="afterEffect" presetClass="entr" presetID="10" presetSubtype="0">
                                  <p:stCondLst>
                                    <p:cond delay="0"/>
                                  </p:stCondLst>
                                  <p:childTnLst>
                                    <p:set>
                                      <p:cBhvr>
                                        <p:cTn dur="1" fill="hold" id="70">
                                          <p:stCondLst>
                                            <p:cond delay="0"/>
                                          </p:stCondLst>
                                        </p:cTn>
                                        <p:tgtEl>
                                          <p:spTgt spid="58"/>
                                        </p:tgtEl>
                                        <p:attrNameLst>
                                          <p:attrName>style.visibility</p:attrName>
                                        </p:attrNameLst>
                                      </p:cBhvr>
                                      <p:to>
                                        <p:strVal val="visible"/>
                                      </p:to>
                                    </p:set>
                                    <p:animEffect filter="fade" transition="in">
                                      <p:cBhvr>
                                        <p:cTn dur="500" id="71"/>
                                        <p:tgtEl>
                                          <p:spTgt spid="58"/>
                                        </p:tgtEl>
                                      </p:cBhvr>
                                    </p:animEffect>
                                  </p:childTnLst>
                                </p:cTn>
                              </p:par>
                              <p:par>
                                <p:cTn fill="hold" id="72" nodeType="withEffect" presetClass="exit" presetID="10" presetSubtype="0">
                                  <p:stCondLst>
                                    <p:cond delay="0"/>
                                  </p:stCondLst>
                                  <p:childTnLst>
                                    <p:animEffect filter="fade" transition="out">
                                      <p:cBhvr>
                                        <p:cTn dur="500" id="73"/>
                                        <p:tgtEl>
                                          <p:spTgt spid="49"/>
                                        </p:tgtEl>
                                      </p:cBhvr>
                                    </p:animEffect>
                                    <p:set>
                                      <p:cBhvr>
                                        <p:cTn dur="1" fill="hold" id="74">
                                          <p:stCondLst>
                                            <p:cond delay="499"/>
                                          </p:stCondLst>
                                        </p:cTn>
                                        <p:tgtEl>
                                          <p:spTgt spid="49"/>
                                        </p:tgtEl>
                                        <p:attrNameLst>
                                          <p:attrName>style.visibility</p:attrName>
                                        </p:attrNameLst>
                                      </p:cBhvr>
                                      <p:to>
                                        <p:strVal val="hidden"/>
                                      </p:to>
                                    </p:set>
                                  </p:childTnLst>
                                </p:cTn>
                              </p:par>
                            </p:childTnLst>
                          </p:cTn>
                        </p:par>
                        <p:par>
                          <p:cTn fill="hold" id="75" nodeType="afterGroup">
                            <p:stCondLst>
                              <p:cond delay="2000"/>
                            </p:stCondLst>
                            <p:childTnLst>
                              <p:par>
                                <p:cTn fill="hold" id="76" nodeType="afterEffect" presetClass="entr" presetID="22" presetSubtype="2">
                                  <p:stCondLst>
                                    <p:cond delay="0"/>
                                  </p:stCondLst>
                                  <p:childTnLst>
                                    <p:set>
                                      <p:cBhvr>
                                        <p:cTn dur="1" fill="hold" id="77">
                                          <p:stCondLst>
                                            <p:cond delay="0"/>
                                          </p:stCondLst>
                                        </p:cTn>
                                        <p:tgtEl>
                                          <p:spTgt spid="67"/>
                                        </p:tgtEl>
                                        <p:attrNameLst>
                                          <p:attrName>style.visibility</p:attrName>
                                        </p:attrNameLst>
                                      </p:cBhvr>
                                      <p:to>
                                        <p:strVal val="visible"/>
                                      </p:to>
                                    </p:set>
                                    <p:animEffect filter="wipe(right)" transition="in">
                                      <p:cBhvr>
                                        <p:cTn dur="500" id="78"/>
                                        <p:tgtEl>
                                          <p:spTgt spid="67"/>
                                        </p:tgtEl>
                                      </p:cBhvr>
                                    </p:animEffect>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id="81" nodeType="clickEffect" presetClass="exit" presetID="22" presetSubtype="8">
                                  <p:stCondLst>
                                    <p:cond delay="0"/>
                                  </p:stCondLst>
                                  <p:childTnLst>
                                    <p:animEffect filter="wipe(left)" transition="out">
                                      <p:cBhvr>
                                        <p:cTn dur="500" id="82"/>
                                        <p:tgtEl>
                                          <p:spTgt spid="67"/>
                                        </p:tgtEl>
                                      </p:cBhvr>
                                    </p:animEffect>
                                    <p:set>
                                      <p:cBhvr>
                                        <p:cTn dur="1" fill="hold" id="83">
                                          <p:stCondLst>
                                            <p:cond delay="499"/>
                                          </p:stCondLst>
                                        </p:cTn>
                                        <p:tgtEl>
                                          <p:spTgt spid="67"/>
                                        </p:tgtEl>
                                        <p:attrNameLst>
                                          <p:attrName>style.visibility</p:attrName>
                                        </p:attrNameLst>
                                      </p:cBhvr>
                                      <p:to>
                                        <p:strVal val="hidden"/>
                                      </p:to>
                                    </p:set>
                                  </p:childTnLst>
                                </p:cTn>
                              </p:par>
                            </p:childTnLst>
                          </p:cTn>
                        </p:par>
                        <p:par>
                          <p:cTn fill="hold" id="84" nodeType="afterGroup">
                            <p:stCondLst>
                              <p:cond delay="500"/>
                            </p:stCondLst>
                            <p:childTnLst>
                              <p:par>
                                <p:cTn fill="hold" id="85" nodeType="afterEffect" presetClass="exit" presetID="10" presetSubtype="0">
                                  <p:stCondLst>
                                    <p:cond delay="0"/>
                                  </p:stCondLst>
                                  <p:childTnLst>
                                    <p:animEffect filter="fade" transition="out">
                                      <p:cBhvr>
                                        <p:cTn dur="500" id="86"/>
                                        <p:tgtEl>
                                          <p:spTgt spid="58"/>
                                        </p:tgtEl>
                                      </p:cBhvr>
                                    </p:animEffect>
                                    <p:set>
                                      <p:cBhvr>
                                        <p:cTn dur="1" fill="hold" id="87">
                                          <p:stCondLst>
                                            <p:cond delay="499"/>
                                          </p:stCondLst>
                                        </p:cTn>
                                        <p:tgtEl>
                                          <p:spTgt spid="58"/>
                                        </p:tgtEl>
                                        <p:attrNameLst>
                                          <p:attrName>style.visibility</p:attrName>
                                        </p:attrNameLst>
                                      </p:cBhvr>
                                      <p:to>
                                        <p:strVal val="hidden"/>
                                      </p:to>
                                    </p:set>
                                  </p:childTnLst>
                                </p:cTn>
                              </p:par>
                              <p:par>
                                <p:cTn fill="hold" id="88" nodeType="withEffect" presetClass="entr" presetID="10" presetSubtype="0">
                                  <p:stCondLst>
                                    <p:cond delay="0"/>
                                  </p:stCondLst>
                                  <p:childTnLst>
                                    <p:set>
                                      <p:cBhvr>
                                        <p:cTn dur="1" fill="hold" id="89">
                                          <p:stCondLst>
                                            <p:cond delay="0"/>
                                          </p:stCondLst>
                                        </p:cTn>
                                        <p:tgtEl>
                                          <p:spTgt spid="49"/>
                                        </p:tgtEl>
                                        <p:attrNameLst>
                                          <p:attrName>style.visibility</p:attrName>
                                        </p:attrNameLst>
                                      </p:cBhvr>
                                      <p:to>
                                        <p:strVal val="visible"/>
                                      </p:to>
                                    </p:set>
                                    <p:animEffect filter="fade" transition="in">
                                      <p:cBhvr>
                                        <p:cTn dur="500" id="9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什么是个人品牌</a:t>
            </a:r>
          </a:p>
        </p:txBody>
      </p:sp>
      <p:sp>
        <p:nvSpPr>
          <p:cNvPr id="6" name="Text Box 44"/>
          <p:cNvSpPr txBox="1">
            <a:spLocks noChangeArrowheads="1"/>
          </p:cNvSpPr>
          <p:nvPr/>
        </p:nvSpPr>
        <p:spPr bwMode="auto">
          <a:xfrm>
            <a:off x="1702940" y="1458650"/>
            <a:ext cx="547318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当你不在场的时候，你的亲朋好友怎样描述你？怎样评价你？当别人想到你的时候，如果某一方面的印象掩盖了所有的一切，那么这就是个人品牌。对个人品牌传播比较广的定义为：“个人品牌是指个人所拥有的外在形象和内在修养所传递的独特的、鲜明的、确定的、易被感知的信息”。</a:t>
            </a:r>
          </a:p>
        </p:txBody>
      </p:sp>
      <p:sp>
        <p:nvSpPr>
          <p:cNvPr id="8" name="Text Box 44"/>
          <p:cNvSpPr txBox="1">
            <a:spLocks noChangeArrowheads="1"/>
          </p:cNvSpPr>
          <p:nvPr/>
        </p:nvSpPr>
        <p:spPr bwMode="auto">
          <a:xfrm>
            <a:off x="1702940" y="3574250"/>
            <a:ext cx="5473180"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而对这个定义通俗一点的描述就是：个人品牌，就是指个人在他人头脑中特有的一种印象，是人们私下里对你的评价。而这个评价映射到品牌的拥有者身上，就是给拥有者带来溢价、产生增值的一种无形的资产，增值的源泉来自于他人心中形成的对品牌载体本身的印象和感受。</a:t>
            </a:r>
          </a:p>
        </p:txBody>
      </p:sp>
      <p:pic>
        <p:nvPicPr>
          <p:cNvPr descr="C:\Users\user\Desktop\未标题-1 拷贝.png" id="2051" name="Picture 3"/>
          <p:cNvPicPr>
            <a:picLocks noChangeArrowheads="1" noChangeAspect="1"/>
          </p:cNvPicPr>
          <p:nvPr/>
        </p:nvPicPr>
        <p:blipFill>
          <a:blip r:embed="rId2">
            <a:extLst>
              <a:ext uri="{28A0092B-C50C-407E-A947-70E740481C1C}">
                <a14:useLocalDpi/>
              </a:ext>
            </a:extLst>
          </a:blip>
          <a:stretch>
            <a:fillRect/>
          </a:stretch>
        </p:blipFill>
        <p:spPr bwMode="auto">
          <a:xfrm>
            <a:off x="7188253" y="199561"/>
            <a:ext cx="3444251" cy="6658886"/>
          </a:xfrm>
          <a:prstGeom prst="rect">
            <a:avLst/>
          </a:prstGeom>
          <a:noFill/>
          <a:extLst>
            <a:ext uri="{909E8E84-426E-40DD-AFC4-6F175D3DCCD1}">
              <a14:hiddenFill>
                <a:solidFill>
                  <a:srgbClr val="FFFFFF"/>
                </a:solidFill>
              </a14:hiddenFill>
            </a:ext>
          </a:extLst>
        </p:spPr>
      </p:pic>
    </p:spTree>
    <p:extLst>
      <p:ext uri="{BB962C8B-B14F-4D97-AF65-F5344CB8AC3E}">
        <p14:creationId val="216363844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623381589"/>
      </p:ext>
    </p:extLst>
  </p:cSld>
  <p:clrMapOvr>
    <a:masterClrMapping/>
  </p:clrMapOvr>
  <p:transition/>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7104111" y="6456713"/>
            <a:ext cx="3446917" cy="365760"/>
          </a:xfrm>
          <a:prstGeom prst="rect">
            <a:avLst/>
          </a:prstGeom>
          <a:noFill/>
        </p:spPr>
        <p:txBody>
          <a:bodyPr rtlCol="0" wrap="none">
            <a:spAutoFit/>
          </a:bodyPr>
          <a:lstStyle/>
          <a:p>
            <a:r>
              <a:rPr altLang="zh-CN" lang="en-US" smtClean="0">
                <a:hlinkClick r:id="rId2"/>
              </a:rPr>
              <a:t>www.51pptmoba n.com  搜集整理</a:t>
            </a:r>
          </a:p>
        </p:txBody>
      </p:sp>
    </p:spTree>
    <p:extLst>
      <p:ext uri="{BB962C8B-B14F-4D97-AF65-F5344CB8AC3E}">
        <p14:creationId val="907924503"/>
      </p:ext>
    </p:extLst>
  </p:cSld>
  <p:clrMapOvr>
    <a:masterClrMapping/>
  </p:clrMapOvr>
  <mc:AlternateContent>
    <mc:Choice Requires="p14">
      <p:transition spd="med">
        <p14:flip dir="r"/>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7" name="直接连接符 6"/>
          <p:cNvCxnSpPr/>
          <p:nvPr/>
        </p:nvCxnSpPr>
        <p:spPr>
          <a:xfrm>
            <a:off x="1198818" y="1700583"/>
            <a:ext cx="10442520"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13" name="直接连接符 12"/>
          <p:cNvCxnSpPr/>
          <p:nvPr/>
        </p:nvCxnSpPr>
        <p:spPr>
          <a:xfrm flipH="1">
            <a:off x="11641338" y="620322"/>
            <a:ext cx="0" cy="936226"/>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19" name="Text Box 44"/>
          <p:cNvSpPr txBox="1">
            <a:spLocks noChangeArrowheads="1"/>
          </p:cNvSpPr>
          <p:nvPr/>
        </p:nvSpPr>
        <p:spPr bwMode="auto">
          <a:xfrm>
            <a:off x="4223792" y="538895"/>
            <a:ext cx="7345529" cy="107899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在我们的认识中，往往认为品牌仅仅是公司和产品所需要的。但实际上，品牌建设并不只是企业行为，企业通过塑造杰出品牌推动发展、实现成功，而个人也可以采取相似的方式走向成功。</a:t>
            </a:r>
          </a:p>
        </p:txBody>
      </p: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个人品牌是职场竞争制胜的法宝</a:t>
            </a:r>
          </a:p>
        </p:txBody>
      </p:sp>
      <p:sp>
        <p:nvSpPr>
          <p:cNvPr id="23" name="椭圆 22"/>
          <p:cNvSpPr/>
          <p:nvPr/>
        </p:nvSpPr>
        <p:spPr>
          <a:xfrm>
            <a:off x="11497319" y="-315426"/>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sp>
        <p:nvSpPr>
          <p:cNvPr id="25" name="Text Box 44"/>
          <p:cNvSpPr txBox="1">
            <a:spLocks noChangeArrowheads="1"/>
          </p:cNvSpPr>
          <p:nvPr/>
        </p:nvSpPr>
        <p:spPr bwMode="auto">
          <a:xfrm>
            <a:off x="6332133" y="2339239"/>
            <a:ext cx="5309205"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美国著名家电公司惠尔浦执行总裁惠特克说：“如果我们拥有客户忠诚的品牌，那么这就是其它竞争厂家无法复制的一个优势”。与之相似，个人品牌也是一个人无法复制的职场优势。</a:t>
            </a:r>
          </a:p>
        </p:txBody>
      </p:sp>
      <p:sp>
        <p:nvSpPr>
          <p:cNvPr id="26" name="Text Box 44"/>
          <p:cNvSpPr txBox="1">
            <a:spLocks noChangeArrowheads="1"/>
          </p:cNvSpPr>
          <p:nvPr/>
        </p:nvSpPr>
        <p:spPr bwMode="auto">
          <a:xfrm>
            <a:off x="6332133" y="4050938"/>
            <a:ext cx="5309205"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商海沉浮，适者生存”、“铁打的职位，流水的人才”，所谓的人才都会面临着人才竞争环境带来的机会和威胁。竞争不可怕，裁员也不可怕，可怕的是自己没有精湛的专业技能，没有形成独具特色的工作风格，没有具备别人不可代替的价值，而这些正是你的个人品牌。</a:t>
            </a:r>
          </a:p>
        </p:txBody>
      </p:sp>
      <p:pic>
        <p:nvPicPr>
          <p:cNvPr descr="D:\Teliss_Tong\Copy\定期备份\工作备份\！PPT图片及版面资源\06-PPT精选插图\03-人物\商务舞蹈美女.png" id="11" name="Picture 2"/>
          <p:cNvPicPr>
            <a:picLocks noChangeArrowheads="1" noChangeAspect="1"/>
          </p:cNvPicPr>
          <p:nvPr/>
        </p:nvPicPr>
        <p:blipFill>
          <a:blip r:embed="rId2">
            <a:extLst>
              <a:ext uri="{28A0092B-C50C-407E-A947-70E740481C1C}">
                <a14:useLocalDpi/>
              </a:ext>
            </a:extLst>
          </a:blip>
          <a:stretch>
            <a:fillRect/>
          </a:stretch>
        </p:blipFill>
        <p:spPr bwMode="auto">
          <a:xfrm>
            <a:off x="1221954" y="513105"/>
            <a:ext cx="3814462" cy="5388255"/>
          </a:xfrm>
          <a:prstGeom prst="rect">
            <a:avLst/>
          </a:prstGeom>
          <a:noFill/>
          <a:extLst>
            <a:ext uri="{909E8E84-426E-40DD-AFC4-6F175D3DCCD1}">
              <a14:hiddenFill>
                <a:solidFill>
                  <a:srgbClr val="FFFFFF"/>
                </a:solidFill>
              </a14:hiddenFill>
            </a:ext>
          </a:extLst>
        </p:spPr>
      </p:pic>
    </p:spTree>
    <p:extLst>
      <p:ext uri="{BB962C8B-B14F-4D97-AF65-F5344CB8AC3E}">
        <p14:creationId val="3358882249"/>
      </p:ext>
    </p:extLst>
  </p:cSld>
  <p:clrMapOvr>
    <a:masterClrMapping/>
  </p:clrMapOvr>
  <mc:AlternateContent>
    <mc:Choice Requires="p14">
      <p:transition>
        <p14:pan dir="u"/>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7"/>
                                        </p:tgtEl>
                                        <p:attrNameLst>
                                          <p:attrName>style.visibility</p:attrName>
                                        </p:attrNameLst>
                                      </p:cBhvr>
                                      <p:to>
                                        <p:strVal val="visible"/>
                                      </p:to>
                                    </p:set>
                                    <p:animEffect filter="wipe(lef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3"/>
                                        </p:tgtEl>
                                        <p:attrNameLst>
                                          <p:attrName>style.visibility</p:attrName>
                                        </p:attrNameLst>
                                      </p:cBhvr>
                                      <p:to>
                                        <p:strVal val="visible"/>
                                      </p:to>
                                    </p:set>
                                    <p:animEffect filter="wipe(down)" transition="in">
                                      <p:cBhvr>
                                        <p:cTn dur="500" id="15"/>
                                        <p:tgtEl>
                                          <p:spTgt spid="1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1000" id="20"/>
                                        <p:tgtEl>
                                          <p:spTgt spid="19"/>
                                        </p:tgtEl>
                                      </p:cBhvr>
                                    </p:animEffect>
                                    <p:anim calcmode="lin" valueType="num">
                                      <p:cBhvr>
                                        <p:cTn dur="1000" fill="hold" id="21"/>
                                        <p:tgtEl>
                                          <p:spTgt spid="19"/>
                                        </p:tgtEl>
                                        <p:attrNameLst>
                                          <p:attrName>ppt_x</p:attrName>
                                        </p:attrNameLst>
                                      </p:cBhvr>
                                      <p:tavLst>
                                        <p:tav tm="0">
                                          <p:val>
                                            <p:strVal val="#ppt_x"/>
                                          </p:val>
                                        </p:tav>
                                        <p:tav tm="100000">
                                          <p:val>
                                            <p:strVal val="#ppt_x"/>
                                          </p:val>
                                        </p:tav>
                                      </p:tavLst>
                                    </p:anim>
                                    <p:anim calcmode="lin" valueType="num">
                                      <p:cBhvr>
                                        <p:cTn dur="1000" fill="hold" id="22"/>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accel="50000" decel="50000" fill="hold" grpId="0" id="25" nodeType="clickEffect" presetClass="path" presetID="42" presetSubtype="0">
                                  <p:stCondLst>
                                    <p:cond delay="0"/>
                                  </p:stCondLst>
                                  <p:childTnLst>
                                    <p:animMotion origin="layout" path="M -5.70535E-07 -0.01065 L -5.70535E-07 0.27291" pathEditMode="relative" ptsTypes="AA" rAng="0">
                                      <p:cBhvr>
                                        <p:cTn dur="500" fill="hold" id="26"/>
                                        <p:tgtEl>
                                          <p:spTgt spid="23"/>
                                        </p:tgtEl>
                                        <p:attrNameLst>
                                          <p:attrName>ppt_x</p:attrName>
                                          <p:attrName>ppt_y</p:attrName>
                                        </p:attrNameLst>
                                      </p:cBhvr>
                                      <p:rCtr x="0" y="14167"/>
                                    </p:animMotion>
                                  </p:childTnLst>
                                </p:cTn>
                              </p:par>
                            </p:childTnLst>
                          </p:cTn>
                        </p:par>
                        <p:par>
                          <p:cTn fill="hold" id="27" nodeType="afterGroup">
                            <p:stCondLst>
                              <p:cond delay="500"/>
                            </p:stCondLst>
                            <p:childTnLst>
                              <p:par>
                                <p:cTn accel="50000" decel="50000" fill="hold" grpId="1" id="28" nodeType="afterEffect" presetClass="path" presetID="42" presetSubtype="0">
                                  <p:stCondLst>
                                    <p:cond delay="0"/>
                                  </p:stCondLst>
                                  <p:childTnLst>
                                    <p:animMotion origin="layout" path="M -5.70535E-07 0.27292 L -0.86857 0.27292" pathEditMode="relative" ptsTypes="AA" rAng="0">
                                      <p:cBhvr>
                                        <p:cTn dur="2000" fill="hold" id="29"/>
                                        <p:tgtEl>
                                          <p:spTgt spid="23"/>
                                        </p:tgtEl>
                                        <p:attrNameLst>
                                          <p:attrName>ppt_x</p:attrName>
                                          <p:attrName>ppt_y</p:attrName>
                                        </p:attrNameLst>
                                      </p:cBhvr>
                                      <p:rCtr x="-43428" y="0"/>
                                    </p:animMotion>
                                  </p:childTnLst>
                                </p:cTn>
                              </p:par>
                            </p:childTnLst>
                          </p:cTn>
                        </p:par>
                        <p:par>
                          <p:cTn fill="hold" id="30" nodeType="afterGroup">
                            <p:stCondLst>
                              <p:cond delay="2500"/>
                            </p:stCondLst>
                            <p:childTnLst>
                              <p:par>
                                <p:cTn accel="50000" decel="50000" fill="hold" grpId="2" id="31" nodeType="afterEffect" presetClass="path" presetID="42" presetSubtype="0">
                                  <p:stCondLst>
                                    <p:cond delay="0"/>
                                  </p:stCondLst>
                                  <p:childTnLst>
                                    <p:animMotion origin="layout" path="M -0.86857 0.27292 L -0.86857 0.33611" pathEditMode="relative" ptsTypes="AA" rAng="0">
                                      <p:cBhvr>
                                        <p:cTn dur="500" fill="hold" id="32"/>
                                        <p:tgtEl>
                                          <p:spTgt spid="23"/>
                                        </p:tgtEl>
                                        <p:attrNameLst>
                                          <p:attrName>ppt_x</p:attrName>
                                          <p:attrName>ppt_y</p:attrName>
                                        </p:attrNameLst>
                                      </p:cBhvr>
                                      <p:rCtr x="0" y="3148"/>
                                    </p:animMotion>
                                  </p:childTnLst>
                                </p:cTn>
                              </p:par>
                            </p:childTnLst>
                          </p:cTn>
                        </p:par>
                        <p:par>
                          <p:cTn fill="hold" id="33" nodeType="afterGroup">
                            <p:stCondLst>
                              <p:cond delay="3000"/>
                            </p:stCondLst>
                            <p:childTnLst>
                              <p:par>
                                <p:cTn fill="hold" grpId="0" id="34" nodeType="afterEffect" presetClass="entr" presetID="47"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1000" id="36"/>
                                        <p:tgtEl>
                                          <p:spTgt spid="20"/>
                                        </p:tgtEl>
                                      </p:cBhvr>
                                    </p:animEffect>
                                    <p:anim calcmode="lin" valueType="num">
                                      <p:cBhvr>
                                        <p:cTn dur="1000" fill="hold" id="37"/>
                                        <p:tgtEl>
                                          <p:spTgt spid="20"/>
                                        </p:tgtEl>
                                        <p:attrNameLst>
                                          <p:attrName>ppt_x</p:attrName>
                                        </p:attrNameLst>
                                      </p:cBhvr>
                                      <p:tavLst>
                                        <p:tav tm="0">
                                          <p:val>
                                            <p:strVal val="#ppt_x"/>
                                          </p:val>
                                        </p:tav>
                                        <p:tav tm="100000">
                                          <p:val>
                                            <p:strVal val="#ppt_x"/>
                                          </p:val>
                                        </p:tav>
                                      </p:tavLst>
                                    </p:anim>
                                    <p:anim calcmode="lin" valueType="num">
                                      <p:cBhvr>
                                        <p:cTn dur="1000" fill="hold" id="38"/>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42" presetSubtype="0">
                                  <p:stCondLst>
                                    <p:cond delay="0"/>
                                  </p:stCondLst>
                                  <p:childTnLst>
                                    <p:set>
                                      <p:cBhvr>
                                        <p:cTn dur="1" fill="hold" id="42">
                                          <p:stCondLst>
                                            <p:cond delay="0"/>
                                          </p:stCondLst>
                                        </p:cTn>
                                        <p:tgtEl>
                                          <p:spTgt spid="25"/>
                                        </p:tgtEl>
                                        <p:attrNameLst>
                                          <p:attrName>style.visibility</p:attrName>
                                        </p:attrNameLst>
                                      </p:cBhvr>
                                      <p:to>
                                        <p:strVal val="visible"/>
                                      </p:to>
                                    </p:set>
                                    <p:animEffect filter="fade" transition="in">
                                      <p:cBhvr>
                                        <p:cTn dur="1000" id="43"/>
                                        <p:tgtEl>
                                          <p:spTgt spid="25"/>
                                        </p:tgtEl>
                                      </p:cBhvr>
                                    </p:animEffect>
                                    <p:anim calcmode="lin" valueType="num">
                                      <p:cBhvr>
                                        <p:cTn dur="1000" fill="hold" id="44"/>
                                        <p:tgtEl>
                                          <p:spTgt spid="25"/>
                                        </p:tgtEl>
                                        <p:attrNameLst>
                                          <p:attrName>ppt_x</p:attrName>
                                        </p:attrNameLst>
                                      </p:cBhvr>
                                      <p:tavLst>
                                        <p:tav tm="0">
                                          <p:val>
                                            <p:strVal val="#ppt_x"/>
                                          </p:val>
                                        </p:tav>
                                        <p:tav tm="100000">
                                          <p:val>
                                            <p:strVal val="#ppt_x"/>
                                          </p:val>
                                        </p:tav>
                                      </p:tavLst>
                                    </p:anim>
                                    <p:anim calcmode="lin" valueType="num">
                                      <p:cBhvr>
                                        <p:cTn dur="1000" fill="hold" id="45"/>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par>
                                <p:cTn fill="hold" id="53" nodeType="withEffect" presetClass="entr" presetID="10" presetSubtype="0">
                                  <p:stCondLst>
                                    <p:cond delay="600"/>
                                  </p:stCondLst>
                                  <p:childTnLst>
                                    <p:set>
                                      <p:cBhvr>
                                        <p:cTn dur="1" fill="hold" id="54">
                                          <p:stCondLst>
                                            <p:cond delay="0"/>
                                          </p:stCondLst>
                                        </p:cTn>
                                        <p:tgtEl>
                                          <p:spTgt spid="11"/>
                                        </p:tgtEl>
                                        <p:attrNameLst>
                                          <p:attrName>style.visibility</p:attrName>
                                        </p:attrNameLst>
                                      </p:cBhvr>
                                      <p:to>
                                        <p:strVal val="visible"/>
                                      </p:to>
                                    </p:set>
                                    <p:animEffect filter="fade" transition="in">
                                      <p:cBhvr>
                                        <p:cTn dur="2300" id="5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3"/>
      <p:bldP grpId="1" spid="23"/>
      <p:bldP grpId="2" spid="23"/>
      <p:bldP grpId="0" spid="25"/>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个人品牌是职场竞争制胜的法宝</a:t>
            </a:r>
          </a:p>
        </p:txBody>
      </p:sp>
      <p:sp>
        <p:nvSpPr>
          <p:cNvPr id="12" name="椭圆 11"/>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1</a:t>
            </a:r>
          </a:p>
        </p:txBody>
      </p:sp>
      <p:pic>
        <p:nvPicPr>
          <p:cNvPr descr="http://www.21cbr.com/uploads/userup/0812/251322163053.jpg" id="2050" name="Picture 2"/>
          <p:cNvPicPr>
            <a:picLocks noChangeArrowheads="1" noChangeAspect="1"/>
          </p:cNvPicPr>
          <p:nvPr/>
        </p:nvPicPr>
        <p:blipFill>
          <a:blip r:embed="rId2">
            <a:extLst>
              <a:ext uri="{28A0092B-C50C-407E-A947-70E740481C1C}">
                <a14:useLocalDpi/>
              </a:ext>
            </a:extLst>
          </a:blip>
          <a:stretch>
            <a:fillRect/>
          </a:stretch>
        </p:blipFill>
        <p:spPr bwMode="auto">
          <a:xfrm>
            <a:off x="7802264" y="620323"/>
            <a:ext cx="3839075" cy="5029856"/>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15" name="Text Box 44"/>
          <p:cNvSpPr txBox="1">
            <a:spLocks noChangeArrowheads="1"/>
          </p:cNvSpPr>
          <p:nvPr/>
        </p:nvSpPr>
        <p:spPr bwMode="auto">
          <a:xfrm>
            <a:off x="1656694" y="1916635"/>
            <a:ext cx="5591584" cy="17373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管理学大师汤姆•彼得斯曾这样写道：“21世纪的工作生存法则就是建立个人品牌！”个人品牌与年龄无关，与职位无关，与我们偶然进入的行业无关，我们每一个人都必须认识到塑造品牌的重要性。有了个人品牌的人，才能在职场中成为“不倒翁”。</a:t>
            </a:r>
          </a:p>
        </p:txBody>
      </p:sp>
      <p:sp>
        <p:nvSpPr>
          <p:cNvPr id="16" name="Text Box 44"/>
          <p:cNvSpPr txBox="1">
            <a:spLocks noChangeArrowheads="1"/>
          </p:cNvSpPr>
          <p:nvPr/>
        </p:nvSpPr>
        <p:spPr bwMode="auto">
          <a:xfrm>
            <a:off x="1656694" y="4273670"/>
            <a:ext cx="5591584" cy="140817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拥有非凡的个人品牌，将会极大提升个人的竞争能力， 成为自己职场竞争的取胜之道。如果你想在越来越激烈的职场竞争中取胜，你就应该从现在开始，把自己当作一个品牌去经营。</a:t>
            </a:r>
          </a:p>
        </p:txBody>
      </p:sp>
      <p:cxnSp>
        <p:nvCxnSpPr>
          <p:cNvPr id="17" name="直接连接符 16"/>
          <p:cNvCxnSpPr/>
          <p:nvPr/>
        </p:nvCxnSpPr>
        <p:spPr>
          <a:xfrm>
            <a:off x="1198818" y="1700583"/>
            <a:ext cx="640954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1" name="直接连接符 20"/>
          <p:cNvCxnSpPr/>
          <p:nvPr/>
        </p:nvCxnSpPr>
        <p:spPr>
          <a:xfrm flipH="1">
            <a:off x="11643048" y="5805573"/>
            <a:ext cx="0" cy="28807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178847977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1"/>
                                        </p:tgtEl>
                                        <p:attrNameLst>
                                          <p:attrName>style.visibility</p:attrName>
                                        </p:attrNameLst>
                                      </p:cBhvr>
                                      <p:to>
                                        <p:strVal val="visible"/>
                                      </p:to>
                                    </p:set>
                                    <p:animEffect filter="wipe(up)" transition="in">
                                      <p:cBhvr>
                                        <p:cTn dur="500" id="7"/>
                                        <p:tgtEl>
                                          <p:spTgt spid="21"/>
                                        </p:tgtEl>
                                      </p:cBhvr>
                                    </p:animEffect>
                                  </p:childTnLst>
                                </p:cTn>
                              </p:par>
                              <p:par>
                                <p:cTn fill="hold" id="8" nodeType="withEffect" presetClass="entr" presetID="22" presetSubtype="8">
                                  <p:stCondLst>
                                    <p:cond delay="0"/>
                                  </p:stCondLst>
                                  <p:childTnLst>
                                    <p:set>
                                      <p:cBhvr>
                                        <p:cTn dur="1" fill="hold" id="9">
                                          <p:stCondLst>
                                            <p:cond delay="0"/>
                                          </p:stCondLst>
                                        </p:cTn>
                                        <p:tgtEl>
                                          <p:spTgt spid="17"/>
                                        </p:tgtEl>
                                        <p:attrNameLst>
                                          <p:attrName>style.visibility</p:attrName>
                                        </p:attrNameLst>
                                      </p:cBhvr>
                                      <p:to>
                                        <p:strVal val="visible"/>
                                      </p:to>
                                    </p:set>
                                    <p:animEffect filter="wipe(left)" transition="in">
                                      <p:cBhvr>
                                        <p:cTn dur="500" id="10"/>
                                        <p:tgtEl>
                                          <p:spTgt spid="17"/>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1000" id="14"/>
                                        <p:tgtEl>
                                          <p:spTgt spid="15"/>
                                        </p:tgtEl>
                                      </p:cBhvr>
                                    </p:animEffect>
                                    <p:anim calcmode="lin" valueType="num">
                                      <p:cBhvr>
                                        <p:cTn dur="1000" fill="hold" id="15"/>
                                        <p:tgtEl>
                                          <p:spTgt spid="15"/>
                                        </p:tgtEl>
                                        <p:attrNameLst>
                                          <p:attrName>ppt_x</p:attrName>
                                        </p:attrNameLst>
                                      </p:cBhvr>
                                      <p:tavLst>
                                        <p:tav tm="0">
                                          <p:val>
                                            <p:strVal val="#ppt_x"/>
                                          </p:val>
                                        </p:tav>
                                        <p:tav tm="100000">
                                          <p:val>
                                            <p:strVal val="#ppt_x"/>
                                          </p:val>
                                        </p:tav>
                                      </p:tavLst>
                                    </p:anim>
                                    <p:anim calcmode="lin" valueType="num">
                                      <p:cBhvr>
                                        <p:cTn dur="1000" fill="hold" id="16"/>
                                        <p:tgtEl>
                                          <p:spTgt spid="15"/>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1000" id="19"/>
                                        <p:tgtEl>
                                          <p:spTgt spid="16"/>
                                        </p:tgtEl>
                                      </p:cBhvr>
                                    </p:animEffect>
                                    <p:anim calcmode="lin" valueType="num">
                                      <p:cBhvr>
                                        <p:cTn dur="1000" fill="hold" id="20"/>
                                        <p:tgtEl>
                                          <p:spTgt spid="16"/>
                                        </p:tgtEl>
                                        <p:attrNameLst>
                                          <p:attrName>ppt_x</p:attrName>
                                        </p:attrNameLst>
                                      </p:cBhvr>
                                      <p:tavLst>
                                        <p:tav tm="0">
                                          <p:val>
                                            <p:strVal val="#ppt_x"/>
                                          </p:val>
                                        </p:tav>
                                        <p:tav tm="100000">
                                          <p:val>
                                            <p:strVal val="#ppt_x"/>
                                          </p:val>
                                        </p:tav>
                                      </p:tavLst>
                                    </p:anim>
                                    <p:anim calcmode="lin" valueType="num">
                                      <p:cBhvr>
                                        <p:cTn dur="1000" fill="hold" id="2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你自己才是个人品牌最大的受益者</a:t>
            </a:r>
          </a:p>
        </p:txBody>
      </p:sp>
      <p:sp>
        <p:nvSpPr>
          <p:cNvPr id="10" name="椭圆 9"/>
          <p:cNvSpPr/>
          <p:nvPr/>
        </p:nvSpPr>
        <p:spPr>
          <a:xfrm>
            <a:off x="910749" y="6885388"/>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pic>
        <p:nvPicPr>
          <p:cNvPr descr="D:\Teliss_Tong\Copy\定期备份\工作备份\！PPT图片及版面资源\06-PPT精选插图\03-人物\_2_~1.JPG" id="4102" name="Picture 6"/>
          <p:cNvPicPr>
            <a:picLocks noChangeArrowheads="1" noChangeAspect="1"/>
          </p:cNvPicPr>
          <p:nvPr/>
        </p:nvPicPr>
        <p:blipFill>
          <a:blip r:embed="rId2">
            <a:extLst>
              <a:ext uri="{28A0092B-C50C-407E-A947-70E740481C1C}">
                <a14:useLocalDpi/>
              </a:ext>
            </a:extLst>
          </a:blip>
          <a:stretch>
            <a:fillRect/>
          </a:stretch>
        </p:blipFill>
        <p:spPr bwMode="auto">
          <a:xfrm>
            <a:off x="1918992" y="902577"/>
            <a:ext cx="6439830" cy="4284261"/>
          </a:xfrm>
          <a:prstGeom prst="rect">
            <a:avLst/>
          </a:prstGeom>
          <a:noFill/>
          <a:ln w="28575">
            <a:solidFill>
              <a:srgbClr val="FF0066"/>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4" name="Text Box 44"/>
          <p:cNvSpPr txBox="1">
            <a:spLocks noChangeArrowheads="1"/>
          </p:cNvSpPr>
          <p:nvPr/>
        </p:nvSpPr>
        <p:spPr bwMode="auto">
          <a:xfrm>
            <a:off x="8688624" y="2132687"/>
            <a:ext cx="3168765" cy="2395729"/>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0"/>
            <a:r>
              <a:rPr altLang="en-US" lang="zh-CN">
                <a:solidFill>
                  <a:schemeClr val="tx1">
                    <a:lumMod val="65000"/>
                    <a:lumOff val="35000"/>
                  </a:schemeClr>
                </a:solidFill>
              </a:rPr>
              <a:t>个人品牌是由内而外的，是一个人素质的综合展现。我们常说，一个人在公司打工，不断提高个人素质，努力做好工作的最大受益者是自己，因为这样有助于树立自己的个人品牌，赢得丰厚的薪水和广阔的职场空间。</a:t>
            </a:r>
          </a:p>
        </p:txBody>
      </p:sp>
      <p:cxnSp>
        <p:nvCxnSpPr>
          <p:cNvPr id="25" name="直接连接符 24"/>
          <p:cNvCxnSpPr/>
          <p:nvPr/>
        </p:nvCxnSpPr>
        <p:spPr>
          <a:xfrm>
            <a:off x="1198818" y="1700583"/>
            <a:ext cx="576139"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26" name="直接连接符 25"/>
          <p:cNvCxnSpPr/>
          <p:nvPr/>
        </p:nvCxnSpPr>
        <p:spPr>
          <a:xfrm flipH="1">
            <a:off x="11643048" y="4552126"/>
            <a:ext cx="0" cy="1541517"/>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cxnSp>
        <p:nvCxnSpPr>
          <p:cNvPr id="33" name="直接连接符 32"/>
          <p:cNvCxnSpPr/>
          <p:nvPr/>
        </p:nvCxnSpPr>
        <p:spPr>
          <a:xfrm>
            <a:off x="8544591" y="1700583"/>
            <a:ext cx="3098457" cy="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Tree>
    <p:extLst>
      <p:ext uri="{BB962C8B-B14F-4D97-AF65-F5344CB8AC3E}">
        <p14:creationId val="3307791927"/>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path" presetID="64" presetSubtype="0">
                                  <p:stCondLst>
                                    <p:cond delay="0"/>
                                  </p:stCondLst>
                                  <p:childTnLst>
                                    <p:animMotion origin="layout" path="M -2.11932E-06 -2.22045E-16 L -2.11932E-06 -0.71389" pathEditMode="relative" ptsTypes="AA" rAng="0">
                                      <p:cBhvr>
                                        <p:cTn dur="500" fill="hold" id="6"/>
                                        <p:tgtEl>
                                          <p:spTgt spid="10"/>
                                        </p:tgtEl>
                                        <p:attrNameLst>
                                          <p:attrName>ppt_x</p:attrName>
                                          <p:attrName>ppt_y</p:attrName>
                                        </p:attrNameLst>
                                      </p:cBhvr>
                                      <p:rCtr x="0" y="-35694"/>
                                    </p:animMotion>
                                  </p:childTnLst>
                                </p:cTn>
                              </p:par>
                            </p:childTnLst>
                          </p:cTn>
                        </p:par>
                        <p:par>
                          <p:cTn fill="hold" id="7" nodeType="afterGroup">
                            <p:stCondLst>
                              <p:cond delay="500"/>
                            </p:stCondLst>
                            <p:childTnLst>
                              <p:par>
                                <p:cTn fill="hold" grpId="0" id="8" nodeType="afterEffect" presetClass="entr" presetID="47"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25"/>
                                        </p:tgtEl>
                                        <p:attrNameLst>
                                          <p:attrName>style.visibility</p:attrName>
                                        </p:attrNameLst>
                                      </p:cBhvr>
                                      <p:to>
                                        <p:strVal val="visible"/>
                                      </p:to>
                                    </p:set>
                                    <p:animEffect filter="wipe(left)" transition="in">
                                      <p:cBhvr>
                                        <p:cTn dur="500" id="16"/>
                                        <p:tgtEl>
                                          <p:spTgt spid="25"/>
                                        </p:tgtEl>
                                      </p:cBhvr>
                                    </p:animEffect>
                                  </p:childTnLst>
                                </p:cTn>
                              </p:par>
                              <p:par>
                                <p:cTn fill="hold" id="17" nodeType="withEffect" presetClass="entr" presetID="22" presetSubtype="8">
                                  <p:stCondLst>
                                    <p:cond delay="0"/>
                                  </p:stCondLst>
                                  <p:childTnLst>
                                    <p:set>
                                      <p:cBhvr>
                                        <p:cTn dur="1" fill="hold" id="18">
                                          <p:stCondLst>
                                            <p:cond delay="0"/>
                                          </p:stCondLst>
                                        </p:cTn>
                                        <p:tgtEl>
                                          <p:spTgt spid="33"/>
                                        </p:tgtEl>
                                        <p:attrNameLst>
                                          <p:attrName>style.visibility</p:attrName>
                                        </p:attrNameLst>
                                      </p:cBhvr>
                                      <p:to>
                                        <p:strVal val="visible"/>
                                      </p:to>
                                    </p:set>
                                    <p:animEffect filter="wipe(left)" transition="in">
                                      <p:cBhvr>
                                        <p:cTn dur="500" id="19"/>
                                        <p:tgtEl>
                                          <p:spTgt spid="33"/>
                                        </p:tgtEl>
                                      </p:cBhvr>
                                    </p:animEffect>
                                  </p:childTnLst>
                                </p:cTn>
                              </p:par>
                              <p:par>
                                <p:cTn fill="hold" id="20" nodeType="withEffect" presetClass="entr" presetID="22" presetSubtype="1">
                                  <p:stCondLst>
                                    <p:cond delay="0"/>
                                  </p:stCondLst>
                                  <p:childTnLst>
                                    <p:set>
                                      <p:cBhvr>
                                        <p:cTn dur="1" fill="hold" id="21">
                                          <p:stCondLst>
                                            <p:cond delay="0"/>
                                          </p:stCondLst>
                                        </p:cTn>
                                        <p:tgtEl>
                                          <p:spTgt spid="26"/>
                                        </p:tgtEl>
                                        <p:attrNameLst>
                                          <p:attrName>style.visibility</p:attrName>
                                        </p:attrNameLst>
                                      </p:cBhvr>
                                      <p:to>
                                        <p:strVal val="visible"/>
                                      </p:to>
                                    </p:set>
                                    <p:animEffect filter="wipe(up)" transition="in">
                                      <p:cBhvr>
                                        <p:cTn dur="500" id="22"/>
                                        <p:tgtEl>
                                          <p:spTgt spid="2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4"/>
                                        </p:tgtEl>
                                        <p:attrNameLst>
                                          <p:attrName>style.visibility</p:attrName>
                                        </p:attrNameLst>
                                      </p:cBhvr>
                                      <p:to>
                                        <p:strVal val="visible"/>
                                      </p:to>
                                    </p:set>
                                    <p:animEffect filter="fade" transition="in">
                                      <p:cBhvr>
                                        <p:cTn dur="1000" id="26"/>
                                        <p:tgtEl>
                                          <p:spTgt spid="24"/>
                                        </p:tgtEl>
                                      </p:cBhvr>
                                    </p:animEffect>
                                    <p:anim calcmode="lin" valueType="num">
                                      <p:cBhvr>
                                        <p:cTn dur="1000" fill="hold" id="27"/>
                                        <p:tgtEl>
                                          <p:spTgt spid="24"/>
                                        </p:tgtEl>
                                        <p:attrNameLst>
                                          <p:attrName>ppt_x</p:attrName>
                                        </p:attrNameLst>
                                      </p:cBhvr>
                                      <p:tavLst>
                                        <p:tav tm="0">
                                          <p:val>
                                            <p:strVal val="#ppt_x"/>
                                          </p:val>
                                        </p:tav>
                                        <p:tav tm="100000">
                                          <p:val>
                                            <p:strVal val="#ppt_x"/>
                                          </p:val>
                                        </p:tav>
                                      </p:tavLst>
                                    </p:anim>
                                    <p:anim calcmode="lin" valueType="num">
                                      <p:cBhvr>
                                        <p:cTn dur="1000" fill="hold" id="28"/>
                                        <p:tgtEl>
                                          <p:spTgt spid="24"/>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4102"/>
                                        </p:tgtEl>
                                        <p:attrNameLst>
                                          <p:attrName>style.visibility</p:attrName>
                                        </p:attrNameLst>
                                      </p:cBhvr>
                                      <p:to>
                                        <p:strVal val="visible"/>
                                      </p:to>
                                    </p:set>
                                    <p:animEffect filter="fade" transition="in">
                                      <p:cBhvr>
                                        <p:cTn dur="1000" id="31"/>
                                        <p:tgtEl>
                                          <p:spTgt spid="4102"/>
                                        </p:tgtEl>
                                      </p:cBhvr>
                                    </p:animEffect>
                                    <p:anim calcmode="lin" valueType="num">
                                      <p:cBhvr>
                                        <p:cTn dur="1000" fill="hold" id="32"/>
                                        <p:tgtEl>
                                          <p:spTgt spid="4102"/>
                                        </p:tgtEl>
                                        <p:attrNameLst>
                                          <p:attrName>ppt_x</p:attrName>
                                        </p:attrNameLst>
                                      </p:cBhvr>
                                      <p:tavLst>
                                        <p:tav tm="0">
                                          <p:val>
                                            <p:strVal val="#ppt_x"/>
                                          </p:val>
                                        </p:tav>
                                        <p:tav tm="100000">
                                          <p:val>
                                            <p:strVal val="#ppt_x"/>
                                          </p:val>
                                        </p:tav>
                                      </p:tavLst>
                                    </p:anim>
                                    <p:anim calcmode="lin" valueType="num">
                                      <p:cBhvr>
                                        <p:cTn dur="1000" fill="hold" id="33"/>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0"/>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918992" y="6300402"/>
            <a:ext cx="3528851" cy="335280"/>
          </a:xfrm>
          <a:prstGeom prst="rect">
            <a:avLst/>
          </a:prstGeom>
          <a:noFill/>
        </p:spPr>
        <p:txBody>
          <a:bodyPr lIns="0" rtlCol="0" wrap="square">
            <a:spAutoFit/>
          </a:bodyPr>
          <a:lstStyle/>
          <a:p>
            <a:r>
              <a:rPr altLang="en-US" lang="zh-CN" sz="1600">
                <a:solidFill>
                  <a:srgbClr val="FF0066"/>
                </a:solidFill>
                <a:latin charset="-122" pitchFamily="34" typeface="微软雅黑"/>
                <a:ea charset="-122" pitchFamily="34" typeface="微软雅黑"/>
              </a:rPr>
              <a:t>为什么要建设个人品牌</a:t>
            </a:r>
          </a:p>
        </p:txBody>
      </p:sp>
      <p:cxnSp>
        <p:nvCxnSpPr>
          <p:cNvPr id="5" name="直接连接符 4"/>
          <p:cNvCxnSpPr/>
          <p:nvPr/>
        </p:nvCxnSpPr>
        <p:spPr>
          <a:xfrm flipH="1">
            <a:off x="1051010" y="1700583"/>
            <a:ext cx="0" cy="4393060"/>
          </a:xfrm>
          <a:prstGeom prst="line">
            <a:avLst/>
          </a:prstGeom>
          <a:noFill/>
          <a:ln cap="flat" cmpd="sng" w="9525">
            <a:solidFill>
              <a:srgbClr val="C00000"/>
            </a:solidFill>
            <a:prstDash val="dash"/>
            <a:round/>
            <a:headEnd len="med" type="oval" w="med"/>
            <a:tailEnd type="oval"/>
          </a:ln>
          <a:extLst>
            <a:ext uri="{909E8E84-426E-40DD-AFC4-6F175D3DCCD1}">
              <a14:hiddenFill>
                <a:noFill/>
              </a14:hiddenFill>
            </a:ext>
          </a:extLst>
        </p:spPr>
      </p:cxnSp>
      <p:sp>
        <p:nvSpPr>
          <p:cNvPr id="20" name="TextBox 19"/>
          <p:cNvSpPr txBox="1"/>
          <p:nvPr/>
        </p:nvSpPr>
        <p:spPr>
          <a:xfrm>
            <a:off x="595351" y="1952712"/>
            <a:ext cx="457200" cy="4347690"/>
          </a:xfrm>
          <a:prstGeom prst="rect">
            <a:avLst/>
          </a:prstGeom>
          <a:noFill/>
        </p:spPr>
        <p:txBody>
          <a:bodyPr rtlCol="0" vert="eaVert" wrap="square">
            <a:spAutoFit/>
          </a:bodyPr>
          <a:lstStyle/>
          <a:p>
            <a:pPr algn="ctr"/>
            <a:r>
              <a:rPr altLang="en-US" lang="zh-CN" spc="150">
                <a:solidFill>
                  <a:srgbClr val="FC6204"/>
                </a:solidFill>
                <a:latin charset="-122" pitchFamily="34" typeface="微软雅黑"/>
                <a:ea charset="-122" pitchFamily="34" typeface="微软雅黑"/>
              </a:rPr>
              <a:t>你自己才是个人品牌最大的受益者</a:t>
            </a:r>
          </a:p>
        </p:txBody>
      </p:sp>
      <p:pic>
        <p:nvPicPr>
          <p:cNvPr descr="C:\Users\user\Desktop\未标题-1 拷贝.png" id="4100" name="Picture 4"/>
          <p:cNvPicPr>
            <a:picLocks noChangeArrowheads="1" noChangeAspect="1"/>
          </p:cNvPicPr>
          <p:nvPr/>
        </p:nvPicPr>
        <p:blipFill>
          <a:blip r:embed="rId2">
            <a:extLst>
              <a:ext uri="{28A0092B-C50C-407E-A947-70E740481C1C}">
                <a14:useLocalDpi/>
              </a:ext>
            </a:extLst>
          </a:blip>
          <a:stretch>
            <a:fillRect/>
          </a:stretch>
        </p:blipFill>
        <p:spPr bwMode="auto">
          <a:xfrm>
            <a:off x="3719427" y="237074"/>
            <a:ext cx="5562486" cy="6009741"/>
          </a:xfrm>
          <a:prstGeom prst="rect">
            <a:avLst/>
          </a:prstGeom>
          <a:noFill/>
          <a:extLst>
            <a:ext uri="{909E8E84-426E-40DD-AFC4-6F175D3DCCD1}">
              <a14:hiddenFill>
                <a:solidFill>
                  <a:srgbClr val="FFFFFF"/>
                </a:solidFill>
              </a14:hiddenFill>
            </a:ext>
          </a:extLst>
        </p:spPr>
      </p:pic>
      <p:grpSp>
        <p:nvGrpSpPr>
          <p:cNvPr id="18" name="组合 17"/>
          <p:cNvGrpSpPr/>
          <p:nvPr/>
        </p:nvGrpSpPr>
        <p:grpSpPr>
          <a:xfrm>
            <a:off x="9048712" y="-603973"/>
            <a:ext cx="3492455" cy="3492455"/>
            <a:chOff x="3824661" y="1640915"/>
            <a:chExt cx="3492000" cy="3492000"/>
          </a:xfrm>
        </p:grpSpPr>
        <p:grpSp>
          <p:nvGrpSpPr>
            <p:cNvPr id="19" name="组合 18"/>
            <p:cNvGrpSpPr/>
            <p:nvPr/>
          </p:nvGrpSpPr>
          <p:grpSpPr>
            <a:xfrm>
              <a:off x="3824661" y="1640915"/>
              <a:ext cx="3492000" cy="3492000"/>
              <a:chOff x="3744276" y="791994"/>
              <a:chExt cx="3492000" cy="3492000"/>
            </a:xfrm>
          </p:grpSpPr>
          <p:sp>
            <p:nvSpPr>
              <p:cNvPr id="22" name="椭圆 21"/>
              <p:cNvSpPr/>
              <p:nvPr/>
            </p:nvSpPr>
            <p:spPr>
              <a:xfrm>
                <a:off x="3744276" y="791994"/>
                <a:ext cx="3492000" cy="3492000"/>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3924276" y="971994"/>
                <a:ext cx="3132000" cy="3132000"/>
              </a:xfrm>
              <a:prstGeom prst="ellipse">
                <a:avLst/>
              </a:prstGeom>
              <a:pattFill prst="ltUpDiag">
                <a:fgClr>
                  <a:srgbClr val="FF9679"/>
                </a:fgClr>
                <a:bgClr>
                  <a:srgbClr val="FF7955"/>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20">
              <a:hlinkClick action="ppaction://noaction"/>
            </p:cNvPr>
            <p:cNvSpPr txBox="1"/>
            <p:nvPr/>
          </p:nvSpPr>
          <p:spPr>
            <a:xfrm>
              <a:off x="4195989" y="2489910"/>
              <a:ext cx="2688664" cy="2011419"/>
            </a:xfrm>
            <a:prstGeom prst="rect">
              <a:avLst/>
            </a:prstGeom>
            <a:noFill/>
          </p:spPr>
          <p:txBody>
            <a:bodyPr rtlCol="0" wrap="square">
              <a:spAutoFit/>
            </a:bodyPr>
            <a:lstStyle/>
            <a:p>
              <a:pPr algn="ctr"/>
              <a:r>
                <a:rPr altLang="en-US" lang="zh-CN" sz="1400">
                  <a:solidFill>
                    <a:schemeClr val="bg1"/>
                  </a:solidFill>
                  <a:latin charset="-122" pitchFamily="34" typeface="微软雅黑"/>
                  <a:ea charset="-122" pitchFamily="34" typeface="微软雅黑"/>
                </a:rPr>
                <a:t>但是，很多人不会这样想，老是觉得这种观念很空，个人品牌谁会看得见？职场空间在哪？不如寻找机会“偷闲”，轻松轻松，至于工作，则只要混得过去就可以了，而且是做一天和尚撞一天钟，能混一天算一天。这就是未能体会个人品牌重要性的一个典型表现。</a:t>
              </a:r>
            </a:p>
          </p:txBody>
        </p:sp>
      </p:grpSp>
      <p:sp>
        <p:nvSpPr>
          <p:cNvPr id="13" name="椭圆 12"/>
          <p:cNvSpPr/>
          <p:nvPr/>
        </p:nvSpPr>
        <p:spPr>
          <a:xfrm>
            <a:off x="910765" y="1980011"/>
            <a:ext cx="288038" cy="28803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801" lIns="18002" rIns="18002" rtlCol="0" tIns="10801"/>
          <a:lstStyle/>
          <a:p>
            <a:pPr algn="ctr"/>
            <a:r>
              <a:rPr altLang="zh-CN" lang="en-US">
                <a:solidFill>
                  <a:prstClr val="white"/>
                </a:solidFill>
                <a:latin charset="-122" panose="020b0604020202020204" pitchFamily="34" typeface="Arial Unicode MS"/>
                <a:ea charset="-122" pitchFamily="34" typeface="Arial Unicode MS"/>
                <a:cs charset="-122" panose="020b0604020202020204" pitchFamily="34" typeface="Arial Unicode MS"/>
              </a:rPr>
              <a:t>2</a:t>
            </a:r>
          </a:p>
        </p:txBody>
      </p:sp>
    </p:spTree>
    <p:extLst>
      <p:ext uri="{BB962C8B-B14F-4D97-AF65-F5344CB8AC3E}">
        <p14:creationId val="197031953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52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ppt_x</p:attrName>
                                        </p:attrNameLst>
                                      </p:cBhvr>
                                      <p:tavLst>
                                        <p:tav tm="0">
                                          <p:val>
                                            <p:fltVal val="0.5"/>
                                          </p:val>
                                        </p:tav>
                                        <p:tav tm="100000">
                                          <p:val>
                                            <p:strVal val="#ppt_x"/>
                                          </p:val>
                                        </p:tav>
                                      </p:tavLst>
                                    </p:anim>
                                    <p:anim calcmode="lin" valueType="num">
                                      <p:cBhvr>
                                        <p:cTn dur="500" fill="hold" id="10"/>
                                        <p:tgtEl>
                                          <p:spTgt spid="18"/>
                                        </p:tgtEl>
                                        <p:attrNameLst>
                                          <p:attrName>ppt_y</p:attrName>
                                        </p:attrNameLst>
                                      </p:cBhvr>
                                      <p:tavLst>
                                        <p:tav tm="0">
                                          <p:val>
                                            <p:fltVal val="0.5"/>
                                          </p:val>
                                        </p:tav>
                                        <p:tav tm="100000">
                                          <p:val>
                                            <p:strVal val="#ppt_y"/>
                                          </p:val>
                                        </p:tav>
                                      </p:tavLst>
                                    </p:anim>
                                  </p:childTnLst>
                                </p:cTn>
                              </p:par>
                              <p:par>
                                <p:cTn autoRev="1" fill="hold" id="11" nodeType="withEffect" presetClass="emph" presetID="6" presetSubtype="0">
                                  <p:stCondLst>
                                    <p:cond delay="500"/>
                                  </p:stCondLst>
                                  <p:childTnLst>
                                    <p:animScale>
                                      <p:cBhvr>
                                        <p:cTn dur="150" fill="hold" id="12"/>
                                        <p:tgtEl>
                                          <p:spTgt spid="18"/>
                                        </p:tgtEl>
                                      </p:cBhvr>
                                      <p:by x="108000" y="108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255</Paragraphs>
  <Slides>51</Slides>
  <Notes>1</Notes>
  <TotalTime>5229</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51</vt:i4>
      </vt:variant>
    </vt:vector>
  </HeadingPairs>
  <TitlesOfParts>
    <vt:vector baseType="lpstr" size="64">
      <vt:lpstr>Arial</vt:lpstr>
      <vt:lpstr>Calibri</vt:lpstr>
      <vt:lpstr>Broadway</vt:lpstr>
      <vt:lpstr>楷体</vt:lpstr>
      <vt:lpstr>经典繁仿黑</vt:lpstr>
      <vt:lpstr>微软雅黑</vt:lpstr>
      <vt:lpstr>宋体</vt:lpstr>
      <vt:lpstr>Tahoma</vt:lpstr>
      <vt:lpstr>Arial Unicode MS</vt:lpstr>
      <vt:lpstr>专业字体设计服务/WWW.ZTSGC.COM/</vt:lpstr>
      <vt:lpstr>Wingdings</vt:lpstr>
      <vt:lpstr>Impact</vt:lpstr>
      <vt:lpstr>Office 主题</vt:lpstr>
      <vt:lpstr>PowerPoint Presentation</vt:lpstr>
      <vt:lpstr>目录</vt:lpstr>
      <vt:lpstr>目录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目录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目录</vt:lpstr>
      <vt:lpstr>PowerPoint Presentation</vt:lpstr>
      <vt:lpstr>PowerPoint Presentation</vt:lpstr>
      <vt:lpstr>PowerPoint Presentation</vt:lpstr>
      <vt:lpstr>PowerPoint Presentation</vt:lpstr>
      <vt:lpstr>目录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YANGS</cp:lastModifiedBy>
  <dcterms:modified xsi:type="dcterms:W3CDTF">2021-08-20T10:52:19Z</dcterms:modified>
  <cp:revision>718</cp:revision>
  <dc:title>PowerPoint 演示文稿</dc:title>
</cp:coreProperties>
</file>