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63" r:id="rId3"/>
  </p:sldMasterIdLst>
  <p:notesMasterIdLst>
    <p:notesMasterId r:id="rId4"/>
  </p:notesMasterIdLst>
  <p:sldIdLst>
    <p:sldId id="256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8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4F739D-4C17-44A3-9702-E2C62D263678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87A2DF8-6A49-490C-85C9-0518081D523A}" type="parTrans" cxnId="{78D8AE1D-1DE4-4CB5-81BE-F37C70348C7D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8F7F0F-156D-404D-8676-9586B853AA29}">
      <dgm:prSet phldrT="[文本]" custT="1"/>
      <dgm:spPr>
        <a:solidFill>
          <a:srgbClr val="2B3F46"/>
        </a:solidFill>
      </dgm:spPr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11770E-F92D-4BEF-94B5-03FFEE78E923}" type="parTrans" cxnId="{42DCC5C9-0349-4589-9B4B-90047D1A03B5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83F16F-2E4A-4D69-A782-A42B018D6F79}">
      <dgm:prSet phldrT="[文本]" custT="1"/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效能</a:t>
          </a:r>
        </a:p>
      </dgm:t>
    </dgm:pt>
    <dgm:pt modelId="{65AD1578-BE51-478E-83CC-9F50256424F8}" type="sibTrans" cxnId="{42DCC5C9-0349-4589-9B4B-90047D1A03B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2B3F46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17A476-62F8-4014-B1BD-CF23944848B9}" type="parTrans" cxnId="{54C7BD4B-7316-4AE8-A69A-2CDE04175371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ED4D61-6F9B-4F2B-8B62-2E8F0581ECF3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勤恳</a:t>
          </a:r>
        </a:p>
      </dgm:t>
    </dgm:pt>
    <dgm:pt modelId="{F63018DB-838D-4EF2-A9F3-07D471DF1666}" type="sibTrans" cxnId="{54C7BD4B-7316-4AE8-A69A-2CDE0417537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8165CC-582C-4D2B-A166-264966C32EAB}" type="parTrans" cxnId="{892E83DF-CEA7-4339-B3B2-A6E70078FA8A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928756-997F-4C8F-A45F-C461F9BCA09E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效率</a:t>
          </a:r>
        </a:p>
      </dgm:t>
    </dgm:pt>
    <dgm:pt modelId="{42595D52-200B-4C31-8F50-93EFBCD0D2DF}" type="sibTrans" cxnId="{892E83DF-CEA7-4339-B3B2-A6E70078FA8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2B3F46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56C80D-8B3F-41EA-A511-DD438F79644E}" type="sibTrans" cxnId="{78D8AE1D-1DE4-4CB5-81BE-F37C70348C7D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7250F2-02BF-4A63-8FFC-C97811622F30}" type="parTrans" cxnId="{ADFC3E5A-BD52-4BA5-B663-0769F364C254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16585F-FB05-47B5-9877-6F4D41123F41}">
      <dgm:prSet phldrT="[文本]"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CC9372-B674-4E4B-9500-FCA131A7592C}" type="sibTrans" cxnId="{ADFC3E5A-BD52-4BA5-B663-0769F364C254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496D41-1582-4ECE-83A3-F102A9BA9433}" type="pres">
      <dgm:prSet presAssocID="{C94F739D-4C17-44A3-9702-E2C62D263678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952035-C34B-487D-94B1-BD0AA3508552}" type="pres">
      <dgm:prSet presAssocID="{248F7F0F-156D-404D-8676-9586B853AA29}" presName="centerShape" presStyleLbl="node0" presStyleCnt="1"/>
      <dgm:spPr/>
      <dgm:t>
        <a:bodyPr/>
        <a:lstStyle/>
        <a:p>
          <a:endParaRPr lang="zh-CN" altLang="en-US"/>
        </a:p>
      </dgm:t>
    </dgm:pt>
    <dgm:pt modelId="{C095F6F4-F850-49B8-AF78-8208E37F416D}" type="pres">
      <dgm:prSet presAssocID="{A683F16F-2E4A-4D69-A782-A42B018D6F79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277E5-E818-4DF5-97EF-CE36CF31767D}" type="pres">
      <dgm:prSet presAssocID="{A683F16F-2E4A-4D69-A782-A42B018D6F79}" presName="dummy"/>
      <dgm:spPr/>
      <dgm:t>
        <a:bodyPr/>
        <a:lstStyle/>
        <a:p/>
      </dgm:t>
    </dgm:pt>
    <dgm:pt modelId="{1B35B9BE-A7E4-43E5-930E-5C292A3A14AC}" type="pres">
      <dgm:prSet presAssocID="{65AD1578-BE51-478E-83CC-9F50256424F8}" presName="sibTrans" presStyleLbl="sibTrans2D1" presStyleCnt="3"/>
      <dgm:spPr/>
      <dgm:t>
        <a:bodyPr/>
        <a:lstStyle/>
        <a:p>
          <a:endParaRPr lang="zh-CN" altLang="en-US"/>
        </a:p>
      </dgm:t>
    </dgm:pt>
    <dgm:pt modelId="{07F8D06B-6BDF-4A43-ADCE-AD0B753A9564}" type="pres">
      <dgm:prSet presAssocID="{4EED4D61-6F9B-4F2B-8B62-2E8F0581EC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E4C73-C331-4844-B7AD-29E6836A4798}" type="pres">
      <dgm:prSet presAssocID="{4EED4D61-6F9B-4F2B-8B62-2E8F0581ECF3}" presName="dummy"/>
      <dgm:spPr/>
      <dgm:t>
        <a:bodyPr/>
        <a:lstStyle/>
        <a:p/>
      </dgm:t>
    </dgm:pt>
    <dgm:pt modelId="{F15BDF0B-345D-40A9-BAD3-E43E58B47B10}" type="pres">
      <dgm:prSet presAssocID="{F63018DB-838D-4EF2-A9F3-07D471DF166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71BF8E9-3D3C-4A54-836D-B63AE41C5935}" type="pres">
      <dgm:prSet presAssocID="{4C928756-997F-4C8F-A45F-C461F9BCA0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3ACDB8-5293-4D90-A3D6-FF6E1AA19ED4}" type="pres">
      <dgm:prSet presAssocID="{4C928756-997F-4C8F-A45F-C461F9BCA09E}" presName="dummy"/>
      <dgm:spPr/>
      <dgm:t>
        <a:bodyPr/>
        <a:lstStyle/>
        <a:p/>
      </dgm:t>
    </dgm:pt>
    <dgm:pt modelId="{4D1278F0-F1CA-4868-885D-9FBCE8B1EF6D}" type="pres">
      <dgm:prSet presAssocID="{42595D52-200B-4C31-8F50-93EFBCD0D2DF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8D8AE1D-1DE4-4CB5-81BE-F37C70348C7D}" srcId="{C94F739D-4C17-44A3-9702-E2C62D263678}" destId="{248F7F0F-156D-404D-8676-9586B853AA29}" srcOrd="0" destOrd="0" parTransId="{787A2DF8-6A49-490C-85C9-0518081D523A}" sibTransId="{9456C80D-8B3F-41EA-A511-DD438F79644E}"/>
    <dgm:cxn modelId="{42DCC5C9-0349-4589-9B4B-90047D1A03B5}" srcId="{248F7F0F-156D-404D-8676-9586B853AA29}" destId="{A683F16F-2E4A-4D69-A782-A42B018D6F79}" srcOrd="0" destOrd="0" parTransId="{9F11770E-F92D-4BEF-94B5-03FFEE78E923}" sibTransId="{65AD1578-BE51-478E-83CC-9F50256424F8}"/>
    <dgm:cxn modelId="{54C7BD4B-7316-4AE8-A69A-2CDE04175371}" srcId="{248F7F0F-156D-404D-8676-9586B853AA29}" destId="{4EED4D61-6F9B-4F2B-8B62-2E8F0581ECF3}" srcOrd="1" destOrd="0" parTransId="{AC17A476-62F8-4014-B1BD-CF23944848B9}" sibTransId="{F63018DB-838D-4EF2-A9F3-07D471DF1666}"/>
    <dgm:cxn modelId="{892E83DF-CEA7-4339-B3B2-A6E70078FA8A}" srcId="{248F7F0F-156D-404D-8676-9586B853AA29}" destId="{4C928756-997F-4C8F-A45F-C461F9BCA09E}" srcOrd="2" destOrd="0" parTransId="{A98165CC-582C-4D2B-A166-264966C32EAB}" sibTransId="{42595D52-200B-4C31-8F50-93EFBCD0D2DF}"/>
    <dgm:cxn modelId="{ADFC3E5A-BD52-4BA5-B663-0769F364C254}" srcId="{C94F739D-4C17-44A3-9702-E2C62D263678}" destId="{8416585F-FB05-47B5-9877-6F4D41123F41}" srcOrd="1" destOrd="0" parTransId="{FF7250F2-02BF-4A63-8FFC-C97811622F30}" sibTransId="{D4CC9372-B674-4E4B-9500-FCA131A7592C}"/>
    <dgm:cxn modelId="{7451CA96-96B2-45FF-A006-25FB91686B40}" type="presOf" srcId="{C94F739D-4C17-44A3-9702-E2C62D263678}" destId="{76496D41-1582-4ECE-83A3-F102A9BA9433}" srcOrd="0" destOrd="0" presId="urn:microsoft.com/office/officeart/2005/8/layout/radial6"/>
    <dgm:cxn modelId="{637AFCF6-5925-4990-B6E3-D5225DEED32C}" type="presParOf" srcId="{76496D41-1582-4ECE-83A3-F102A9BA9433}" destId="{C5952035-C34B-487D-94B1-BD0AA3508552}" srcOrd="0" destOrd="0" presId="urn:microsoft.com/office/officeart/2005/8/layout/radial6"/>
    <dgm:cxn modelId="{A4CD0F0E-E05B-4485-BB1E-8D8D43835A82}" type="presOf" srcId="{248F7F0F-156D-404D-8676-9586B853AA29}" destId="{C5952035-C34B-487D-94B1-BD0AA3508552}" srcOrd="0" destOrd="0" presId="urn:microsoft.com/office/officeart/2005/8/layout/radial6"/>
    <dgm:cxn modelId="{A36F2D15-C82F-4B32-A3D5-A76BC71BB696}" type="presParOf" srcId="{76496D41-1582-4ECE-83A3-F102A9BA9433}" destId="{C095F6F4-F850-49B8-AF78-8208E37F416D}" srcOrd="1" destOrd="0" presId="urn:microsoft.com/office/officeart/2005/8/layout/radial6"/>
    <dgm:cxn modelId="{1808C6F0-B5F0-47A5-A6F8-B043D4265AD8}" type="presOf" srcId="{A683F16F-2E4A-4D69-A782-A42B018D6F79}" destId="{C095F6F4-F850-49B8-AF78-8208E37F416D}" srcOrd="0" destOrd="0" presId="urn:microsoft.com/office/officeart/2005/8/layout/radial6"/>
    <dgm:cxn modelId="{91101741-65FB-4062-B81D-9D5442CF1562}" type="presParOf" srcId="{76496D41-1582-4ECE-83A3-F102A9BA9433}" destId="{74A277E5-E818-4DF5-97EF-CE36CF31767D}" srcOrd="2" destOrd="0" presId="urn:microsoft.com/office/officeart/2005/8/layout/radial6"/>
    <dgm:cxn modelId="{98B5F0B3-3870-4080-B14C-DB85AB467CFC}" type="presParOf" srcId="{76496D41-1582-4ECE-83A3-F102A9BA9433}" destId="{1B35B9BE-A7E4-43E5-930E-5C292A3A14AC}" srcOrd="3" destOrd="0" presId="urn:microsoft.com/office/officeart/2005/8/layout/radial6"/>
    <dgm:cxn modelId="{A6A11886-2366-4452-B006-17EF1F32F5B7}" type="presOf" srcId="{65AD1578-BE51-478E-83CC-9F50256424F8}" destId="{1B35B9BE-A7E4-43E5-930E-5C292A3A14AC}" srcOrd="0" destOrd="0" presId="urn:microsoft.com/office/officeart/2005/8/layout/radial6"/>
    <dgm:cxn modelId="{C6539523-F3EB-4F3F-8CF9-203D4CDE75C0}" type="presParOf" srcId="{76496D41-1582-4ECE-83A3-F102A9BA9433}" destId="{07F8D06B-6BDF-4A43-ADCE-AD0B753A9564}" srcOrd="4" destOrd="0" presId="urn:microsoft.com/office/officeart/2005/8/layout/radial6"/>
    <dgm:cxn modelId="{60846B2C-7F26-4AA2-9B27-692E67C5FF92}" type="presOf" srcId="{4EED4D61-6F9B-4F2B-8B62-2E8F0581ECF3}" destId="{07F8D06B-6BDF-4A43-ADCE-AD0B753A9564}" srcOrd="0" destOrd="0" presId="urn:microsoft.com/office/officeart/2005/8/layout/radial6"/>
    <dgm:cxn modelId="{CC41E25B-B1F6-4EDD-82F6-FEBF00FCC3C8}" type="presParOf" srcId="{76496D41-1582-4ECE-83A3-F102A9BA9433}" destId="{992E4C73-C331-4844-B7AD-29E6836A4798}" srcOrd="5" destOrd="0" presId="urn:microsoft.com/office/officeart/2005/8/layout/radial6"/>
    <dgm:cxn modelId="{B2C06017-AF9C-4B48-B881-6417EAB24F67}" type="presParOf" srcId="{76496D41-1582-4ECE-83A3-F102A9BA9433}" destId="{F15BDF0B-345D-40A9-BAD3-E43E58B47B10}" srcOrd="6" destOrd="0" presId="urn:microsoft.com/office/officeart/2005/8/layout/radial6"/>
    <dgm:cxn modelId="{782C6F17-1A94-4189-95B4-BC64217E94C9}" type="presOf" srcId="{F63018DB-838D-4EF2-A9F3-07D471DF1666}" destId="{F15BDF0B-345D-40A9-BAD3-E43E58B47B10}" srcOrd="0" destOrd="0" presId="urn:microsoft.com/office/officeart/2005/8/layout/radial6"/>
    <dgm:cxn modelId="{E8D8CAD9-7CD1-4053-ABEF-7B017215CA92}" type="presParOf" srcId="{76496D41-1582-4ECE-83A3-F102A9BA9433}" destId="{E71BF8E9-3D3C-4A54-836D-B63AE41C5935}" srcOrd="7" destOrd="0" presId="urn:microsoft.com/office/officeart/2005/8/layout/radial6"/>
    <dgm:cxn modelId="{627789E6-EB52-40DE-AA59-6BA28DA5C45D}" type="presOf" srcId="{4C928756-997F-4C8F-A45F-C461F9BCA09E}" destId="{E71BF8E9-3D3C-4A54-836D-B63AE41C5935}" srcOrd="0" destOrd="0" presId="urn:microsoft.com/office/officeart/2005/8/layout/radial6"/>
    <dgm:cxn modelId="{391648BC-2FC1-47CF-9154-F57BD6311D10}" type="presParOf" srcId="{76496D41-1582-4ECE-83A3-F102A9BA9433}" destId="{A93ACDB8-5293-4D90-A3D6-FF6E1AA19ED4}" srcOrd="8" destOrd="0" presId="urn:microsoft.com/office/officeart/2005/8/layout/radial6"/>
    <dgm:cxn modelId="{4ED2D68D-C9B6-48D1-AF08-A871544A4FAF}" type="presParOf" srcId="{76496D41-1582-4ECE-83A3-F102A9BA9433}" destId="{4D1278F0-F1CA-4868-885D-9FBCE8B1EF6D}" srcOrd="9" destOrd="0" presId="urn:microsoft.com/office/officeart/2005/8/layout/radial6"/>
    <dgm:cxn modelId="{66A0B326-EFD6-4A8D-BEC9-B2D7F4728601}" type="presOf" srcId="{42595D52-200B-4C31-8F50-93EFBCD0D2DF}" destId="{4D1278F0-F1CA-4868-885D-9FBCE8B1EF6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4F739D-4C17-44A3-9702-E2C62D263678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787A2DF8-6A49-490C-85C9-0518081D523A}" type="parTrans" cxnId="{A97B621D-B8A9-4A1B-B811-5205C0BFEF97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8F7F0F-156D-404D-8676-9586B853AA29}">
      <dgm:prSet phldrT="[文本]" custT="1"/>
      <dgm:spPr>
        <a:solidFill>
          <a:srgbClr val="2B3F46"/>
        </a:solidFill>
      </dgm:spPr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11770E-F92D-4BEF-94B5-03FFEE78E923}" type="parTrans" cxnId="{7750DC66-AF89-4233-8AE3-3A253A381ABE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83F16F-2E4A-4D69-A782-A42B018D6F79}">
      <dgm:prSet phldrT="[文本]" custT="1"/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在刀刃上</a:t>
          </a:r>
        </a:p>
      </dgm:t>
    </dgm:pt>
    <dgm:pt modelId="{65AD1578-BE51-478E-83CC-9F50256424F8}" type="sibTrans" cxnId="{7750DC66-AF89-4233-8AE3-3A253A381ABE}">
      <dgm:prSet custT="1"/>
      <dgm:spPr>
        <a:solidFill>
          <a:srgbClr val="2B3F46"/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17A476-62F8-4014-B1BD-CF23944848B9}" type="parTrans" cxnId="{263AD589-52AC-49CF-A152-A02463961402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ED4D61-6F9B-4F2B-8B62-2E8F0581ECF3}">
      <dgm:prSet phldrT="[文本]" custT="1"/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便宜实惠</a:t>
          </a:r>
        </a:p>
      </dgm:t>
    </dgm:pt>
    <dgm:pt modelId="{F63018DB-838D-4EF2-A9F3-07D471DF1666}" type="sibTrans" cxnId="{263AD589-52AC-49CF-A152-A0246396140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8165CC-582C-4D2B-A166-264966C32EAB}" type="parTrans" cxnId="{0B78EEC2-384F-42C8-A396-2D6034995051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928756-997F-4C8F-A45F-C461F9BCA09E}">
      <dgm:prSet phldrT="[文本]" custT="1"/>
      <dgm:spPr>
        <a:solidFill>
          <a:srgbClr val="2B3F46"/>
        </a:solidFill>
      </dgm:spPr>
      <dgm:t>
        <a:bodyPr/>
        <a:lstStyle/>
        <a:p>
          <a:r>
            <a: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把钱花完</a:t>
          </a:r>
        </a:p>
      </dgm:t>
    </dgm:pt>
    <dgm:pt modelId="{42595D52-200B-4C31-8F50-93EFBCD0D2DF}" type="sibTrans" cxnId="{0B78EEC2-384F-42C8-A396-2D6034995051}">
      <dgm:prSet custT="1"/>
      <dgm:spPr>
        <a:solidFill>
          <a:srgbClr val="2B3F46"/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56C80D-8B3F-41EA-A511-DD438F79644E}" type="sibTrans" cxnId="{A97B621D-B8A9-4A1B-B811-5205C0BFEF97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7250F2-02BF-4A63-8FFC-C97811622F30}" type="parTrans" cxnId="{A7E4F0A4-3BCD-4FF9-A813-32945EE52729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16585F-FB05-47B5-9877-6F4D41123F41}">
      <dgm:prSet phldrT="[文本]"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CC9372-B674-4E4B-9500-FCA131A7592C}" type="sibTrans" cxnId="{A7E4F0A4-3BCD-4FF9-A813-32945EE52729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496D41-1582-4ECE-83A3-F102A9BA9433}" type="pres">
      <dgm:prSet presAssocID="{C94F739D-4C17-44A3-9702-E2C62D263678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952035-C34B-487D-94B1-BD0AA3508552}" type="pres">
      <dgm:prSet presAssocID="{248F7F0F-156D-404D-8676-9586B853AA29}" presName="centerShape" presStyleLbl="node0" presStyleCnt="1"/>
      <dgm:spPr/>
      <dgm:t>
        <a:bodyPr/>
        <a:lstStyle/>
        <a:p>
          <a:endParaRPr lang="zh-CN" altLang="en-US"/>
        </a:p>
      </dgm:t>
    </dgm:pt>
    <dgm:pt modelId="{C095F6F4-F850-49B8-AF78-8208E37F416D}" type="pres">
      <dgm:prSet presAssocID="{A683F16F-2E4A-4D69-A782-A42B018D6F79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277E5-E818-4DF5-97EF-CE36CF31767D}" type="pres">
      <dgm:prSet presAssocID="{A683F16F-2E4A-4D69-A782-A42B018D6F79}" presName="dummy"/>
      <dgm:spPr/>
      <dgm:t>
        <a:bodyPr/>
        <a:lstStyle/>
        <a:p/>
      </dgm:t>
    </dgm:pt>
    <dgm:pt modelId="{1B35B9BE-A7E4-43E5-930E-5C292A3A14AC}" type="pres">
      <dgm:prSet presAssocID="{65AD1578-BE51-478E-83CC-9F50256424F8}" presName="sibTrans" presStyleLbl="sibTrans2D1" presStyleCnt="3"/>
      <dgm:spPr/>
      <dgm:t>
        <a:bodyPr/>
        <a:lstStyle/>
        <a:p>
          <a:endParaRPr lang="zh-CN" altLang="en-US"/>
        </a:p>
      </dgm:t>
    </dgm:pt>
    <dgm:pt modelId="{07F8D06B-6BDF-4A43-ADCE-AD0B753A9564}" type="pres">
      <dgm:prSet presAssocID="{4EED4D61-6F9B-4F2B-8B62-2E8F0581EC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E4C73-C331-4844-B7AD-29E6836A4798}" type="pres">
      <dgm:prSet presAssocID="{4EED4D61-6F9B-4F2B-8B62-2E8F0581ECF3}" presName="dummy"/>
      <dgm:spPr/>
      <dgm:t>
        <a:bodyPr/>
        <a:lstStyle/>
        <a:p/>
      </dgm:t>
    </dgm:pt>
    <dgm:pt modelId="{F15BDF0B-345D-40A9-BAD3-E43E58B47B10}" type="pres">
      <dgm:prSet presAssocID="{F63018DB-838D-4EF2-A9F3-07D471DF166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71BF8E9-3D3C-4A54-836D-B63AE41C5935}" type="pres">
      <dgm:prSet presAssocID="{4C928756-997F-4C8F-A45F-C461F9BCA0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3ACDB8-5293-4D90-A3D6-FF6E1AA19ED4}" type="pres">
      <dgm:prSet presAssocID="{4C928756-997F-4C8F-A45F-C461F9BCA09E}" presName="dummy"/>
      <dgm:spPr/>
      <dgm:t>
        <a:bodyPr/>
        <a:lstStyle/>
        <a:p/>
      </dgm:t>
    </dgm:pt>
    <dgm:pt modelId="{4D1278F0-F1CA-4868-885D-9FBCE8B1EF6D}" type="pres">
      <dgm:prSet presAssocID="{42595D52-200B-4C31-8F50-93EFBCD0D2DF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97B621D-B8A9-4A1B-B811-5205C0BFEF97}" srcId="{C94F739D-4C17-44A3-9702-E2C62D263678}" destId="{248F7F0F-156D-404D-8676-9586B853AA29}" srcOrd="0" destOrd="0" parTransId="{787A2DF8-6A49-490C-85C9-0518081D523A}" sibTransId="{9456C80D-8B3F-41EA-A511-DD438F79644E}"/>
    <dgm:cxn modelId="{7750DC66-AF89-4233-8AE3-3A253A381ABE}" srcId="{248F7F0F-156D-404D-8676-9586B853AA29}" destId="{A683F16F-2E4A-4D69-A782-A42B018D6F79}" srcOrd="0" destOrd="0" parTransId="{9F11770E-F92D-4BEF-94B5-03FFEE78E923}" sibTransId="{65AD1578-BE51-478E-83CC-9F50256424F8}"/>
    <dgm:cxn modelId="{263AD589-52AC-49CF-A152-A02463961402}" srcId="{248F7F0F-156D-404D-8676-9586B853AA29}" destId="{4EED4D61-6F9B-4F2B-8B62-2E8F0581ECF3}" srcOrd="1" destOrd="0" parTransId="{AC17A476-62F8-4014-B1BD-CF23944848B9}" sibTransId="{F63018DB-838D-4EF2-A9F3-07D471DF1666}"/>
    <dgm:cxn modelId="{0B78EEC2-384F-42C8-A396-2D6034995051}" srcId="{248F7F0F-156D-404D-8676-9586B853AA29}" destId="{4C928756-997F-4C8F-A45F-C461F9BCA09E}" srcOrd="2" destOrd="0" parTransId="{A98165CC-582C-4D2B-A166-264966C32EAB}" sibTransId="{42595D52-200B-4C31-8F50-93EFBCD0D2DF}"/>
    <dgm:cxn modelId="{A7E4F0A4-3BCD-4FF9-A813-32945EE52729}" srcId="{C94F739D-4C17-44A3-9702-E2C62D263678}" destId="{8416585F-FB05-47B5-9877-6F4D41123F41}" srcOrd="1" destOrd="0" parTransId="{FF7250F2-02BF-4A63-8FFC-C97811622F30}" sibTransId="{D4CC9372-B674-4E4B-9500-FCA131A7592C}"/>
    <dgm:cxn modelId="{CB28B58F-BE97-4D1D-914F-A0FCBDDD7434}" type="presOf" srcId="{C94F739D-4C17-44A3-9702-E2C62D263678}" destId="{76496D41-1582-4ECE-83A3-F102A9BA9433}" srcOrd="0" destOrd="0" presId="urn:microsoft.com/office/officeart/2005/8/layout/radial6"/>
    <dgm:cxn modelId="{8448A54D-B4A1-4ADB-8078-DB818EF2614E}" type="presParOf" srcId="{76496D41-1582-4ECE-83A3-F102A9BA9433}" destId="{C5952035-C34B-487D-94B1-BD0AA3508552}" srcOrd="0" destOrd="0" presId="urn:microsoft.com/office/officeart/2005/8/layout/radial6"/>
    <dgm:cxn modelId="{06308491-AA03-4CDF-9636-59D8944AB486}" type="presOf" srcId="{248F7F0F-156D-404D-8676-9586B853AA29}" destId="{C5952035-C34B-487D-94B1-BD0AA3508552}" srcOrd="0" destOrd="0" presId="urn:microsoft.com/office/officeart/2005/8/layout/radial6"/>
    <dgm:cxn modelId="{8C0AC72B-4F2A-459A-A9B9-5AB308A6A539}" type="presParOf" srcId="{76496D41-1582-4ECE-83A3-F102A9BA9433}" destId="{C095F6F4-F850-49B8-AF78-8208E37F416D}" srcOrd="1" destOrd="0" presId="urn:microsoft.com/office/officeart/2005/8/layout/radial6"/>
    <dgm:cxn modelId="{1CEEED1D-2E39-402C-9E77-DE7DF6EA124B}" type="presOf" srcId="{A683F16F-2E4A-4D69-A782-A42B018D6F79}" destId="{C095F6F4-F850-49B8-AF78-8208E37F416D}" srcOrd="0" destOrd="0" presId="urn:microsoft.com/office/officeart/2005/8/layout/radial6"/>
    <dgm:cxn modelId="{6EC2C3F4-EBFA-4EC5-AFD3-1814813E7D22}" type="presParOf" srcId="{76496D41-1582-4ECE-83A3-F102A9BA9433}" destId="{74A277E5-E818-4DF5-97EF-CE36CF31767D}" srcOrd="2" destOrd="0" presId="urn:microsoft.com/office/officeart/2005/8/layout/radial6"/>
    <dgm:cxn modelId="{AA1EA546-C0DD-4D5E-8940-422D3AEB250D}" type="presParOf" srcId="{76496D41-1582-4ECE-83A3-F102A9BA9433}" destId="{1B35B9BE-A7E4-43E5-930E-5C292A3A14AC}" srcOrd="3" destOrd="0" presId="urn:microsoft.com/office/officeart/2005/8/layout/radial6"/>
    <dgm:cxn modelId="{1E6005BF-370E-420F-A325-70F598DAEF4B}" type="presOf" srcId="{65AD1578-BE51-478E-83CC-9F50256424F8}" destId="{1B35B9BE-A7E4-43E5-930E-5C292A3A14AC}" srcOrd="0" destOrd="0" presId="urn:microsoft.com/office/officeart/2005/8/layout/radial6"/>
    <dgm:cxn modelId="{98C17191-C1FC-48D1-B102-B23B18E60C49}" type="presParOf" srcId="{76496D41-1582-4ECE-83A3-F102A9BA9433}" destId="{07F8D06B-6BDF-4A43-ADCE-AD0B753A9564}" srcOrd="4" destOrd="0" presId="urn:microsoft.com/office/officeart/2005/8/layout/radial6"/>
    <dgm:cxn modelId="{7B0EF33B-E7C7-431B-966B-7447EA304304}" type="presOf" srcId="{4EED4D61-6F9B-4F2B-8B62-2E8F0581ECF3}" destId="{07F8D06B-6BDF-4A43-ADCE-AD0B753A9564}" srcOrd="0" destOrd="0" presId="urn:microsoft.com/office/officeart/2005/8/layout/radial6"/>
    <dgm:cxn modelId="{637F2CC0-F369-4655-A16A-502A1AF1B742}" type="presParOf" srcId="{76496D41-1582-4ECE-83A3-F102A9BA9433}" destId="{992E4C73-C331-4844-B7AD-29E6836A4798}" srcOrd="5" destOrd="0" presId="urn:microsoft.com/office/officeart/2005/8/layout/radial6"/>
    <dgm:cxn modelId="{F054F1CB-DCD8-4716-834F-8D58D811A5B9}" type="presParOf" srcId="{76496D41-1582-4ECE-83A3-F102A9BA9433}" destId="{F15BDF0B-345D-40A9-BAD3-E43E58B47B10}" srcOrd="6" destOrd="0" presId="urn:microsoft.com/office/officeart/2005/8/layout/radial6"/>
    <dgm:cxn modelId="{55DB1985-8960-4F45-BA6B-13AE5CF0E962}" type="presOf" srcId="{F63018DB-838D-4EF2-A9F3-07D471DF1666}" destId="{F15BDF0B-345D-40A9-BAD3-E43E58B47B10}" srcOrd="0" destOrd="0" presId="urn:microsoft.com/office/officeart/2005/8/layout/radial6"/>
    <dgm:cxn modelId="{E5D723BB-C138-49FC-A80A-01782852CB15}" type="presParOf" srcId="{76496D41-1582-4ECE-83A3-F102A9BA9433}" destId="{E71BF8E9-3D3C-4A54-836D-B63AE41C5935}" srcOrd="7" destOrd="0" presId="urn:microsoft.com/office/officeart/2005/8/layout/radial6"/>
    <dgm:cxn modelId="{D75A060D-E0E5-4258-9AA4-F20A8240AF20}" type="presOf" srcId="{4C928756-997F-4C8F-A45F-C461F9BCA09E}" destId="{E71BF8E9-3D3C-4A54-836D-B63AE41C5935}" srcOrd="0" destOrd="0" presId="urn:microsoft.com/office/officeart/2005/8/layout/radial6"/>
    <dgm:cxn modelId="{E53FD53C-DF53-457C-B6C7-0826BA1122ED}" type="presParOf" srcId="{76496D41-1582-4ECE-83A3-F102A9BA9433}" destId="{A93ACDB8-5293-4D90-A3D6-FF6E1AA19ED4}" srcOrd="8" destOrd="0" presId="urn:microsoft.com/office/officeart/2005/8/layout/radial6"/>
    <dgm:cxn modelId="{4F95C2AE-8221-432E-BA94-81A4809752D1}" type="presParOf" srcId="{76496D41-1582-4ECE-83A3-F102A9BA9433}" destId="{4D1278F0-F1CA-4868-885D-9FBCE8B1EF6D}" srcOrd="9" destOrd="0" presId="urn:microsoft.com/office/officeart/2005/8/layout/radial6"/>
    <dgm:cxn modelId="{E3736800-2A8F-463E-9B00-DE90C5237A79}" type="presOf" srcId="{42595D52-200B-4C31-8F50-93EFBCD0D2DF}" destId="{4D1278F0-F1CA-4868-885D-9FBCE8B1EF6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6" name=""/>
      <dsp:cNvGrpSpPr/>
    </dsp:nvGrpSpPr>
    <dsp:grpSpPr/>
    <dsp:sp modelId="{4D1278F0-F1CA-4868-885D-9FBCE8B1EF6D}">
      <dsp:nvSpPr>
        <dsp:cNvPr id="27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2B3F46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/>
        <a:lstStyle/>
        <a:p/>
      </dsp:txBody>
    </dsp:sp>
    <dsp:sp modelId="{F15BDF0B-345D-40A9-BAD3-E43E58B47B10}">
      <dsp:nvSpPr>
        <dsp:cNvPr id="28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B35B9BE-A7E4-43E5-930E-5C292A3A14AC}">
      <dsp:nvSpPr>
        <dsp:cNvPr id="29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2B3F46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/>
        <a:lstStyle/>
        <a:p/>
      </dsp:txBody>
    </dsp:sp>
    <dsp:sp modelId="{C5952035-C34B-487D-94B1-BD0AA3508552}">
      <dsp:nvSpPr>
        <dsp:cNvPr id="30" name=""/>
        <dsp:cNvSpPr/>
      </dsp:nvSpPr>
      <dsp:spPr>
        <a:xfrm>
          <a:off x="1182732" y="1112245"/>
          <a:ext cx="1220377" cy="1220377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1452" y="1290965"/>
        <a:ext cx="862937" cy="862937"/>
      </dsp:txXfrm>
    </dsp:sp>
    <dsp:sp modelId="{C095F6F4-F850-49B8-AF78-8208E37F416D}">
      <dsp:nvSpPr>
        <dsp:cNvPr id="31" name=""/>
        <dsp:cNvSpPr/>
      </dsp:nvSpPr>
      <dsp:spPr>
        <a:xfrm>
          <a:off x="1365789" y="1328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效能</a:t>
          </a:r>
        </a:p>
      </dsp:txBody>
      <dsp:txXfrm>
        <a:off x="1490893" y="126432"/>
        <a:ext cx="604056" cy="604056"/>
      </dsp:txXfrm>
    </dsp:sp>
    <dsp:sp modelId="{07F8D06B-6BDF-4A43-ADCE-AD0B753A9564}">
      <dsp:nvSpPr>
        <dsp:cNvPr id="32" name=""/>
        <dsp:cNvSpPr/>
      </dsp:nvSpPr>
      <dsp:spPr>
        <a:xfrm>
          <a:off x="2486403" y="1942289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勤恳</a:t>
          </a:r>
        </a:p>
      </dsp:txBody>
      <dsp:txXfrm>
        <a:off x="2611507" y="2067393"/>
        <a:ext cx="604056" cy="604056"/>
      </dsp:txXfrm>
    </dsp:sp>
    <dsp:sp modelId="{E71BF8E9-3D3C-4A54-836D-B63AE41C5935}">
      <dsp:nvSpPr>
        <dsp:cNvPr id="33" name=""/>
        <dsp:cNvSpPr/>
      </dsp:nvSpPr>
      <dsp:spPr>
        <a:xfrm>
          <a:off x="245175" y="1942289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效率</a:t>
          </a:r>
        </a:p>
      </dsp:txBody>
      <dsp:txXfrm>
        <a:off x="370279" y="2067393"/>
        <a:ext cx="604056" cy="604056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4" name=""/>
      <dsp:cNvGrpSpPr/>
    </dsp:nvGrpSpPr>
    <dsp:grpSpPr/>
    <dsp:sp modelId="{4D1278F0-F1CA-4868-885D-9FBCE8B1EF6D}">
      <dsp:nvSpPr>
        <dsp:cNvPr id="35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2B3F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15BDF0B-345D-40A9-BAD3-E43E58B47B10}">
      <dsp:nvSpPr>
        <dsp:cNvPr id="36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B35B9BE-A7E4-43E5-930E-5C292A3A14AC}">
      <dsp:nvSpPr>
        <dsp:cNvPr id="37" name=""/>
        <dsp:cNvSpPr/>
      </dsp:nvSpPr>
      <dsp:spPr>
        <a:xfrm>
          <a:off x="468194" y="397706"/>
          <a:ext cx="2649454" cy="2649454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2B3F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5952035-C34B-487D-94B1-BD0AA3508552}">
      <dsp:nvSpPr>
        <dsp:cNvPr id="38" name=""/>
        <dsp:cNvSpPr/>
      </dsp:nvSpPr>
      <dsp:spPr>
        <a:xfrm>
          <a:off x="1182732" y="1112245"/>
          <a:ext cx="1220377" cy="1220377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1452" y="1290965"/>
        <a:ext cx="862937" cy="862937"/>
      </dsp:txXfrm>
    </dsp:sp>
    <dsp:sp modelId="{C095F6F4-F850-49B8-AF78-8208E37F416D}">
      <dsp:nvSpPr>
        <dsp:cNvPr id="39" name=""/>
        <dsp:cNvSpPr/>
      </dsp:nvSpPr>
      <dsp:spPr>
        <a:xfrm>
          <a:off x="1365789" y="1328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在刀刃上</a:t>
          </a:r>
        </a:p>
      </dsp:txBody>
      <dsp:txXfrm>
        <a:off x="1490893" y="126432"/>
        <a:ext cx="604056" cy="604056"/>
      </dsp:txXfrm>
    </dsp:sp>
    <dsp:sp modelId="{07F8D06B-6BDF-4A43-ADCE-AD0B753A9564}">
      <dsp:nvSpPr>
        <dsp:cNvPr id="40" name=""/>
        <dsp:cNvSpPr/>
      </dsp:nvSpPr>
      <dsp:spPr>
        <a:xfrm>
          <a:off x="2486403" y="1942289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便宜实惠</a:t>
          </a:r>
        </a:p>
      </dsp:txBody>
      <dsp:txXfrm>
        <a:off x="2611507" y="2067393"/>
        <a:ext cx="604056" cy="604056"/>
      </dsp:txXfrm>
    </dsp:sp>
    <dsp:sp modelId="{E71BF8E9-3D3C-4A54-836D-B63AE41C5935}">
      <dsp:nvSpPr>
        <dsp:cNvPr id="41" name=""/>
        <dsp:cNvSpPr/>
      </dsp:nvSpPr>
      <dsp:spPr>
        <a:xfrm>
          <a:off x="245175" y="1942289"/>
          <a:ext cx="854264" cy="854264"/>
        </a:xfrm>
        <a:prstGeom prst="ellipse">
          <a:avLst/>
        </a:prstGeom>
        <a:solidFill>
          <a:srgbClr val="2B3F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把钱花完</a:t>
          </a:r>
        </a:p>
      </dsp:txBody>
      <dsp:txXfrm>
        <a:off x="370279" y="2067393"/>
        <a:ext cx="604056" cy="60405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76F0-452B-4777-BAAE-09DEA87418AF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A0208-C059-4078-B355-333CB651F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036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3822813"/>
      </p:ext>
    </p:extLst>
  </p:cSld>
  <p:clrMapOvr>
    <a:masterClrMapping/>
  </p:clrMapOvr>
  <p:transition spd="slow" advTm="2000">
    <p:cov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7637821"/>
      </p:ext>
    </p:extLst>
  </p:cSld>
  <p:clrMapOvr>
    <a:masterClrMapping/>
  </p:clrMapOvr>
  <p:transition spd="slow" advTm="2000">
    <p:cov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197078"/>
      </p:ext>
    </p:extLst>
  </p:cSld>
  <p:clrMapOvr>
    <a:masterClrMapping/>
  </p:clrMapOvr>
  <p:transition spd="slow" advTm="2000">
    <p:cover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4953450"/>
      </p:ext>
    </p:extLst>
  </p:cSld>
  <p:clrMapOvr>
    <a:masterClrMapping/>
  </p:clrMapOvr>
  <p:transition spd="slow" advTm="2000">
    <p:cover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7074309"/>
      </p:ext>
    </p:extLst>
  </p:cSld>
  <p:clrMapOvr>
    <a:masterClrMapping/>
  </p:clrMapOvr>
  <p:transition spd="slow" advTm="2000">
    <p:cover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78889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71408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448617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6965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67158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69503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0018780"/>
      </p:ext>
    </p:extLst>
  </p:cSld>
  <p:clrMapOvr>
    <a:masterClrMapping/>
  </p:clrMapOvr>
  <p:transition spd="slow" advTm="2000">
    <p:cover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93679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745501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103936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115450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44960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5497546"/>
      </p:ext>
    </p:extLst>
  </p:cSld>
  <p:clrMapOvr>
    <a:masterClrMapping/>
  </p:clrMapOvr>
  <p:transition spd="slow" advTm="2000">
    <p:cov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0892480"/>
      </p:ext>
    </p:extLst>
  </p:cSld>
  <p:clrMapOvr>
    <a:masterClrMapping/>
  </p:clrMapOvr>
  <p:transition spd="slow" advTm="2000">
    <p:cov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8811473"/>
      </p:ext>
    </p:extLst>
  </p:cSld>
  <p:clrMapOvr>
    <a:masterClrMapping/>
  </p:clrMapOvr>
  <p:transition spd="slow" advTm="2000">
    <p:cov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0991641"/>
      </p:ext>
    </p:extLst>
  </p:cSld>
  <p:clrMapOvr>
    <a:masterClrMapping/>
  </p:clrMapOvr>
  <p:transition spd="slow" advTm="2000">
    <p:cov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3847345"/>
      </p:ext>
    </p:extLst>
  </p:cSld>
  <p:clrMapOvr>
    <a:masterClrMapping/>
  </p:clrMapOvr>
  <p:transition spd="slow" advTm="2000">
    <p:cov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3371736"/>
      </p:ext>
    </p:extLst>
  </p:cSld>
  <p:clrMapOvr>
    <a:masterClrMapping/>
  </p:clrMapOvr>
  <p:transition spd="slow" advTm="2000">
    <p:cov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645648"/>
      </p:ext>
    </p:extLst>
  </p:cSld>
  <p:clrMapOvr>
    <a:masterClrMapping/>
  </p:clrMapOvr>
  <p:transition spd="slow" advTm="2000">
    <p:cover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494A-1B39-4AA5-9DB7-4BECCDFAFB7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AF4F-37A7-4353-9AAC-9D7841E9B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77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Tm="2000">
    <p:cover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58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diagrams/quickStyle2.xml" Type="http://schemas.openxmlformats.org/officeDocument/2006/relationships/diagramQuickStyle"/><Relationship Id="rId11" Target="../diagrams/colors2.xml" Type="http://schemas.openxmlformats.org/officeDocument/2006/relationships/diagramColors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Relationship Id="rId7" Target="../diagrams/drawing2.xml" Type="http://schemas.microsoft.com/office/2007/relationships/diagramDrawing"/><Relationship Id="rId8" Target="../diagrams/data2.xml" Type="http://schemas.openxmlformats.org/officeDocument/2006/relationships/diagramData"/><Relationship Id="rId9" Target="../diagrams/layout2.xml" Type="http://schemas.openxmlformats.org/officeDocument/2006/relationships/diagram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&#26696;&#20363;/&#32972;&#21253;&#29702;&#35770;.mp4" TargetMode="External" Type="http://schemas.openxmlformats.org/officeDocument/2006/relationships/hyperlink"/><Relationship Id="rId3" Target="&#26696;&#20363;/&#22235;&#35937;&#38480;&#26696;&#20363;.ppt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2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29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3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2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20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31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&#26696;&#20363;/&#22235;&#35937;&#38480;&#26696;&#20363;.ppt" TargetMode="External" Type="http://schemas.openxmlformats.org/officeDocument/2006/relationships/hyperlink"/><Relationship Id="rId3" Target="../media/image3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3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4645" y="817122"/>
            <a:ext cx="5677356" cy="5972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6638" y="2232775"/>
            <a:ext cx="5669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72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时间管理培训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67977" y="3786268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人力资源部培训课程</a:t>
            </a:r>
          </a:p>
        </p:txBody>
      </p:sp>
      <p:pic>
        <p:nvPicPr>
          <p:cNvPr descr="PPECLOGO-eff-0-1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9163" y="2274888"/>
            <a:ext cx="106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2" id="8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28125" y="2235200"/>
            <a:ext cx="9826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3" id="9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4013" y="836613"/>
            <a:ext cx="3013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0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49838" y="3159125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1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9725" y="22923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2" id="12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7269" y="1943824"/>
            <a:ext cx="981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13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4925" y="2595563"/>
            <a:ext cx="14779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2" id="14" name="Picture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52571" y="4021931"/>
            <a:ext cx="18335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15" name="Picture 1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69563" y="2114550"/>
            <a:ext cx="11160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6" name="Picture 1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26463" y="3013075"/>
            <a:ext cx="520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7" name="Picture 1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837988" y="1754188"/>
            <a:ext cx="5222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2" id="18" name="Picture 14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6838" y="2184400"/>
            <a:ext cx="169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19" name="Picture 1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67238" y="2174875"/>
            <a:ext cx="436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4" id="20" name="Picture 1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2725" y="271462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21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1863" y="2298700"/>
            <a:ext cx="360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22" name="Picture 18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28275" y="2835275"/>
            <a:ext cx="2825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8823" y="3709976"/>
            <a:ext cx="5903913" cy="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DDECB3-3446-4CFB-B3BA-45FAA7CBAB3A}"/>
              </a:ext>
            </a:extLst>
          </p:cNvPr>
          <p:cNvSpPr txBox="1"/>
          <p:nvPr/>
        </p:nvSpPr>
        <p:spPr>
          <a:xfrm>
            <a:off x="1977217" y="4553841"/>
            <a:ext cx="41738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     日期：XX年XX月XX日</a:t>
            </a:r>
          </a:p>
        </p:txBody>
      </p:sp>
    </p:spTree>
    <p:extLst>
      <p:ext uri="{BB962C8B-B14F-4D97-AF65-F5344CB8AC3E}">
        <p14:creationId val="932032601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 rAng="0">
                                      <p:cBhvr>
                                        <p:cTn dur="3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ptsTypes="AA" rAng="0">
                                      <p:cBhvr>
                                        <p:cTn dur="3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ptsTypes="AA" rAng="0">
                                      <p:cBhvr>
                                        <p:cTn dur="3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ptsTypes="AA" rAng="0">
                                      <p:cBhvr>
                                        <p:cTn dur="30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ptsTypes="AA" rAng="0">
                                      <p:cBhvr>
                                        <p:cTn dur="3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ptsTypes="AA" rAng="0">
                                      <p:cBhvr>
                                        <p:cTn dur="30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3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ptsTypes="AA" rAng="0">
                                      <p:cBhvr>
                                        <p:cTn dur="3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ptsTypes="AA" rAng="0">
                                      <p:cBhvr>
                                        <p:cTn dur="30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53" presetSubtype="0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0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53" presetSubtype="0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8" nodeType="withEffect" presetClass="exit" presetID="53" presetSubtype="0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53" presetSubtype="0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21000" fill="hold" id="1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15000" fill="hold" grpId="0" id="1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7733" y="1896894"/>
            <a:ext cx="3049166" cy="40808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47616" y="1315202"/>
            <a:ext cx="6096000" cy="46177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什么是时间？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时间有哪些特性？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如何理解时间管理？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 什么是时间？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世界上哪样东西最长又是最短的，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最快又是最慢的，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最能分割又是最广大的，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最不受重视又是最值得惋惜的？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没有它，什么时候都做不成，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它使一切渺小的东西归于消灭，</a:t>
            </a:r>
          </a:p>
          <a:p>
            <a:pPr indent="-285750" marL="285750">
              <a:lnSpc>
                <a:spcPct val="150000"/>
              </a:lnSpc>
              <a:buFont typeface="Wingdings"/>
              <a:buChar char="ü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使一切伟大的东西生命不绝。</a:t>
            </a:r>
          </a:p>
        </p:txBody>
      </p:sp>
      <p:sp>
        <p:nvSpPr>
          <p:cNvPr id="4" name="矩形 3"/>
          <p:cNvSpPr/>
          <p:nvPr/>
        </p:nvSpPr>
        <p:spPr>
          <a:xfrm>
            <a:off x="10000890" y="5793067"/>
            <a:ext cx="11163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—伏尔泰</a:t>
            </a:r>
          </a:p>
        </p:txBody>
      </p:sp>
      <p:sp>
        <p:nvSpPr>
          <p:cNvPr id="5" name="矩形 4"/>
          <p:cNvSpPr/>
          <p:nvPr/>
        </p:nvSpPr>
        <p:spPr>
          <a:xfrm>
            <a:off x="7314357" y="234597"/>
            <a:ext cx="277251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什么是时间？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第二章：时间与时间管理概述</a:t>
            </a:r>
          </a:p>
        </p:txBody>
      </p:sp>
    </p:spTree>
    <p:extLst>
      <p:ext uri="{BB962C8B-B14F-4D97-AF65-F5344CB8AC3E}">
        <p14:creationId val="344418891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5000"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86777" y="241425"/>
            <a:ext cx="5068241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什么是时间-时间意味着什么？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4975" y="2222630"/>
            <a:ext cx="1556292" cy="1446347"/>
            <a:chOff x="5232025" y="1729113"/>
            <a:chExt cx="1556292" cy="1446347"/>
          </a:xfrm>
          <a:solidFill>
            <a:srgbClr val="E63410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24"/>
            <p:cNvSpPr/>
            <p:nvPr/>
          </p:nvSpPr>
          <p:spPr bwMode="auto">
            <a:xfrm>
              <a:off x="5232025" y="1729113"/>
              <a:ext cx="1556292" cy="1446347"/>
            </a:xfrm>
            <a:custGeom>
              <a:gdLst>
                <a:gd fmla="*/ 635 w 694" name="T0"/>
                <a:gd fmla="*/ 186 h 645" name="T1"/>
                <a:gd fmla="*/ 418 w 694" name="T2"/>
                <a:gd fmla="*/ 29 h 645" name="T3"/>
                <a:gd fmla="*/ 276 w 694" name="T4"/>
                <a:gd fmla="*/ 29 h 645" name="T5"/>
                <a:gd fmla="*/ 59 w 694" name="T6"/>
                <a:gd fmla="*/ 186 h 645" name="T7"/>
                <a:gd fmla="*/ 15 w 694" name="T8"/>
                <a:gd fmla="*/ 321 h 645" name="T9"/>
                <a:gd fmla="*/ 42 w 694" name="T10"/>
                <a:gd fmla="*/ 402 h 645" name="T11"/>
                <a:gd fmla="*/ 98 w 694" name="T12"/>
                <a:gd fmla="*/ 576 h 645" name="T13"/>
                <a:gd fmla="*/ 159 w 694" name="T14"/>
                <a:gd fmla="*/ 645 h 645" name="T15"/>
                <a:gd fmla="*/ 233 w 694" name="T16"/>
                <a:gd fmla="*/ 589 h 645" name="T17"/>
                <a:gd fmla="*/ 347 w 694" name="T18"/>
                <a:gd fmla="*/ 562 h 645" name="T19"/>
                <a:gd fmla="*/ 458 w 694" name="T20"/>
                <a:gd fmla="*/ 587 h 645" name="T21"/>
                <a:gd fmla="*/ 535 w 694" name="T22"/>
                <a:gd fmla="*/ 645 h 645" name="T23"/>
                <a:gd fmla="*/ 596 w 694" name="T24"/>
                <a:gd fmla="*/ 576 h 645" name="T25"/>
                <a:gd fmla="*/ 651 w 694" name="T26"/>
                <a:gd fmla="*/ 406 h 645" name="T27"/>
                <a:gd fmla="*/ 679 w 694" name="T28"/>
                <a:gd fmla="*/ 321 h 645" name="T29"/>
                <a:gd fmla="*/ 635 w 694" name="T30"/>
                <a:gd fmla="*/ 186 h 64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45" w="694">
                  <a:moveTo>
                    <a:pt x="635" y="186"/>
                  </a:moveTo>
                  <a:cubicBezTo>
                    <a:pt x="418" y="29"/>
                    <a:pt x="418" y="29"/>
                    <a:pt x="418" y="29"/>
                  </a:cubicBezTo>
                  <a:cubicBezTo>
                    <a:pt x="379" y="0"/>
                    <a:pt x="315" y="0"/>
                    <a:pt x="276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5"/>
                    <a:pt x="0" y="275"/>
                    <a:pt x="15" y="321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07" y="605"/>
                    <a:pt x="131" y="630"/>
                    <a:pt x="159" y="645"/>
                  </a:cubicBezTo>
                  <a:cubicBezTo>
                    <a:pt x="180" y="622"/>
                    <a:pt x="205" y="603"/>
                    <a:pt x="233" y="589"/>
                  </a:cubicBezTo>
                  <a:cubicBezTo>
                    <a:pt x="268" y="572"/>
                    <a:pt x="306" y="562"/>
                    <a:pt x="347" y="562"/>
                  </a:cubicBezTo>
                  <a:cubicBezTo>
                    <a:pt x="387" y="562"/>
                    <a:pt x="424" y="571"/>
                    <a:pt x="458" y="587"/>
                  </a:cubicBezTo>
                  <a:cubicBezTo>
                    <a:pt x="487" y="601"/>
                    <a:pt x="514" y="621"/>
                    <a:pt x="535" y="645"/>
                  </a:cubicBezTo>
                  <a:cubicBezTo>
                    <a:pt x="563" y="630"/>
                    <a:pt x="587" y="605"/>
                    <a:pt x="596" y="576"/>
                  </a:cubicBezTo>
                  <a:cubicBezTo>
                    <a:pt x="651" y="406"/>
                    <a:pt x="651" y="406"/>
                    <a:pt x="651" y="406"/>
                  </a:cubicBezTo>
                  <a:cubicBezTo>
                    <a:pt x="679" y="321"/>
                    <a:pt x="679" y="321"/>
                    <a:pt x="679" y="321"/>
                  </a:cubicBezTo>
                  <a:cubicBezTo>
                    <a:pt x="694" y="275"/>
                    <a:pt x="674" y="215"/>
                    <a:pt x="635" y="186"/>
                  </a:cubicBezTo>
                </a:path>
              </a:pathLst>
            </a:custGeom>
            <a:solidFill>
              <a:srgbClr val="2B3F46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45246" y="2185689"/>
              <a:ext cx="894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生活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54894" y="2958124"/>
            <a:ext cx="1352515" cy="1478573"/>
            <a:chOff x="6431944" y="2464607"/>
            <a:chExt cx="1352515" cy="1478573"/>
          </a:xfrm>
          <a:solidFill>
            <a:srgbClr val="E63410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Freeform 26"/>
            <p:cNvSpPr/>
            <p:nvPr/>
          </p:nvSpPr>
          <p:spPr bwMode="auto">
            <a:xfrm>
              <a:off x="6431944" y="2464607"/>
              <a:ext cx="1352515" cy="1478573"/>
            </a:xfrm>
            <a:custGeom>
              <a:gdLst>
                <a:gd fmla="*/ 544 w 603" name="T0"/>
                <a:gd fmla="*/ 186 h 659" name="T1"/>
                <a:gd fmla="*/ 327 w 603" name="T2"/>
                <a:gd fmla="*/ 28 h 659" name="T3"/>
                <a:gd fmla="*/ 185 w 603" name="T4"/>
                <a:gd fmla="*/ 28 h 659" name="T5"/>
                <a:gd fmla="*/ 116 w 603" name="T6"/>
                <a:gd fmla="*/ 78 h 659" name="T7"/>
                <a:gd fmla="*/ 61 w 603" name="T8"/>
                <a:gd fmla="*/ 248 h 659" name="T9"/>
                <a:gd fmla="*/ 0 w 603" name="T10"/>
                <a:gd fmla="*/ 317 h 659" name="T11"/>
                <a:gd fmla="*/ 67 w 603" name="T12"/>
                <a:gd fmla="*/ 489 h 659" name="T13"/>
                <a:gd fmla="*/ 64 w 603" name="T14"/>
                <a:gd fmla="*/ 532 h 659" name="T15"/>
                <a:gd fmla="*/ 33 w 603" name="T16"/>
                <a:gd fmla="*/ 618 h 659" name="T17"/>
                <a:gd fmla="*/ 122 w 603" name="T18"/>
                <a:gd fmla="*/ 659 h 659" name="T19"/>
                <a:gd fmla="*/ 301 w 603" name="T20"/>
                <a:gd fmla="*/ 659 h 659" name="T21"/>
                <a:gd fmla="*/ 390 w 603" name="T22"/>
                <a:gd fmla="*/ 659 h 659" name="T23"/>
                <a:gd fmla="*/ 505 w 603" name="T24"/>
                <a:gd fmla="*/ 576 h 659" name="T25"/>
                <a:gd fmla="*/ 588 w 603" name="T26"/>
                <a:gd fmla="*/ 321 h 659" name="T27"/>
                <a:gd fmla="*/ 544 w 603" name="T28"/>
                <a:gd fmla="*/ 186 h 6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59" w="603">
                  <a:moveTo>
                    <a:pt x="544" y="186"/>
                  </a:moveTo>
                  <a:cubicBezTo>
                    <a:pt x="327" y="28"/>
                    <a:pt x="327" y="28"/>
                    <a:pt x="327" y="28"/>
                  </a:cubicBezTo>
                  <a:cubicBezTo>
                    <a:pt x="288" y="0"/>
                    <a:pt x="224" y="0"/>
                    <a:pt x="185" y="2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52" y="277"/>
                    <a:pt x="28" y="302"/>
                    <a:pt x="0" y="317"/>
                  </a:cubicBezTo>
                  <a:cubicBezTo>
                    <a:pt x="42" y="362"/>
                    <a:pt x="67" y="423"/>
                    <a:pt x="67" y="489"/>
                  </a:cubicBezTo>
                  <a:cubicBezTo>
                    <a:pt x="67" y="504"/>
                    <a:pt x="66" y="518"/>
                    <a:pt x="64" y="532"/>
                  </a:cubicBezTo>
                  <a:cubicBezTo>
                    <a:pt x="59" y="562"/>
                    <a:pt x="48" y="591"/>
                    <a:pt x="33" y="618"/>
                  </a:cubicBezTo>
                  <a:cubicBezTo>
                    <a:pt x="56" y="642"/>
                    <a:pt x="90" y="659"/>
                    <a:pt x="122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90" y="659"/>
                    <a:pt x="390" y="659"/>
                    <a:pt x="390" y="659"/>
                  </a:cubicBezTo>
                  <a:cubicBezTo>
                    <a:pt x="438" y="659"/>
                    <a:pt x="490" y="622"/>
                    <a:pt x="505" y="576"/>
                  </a:cubicBezTo>
                  <a:cubicBezTo>
                    <a:pt x="588" y="321"/>
                    <a:pt x="588" y="321"/>
                    <a:pt x="588" y="321"/>
                  </a:cubicBezTo>
                  <a:cubicBezTo>
                    <a:pt x="603" y="275"/>
                    <a:pt x="583" y="214"/>
                    <a:pt x="544" y="186"/>
                  </a:cubicBezTo>
                </a:path>
              </a:pathLst>
            </a:custGeom>
            <a:solidFill>
              <a:srgbClr val="2B3F46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23868" y="2939652"/>
              <a:ext cx="894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金钱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69151" y="4344761"/>
            <a:ext cx="1545867" cy="1267213"/>
            <a:chOff x="5846201" y="3851244"/>
            <a:chExt cx="1545867" cy="1267213"/>
          </a:xfrm>
          <a:solidFill>
            <a:srgbClr val="E63410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Freeform 22"/>
            <p:cNvSpPr/>
            <p:nvPr/>
          </p:nvSpPr>
          <p:spPr bwMode="auto">
            <a:xfrm>
              <a:off x="5846201" y="3851244"/>
              <a:ext cx="1545867" cy="1267213"/>
            </a:xfrm>
            <a:custGeom>
              <a:gdLst>
                <a:gd fmla="*/ 630 w 689" name="T0"/>
                <a:gd fmla="*/ 91 h 565" name="T1"/>
                <a:gd fmla="*/ 562 w 689" name="T2"/>
                <a:gd fmla="*/ 41 h 565" name="T3"/>
                <a:gd fmla="*/ 383 w 689" name="T4"/>
                <a:gd fmla="*/ 41 h 565" name="T5"/>
                <a:gd fmla="*/ 294 w 689" name="T6"/>
                <a:gd fmla="*/ 0 h 565" name="T7"/>
                <a:gd fmla="*/ 110 w 689" name="T8"/>
                <a:gd fmla="*/ 124 h 565" name="T9"/>
                <a:gd fmla="*/ 73 w 689" name="T10"/>
                <a:gd fmla="*/ 126 h 565" name="T11"/>
                <a:gd fmla="*/ 27 w 689" name="T12"/>
                <a:gd fmla="*/ 122 h 565" name="T13"/>
                <a:gd fmla="*/ 11 w 689" name="T14"/>
                <a:gd fmla="*/ 226 h 565" name="T15"/>
                <a:gd fmla="*/ 66 w 689" name="T16"/>
                <a:gd fmla="*/ 396 h 565" name="T17"/>
                <a:gd fmla="*/ 94 w 689" name="T18"/>
                <a:gd fmla="*/ 481 h 565" name="T19"/>
                <a:gd fmla="*/ 209 w 689" name="T20"/>
                <a:gd fmla="*/ 565 h 565" name="T21"/>
                <a:gd fmla="*/ 476 w 689" name="T22"/>
                <a:gd fmla="*/ 565 h 565" name="T23"/>
                <a:gd fmla="*/ 592 w 689" name="T24"/>
                <a:gd fmla="*/ 481 h 565" name="T25"/>
                <a:gd fmla="*/ 674 w 689" name="T26"/>
                <a:gd fmla="*/ 226 h 565" name="T27"/>
                <a:gd fmla="*/ 630 w 689" name="T28"/>
                <a:gd fmla="*/ 91 h 56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5" w="689">
                  <a:moveTo>
                    <a:pt x="630" y="91"/>
                  </a:moveTo>
                  <a:cubicBezTo>
                    <a:pt x="562" y="41"/>
                    <a:pt x="562" y="41"/>
                    <a:pt x="562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51" y="41"/>
                    <a:pt x="317" y="24"/>
                    <a:pt x="294" y="0"/>
                  </a:cubicBezTo>
                  <a:cubicBezTo>
                    <a:pt x="255" y="65"/>
                    <a:pt x="189" y="112"/>
                    <a:pt x="110" y="124"/>
                  </a:cubicBezTo>
                  <a:cubicBezTo>
                    <a:pt x="98" y="125"/>
                    <a:pt x="86" y="126"/>
                    <a:pt x="73" y="126"/>
                  </a:cubicBezTo>
                  <a:cubicBezTo>
                    <a:pt x="57" y="126"/>
                    <a:pt x="42" y="125"/>
                    <a:pt x="27" y="122"/>
                  </a:cubicBezTo>
                  <a:cubicBezTo>
                    <a:pt x="7" y="153"/>
                    <a:pt x="0" y="193"/>
                    <a:pt x="11" y="226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94" y="481"/>
                    <a:pt x="94" y="481"/>
                    <a:pt x="94" y="481"/>
                  </a:cubicBezTo>
                  <a:cubicBezTo>
                    <a:pt x="109" y="527"/>
                    <a:pt x="160" y="565"/>
                    <a:pt x="209" y="565"/>
                  </a:cubicBezTo>
                  <a:cubicBezTo>
                    <a:pt x="476" y="565"/>
                    <a:pt x="476" y="565"/>
                    <a:pt x="476" y="565"/>
                  </a:cubicBezTo>
                  <a:cubicBezTo>
                    <a:pt x="525" y="565"/>
                    <a:pt x="577" y="527"/>
                    <a:pt x="592" y="481"/>
                  </a:cubicBezTo>
                  <a:cubicBezTo>
                    <a:pt x="674" y="226"/>
                    <a:pt x="674" y="226"/>
                    <a:pt x="674" y="226"/>
                  </a:cubicBezTo>
                  <a:cubicBezTo>
                    <a:pt x="689" y="180"/>
                    <a:pt x="669" y="119"/>
                    <a:pt x="630" y="91"/>
                  </a:cubicBezTo>
                </a:path>
              </a:pathLst>
            </a:custGeom>
            <a:solidFill>
              <a:srgbClr val="2B3F46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57711" y="4207851"/>
              <a:ext cx="894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资源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21843" y="4326753"/>
            <a:ext cx="1395166" cy="1273847"/>
            <a:chOff x="4598893" y="3833236"/>
            <a:chExt cx="1395166" cy="1273847"/>
          </a:xfrm>
          <a:solidFill>
            <a:srgbClr val="E63410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3" name="Freeform 18"/>
            <p:cNvSpPr/>
            <p:nvPr/>
          </p:nvSpPr>
          <p:spPr bwMode="auto">
            <a:xfrm>
              <a:off x="4598893" y="3833236"/>
              <a:ext cx="1395166" cy="1273847"/>
            </a:xfrm>
            <a:custGeom>
              <a:gdLst>
                <a:gd fmla="*/ 583 w 622" name="T0"/>
                <a:gd fmla="*/ 130 h 568" name="T1"/>
                <a:gd fmla="*/ 404 w 622" name="T2"/>
                <a:gd fmla="*/ 0 h 568" name="T3"/>
                <a:gd fmla="*/ 314 w 622" name="T4"/>
                <a:gd fmla="*/ 43 h 568" name="T5"/>
                <a:gd fmla="*/ 131 w 622" name="T6"/>
                <a:gd fmla="*/ 43 h 568" name="T7"/>
                <a:gd fmla="*/ 59 w 622" name="T8"/>
                <a:gd fmla="*/ 95 h 568" name="T9"/>
                <a:gd fmla="*/ 15 w 622" name="T10"/>
                <a:gd fmla="*/ 230 h 568" name="T11"/>
                <a:gd fmla="*/ 98 w 622" name="T12"/>
                <a:gd fmla="*/ 485 h 568" name="T13"/>
                <a:gd fmla="*/ 213 w 622" name="T14"/>
                <a:gd fmla="*/ 568 h 568" name="T15"/>
                <a:gd fmla="*/ 481 w 622" name="T16"/>
                <a:gd fmla="*/ 568 h 568" name="T17"/>
                <a:gd fmla="*/ 596 w 622" name="T18"/>
                <a:gd fmla="*/ 485 h 568" name="T19"/>
                <a:gd fmla="*/ 622 w 622" name="T20"/>
                <a:gd fmla="*/ 404 h 568" name="T21"/>
                <a:gd fmla="*/ 567 w 622" name="T22"/>
                <a:gd fmla="*/ 234 h 568" name="T23"/>
                <a:gd fmla="*/ 583 w 622" name="T24"/>
                <a:gd fmla="*/ 130 h 5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68" w="622">
                  <a:moveTo>
                    <a:pt x="583" y="130"/>
                  </a:moveTo>
                  <a:cubicBezTo>
                    <a:pt x="506" y="116"/>
                    <a:pt x="441" y="67"/>
                    <a:pt x="404" y="0"/>
                  </a:cubicBezTo>
                  <a:cubicBezTo>
                    <a:pt x="381" y="25"/>
                    <a:pt x="347" y="43"/>
                    <a:pt x="314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20" y="123"/>
                    <a:pt x="0" y="184"/>
                    <a:pt x="15" y="230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113" y="531"/>
                    <a:pt x="165" y="568"/>
                    <a:pt x="213" y="568"/>
                  </a:cubicBezTo>
                  <a:cubicBezTo>
                    <a:pt x="481" y="568"/>
                    <a:pt x="481" y="568"/>
                    <a:pt x="481" y="568"/>
                  </a:cubicBezTo>
                  <a:cubicBezTo>
                    <a:pt x="529" y="568"/>
                    <a:pt x="581" y="531"/>
                    <a:pt x="596" y="485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56" y="201"/>
                    <a:pt x="563" y="161"/>
                    <a:pt x="583" y="130"/>
                  </a:cubicBezTo>
                </a:path>
              </a:pathLst>
            </a:custGeom>
            <a:solidFill>
              <a:srgbClr val="2B3F46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49992" y="4174673"/>
              <a:ext cx="894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债务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49357" y="2942959"/>
            <a:ext cx="1361993" cy="1479521"/>
            <a:chOff x="4226407" y="2449442"/>
            <a:chExt cx="1361993" cy="1479521"/>
          </a:xfrm>
          <a:solidFill>
            <a:srgbClr val="E63410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6" name="Freeform 20"/>
            <p:cNvSpPr/>
            <p:nvPr/>
          </p:nvSpPr>
          <p:spPr bwMode="auto">
            <a:xfrm>
              <a:off x="4226407" y="2449442"/>
              <a:ext cx="1361993" cy="1479521"/>
            </a:xfrm>
            <a:custGeom>
              <a:gdLst>
                <a:gd fmla="*/ 540 w 607" name="T0"/>
                <a:gd fmla="*/ 496 h 660" name="T1"/>
                <a:gd fmla="*/ 607 w 607" name="T2"/>
                <a:gd fmla="*/ 324 h 660" name="T3"/>
                <a:gd fmla="*/ 546 w 607" name="T4"/>
                <a:gd fmla="*/ 255 h 660" name="T5"/>
                <a:gd fmla="*/ 490 w 607" name="T6"/>
                <a:gd fmla="*/ 81 h 660" name="T7"/>
                <a:gd fmla="*/ 418 w 607" name="T8"/>
                <a:gd fmla="*/ 29 h 660" name="T9"/>
                <a:gd fmla="*/ 275 w 607" name="T10"/>
                <a:gd fmla="*/ 29 h 660" name="T11"/>
                <a:gd fmla="*/ 59 w 607" name="T12"/>
                <a:gd fmla="*/ 186 h 660" name="T13"/>
                <a:gd fmla="*/ 15 w 607" name="T14"/>
                <a:gd fmla="*/ 321 h 660" name="T15"/>
                <a:gd fmla="*/ 97 w 607" name="T16"/>
                <a:gd fmla="*/ 576 h 660" name="T17"/>
                <a:gd fmla="*/ 213 w 607" name="T18"/>
                <a:gd fmla="*/ 660 h 660" name="T19"/>
                <a:gd fmla="*/ 297 w 607" name="T20"/>
                <a:gd fmla="*/ 660 h 660" name="T21"/>
                <a:gd fmla="*/ 480 w 607" name="T22"/>
                <a:gd fmla="*/ 660 h 660" name="T23"/>
                <a:gd fmla="*/ 570 w 607" name="T24"/>
                <a:gd fmla="*/ 617 h 660" name="T25"/>
                <a:gd fmla="*/ 543 w 607" name="T26"/>
                <a:gd fmla="*/ 537 h 660" name="T27"/>
                <a:gd fmla="*/ 540 w 607" name="T28"/>
                <a:gd fmla="*/ 496 h 66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0" w="607">
                  <a:moveTo>
                    <a:pt x="540" y="496"/>
                  </a:moveTo>
                  <a:cubicBezTo>
                    <a:pt x="540" y="430"/>
                    <a:pt x="565" y="369"/>
                    <a:pt x="607" y="324"/>
                  </a:cubicBezTo>
                  <a:cubicBezTo>
                    <a:pt x="579" y="309"/>
                    <a:pt x="555" y="284"/>
                    <a:pt x="546" y="255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378" y="0"/>
                    <a:pt x="314" y="0"/>
                    <a:pt x="275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4"/>
                    <a:pt x="0" y="275"/>
                    <a:pt x="15" y="321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112" y="622"/>
                    <a:pt x="164" y="660"/>
                    <a:pt x="213" y="660"/>
                  </a:cubicBezTo>
                  <a:cubicBezTo>
                    <a:pt x="297" y="660"/>
                    <a:pt x="297" y="660"/>
                    <a:pt x="297" y="660"/>
                  </a:cubicBezTo>
                  <a:cubicBezTo>
                    <a:pt x="480" y="660"/>
                    <a:pt x="480" y="660"/>
                    <a:pt x="480" y="660"/>
                  </a:cubicBezTo>
                  <a:cubicBezTo>
                    <a:pt x="513" y="660"/>
                    <a:pt x="547" y="642"/>
                    <a:pt x="570" y="617"/>
                  </a:cubicBezTo>
                  <a:cubicBezTo>
                    <a:pt x="557" y="592"/>
                    <a:pt x="548" y="565"/>
                    <a:pt x="543" y="537"/>
                  </a:cubicBezTo>
                  <a:cubicBezTo>
                    <a:pt x="541" y="523"/>
                    <a:pt x="540" y="510"/>
                    <a:pt x="540" y="496"/>
                  </a:cubicBezTo>
                </a:path>
              </a:pathLst>
            </a:custGeom>
            <a:solidFill>
              <a:srgbClr val="2B3F46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52933" y="2953939"/>
              <a:ext cx="894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财务</a:t>
              </a:r>
            </a:p>
          </p:txBody>
        </p:sp>
      </p:grpSp>
      <p:sp>
        <p:nvSpPr>
          <p:cNvPr id="21" name="Freeform 31"/>
          <p:cNvSpPr/>
          <p:nvPr/>
        </p:nvSpPr>
        <p:spPr bwMode="auto">
          <a:xfrm rot="19800000">
            <a:off x="1511496" y="3220436"/>
            <a:ext cx="311267" cy="313212"/>
          </a:xfrm>
          <a:custGeom>
            <a:gdLst>
              <a:gd fmla="*/ 227 w 344" name="T0"/>
              <a:gd fmla="*/ 317 h 340" name="T1"/>
              <a:gd fmla="*/ 148 w 344" name="T2"/>
              <a:gd fmla="*/ 327 h 340" name="T3"/>
              <a:gd fmla="*/ 39 w 344" name="T4"/>
              <a:gd fmla="*/ 268 h 340" name="T5"/>
              <a:gd fmla="*/ 5 w 344" name="T6"/>
              <a:gd fmla="*/ 196 h 340" name="T7"/>
              <a:gd fmla="*/ 28 w 344" name="T8"/>
              <a:gd fmla="*/ 73 h 340" name="T9"/>
              <a:gd fmla="*/ 86 w 344" name="T10"/>
              <a:gd fmla="*/ 19 h 340" name="T11"/>
              <a:gd fmla="*/ 209 w 344" name="T12"/>
              <a:gd fmla="*/ 3 h 340" name="T13"/>
              <a:gd fmla="*/ 279 w 344" name="T14"/>
              <a:gd fmla="*/ 41 h 340" name="T15"/>
              <a:gd fmla="*/ 332 w 344" name="T16"/>
              <a:gd fmla="*/ 154 h 340" name="T17"/>
              <a:gd fmla="*/ 317 w 344" name="T18"/>
              <a:gd fmla="*/ 232 h 340" name="T19"/>
              <a:gd fmla="*/ 227 w 344" name="T20"/>
              <a:gd fmla="*/ 317 h 34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0" w="344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2" name="Freeform 31"/>
          <p:cNvSpPr/>
          <p:nvPr/>
        </p:nvSpPr>
        <p:spPr bwMode="auto">
          <a:xfrm rot="19800000">
            <a:off x="1531182" y="4887461"/>
            <a:ext cx="311267" cy="313212"/>
          </a:xfrm>
          <a:custGeom>
            <a:gdLst>
              <a:gd fmla="*/ 227 w 344" name="T0"/>
              <a:gd fmla="*/ 317 h 340" name="T1"/>
              <a:gd fmla="*/ 148 w 344" name="T2"/>
              <a:gd fmla="*/ 327 h 340" name="T3"/>
              <a:gd fmla="*/ 39 w 344" name="T4"/>
              <a:gd fmla="*/ 268 h 340" name="T5"/>
              <a:gd fmla="*/ 5 w 344" name="T6"/>
              <a:gd fmla="*/ 196 h 340" name="T7"/>
              <a:gd fmla="*/ 28 w 344" name="T8"/>
              <a:gd fmla="*/ 73 h 340" name="T9"/>
              <a:gd fmla="*/ 86 w 344" name="T10"/>
              <a:gd fmla="*/ 19 h 340" name="T11"/>
              <a:gd fmla="*/ 209 w 344" name="T12"/>
              <a:gd fmla="*/ 3 h 340" name="T13"/>
              <a:gd fmla="*/ 279 w 344" name="T14"/>
              <a:gd fmla="*/ 41 h 340" name="T15"/>
              <a:gd fmla="*/ 332 w 344" name="T16"/>
              <a:gd fmla="*/ 154 h 340" name="T17"/>
              <a:gd fmla="*/ 317 w 344" name="T18"/>
              <a:gd fmla="*/ 232 h 340" name="T19"/>
              <a:gd fmla="*/ 227 w 344" name="T20"/>
              <a:gd fmla="*/ 317 h 34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0" w="344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3" name="Freeform 31"/>
          <p:cNvSpPr/>
          <p:nvPr/>
        </p:nvSpPr>
        <p:spPr bwMode="auto">
          <a:xfrm rot="19800000">
            <a:off x="5798006" y="3459125"/>
            <a:ext cx="311267" cy="313212"/>
          </a:xfrm>
          <a:custGeom>
            <a:gdLst>
              <a:gd fmla="*/ 227 w 344" name="T0"/>
              <a:gd fmla="*/ 317 h 340" name="T1"/>
              <a:gd fmla="*/ 148 w 344" name="T2"/>
              <a:gd fmla="*/ 327 h 340" name="T3"/>
              <a:gd fmla="*/ 39 w 344" name="T4"/>
              <a:gd fmla="*/ 268 h 340" name="T5"/>
              <a:gd fmla="*/ 5 w 344" name="T6"/>
              <a:gd fmla="*/ 196 h 340" name="T7"/>
              <a:gd fmla="*/ 28 w 344" name="T8"/>
              <a:gd fmla="*/ 73 h 340" name="T9"/>
              <a:gd fmla="*/ 86 w 344" name="T10"/>
              <a:gd fmla="*/ 19 h 340" name="T11"/>
              <a:gd fmla="*/ 209 w 344" name="T12"/>
              <a:gd fmla="*/ 3 h 340" name="T13"/>
              <a:gd fmla="*/ 279 w 344" name="T14"/>
              <a:gd fmla="*/ 41 h 340" name="T15"/>
              <a:gd fmla="*/ 332 w 344" name="T16"/>
              <a:gd fmla="*/ 154 h 340" name="T17"/>
              <a:gd fmla="*/ 317 w 344" name="T18"/>
              <a:gd fmla="*/ 232 h 340" name="T19"/>
              <a:gd fmla="*/ 227 w 344" name="T20"/>
              <a:gd fmla="*/ 317 h 34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0" w="344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4" name="Freeform 31"/>
          <p:cNvSpPr/>
          <p:nvPr/>
        </p:nvSpPr>
        <p:spPr bwMode="auto">
          <a:xfrm rot="19800000">
            <a:off x="5747897" y="4952879"/>
            <a:ext cx="311267" cy="313212"/>
          </a:xfrm>
          <a:custGeom>
            <a:gdLst>
              <a:gd fmla="*/ 227 w 344" name="T0"/>
              <a:gd fmla="*/ 317 h 340" name="T1"/>
              <a:gd fmla="*/ 148 w 344" name="T2"/>
              <a:gd fmla="*/ 327 h 340" name="T3"/>
              <a:gd fmla="*/ 39 w 344" name="T4"/>
              <a:gd fmla="*/ 268 h 340" name="T5"/>
              <a:gd fmla="*/ 5 w 344" name="T6"/>
              <a:gd fmla="*/ 196 h 340" name="T7"/>
              <a:gd fmla="*/ 28 w 344" name="T8"/>
              <a:gd fmla="*/ 73 h 340" name="T9"/>
              <a:gd fmla="*/ 86 w 344" name="T10"/>
              <a:gd fmla="*/ 19 h 340" name="T11"/>
              <a:gd fmla="*/ 209 w 344" name="T12"/>
              <a:gd fmla="*/ 3 h 340" name="T13"/>
              <a:gd fmla="*/ 279 w 344" name="T14"/>
              <a:gd fmla="*/ 41 h 340" name="T15"/>
              <a:gd fmla="*/ 332 w 344" name="T16"/>
              <a:gd fmla="*/ 154 h 340" name="T17"/>
              <a:gd fmla="*/ 317 w 344" name="T18"/>
              <a:gd fmla="*/ 232 h 340" name="T19"/>
              <a:gd fmla="*/ 227 w 344" name="T20"/>
              <a:gd fmla="*/ 317 h 34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0" w="344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5" name="Freeform 31"/>
          <p:cNvSpPr/>
          <p:nvPr/>
        </p:nvSpPr>
        <p:spPr bwMode="auto">
          <a:xfrm rot="19800000">
            <a:off x="4953081" y="2004677"/>
            <a:ext cx="311267" cy="313212"/>
          </a:xfrm>
          <a:custGeom>
            <a:gdLst>
              <a:gd fmla="*/ 227 w 344" name="T0"/>
              <a:gd fmla="*/ 317 h 340" name="T1"/>
              <a:gd fmla="*/ 148 w 344" name="T2"/>
              <a:gd fmla="*/ 327 h 340" name="T3"/>
              <a:gd fmla="*/ 39 w 344" name="T4"/>
              <a:gd fmla="*/ 268 h 340" name="T5"/>
              <a:gd fmla="*/ 5 w 344" name="T6"/>
              <a:gd fmla="*/ 196 h 340" name="T7"/>
              <a:gd fmla="*/ 28 w 344" name="T8"/>
              <a:gd fmla="*/ 73 h 340" name="T9"/>
              <a:gd fmla="*/ 86 w 344" name="T10"/>
              <a:gd fmla="*/ 19 h 340" name="T11"/>
              <a:gd fmla="*/ 209 w 344" name="T12"/>
              <a:gd fmla="*/ 3 h 340" name="T13"/>
              <a:gd fmla="*/ 279 w 344" name="T14"/>
              <a:gd fmla="*/ 41 h 340" name="T15"/>
              <a:gd fmla="*/ 332 w 344" name="T16"/>
              <a:gd fmla="*/ 154 h 340" name="T17"/>
              <a:gd fmla="*/ 317 w 344" name="T18"/>
              <a:gd fmla="*/ 232 h 340" name="T19"/>
              <a:gd fmla="*/ 227 w 344" name="T20"/>
              <a:gd fmla="*/ 317 h 34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0" w="344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4579041" y="2446748"/>
            <a:ext cx="1949583" cy="281635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baseline="-3000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活着的人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5754698" y="3931322"/>
            <a:ext cx="1901438" cy="281635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baseline="-3000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商人</a:t>
            </a:r>
          </a:p>
        </p:txBody>
      </p:sp>
      <p:sp>
        <p:nvSpPr>
          <p:cNvPr id="28" name="TextBox 44"/>
          <p:cNvSpPr txBox="1"/>
          <p:nvPr/>
        </p:nvSpPr>
        <p:spPr>
          <a:xfrm>
            <a:off x="5335772" y="5425920"/>
            <a:ext cx="2457408" cy="281635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baseline="-3000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做学问的人</a:t>
            </a:r>
          </a:p>
        </p:txBody>
      </p:sp>
      <p:sp>
        <p:nvSpPr>
          <p:cNvPr id="29" name="TextBox 44"/>
          <p:cNvSpPr txBox="1"/>
          <p:nvPr/>
        </p:nvSpPr>
        <p:spPr>
          <a:xfrm>
            <a:off x="1010786" y="2757411"/>
            <a:ext cx="1638529" cy="281635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baseline="-3000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绝大多数的人</a:t>
            </a:r>
          </a:p>
        </p:txBody>
      </p:sp>
      <p:sp>
        <p:nvSpPr>
          <p:cNvPr id="30" name="TextBox 44"/>
          <p:cNvSpPr txBox="1"/>
          <p:nvPr/>
        </p:nvSpPr>
        <p:spPr>
          <a:xfrm>
            <a:off x="1090989" y="5312264"/>
            <a:ext cx="2457408" cy="281635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baseline="-3000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无聊的人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05675" y="3751786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5791" y="2232441"/>
            <a:ext cx="4339820" cy="339776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cxnSp>
        <p:nvCxnSpPr>
          <p:cNvPr id="33" name="直接连接符 32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第二章：时间与时间管理概述</a:t>
            </a:r>
          </a:p>
        </p:txBody>
      </p:sp>
    </p:spTree>
    <p:extLst>
      <p:ext uri="{BB962C8B-B14F-4D97-AF65-F5344CB8AC3E}">
        <p14:creationId val="3499460394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42000" decel="58000"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42000" decel="58000"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42000" decel="58000"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42000" decel="58000"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42000" decel="58000"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89104" y="234237"/>
            <a:ext cx="50682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什么是时间 体会时间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1002343" y="1834474"/>
            <a:ext cx="6825575" cy="399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想要体会：“一年”有多少价值，可以去问一个失败重修的学生；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想要体会“一月”有多少价值，可以去问一个不幸早产的母亲；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想要体会“一周”有多少价值，可以去问一个定期周刊的编辑；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想要体会“一天”有多少价值，可以去问“一闭一睁”的小沈阳；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想要体会“一小时”有多少价值，可以去问一对等待相聚的恋人；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想要体会“一分钟”有多少价值，可以去问一个错过火车得了恋人；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想要体会“一秒钟”有多少价值，可以去问一个死里逃生的幸运儿；</a:t>
            </a:r>
          </a:p>
          <a:p>
            <a:pPr indent="-285750" marL="285750">
              <a:lnSpc>
                <a:spcPct val="200000"/>
              </a:lnSpc>
              <a:buFont typeface="Wingdings"/>
              <a:buChar char="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想要体会“一毫秒“有多少价值，可以去问一个错失金牌的运动员。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99101" y="1311254"/>
            <a:ext cx="3126124" cy="471749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第二章：时间与时间管理概述</a:t>
            </a:r>
          </a:p>
        </p:txBody>
      </p:sp>
    </p:spTree>
    <p:extLst>
      <p:ext uri="{BB962C8B-B14F-4D97-AF65-F5344CB8AC3E}">
        <p14:creationId val="25553938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600258" y="245391"/>
            <a:ext cx="50682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时间有哪些特性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5173139" y="3184365"/>
            <a:ext cx="2017300" cy="3681601"/>
          </a:xfrm>
          <a:custGeom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b="b" l="0" r="r" t="0"/>
            <a:pathLst>
              <a:path h="907" w="496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556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78822" y="2872221"/>
            <a:ext cx="3276080" cy="1007808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defPPr>
              <a:defRPr lang="zh-CN"/>
            </a:defPPr>
            <a:lvl1pPr algn="r" indent="0">
              <a:lnSpc>
                <a:spcPct val="113000"/>
              </a:lnSpc>
              <a:spcBef>
                <a:spcPct val="0"/>
              </a:spcBef>
              <a:buFont charset="0" panose="020b0604020202020204" pitchFamily="34"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9pPr>
          </a:lstStyle>
          <a:p>
            <a:pPr algn="l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任何一项活动都有懒于时间的堆砌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85370" y="2519834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不可取代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02585" y="4340624"/>
            <a:ext cx="3033063" cy="705155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defPPr>
              <a:defRPr lang="zh-CN"/>
            </a:defPPr>
            <a:lvl1pPr algn="r" indent="0">
              <a:lnSpc>
                <a:spcPct val="113000"/>
              </a:lnSpc>
              <a:spcBef>
                <a:spcPct val="0"/>
              </a:spcBef>
              <a:buFont charset="0" panose="020b0604020202020204" pitchFamily="34"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9pPr>
          </a:lstStyle>
          <a:p>
            <a:pPr algn="l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天可补，海可填，南山可移，日月既往，不可复追。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96253" y="398823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不可再生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6306" y="4340624"/>
            <a:ext cx="3367039" cy="705155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solidFill>
                  <a:schemeClr val="bg1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论愿不愿意，我们都必须浪费时间。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002756" y="3988237"/>
            <a:ext cx="12750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无法节流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18741" y="2872221"/>
            <a:ext cx="3194604" cy="373577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solidFill>
                  <a:schemeClr val="bg1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时间的供给量是固定不变的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02756" y="2519834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无法开源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710476" y="2627515"/>
            <a:ext cx="1113973" cy="1113971"/>
            <a:chOff x="6710476" y="1888212"/>
            <a:chExt cx="1113973" cy="1113971"/>
          </a:xfrm>
          <a:solidFill>
            <a:schemeClr val="accent2"/>
          </a:solidFill>
        </p:grpSpPr>
        <p:sp>
          <p:nvSpPr>
            <p:cNvPr id="35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B3F4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3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gdLst>
                  <a:gd fmla="*/ 82 w 95" name="T0"/>
                  <a:gd fmla="*/ 57 h 93" name="T1"/>
                  <a:gd fmla="*/ 95 w 95" name="T2"/>
                  <a:gd fmla="*/ 51 h 93" name="T3"/>
                  <a:gd fmla="*/ 95 w 95" name="T4"/>
                  <a:gd fmla="*/ 41 h 93" name="T5"/>
                  <a:gd fmla="*/ 82 w 95" name="T6"/>
                  <a:gd fmla="*/ 36 h 93" name="T7"/>
                  <a:gd fmla="*/ 80 w 95" name="T8"/>
                  <a:gd fmla="*/ 30 h 93" name="T9"/>
                  <a:gd fmla="*/ 85 w 95" name="T10"/>
                  <a:gd fmla="*/ 17 h 93" name="T11"/>
                  <a:gd fmla="*/ 77 w 95" name="T12"/>
                  <a:gd fmla="*/ 10 h 93" name="T13"/>
                  <a:gd fmla="*/ 64 w 95" name="T14"/>
                  <a:gd fmla="*/ 15 h 93" name="T15"/>
                  <a:gd fmla="*/ 59 w 95" name="T16"/>
                  <a:gd fmla="*/ 13 h 93" name="T17"/>
                  <a:gd fmla="*/ 53 w 95" name="T18"/>
                  <a:gd fmla="*/ 0 h 93" name="T19"/>
                  <a:gd fmla="*/ 42 w 95" name="T20"/>
                  <a:gd fmla="*/ 0 h 93" name="T21"/>
                  <a:gd fmla="*/ 37 w 95" name="T22"/>
                  <a:gd fmla="*/ 13 h 93" name="T23"/>
                  <a:gd fmla="*/ 31 w 95" name="T24"/>
                  <a:gd fmla="*/ 15 h 93" name="T25"/>
                  <a:gd fmla="*/ 18 w 95" name="T26"/>
                  <a:gd fmla="*/ 10 h 93" name="T27"/>
                  <a:gd fmla="*/ 10 w 95" name="T28"/>
                  <a:gd fmla="*/ 17 h 93" name="T29"/>
                  <a:gd fmla="*/ 16 w 95" name="T30"/>
                  <a:gd fmla="*/ 30 h 93" name="T31"/>
                  <a:gd fmla="*/ 13 w 95" name="T32"/>
                  <a:gd fmla="*/ 36 h 93" name="T33"/>
                  <a:gd fmla="*/ 0 w 95" name="T34"/>
                  <a:gd fmla="*/ 41 h 93" name="T35"/>
                  <a:gd fmla="*/ 0 w 95" name="T36"/>
                  <a:gd fmla="*/ 52 h 93" name="T37"/>
                  <a:gd fmla="*/ 13 w 95" name="T38"/>
                  <a:gd fmla="*/ 57 h 93" name="T39"/>
                  <a:gd fmla="*/ 16 w 95" name="T40"/>
                  <a:gd fmla="*/ 63 h 93" name="T41"/>
                  <a:gd fmla="*/ 11 w 95" name="T42"/>
                  <a:gd fmla="*/ 76 h 93" name="T43"/>
                  <a:gd fmla="*/ 18 w 95" name="T44"/>
                  <a:gd fmla="*/ 83 h 93" name="T45"/>
                  <a:gd fmla="*/ 31 w 95" name="T46"/>
                  <a:gd fmla="*/ 78 h 93" name="T47"/>
                  <a:gd fmla="*/ 37 w 95" name="T48"/>
                  <a:gd fmla="*/ 80 h 93" name="T49"/>
                  <a:gd fmla="*/ 43 w 95" name="T50"/>
                  <a:gd fmla="*/ 93 h 93" name="T51"/>
                  <a:gd fmla="*/ 53 w 95" name="T52"/>
                  <a:gd fmla="*/ 93 h 93" name="T53"/>
                  <a:gd fmla="*/ 59 w 95" name="T54"/>
                  <a:gd fmla="*/ 80 h 93" name="T55"/>
                  <a:gd fmla="*/ 64 w 95" name="T56"/>
                  <a:gd fmla="*/ 78 h 93" name="T57"/>
                  <a:gd fmla="*/ 78 w 95" name="T58"/>
                  <a:gd fmla="*/ 83 h 93" name="T59"/>
                  <a:gd fmla="*/ 85 w 95" name="T60"/>
                  <a:gd fmla="*/ 75 h 93" name="T61"/>
                  <a:gd fmla="*/ 80 w 95" name="T62"/>
                  <a:gd fmla="*/ 63 h 93" name="T63"/>
                  <a:gd fmla="*/ 82 w 95" name="T64"/>
                  <a:gd fmla="*/ 57 h 93" name="T65"/>
                  <a:gd fmla="*/ 48 w 95" name="T66"/>
                  <a:gd fmla="*/ 61 h 93" name="T67"/>
                  <a:gd fmla="*/ 33 w 95" name="T68"/>
                  <a:gd fmla="*/ 46 h 93" name="T69"/>
                  <a:gd fmla="*/ 48 w 95" name="T70"/>
                  <a:gd fmla="*/ 32 h 93" name="T71"/>
                  <a:gd fmla="*/ 63 w 95" name="T72"/>
                  <a:gd fmla="*/ 46 h 93" name="T73"/>
                  <a:gd fmla="*/ 48 w 95" name="T74"/>
                  <a:gd fmla="*/ 61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367552" y="2627515"/>
            <a:ext cx="1113973" cy="1113971"/>
            <a:chOff x="4367552" y="1888212"/>
            <a:chExt cx="1113973" cy="1113971"/>
          </a:xfrm>
          <a:solidFill>
            <a:schemeClr val="accent2"/>
          </a:solidFill>
        </p:grpSpPr>
        <p:sp>
          <p:nvSpPr>
            <p:cNvPr id="40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B3F4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gdLst>
                <a:gd fmla="*/ 108 w 108" name="T0"/>
                <a:gd fmla="*/ 145 h 145" name="T1"/>
                <a:gd fmla="*/ 0 w 108" name="T2"/>
                <a:gd fmla="*/ 145 h 145" name="T3"/>
                <a:gd fmla="*/ 0 w 108" name="T4"/>
                <a:gd fmla="*/ 136 h 145" name="T5"/>
                <a:gd fmla="*/ 13 w 108" name="T6"/>
                <a:gd fmla="*/ 125 h 145" name="T7"/>
                <a:gd fmla="*/ 96 w 108" name="T8"/>
                <a:gd fmla="*/ 125 h 145" name="T9"/>
                <a:gd fmla="*/ 108 w 108" name="T10"/>
                <a:gd fmla="*/ 135 h 145" name="T11"/>
                <a:gd fmla="*/ 108 w 108" name="T12"/>
                <a:gd fmla="*/ 145 h 145" name="T13"/>
                <a:gd fmla="*/ 16 w 108" name="T14"/>
                <a:gd fmla="*/ 116 h 145" name="T15"/>
                <a:gd fmla="*/ 24 w 108" name="T16"/>
                <a:gd fmla="*/ 91 h 145" name="T17"/>
                <a:gd fmla="*/ 85 w 108" name="T18"/>
                <a:gd fmla="*/ 91 h 145" name="T19"/>
                <a:gd fmla="*/ 92 w 108" name="T20"/>
                <a:gd fmla="*/ 116 h 145" name="T21"/>
                <a:gd fmla="*/ 16 w 108" name="T22"/>
                <a:gd fmla="*/ 116 h 145" name="T23"/>
                <a:gd fmla="*/ 28 w 108" name="T24"/>
                <a:gd fmla="*/ 76 h 145" name="T25"/>
                <a:gd fmla="*/ 36 w 108" name="T26"/>
                <a:gd fmla="*/ 51 h 145" name="T27"/>
                <a:gd fmla="*/ 72 w 108" name="T28"/>
                <a:gd fmla="*/ 51 h 145" name="T29"/>
                <a:gd fmla="*/ 80 w 108" name="T30"/>
                <a:gd fmla="*/ 76 h 145" name="T31"/>
                <a:gd fmla="*/ 28 w 108" name="T32"/>
                <a:gd fmla="*/ 76 h 145" name="T33"/>
                <a:gd fmla="*/ 48 w 108" name="T34"/>
                <a:gd fmla="*/ 12 h 145" name="T35"/>
                <a:gd fmla="*/ 60 w 108" name="T36"/>
                <a:gd fmla="*/ 12 h 145" name="T37"/>
                <a:gd fmla="*/ 67 w 108" name="T38"/>
                <a:gd fmla="*/ 37 h 145" name="T39"/>
                <a:gd fmla="*/ 41 w 108" name="T40"/>
                <a:gd fmla="*/ 37 h 145" name="T41"/>
                <a:gd fmla="*/ 48 w 108" name="T42"/>
                <a:gd fmla="*/ 12 h 14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5" w="108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2B3F46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53237" y="2090982"/>
            <a:ext cx="1788893" cy="1788891"/>
            <a:chOff x="5173139" y="1322888"/>
            <a:chExt cx="1788893" cy="1788891"/>
          </a:xfrm>
          <a:solidFill>
            <a:schemeClr val="accent1"/>
          </a:solidFill>
        </p:grpSpPr>
        <p:sp>
          <p:nvSpPr>
            <p:cNvPr id="43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cmpd="sng" w="38100">
              <a:solidFill>
                <a:srgbClr val="2B3F4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44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4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339023" y="3495681"/>
            <a:ext cx="1459644" cy="1459644"/>
            <a:chOff x="6339023" y="2756378"/>
            <a:chExt cx="1459644" cy="1459644"/>
          </a:xfrm>
          <a:solidFill>
            <a:schemeClr val="accent2"/>
          </a:solidFill>
        </p:grpSpPr>
        <p:sp>
          <p:nvSpPr>
            <p:cNvPr id="5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B3F4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21920" rtlCol="0" tIns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" name="Group 101"/>
            <p:cNvGrpSpPr/>
            <p:nvPr/>
          </p:nvGrpSpPr>
          <p:grpSpPr>
            <a:xfrm>
              <a:off x="6726845" y="3144200"/>
              <a:ext cx="684000" cy="684000"/>
              <a:chOff x="6352022" y="2360197"/>
              <a:chExt cx="406813" cy="406813"/>
            </a:xfrm>
            <a:grpFill/>
          </p:grpSpPr>
          <p:sp>
            <p:nvSpPr>
              <p:cNvPr id="52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gdLst>
                  <a:gd fmla="*/ 61 w 122" name="T0"/>
                  <a:gd fmla="*/ 0 h 122" name="T1"/>
                  <a:gd fmla="*/ 0 w 122" name="T2"/>
                  <a:gd fmla="*/ 61 h 122" name="T3"/>
                  <a:gd fmla="*/ 61 w 122" name="T4"/>
                  <a:gd fmla="*/ 122 h 122" name="T5"/>
                  <a:gd fmla="*/ 122 w 122" name="T6"/>
                  <a:gd fmla="*/ 61 h 122" name="T7"/>
                  <a:gd fmla="*/ 61 w 122" name="T8"/>
                  <a:gd fmla="*/ 0 h 122" name="T9"/>
                  <a:gd fmla="*/ 65 w 122" name="T10"/>
                  <a:gd fmla="*/ 109 h 122" name="T11"/>
                  <a:gd fmla="*/ 65 w 122" name="T12"/>
                  <a:gd fmla="*/ 102 h 122" name="T13"/>
                  <a:gd fmla="*/ 58 w 122" name="T14"/>
                  <a:gd fmla="*/ 102 h 122" name="T15"/>
                  <a:gd fmla="*/ 58 w 122" name="T16"/>
                  <a:gd fmla="*/ 109 h 122" name="T17"/>
                  <a:gd fmla="*/ 30 w 122" name="T18"/>
                  <a:gd fmla="*/ 97 h 122" name="T19"/>
                  <a:gd fmla="*/ 29 w 122" name="T20"/>
                  <a:gd fmla="*/ 97 h 122" name="T21"/>
                  <a:gd fmla="*/ 27 w 122" name="T22"/>
                  <a:gd fmla="*/ 95 h 122" name="T23"/>
                  <a:gd fmla="*/ 25 w 122" name="T24"/>
                  <a:gd fmla="*/ 93 h 122" name="T25"/>
                  <a:gd fmla="*/ 25 w 122" name="T26"/>
                  <a:gd fmla="*/ 92 h 122" name="T27"/>
                  <a:gd fmla="*/ 13 w 122" name="T28"/>
                  <a:gd fmla="*/ 64 h 122" name="T29"/>
                  <a:gd fmla="*/ 20 w 122" name="T30"/>
                  <a:gd fmla="*/ 64 h 122" name="T31"/>
                  <a:gd fmla="*/ 20 w 122" name="T32"/>
                  <a:gd fmla="*/ 57 h 122" name="T33"/>
                  <a:gd fmla="*/ 13 w 122" name="T34"/>
                  <a:gd fmla="*/ 57 h 122" name="T35"/>
                  <a:gd fmla="*/ 58 w 122" name="T36"/>
                  <a:gd fmla="*/ 13 h 122" name="T37"/>
                  <a:gd fmla="*/ 58 w 122" name="T38"/>
                  <a:gd fmla="*/ 20 h 122" name="T39"/>
                  <a:gd fmla="*/ 65 w 122" name="T40"/>
                  <a:gd fmla="*/ 20 h 122" name="T41"/>
                  <a:gd fmla="*/ 65 w 122" name="T42"/>
                  <a:gd fmla="*/ 13 h 122" name="T43"/>
                  <a:gd fmla="*/ 83 w 122" name="T44"/>
                  <a:gd fmla="*/ 18 h 122" name="T45"/>
                  <a:gd fmla="*/ 83 w 122" name="T46"/>
                  <a:gd fmla="*/ 18 h 122" name="T47"/>
                  <a:gd fmla="*/ 87 w 122" name="T48"/>
                  <a:gd fmla="*/ 20 h 122" name="T49"/>
                  <a:gd fmla="*/ 88 w 122" name="T50"/>
                  <a:gd fmla="*/ 21 h 122" name="T51"/>
                  <a:gd fmla="*/ 90 w 122" name="T52"/>
                  <a:gd fmla="*/ 23 h 122" name="T53"/>
                  <a:gd fmla="*/ 91 w 122" name="T54"/>
                  <a:gd fmla="*/ 24 h 122" name="T55"/>
                  <a:gd fmla="*/ 94 w 122" name="T56"/>
                  <a:gd fmla="*/ 25 h 122" name="T57"/>
                  <a:gd fmla="*/ 95 w 122" name="T58"/>
                  <a:gd fmla="*/ 27 h 122" name="T59"/>
                  <a:gd fmla="*/ 97 w 122" name="T60"/>
                  <a:gd fmla="*/ 28 h 122" name="T61"/>
                  <a:gd fmla="*/ 98 w 122" name="T62"/>
                  <a:gd fmla="*/ 31 h 122" name="T63"/>
                  <a:gd fmla="*/ 99 w 122" name="T64"/>
                  <a:gd fmla="*/ 32 h 122" name="T65"/>
                  <a:gd fmla="*/ 101 w 122" name="T66"/>
                  <a:gd fmla="*/ 34 h 122" name="T67"/>
                  <a:gd fmla="*/ 102 w 122" name="T68"/>
                  <a:gd fmla="*/ 35 h 122" name="T69"/>
                  <a:gd fmla="*/ 104 w 122" name="T70"/>
                  <a:gd fmla="*/ 39 h 122" name="T71"/>
                  <a:gd fmla="*/ 104 w 122" name="T72"/>
                  <a:gd fmla="*/ 39 h 122" name="T73"/>
                  <a:gd fmla="*/ 109 w 122" name="T74"/>
                  <a:gd fmla="*/ 57 h 122" name="T75"/>
                  <a:gd fmla="*/ 102 w 122" name="T76"/>
                  <a:gd fmla="*/ 57 h 122" name="T77"/>
                  <a:gd fmla="*/ 102 w 122" name="T78"/>
                  <a:gd fmla="*/ 64 h 122" name="T79"/>
                  <a:gd fmla="*/ 109 w 122" name="T80"/>
                  <a:gd fmla="*/ 64 h 122" name="T81"/>
                  <a:gd fmla="*/ 65 w 122" name="T82"/>
                  <a:gd fmla="*/ 109 h 12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22" w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gdLst>
                  <a:gd fmla="*/ 8 w 36" name="T0"/>
                  <a:gd fmla="*/ 29 h 53" name="T1"/>
                  <a:gd fmla="*/ 8 w 36" name="T2"/>
                  <a:gd fmla="*/ 29 h 53" name="T3"/>
                  <a:gd fmla="*/ 0 w 36" name="T4"/>
                  <a:gd fmla="*/ 53 h 53" name="T5"/>
                  <a:gd fmla="*/ 19 w 36" name="T6"/>
                  <a:gd fmla="*/ 36 h 53" name="T7"/>
                  <a:gd fmla="*/ 19 w 36" name="T8"/>
                  <a:gd fmla="*/ 36 h 53" name="T9"/>
                  <a:gd fmla="*/ 22 w 36" name="T10"/>
                  <a:gd fmla="*/ 33 h 53" name="T11"/>
                  <a:gd fmla="*/ 36 w 36" name="T12"/>
                  <a:gd fmla="*/ 0 h 53" name="T13"/>
                  <a:gd fmla="*/ 11 w 36" name="T14"/>
                  <a:gd fmla="*/ 25 h 53" name="T15"/>
                  <a:gd fmla="*/ 8 w 36" name="T16"/>
                  <a:gd fmla="*/ 29 h 53" name="T17"/>
                  <a:gd fmla="*/ 15 w 36" name="T18"/>
                  <a:gd fmla="*/ 28 h 53" name="T19"/>
                  <a:gd fmla="*/ 18 w 36" name="T20"/>
                  <a:gd fmla="*/ 31 h 53" name="T21"/>
                  <a:gd fmla="*/ 15 w 36" name="T22"/>
                  <a:gd fmla="*/ 34 h 53" name="T23"/>
                  <a:gd fmla="*/ 12 w 36" name="T24"/>
                  <a:gd fmla="*/ 31 h 53" name="T25"/>
                  <a:gd fmla="*/ 15 w 36" name="T26"/>
                  <a:gd fmla="*/ 28 h 5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2" w="36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379103" y="3495681"/>
            <a:ext cx="1459644" cy="1459644"/>
            <a:chOff x="4379103" y="2756378"/>
            <a:chExt cx="1459644" cy="1459644"/>
          </a:xfrm>
          <a:solidFill>
            <a:schemeClr val="accent2"/>
          </a:solidFill>
        </p:grpSpPr>
        <p:sp>
          <p:nvSpPr>
            <p:cNvPr id="56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B3F4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7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58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gdLst>
                  <a:gd fmla="*/ 45 w 90" name="T0"/>
                  <a:gd fmla="*/ 83 h 83" name="T1"/>
                  <a:gd fmla="*/ 90 w 90" name="T2"/>
                  <a:gd fmla="*/ 0 h 83" name="T3"/>
                  <a:gd fmla="*/ 0 w 90" name="T4"/>
                  <a:gd fmla="*/ 0 h 83" name="T5"/>
                  <a:gd fmla="*/ 45 w 90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9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gdLst>
                  <a:gd fmla="*/ 84 w 90" name="T0"/>
                  <a:gd fmla="*/ 0 h 29" name="T1"/>
                  <a:gd fmla="*/ 68 w 90" name="T2"/>
                  <a:gd fmla="*/ 16 h 29" name="T3"/>
                  <a:gd fmla="*/ 52 w 90" name="T4"/>
                  <a:gd fmla="*/ 0 h 29" name="T5"/>
                  <a:gd fmla="*/ 39 w 90" name="T6"/>
                  <a:gd fmla="*/ 0 h 29" name="T7"/>
                  <a:gd fmla="*/ 23 w 90" name="T8"/>
                  <a:gd fmla="*/ 16 h 29" name="T9"/>
                  <a:gd fmla="*/ 7 w 90" name="T10"/>
                  <a:gd fmla="*/ 0 h 29" name="T11"/>
                  <a:gd fmla="*/ 0 w 90" name="T12"/>
                  <a:gd fmla="*/ 0 h 29" name="T13"/>
                  <a:gd fmla="*/ 0 w 90" name="T14"/>
                  <a:gd fmla="*/ 29 h 29" name="T15"/>
                  <a:gd fmla="*/ 90 w 90" name="T16"/>
                  <a:gd fmla="*/ 29 h 29" name="T17"/>
                  <a:gd fmla="*/ 90 w 90" name="T18"/>
                  <a:gd fmla="*/ 0 h 29" name="T19"/>
                  <a:gd fmla="*/ 84 w 90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B3F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cxnSp>
        <p:nvCxnSpPr>
          <p:cNvPr id="60" name="直接连接符 59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第二章：时间与时间管理概述</a:t>
            </a:r>
          </a:p>
        </p:txBody>
      </p:sp>
    </p:spTree>
    <p:extLst>
      <p:ext uri="{BB962C8B-B14F-4D97-AF65-F5344CB8AC3E}">
        <p14:creationId val="165782061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89106" y="237293"/>
            <a:ext cx="50682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如何理解时间管理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754" r="35539"/>
          <a:stretch>
            <a:fillRect/>
          </a:stretch>
        </p:blipFill>
        <p:spPr>
          <a:xfrm>
            <a:off x="1185659" y="1873812"/>
            <a:ext cx="2181226" cy="25198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6162" y="1730749"/>
            <a:ext cx="5413693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海上生明月 天涯共此时</a:t>
            </a:r>
          </a:p>
        </p:txBody>
      </p:sp>
      <p:sp>
        <p:nvSpPr>
          <p:cNvPr id="5" name="矩形 4"/>
          <p:cNvSpPr/>
          <p:nvPr/>
        </p:nvSpPr>
        <p:spPr>
          <a:xfrm>
            <a:off x="4066161" y="2606918"/>
            <a:ext cx="71984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时间如水，静静流泻，它对任何人都是公平的，时间本身没有任何问题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4066162" y="3641665"/>
            <a:ext cx="709422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管理的对象不是时间，而是每一个使用时间的人，其本质就是自我管理</a:t>
            </a:r>
          </a:p>
        </p:txBody>
      </p:sp>
      <p:sp>
        <p:nvSpPr>
          <p:cNvPr id="7" name="矩形 6"/>
          <p:cNvSpPr/>
          <p:nvPr/>
        </p:nvSpPr>
        <p:spPr>
          <a:xfrm>
            <a:off x="2276272" y="4984188"/>
            <a:ext cx="961879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其目的是：让我们追求幸福生活，实现人生梦想！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第二章：时间与时间管理概述</a:t>
            </a:r>
          </a:p>
        </p:txBody>
      </p:sp>
    </p:spTree>
    <p:extLst>
      <p:ext uri="{BB962C8B-B14F-4D97-AF65-F5344CB8AC3E}">
        <p14:creationId val="209494340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2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29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F4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852909" y="1543867"/>
            <a:ext cx="3419793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39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4312278" y="1843553"/>
            <a:ext cx="704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3094" y="3214437"/>
            <a:ext cx="545340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一、基本原理 ？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二、效能（EFFECTIVENESS）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三、效率（EFFICIENCY）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四、勤恳/勤奋（DILGENCE）</a:t>
            </a:r>
          </a:p>
        </p:txBody>
      </p:sp>
    </p:spTree>
    <p:extLst>
      <p:ext uri="{BB962C8B-B14F-4D97-AF65-F5344CB8AC3E}">
        <p14:creationId val="448187344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5000"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23000"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94505" y="238252"/>
            <a:ext cx="242867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基本原理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9894" y="2170199"/>
            <a:ext cx="170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26711" y="2345297"/>
            <a:ext cx="241490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=24小时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55896" y="3195748"/>
            <a:ext cx="3103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=1440分钟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42924" y="4019354"/>
            <a:ext cx="288956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=84600秒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13242" y="5207089"/>
            <a:ext cx="7294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我们应该怎样合理利用这一笔宝贵的财富呢？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6862" r="-730"/>
          <a:stretch>
            <a:fillRect/>
          </a:stretch>
        </p:blipFill>
        <p:spPr>
          <a:xfrm>
            <a:off x="771524" y="2170200"/>
            <a:ext cx="3281051" cy="261859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1399975287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5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val="1357663183"/>
              </p:ext>
            </p:extLst>
          </p:nvPr>
        </p:nvGraphicFramePr>
        <p:xfrm>
          <a:off x="2735352" y="2839027"/>
          <a:ext cx="3585843" cy="321663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aphicFrame>
        <p:nvGraphicFramePr>
          <p:cNvPr id="3" name="图示 2"/>
          <p:cNvGraphicFramePr/>
          <p:nvPr>
            <p:extLst>
              <p:ext uri="{D42A27DB-BD31-4B8C-83A1-F6EECF244321}">
                <p14:modId val="2796345733"/>
              </p:ext>
            </p:extLst>
          </p:nvPr>
        </p:nvGraphicFramePr>
        <p:xfrm>
          <a:off x="6448745" y="2839027"/>
          <a:ext cx="3585843" cy="3216634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pic>
        <p:nvPicPr>
          <p:cNvPr descr="E:\仝德志文件，勿删！\03-参考文档\！PPT图片及版面资源\06-PPT精选插图\04-图标\131846CD7C60C4618C061A8D8DAE74CD.png" id="4" name="Picture 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46988" y="4143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E:\仝德志文件，勿删！\03-参考文档\！PPT图片及版面资源\06-PPT精选插图\04-图标\12A88677B1352C306D6B7E9CD0A73664.png" id="5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30638" y="4075075"/>
            <a:ext cx="12874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8866188" y="3201950"/>
            <a:ext cx="2466830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541564" y="4765023"/>
            <a:ext cx="2157412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同样的钱</a:t>
            </a:r>
          </a:p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买的最多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822457" y="2532025"/>
            <a:ext cx="2940050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8892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买最该买的东西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034588" y="5824500"/>
            <a:ext cx="1298430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38925" y="2432013"/>
            <a:ext cx="2808288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6677024" y="1822270"/>
            <a:ext cx="24447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不浪费钱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30638" y="2432013"/>
            <a:ext cx="2232025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4043362" y="1838420"/>
            <a:ext cx="2149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不浪费时间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898073" y="3189250"/>
            <a:ext cx="2004002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1242007" y="2577488"/>
            <a:ext cx="2724150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defTabSz="1218892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做最该做的事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995512" y="4626950"/>
            <a:ext cx="2157413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同样时间</a:t>
            </a:r>
          </a:p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成果更多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242007" y="5824500"/>
            <a:ext cx="1432931" cy="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6062663" y="2505038"/>
            <a:ext cx="0" cy="242570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6638925" y="2505038"/>
            <a:ext cx="0" cy="2425700"/>
          </a:xfrm>
          <a:prstGeom prst="line">
            <a:avLst/>
          </a:prstGeom>
          <a:ln w="19050">
            <a:solidFill>
              <a:srgbClr val="2B3F46"/>
            </a:solidFill>
            <a:headEnd len="med" type="oval" w="med"/>
            <a:tailEnd len="med" type="oval" w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594322" y="238654"/>
            <a:ext cx="242867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类比分析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104097435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7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1"/>
      <p:bldP grpId="0" spid="13"/>
      <p:bldP grpId="0" spid="15"/>
      <p:bldP grpId="0" spid="16"/>
      <p:bldGraphic grpId="0" spid="2">
        <p:bldAsOne/>
      </p:bldGraphic>
      <p:bldGraphic grpId="0" spid="3">
        <p:bldAsOne/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1026624" y="2327146"/>
            <a:ext cx="1726668" cy="1777360"/>
          </a:xfrm>
          <a:custGeom>
            <a:gdLst>
              <a:gd fmla="*/ 0 w 1189661" name="connsiteX0"/>
              <a:gd fmla="*/ 594831 h 1189661" name="connsiteY0"/>
              <a:gd fmla="*/ 594831 w 1189661" name="connsiteX1"/>
              <a:gd fmla="*/ 0 h 1189661" name="connsiteY1"/>
              <a:gd fmla="*/ 1189662 w 1189661" name="connsiteX2"/>
              <a:gd fmla="*/ 594831 h 1189661" name="connsiteY2"/>
              <a:gd fmla="*/ 594831 w 1189661" name="connsiteX3"/>
              <a:gd fmla="*/ 1189662 h 1189661" name="connsiteY3"/>
              <a:gd fmla="*/ 0 w 1189661" name="connsiteX4"/>
              <a:gd fmla="*/ 594831 h 11896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89661" w="1189661">
                <a:moveTo>
                  <a:pt x="0" y="594831"/>
                </a:moveTo>
                <a:cubicBezTo>
                  <a:pt x="0" y="266315"/>
                  <a:pt x="266315" y="0"/>
                  <a:pt x="594831" y="0"/>
                </a:cubicBezTo>
                <a:cubicBezTo>
                  <a:pt x="923347" y="0"/>
                  <a:pt x="1189662" y="266315"/>
                  <a:pt x="1189662" y="594831"/>
                </a:cubicBezTo>
                <a:cubicBezTo>
                  <a:pt x="1189662" y="923347"/>
                  <a:pt x="923347" y="1189662"/>
                  <a:pt x="594831" y="1189662"/>
                </a:cubicBezTo>
                <a:cubicBezTo>
                  <a:pt x="266315" y="1189662"/>
                  <a:pt x="0" y="923347"/>
                  <a:pt x="0" y="594831"/>
                </a:cubicBezTo>
                <a:close/>
              </a:path>
            </a:pathLst>
          </a:custGeom>
          <a:solidFill>
            <a:srgbClr val="2B3F46"/>
          </a:solidFill>
          <a:ln>
            <a:noFill/>
          </a:ln>
        </p:spPr>
        <p:style>
          <a:lnRef idx="2">
            <a:scrgbClr b="0" g="0" r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4382" lIns="195822" numCol="1" rIns="184382" spcCol="1270" spcFirstLastPara="0" tIns="184382" vert="horz" wrap="square">
            <a:noAutofit/>
          </a:bodyPr>
          <a:lstStyle/>
          <a:p>
            <a:pPr algn="ctr" defTabSz="355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kern="1200" lang="zh-CN" sz="44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效益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3748756" y="2323244"/>
            <a:ext cx="1726668" cy="1777360"/>
          </a:xfrm>
          <a:custGeom>
            <a:gdLst>
              <a:gd fmla="*/ 0 w 1189661" name="connsiteX0"/>
              <a:gd fmla="*/ 594831 h 1189661" name="connsiteY0"/>
              <a:gd fmla="*/ 594831 w 1189661" name="connsiteX1"/>
              <a:gd fmla="*/ 0 h 1189661" name="connsiteY1"/>
              <a:gd fmla="*/ 1189662 w 1189661" name="connsiteX2"/>
              <a:gd fmla="*/ 594831 h 1189661" name="connsiteY2"/>
              <a:gd fmla="*/ 594831 w 1189661" name="connsiteX3"/>
              <a:gd fmla="*/ 1189662 h 1189661" name="connsiteY3"/>
              <a:gd fmla="*/ 0 w 1189661" name="connsiteX4"/>
              <a:gd fmla="*/ 594831 h 11896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89661" w="1189661">
                <a:moveTo>
                  <a:pt x="0" y="594831"/>
                </a:moveTo>
                <a:cubicBezTo>
                  <a:pt x="0" y="266315"/>
                  <a:pt x="266315" y="0"/>
                  <a:pt x="594831" y="0"/>
                </a:cubicBezTo>
                <a:cubicBezTo>
                  <a:pt x="923347" y="0"/>
                  <a:pt x="1189662" y="266315"/>
                  <a:pt x="1189662" y="594831"/>
                </a:cubicBezTo>
                <a:cubicBezTo>
                  <a:pt x="1189662" y="923347"/>
                  <a:pt x="923347" y="1189662"/>
                  <a:pt x="594831" y="1189662"/>
                </a:cubicBezTo>
                <a:cubicBezTo>
                  <a:pt x="266315" y="1189662"/>
                  <a:pt x="0" y="923347"/>
                  <a:pt x="0" y="594831"/>
                </a:cubicBezTo>
                <a:close/>
              </a:path>
            </a:pathLst>
          </a:custGeom>
          <a:solidFill>
            <a:srgbClr val="2B3F46"/>
          </a:solidFill>
          <a:ln>
            <a:noFill/>
          </a:ln>
        </p:spPr>
        <p:style>
          <a:lnRef idx="2">
            <a:scrgbClr b="0" g="0" r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4382" lIns="195822" numCol="1" rIns="184382" spcCol="1270" spcFirstLastPara="0" tIns="184382" vert="horz" wrap="square">
            <a:noAutofit/>
          </a:bodyPr>
          <a:lstStyle/>
          <a:p>
            <a:pPr algn="ctr" defTabSz="355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44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效能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6606111" y="2310250"/>
            <a:ext cx="1726668" cy="1777360"/>
          </a:xfrm>
          <a:custGeom>
            <a:gdLst>
              <a:gd fmla="*/ 0 w 1189661" name="connsiteX0"/>
              <a:gd fmla="*/ 594831 h 1189661" name="connsiteY0"/>
              <a:gd fmla="*/ 594831 w 1189661" name="connsiteX1"/>
              <a:gd fmla="*/ 0 h 1189661" name="connsiteY1"/>
              <a:gd fmla="*/ 1189662 w 1189661" name="connsiteX2"/>
              <a:gd fmla="*/ 594831 h 1189661" name="connsiteY2"/>
              <a:gd fmla="*/ 594831 w 1189661" name="connsiteX3"/>
              <a:gd fmla="*/ 1189662 h 1189661" name="connsiteY3"/>
              <a:gd fmla="*/ 0 w 1189661" name="connsiteX4"/>
              <a:gd fmla="*/ 594831 h 11896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89661" w="1189661">
                <a:moveTo>
                  <a:pt x="0" y="594831"/>
                </a:moveTo>
                <a:cubicBezTo>
                  <a:pt x="0" y="266315"/>
                  <a:pt x="266315" y="0"/>
                  <a:pt x="594831" y="0"/>
                </a:cubicBezTo>
                <a:cubicBezTo>
                  <a:pt x="923347" y="0"/>
                  <a:pt x="1189662" y="266315"/>
                  <a:pt x="1189662" y="594831"/>
                </a:cubicBezTo>
                <a:cubicBezTo>
                  <a:pt x="1189662" y="923347"/>
                  <a:pt x="923347" y="1189662"/>
                  <a:pt x="594831" y="1189662"/>
                </a:cubicBezTo>
                <a:cubicBezTo>
                  <a:pt x="266315" y="1189662"/>
                  <a:pt x="0" y="923347"/>
                  <a:pt x="0" y="594831"/>
                </a:cubicBezTo>
                <a:close/>
              </a:path>
            </a:pathLst>
          </a:custGeom>
          <a:solidFill>
            <a:srgbClr val="2B3F46"/>
          </a:solidFill>
          <a:ln>
            <a:noFill/>
          </a:ln>
        </p:spPr>
        <p:style>
          <a:lnRef idx="2">
            <a:scrgbClr b="0" g="0" r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4382" lIns="195822" numCol="1" rIns="184382" spcCol="1270" spcFirstLastPara="0" tIns="184382" vert="horz" wrap="square">
            <a:noAutofit/>
          </a:bodyPr>
          <a:lstStyle/>
          <a:p>
            <a:pPr algn="ctr" defTabSz="355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44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效率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750290" y="2749109"/>
            <a:ext cx="1001468" cy="1030869"/>
          </a:xfrm>
          <a:custGeom>
            <a:gdLst>
              <a:gd fmla="*/ 91460 w 690003" name="connsiteX0"/>
              <a:gd fmla="*/ 142141 h 690003" name="connsiteY0"/>
              <a:gd fmla="*/ 598543 w 690003" name="connsiteX1"/>
              <a:gd fmla="*/ 142141 h 690003" name="connsiteY1"/>
              <a:gd fmla="*/ 598543 w 690003" name="connsiteX2"/>
              <a:gd fmla="*/ 304429 h 690003" name="connsiteY2"/>
              <a:gd fmla="*/ 91460 w 690003" name="connsiteX3"/>
              <a:gd fmla="*/ 304429 h 690003" name="connsiteY3"/>
              <a:gd fmla="*/ 91460 w 690003" name="connsiteX4"/>
              <a:gd fmla="*/ 142141 h 690003" name="connsiteY4"/>
              <a:gd fmla="*/ 91460 w 690003" name="connsiteX5"/>
              <a:gd fmla="*/ 385574 h 690003" name="connsiteY5"/>
              <a:gd fmla="*/ 598543 w 690003" name="connsiteX6"/>
              <a:gd fmla="*/ 385574 h 690003" name="connsiteY6"/>
              <a:gd fmla="*/ 598543 w 690003" name="connsiteX7"/>
              <a:gd fmla="*/ 547862 h 690003" name="connsiteY7"/>
              <a:gd fmla="*/ 91460 w 690003" name="connsiteX8"/>
              <a:gd fmla="*/ 547862 h 690003" name="connsiteY8"/>
              <a:gd fmla="*/ 91460 w 690003" name="connsiteX9"/>
              <a:gd fmla="*/ 385574 h 69000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90003" w="690003">
                <a:moveTo>
                  <a:pt x="91460" y="142141"/>
                </a:moveTo>
                <a:lnTo>
                  <a:pt x="598543" y="142141"/>
                </a:lnTo>
                <a:lnTo>
                  <a:pt x="598543" y="304429"/>
                </a:lnTo>
                <a:lnTo>
                  <a:pt x="91460" y="304429"/>
                </a:lnTo>
                <a:lnTo>
                  <a:pt x="91460" y="142141"/>
                </a:lnTo>
                <a:close/>
                <a:moveTo>
                  <a:pt x="91460" y="385574"/>
                </a:moveTo>
                <a:lnTo>
                  <a:pt x="598543" y="385574"/>
                </a:lnTo>
                <a:lnTo>
                  <a:pt x="598543" y="547862"/>
                </a:lnTo>
                <a:lnTo>
                  <a:pt x="91460" y="547862"/>
                </a:lnTo>
                <a:lnTo>
                  <a:pt x="91460" y="385574"/>
                </a:lnTo>
                <a:close/>
              </a:path>
            </a:pathLst>
          </a:custGeom>
          <a:solidFill>
            <a:srgbClr val="2B3F46"/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2141" lIns="91460" numCol="1" rIns="91460" spcCol="1270" spcFirstLastPara="0" tIns="142141" vert="horz" wrap="square">
            <a:noAutofit/>
          </a:bodyPr>
          <a:lstStyle/>
          <a:p>
            <a:pPr algn="ctr" defTabSz="1289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14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9502757" y="2216666"/>
            <a:ext cx="1726668" cy="1777360"/>
          </a:xfrm>
          <a:custGeom>
            <a:gdLst>
              <a:gd fmla="*/ 0 w 1189661" name="connsiteX0"/>
              <a:gd fmla="*/ 594831 h 1189661" name="connsiteY0"/>
              <a:gd fmla="*/ 594831 w 1189661" name="connsiteX1"/>
              <a:gd fmla="*/ 0 h 1189661" name="connsiteY1"/>
              <a:gd fmla="*/ 1189662 w 1189661" name="connsiteX2"/>
              <a:gd fmla="*/ 594831 h 1189661" name="connsiteY2"/>
              <a:gd fmla="*/ 594831 w 1189661" name="connsiteX3"/>
              <a:gd fmla="*/ 1189662 h 1189661" name="connsiteY3"/>
              <a:gd fmla="*/ 0 w 1189661" name="connsiteX4"/>
              <a:gd fmla="*/ 594831 h 11896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89661" w="1189661">
                <a:moveTo>
                  <a:pt x="0" y="594831"/>
                </a:moveTo>
                <a:cubicBezTo>
                  <a:pt x="0" y="266315"/>
                  <a:pt x="266315" y="0"/>
                  <a:pt x="594831" y="0"/>
                </a:cubicBezTo>
                <a:cubicBezTo>
                  <a:pt x="923347" y="0"/>
                  <a:pt x="1189662" y="266315"/>
                  <a:pt x="1189662" y="594831"/>
                </a:cubicBezTo>
                <a:cubicBezTo>
                  <a:pt x="1189662" y="923347"/>
                  <a:pt x="923347" y="1189662"/>
                  <a:pt x="594831" y="1189662"/>
                </a:cubicBezTo>
                <a:cubicBezTo>
                  <a:pt x="266315" y="1189662"/>
                  <a:pt x="0" y="923347"/>
                  <a:pt x="0" y="594831"/>
                </a:cubicBezTo>
                <a:close/>
              </a:path>
            </a:pathLst>
          </a:custGeom>
          <a:solidFill>
            <a:srgbClr val="2B3F46"/>
          </a:solidFill>
          <a:ln>
            <a:noFill/>
          </a:ln>
        </p:spPr>
        <p:style>
          <a:lnRef idx="2">
            <a:scrgbClr b="0" g="0" r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4382" lIns="195822" numCol="1" rIns="184382" spcCol="1270" spcFirstLastPara="0" tIns="184382" vert="horz" wrap="square">
            <a:noAutofit/>
          </a:bodyPr>
          <a:lstStyle/>
          <a:p>
            <a:pPr algn="ctr" defTabSz="355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44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勤恳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609703" y="4587589"/>
            <a:ext cx="2662818" cy="105911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  <a:defRPr/>
            </a:pPr>
            <a:r>
              <a:rPr altLang="en-US" b="1" kern="0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效果与</a:t>
            </a:r>
          </a:p>
          <a:p>
            <a:pPr algn="ctr" indent="0" marL="0">
              <a:spcBef>
                <a:spcPct val="0"/>
              </a:spcBef>
              <a:buNone/>
              <a:defRPr/>
            </a:pPr>
            <a:r>
              <a:rPr altLang="en-US" b="1" kern="0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利益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3220064" y="4587589"/>
            <a:ext cx="2662818" cy="122805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  <a:defRPr/>
            </a:pPr>
            <a:r>
              <a:rPr altLang="en-US" b="1" kern="0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正确的</a:t>
            </a:r>
          </a:p>
          <a:p>
            <a:pPr algn="ctr" indent="0" marL="0">
              <a:spcBef>
                <a:spcPct val="0"/>
              </a:spcBef>
              <a:buNone/>
              <a:defRPr/>
            </a:pPr>
            <a:r>
              <a:rPr altLang="en-US" b="1" kern="0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事情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6138036" y="4557986"/>
            <a:ext cx="2662817" cy="1257658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正确的</a:t>
            </a:r>
          </a:p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做事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9034682" y="4539995"/>
            <a:ext cx="2662818" cy="1106706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充分利</a:t>
            </a:r>
          </a:p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用时间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07404" y="2617754"/>
            <a:ext cx="640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7200">
                <a:solidFill>
                  <a:srgbClr val="2B3F46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X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464759" y="2583597"/>
            <a:ext cx="640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7200">
                <a:solidFill>
                  <a:srgbClr val="2B3F46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X</a:t>
            </a:r>
          </a:p>
        </p:txBody>
      </p:sp>
      <p:sp>
        <p:nvSpPr>
          <p:cNvPr id="24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959" y="244397"/>
            <a:ext cx="35607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如何进行时间管理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100268265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"/>
      <p:bldP grpId="0" spid="7"/>
      <p:bldP grpId="0" spid="8"/>
      <p:bldP grpId="0" spid="11"/>
      <p:bldP grpId="0" spid="14"/>
      <p:bldP grpId="0" spid="17"/>
      <p:bldP grpId="0" spid="20"/>
      <p:bldP grpId="0" spid="22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2"/>
          <p:cNvGrpSpPr/>
          <p:nvPr/>
        </p:nvGrpSpPr>
        <p:grpSpPr>
          <a:xfrm>
            <a:off x="4517182" y="2327604"/>
            <a:ext cx="3221021" cy="3214052"/>
            <a:chOff x="3934966" y="1053530"/>
            <a:chExt cx="4402963" cy="4392248"/>
          </a:xfrm>
          <a:solidFill>
            <a:srgbClr val="2B3F46"/>
          </a:solidFill>
        </p:grpSpPr>
        <p:sp>
          <p:nvSpPr>
            <p:cNvPr id="3" name="Freeform 9"/>
            <p:cNvSpPr/>
            <p:nvPr/>
          </p:nvSpPr>
          <p:spPr bwMode="auto">
            <a:xfrm flipH="1" flipV="1">
              <a:off x="6167410" y="3285370"/>
              <a:ext cx="2159405" cy="2160408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 defTabSz="914400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Freeform 9">
              <a:hlinkClick action="ppaction://hlinkfile" r:id="rId2"/>
            </p:cNvPr>
            <p:cNvSpPr/>
            <p:nvPr/>
          </p:nvSpPr>
          <p:spPr bwMode="auto">
            <a:xfrm flipV="1">
              <a:off x="3934966" y="3269496"/>
              <a:ext cx="2159405" cy="2160408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 defTabSz="914400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 flipH="1">
              <a:off x="6178524" y="1053530"/>
              <a:ext cx="2159405" cy="2160408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 defTabSz="914400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3934966" y="1053530"/>
              <a:ext cx="2159405" cy="2160408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 defTabSz="914400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7" name="Line 10"/>
          <p:cNvSpPr>
            <a:spLocks noChangeShapeType="1"/>
          </p:cNvSpPr>
          <p:nvPr/>
        </p:nvSpPr>
        <p:spPr bwMode="auto">
          <a:xfrm flipH="1" flipV="1" rot="5400000">
            <a:off x="6141037" y="1535613"/>
            <a:ext cx="0" cy="4811302"/>
          </a:xfrm>
          <a:prstGeom prst="line">
            <a:avLst/>
          </a:prstGeom>
          <a:ln>
            <a:solidFill>
              <a:srgbClr val="2B3F46"/>
            </a:solidFill>
            <a:headEnd len="med" type="none" w="med"/>
            <a:tailEnd len="med" type="arrow" w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wrap="none"/>
          <a:lstStyle/>
          <a:p>
            <a:pPr defTabSz="121889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rgbClr val="2B3F4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540061" y="3657483"/>
            <a:ext cx="1055726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紧急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033776" y="1663262"/>
            <a:ext cx="1123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重要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4460336" y="3955259"/>
            <a:ext cx="1619540" cy="822960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/>
          <a:p>
            <a:pPr algn="r"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交际应酬</a:t>
            </a:r>
          </a:p>
          <a:p>
            <a:pPr algn="r"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个人爱好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6181523" y="3960438"/>
            <a:ext cx="1444725" cy="1188720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请示</a:t>
            </a:r>
          </a:p>
          <a:p>
            <a:pPr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临时会议</a:t>
            </a:r>
          </a:p>
          <a:p>
            <a:pPr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电话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4124529" y="2668657"/>
            <a:ext cx="2020366" cy="694944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/>
          <a:p>
            <a:pPr algn="r"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规划</a:t>
            </a:r>
          </a:p>
          <a:p>
            <a:pPr algn="r"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技能提升</a:t>
            </a:r>
          </a:p>
          <a:p>
            <a:pPr algn="r"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建立人际关系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6157477" y="2664024"/>
            <a:ext cx="1444724" cy="1188720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到期限的计划</a:t>
            </a:r>
          </a:p>
          <a:p>
            <a:pPr defTabSz="9144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危机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6129299" y="1731525"/>
            <a:ext cx="0" cy="4375137"/>
          </a:xfrm>
          <a:prstGeom prst="line">
            <a:avLst/>
          </a:prstGeom>
          <a:ln>
            <a:solidFill>
              <a:srgbClr val="2B3F46"/>
            </a:solidFill>
            <a:headEnd len="med" type="none" w="med"/>
            <a:tailEnd len="med" type="arrow" w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 wrap="none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srgbClr val="2B3F4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Freeform 27"/>
          <p:cNvSpPr/>
          <p:nvPr/>
        </p:nvSpPr>
        <p:spPr bwMode="auto">
          <a:xfrm flipV="1" rot="10800000">
            <a:off x="4371829" y="2734493"/>
            <a:ext cx="483240" cy="214773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rgbClr val="2B3F46"/>
            </a:solidFill>
            <a:prstDash val="sysDot"/>
            <a:round/>
            <a:headEnd len="med" type="none" w="med"/>
            <a:tailEnd len="med" type="none" w="med"/>
          </a:ln>
          <a:extLst/>
        </p:spPr>
        <p:txBody>
          <a:bodyPr anchor="ctr" wrap="none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srgbClr val="2B3F46"/>
              </a:solidFill>
              <a:latin typeface="+mn-lt"/>
              <a:ea typeface="+mn-ea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436734" y="2317351"/>
            <a:ext cx="267993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hangingPunct="1">
              <a:lnSpc>
                <a:spcPct val="150000"/>
              </a:lnSpc>
              <a:spcBef>
                <a:spcPts val="600"/>
              </a:spcBef>
            </a:pPr>
            <a:r>
              <a:rPr altLang="en-US" b="1" kumimoji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定出时间做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4165865" y="2285233"/>
            <a:ext cx="1" cy="1009444"/>
          </a:xfrm>
          <a:prstGeom prst="line">
            <a:avLst/>
          </a:prstGeom>
          <a:noFill/>
          <a:ln algn="ctr" w="9525">
            <a:solidFill>
              <a:srgbClr val="2B3F4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" name="Freeform 27"/>
          <p:cNvSpPr/>
          <p:nvPr/>
        </p:nvSpPr>
        <p:spPr bwMode="auto">
          <a:xfrm rot="10800000">
            <a:off x="4371829" y="5127686"/>
            <a:ext cx="610605" cy="231006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rgbClr val="2B3F46"/>
            </a:solidFill>
            <a:prstDash val="sysDot"/>
            <a:round/>
            <a:headEnd len="med" type="none" w="med"/>
            <a:tailEnd len="med" type="none" w="med"/>
          </a:ln>
          <a:extLst/>
        </p:spPr>
        <p:txBody>
          <a:bodyPr anchor="ctr" wrap="none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srgbClr val="2B3F46"/>
              </a:solidFill>
              <a:latin typeface="+mn-lt"/>
              <a:ea typeface="+mn-ea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290334" y="5049979"/>
            <a:ext cx="286905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hangingPunct="1">
              <a:lnSpc>
                <a:spcPct val="150000"/>
              </a:lnSpc>
              <a:spcBef>
                <a:spcPts val="600"/>
              </a:spcBef>
            </a:pPr>
            <a:r>
              <a:rPr altLang="en-US" b="1" kumimoji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打发时间时做</a:t>
            </a:r>
          </a:p>
        </p:txBody>
      </p: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4236436" y="4970447"/>
            <a:ext cx="1" cy="840867"/>
          </a:xfrm>
          <a:prstGeom prst="line">
            <a:avLst/>
          </a:prstGeom>
          <a:noFill/>
          <a:ln algn="ctr" w="9525">
            <a:solidFill>
              <a:srgbClr val="2B3F4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" name="Freeform 27"/>
          <p:cNvSpPr/>
          <p:nvPr/>
        </p:nvSpPr>
        <p:spPr bwMode="auto">
          <a:xfrm flipH="1" flipV="1" rot="10800000">
            <a:off x="7301853" y="2672803"/>
            <a:ext cx="762944" cy="157334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rgbClr val="2B3F46"/>
            </a:solidFill>
            <a:prstDash val="sysDot"/>
            <a:round/>
            <a:headEnd len="med" type="none" w="med"/>
            <a:tailEnd len="med" type="none" w="med"/>
          </a:ln>
          <a:extLst/>
        </p:spPr>
        <p:txBody>
          <a:bodyPr anchor="ctr" wrap="none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srgbClr val="2B3F46"/>
              </a:solidFill>
              <a:latin typeface="+mn-lt"/>
              <a:ea typeface="+mn-ea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8291564" y="2327604"/>
            <a:ext cx="1956497" cy="6400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defTabSz="914400" eaLnBrk="1" fontAlgn="auto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altLang="en-US" b="1" kern="0" lang="zh-CN" sz="2400">
                <a:solidFill>
                  <a:srgbClr val="2B3F46"/>
                </a:solidFill>
                <a:latin typeface="微软雅黑"/>
                <a:ea typeface="微软雅黑"/>
              </a:rPr>
              <a:t>立即去做</a:t>
            </a: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8206826" y="2393923"/>
            <a:ext cx="1" cy="661185"/>
          </a:xfrm>
          <a:prstGeom prst="line">
            <a:avLst/>
          </a:prstGeom>
          <a:noFill/>
          <a:ln algn="ctr" w="9525">
            <a:solidFill>
              <a:srgbClr val="2B3F4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4" name="Freeform 27"/>
          <p:cNvSpPr/>
          <p:nvPr/>
        </p:nvSpPr>
        <p:spPr bwMode="auto">
          <a:xfrm flipH="1" rot="10800000">
            <a:off x="7356731" y="5042143"/>
            <a:ext cx="762944" cy="237249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rgbClr val="2B3F46"/>
            </a:solidFill>
            <a:prstDash val="sysDot"/>
            <a:round/>
            <a:headEnd len="med" type="none" w="med"/>
            <a:tailEnd len="med" type="none" w="med"/>
          </a:ln>
          <a:extLst/>
        </p:spPr>
        <p:txBody>
          <a:bodyPr anchor="ctr" wrap="none"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00">
              <a:solidFill>
                <a:srgbClr val="2B3F46"/>
              </a:solidFill>
              <a:latin typeface="+mn-lt"/>
              <a:ea typeface="+mn-ea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8318855" y="4857157"/>
            <a:ext cx="25538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600"/>
              </a:spcBef>
            </a:pPr>
            <a:r>
              <a:rPr altLang="en-US" b="1" kumimoji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授权别人去做</a:t>
            </a: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8291562" y="4827421"/>
            <a:ext cx="1" cy="786356"/>
          </a:xfrm>
          <a:prstGeom prst="line">
            <a:avLst/>
          </a:prstGeom>
          <a:noFill/>
          <a:ln algn="ctr" w="9525">
            <a:solidFill>
              <a:srgbClr val="2B3F4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550213" y="6047349"/>
            <a:ext cx="172747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不重要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201158" y="3632353"/>
            <a:ext cx="1488779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不紧急</a:t>
            </a:r>
          </a:p>
        </p:txBody>
      </p:sp>
      <p:sp>
        <p:nvSpPr>
          <p:cNvPr id="33" name="TextBox 11">
            <a:hlinkClick action="ppaction://hlinkpres?slideindex=1&amp;slidetitle=" r:id="rId3"/>
          </p:cNvPr>
          <p:cNvSpPr txBox="1">
            <a:spLocks noChangeArrowheads="1"/>
          </p:cNvSpPr>
          <p:nvPr/>
        </p:nvSpPr>
        <p:spPr bwMode="auto">
          <a:xfrm>
            <a:off x="6592845" y="367957"/>
            <a:ext cx="35607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效能：四象限分析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2874909028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6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7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8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9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id="10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0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6"/>
      <p:bldP grpId="0" spid="19"/>
      <p:bldP grpId="0" spid="22"/>
      <p:bldP grpId="0" spid="25"/>
      <p:bldP grpId="0" spid="27"/>
      <p:bldP grpId="0" spid="2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-339448" y="1244217"/>
            <a:ext cx="5970488" cy="3785905"/>
          </a:xfrm>
          <a:prstGeom prst="rect">
            <a:avLst/>
          </a:prstGeom>
          <a:noFill/>
          <a:ln w="57150">
            <a:solidFill>
              <a:srgbClr val="2B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1391055"/>
            <a:ext cx="5476672" cy="3472775"/>
          </a:xfrm>
          <a:prstGeom prst="rect">
            <a:avLst/>
          </a:prstGeom>
          <a:solidFill>
            <a:srgbClr val="2B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4980" y="1916348"/>
            <a:ext cx="2801691" cy="29474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8522" y="2354813"/>
            <a:ext cx="1554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600" sz="48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686249" y="3190834"/>
            <a:ext cx="18942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24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55692" y="1443297"/>
            <a:ext cx="615367" cy="667776"/>
            <a:chOff x="1565275" y="2602163"/>
            <a:chExt cx="720725" cy="782107"/>
          </a:xfrm>
        </p:grpSpPr>
        <p:sp>
          <p:nvSpPr>
            <p:cNvPr id="7" name="矩形 6"/>
            <p:cNvSpPr/>
            <p:nvPr/>
          </p:nvSpPr>
          <p:spPr>
            <a:xfrm>
              <a:off x="1565275" y="2602163"/>
              <a:ext cx="720725" cy="720725"/>
            </a:xfrm>
            <a:prstGeom prst="rect">
              <a:avLst/>
            </a:prstGeom>
            <a:noFill/>
            <a:ln w="38100">
              <a:solidFill>
                <a:srgbClr val="2B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19" lIns="91438" rIns="91438" tIns="45719"/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2B3F46"/>
                </a:solidFill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7078" y="2627282"/>
              <a:ext cx="418709" cy="749667"/>
            </a:xfrm>
            <a:prstGeom prst="rect">
              <a:avLst/>
            </a:prstGeom>
            <a:noFill/>
          </p:spPr>
          <p:txBody>
            <a:bodyPr bIns="45719" lIns="91438" rIns="91438" tIns="45719" wrap="none">
              <a:spAutoFit/>
            </a:bodyPr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rgbClr val="2B3F46"/>
                  </a:solidFill>
                  <a:latin charset="0" panose="020b0806030902050204" pitchFamily="34" typeface="Impact"/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04992" y="1550341"/>
            <a:ext cx="3383276" cy="518158"/>
          </a:xfrm>
          <a:prstGeom prst="rect">
            <a:avLst/>
          </a:prstGeom>
          <a:noFill/>
        </p:spPr>
        <p:txBody>
          <a:bodyPr bIns="45719" lIns="91438" rIns="91438" tIns="45719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155692" y="2376613"/>
            <a:ext cx="615367" cy="659403"/>
            <a:chOff x="1565275" y="3865813"/>
            <a:chExt cx="720725" cy="772300"/>
          </a:xfrm>
        </p:grpSpPr>
        <p:sp>
          <p:nvSpPr>
            <p:cNvPr id="11" name="矩形 10"/>
            <p:cNvSpPr/>
            <p:nvPr/>
          </p:nvSpPr>
          <p:spPr>
            <a:xfrm>
              <a:off x="1565275" y="3865813"/>
              <a:ext cx="720725" cy="720725"/>
            </a:xfrm>
            <a:prstGeom prst="rect">
              <a:avLst/>
            </a:prstGeom>
            <a:noFill/>
            <a:ln w="38100">
              <a:solidFill>
                <a:srgbClr val="2B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19" lIns="91438" rIns="91438" tIns="45719"/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2B3F46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84539" y="3881125"/>
              <a:ext cx="483785" cy="749666"/>
            </a:xfrm>
            <a:prstGeom prst="rect">
              <a:avLst/>
            </a:prstGeom>
            <a:noFill/>
          </p:spPr>
          <p:txBody>
            <a:bodyPr bIns="45719" lIns="91438" rIns="91438" tIns="45719" wrap="none">
              <a:spAutoFit/>
            </a:bodyPr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rgbClr val="2B3F46"/>
                  </a:solidFill>
                  <a:latin charset="0" panose="020b0806030902050204" pitchFamily="34" typeface="Impact"/>
                </a:rPr>
                <a:t>2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904992" y="2484240"/>
            <a:ext cx="3383276" cy="518158"/>
          </a:xfrm>
          <a:prstGeom prst="rect">
            <a:avLst/>
          </a:prstGeom>
          <a:noFill/>
        </p:spPr>
        <p:txBody>
          <a:bodyPr bIns="45719" lIns="91438" rIns="91438" tIns="45719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155691" y="3287367"/>
            <a:ext cx="615367" cy="667776"/>
            <a:chOff x="1565275" y="5131051"/>
            <a:chExt cx="720725" cy="782107"/>
          </a:xfrm>
        </p:grpSpPr>
        <p:sp>
          <p:nvSpPr>
            <p:cNvPr id="15" name="矩形 14"/>
            <p:cNvSpPr/>
            <p:nvPr/>
          </p:nvSpPr>
          <p:spPr>
            <a:xfrm>
              <a:off x="1565275" y="5131051"/>
              <a:ext cx="720725" cy="719137"/>
            </a:xfrm>
            <a:prstGeom prst="rect">
              <a:avLst/>
            </a:prstGeom>
            <a:noFill/>
            <a:ln w="38100">
              <a:solidFill>
                <a:srgbClr val="2B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19" lIns="91438" rIns="91438" tIns="45719"/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2B3F46"/>
                </a:solidFill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77102" y="5156170"/>
              <a:ext cx="498659" cy="749667"/>
            </a:xfrm>
            <a:prstGeom prst="rect">
              <a:avLst/>
            </a:prstGeom>
            <a:noFill/>
          </p:spPr>
          <p:txBody>
            <a:bodyPr bIns="45719" lIns="91438" rIns="91438" tIns="45719" wrap="none">
              <a:spAutoFit/>
            </a:bodyPr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rgbClr val="2B3F46"/>
                  </a:solidFill>
                  <a:latin charset="0" panose="020b0806030902050204" pitchFamily="34" typeface="Impact"/>
                </a:rPr>
                <a:t>3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33567" y="3414874"/>
            <a:ext cx="3383276" cy="518158"/>
          </a:xfrm>
          <a:prstGeom prst="rect">
            <a:avLst/>
          </a:prstGeom>
          <a:noFill/>
        </p:spPr>
        <p:txBody>
          <a:bodyPr bIns="45719" lIns="91438" rIns="91438" tIns="45719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55690" y="4220677"/>
            <a:ext cx="615367" cy="658047"/>
            <a:chOff x="1565275" y="5131051"/>
            <a:chExt cx="720725" cy="770713"/>
          </a:xfrm>
        </p:grpSpPr>
        <p:sp>
          <p:nvSpPr>
            <p:cNvPr id="19" name="矩形 18"/>
            <p:cNvSpPr/>
            <p:nvPr/>
          </p:nvSpPr>
          <p:spPr>
            <a:xfrm>
              <a:off x="1565275" y="5131051"/>
              <a:ext cx="720725" cy="719137"/>
            </a:xfrm>
            <a:prstGeom prst="rect">
              <a:avLst/>
            </a:prstGeom>
            <a:noFill/>
            <a:ln w="38100">
              <a:solidFill>
                <a:srgbClr val="2B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19" lIns="91438" rIns="91438" tIns="45719"/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2B3F46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85468" y="5144776"/>
              <a:ext cx="481925" cy="749668"/>
            </a:xfrm>
            <a:prstGeom prst="rect">
              <a:avLst/>
            </a:prstGeom>
            <a:noFill/>
          </p:spPr>
          <p:txBody>
            <a:bodyPr bIns="45719" lIns="91438" rIns="91438" tIns="45719" wrap="none">
              <a:spAutoFit/>
            </a:bodyPr>
            <a:lstStyle/>
            <a:p>
              <a:pPr algn="ctr" defTabSz="914377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3600">
                  <a:solidFill>
                    <a:srgbClr val="2B3F46"/>
                  </a:solidFill>
                  <a:latin charset="0" panose="020b0806030902050204" pitchFamily="34" typeface="Impact"/>
                </a:rPr>
                <a:t>4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933567" y="4345508"/>
            <a:ext cx="3383276" cy="518158"/>
          </a:xfrm>
          <a:prstGeom prst="rect">
            <a:avLst/>
          </a:prstGeom>
          <a:noFill/>
        </p:spPr>
        <p:txBody>
          <a:bodyPr bIns="45719" lIns="91438" rIns="91438" tIns="45719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</p:spTree>
    <p:extLst>
      <p:ext uri="{BB962C8B-B14F-4D97-AF65-F5344CB8AC3E}">
        <p14:creationId val="3964739644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21000"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"/>
      <p:bldP grpId="0" spid="4"/>
      <p:bldP grpId="0" spid="5"/>
      <p:bldP grpId="0" spid="9"/>
      <p:bldP grpId="0" spid="13"/>
      <p:bldP grpId="0" spid="17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val 2"/>
          <p:cNvSpPr/>
          <p:nvPr/>
        </p:nvSpPr>
        <p:spPr>
          <a:xfrm>
            <a:off x="4106328" y="1996087"/>
            <a:ext cx="3579313" cy="3598041"/>
          </a:xfrm>
          <a:prstGeom prst="ellipse">
            <a:avLst/>
          </a:prstGeom>
          <a:noFill/>
          <a:ln cmpd="dbl" w="53975">
            <a:solidFill>
              <a:srgbClr val="2B3F4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346965" y="2921062"/>
            <a:ext cx="1156854" cy="941363"/>
            <a:chOff x="1550139" y="1314466"/>
            <a:chExt cx="509139" cy="414300"/>
          </a:xfrm>
          <a:solidFill>
            <a:srgbClr val="2B3F46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fmla="*/ 78 w 153" name="T0"/>
                <a:gd fmla="*/ 0 h 125" name="T1"/>
                <a:gd fmla="*/ 0 w 153" name="T2"/>
                <a:gd fmla="*/ 69 h 125" name="T3"/>
                <a:gd fmla="*/ 15 w 153" name="T4"/>
                <a:gd fmla="*/ 69 h 125" name="T5"/>
                <a:gd fmla="*/ 21 w 153" name="T6"/>
                <a:gd fmla="*/ 64 h 125" name="T7"/>
                <a:gd fmla="*/ 21 w 153" name="T8"/>
                <a:gd fmla="*/ 121 h 125" name="T9"/>
                <a:gd fmla="*/ 24 w 153" name="T10"/>
                <a:gd fmla="*/ 125 h 125" name="T11"/>
                <a:gd fmla="*/ 62 w 153" name="T12"/>
                <a:gd fmla="*/ 125 h 125" name="T13"/>
                <a:gd fmla="*/ 63 w 153" name="T14"/>
                <a:gd fmla="*/ 93 h 125" name="T15"/>
                <a:gd fmla="*/ 67 w 153" name="T16"/>
                <a:gd fmla="*/ 88 h 125" name="T17"/>
                <a:gd fmla="*/ 83 w 153" name="T18"/>
                <a:gd fmla="*/ 88 h 125" name="T19"/>
                <a:gd fmla="*/ 89 w 153" name="T20"/>
                <a:gd fmla="*/ 93 h 125" name="T21"/>
                <a:gd fmla="*/ 89 w 153" name="T22"/>
                <a:gd fmla="*/ 125 h 125" name="T23"/>
                <a:gd fmla="*/ 126 w 153" name="T24"/>
                <a:gd fmla="*/ 125 h 125" name="T25"/>
                <a:gd fmla="*/ 130 w 153" name="T26"/>
                <a:gd fmla="*/ 120 h 125" name="T27"/>
                <a:gd fmla="*/ 130 w 153" name="T28"/>
                <a:gd fmla="*/ 63 h 125" name="T29"/>
                <a:gd fmla="*/ 136 w 153" name="T30"/>
                <a:gd fmla="*/ 69 h 125" name="T31"/>
                <a:gd fmla="*/ 153 w 153" name="T32"/>
                <a:gd fmla="*/ 69 h 125" name="T33"/>
                <a:gd fmla="*/ 78 w 153" name="T34"/>
                <a:gd fmla="*/ 0 h 125" name="T35"/>
                <a:gd fmla="*/ 76 w 153" name="T36"/>
                <a:gd fmla="*/ 76 h 125" name="T37"/>
                <a:gd fmla="*/ 60 w 153" name="T38"/>
                <a:gd fmla="*/ 60 h 125" name="T39"/>
                <a:gd fmla="*/ 76 w 153" name="T40"/>
                <a:gd fmla="*/ 43 h 125" name="T41"/>
                <a:gd fmla="*/ 92 w 153" name="T42"/>
                <a:gd fmla="*/ 60 h 125" name="T43"/>
                <a:gd fmla="*/ 76 w 153" name="T44"/>
                <a:gd fmla="*/ 76 h 12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5" w="153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fmla="*/ 20 w 20" name="T0"/>
                <a:gd fmla="*/ 41 h 41" name="T1"/>
                <a:gd fmla="*/ 20 w 20" name="T2"/>
                <a:gd fmla="*/ 0 h 41" name="T3"/>
                <a:gd fmla="*/ 0 w 20" name="T4"/>
                <a:gd fmla="*/ 0 h 41" name="T5"/>
                <a:gd fmla="*/ 0 w 20" name="T6"/>
                <a:gd fmla="*/ 24 h 41" name="T7"/>
                <a:gd fmla="*/ 20 w 20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0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93963" y="1944586"/>
            <a:ext cx="1123656" cy="1130679"/>
            <a:chOff x="4016265" y="1844225"/>
            <a:chExt cx="1123656" cy="1130679"/>
          </a:xfrm>
        </p:grpSpPr>
        <p:sp>
          <p:nvSpPr>
            <p:cNvPr id="8" name="Oval 3"/>
            <p:cNvSpPr/>
            <p:nvPr/>
          </p:nvSpPr>
          <p:spPr>
            <a:xfrm>
              <a:off x="4016265" y="1844225"/>
              <a:ext cx="1123656" cy="1130679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grpSp>
          <p:nvGrpSpPr>
            <p:cNvPr id="9" name="Group 19"/>
            <p:cNvGrpSpPr/>
            <p:nvPr/>
          </p:nvGrpSpPr>
          <p:grpSpPr>
            <a:xfrm>
              <a:off x="4306606" y="2126045"/>
              <a:ext cx="619710" cy="526287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0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gdLst>
                  <a:gd fmla="*/ 36 w 36" name="T0"/>
                  <a:gd fmla="*/ 20 h 36" name="T1"/>
                  <a:gd fmla="*/ 16 w 36" name="T2"/>
                  <a:gd fmla="*/ 0 h 36" name="T3"/>
                  <a:gd fmla="*/ 16 w 36" name="T4"/>
                  <a:gd fmla="*/ 0 h 36" name="T5"/>
                  <a:gd fmla="*/ 0 w 36" name="T6"/>
                  <a:gd fmla="*/ 36 h 36" name="T7"/>
                  <a:gd fmla="*/ 36 w 36" name="T8"/>
                  <a:gd fmla="*/ 20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gdLst>
                  <a:gd fmla="*/ 81 w 91" name="T0"/>
                  <a:gd fmla="*/ 0 h 89" name="T1"/>
                  <a:gd fmla="*/ 0 w 91" name="T2"/>
                  <a:gd fmla="*/ 81 h 89" name="T3"/>
                  <a:gd fmla="*/ 8 w 91" name="T4"/>
                  <a:gd fmla="*/ 89 h 89" name="T5"/>
                  <a:gd fmla="*/ 91 w 91" name="T6"/>
                  <a:gd fmla="*/ 8 h 89" name="T7"/>
                  <a:gd fmla="*/ 81 w 91" name="T8"/>
                  <a:gd fmla="*/ 0 h 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9" w="91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gdLst>
                  <a:gd fmla="*/ 0 w 91" name="T0"/>
                  <a:gd fmla="*/ 82 h 90" name="T1"/>
                  <a:gd fmla="*/ 8 w 91" name="T2"/>
                  <a:gd fmla="*/ 90 h 90" name="T3"/>
                  <a:gd fmla="*/ 91 w 91" name="T4"/>
                  <a:gd fmla="*/ 8 h 90" name="T5"/>
                  <a:gd fmla="*/ 83 w 91" name="T6"/>
                  <a:gd fmla="*/ 0 h 90" name="T7"/>
                  <a:gd fmla="*/ 0 w 91" name="T8"/>
                  <a:gd fmla="*/ 82 h 9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0" w="91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gdLst>
                  <a:gd fmla="*/ 14 w 21" name="T0"/>
                  <a:gd fmla="*/ 6 h 20" name="T1"/>
                  <a:gd fmla="*/ 0 w 21" name="T2"/>
                  <a:gd fmla="*/ 6 h 20" name="T3"/>
                  <a:gd fmla="*/ 15 w 21" name="T4"/>
                  <a:gd fmla="*/ 20 h 20" name="T5"/>
                  <a:gd fmla="*/ 14 w 21" name="T6"/>
                  <a:gd fmla="*/ 6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21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gdLst>
                  <a:gd fmla="*/ 147 w 167" name="T0"/>
                  <a:gd fmla="*/ 145 h 165" name="T1"/>
                  <a:gd fmla="*/ 20 w 167" name="T2"/>
                  <a:gd fmla="*/ 145 h 165" name="T3"/>
                  <a:gd fmla="*/ 20 w 167" name="T4"/>
                  <a:gd fmla="*/ 20 h 165" name="T5"/>
                  <a:gd fmla="*/ 139 w 167" name="T6"/>
                  <a:gd fmla="*/ 20 h 165" name="T7"/>
                  <a:gd fmla="*/ 160 w 167" name="T8"/>
                  <a:gd fmla="*/ 0 h 165" name="T9"/>
                  <a:gd fmla="*/ 0 w 167" name="T10"/>
                  <a:gd fmla="*/ 0 h 165" name="T11"/>
                  <a:gd fmla="*/ 0 w 167" name="T12"/>
                  <a:gd fmla="*/ 165 h 165" name="T13"/>
                  <a:gd fmla="*/ 167 w 167" name="T14"/>
                  <a:gd fmla="*/ 165 h 165" name="T15"/>
                  <a:gd fmla="*/ 167 w 167" name="T16"/>
                  <a:gd fmla="*/ 61 h 165" name="T17"/>
                  <a:gd fmla="*/ 147 w 167" name="T18"/>
                  <a:gd fmla="*/ 81 h 165" name="T19"/>
                  <a:gd fmla="*/ 147 w 167" name="T20"/>
                  <a:gd fmla="*/ 145 h 16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5" w="167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76612" y="3229767"/>
            <a:ext cx="1123656" cy="1130680"/>
            <a:chOff x="3498914" y="3129406"/>
            <a:chExt cx="1123656" cy="1130680"/>
          </a:xfrm>
        </p:grpSpPr>
        <p:sp>
          <p:nvSpPr>
            <p:cNvPr id="17" name="Oval 4"/>
            <p:cNvSpPr/>
            <p:nvPr/>
          </p:nvSpPr>
          <p:spPr>
            <a:xfrm>
              <a:off x="3498914" y="3129406"/>
              <a:ext cx="1123656" cy="1130680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grpSp>
          <p:nvGrpSpPr>
            <p:cNvPr id="18" name="Group 26"/>
            <p:cNvGrpSpPr/>
            <p:nvPr/>
          </p:nvGrpSpPr>
          <p:grpSpPr>
            <a:xfrm>
              <a:off x="3754791" y="3419768"/>
              <a:ext cx="582824" cy="573574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19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gdLst>
                  <a:gd fmla="*/ 82 w 95" name="T0"/>
                  <a:gd fmla="*/ 57 h 93" name="T1"/>
                  <a:gd fmla="*/ 95 w 95" name="T2"/>
                  <a:gd fmla="*/ 51 h 93" name="T3"/>
                  <a:gd fmla="*/ 95 w 95" name="T4"/>
                  <a:gd fmla="*/ 41 h 93" name="T5"/>
                  <a:gd fmla="*/ 82 w 95" name="T6"/>
                  <a:gd fmla="*/ 36 h 93" name="T7"/>
                  <a:gd fmla="*/ 80 w 95" name="T8"/>
                  <a:gd fmla="*/ 30 h 93" name="T9"/>
                  <a:gd fmla="*/ 85 w 95" name="T10"/>
                  <a:gd fmla="*/ 17 h 93" name="T11"/>
                  <a:gd fmla="*/ 77 w 95" name="T12"/>
                  <a:gd fmla="*/ 10 h 93" name="T13"/>
                  <a:gd fmla="*/ 64 w 95" name="T14"/>
                  <a:gd fmla="*/ 15 h 93" name="T15"/>
                  <a:gd fmla="*/ 59 w 95" name="T16"/>
                  <a:gd fmla="*/ 13 h 93" name="T17"/>
                  <a:gd fmla="*/ 53 w 95" name="T18"/>
                  <a:gd fmla="*/ 0 h 93" name="T19"/>
                  <a:gd fmla="*/ 42 w 95" name="T20"/>
                  <a:gd fmla="*/ 0 h 93" name="T21"/>
                  <a:gd fmla="*/ 37 w 95" name="T22"/>
                  <a:gd fmla="*/ 13 h 93" name="T23"/>
                  <a:gd fmla="*/ 31 w 95" name="T24"/>
                  <a:gd fmla="*/ 15 h 93" name="T25"/>
                  <a:gd fmla="*/ 18 w 95" name="T26"/>
                  <a:gd fmla="*/ 10 h 93" name="T27"/>
                  <a:gd fmla="*/ 10 w 95" name="T28"/>
                  <a:gd fmla="*/ 17 h 93" name="T29"/>
                  <a:gd fmla="*/ 16 w 95" name="T30"/>
                  <a:gd fmla="*/ 30 h 93" name="T31"/>
                  <a:gd fmla="*/ 13 w 95" name="T32"/>
                  <a:gd fmla="*/ 36 h 93" name="T33"/>
                  <a:gd fmla="*/ 0 w 95" name="T34"/>
                  <a:gd fmla="*/ 41 h 93" name="T35"/>
                  <a:gd fmla="*/ 0 w 95" name="T36"/>
                  <a:gd fmla="*/ 52 h 93" name="T37"/>
                  <a:gd fmla="*/ 13 w 95" name="T38"/>
                  <a:gd fmla="*/ 57 h 93" name="T39"/>
                  <a:gd fmla="*/ 16 w 95" name="T40"/>
                  <a:gd fmla="*/ 63 h 93" name="T41"/>
                  <a:gd fmla="*/ 11 w 95" name="T42"/>
                  <a:gd fmla="*/ 76 h 93" name="T43"/>
                  <a:gd fmla="*/ 18 w 95" name="T44"/>
                  <a:gd fmla="*/ 83 h 93" name="T45"/>
                  <a:gd fmla="*/ 31 w 95" name="T46"/>
                  <a:gd fmla="*/ 78 h 93" name="T47"/>
                  <a:gd fmla="*/ 37 w 95" name="T48"/>
                  <a:gd fmla="*/ 80 h 93" name="T49"/>
                  <a:gd fmla="*/ 43 w 95" name="T50"/>
                  <a:gd fmla="*/ 93 h 93" name="T51"/>
                  <a:gd fmla="*/ 53 w 95" name="T52"/>
                  <a:gd fmla="*/ 93 h 93" name="T53"/>
                  <a:gd fmla="*/ 59 w 95" name="T54"/>
                  <a:gd fmla="*/ 80 h 93" name="T55"/>
                  <a:gd fmla="*/ 64 w 95" name="T56"/>
                  <a:gd fmla="*/ 78 h 93" name="T57"/>
                  <a:gd fmla="*/ 78 w 95" name="T58"/>
                  <a:gd fmla="*/ 83 h 93" name="T59"/>
                  <a:gd fmla="*/ 85 w 95" name="T60"/>
                  <a:gd fmla="*/ 75 h 93" name="T61"/>
                  <a:gd fmla="*/ 80 w 95" name="T62"/>
                  <a:gd fmla="*/ 63 h 93" name="T63"/>
                  <a:gd fmla="*/ 82 w 95" name="T64"/>
                  <a:gd fmla="*/ 57 h 93" name="T65"/>
                  <a:gd fmla="*/ 48 w 95" name="T66"/>
                  <a:gd fmla="*/ 61 h 93" name="T67"/>
                  <a:gd fmla="*/ 33 w 95" name="T68"/>
                  <a:gd fmla="*/ 46 h 93" name="T69"/>
                  <a:gd fmla="*/ 48 w 95" name="T70"/>
                  <a:gd fmla="*/ 32 h 93" name="T71"/>
                  <a:gd fmla="*/ 63 w 95" name="T72"/>
                  <a:gd fmla="*/ 46 h 93" name="T73"/>
                  <a:gd fmla="*/ 48 w 95" name="T74"/>
                  <a:gd fmla="*/ 61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140201" y="3229767"/>
            <a:ext cx="1123656" cy="1130680"/>
            <a:chOff x="7162503" y="3129406"/>
            <a:chExt cx="1123656" cy="1130680"/>
          </a:xfrm>
        </p:grpSpPr>
        <p:sp>
          <p:nvSpPr>
            <p:cNvPr id="22" name="Oval 7"/>
            <p:cNvSpPr/>
            <p:nvPr/>
          </p:nvSpPr>
          <p:spPr>
            <a:xfrm>
              <a:off x="7162503" y="3129406"/>
              <a:ext cx="1123656" cy="1130680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grpSp>
          <p:nvGrpSpPr>
            <p:cNvPr id="23" name="Group 29"/>
            <p:cNvGrpSpPr/>
            <p:nvPr/>
          </p:nvGrpSpPr>
          <p:grpSpPr>
            <a:xfrm>
              <a:off x="7484641" y="3364259"/>
              <a:ext cx="478442" cy="599892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993963" y="4580497"/>
            <a:ext cx="1123656" cy="1128338"/>
            <a:chOff x="4016265" y="4480136"/>
            <a:chExt cx="1123656" cy="1128338"/>
          </a:xfrm>
        </p:grpSpPr>
        <p:sp>
          <p:nvSpPr>
            <p:cNvPr id="29" name="Oval 5"/>
            <p:cNvSpPr/>
            <p:nvPr/>
          </p:nvSpPr>
          <p:spPr>
            <a:xfrm>
              <a:off x="4016265" y="4480136"/>
              <a:ext cx="1123656" cy="1128338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30" name="Freeform 103"/>
            <p:cNvSpPr>
              <a:spLocks noEditPoints="1"/>
            </p:cNvSpPr>
            <p:nvPr/>
          </p:nvSpPr>
          <p:spPr bwMode="auto">
            <a:xfrm>
              <a:off x="4257382" y="4770414"/>
              <a:ext cx="554806" cy="547783"/>
            </a:xfrm>
            <a:custGeom>
              <a:gdLst>
                <a:gd fmla="*/ 46691 w 113" name="T0"/>
                <a:gd fmla="*/ 43164 h 112" name="T1"/>
                <a:gd fmla="*/ 46691 w 113" name="T2"/>
                <a:gd fmla="*/ 209178 h 112" name="T3"/>
                <a:gd fmla="*/ 163419 w 113" name="T4"/>
                <a:gd fmla="*/ 235740 h 112" name="T5"/>
                <a:gd fmla="*/ 200105 w 113" name="T6"/>
                <a:gd fmla="*/ 272263 h 112" name="T7"/>
                <a:gd fmla="*/ 250131 w 113" name="T8"/>
                <a:gd fmla="*/ 262303 h 112" name="T9"/>
                <a:gd fmla="*/ 250131 w 113" name="T10"/>
                <a:gd fmla="*/ 308787 h 112" name="T11"/>
                <a:gd fmla="*/ 260136 w 113" name="T12"/>
                <a:gd fmla="*/ 322068 h 112" name="T13"/>
                <a:gd fmla="*/ 306827 w 113" name="T14"/>
                <a:gd fmla="*/ 322068 h 112" name="T15"/>
                <a:gd fmla="*/ 303492 w 113" name="T16"/>
                <a:gd fmla="*/ 371872 h 112" name="T17"/>
                <a:gd fmla="*/ 376864 w 113" name="T18"/>
                <a:gd fmla="*/ 371872 h 112" name="T19"/>
                <a:gd fmla="*/ 376864 w 113" name="T20"/>
                <a:gd fmla="*/ 302146 h 112" name="T21"/>
                <a:gd fmla="*/ 236791 w 113" name="T22"/>
                <a:gd fmla="*/ 162694 h 112" name="T23"/>
                <a:gd fmla="*/ 210110 w 113" name="T24"/>
                <a:gd fmla="*/ 43164 h 112" name="T25"/>
                <a:gd fmla="*/ 46691 w 113" name="T26"/>
                <a:gd fmla="*/ 43164 h 112" name="T27"/>
                <a:gd fmla="*/ 56696 w 113" name="T28"/>
                <a:gd fmla="*/ 175975 h 112" name="T29"/>
                <a:gd fmla="*/ 66702 w 113" name="T30"/>
                <a:gd fmla="*/ 66406 h 112" name="T31"/>
                <a:gd fmla="*/ 176759 w 113" name="T32"/>
                <a:gd fmla="*/ 56445 h 112" name="T33"/>
                <a:gd fmla="*/ 56696 w 113" name="T34"/>
                <a:gd fmla="*/ 175975 h 112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12" w="113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90738" y="4580497"/>
            <a:ext cx="1123656" cy="1128338"/>
            <a:chOff x="6713040" y="4480136"/>
            <a:chExt cx="1123656" cy="1128338"/>
          </a:xfrm>
        </p:grpSpPr>
        <p:sp>
          <p:nvSpPr>
            <p:cNvPr id="32" name="Oval 8"/>
            <p:cNvSpPr/>
            <p:nvPr/>
          </p:nvSpPr>
          <p:spPr>
            <a:xfrm>
              <a:off x="6713040" y="4480136"/>
              <a:ext cx="1123656" cy="1128338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33" name="Freeform 104"/>
            <p:cNvSpPr>
              <a:spLocks noEditPoints="1"/>
            </p:cNvSpPr>
            <p:nvPr/>
          </p:nvSpPr>
          <p:spPr bwMode="auto">
            <a:xfrm>
              <a:off x="6979908" y="4737640"/>
              <a:ext cx="589920" cy="580556"/>
            </a:xfrm>
            <a:custGeom>
              <a:gdLst>
                <a:gd fmla="*/ 176369 w 120" name="T0"/>
                <a:gd fmla="*/ 116963 h 118" name="T1"/>
                <a:gd fmla="*/ 156402 w 120" name="T2"/>
                <a:gd fmla="*/ 30076 h 118" name="T3"/>
                <a:gd fmla="*/ 69882 w 120" name="T4"/>
                <a:gd fmla="*/ 6684 h 118" name="T5"/>
                <a:gd fmla="*/ 119798 w 120" name="T6"/>
                <a:gd fmla="*/ 56811 h 118" name="T7"/>
                <a:gd fmla="*/ 106487 w 120" name="T8"/>
                <a:gd fmla="*/ 106938 h 118" name="T9"/>
                <a:gd fmla="*/ 56571 w 120" name="T10"/>
                <a:gd fmla="*/ 120305 h 118" name="T11"/>
                <a:gd fmla="*/ 6655 w 120" name="T12"/>
                <a:gd fmla="*/ 70178 h 118" name="T13"/>
                <a:gd fmla="*/ 29949 w 120" name="T14"/>
                <a:gd fmla="*/ 157065 h 118" name="T15"/>
                <a:gd fmla="*/ 119798 w 120" name="T16"/>
                <a:gd fmla="*/ 177116 h 118" name="T17"/>
                <a:gd fmla="*/ 119798 w 120" name="T18"/>
                <a:gd fmla="*/ 177116 h 118" name="T19"/>
                <a:gd fmla="*/ 326115 w 120" name="T20"/>
                <a:gd fmla="*/ 384308 h 118" name="T21"/>
                <a:gd fmla="*/ 356065 w 120" name="T22"/>
                <a:gd fmla="*/ 394333 h 118" name="T23"/>
                <a:gd fmla="*/ 382686 w 120" name="T24"/>
                <a:gd fmla="*/ 384308 h 118" name="T25"/>
                <a:gd fmla="*/ 382686 w 120" name="T26"/>
                <a:gd fmla="*/ 324155 h 118" name="T27"/>
                <a:gd fmla="*/ 176369 w 120" name="T28"/>
                <a:gd fmla="*/ 116963 h 118" name="T29"/>
                <a:gd fmla="*/ 359393 w 120" name="T30"/>
                <a:gd fmla="*/ 377624 h 118" name="T31"/>
                <a:gd fmla="*/ 342754 w 120" name="T32"/>
                <a:gd fmla="*/ 360915 h 118" name="T33"/>
                <a:gd fmla="*/ 359393 w 120" name="T34"/>
                <a:gd fmla="*/ 344206 h 118" name="T35"/>
                <a:gd fmla="*/ 376031 w 120" name="T36"/>
                <a:gd fmla="*/ 360915 h 118" name="T37"/>
                <a:gd fmla="*/ 359393 w 120" name="T38"/>
                <a:gd fmla="*/ 377624 h 11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118" w="120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0738" y="1944586"/>
            <a:ext cx="1123656" cy="1130679"/>
            <a:chOff x="6713040" y="1844225"/>
            <a:chExt cx="1123656" cy="1130679"/>
          </a:xfrm>
        </p:grpSpPr>
        <p:sp>
          <p:nvSpPr>
            <p:cNvPr id="35" name="Oval 6"/>
            <p:cNvSpPr/>
            <p:nvPr/>
          </p:nvSpPr>
          <p:spPr>
            <a:xfrm>
              <a:off x="6713040" y="1844225"/>
              <a:ext cx="1123656" cy="1130679"/>
            </a:xfrm>
            <a:prstGeom prst="ellipse">
              <a:avLst/>
            </a:prstGeom>
            <a:solidFill>
              <a:srgbClr val="2B3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6966904" y="2025159"/>
              <a:ext cx="601920" cy="684947"/>
              <a:chOff x="2927811" y="2108124"/>
              <a:chExt cx="361887" cy="411804"/>
            </a:xfrm>
            <a:solidFill>
              <a:schemeClr val="bg1"/>
            </a:solidFill>
          </p:grpSpPr>
          <p:sp>
            <p:nvSpPr>
              <p:cNvPr id="37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gdLst>
                  <a:gd fmla="*/ 50 w 50" name="T0"/>
                  <a:gd fmla="*/ 83 h 90" name="T1"/>
                  <a:gd fmla="*/ 50 w 50" name="T2"/>
                  <a:gd fmla="*/ 7 h 90" name="T3"/>
                  <a:gd fmla="*/ 44 w 50" name="T4"/>
                  <a:gd fmla="*/ 0 h 90" name="T5"/>
                  <a:gd fmla="*/ 6 w 50" name="T6"/>
                  <a:gd fmla="*/ 0 h 90" name="T7"/>
                  <a:gd fmla="*/ 0 w 50" name="T8"/>
                  <a:gd fmla="*/ 7 h 90" name="T9"/>
                  <a:gd fmla="*/ 0 w 50" name="T10"/>
                  <a:gd fmla="*/ 83 h 90" name="T11"/>
                  <a:gd fmla="*/ 6 w 50" name="T12"/>
                  <a:gd fmla="*/ 90 h 90" name="T13"/>
                  <a:gd fmla="*/ 44 w 50" name="T14"/>
                  <a:gd fmla="*/ 90 h 90" name="T15"/>
                  <a:gd fmla="*/ 50 w 50" name="T16"/>
                  <a:gd fmla="*/ 83 h 90" name="T17"/>
                  <a:gd fmla="*/ 39 w 50" name="T18"/>
                  <a:gd fmla="*/ 5 h 90" name="T19"/>
                  <a:gd fmla="*/ 41 w 50" name="T20"/>
                  <a:gd fmla="*/ 6 h 90" name="T21"/>
                  <a:gd fmla="*/ 39 w 50" name="T22"/>
                  <a:gd fmla="*/ 8 h 90" name="T23"/>
                  <a:gd fmla="*/ 38 w 50" name="T24"/>
                  <a:gd fmla="*/ 6 h 90" name="T25"/>
                  <a:gd fmla="*/ 39 w 50" name="T26"/>
                  <a:gd fmla="*/ 5 h 90" name="T27"/>
                  <a:gd fmla="*/ 16 w 50" name="T28"/>
                  <a:gd fmla="*/ 5 h 90" name="T29"/>
                  <a:gd fmla="*/ 34 w 50" name="T30"/>
                  <a:gd fmla="*/ 5 h 90" name="T31"/>
                  <a:gd fmla="*/ 34 w 50" name="T32"/>
                  <a:gd fmla="*/ 7 h 90" name="T33"/>
                  <a:gd fmla="*/ 16 w 50" name="T34"/>
                  <a:gd fmla="*/ 7 h 90" name="T35"/>
                  <a:gd fmla="*/ 16 w 50" name="T36"/>
                  <a:gd fmla="*/ 5 h 90" name="T37"/>
                  <a:gd fmla="*/ 5 w 50" name="T38"/>
                  <a:gd fmla="*/ 69 h 90" name="T39"/>
                  <a:gd fmla="*/ 5 w 50" name="T40"/>
                  <a:gd fmla="*/ 11 h 90" name="T41"/>
                  <a:gd fmla="*/ 45 w 50" name="T42"/>
                  <a:gd fmla="*/ 11 h 90" name="T43"/>
                  <a:gd fmla="*/ 45 w 50" name="T44"/>
                  <a:gd fmla="*/ 69 h 90" name="T45"/>
                  <a:gd fmla="*/ 5 w 50" name="T46"/>
                  <a:gd fmla="*/ 69 h 90" name="T47"/>
                  <a:gd fmla="*/ 25 w 50" name="T48"/>
                  <a:gd fmla="*/ 83 h 90" name="T49"/>
                  <a:gd fmla="*/ 21 w 50" name="T50"/>
                  <a:gd fmla="*/ 79 h 90" name="T51"/>
                  <a:gd fmla="*/ 25 w 50" name="T52"/>
                  <a:gd fmla="*/ 75 h 90" name="T53"/>
                  <a:gd fmla="*/ 29 w 50" name="T54"/>
                  <a:gd fmla="*/ 79 h 90" name="T55"/>
                  <a:gd fmla="*/ 25 w 50" name="T56"/>
                  <a:gd fmla="*/ 83 h 9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90" w="5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gdLst>
                  <a:gd fmla="*/ 44 w 51" name="T0"/>
                  <a:gd fmla="*/ 0 h 90" name="T1"/>
                  <a:gd fmla="*/ 7 w 51" name="T2"/>
                  <a:gd fmla="*/ 0 h 90" name="T3"/>
                  <a:gd fmla="*/ 0 w 51" name="T4"/>
                  <a:gd fmla="*/ 7 h 90" name="T5"/>
                  <a:gd fmla="*/ 0 w 51" name="T6"/>
                  <a:gd fmla="*/ 83 h 90" name="T7"/>
                  <a:gd fmla="*/ 7 w 51" name="T8"/>
                  <a:gd fmla="*/ 90 h 90" name="T9"/>
                  <a:gd fmla="*/ 44 w 51" name="T10"/>
                  <a:gd fmla="*/ 90 h 90" name="T11"/>
                  <a:gd fmla="*/ 51 w 51" name="T12"/>
                  <a:gd fmla="*/ 83 h 90" name="T13"/>
                  <a:gd fmla="*/ 51 w 51" name="T14"/>
                  <a:gd fmla="*/ 7 h 90" name="T15"/>
                  <a:gd fmla="*/ 44 w 51" name="T16"/>
                  <a:gd fmla="*/ 0 h 90" name="T17"/>
                  <a:gd fmla="*/ 40 w 51" name="T18"/>
                  <a:gd fmla="*/ 5 h 90" name="T19"/>
                  <a:gd fmla="*/ 42 w 51" name="T20"/>
                  <a:gd fmla="*/ 6 h 90" name="T21"/>
                  <a:gd fmla="*/ 40 w 51" name="T22"/>
                  <a:gd fmla="*/ 8 h 90" name="T23"/>
                  <a:gd fmla="*/ 38 w 51" name="T24"/>
                  <a:gd fmla="*/ 6 h 90" name="T25"/>
                  <a:gd fmla="*/ 40 w 51" name="T26"/>
                  <a:gd fmla="*/ 5 h 90" name="T27"/>
                  <a:gd fmla="*/ 17 w 51" name="T28"/>
                  <a:gd fmla="*/ 5 h 90" name="T29"/>
                  <a:gd fmla="*/ 34 w 51" name="T30"/>
                  <a:gd fmla="*/ 5 h 90" name="T31"/>
                  <a:gd fmla="*/ 34 w 51" name="T32"/>
                  <a:gd fmla="*/ 7 h 90" name="T33"/>
                  <a:gd fmla="*/ 17 w 51" name="T34"/>
                  <a:gd fmla="*/ 7 h 90" name="T35"/>
                  <a:gd fmla="*/ 17 w 51" name="T36"/>
                  <a:gd fmla="*/ 5 h 90" name="T37"/>
                  <a:gd fmla="*/ 26 w 51" name="T38"/>
                  <a:gd fmla="*/ 83 h 90" name="T39"/>
                  <a:gd fmla="*/ 21 w 51" name="T40"/>
                  <a:gd fmla="*/ 79 h 90" name="T41"/>
                  <a:gd fmla="*/ 26 w 51" name="T42"/>
                  <a:gd fmla="*/ 75 h 90" name="T43"/>
                  <a:gd fmla="*/ 30 w 51" name="T44"/>
                  <a:gd fmla="*/ 79 h 90" name="T45"/>
                  <a:gd fmla="*/ 26 w 51" name="T46"/>
                  <a:gd fmla="*/ 83 h 90" name="T47"/>
                  <a:gd fmla="*/ 46 w 51" name="T48"/>
                  <a:gd fmla="*/ 69 h 90" name="T49"/>
                  <a:gd fmla="*/ 5 w 51" name="T50"/>
                  <a:gd fmla="*/ 69 h 90" name="T51"/>
                  <a:gd fmla="*/ 5 w 51" name="T52"/>
                  <a:gd fmla="*/ 11 h 90" name="T53"/>
                  <a:gd fmla="*/ 46 w 51" name="T54"/>
                  <a:gd fmla="*/ 11 h 90" name="T55"/>
                  <a:gd fmla="*/ 46 w 51" name="T56"/>
                  <a:gd fmla="*/ 69 h 9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90" w="51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3107507" y="2125594"/>
                <a:ext cx="99831" cy="82362"/>
              </a:xfrm>
              <a:custGeom>
                <a:gdLst>
                  <a:gd fmla="*/ 32 w 40" name="T0"/>
                  <a:gd fmla="*/ 33 h 33" name="T1"/>
                  <a:gd fmla="*/ 40 w 40" name="T2"/>
                  <a:gd fmla="*/ 33 h 33" name="T3"/>
                  <a:gd fmla="*/ 40 w 40" name="T4"/>
                  <a:gd fmla="*/ 8 h 33" name="T5"/>
                  <a:gd fmla="*/ 40 w 40" name="T6"/>
                  <a:gd fmla="*/ 0 h 33" name="T7"/>
                  <a:gd fmla="*/ 32 w 40" name="T8"/>
                  <a:gd fmla="*/ 0 h 33" name="T9"/>
                  <a:gd fmla="*/ 0 w 40" name="T10"/>
                  <a:gd fmla="*/ 0 h 33" name="T11"/>
                  <a:gd fmla="*/ 0 w 40" name="T12"/>
                  <a:gd fmla="*/ 8 h 33" name="T13"/>
                  <a:gd fmla="*/ 32 w 40" name="T14"/>
                  <a:gd fmla="*/ 8 h 33" name="T15"/>
                  <a:gd fmla="*/ 32 w 40" name="T16"/>
                  <a:gd fmla="*/ 3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40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3017659" y="2425088"/>
                <a:ext cx="82362" cy="82362"/>
              </a:xfrm>
              <a:custGeom>
                <a:gdLst>
                  <a:gd fmla="*/ 8 w 33" name="T0"/>
                  <a:gd fmla="*/ 0 h 33" name="T1"/>
                  <a:gd fmla="*/ 0 w 33" name="T2"/>
                  <a:gd fmla="*/ 0 h 33" name="T3"/>
                  <a:gd fmla="*/ 0 w 33" name="T4"/>
                  <a:gd fmla="*/ 25 h 33" name="T5"/>
                  <a:gd fmla="*/ 0 w 33" name="T6"/>
                  <a:gd fmla="*/ 33 h 33" name="T7"/>
                  <a:gd fmla="*/ 8 w 33" name="T8"/>
                  <a:gd fmla="*/ 33 h 33" name="T9"/>
                  <a:gd fmla="*/ 33 w 33" name="T10"/>
                  <a:gd fmla="*/ 33 h 33" name="T11"/>
                  <a:gd fmla="*/ 33 w 33" name="T12"/>
                  <a:gd fmla="*/ 25 h 33" name="T13"/>
                  <a:gd fmla="*/ 8 w 33" name="T14"/>
                  <a:gd fmla="*/ 25 h 33" name="T15"/>
                  <a:gd fmla="*/ 8 w 33" name="T16"/>
                  <a:gd fmla="*/ 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124743" y="3903322"/>
            <a:ext cx="1644552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 wrap="square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b="1" lang="zh-CN" sz="32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如何提高效率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00220" y="2225836"/>
            <a:ext cx="1847165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速度制胜</a:t>
            </a:r>
          </a:p>
        </p:txBody>
      </p:sp>
      <p:sp>
        <p:nvSpPr>
          <p:cNvPr id="47" name="TextBox 44"/>
          <p:cNvSpPr txBox="1"/>
          <p:nvPr/>
        </p:nvSpPr>
        <p:spPr>
          <a:xfrm>
            <a:off x="1212804" y="3598805"/>
            <a:ext cx="2234730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第一次做好</a:t>
            </a:r>
          </a:p>
        </p:txBody>
      </p:sp>
      <p:sp>
        <p:nvSpPr>
          <p:cNvPr id="50" name="TextBox 44"/>
          <p:cNvSpPr txBox="1"/>
          <p:nvPr/>
        </p:nvSpPr>
        <p:spPr>
          <a:xfrm>
            <a:off x="1940312" y="5126228"/>
            <a:ext cx="2017551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高效工具</a:t>
            </a:r>
          </a:p>
        </p:txBody>
      </p:sp>
      <p:sp>
        <p:nvSpPr>
          <p:cNvPr id="53" name="TextBox 44"/>
          <p:cNvSpPr txBox="1"/>
          <p:nvPr/>
        </p:nvSpPr>
        <p:spPr>
          <a:xfrm>
            <a:off x="8056107" y="5111744"/>
            <a:ext cx="2058965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整理整顿</a:t>
            </a:r>
          </a:p>
        </p:txBody>
      </p:sp>
      <p:sp>
        <p:nvSpPr>
          <p:cNvPr id="56" name="TextBox 44"/>
          <p:cNvSpPr txBox="1"/>
          <p:nvPr/>
        </p:nvSpPr>
        <p:spPr>
          <a:xfrm>
            <a:off x="8303811" y="3589160"/>
            <a:ext cx="1811263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简化流程</a:t>
            </a:r>
          </a:p>
        </p:txBody>
      </p:sp>
      <p:sp>
        <p:nvSpPr>
          <p:cNvPr id="59" name="TextBox 44"/>
          <p:cNvSpPr txBox="1"/>
          <p:nvPr/>
        </p:nvSpPr>
        <p:spPr>
          <a:xfrm>
            <a:off x="7788405" y="2162985"/>
            <a:ext cx="2156649" cy="426720"/>
          </a:xfrm>
          <a:prstGeom prst="rect">
            <a:avLst/>
          </a:prstGeom>
          <a:noFill/>
        </p:spPr>
        <p:txBody>
          <a:bodyPr anchor="t" bIns="0" lIns="97021" rIns="97021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统筹平行</a:t>
            </a:r>
          </a:p>
        </p:txBody>
      </p:sp>
      <p:sp>
        <p:nvSpPr>
          <p:cNvPr id="60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5299" y="241268"/>
            <a:ext cx="35607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如何提高效率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2938347368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844" y="237256"/>
            <a:ext cx="35607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勤劳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80983" y="2282314"/>
            <a:ext cx="4246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掌握命运的方法最简单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80983" y="2865863"/>
            <a:ext cx="424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远离懒惰就可以了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55538" y="4499516"/>
            <a:ext cx="2468880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6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</a:t>
            </a:r>
          </a:p>
          <a:p>
            <a:pPr algn="r"/>
            <a:r>
              <a:rPr altLang="en-US" b="1" lang="zh-CN" sz="6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的牵引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6533" y="4549696"/>
            <a:ext cx="2468880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危机感</a:t>
            </a:r>
          </a:p>
          <a:p>
            <a:r>
              <a:rPr altLang="en-US" b="1" lang="zh-CN" sz="6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的推促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25158" y="4560849"/>
            <a:ext cx="0" cy="1631663"/>
          </a:xfrm>
          <a:prstGeom prst="line">
            <a:avLst/>
          </a:prstGeom>
          <a:ln w="5715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3578" y="1815176"/>
            <a:ext cx="2482596" cy="2101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69336" y="1779171"/>
            <a:ext cx="2570348" cy="217338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第三章：时间管理的基本原理</a:t>
            </a:r>
          </a:p>
        </p:txBody>
      </p:sp>
    </p:spTree>
    <p:extLst>
      <p:ext uri="{BB962C8B-B14F-4D97-AF65-F5344CB8AC3E}">
        <p14:creationId val="2747430183"/>
      </p:ext>
    </p:extLst>
  </p:cSld>
  <p:clrMapOvr>
    <a:masterClrMapping/>
  </p:clrMapOvr>
  <p:transition spd="slow">
    <p:cover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29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F4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852909" y="1543867"/>
            <a:ext cx="3326130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39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4312278" y="1843553"/>
            <a:ext cx="704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3094" y="3214437"/>
            <a:ext cx="545340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一、事项清单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二、优先排序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三、时间安排及具体实施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四、每晚回顾</a:t>
            </a:r>
          </a:p>
        </p:txBody>
      </p:sp>
    </p:spTree>
    <p:extLst>
      <p:ext uri="{BB962C8B-B14F-4D97-AF65-F5344CB8AC3E}">
        <p14:creationId val="409776119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5000"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23000"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33225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事项清单 事项清单的来源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933740" y="2076013"/>
            <a:ext cx="6096000" cy="28346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月/周目标的分解或计划的安排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各种临时插单/紧急任务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已经预约的安排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各种未完成事项（历史累积）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生活/家庭/情感等琐事或安排</a:t>
            </a:r>
          </a:p>
        </p:txBody>
      </p:sp>
      <p:sp>
        <p:nvSpPr>
          <p:cNvPr id="4" name="矩形 3"/>
          <p:cNvSpPr/>
          <p:nvPr/>
        </p:nvSpPr>
        <p:spPr>
          <a:xfrm>
            <a:off x="2777037" y="1176851"/>
            <a:ext cx="627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每天上班第一件事，罗列“待完成”事项清单。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8845" y="2076013"/>
            <a:ext cx="3989391" cy="265959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7850" y="5168591"/>
            <a:ext cx="722448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【工具】Notebook、记事本，公司OA系统；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316771050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36629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事项清单</a:t>
            </a:r>
          </a:p>
        </p:txBody>
      </p:sp>
      <p:sp>
        <p:nvSpPr>
          <p:cNvPr id="3" name="矩形 2"/>
          <p:cNvSpPr/>
          <p:nvPr/>
        </p:nvSpPr>
        <p:spPr>
          <a:xfrm>
            <a:off x="906965" y="2527752"/>
            <a:ext cx="505893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临时记录，避免事项的遗漏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预约事项安排到对应的日历日期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临时插单（一般都很重要）根据缓急程度安排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所有新增事项汇总到“待完成”事项清单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0129" y="1569796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临时插单或预约的处理和提醒</a:t>
            </a:r>
          </a:p>
        </p:txBody>
      </p:sp>
      <p:sp>
        <p:nvSpPr>
          <p:cNvPr id="5" name="矩形 4"/>
          <p:cNvSpPr/>
          <p:nvPr/>
        </p:nvSpPr>
        <p:spPr>
          <a:xfrm>
            <a:off x="906965" y="5095436"/>
            <a:ext cx="7523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【工具】Notebook、记事本，公司OA系统；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00291" y="1640567"/>
            <a:ext cx="4863492" cy="324232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接连接符 6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1186738251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40644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优先顺序</a:t>
            </a:r>
          </a:p>
        </p:txBody>
      </p:sp>
      <p:sp>
        <p:nvSpPr>
          <p:cNvPr id="3" name="矩形 2"/>
          <p:cNvSpPr/>
          <p:nvPr/>
        </p:nvSpPr>
        <p:spPr>
          <a:xfrm>
            <a:off x="1665249" y="1613353"/>
            <a:ext cx="47244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将“待完成”清单中与Deadline最接近的事项取出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根据“四象限”模型进行排序和安排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归入每日事项安排表</a:t>
            </a:r>
          </a:p>
        </p:txBody>
      </p:sp>
      <p:sp>
        <p:nvSpPr>
          <p:cNvPr id="4" name="矩形 3"/>
          <p:cNvSpPr/>
          <p:nvPr/>
        </p:nvSpPr>
        <p:spPr>
          <a:xfrm>
            <a:off x="1665249" y="3958142"/>
            <a:ext cx="3535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【工具】每日事项安排表</a:t>
            </a:r>
          </a:p>
        </p:txBody>
      </p:sp>
      <p:sp>
        <p:nvSpPr>
          <p:cNvPr id="5" name="矩形 4"/>
          <p:cNvSpPr/>
          <p:nvPr/>
        </p:nvSpPr>
        <p:spPr>
          <a:xfrm>
            <a:off x="2870489" y="4995075"/>
            <a:ext cx="7498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这一步骤是关键，但很多人都没有这样做。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94090" y="1936327"/>
            <a:ext cx="3619304" cy="269930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接连接符 6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3573847871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41352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安排与实施-时间安排</a:t>
            </a:r>
          </a:p>
        </p:txBody>
      </p:sp>
      <p:sp>
        <p:nvSpPr>
          <p:cNvPr id="3" name="矩形 2"/>
          <p:cNvSpPr/>
          <p:nvPr/>
        </p:nvSpPr>
        <p:spPr>
          <a:xfrm>
            <a:off x="1702420" y="1852214"/>
            <a:ext cx="471696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将已经排序的事项，进行时间分配（即设置Deadline）;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可以统筹安排的事项，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尽可能统筹安排；</a:t>
            </a:r>
          </a:p>
        </p:txBody>
      </p:sp>
      <p:sp>
        <p:nvSpPr>
          <p:cNvPr id="4" name="矩形 3"/>
          <p:cNvSpPr/>
          <p:nvPr/>
        </p:nvSpPr>
        <p:spPr>
          <a:xfrm>
            <a:off x="1702420" y="4317878"/>
            <a:ext cx="565499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【工具】每日事项安排表(同上）；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03204" y="1628436"/>
            <a:ext cx="2586376" cy="390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213766511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29134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安排与实施-具体实施</a:t>
            </a:r>
          </a:p>
        </p:txBody>
      </p:sp>
      <p:sp>
        <p:nvSpPr>
          <p:cNvPr id="3" name="矩形 2"/>
          <p:cNvSpPr/>
          <p:nvPr/>
        </p:nvSpPr>
        <p:spPr>
          <a:xfrm>
            <a:off x="1706740" y="3794301"/>
            <a:ext cx="8671932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每天挑战自己，提高效率-增加生命的宽度（亚历山大、李小龙）</a:t>
            </a:r>
          </a:p>
          <a:p>
            <a:pPr indent="-342900" marL="34290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琐碎时间/等待时间，充分利用（学习、沟通、思考、休息）</a:t>
            </a:r>
          </a:p>
        </p:txBody>
      </p:sp>
      <p:sp>
        <p:nvSpPr>
          <p:cNvPr id="4" name="矩形 3"/>
          <p:cNvSpPr/>
          <p:nvPr/>
        </p:nvSpPr>
        <p:spPr>
          <a:xfrm>
            <a:off x="1931947" y="5355384"/>
            <a:ext cx="74441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【工具】智能机读书/视频/音频软件/记事本；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861" t="10104"/>
          <a:stretch>
            <a:fillRect/>
          </a:stretch>
        </p:blipFill>
        <p:spPr>
          <a:xfrm>
            <a:off x="1813328" y="1562100"/>
            <a:ext cx="7412248" cy="223220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412786016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30408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每晚回顾—效果检视</a:t>
            </a:r>
          </a:p>
        </p:txBody>
      </p:sp>
      <p:sp>
        <p:nvSpPr>
          <p:cNvPr id="3" name="矩形 2"/>
          <p:cNvSpPr/>
          <p:nvPr/>
        </p:nvSpPr>
        <p:spPr>
          <a:xfrm>
            <a:off x="1617068" y="1840218"/>
            <a:ext cx="6096000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当天工作按照效能四象限归类；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检视自己的时间管理状况，及时调整；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不断进步，直到形成习惯；</a:t>
            </a:r>
          </a:p>
        </p:txBody>
      </p:sp>
      <p:sp>
        <p:nvSpPr>
          <p:cNvPr id="4" name="矩形 3"/>
          <p:cNvSpPr/>
          <p:nvPr/>
        </p:nvSpPr>
        <p:spPr>
          <a:xfrm>
            <a:off x="1451063" y="3833445"/>
            <a:ext cx="49168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【工具】A4纸/白板/标签纸；</a:t>
            </a:r>
          </a:p>
        </p:txBody>
      </p:sp>
      <p:sp>
        <p:nvSpPr>
          <p:cNvPr id="5" name="矩形 4"/>
          <p:cNvSpPr/>
          <p:nvPr/>
        </p:nvSpPr>
        <p:spPr>
          <a:xfrm>
            <a:off x="2434503" y="4925197"/>
            <a:ext cx="58089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理想状态：80%时间 重要且不紧急的事情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228"/>
          <a:stretch>
            <a:fillRect/>
          </a:stretch>
        </p:blipFill>
        <p:spPr>
          <a:xfrm>
            <a:off x="7981950" y="2034143"/>
            <a:ext cx="2499144" cy="199683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2119765080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hlinkClick action="ppaction://hlinkpres?slideindex=1&amp;slidetitle=" r:id="rId2"/>
          </p:cNvPr>
          <p:cNvSpPr txBox="1">
            <a:spLocks noChangeArrowheads="1"/>
          </p:cNvSpPr>
          <p:nvPr/>
        </p:nvSpPr>
        <p:spPr bwMode="auto">
          <a:xfrm>
            <a:off x="6594087" y="233143"/>
            <a:ext cx="525890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每晚回顾—清单整理</a:t>
            </a:r>
          </a:p>
        </p:txBody>
      </p:sp>
      <p:sp>
        <p:nvSpPr>
          <p:cNvPr id="3" name="矩形 2"/>
          <p:cNvSpPr/>
          <p:nvPr/>
        </p:nvSpPr>
        <p:spPr>
          <a:xfrm>
            <a:off x="1631795" y="1702563"/>
            <a:ext cx="6096000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每天晚上/每周结束时整理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完成的工作划掉/删除（OA系统中保留）；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新增工作加入待完成清单；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可明确日期的事项，放入对应的日历项；</a:t>
            </a:r>
          </a:p>
        </p:txBody>
      </p:sp>
      <p:sp>
        <p:nvSpPr>
          <p:cNvPr id="4" name="矩形 3"/>
          <p:cNvSpPr/>
          <p:nvPr/>
        </p:nvSpPr>
        <p:spPr>
          <a:xfrm>
            <a:off x="1523551" y="4440129"/>
            <a:ext cx="61137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【工具】 NOTEBOOK,记事本、各种日历；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32243" y="1874217"/>
            <a:ext cx="3340558" cy="256742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第四章：时间管理的具体实施</a:t>
            </a:r>
          </a:p>
        </p:txBody>
      </p:sp>
    </p:spTree>
    <p:extLst>
      <p:ext uri="{BB962C8B-B14F-4D97-AF65-F5344CB8AC3E}">
        <p14:creationId val="388931687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29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B3F4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11275" y="1563324"/>
            <a:ext cx="2965767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39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4312278" y="1843553"/>
            <a:ext cx="704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3094" y="2873963"/>
            <a:ext cx="545340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时间是我们唯一对每个人都公平的资源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做好时间管理，不再因虚度光阴而悔恨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做好时间管理，也是一个人能力的体现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做好时间管理，是实现人生规划的保证</a:t>
            </a:r>
          </a:p>
        </p:txBody>
      </p:sp>
    </p:spTree>
    <p:extLst>
      <p:ext uri="{BB962C8B-B14F-4D97-AF65-F5344CB8AC3E}">
        <p14:creationId val="4255486538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5000"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23000"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3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4645" y="817122"/>
            <a:ext cx="5677356" cy="59727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1392" y="2385923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72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谢谢欣赏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67977" y="3786268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人力资源部培训课程</a:t>
            </a:r>
          </a:p>
        </p:txBody>
      </p:sp>
      <p:pic>
        <p:nvPicPr>
          <p:cNvPr descr="PPECLOGO-eff-0-1"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9163" y="2274888"/>
            <a:ext cx="106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2" id="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28125" y="2235200"/>
            <a:ext cx="9826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3" id="7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4013" y="836613"/>
            <a:ext cx="3013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8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49838" y="3159125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9725" y="22923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2" id="1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7269" y="1943824"/>
            <a:ext cx="981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11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4925" y="2595563"/>
            <a:ext cx="14779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2" id="12" name="Picture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52571" y="4021931"/>
            <a:ext cx="18335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13" name="Picture 1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69563" y="2114550"/>
            <a:ext cx="11160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4" name="Picture 1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26463" y="3013075"/>
            <a:ext cx="520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5" name="Picture 1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837988" y="1754188"/>
            <a:ext cx="5222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2" id="16" name="Picture 14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93786" y="2204238"/>
            <a:ext cx="169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17" name="Picture 1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67238" y="2174875"/>
            <a:ext cx="436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4" id="18" name="Picture 1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2725" y="271462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19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1863" y="2298700"/>
            <a:ext cx="360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20" name="Picture 18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28275" y="2835275"/>
            <a:ext cx="2825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8823" y="3709976"/>
            <a:ext cx="5903913" cy="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620333351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 rAng="0">
                                      <p:cBhvr>
                                        <p:cTn dur="3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ptsTypes="AA" rAng="0">
                                      <p:cBhvr>
                                        <p:cTn dur="30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ptsTypes="AA" rAng="0">
                                      <p:cBhvr>
                                        <p:cTn dur="3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ptsTypes="AA" rAng="0">
                                      <p:cBhvr>
                                        <p:cTn dur="3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ptsTypes="AA" rAng="0">
                                      <p:cBhvr>
                                        <p:cTn dur="30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ptsTypes="AA" rAng="0">
                                      <p:cBhvr>
                                        <p:cTn dur="30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30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ptsTypes="AA" rAng="0">
                                      <p:cBhvr>
                                        <p:cTn dur="3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ptsTypes="AA" rAng="0">
                                      <p:cBhvr>
                                        <p:cTn dur="300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53" presetSubtype="0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0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53" presetSubtype="0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8" nodeType="withEffect" presetClass="exit" presetID="53" presetSubtype="0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53" presetSubtype="0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21000" fill="hold" id="1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15000" fill="hold" grpId="0" id="1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61694" y="1264586"/>
            <a:ext cx="10076476" cy="894945"/>
            <a:chOff x="1061694" y="1264586"/>
            <a:chExt cx="10076476" cy="894945"/>
          </a:xfrm>
        </p:grpSpPr>
        <p:sp>
          <p:nvSpPr>
            <p:cNvPr id="3" name="矩形 2"/>
            <p:cNvSpPr/>
            <p:nvPr/>
          </p:nvSpPr>
          <p:spPr>
            <a:xfrm>
              <a:off x="1061694" y="1264586"/>
              <a:ext cx="10076476" cy="894945"/>
            </a:xfrm>
            <a:prstGeom prst="rect">
              <a:avLst/>
            </a:prstGeom>
            <a:solidFill>
              <a:srgbClr val="2B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矩形 1"/>
            <p:cNvSpPr/>
            <p:nvPr/>
          </p:nvSpPr>
          <p:spPr>
            <a:xfrm>
              <a:off x="2519464" y="1419670"/>
              <a:ext cx="7091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时间是我们唯一对每个人都公平的资源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61694" y="2246520"/>
            <a:ext cx="6096000" cy="39319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我们，多数人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不是富二代，也不是官二代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如何比得过白富美和高富帅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在万千的不公平中，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还有这唯一公平的资源：时间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好好把你的时间加以管理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以弥补并创造出其他的资源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19801" y="2626469"/>
            <a:ext cx="4765000" cy="348584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第一章：为什么需要时间管理</a:t>
            </a:r>
          </a:p>
        </p:txBody>
      </p:sp>
    </p:spTree>
    <p:extLst>
      <p:ext uri="{BB962C8B-B14F-4D97-AF65-F5344CB8AC3E}">
        <p14:creationId val="1945933670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061694" y="1264586"/>
            <a:ext cx="10076476" cy="894945"/>
            <a:chOff x="1061694" y="1264586"/>
            <a:chExt cx="10076476" cy="894945"/>
          </a:xfrm>
        </p:grpSpPr>
        <p:sp>
          <p:nvSpPr>
            <p:cNvPr id="2" name="矩形 1"/>
            <p:cNvSpPr/>
            <p:nvPr/>
          </p:nvSpPr>
          <p:spPr>
            <a:xfrm>
              <a:off x="1061694" y="1264586"/>
              <a:ext cx="10076476" cy="894945"/>
            </a:xfrm>
            <a:prstGeom prst="rect">
              <a:avLst/>
            </a:prstGeom>
            <a:solidFill>
              <a:srgbClr val="2B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2519464" y="1419670"/>
              <a:ext cx="7091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做好时间管理，不再因虚度光阴而悔恨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74997" y="2600361"/>
            <a:ext cx="1046396" cy="1016005"/>
            <a:chOff x="1174997" y="2600361"/>
            <a:chExt cx="1046396" cy="1016005"/>
          </a:xfrm>
        </p:grpSpPr>
        <p:grpSp>
          <p:nvGrpSpPr>
            <p:cNvPr id="5" name="组合 49"/>
            <p:cNvGrpSpPr/>
            <p:nvPr/>
          </p:nvGrpSpPr>
          <p:grpSpPr>
            <a:xfrm>
              <a:off x="1174997" y="2600361"/>
              <a:ext cx="1004374" cy="1003039"/>
              <a:chOff x="3827533" y="704007"/>
              <a:chExt cx="550258" cy="5502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6350">
                <a:solidFill>
                  <a:srgbClr val="2B3F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200"/>
              </a:p>
            </p:txBody>
          </p:sp>
          <p:cxnSp>
            <p:nvCxnSpPr>
              <p:cNvPr id="8" name="直接连接符 7"/>
              <p:cNvCxnSpPr>
                <a:stCxn id="7" idx="1"/>
                <a:endCxn id="7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stCxn id="7" idx="0"/>
                <a:endCxn id="7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1267286" y="2600703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6000">
                  <a:solidFill>
                    <a:srgbClr val="2B3F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孔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84990" y="2600433"/>
            <a:ext cx="1043493" cy="1033956"/>
            <a:chOff x="2484990" y="2600433"/>
            <a:chExt cx="1043493" cy="1033956"/>
          </a:xfrm>
        </p:grpSpPr>
        <p:grpSp>
          <p:nvGrpSpPr>
            <p:cNvPr id="10" name="组合 49"/>
            <p:cNvGrpSpPr/>
            <p:nvPr/>
          </p:nvGrpSpPr>
          <p:grpSpPr>
            <a:xfrm>
              <a:off x="2484990" y="2600433"/>
              <a:ext cx="1004374" cy="1003039"/>
              <a:chOff x="3827533" y="704007"/>
              <a:chExt cx="550258" cy="55025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6350">
                <a:solidFill>
                  <a:srgbClr val="2B3F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200"/>
              </a:p>
            </p:txBody>
          </p:sp>
          <p:cxnSp>
            <p:nvCxnSpPr>
              <p:cNvPr id="12" name="直接连接符 11"/>
              <p:cNvCxnSpPr>
                <a:stCxn id="11" idx="1"/>
                <a:endCxn id="11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2574376" y="2618726"/>
              <a:ext cx="954107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000">
                  <a:solidFill>
                    <a:srgbClr val="2B3F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子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926123" y="4175038"/>
            <a:ext cx="5466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人生若白驹之过隙，忽熊猫已</a:t>
            </a:r>
          </a:p>
        </p:txBody>
      </p:sp>
      <p:sp>
        <p:nvSpPr>
          <p:cNvPr id="17" name="矩形 16"/>
          <p:cNvSpPr/>
          <p:nvPr/>
        </p:nvSpPr>
        <p:spPr>
          <a:xfrm>
            <a:off x="3940770" y="4911611"/>
            <a:ext cx="602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浪费时间就是浪费生命。光阴虚度，徒留悔恨和蹉叹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74484" y="4296057"/>
            <a:ext cx="1004374" cy="1016168"/>
            <a:chOff x="1174484" y="4296057"/>
            <a:chExt cx="1004374" cy="1016168"/>
          </a:xfrm>
        </p:grpSpPr>
        <p:grpSp>
          <p:nvGrpSpPr>
            <p:cNvPr id="18" name="组合 49"/>
            <p:cNvGrpSpPr/>
            <p:nvPr/>
          </p:nvGrpSpPr>
          <p:grpSpPr>
            <a:xfrm>
              <a:off x="1174484" y="4309186"/>
              <a:ext cx="1004374" cy="1003039"/>
              <a:chOff x="3827533" y="704007"/>
              <a:chExt cx="550258" cy="55025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6350">
                <a:solidFill>
                  <a:srgbClr val="2B3F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200"/>
              </a:p>
            </p:txBody>
          </p:sp>
          <p:cxnSp>
            <p:nvCxnSpPr>
              <p:cNvPr id="20" name="直接连接符 19"/>
              <p:cNvCxnSpPr>
                <a:stCxn id="19" idx="1"/>
                <a:endCxn id="1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19" idx="0"/>
                <a:endCxn id="19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1199617" y="4296058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6000">
                  <a:solidFill>
                    <a:srgbClr val="2B3F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庄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84475" y="4296058"/>
            <a:ext cx="1004374" cy="1016087"/>
            <a:chOff x="2484475" y="4296058"/>
            <a:chExt cx="1004374" cy="1016087"/>
          </a:xfrm>
        </p:grpSpPr>
        <p:grpSp>
          <p:nvGrpSpPr>
            <p:cNvPr id="22" name="组合 49"/>
            <p:cNvGrpSpPr/>
            <p:nvPr/>
          </p:nvGrpSpPr>
          <p:grpSpPr>
            <a:xfrm>
              <a:off x="2484475" y="4309106"/>
              <a:ext cx="1004374" cy="1003039"/>
              <a:chOff x="3827533" y="704007"/>
              <a:chExt cx="550258" cy="55025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6350">
                <a:solidFill>
                  <a:srgbClr val="2B3F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200"/>
              </a:p>
            </p:txBody>
          </p:sp>
          <p:cxnSp>
            <p:nvCxnSpPr>
              <p:cNvPr id="24" name="直接连接符 23"/>
              <p:cNvCxnSpPr>
                <a:stCxn id="23" idx="1"/>
                <a:endCxn id="23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23" idx="0"/>
                <a:endCxn id="23" idx="2"/>
              </p:cNvCxnSpPr>
              <p:nvPr/>
            </p:nvCxnSpPr>
            <p:spPr>
              <a:xfrm flipH="1">
                <a:off x="4102662" y="703963"/>
                <a:ext cx="0" cy="550426"/>
              </a:xfrm>
              <a:prstGeom prst="line">
                <a:avLst/>
              </a:prstGeom>
              <a:ln w="9525">
                <a:solidFill>
                  <a:srgbClr val="2B3F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2534229" y="4296058"/>
              <a:ext cx="954107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000">
                  <a:solidFill>
                    <a:srgbClr val="2B3F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子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983282" y="2678527"/>
            <a:ext cx="4246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逝者如斯夫，不舍昼夜</a:t>
            </a:r>
          </a:p>
        </p:txBody>
      </p:sp>
      <p:sp>
        <p:nvSpPr>
          <p:cNvPr id="29" name="矩形 28"/>
          <p:cNvSpPr/>
          <p:nvPr/>
        </p:nvSpPr>
        <p:spPr>
          <a:xfrm>
            <a:off x="3972955" y="3337324"/>
            <a:ext cx="627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时间一去不复返，年华似水不回头。人生无法重现来过。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第一章：为什么需要时间管理</a:t>
            </a:r>
          </a:p>
        </p:txBody>
      </p:sp>
    </p:spTree>
    <p:extLst>
      <p:ext uri="{BB962C8B-B14F-4D97-AF65-F5344CB8AC3E}">
        <p14:creationId val="1740848544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decel="100000"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8"/>
      <p:bldP grpId="0" spid="2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061694" y="1264586"/>
            <a:ext cx="10076476" cy="894945"/>
            <a:chOff x="1061694" y="1264586"/>
            <a:chExt cx="10076476" cy="894945"/>
          </a:xfrm>
        </p:grpSpPr>
        <p:sp>
          <p:nvSpPr>
            <p:cNvPr id="2" name="矩形 1"/>
            <p:cNvSpPr/>
            <p:nvPr/>
          </p:nvSpPr>
          <p:spPr>
            <a:xfrm>
              <a:off x="1061694" y="1264586"/>
              <a:ext cx="10076476" cy="894945"/>
            </a:xfrm>
            <a:prstGeom prst="rect">
              <a:avLst/>
            </a:prstGeom>
            <a:solidFill>
              <a:srgbClr val="2B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2519464" y="1419670"/>
              <a:ext cx="7091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做好时间管理，也是一个人能力的体现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8764" r="9037"/>
          <a:stretch>
            <a:fillRect/>
          </a:stretch>
        </p:blipFill>
        <p:spPr>
          <a:xfrm>
            <a:off x="752475" y="3451647"/>
            <a:ext cx="2390775" cy="1938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2043" y="2240506"/>
            <a:ext cx="872246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那么，怎样才能判断自己是否虚度了光阴？李开复的这一段话可给我们参考。</a:t>
            </a:r>
          </a:p>
        </p:txBody>
      </p:sp>
      <p:sp>
        <p:nvSpPr>
          <p:cNvPr id="6" name="矩形 5"/>
          <p:cNvSpPr/>
          <p:nvPr/>
        </p:nvSpPr>
        <p:spPr>
          <a:xfrm>
            <a:off x="3839184" y="3451647"/>
            <a:ext cx="729898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“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第一章：为什么需要时间管理</a:t>
            </a:r>
          </a:p>
        </p:txBody>
      </p:sp>
    </p:spTree>
    <p:extLst>
      <p:ext uri="{BB962C8B-B14F-4D97-AF65-F5344CB8AC3E}">
        <p14:creationId val="37413388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061694" y="1264586"/>
            <a:ext cx="10076476" cy="894945"/>
            <a:chOff x="1061694" y="1264586"/>
            <a:chExt cx="10076476" cy="894945"/>
          </a:xfrm>
        </p:grpSpPr>
        <p:sp>
          <p:nvSpPr>
            <p:cNvPr id="2" name="矩形 1"/>
            <p:cNvSpPr/>
            <p:nvPr/>
          </p:nvSpPr>
          <p:spPr>
            <a:xfrm>
              <a:off x="1061694" y="1264586"/>
              <a:ext cx="10076476" cy="894945"/>
            </a:xfrm>
            <a:prstGeom prst="rect">
              <a:avLst/>
            </a:prstGeom>
            <a:solidFill>
              <a:srgbClr val="2B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2519464" y="1419670"/>
              <a:ext cx="7091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做好时间管理，也是一个人能力的体现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2519464" y="2449676"/>
            <a:ext cx="861870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时间是最高贵而有限的资源，不能管理时间，便什么都不能管理。</a:t>
            </a:r>
          </a:p>
        </p:txBody>
      </p:sp>
      <p:sp>
        <p:nvSpPr>
          <p:cNvPr id="5" name="矩形 4"/>
          <p:cNvSpPr/>
          <p:nvPr/>
        </p:nvSpPr>
        <p:spPr>
          <a:xfrm>
            <a:off x="8507623" y="2909098"/>
            <a:ext cx="14258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—德鲁克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1" r="11320"/>
          <a:stretch>
            <a:fillRect/>
          </a:stretch>
        </p:blipFill>
        <p:spPr>
          <a:xfrm>
            <a:off x="1061694" y="3286126"/>
            <a:ext cx="2910231" cy="24121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02740" y="3442615"/>
            <a:ext cx="623543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　　在实际工作中，一些人经常说自己每天很忙，甚至加班到几点，但是当真正描述你都在忙什么的时候却往往没有更多地业绩可描述。为什么？</a:t>
            </a:r>
          </a:p>
        </p:txBody>
      </p:sp>
      <p:sp>
        <p:nvSpPr>
          <p:cNvPr id="8" name="矩形 7"/>
          <p:cNvSpPr/>
          <p:nvPr/>
        </p:nvSpPr>
        <p:spPr>
          <a:xfrm>
            <a:off x="4902740" y="4908322"/>
            <a:ext cx="623542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　　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第一章：为什么需要时间管理</a:t>
            </a:r>
          </a:p>
        </p:txBody>
      </p:sp>
    </p:spTree>
    <p:extLst>
      <p:ext uri="{BB962C8B-B14F-4D97-AF65-F5344CB8AC3E}">
        <p14:creationId val="2478537427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061694" y="1264586"/>
            <a:ext cx="10076476" cy="894945"/>
            <a:chOff x="1061694" y="1264586"/>
            <a:chExt cx="10076476" cy="894945"/>
          </a:xfrm>
        </p:grpSpPr>
        <p:sp>
          <p:nvSpPr>
            <p:cNvPr id="2" name="矩形 1"/>
            <p:cNvSpPr/>
            <p:nvPr/>
          </p:nvSpPr>
          <p:spPr>
            <a:xfrm>
              <a:off x="1061694" y="1264586"/>
              <a:ext cx="10076476" cy="894945"/>
            </a:xfrm>
            <a:prstGeom prst="rect">
              <a:avLst/>
            </a:prstGeom>
            <a:solidFill>
              <a:srgbClr val="2B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2519464" y="1419670"/>
              <a:ext cx="7091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做好时间管理，是实现人生规划的保证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1694" y="2442349"/>
            <a:ext cx="3189293" cy="31892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28159" y="2809683"/>
            <a:ext cx="639755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　　人生规划梦想，无外乎就是你希望能够做自己想做的事情，成为自己想成为的人，达到自己预设的目标。</a:t>
            </a:r>
          </a:p>
        </p:txBody>
      </p:sp>
      <p:sp>
        <p:nvSpPr>
          <p:cNvPr id="6" name="矩形 5"/>
          <p:cNvSpPr/>
          <p:nvPr/>
        </p:nvSpPr>
        <p:spPr>
          <a:xfrm>
            <a:off x="4828160" y="4167722"/>
            <a:ext cx="638782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　　我们最终真能实现这样的目标吗？可以，只要我们妥善安排并利用好时间，通过实现人生旅途中一个个小目标，才能最终实现自己的人生大目标，实现规划中的理想生活。这全靠我们是否可以做好自己的时间管理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0" y="904673"/>
            <a:ext cx="12192000" cy="0"/>
          </a:xfrm>
          <a:prstGeom prst="line">
            <a:avLst/>
          </a:prstGeom>
          <a:ln w="38100">
            <a:solidFill>
              <a:srgbClr val="2B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8562" y="243191"/>
            <a:ext cx="4805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2B3F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第一章：为什么需要时间管理</a:t>
            </a:r>
          </a:p>
        </p:txBody>
      </p:sp>
    </p:spTree>
    <p:extLst>
      <p:ext uri="{BB962C8B-B14F-4D97-AF65-F5344CB8AC3E}">
        <p14:creationId val="108249296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29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F4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852909" y="1543867"/>
            <a:ext cx="3334067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39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4312278" y="1843553"/>
            <a:ext cx="704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3094" y="3214437"/>
            <a:ext cx="545340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一、什么是时间？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二、时间有哪些特性？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三、如何理解时间管理？</a:t>
            </a:r>
          </a:p>
        </p:txBody>
      </p:sp>
    </p:spTree>
    <p:extLst>
      <p:ext uri="{BB962C8B-B14F-4D97-AF65-F5344CB8AC3E}">
        <p14:creationId val="429475219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5000"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23000"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249</Paragraphs>
  <Slides>30</Slides>
  <Notes>0</Notes>
  <TotalTime>1194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2">
      <vt:lpstr>Arial</vt:lpstr>
      <vt:lpstr>Calibri Light</vt:lpstr>
      <vt:lpstr>Calibri</vt:lpstr>
      <vt:lpstr>微软雅黑</vt:lpstr>
      <vt:lpstr>Impact</vt:lpstr>
      <vt:lpstr>Wingdings</vt:lpstr>
      <vt:lpstr>Microsoft YaHei UI</vt:lpstr>
      <vt:lpstr>宋体</vt:lpstr>
      <vt:lpstr>方正超粗黑简体</vt:lpstr>
      <vt:lpstr>굴림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2016-09-07T02:48:22Z</dcterms:created>
  <cp:lastModifiedBy>kan</cp:lastModifiedBy>
  <dcterms:modified xsi:type="dcterms:W3CDTF">2021-08-20T11:15:25Z</dcterms:modified>
  <cp:revision>5</cp:revision>
  <dc:title>PowerPoint 演示文稿</dc:title>
</cp:coreProperties>
</file>