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7" r:id="rId4"/>
    <p:sldId id="258" r:id="rId5"/>
    <p:sldId id="259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5143500" type="screen16x9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6">
          <p15:clr>
            <a:srgbClr val="A4A3A4"/>
          </p15:clr>
        </p15:guide>
        <p15:guide id="2" orient="horz" pos="634">
          <p15:clr>
            <a:srgbClr val="A4A3A4"/>
          </p15:clr>
        </p15:guide>
        <p15:guide id="3" orient="horz" pos="2284">
          <p15:clr>
            <a:srgbClr val="A4A3A4"/>
          </p15:clr>
        </p15:guide>
        <p15:guide id="4" orient="horz" pos="2811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24" autoAdjust="0"/>
    <p:restoredTop sz="94660" autoAdjust="0"/>
  </p:normalViewPr>
  <p:slideViewPr>
    <p:cSldViewPr>
      <p:cViewPr varScale="1">
        <p:scale>
          <a:sx n="121" d="100"/>
          <a:sy n="121" d="100"/>
        </p:scale>
        <p:origin x="306" y="108"/>
      </p:cViewPr>
      <p:guideLst>
        <p:guide orient="horz" pos="1756"/>
        <p:guide orient="horz" pos="634"/>
        <p:guide orient="horz" pos="2284"/>
        <p:guide orient="horz" pos="281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2604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tags/tag10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9F9CA-00F0-4989-8082-CE5A46E1735C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38120-B645-48E6-95BE-51B1EF5074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32703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4411192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0621570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597941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6171361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436931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424030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653970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350257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0070299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3356205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8555790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1699574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1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2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4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5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6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7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8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9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113588"/>
            <a:ext cx="9144000" cy="17821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>
              <a:lnSpc>
                <a:spcPct val="150000"/>
              </a:lnSpc>
            </a:pPr>
            <a:endParaRPr altLang="en-US" lang="zh-CN" sz="540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0231" y="4029912"/>
            <a:ext cx="1554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/>
              <a:t>汇报人：迪斯</a:t>
            </a:r>
          </a:p>
          <a:p>
            <a:pPr>
              <a:lnSpc>
                <a:spcPct val="150000"/>
              </a:lnSpc>
            </a:pPr>
            <a:r>
              <a:rPr altLang="en-US" lang="zh-CN" smtClean="0"/>
              <a:t>2015年4月1日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3544" y="1095586"/>
            <a:ext cx="2018030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2015年第一季度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工作汇报</a:t>
            </a:r>
          </a:p>
        </p:txBody>
      </p:sp>
    </p:spTree>
    <p:custDataLst>
      <p:tags r:id="rId2"/>
    </p:custDataLst>
    <p:extLst>
      <p:ext uri="{BB962C8B-B14F-4D97-AF65-F5344CB8AC3E}">
        <p14:creationId val="1241865355"/>
      </p:ext>
    </p:extLst>
  </p:cSld>
  <p:clrMapOvr>
    <a:masterClrMapping/>
  </p:clrMapOvr>
  <p:transition advTm="5825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8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1" nodeType="withEffect" presetClass="exit" presetID="2" presetSubtype="8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400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  <p:extLst mod="1">
    <p:ext uri="{E180D4A7-C9FB-4DFB-919C-405C955672EB}">
      <p14:showEvtLst>
        <p14:playEvt objId="5" time="0"/>
      </p14:showEvtLst>
    </p:ext>
  </p:extLst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113588"/>
            <a:ext cx="9144000" cy="17821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>
              <a:lnSpc>
                <a:spcPct val="150000"/>
              </a:lnSpc>
            </a:pPr>
            <a:endParaRPr altLang="zh-CN" lang="en-US" smtClean="0" sz="200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0231" y="4029912"/>
            <a:ext cx="1554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/>
              <a:t>汇报人：迪斯</a:t>
            </a:r>
          </a:p>
          <a:p>
            <a:pPr>
              <a:lnSpc>
                <a:spcPct val="150000"/>
              </a:lnSpc>
            </a:pPr>
            <a:r>
              <a:rPr altLang="en-US" lang="zh-CN" smtClean="0"/>
              <a:t>2015年4月1日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3544" y="1100810"/>
            <a:ext cx="2468880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汇报完毕，敬请指导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谢谢</a:t>
            </a:r>
          </a:p>
        </p:txBody>
      </p:sp>
    </p:spTree>
    <p:extLst>
      <p:ext uri="{BB962C8B-B14F-4D97-AF65-F5344CB8AC3E}">
        <p14:creationId val="3592084562"/>
      </p:ext>
    </p:extLst>
  </p:cSld>
  <p:clrMapOvr>
    <a:masterClrMapping/>
  </p:clrMapOvr>
  <mc:AlternateContent>
    <mc:Choice Requires="p14">
      <p:transition advTm="3535" p14:dur="2000" spd="slow"/>
    </mc:Choice>
    <mc:Fallback>
      <p:transition advTm="3535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3746907" y="1529500"/>
            <a:ext cx="1654318" cy="1654318"/>
            <a:chOff x="4655840" y="2420980"/>
            <a:chExt cx="2664296" cy="2664296"/>
          </a:xfrm>
        </p:grpSpPr>
        <p:sp>
          <p:nvSpPr>
            <p:cNvPr id="11" name="矩形 10"/>
            <p:cNvSpPr/>
            <p:nvPr/>
          </p:nvSpPr>
          <p:spPr>
            <a:xfrm>
              <a:off x="4655840" y="2420980"/>
              <a:ext cx="2664296" cy="266429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99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4799856" y="2564904"/>
              <a:ext cx="2376264" cy="2376449"/>
            </a:xfrm>
            <a:custGeom>
              <a:gdLst>
                <a:gd fmla="*/ 2091564 w 2376264" name="connsiteX0"/>
                <a:gd fmla="*/ 0 h 2376449" name="connsiteY0"/>
                <a:gd fmla="*/ 2376264 w 2376264" name="connsiteX1"/>
                <a:gd fmla="*/ 0 h 2376449" name="connsiteY1"/>
                <a:gd fmla="*/ 2376263 w 2376264" name="connsiteX2"/>
                <a:gd fmla="*/ 1 h 2376449" name="connsiteY2"/>
                <a:gd fmla="*/ 2376264 w 2376264" name="connsiteX3"/>
                <a:gd fmla="*/ 1 h 2376449" name="connsiteY3"/>
                <a:gd fmla="*/ 2373913 w 2376264" name="connsiteX4"/>
                <a:gd fmla="*/ 2672 h 2376449" name="connsiteY4"/>
                <a:gd fmla="*/ 2373912 w 2376264" name="connsiteX5"/>
                <a:gd fmla="*/ 2672 h 2376449" name="connsiteY5"/>
                <a:gd fmla="*/ 1351536 w 2376264" name="connsiteX6"/>
                <a:gd fmla="*/ 1164213 h 2376449" name="connsiteY6"/>
                <a:gd fmla="*/ 1212052 w 2376264" name="connsiteX7"/>
                <a:gd fmla="*/ 999231 h 2376449" name="connsiteY7"/>
                <a:gd fmla="*/ 1897160 w 2376264" name="connsiteX8"/>
                <a:gd fmla="*/ 220866 h 2376449" name="connsiteY8"/>
                <a:gd fmla="*/ 478942 w 2376264" name="connsiteX9"/>
                <a:gd fmla="*/ 220866 h 2376449" name="connsiteY9"/>
                <a:gd fmla="*/ 2376264 w 2376264" name="connsiteX10"/>
                <a:gd fmla="*/ 2376449 h 2376449" name="connsiteY10"/>
                <a:gd fmla="*/ 2091564 w 2376264" name="connsiteX11"/>
                <a:gd fmla="*/ 2376449 h 2376449" name="connsiteY11"/>
                <a:gd fmla="*/ 2091401 w 2376264" name="connsiteX12"/>
                <a:gd fmla="*/ 2376264 h 2376449" name="connsiteY12"/>
                <a:gd fmla="*/ 284700 w 2376264" name="connsiteX13"/>
                <a:gd fmla="*/ 2376264 h 2376449" name="connsiteY13"/>
                <a:gd fmla="*/ 0 w 2376264" name="connsiteX14"/>
                <a:gd fmla="*/ 2376264 h 2376449" name="connsiteY14"/>
                <a:gd fmla="*/ 1024729 w 2376264" name="connsiteX15"/>
                <a:gd fmla="*/ 1212051 h 2376449" name="connsiteY15"/>
                <a:gd fmla="*/ 1164213 w 2376264" name="connsiteX16"/>
                <a:gd fmla="*/ 1377034 h 2376449" name="connsiteY16"/>
                <a:gd fmla="*/ 474843 w 2376264" name="connsiteX17"/>
                <a:gd fmla="*/ 2160240 h 2376449" name="connsiteY17"/>
                <a:gd fmla="*/ 1901259 w 2376264" name="connsiteX18"/>
                <a:gd fmla="*/ 2160240 h 2376449" name="connsiteY18"/>
                <a:gd fmla="*/ 0 w 2376264" name="connsiteX19"/>
                <a:gd fmla="*/ 185 h 2376449" name="connsiteY19"/>
                <a:gd fmla="*/ 162 w 2376264" name="connsiteX20"/>
                <a:gd fmla="*/ 185 h 2376449" name="connsiteY20"/>
                <a:gd fmla="*/ 0 w 2376264" name="connsiteX21"/>
                <a:gd fmla="*/ 1 h 2376449" name="connsiteY21"/>
                <a:gd fmla="*/ 284700 w 2376264" name="connsiteX22"/>
                <a:gd fmla="*/ 1 h 2376449" name="connsiteY22"/>
                <a:gd fmla="*/ 285140 w 2376264" name="connsiteX23"/>
                <a:gd fmla="*/ 500 h 2376449" name="connsiteY23"/>
                <a:gd fmla="*/ 2091124 w 2376264" name="connsiteX24"/>
                <a:gd fmla="*/ 500 h 2376449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376449" w="2376264">
                  <a:moveTo>
                    <a:pt x="2091564" y="0"/>
                  </a:moveTo>
                  <a:lnTo>
                    <a:pt x="2376264" y="0"/>
                  </a:lnTo>
                  <a:lnTo>
                    <a:pt x="2376263" y="1"/>
                  </a:lnTo>
                  <a:lnTo>
                    <a:pt x="2376264" y="1"/>
                  </a:lnTo>
                  <a:lnTo>
                    <a:pt x="2373913" y="2672"/>
                  </a:lnTo>
                  <a:lnTo>
                    <a:pt x="2373912" y="2672"/>
                  </a:lnTo>
                  <a:lnTo>
                    <a:pt x="1351536" y="1164213"/>
                  </a:lnTo>
                  <a:lnTo>
                    <a:pt x="1212052" y="999231"/>
                  </a:lnTo>
                  <a:lnTo>
                    <a:pt x="1897160" y="220866"/>
                  </a:lnTo>
                  <a:lnTo>
                    <a:pt x="478942" y="220866"/>
                  </a:lnTo>
                  <a:lnTo>
                    <a:pt x="2376264" y="2376449"/>
                  </a:lnTo>
                  <a:lnTo>
                    <a:pt x="2091564" y="2376449"/>
                  </a:lnTo>
                  <a:lnTo>
                    <a:pt x="2091401" y="2376264"/>
                  </a:lnTo>
                  <a:lnTo>
                    <a:pt x="284700" y="2376264"/>
                  </a:lnTo>
                  <a:lnTo>
                    <a:pt x="0" y="2376264"/>
                  </a:lnTo>
                  <a:lnTo>
                    <a:pt x="1024729" y="1212051"/>
                  </a:lnTo>
                  <a:lnTo>
                    <a:pt x="1164213" y="1377034"/>
                  </a:lnTo>
                  <a:lnTo>
                    <a:pt x="474843" y="2160240"/>
                  </a:lnTo>
                  <a:lnTo>
                    <a:pt x="1901259" y="2160240"/>
                  </a:lnTo>
                  <a:lnTo>
                    <a:pt x="0" y="185"/>
                  </a:lnTo>
                  <a:lnTo>
                    <a:pt x="162" y="185"/>
                  </a:lnTo>
                  <a:lnTo>
                    <a:pt x="0" y="1"/>
                  </a:lnTo>
                  <a:lnTo>
                    <a:pt x="284700" y="1"/>
                  </a:lnTo>
                  <a:lnTo>
                    <a:pt x="285140" y="500"/>
                  </a:lnTo>
                  <a:lnTo>
                    <a:pt x="2091124" y="5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3669826" y="3291830"/>
            <a:ext cx="1808480" cy="579120"/>
          </a:xfrm>
          <a:prstGeom prst="rect">
            <a:avLst/>
          </a:prstGeom>
          <a:noFill/>
          <a:ln w="19050">
            <a:noFill/>
          </a:ln>
        </p:spPr>
        <p:txBody>
          <a:bodyPr rtlCol="0" wrap="none">
            <a:spAutoFit/>
          </a:bodyPr>
          <a:lstStyle/>
          <a:p>
            <a:pPr algn="ctr"/>
            <a:r>
              <a:rPr altLang="en-US" lang="zh-CN" sz="3200">
                <a:latin charset="-122" panose="02010509060101010101" pitchFamily="49" typeface="幼圆"/>
                <a:ea charset="-122" panose="02010509060101010101" pitchFamily="49" typeface="幼圆"/>
              </a:rPr>
              <a:t>迪斯出品</a:t>
            </a:r>
          </a:p>
        </p:txBody>
      </p:sp>
    </p:spTree>
    <p:extLst>
      <p:ext uri="{BB962C8B-B14F-4D97-AF65-F5344CB8AC3E}">
        <p14:creationId val="1993774222"/>
      </p:ext>
    </p:extLst>
  </p:cSld>
  <p:clrMapOvr>
    <a:masterClrMapping/>
  </p:clrMapOvr>
  <mc:AlternateContent>
    <mc:Choice Requires="p14">
      <p:transition advTm="3977" p14:dur="2000" spd="slow"/>
    </mc:Choice>
    <mc:Fallback>
      <p:transition advTm="3977" spd="slow"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413756"/>
            <a:ext cx="2181000" cy="594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3200">
                <a:latin typeface="+mj-ea"/>
                <a:ea typeface="+mj-ea"/>
              </a:rPr>
              <a:t>目录</a:t>
            </a:r>
          </a:p>
        </p:txBody>
      </p:sp>
      <p:sp>
        <p:nvSpPr>
          <p:cNvPr id="3" name="剪去单角的矩形 2"/>
          <p:cNvSpPr/>
          <p:nvPr/>
        </p:nvSpPr>
        <p:spPr>
          <a:xfrm flipH="1">
            <a:off x="2843808" y="1356615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1. 工作最新进展</a:t>
            </a:r>
          </a:p>
        </p:txBody>
      </p:sp>
      <p:sp>
        <p:nvSpPr>
          <p:cNvPr id="4" name="剪去单角的矩形 3"/>
          <p:cNvSpPr/>
          <p:nvPr/>
        </p:nvSpPr>
        <p:spPr>
          <a:xfrm flipH="1">
            <a:off x="2843808" y="2193708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2. 工作遇到的问题</a:t>
            </a:r>
          </a:p>
        </p:txBody>
      </p:sp>
      <p:sp>
        <p:nvSpPr>
          <p:cNvPr id="5" name="剪去单角的矩形 4"/>
          <p:cNvSpPr/>
          <p:nvPr/>
        </p:nvSpPr>
        <p:spPr>
          <a:xfrm flipH="1">
            <a:off x="2843808" y="3030801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3. 工作中问题解决方案</a:t>
            </a:r>
          </a:p>
        </p:txBody>
      </p:sp>
      <p:sp>
        <p:nvSpPr>
          <p:cNvPr id="6" name="剪去单角的矩形 5"/>
          <p:cNvSpPr/>
          <p:nvPr/>
        </p:nvSpPr>
        <p:spPr>
          <a:xfrm flipH="1">
            <a:off x="2843808" y="3867894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4. 下一步工作计划</a:t>
            </a:r>
          </a:p>
        </p:txBody>
      </p:sp>
    </p:spTree>
    <p:custDataLst>
      <p:tags r:id="rId2"/>
    </p:custDataLst>
    <p:extLst>
      <p:ext uri="{BB962C8B-B14F-4D97-AF65-F5344CB8AC3E}">
        <p14:creationId val="3442141807"/>
      </p:ext>
    </p:extLst>
  </p:cSld>
  <p:clrMapOvr>
    <a:masterClrMapping/>
  </p:clrMapOvr>
  <mc:AlternateContent>
    <mc:Choice Requires="p14">
      <p:transition advTm="6129" p14:dur="2000" spd="slow"/>
    </mc:Choice>
    <mc:Fallback>
      <p:transition advTm="6129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27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1" nodeType="withEffect" presetClass="exit" presetID="2" presetSubtype="2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5" nodeType="withEffect" presetClass="exit" presetID="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9" nodeType="withEffect" presetClass="exit" presetID="2" presetSubtype="2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4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0" spid="3"/>
      <p:bldP grpId="0" spid="4"/>
      <p:bldP grpId="1" spid="4"/>
      <p:bldP grpId="0" spid="5"/>
      <p:bldP grpId="1" spid="5"/>
      <p:bldP grpId="0" spid="6"/>
      <p:bldP grpId="1" spid="6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剪去单角的矩形 6"/>
          <p:cNvSpPr/>
          <p:nvPr/>
        </p:nvSpPr>
        <p:spPr>
          <a:xfrm flipH="1">
            <a:off x="2843808" y="413756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1. 工作最新进展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1248603"/>
            <a:ext cx="9144000" cy="38948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TextBox 9"/>
          <p:cNvSpPr txBox="1"/>
          <p:nvPr/>
        </p:nvSpPr>
        <p:spPr>
          <a:xfrm>
            <a:off x="1305526" y="1991183"/>
            <a:ext cx="4783455" cy="2377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1）食堂的肉已经吃了80%。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2）休息区的水果已经吃了20%。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3）员工的福利已经发放完毕。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4）下月公司组织法国5日游计划草拟完毕。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5）后院的猪喂的肥肥的了。</a:t>
            </a:r>
          </a:p>
        </p:txBody>
      </p:sp>
    </p:spTree>
    <p:custDataLst>
      <p:tags r:id="rId2"/>
    </p:custDataLst>
    <p:extLst>
      <p:ext uri="{BB962C8B-B14F-4D97-AF65-F5344CB8AC3E}">
        <p14:creationId val="106904499"/>
      </p:ext>
    </p:extLst>
  </p:cSld>
  <p:clrMapOvr>
    <a:masterClrMapping/>
  </p:clrMapOvr>
  <mc:AlternateContent>
    <mc:Choice Requires="p14">
      <p:transition advTm="4616" p14:dur="2000" spd="slow"/>
    </mc:Choice>
    <mc:Fallback>
      <p:transition advTm="4616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after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06 0.18311 L -1.94444E-06 -0.00046" pathEditMode="relative" ptsTypes="AA" rAng="0">
                                      <p:cBhvr>
                                        <p:cTn dur="500" fill="hold" id="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9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6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9" nodeType="withEffect" presetClass="exit" presetID="2" presetSubtype="4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9"/>
      <p:bldP grpId="1" spid="9"/>
      <p:bldP grpId="0" spid="10"/>
      <p:bldP grpId="1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413756"/>
            <a:ext cx="2181000" cy="594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3200">
                <a:latin typeface="+mj-ea"/>
                <a:ea typeface="+mj-ea"/>
              </a:rPr>
              <a:t>目录</a:t>
            </a:r>
          </a:p>
        </p:txBody>
      </p:sp>
      <p:sp>
        <p:nvSpPr>
          <p:cNvPr id="3" name="剪去单角的矩形 2"/>
          <p:cNvSpPr/>
          <p:nvPr/>
        </p:nvSpPr>
        <p:spPr>
          <a:xfrm flipH="1">
            <a:off x="2843808" y="1356615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1. 工作最新进展</a:t>
            </a:r>
          </a:p>
        </p:txBody>
      </p:sp>
      <p:sp>
        <p:nvSpPr>
          <p:cNvPr id="4" name="剪去单角的矩形 3"/>
          <p:cNvSpPr/>
          <p:nvPr/>
        </p:nvSpPr>
        <p:spPr>
          <a:xfrm flipH="1">
            <a:off x="2843808" y="2193708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2. 工作遇到的问题</a:t>
            </a:r>
          </a:p>
        </p:txBody>
      </p:sp>
      <p:sp>
        <p:nvSpPr>
          <p:cNvPr id="5" name="剪去单角的矩形 4"/>
          <p:cNvSpPr/>
          <p:nvPr/>
        </p:nvSpPr>
        <p:spPr>
          <a:xfrm flipH="1">
            <a:off x="2843808" y="3030801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3. 工作中问题解决方案</a:t>
            </a:r>
          </a:p>
        </p:txBody>
      </p:sp>
      <p:sp>
        <p:nvSpPr>
          <p:cNvPr id="6" name="剪去单角的矩形 5"/>
          <p:cNvSpPr/>
          <p:nvPr/>
        </p:nvSpPr>
        <p:spPr>
          <a:xfrm flipH="1">
            <a:off x="2843808" y="3867894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4. 下一步工作计划</a:t>
            </a:r>
          </a:p>
        </p:txBody>
      </p:sp>
    </p:spTree>
    <p:custDataLst>
      <p:tags r:id="rId2"/>
    </p:custDataLst>
    <p:extLst>
      <p:ext uri="{BB962C8B-B14F-4D97-AF65-F5344CB8AC3E}">
        <p14:creationId val="3693673461"/>
      </p:ext>
    </p:extLst>
  </p:cSld>
  <p:clrMapOvr>
    <a:masterClrMapping/>
  </p:clrMapOvr>
  <mc:AlternateContent>
    <mc:Choice Requires="p14">
      <p:transition advTm="5859" p14:dur="2000" spd="slow"/>
    </mc:Choice>
    <mc:Fallback>
      <p:transition advTm="5859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06 -0.18357 L -1.94444E-06 3.7037E-06" pathEditMode="relative" ptsTypes="AA" rAng="0">
                                      <p:cBhvr>
                                        <p:cTn dur="5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167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25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9" nodeType="withEffect" presetClass="exit" presetID="2" presetSubtype="2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3" nodeType="withEffect" presetClass="exit" presetID="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7" nodeType="withEffect" presetClass="exit" presetID="2" presetSubtype="2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0" spid="3"/>
      <p:bldP grpId="1" spid="3"/>
      <p:bldP grpId="0" spid="4"/>
      <p:bldP grpId="0" spid="5"/>
      <p:bldP grpId="1" spid="5"/>
      <p:bldP grpId="0" spid="6"/>
      <p:bldP grpId="1" spid="6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剪去单角的矩形 6"/>
          <p:cNvSpPr/>
          <p:nvPr/>
        </p:nvSpPr>
        <p:spPr>
          <a:xfrm flipH="1">
            <a:off x="2843808" y="413756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2. 工作遇到的问题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1248603"/>
            <a:ext cx="9144000" cy="38948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TextBox 8"/>
          <p:cNvSpPr txBox="1"/>
          <p:nvPr/>
        </p:nvSpPr>
        <p:spPr>
          <a:xfrm>
            <a:off x="1305526" y="1991183"/>
            <a:ext cx="7264718" cy="2377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1）：食堂里剩下的肉不知道做什么好。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2）：休息区的水果已经过季了，是否购进新鲜应季水果？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3）：员工的福利下月增加几成？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4）：下月公司组织法国5日游是否扩展成欧洲双周游？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5）：后院的猪长的不能再肥了，怎么办？</a:t>
            </a:r>
          </a:p>
        </p:txBody>
      </p:sp>
    </p:spTree>
    <p:custDataLst>
      <p:tags r:id="rId2"/>
    </p:custDataLst>
    <p:extLst>
      <p:ext uri="{BB962C8B-B14F-4D97-AF65-F5344CB8AC3E}">
        <p14:creationId val="31851730"/>
      </p:ext>
    </p:extLst>
  </p:cSld>
  <p:clrMapOvr>
    <a:masterClrMapping/>
  </p:clrMapOvr>
  <mc:AlternateContent>
    <mc:Choice Requires="p14">
      <p:transition advTm="4587" p14:dur="2000" spd="slow"/>
    </mc:Choice>
    <mc:Fallback>
      <p:transition advTm="4587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06 -0.00046 L -1.94444E-06 0.34584" pathEditMode="relative" ptsTypes="AA" rAng="0">
                                      <p:cBhvr>
                                        <p:cTn dur="650" fill="hold" id="6" spd="-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31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5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50" fill="hold" id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6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9" nodeType="withEffect" presetClass="exit" presetID="2" presetSubtype="4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1" spid="8"/>
      <p:bldP grpId="0" spid="9"/>
      <p:bldP grpId="1" spid="9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413756"/>
            <a:ext cx="2181000" cy="594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3200">
                <a:latin typeface="+mj-ea"/>
                <a:ea typeface="+mj-ea"/>
              </a:rPr>
              <a:t>目录</a:t>
            </a:r>
          </a:p>
        </p:txBody>
      </p:sp>
      <p:sp>
        <p:nvSpPr>
          <p:cNvPr id="3" name="剪去单角的矩形 2"/>
          <p:cNvSpPr/>
          <p:nvPr/>
        </p:nvSpPr>
        <p:spPr>
          <a:xfrm flipH="1">
            <a:off x="2843808" y="1356615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1. 工作最新进展</a:t>
            </a:r>
          </a:p>
        </p:txBody>
      </p:sp>
      <p:sp>
        <p:nvSpPr>
          <p:cNvPr id="4" name="剪去单角的矩形 3"/>
          <p:cNvSpPr/>
          <p:nvPr/>
        </p:nvSpPr>
        <p:spPr>
          <a:xfrm flipH="1">
            <a:off x="2843808" y="2193708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2. 工作遇到的问题</a:t>
            </a:r>
          </a:p>
        </p:txBody>
      </p:sp>
      <p:sp>
        <p:nvSpPr>
          <p:cNvPr id="5" name="剪去单角的矩形 4"/>
          <p:cNvSpPr/>
          <p:nvPr/>
        </p:nvSpPr>
        <p:spPr>
          <a:xfrm flipH="1">
            <a:off x="2843808" y="3030801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3. 工作中问题解决方案</a:t>
            </a:r>
          </a:p>
        </p:txBody>
      </p:sp>
      <p:sp>
        <p:nvSpPr>
          <p:cNvPr id="6" name="剪去单角的矩形 5"/>
          <p:cNvSpPr/>
          <p:nvPr/>
        </p:nvSpPr>
        <p:spPr>
          <a:xfrm flipH="1">
            <a:off x="2843808" y="3867894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4. 下一步工作计划</a:t>
            </a:r>
          </a:p>
        </p:txBody>
      </p:sp>
    </p:spTree>
    <p:custDataLst>
      <p:tags r:id="rId2"/>
    </p:custDataLst>
    <p:extLst>
      <p:ext uri="{BB962C8B-B14F-4D97-AF65-F5344CB8AC3E}">
        <p14:creationId val="4215986078"/>
      </p:ext>
    </p:extLst>
  </p:cSld>
  <p:clrMapOvr>
    <a:masterClrMapping/>
  </p:clrMapOvr>
  <mc:AlternateContent>
    <mc:Choice Requires="p14">
      <p:transition advTm="4186" p14:dur="2000" spd="slow"/>
    </mc:Choice>
    <mc:Fallback>
      <p:transition advTm="4186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4" id="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06 -0.3463 L 3.05556E-06 1.85185E-06" pathEditMode="relative" ptsTypes="AA" rAng="0">
                                      <p:cBhvr>
                                        <p:cTn dur="650" fill="hold" id="1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31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25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9" nodeType="withEffect" presetClass="exit" presetID="2" presetSubtype="2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3" id="33" nodeType="withEffect" presetClass="exit" presetID="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7" nodeType="withEffect" presetClass="exit" presetID="2" presetSubtype="2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0" spid="3"/>
      <p:bldP grpId="1" spid="3"/>
      <p:bldP grpId="3" spid="4"/>
      <p:bldP grpId="4" spid="4"/>
      <p:bldP grpId="0" spid="5"/>
      <p:bldP grpId="0" spid="6"/>
      <p:bldP grpId="1" spid="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剪去单角的矩形 6"/>
          <p:cNvSpPr/>
          <p:nvPr/>
        </p:nvSpPr>
        <p:spPr>
          <a:xfrm flipH="1">
            <a:off x="2843808" y="413756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</a:rPr>
              <a:t>          3. 工作中问题解决方案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1248603"/>
            <a:ext cx="9144000" cy="38948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TextBox 8"/>
          <p:cNvSpPr txBox="1"/>
          <p:nvPr/>
        </p:nvSpPr>
        <p:spPr>
          <a:xfrm>
            <a:off x="1305525" y="1991183"/>
            <a:ext cx="6651943" cy="2377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1）：查询网络食谱；请教有经验的师傅。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2）：过季水果分发到户，及时购进新鲜应季水果。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3）：原则上员工的福利下月增加5成，须经总部批准。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4）：法国5日游扩展成欧洲双周游方案已上报。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latin typeface="+mj-ea"/>
                <a:ea typeface="+mj-ea"/>
              </a:rPr>
              <a:t>问题 5）：及时屠宰饱和肥的猪。</a:t>
            </a:r>
          </a:p>
        </p:txBody>
      </p:sp>
    </p:spTree>
    <p:custDataLst>
      <p:tags r:id="rId2"/>
    </p:custDataLst>
    <p:extLst>
      <p:ext uri="{BB962C8B-B14F-4D97-AF65-F5344CB8AC3E}">
        <p14:creationId val="2462822615"/>
      </p:ext>
    </p:extLst>
  </p:cSld>
  <p:clrMapOvr>
    <a:masterClrMapping/>
  </p:clrMapOvr>
  <mc:AlternateContent>
    <mc:Choice Requires="p14">
      <p:transition advTm="4516" p14:dur="2000" spd="slow"/>
    </mc:Choice>
    <mc:Fallback>
      <p:transition advTm="4516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0.50926 L 4.16667E-06 -1.85185E-06" pathEditMode="relative" ptsTypes="AA" rAng="0">
                                      <p:cBhvr>
                                        <p:cTn dur="800" fill="hold" id="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63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5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50" fill="hold" id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6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9" nodeType="withEffect" presetClass="exit" presetID="2" presetSubtype="4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1" spid="8"/>
      <p:bldP grpId="0" spid="9"/>
      <p:bldP grpId="1" spid="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413756"/>
            <a:ext cx="2181000" cy="594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3200">
                <a:latin typeface="+mj-ea"/>
                <a:ea typeface="+mj-ea"/>
              </a:rPr>
              <a:t>目录</a:t>
            </a:r>
          </a:p>
        </p:txBody>
      </p:sp>
      <p:sp>
        <p:nvSpPr>
          <p:cNvPr id="3" name="剪去单角的矩形 2"/>
          <p:cNvSpPr/>
          <p:nvPr/>
        </p:nvSpPr>
        <p:spPr>
          <a:xfrm flipH="1">
            <a:off x="2843808" y="1356615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1. 工作最新进展</a:t>
            </a:r>
          </a:p>
        </p:txBody>
      </p:sp>
      <p:sp>
        <p:nvSpPr>
          <p:cNvPr id="4" name="剪去单角的矩形 3"/>
          <p:cNvSpPr/>
          <p:nvPr/>
        </p:nvSpPr>
        <p:spPr>
          <a:xfrm flipH="1">
            <a:off x="2843808" y="2193708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2. 工作遇到的问题</a:t>
            </a:r>
          </a:p>
        </p:txBody>
      </p:sp>
      <p:sp>
        <p:nvSpPr>
          <p:cNvPr id="5" name="剪去单角的矩形 4"/>
          <p:cNvSpPr/>
          <p:nvPr/>
        </p:nvSpPr>
        <p:spPr>
          <a:xfrm flipH="1">
            <a:off x="2843808" y="3030801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2000">
                <a:latin typeface="+mj-ea"/>
                <a:ea typeface="+mj-ea"/>
              </a:rPr>
              <a:t>          3. 工作中问题解决方案</a:t>
            </a:r>
          </a:p>
        </p:txBody>
      </p:sp>
      <p:sp>
        <p:nvSpPr>
          <p:cNvPr id="6" name="剪去单角的矩形 5"/>
          <p:cNvSpPr/>
          <p:nvPr/>
        </p:nvSpPr>
        <p:spPr>
          <a:xfrm flipH="1">
            <a:off x="2843808" y="3867894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  <a:ea typeface="+mj-ea"/>
              </a:rPr>
              <a:t>          4. 下一步工作计划</a:t>
            </a:r>
          </a:p>
        </p:txBody>
      </p:sp>
    </p:spTree>
    <p:custDataLst>
      <p:tags r:id="rId2"/>
    </p:custDataLst>
    <p:extLst>
      <p:ext uri="{BB962C8B-B14F-4D97-AF65-F5344CB8AC3E}">
        <p14:creationId val="1698492957"/>
      </p:ext>
    </p:extLst>
  </p:cSld>
  <p:clrMapOvr>
    <a:masterClrMapping/>
  </p:clrMapOvr>
  <mc:AlternateContent>
    <mc:Choice Requires="p14">
      <p:transition advTm="4435" p14:dur="2000" spd="slow"/>
    </mc:Choice>
    <mc:Fallback>
      <p:transition advTm="4435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1" id="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0.50926 L -3.88889E-06 -1.11111E-06" pathEditMode="relative" ptsTypes="AA" rAng="0">
                                      <p:cBhvr>
                                        <p:cTn dur="7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63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15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25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9" nodeType="withEffect" presetClass="exit" presetID="2" presetSubtype="2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3" nodeType="withEffect" presetClass="exit" presetID="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2" id="37" nodeType="withEffect" presetClass="exit" presetID="2" presetSubtype="2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0" spid="3"/>
      <p:bldP grpId="1" spid="3"/>
      <p:bldP grpId="1" spid="4"/>
      <p:bldP grpId="2" spid="4"/>
      <p:bldP grpId="1" spid="5"/>
      <p:bldP grpId="2" spid="5"/>
      <p:bldP grpId="0" spid="6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剪去单角的矩形 6"/>
          <p:cNvSpPr/>
          <p:nvPr/>
        </p:nvSpPr>
        <p:spPr>
          <a:xfrm flipH="1">
            <a:off x="2843808" y="413756"/>
            <a:ext cx="6300192" cy="594066"/>
          </a:xfrm>
          <a:prstGeom prst="snip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z="2000">
                <a:latin typeface="+mj-ea"/>
              </a:rPr>
              <a:t>          4. 下一步工作计划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1248603"/>
            <a:ext cx="9144000" cy="38948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TextBox 8"/>
          <p:cNvSpPr txBox="1"/>
          <p:nvPr/>
        </p:nvSpPr>
        <p:spPr>
          <a:xfrm>
            <a:off x="1305525" y="1991183"/>
            <a:ext cx="6928168" cy="2377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1）继续加强员工福利待遇提高准备工作。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2）把相关政策切实落到实处，做到少一补十。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3）对特别困难的员工制定具体的补助计划。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4）严查公司内部铺张浪费，一经查出，十倍处罚，并将处罚</a:t>
            </a:r>
          </a:p>
          <a:p>
            <a:pPr>
              <a:lnSpc>
                <a:spcPct val="150000"/>
              </a:lnSpc>
            </a:pPr>
            <a:r>
              <a:rPr altLang="zh-CN" lang="en-US" smtClean="0" sz="2000">
                <a:latin typeface="+mj-ea"/>
                <a:ea typeface="+mj-ea"/>
              </a:rPr>
              <a:t>     所得分发给员工。</a:t>
            </a:r>
          </a:p>
        </p:txBody>
      </p:sp>
    </p:spTree>
    <p:custDataLst>
      <p:tags r:id="rId2"/>
    </p:custDataLst>
    <p:extLst>
      <p:ext uri="{BB962C8B-B14F-4D97-AF65-F5344CB8AC3E}">
        <p14:creationId val="3491511276"/>
      </p:ext>
    </p:extLst>
  </p:cSld>
  <p:clrMapOvr>
    <a:masterClrMapping/>
  </p:clrMapOvr>
  <mc:AlternateContent>
    <mc:Choice Requires="p14">
      <p:transition advTm="4424" p14:dur="2000" spd="slow"/>
    </mc:Choice>
    <mc:Fallback>
      <p:transition advTm="4424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0.67199 L 3.33333E-06 -1.85185E-06" pathEditMode="relative" ptsTypes="AA" rAng="0">
                                      <p:cBhvr>
                                        <p:cTn dur="800" fill="hold" id="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61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5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50" fill="hold" id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6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9" nodeType="withEffect" presetClass="exit" presetID="2" presetSubtype="4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3" nodeType="withEffect" presetClass="exit" presetID="2" presetSubtype="2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1" spid="7"/>
      <p:bldP grpId="0" spid="8"/>
      <p:bldP grpId="1" spid="8"/>
      <p:bldP grpId="0" spid="9"/>
      <p:bldP grpId="1" spid="9"/>
    </p:bldLst>
  </p:timing>
</p:sld>
</file>

<file path=ppt/tags/tag1.xml><?xml version="1.0" encoding="utf-8"?>
<p:tagLst xmlns:p="http://schemas.openxmlformats.org/presentationml/2006/main">
  <p:tag name="TIMING" val="|4.1"/>
</p:tagLst>
</file>

<file path=ppt/tags/tag10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2.xml><?xml version="1.0" encoding="utf-8"?>
<p:tagLst xmlns:p="http://schemas.openxmlformats.org/presentationml/2006/main">
  <p:tag name="TIMING" val="|3"/>
</p:tagLst>
</file>

<file path=ppt/tags/tag3.xml><?xml version="1.0" encoding="utf-8"?>
<p:tagLst xmlns:p="http://schemas.openxmlformats.org/presentationml/2006/main">
  <p:tag name="TIMING" val="|3.6"/>
</p:tagLst>
</file>

<file path=ppt/tags/tag4.xml><?xml version="1.0" encoding="utf-8"?>
<p:tagLst xmlns:p="http://schemas.openxmlformats.org/presentationml/2006/main">
  <p:tag name="TIMING" val="|3.7"/>
</p:tagLst>
</file>

<file path=ppt/tags/tag5.xml><?xml version="1.0" encoding="utf-8"?>
<p:tagLst xmlns:p="http://schemas.openxmlformats.org/presentationml/2006/main">
  <p:tag name="TIMING" val="|3.5"/>
</p:tagLst>
</file>

<file path=ppt/tags/tag6.xml><?xml version="1.0" encoding="utf-8"?>
<p:tagLst xmlns:p="http://schemas.openxmlformats.org/presentationml/2006/main">
  <p:tag name="TIMING" val="|3.1"/>
</p:tagLst>
</file>

<file path=ppt/tags/tag7.xml><?xml version="1.0" encoding="utf-8"?>
<p:tagLst xmlns:p="http://schemas.openxmlformats.org/presentationml/2006/main">
  <p:tag name="TIMING" val="|3.5"/>
</p:tagLst>
</file>

<file path=ppt/tags/tag8.xml><?xml version="1.0" encoding="utf-8"?>
<p:tagLst xmlns:p="http://schemas.openxmlformats.org/presentationml/2006/main">
  <p:tag name="TIMING" val="|3.3"/>
</p:tagLst>
</file>

<file path=ppt/tags/tag9.xml><?xml version="1.0" encoding="utf-8"?>
<p:tagLst xmlns:p="http://schemas.openxmlformats.org/presentationml/2006/main">
  <p:tag name="TIMING" val="|3.1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暗香扑面">
      <a:majorFont>
        <a:latin typeface="Franklin Gothic Medium"/>
        <a:ea typeface="Arial"/>
        <a:cs typeface="Arial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53</Paragraphs>
  <Slides>11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9">
      <vt:lpstr>Arial</vt:lpstr>
      <vt:lpstr>Franklin Gothic Medium</vt:lpstr>
      <vt:lpstr>Franklin Gothic Book</vt:lpstr>
      <vt:lpstr>Calibri Light</vt:lpstr>
      <vt:lpstr>Calibri</vt:lpstr>
      <vt:lpstr>微软雅黑</vt:lpstr>
      <vt:lpstr>幼圆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2015-05-24T04:07:56Z</dcterms:created>
  <dcterms:modified xsi:type="dcterms:W3CDTF">2021-08-20T10:50:47Z</dcterms:modified>
  <cp:revision>1</cp:revision>
</cp:coreProperties>
</file>