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removePersonalInfoOnSave="1" saveSubsetFonts="1">
  <p:sldMasterIdLst>
    <p:sldMasterId id="2147483673" r:id="rId1"/>
    <p:sldMasterId id="2147483738" r:id="rId2"/>
  </p:sldMasterIdLst>
  <p:notesMasterIdLst>
    <p:notesMasterId r:id="rId3"/>
  </p:notesMasterIdLst>
  <p:sldIdLst>
    <p:sldId id="492" r:id="rId4"/>
    <p:sldId id="529" r:id="rId5"/>
    <p:sldId id="530" r:id="rId6"/>
    <p:sldId id="495" r:id="rId7"/>
    <p:sldId id="496" r:id="rId8"/>
    <p:sldId id="499" r:id="rId9"/>
    <p:sldId id="500" r:id="rId10"/>
    <p:sldId id="531" r:id="rId11"/>
    <p:sldId id="502" r:id="rId12"/>
    <p:sldId id="532" r:id="rId13"/>
    <p:sldId id="505" r:id="rId14"/>
    <p:sldId id="508" r:id="rId15"/>
    <p:sldId id="513" r:id="rId16"/>
    <p:sldId id="533" r:id="rId17"/>
    <p:sldId id="516" r:id="rId18"/>
    <p:sldId id="517" r:id="rId19"/>
    <p:sldId id="518" r:id="rId20"/>
    <p:sldId id="534" r:id="rId21"/>
    <p:sldId id="523" r:id="rId22"/>
    <p:sldId id="524" r:id="rId23"/>
    <p:sldId id="525" r:id="rId24"/>
    <p:sldId id="526" r:id="rId25"/>
    <p:sldId id="535" r:id="rId26"/>
  </p:sldIdLst>
  <p:sldSz cx="9144000" cy="5143500" type="screen16x9"/>
  <p:notesSz cx="6858000" cy="9144000"/>
  <p:custDataLst>
    <p:tags r:id="rId2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6314" autoAdjust="0"/>
  </p:normalViewPr>
  <p:slideViewPr>
    <p:cSldViewPr>
      <p:cViewPr varScale="1">
        <p:scale>
          <a:sx n="143" d="100"/>
          <a:sy n="143" d="100"/>
        </p:scale>
        <p:origin x="666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tags/tag1.xml" Type="http://schemas.openxmlformats.org/officeDocument/2006/relationships/tags"/><Relationship Id="rId28" Target="presProps.xml" Type="http://schemas.openxmlformats.org/officeDocument/2006/relationships/presProps"/><Relationship Id="rId29" Target="viewProps.xml" Type="http://schemas.openxmlformats.org/officeDocument/2006/relationships/viewProps"/><Relationship Id="rId3" Target="notesMasters/notesMaster1.xml" Type="http://schemas.openxmlformats.org/officeDocument/2006/relationships/notesMaster"/><Relationship Id="rId30" Target="theme/theme1.xml" Type="http://schemas.openxmlformats.org/officeDocument/2006/relationships/theme"/><Relationship Id="rId31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DD754-F49E-4351-AAFE-19D83F43501C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F6036-E835-44CB-A25A-34C755DFD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val="3614133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15499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441601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650987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845867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851946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320358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426153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836267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928119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201367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40271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348035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814064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83186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984073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66141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76436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23561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62077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30549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12702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540921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99453874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16715461"/>
      </p:ext>
    </p:extLst>
  </p:cSld>
  <p:clrMapOvr>
    <a:masterClrMapping/>
  </p:clrMapOvr>
  <mc:AlternateContent>
    <mc:Choice Requires="p14">
      <p:transition spd="slow" advTm="4000" p14:dur="1250">
        <p14:switch dir="r"/>
      </p:transition>
    </mc:Choice>
    <mc:Fallback>
      <p:transition spd="slow" advTm="4000">
        <p:fad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7203152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38363043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37515963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64050875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09653464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0212558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08998289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87638687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95848478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7577453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0" y="701248"/>
            <a:ext cx="9144000" cy="423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 userDrawn="1"/>
        </p:nvSpPr>
        <p:spPr>
          <a:xfrm>
            <a:off x="488548" y="197975"/>
            <a:ext cx="1638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如何理解沟通 </a:t>
            </a:r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232180"/>
            <a:ext cx="495300" cy="464470"/>
          </a:xfrm>
          <a:prstGeom prst="rect">
            <a:avLst/>
          </a:prstGeom>
        </p:spPr>
      </p:pic>
    </p:spTree>
    <p:extLst>
      <p:ext uri="{BB962C8B-B14F-4D97-AF65-F5344CB8AC3E}">
        <p14:creationId val="151468705"/>
      </p:ext>
    </p:extLst>
  </p:cSld>
  <p:clrMapOvr>
    <a:masterClrMapping/>
  </p:clrMapOvr>
  <mc:AlternateContent>
    <mc:Choice Requires="p14">
      <p:transition spd="slow" advTm="4000" p14:dur="1250">
        <p14:switch dir="r"/>
      </p:transition>
    </mc:Choice>
    <mc:Fallback>
      <p:transition spd="slow" advTm="4000">
        <p:fade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0" y="701248"/>
            <a:ext cx="9144000" cy="423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 userDrawn="1"/>
        </p:nvSpPr>
        <p:spPr>
          <a:xfrm>
            <a:off x="488548" y="197975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班组长的角色定位</a:t>
            </a:r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232180"/>
            <a:ext cx="495300" cy="464470"/>
          </a:xfrm>
          <a:prstGeom prst="rect">
            <a:avLst/>
          </a:prstGeom>
        </p:spPr>
      </p:pic>
    </p:spTree>
    <p:extLst>
      <p:ext uri="{BB962C8B-B14F-4D97-AF65-F5344CB8AC3E}">
        <p14:creationId val="1054312949"/>
      </p:ext>
    </p:extLst>
  </p:cSld>
  <p:clrMapOvr>
    <a:masterClrMapping/>
  </p:clrMapOvr>
  <mc:AlternateContent>
    <mc:Choice Requires="p14">
      <p:transition spd="slow" advTm="4000" p14:dur="1250">
        <p14:switch dir="r"/>
      </p:transition>
    </mc:Choice>
    <mc:Fallback>
      <p:transition spd="slow" advTm="4000">
        <p:fad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0" y="701248"/>
            <a:ext cx="9144000" cy="423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 userDrawn="1"/>
        </p:nvSpPr>
        <p:spPr>
          <a:xfrm>
            <a:off x="488548" y="197975"/>
            <a:ext cx="1638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如何与人沟通 </a:t>
            </a:r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232180"/>
            <a:ext cx="495300" cy="464470"/>
          </a:xfrm>
          <a:prstGeom prst="rect">
            <a:avLst/>
          </a:prstGeom>
        </p:spPr>
      </p:pic>
    </p:spTree>
    <p:extLst>
      <p:ext uri="{BB962C8B-B14F-4D97-AF65-F5344CB8AC3E}">
        <p14:creationId val="615686469"/>
      </p:ext>
    </p:extLst>
  </p:cSld>
  <p:clrMapOvr>
    <a:masterClrMapping/>
  </p:clrMapOvr>
  <mc:AlternateContent>
    <mc:Choice Requires="p14">
      <p:transition spd="slow" advTm="4000" p14:dur="1250">
        <p14:switch dir="r"/>
      </p:transition>
    </mc:Choice>
    <mc:Fallback>
      <p:transition spd="slow" advTm="4000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0" y="701248"/>
            <a:ext cx="9144000" cy="423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 userDrawn="1"/>
        </p:nvSpPr>
        <p:spPr>
          <a:xfrm>
            <a:off x="488548" y="197975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如何管理员工</a:t>
            </a:r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232180"/>
            <a:ext cx="495300" cy="464470"/>
          </a:xfrm>
          <a:prstGeom prst="rect">
            <a:avLst/>
          </a:prstGeom>
        </p:spPr>
      </p:pic>
    </p:spTree>
    <p:extLst>
      <p:ext uri="{BB962C8B-B14F-4D97-AF65-F5344CB8AC3E}">
        <p14:creationId val="3466699544"/>
      </p:ext>
    </p:extLst>
  </p:cSld>
  <p:clrMapOvr>
    <a:masterClrMapping/>
  </p:clrMapOvr>
  <mc:AlternateContent>
    <mc:Choice Requires="p14">
      <p:transition spd="slow" advTm="4000" p14:dur="1250">
        <p14:switch dir="r"/>
      </p:transition>
    </mc:Choice>
    <mc:Fallback>
      <p:transition spd="slow" advTm="4000">
        <p:fad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0" y="701248"/>
            <a:ext cx="9144000" cy="423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 userDrawn="1"/>
        </p:nvSpPr>
        <p:spPr>
          <a:xfrm>
            <a:off x="488548" y="197975"/>
            <a:ext cx="256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如何处理请假离职事项 </a:t>
            </a:r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232180"/>
            <a:ext cx="495300" cy="464470"/>
          </a:xfrm>
          <a:prstGeom prst="rect">
            <a:avLst/>
          </a:prstGeom>
        </p:spPr>
      </p:pic>
    </p:spTree>
    <p:extLst>
      <p:ext uri="{BB962C8B-B14F-4D97-AF65-F5344CB8AC3E}">
        <p14:creationId val="803315588"/>
      </p:ext>
    </p:extLst>
  </p:cSld>
  <p:clrMapOvr>
    <a:masterClrMapping/>
  </p:clrMapOvr>
  <mc:AlternateContent>
    <mc:Choice Requires="p14">
      <p:transition spd="slow" advTm="4000" p14:dur="1250">
        <p14:switch dir="r"/>
      </p:transition>
    </mc:Choice>
    <mc:Fallback>
      <p:transition spd="slow" advTm="4000">
        <p:fade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自定义版式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0" y="701248"/>
            <a:ext cx="9144000" cy="42327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927424774"/>
      </p:ext>
    </p:extLst>
  </p:cSld>
  <p:clrMapOvr>
    <a:masterClrMapping/>
  </p:clrMapOvr>
  <mc:AlternateContent>
    <mc:Choice Requires="p14">
      <p:transition spd="slow" advTm="4000" p14:dur="1250">
        <p14:switch dir="r"/>
      </p:transition>
    </mc:Choice>
    <mc:Fallback>
      <p:transition spd="slow" advTm="4000">
        <p:fade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AD8240-3148-4746-BA4B-7B32B016BA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51CC32A-496B-42D5-8EC6-30D10EB5C1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F25E7C-B1D9-4999-8D1F-ED84C4EE9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18A7BBD-E847-449A-AA53-B3DBD3F53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1910074-A50B-4F6C-9D3A-997C16815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95897351"/>
      </p:ext>
    </p:extLst>
  </p:cSld>
  <p:clrMapOvr>
    <a:masterClrMapping/>
  </p:clrMapOvr>
  <mc:AlternateContent>
    <mc:Choice Requires="p14">
      <p:transition spd="slow" advTm="4000" p14:dur="1250">
        <p14:switch dir="r"/>
      </p:transition>
    </mc:Choice>
    <mc:Fallback>
      <p:transition spd="slow" advTm="4000">
        <p:fade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5670700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Relationship Id="rId10" Target="../slideLayouts/slideLayout18.xml" Type="http://schemas.openxmlformats.org/officeDocument/2006/relationships/slideLayout"/><Relationship Id="rId11" Target="../slideLayouts/slideLayout19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0.xml" Type="http://schemas.openxmlformats.org/officeDocument/2006/relationships/slideLayout"/><Relationship Id="rId3" Target="../slideLayouts/slideLayout11.xml" Type="http://schemas.openxmlformats.org/officeDocument/2006/relationships/slideLayout"/><Relationship Id="rId4" Target="../slideLayouts/slideLayout12.xml" Type="http://schemas.openxmlformats.org/officeDocument/2006/relationships/slideLayout"/><Relationship Id="rId5" Target="../slideLayouts/slideLayout13.xml" Type="http://schemas.openxmlformats.org/officeDocument/2006/relationships/slideLayout"/><Relationship Id="rId6" Target="../slideLayouts/slideLayout14.xml" Type="http://schemas.openxmlformats.org/officeDocument/2006/relationships/slideLayout"/><Relationship Id="rId7" Target="../slideLayouts/slideLayout15.xml" Type="http://schemas.openxmlformats.org/officeDocument/2006/relationships/slideLayout"/><Relationship Id="rId8" Target="../slideLayouts/slideLayout16.xml" Type="http://schemas.openxmlformats.org/officeDocument/2006/relationships/slideLayout"/><Relationship Id="rId9" Target="../slideLayouts/slideLayout17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B1B6A-AEF1-4ACD-BD61-958570690F55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CB991-6BD3-42F2-8A94-1903E94254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2055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700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2" r:id="rId8"/>
  </p:sldLayoutIdLst>
  <mc:AlternateContent>
    <mc:Choice Requires="p14">
      <p:transition spd="slow" advTm="4000" p14:dur="1250">
        <p14:switch dir="r"/>
      </p:transition>
    </mc:Choice>
    <mc:Fallback>
      <p:transition spd="slow" advTm="4000">
        <p:fade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2020/9/10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6874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3.png" Type="http://schemas.openxmlformats.org/officeDocument/2006/relationships/image"/><Relationship Id="rId4" Target="../media/image5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11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12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13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3.png" Type="http://schemas.openxmlformats.org/officeDocument/2006/relationships/image"/><Relationship Id="rId4" Target="../media/image5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14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15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16.jpe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3.png" Type="http://schemas.openxmlformats.org/officeDocument/2006/relationships/image"/><Relationship Id="rId4" Target="../media/image5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17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3.png" Type="http://schemas.openxmlformats.org/officeDocument/2006/relationships/image"/><Relationship Id="rId4" Target="../media/image4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media/image18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media/image19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20.pn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3.xml" Type="http://schemas.openxmlformats.org/officeDocument/2006/relationships/notesSlid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3.png" Type="http://schemas.openxmlformats.org/officeDocument/2006/relationships/image"/><Relationship Id="rId4" Target="../media/image5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6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7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8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9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3.png" Type="http://schemas.openxmlformats.org/officeDocument/2006/relationships/image"/><Relationship Id="rId4" Target="../media/image5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10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组合 8"/>
          <p:cNvGrpSpPr/>
          <p:nvPr/>
        </p:nvGrpSpPr>
        <p:grpSpPr>
          <a:xfrm>
            <a:off x="2806" y="2876550"/>
            <a:ext cx="7010400" cy="2266950"/>
            <a:chOff x="2806" y="2876550"/>
            <a:chExt cx="7010400" cy="2266950"/>
          </a:xfrm>
        </p:grpSpPr>
        <p:sp>
          <p:nvSpPr>
            <p:cNvPr id="33" name="等腰三角形 32"/>
            <p:cNvSpPr/>
            <p:nvPr/>
          </p:nvSpPr>
          <p:spPr>
            <a:xfrm>
              <a:off x="2806" y="2876550"/>
              <a:ext cx="7010400" cy="2266950"/>
            </a:xfrm>
            <a:prstGeom prst="triangle">
              <a:avLst>
                <a:gd fmla="val 41965" name="adj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等腰三角形 22"/>
            <p:cNvSpPr/>
            <p:nvPr/>
          </p:nvSpPr>
          <p:spPr>
            <a:xfrm>
              <a:off x="121920" y="2999232"/>
              <a:ext cx="6740001" cy="2144267"/>
            </a:xfrm>
            <a:prstGeom prst="triangle">
              <a:avLst>
                <a:gd fmla="val 41965" name="adj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9" name="矩形 28">
            <a:extLst>
              <a:ext uri="{FF2B5EF4-FFF2-40B4-BE49-F238E27FC236}">
                <a16:creationId xmlns:a16="http://schemas.microsoft.com/office/drawing/2014/main" id="{06EE7F36-1E92-4BD2-8CA2-028A5CDF2EEA}"/>
              </a:ext>
            </a:extLst>
          </p:cNvPr>
          <p:cNvSpPr/>
          <p:nvPr/>
        </p:nvSpPr>
        <p:spPr>
          <a:xfrm>
            <a:off x="3692894" y="1408654"/>
            <a:ext cx="4450080" cy="8229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4800">
                <a:latin charset="-122" panose="02010609000101010101" pitchFamily="49" typeface="迷你简汉真广标"/>
                <a:ea charset="-122" panose="02010609000101010101" pitchFamily="49" typeface="迷你简汉真广标"/>
              </a:rPr>
              <a:t>班组沟通与管理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 rot="1622631">
            <a:off x="3762670" y="3021719"/>
            <a:ext cx="3197542" cy="259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100"/>
              <a:t>TEAM COMMUNICATION AND MANAGEMENT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1158209"/>
            <a:ext cx="3657600" cy="342993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rcRect b="39856"/>
          <a:stretch>
            <a:fillRect/>
          </a:stretch>
        </p:blipFill>
        <p:spPr>
          <a:xfrm>
            <a:off x="6394809" y="3443344"/>
            <a:ext cx="2895600" cy="1700156"/>
          </a:xfrm>
          <a:prstGeom prst="rect">
            <a:avLst/>
          </a:prstGeom>
        </p:spPr>
      </p:pic>
      <p:cxnSp>
        <p:nvCxnSpPr>
          <p:cNvPr id="11" name="直接箭头连接符 10"/>
          <p:cNvCxnSpPr/>
          <p:nvPr/>
        </p:nvCxnSpPr>
        <p:spPr>
          <a:xfrm flipV="1">
            <a:off x="3787526" y="329889"/>
            <a:ext cx="1775074" cy="13315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flipH="1" flipV="1">
            <a:off x="3778172" y="2465407"/>
            <a:ext cx="3001557" cy="15453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3769808" y="2361363"/>
            <a:ext cx="4724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 rot="1622631">
            <a:off x="4630434" y="3481651"/>
            <a:ext cx="2103755" cy="243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1000"/>
              <a:t>宣讲人：某某某    时间：20XX.XX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 rot="1622631">
            <a:off x="4906689" y="2966719"/>
            <a:ext cx="2096648" cy="4876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2600">
                <a:latin charset="0" panose="020b0806030902050204" pitchFamily="34" typeface="Impact"/>
              </a:rPr>
              <a:t>COMMUNICATE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76911FCE-B4CF-4C0D-AB04-F06391DB9B72}"/>
              </a:ext>
            </a:extLst>
          </p:cNvPr>
          <p:cNvSpPr/>
          <p:nvPr/>
        </p:nvSpPr>
        <p:spPr>
          <a:xfrm rot="19361836">
            <a:off x="3473042" y="874925"/>
            <a:ext cx="1783080" cy="3657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altLang="en-US" lang="zh-CN" spc="300">
                <a:latin typeface="+mn-ea"/>
              </a:rPr>
              <a:t>企业管理培训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609601" y="3361774"/>
            <a:ext cx="4343397" cy="1801876"/>
            <a:chOff x="609601" y="3361774"/>
            <a:chExt cx="4343397" cy="1801876"/>
          </a:xfrm>
        </p:grpSpPr>
        <p:sp>
          <p:nvSpPr>
            <p:cNvPr id="22" name="任意多边形 21"/>
            <p:cNvSpPr/>
            <p:nvPr/>
          </p:nvSpPr>
          <p:spPr>
            <a:xfrm>
              <a:off x="609601" y="3361774"/>
              <a:ext cx="2724277" cy="1794448"/>
            </a:xfrm>
            <a:custGeom>
              <a:gdLst>
                <a:gd fmla="*/ 2370954 w 2724277" name="connsiteX0"/>
                <a:gd fmla="*/ 0 h 1794448" name="connsiteY0"/>
                <a:gd fmla="*/ 2724277 w 2724277" name="connsiteX1"/>
                <a:gd fmla="*/ 192909 h 1794448" name="connsiteY1"/>
                <a:gd fmla="*/ 595553 w 2724277" name="connsiteX2"/>
                <a:gd fmla="*/ 1794448 h 1794448" name="connsiteY2"/>
                <a:gd fmla="*/ 0 w 2724277" name="connsiteX3"/>
                <a:gd fmla="*/ 1783780 h 1794448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794448" w="2724277">
                  <a:moveTo>
                    <a:pt x="2370954" y="0"/>
                  </a:moveTo>
                  <a:lnTo>
                    <a:pt x="2724277" y="192909"/>
                  </a:lnTo>
                  <a:lnTo>
                    <a:pt x="595553" y="1794448"/>
                  </a:lnTo>
                  <a:lnTo>
                    <a:pt x="0" y="178378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任意多边形 24"/>
            <p:cNvSpPr/>
            <p:nvPr/>
          </p:nvSpPr>
          <p:spPr>
            <a:xfrm>
              <a:off x="1905000" y="3779551"/>
              <a:ext cx="2185824" cy="1384099"/>
            </a:xfrm>
            <a:custGeom>
              <a:gdLst>
                <a:gd fmla="*/ 1825237 w 2185824" name="connsiteX0"/>
                <a:gd fmla="*/ 0 h 1384099" name="connsiteY0"/>
                <a:gd fmla="*/ 2185824 w 2185824" name="connsiteX1"/>
                <a:gd fmla="*/ 196874 h 1384099" name="connsiteY1"/>
                <a:gd fmla="*/ 607796 w 2185824" name="connsiteX2"/>
                <a:gd fmla="*/ 1384099 h 1384099" name="connsiteY2"/>
                <a:gd fmla="*/ 0 w 2185824" name="connsiteX3"/>
                <a:gd fmla="*/ 1373212 h 1384099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384099" w="2185824">
                  <a:moveTo>
                    <a:pt x="1825237" y="0"/>
                  </a:moveTo>
                  <a:lnTo>
                    <a:pt x="2185824" y="196874"/>
                  </a:lnTo>
                  <a:lnTo>
                    <a:pt x="607796" y="1384099"/>
                  </a:lnTo>
                  <a:lnTo>
                    <a:pt x="0" y="13732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矩形 4"/>
            <p:cNvSpPr/>
            <p:nvPr/>
          </p:nvSpPr>
          <p:spPr>
            <a:xfrm>
              <a:off x="3390271" y="4249891"/>
              <a:ext cx="1562727" cy="905118"/>
            </a:xfrm>
            <a:custGeom>
              <a:gdLst>
                <a:gd fmla="*/ 2072640 w 2723920" name="connsiteX0"/>
                <a:gd fmla="*/ 0 h 1577669" name="connsiteY0"/>
                <a:gd fmla="*/ 2723920 w 2723920" name="connsiteX1"/>
                <a:gd fmla="*/ 355588 h 1577669" name="connsiteY1"/>
                <a:gd fmla="*/ 1023026 w 2723920" name="connsiteX2"/>
                <a:gd fmla="*/ 1577669 h 1577669" name="connsiteY2"/>
                <a:gd fmla="*/ 0 w 2723920" name="connsiteX3"/>
                <a:gd fmla="*/ 1559344 h 1577669" name="connsiteY3"/>
                <a:gd fmla="*/ 2072640 w 2723920" name="connsiteX4"/>
                <a:gd fmla="*/ 0 h 1577669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577669" w="2723920">
                  <a:moveTo>
                    <a:pt x="2072640" y="0"/>
                  </a:moveTo>
                  <a:lnTo>
                    <a:pt x="2723920" y="355588"/>
                  </a:lnTo>
                  <a:lnTo>
                    <a:pt x="1023026" y="1577669"/>
                  </a:lnTo>
                  <a:lnTo>
                    <a:pt x="0" y="1559344"/>
                  </a:lnTo>
                  <a:lnTo>
                    <a:pt x="207264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76911FCE-B4CF-4C0D-AB04-F06391DB9B72}"/>
                </a:ext>
              </a:extLst>
            </p:cNvPr>
            <p:cNvSpPr/>
            <p:nvPr/>
          </p:nvSpPr>
          <p:spPr>
            <a:xfrm rot="19361836">
              <a:off x="803935" y="4059713"/>
              <a:ext cx="2697480" cy="3048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altLang="en-US" lang="zh-CN" smtClean="0" spc="1900" sz="1400">
                  <a:solidFill>
                    <a:schemeClr val="accent2"/>
                  </a:solidFill>
                  <a:latin typeface="+mn-ea"/>
                </a:rPr>
                <a:t>部门双向沟通</a:t>
              </a: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76911FCE-B4CF-4C0D-AB04-F06391DB9B72}"/>
                </a:ext>
              </a:extLst>
            </p:cNvPr>
            <p:cNvSpPr/>
            <p:nvPr/>
          </p:nvSpPr>
          <p:spPr>
            <a:xfrm rot="19361836">
              <a:off x="2291701" y="4304454"/>
              <a:ext cx="1706880" cy="3048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altLang="en-US" lang="zh-CN" smtClean="0" spc="600" sz="1400">
                  <a:solidFill>
                    <a:schemeClr val="accent2"/>
                  </a:solidFill>
                  <a:latin typeface="+mn-ea"/>
                </a:rPr>
                <a:t>精准角色定位</a:t>
              </a: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76911FCE-B4CF-4C0D-AB04-F06391DB9B72}"/>
                </a:ext>
              </a:extLst>
            </p:cNvPr>
            <p:cNvSpPr/>
            <p:nvPr/>
          </p:nvSpPr>
          <p:spPr>
            <a:xfrm rot="19361836">
              <a:off x="3627340" y="4587348"/>
              <a:ext cx="1198880" cy="3048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altLang="en-US" lang="zh-CN" smtClean="0" spc="600" sz="1400">
                  <a:solidFill>
                    <a:schemeClr val="accent2"/>
                  </a:solidFill>
                  <a:latin typeface="+mn-ea"/>
                </a:rPr>
                <a:t>理性管理</a:t>
              </a:r>
            </a:p>
          </p:txBody>
        </p:sp>
      </p:grpSp>
    </p:spTree>
    <p:extLst>
      <p:ext uri="{BB962C8B-B14F-4D97-AF65-F5344CB8AC3E}">
        <p14:creationId val="3237564275"/>
      </p:ext>
    </p:extLst>
  </p:cSld>
  <p:clrMapOvr>
    <a:masterClrMapping/>
  </p:clrMapOvr>
  <mc:AlternateContent>
    <mc:Choice Requires="p14">
      <p:transition advTm="6000" p14:dur="0"/>
    </mc:Choice>
    <mc:Fallback>
      <p:transition advTm="6000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0000"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0000" fill="hold" id="9" nodeType="withEffect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0000" fill="hold" id="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8" nodeType="afterEffect" presetClass="entr" presetID="17" presetSubtype="1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8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54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9"/>
      <p:bldP grpId="0" spid="30"/>
      <p:bldP grpId="0" spid="32"/>
      <p:bldP grpId="0" spid="34"/>
      <p:bldP grpId="0" spid="28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组合 8"/>
          <p:cNvGrpSpPr/>
          <p:nvPr/>
        </p:nvGrpSpPr>
        <p:grpSpPr>
          <a:xfrm>
            <a:off x="2806" y="2876550"/>
            <a:ext cx="7010400" cy="2266950"/>
            <a:chOff x="2806" y="2876550"/>
            <a:chExt cx="7010400" cy="2266950"/>
          </a:xfrm>
        </p:grpSpPr>
        <p:sp>
          <p:nvSpPr>
            <p:cNvPr id="33" name="等腰三角形 32"/>
            <p:cNvSpPr/>
            <p:nvPr/>
          </p:nvSpPr>
          <p:spPr>
            <a:xfrm>
              <a:off x="2806" y="2876550"/>
              <a:ext cx="7010400" cy="2266950"/>
            </a:xfrm>
            <a:prstGeom prst="triangle">
              <a:avLst>
                <a:gd fmla="val 41965" name="adj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等腰三角形 22"/>
            <p:cNvSpPr/>
            <p:nvPr/>
          </p:nvSpPr>
          <p:spPr>
            <a:xfrm>
              <a:off x="121920" y="2999232"/>
              <a:ext cx="6740001" cy="2144267"/>
            </a:xfrm>
            <a:prstGeom prst="triangle">
              <a:avLst>
                <a:gd fmla="val 41965" name="adj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rcRect b="39856"/>
          <a:stretch>
            <a:fillRect/>
          </a:stretch>
        </p:blipFill>
        <p:spPr>
          <a:xfrm>
            <a:off x="4800433" y="2369462"/>
            <a:ext cx="4724567" cy="2774037"/>
          </a:xfrm>
          <a:prstGeom prst="rect">
            <a:avLst/>
          </a:prstGeom>
        </p:spPr>
      </p:pic>
      <p:sp>
        <p:nvSpPr>
          <p:cNvPr id="24" name="文本框 23">
            <a:extLst>
              <a:ext uri="{FF2B5EF4-FFF2-40B4-BE49-F238E27FC236}">
                <a16:creationId xmlns:a16="http://schemas.microsoft.com/office/drawing/2014/main" id="{1CF71C16-E64D-4A3C-86BE-AF48F3F26894}"/>
              </a:ext>
            </a:extLst>
          </p:cNvPr>
          <p:cNvSpPr txBox="1"/>
          <p:nvPr/>
        </p:nvSpPr>
        <p:spPr>
          <a:xfrm>
            <a:off x="2362200" y="3486150"/>
            <a:ext cx="1217930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6600">
                <a:solidFill>
                  <a:schemeClr val="accent1"/>
                </a:solidFill>
                <a:latin typeface="+mj-ea"/>
                <a:ea typeface="+mj-ea"/>
              </a:rPr>
              <a:t>03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D0C9F504-B46A-4D07-B51C-D7D94E925CF4}"/>
              </a:ext>
            </a:extLst>
          </p:cNvPr>
          <p:cNvSpPr txBox="1"/>
          <p:nvPr/>
        </p:nvSpPr>
        <p:spPr>
          <a:xfrm>
            <a:off x="2377888" y="4324350"/>
            <a:ext cx="1229638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3200">
                <a:solidFill>
                  <a:schemeClr val="accent1"/>
                </a:solidFill>
              </a:rPr>
              <a:t>PART</a:t>
            </a:r>
          </a:p>
        </p:txBody>
      </p:sp>
      <p:sp>
        <p:nvSpPr>
          <p:cNvPr id="36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668252"/>
            <a:ext cx="5410200" cy="830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en-US" b="1" lang="zh-CN" spc="600" sz="4400">
                <a:latin typeface="+mj-ea"/>
                <a:ea typeface="+mj-ea"/>
              </a:rPr>
              <a:t>如何与人沟通</a:t>
            </a:r>
          </a:p>
        </p:txBody>
      </p:sp>
      <p:pic>
        <p:nvPicPr>
          <p:cNvPr id="51" name="图片 5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1164957"/>
            <a:ext cx="2068976" cy="1940193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2309150" y="1638572"/>
            <a:ext cx="190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799" y="968238"/>
            <a:ext cx="2823321" cy="68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en-US" lang="zh-CN" smtClean="0" sz="4000">
                <a:latin typeface="+mj-ea"/>
                <a:ea typeface="+mj-ea"/>
              </a:rPr>
              <a:t>第三部分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>
            <a:off x="2133600" y="2369463"/>
            <a:ext cx="3957955" cy="426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100"/>
              <a:t>team communication and management team communication </a:t>
            </a:r>
          </a:p>
          <a:p>
            <a:r>
              <a:rPr altLang="zh-CN" lang="en-US" smtClean="0" sz="1100"/>
              <a:t>and management team communication</a:t>
            </a:r>
          </a:p>
        </p:txBody>
      </p:sp>
    </p:spTree>
    <p:extLst>
      <p:ext uri="{BB962C8B-B14F-4D97-AF65-F5344CB8AC3E}">
        <p14:creationId val="157503189"/>
      </p:ext>
    </p:extLst>
  </p:cSld>
  <p:clrMapOvr>
    <a:masterClrMapping/>
  </p:clrMapOvr>
  <mc:AlternateContent>
    <mc:Choice Requires="p14">
      <p:transition advTm="4000" p14:dur="1250" spd="slow">
        <p14:switch dir="r"/>
      </p:transition>
    </mc:Choice>
    <mc:Fallback>
      <p:transition advTm="4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0000" fill="hold" id="5" nodeType="withEffect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0000" fill="hold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0000" fill="hold" id="1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5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4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35"/>
      <p:bldP grpId="0" spid="36"/>
      <p:bldP grpId="0" spid="19"/>
      <p:bldP grpId="0" spid="20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B7C454B9-BE7D-456A-831C-E2FD9EA4AD1B}"/>
              </a:ext>
            </a:extLst>
          </p:cNvPr>
          <p:cNvSpPr/>
          <p:nvPr/>
        </p:nvSpPr>
        <p:spPr>
          <a:xfrm>
            <a:off x="713589" y="1529195"/>
            <a:ext cx="2410611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2400">
                <a:solidFill>
                  <a:schemeClr val="accent1"/>
                </a:solidFill>
              </a:rPr>
              <a:t>如何与上司相处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C197C82B-A22B-4669-B649-D77BC926B0A4}"/>
              </a:ext>
            </a:extLst>
          </p:cNvPr>
          <p:cNvSpPr/>
          <p:nvPr/>
        </p:nvSpPr>
        <p:spPr>
          <a:xfrm>
            <a:off x="762000" y="2029547"/>
            <a:ext cx="2237589" cy="1051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en-US" lang="zh-CN" sz="1050"/>
              <a:t>尊重上司、但不怕，事先整理好要谈的内容，以轻重缓急记入笔记，要有数据观念，不可乱讲，好好听取上司的暗示作笔记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5FF023BA-50DF-4AC4-9433-71B9FFF0A467}"/>
              </a:ext>
            </a:extLst>
          </p:cNvPr>
          <p:cNvSpPr/>
          <p:nvPr/>
        </p:nvSpPr>
        <p:spPr>
          <a:xfrm>
            <a:off x="5926708" y="3442469"/>
            <a:ext cx="2567522" cy="571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050"/>
              <a:t>不发牢骚，不要只提出问题，而不提出解决问题的方案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4A231588-6976-4574-9DE4-C20C4D04E603}"/>
              </a:ext>
            </a:extLst>
          </p:cNvPr>
          <p:cNvSpPr/>
          <p:nvPr/>
        </p:nvSpPr>
        <p:spPr>
          <a:xfrm>
            <a:off x="5926708" y="1689336"/>
            <a:ext cx="2988692" cy="811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050"/>
              <a:t>与上司意见相左时，应选对时机，不宜在上司忙急时进行工作之中，应不断提出进行报告，不要让上司处于状况之外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539943" y="1200150"/>
            <a:ext cx="3652992" cy="3652992"/>
          </a:xfrm>
          <a:prstGeom prst="rect">
            <a:avLst/>
          </a:prstGeom>
        </p:spPr>
      </p:pic>
    </p:spTree>
    <p:extLst>
      <p:ext uri="{BB962C8B-B14F-4D97-AF65-F5344CB8AC3E}">
        <p14:creationId val="2311089576"/>
      </p:ext>
    </p:extLst>
  </p:cSld>
  <p:clrMapOvr>
    <a:masterClrMapping/>
  </p:clrMapOvr>
  <mc:AlternateContent>
    <mc:Choice Requires="p14">
      <p:transition advTm="4000" p14:dur="1600" spd="slow">
        <p14:prism isInverted="1"/>
      </p:transition>
    </mc:Choice>
    <mc:Fallback>
      <p:transition advTm="4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12"/>
      <p:bldP grpId="0" spid="13"/>
      <p:bldP grpId="0" spid="20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FE12364D-410C-4AFD-A646-BA7FFE3EC30A}"/>
              </a:ext>
            </a:extLst>
          </p:cNvPr>
          <p:cNvSpPr/>
          <p:nvPr/>
        </p:nvSpPr>
        <p:spPr>
          <a:xfrm>
            <a:off x="4537022" y="1276350"/>
            <a:ext cx="3200400" cy="502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2700">
                <a:solidFill>
                  <a:schemeClr val="accent1"/>
                </a:solidFill>
              </a:rPr>
              <a:t>与上司相处的忌讳</a:t>
            </a: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B562BB8C-936A-434E-B24E-3A9D5ABD5E16}"/>
              </a:ext>
            </a:extLst>
          </p:cNvPr>
          <p:cNvCxnSpPr/>
          <p:nvPr/>
        </p:nvCxnSpPr>
        <p:spPr>
          <a:xfrm>
            <a:off x="4689421" y="2636697"/>
            <a:ext cx="35581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1">
            <a:extLst>
              <a:ext uri="{FF2B5EF4-FFF2-40B4-BE49-F238E27FC236}">
                <a16:creationId xmlns:a16="http://schemas.microsoft.com/office/drawing/2014/main" id="{98A0FAFE-7693-4E2D-875B-EDF7E124880F}"/>
              </a:ext>
            </a:extLst>
          </p:cNvPr>
          <p:cNvCxnSpPr/>
          <p:nvPr/>
        </p:nvCxnSpPr>
        <p:spPr>
          <a:xfrm>
            <a:off x="4689421" y="3644505"/>
            <a:ext cx="35581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96F8DE01-1E10-4830-AD34-7064CEC1DFAD}"/>
              </a:ext>
            </a:extLst>
          </p:cNvPr>
          <p:cNvGrpSpPr/>
          <p:nvPr/>
        </p:nvGrpSpPr>
        <p:grpSpPr>
          <a:xfrm>
            <a:off x="6760868" y="1959217"/>
            <a:ext cx="1925932" cy="429107"/>
            <a:chOff x="3199365" y="2489178"/>
            <a:chExt cx="2567909" cy="572142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2AAFA428-B9F8-41EB-9BFF-ECC4EB73ABEB}"/>
                </a:ext>
              </a:extLst>
            </p:cNvPr>
            <p:cNvSpPr/>
            <p:nvPr/>
          </p:nvSpPr>
          <p:spPr>
            <a:xfrm>
              <a:off x="3836665" y="2533301"/>
              <a:ext cx="1930608" cy="3962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b="1" lang="zh-CN" sz="1350">
                  <a:latin typeface="+mj-ea"/>
                  <a:ea typeface="+mj-ea"/>
                </a:rPr>
                <a:t>不要顾上不顾下</a:t>
              </a:r>
            </a:p>
          </p:txBody>
        </p: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id="{A94284E2-35D5-462E-998E-384705DB62BB}"/>
                </a:ext>
              </a:extLst>
            </p:cNvPr>
            <p:cNvGrpSpPr/>
            <p:nvPr/>
          </p:nvGrpSpPr>
          <p:grpSpPr>
            <a:xfrm>
              <a:off x="3199365" y="2489178"/>
              <a:ext cx="572142" cy="572142"/>
              <a:chOff x="6731598" y="870857"/>
              <a:chExt cx="572142" cy="572142"/>
            </a:xfrm>
          </p:grpSpPr>
          <p:sp>
            <p:nvSpPr>
              <p:cNvPr id="18" name="椭圆 17">
                <a:extLst>
                  <a:ext uri="{FF2B5EF4-FFF2-40B4-BE49-F238E27FC236}">
                    <a16:creationId xmlns:a16="http://schemas.microsoft.com/office/drawing/2014/main" id="{6C61791B-E151-4828-97F3-3D60A348BD8D}"/>
                  </a:ext>
                </a:extLst>
              </p:cNvPr>
              <p:cNvSpPr/>
              <p:nvPr/>
            </p:nvSpPr>
            <p:spPr>
              <a:xfrm>
                <a:off x="6731598" y="870857"/>
                <a:ext cx="572142" cy="57214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350"/>
              </a:p>
            </p:txBody>
          </p:sp>
          <p:sp>
            <p:nvSpPr>
              <p:cNvPr id="19" name="black-lightbulb-symbol_44754">
                <a:extLst>
                  <a:ext uri="{FF2B5EF4-FFF2-40B4-BE49-F238E27FC236}">
                    <a16:creationId xmlns:a16="http://schemas.microsoft.com/office/drawing/2014/main" id="{0A4C1432-6506-4E9C-B356-8B9F730FD75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885483" y="941007"/>
                <a:ext cx="264371" cy="431842"/>
              </a:xfrm>
              <a:custGeom>
                <a:gdLst>
                  <a:gd fmla="*/ 145931 w 371950" name="connsiteX0"/>
                  <a:gd fmla="*/ 570451 h 607568" name="connsiteY0"/>
                  <a:gd fmla="*/ 226019 w 371950" name="connsiteX1"/>
                  <a:gd fmla="*/ 570451 h 607568" name="connsiteY1"/>
                  <a:gd fmla="*/ 244650 w 371950" name="connsiteX2"/>
                  <a:gd fmla="*/ 589048 h 607568" name="connsiteY2"/>
                  <a:gd fmla="*/ 226019 w 371950" name="connsiteX3"/>
                  <a:gd fmla="*/ 607568 h 607568" name="connsiteY3"/>
                  <a:gd fmla="*/ 145931 w 371950" name="connsiteX4"/>
                  <a:gd fmla="*/ 607568 h 607568" name="connsiteY4"/>
                  <a:gd fmla="*/ 127300 w 371950" name="connsiteX5"/>
                  <a:gd fmla="*/ 589048 h 607568" name="connsiteY5"/>
                  <a:gd fmla="*/ 145931 w 371950" name="connsiteX6"/>
                  <a:gd fmla="*/ 570451 h 607568" name="connsiteY6"/>
                  <a:gd fmla="*/ 130186 w 371950" name="connsiteX7"/>
                  <a:gd fmla="*/ 516891 h 607568" name="connsiteY7"/>
                  <a:gd fmla="*/ 241764 w 371950" name="connsiteX8"/>
                  <a:gd fmla="*/ 516891 h 607568" name="connsiteY8"/>
                  <a:gd fmla="*/ 260386 w 371950" name="connsiteX9"/>
                  <a:gd fmla="*/ 535520 h 607568" name="connsiteY9"/>
                  <a:gd fmla="*/ 241764 w 371950" name="connsiteX10"/>
                  <a:gd fmla="*/ 554150 h 607568" name="connsiteY10"/>
                  <a:gd fmla="*/ 130186 w 371950" name="connsiteX11"/>
                  <a:gd fmla="*/ 554150 h 607568" name="connsiteY11"/>
                  <a:gd fmla="*/ 111564 w 371950" name="connsiteX12"/>
                  <a:gd fmla="*/ 535520 h 607568" name="connsiteY12"/>
                  <a:gd fmla="*/ 130186 w 371950" name="connsiteX13"/>
                  <a:gd fmla="*/ 516891 h 607568" name="connsiteY13"/>
                  <a:gd fmla="*/ 130186 w 371950" name="connsiteX14"/>
                  <a:gd fmla="*/ 464391 h 607568" name="connsiteY14"/>
                  <a:gd fmla="*/ 241764 w 371950" name="connsiteX15"/>
                  <a:gd fmla="*/ 464391 h 607568" name="connsiteY15"/>
                  <a:gd fmla="*/ 260386 w 371950" name="connsiteX16"/>
                  <a:gd fmla="*/ 482988 h 607568" name="connsiteY16"/>
                  <a:gd fmla="*/ 241764 w 371950" name="connsiteX17"/>
                  <a:gd fmla="*/ 501508 h 607568" name="connsiteY17"/>
                  <a:gd fmla="*/ 130186 w 371950" name="connsiteX18"/>
                  <a:gd fmla="*/ 501508 h 607568" name="connsiteY18"/>
                  <a:gd fmla="*/ 111564 w 371950" name="connsiteX19"/>
                  <a:gd fmla="*/ 482988 h 607568" name="connsiteY19"/>
                  <a:gd fmla="*/ 130186 w 371950" name="connsiteX20"/>
                  <a:gd fmla="*/ 464391 h 607568" name="connsiteY20"/>
                  <a:gd fmla="*/ 185975 w 371950" name="connsiteX21"/>
                  <a:gd fmla="*/ 0 h 607568" name="connsiteY21"/>
                  <a:gd fmla="*/ 371950 w 371950" name="connsiteX22"/>
                  <a:gd fmla="*/ 185728 h 607568" name="connsiteY22"/>
                  <a:gd fmla="*/ 287037 w 371950" name="connsiteX23"/>
                  <a:gd fmla="*/ 340745 h 607568" name="connsiteY23"/>
                  <a:gd fmla="*/ 279001 w 371950" name="connsiteX24"/>
                  <a:gd fmla="*/ 355174 h 607568" name="connsiteY24"/>
                  <a:gd fmla="*/ 279001 w 371950" name="connsiteX25"/>
                  <a:gd fmla="*/ 408647 h 607568" name="connsiteY25"/>
                  <a:gd fmla="*/ 241760 w 371950" name="connsiteX26"/>
                  <a:gd fmla="*/ 445762 h 607568" name="connsiteY26"/>
                  <a:gd fmla="*/ 130190 w 371950" name="connsiteX27"/>
                  <a:gd fmla="*/ 445762 h 607568" name="connsiteY27"/>
                  <a:gd fmla="*/ 93026 w 371950" name="connsiteX28"/>
                  <a:gd fmla="*/ 408647 h 607568" name="connsiteY28"/>
                  <a:gd fmla="*/ 93026 w 371950" name="connsiteX29"/>
                  <a:gd fmla="*/ 355174 h 607568" name="connsiteY29"/>
                  <a:gd fmla="*/ 84913 w 371950" name="connsiteX30"/>
                  <a:gd fmla="*/ 340745 h 607568" name="connsiteY30"/>
                  <a:gd fmla="*/ 0 w 371950" name="connsiteX31"/>
                  <a:gd fmla="*/ 185728 h 607568" name="connsiteY31"/>
                  <a:gd fmla="*/ 185975 w 371950" name="connsiteX32"/>
                  <a:gd fmla="*/ 0 h 607568" name="connsiteY3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b="b" l="l" r="r" t="t"/>
                <a:pathLst>
                  <a:path h="607568" w="371950">
                    <a:moveTo>
                      <a:pt x="145931" y="570451"/>
                    </a:moveTo>
                    <a:lnTo>
                      <a:pt x="226019" y="570451"/>
                    </a:lnTo>
                    <a:cubicBezTo>
                      <a:pt x="236301" y="570451"/>
                      <a:pt x="244650" y="578785"/>
                      <a:pt x="244650" y="589048"/>
                    </a:cubicBezTo>
                    <a:cubicBezTo>
                      <a:pt x="244650" y="599311"/>
                      <a:pt x="236301" y="607568"/>
                      <a:pt x="226019" y="607568"/>
                    </a:cubicBezTo>
                    <a:lnTo>
                      <a:pt x="145931" y="607568"/>
                    </a:lnTo>
                    <a:cubicBezTo>
                      <a:pt x="135649" y="607568"/>
                      <a:pt x="127300" y="599311"/>
                      <a:pt x="127300" y="589048"/>
                    </a:cubicBezTo>
                    <a:cubicBezTo>
                      <a:pt x="127300" y="578785"/>
                      <a:pt x="135649" y="570451"/>
                      <a:pt x="145931" y="570451"/>
                    </a:cubicBezTo>
                    <a:close/>
                    <a:moveTo>
                      <a:pt x="130186" y="516891"/>
                    </a:moveTo>
                    <a:lnTo>
                      <a:pt x="241764" y="516891"/>
                    </a:lnTo>
                    <a:cubicBezTo>
                      <a:pt x="252041" y="516891"/>
                      <a:pt x="260386" y="525239"/>
                      <a:pt x="260386" y="535520"/>
                    </a:cubicBezTo>
                    <a:cubicBezTo>
                      <a:pt x="260386" y="545802"/>
                      <a:pt x="252041" y="554150"/>
                      <a:pt x="241764" y="554150"/>
                    </a:cubicBezTo>
                    <a:lnTo>
                      <a:pt x="130186" y="554150"/>
                    </a:lnTo>
                    <a:cubicBezTo>
                      <a:pt x="119909" y="554150"/>
                      <a:pt x="111564" y="545802"/>
                      <a:pt x="111564" y="535520"/>
                    </a:cubicBezTo>
                    <a:cubicBezTo>
                      <a:pt x="111564" y="525239"/>
                      <a:pt x="119909" y="516891"/>
                      <a:pt x="130186" y="516891"/>
                    </a:cubicBezTo>
                    <a:close/>
                    <a:moveTo>
                      <a:pt x="130186" y="464391"/>
                    </a:moveTo>
                    <a:lnTo>
                      <a:pt x="241764" y="464391"/>
                    </a:lnTo>
                    <a:cubicBezTo>
                      <a:pt x="252041" y="464391"/>
                      <a:pt x="260386" y="472725"/>
                      <a:pt x="260386" y="482988"/>
                    </a:cubicBezTo>
                    <a:cubicBezTo>
                      <a:pt x="260386" y="493251"/>
                      <a:pt x="252041" y="501508"/>
                      <a:pt x="241764" y="501508"/>
                    </a:cubicBezTo>
                    <a:lnTo>
                      <a:pt x="130186" y="501508"/>
                    </a:lnTo>
                    <a:cubicBezTo>
                      <a:pt x="119909" y="501508"/>
                      <a:pt x="111564" y="493251"/>
                      <a:pt x="111564" y="482988"/>
                    </a:cubicBezTo>
                    <a:cubicBezTo>
                      <a:pt x="111564" y="472725"/>
                      <a:pt x="119909" y="464391"/>
                      <a:pt x="130186" y="464391"/>
                    </a:cubicBezTo>
                    <a:close/>
                    <a:moveTo>
                      <a:pt x="185975" y="0"/>
                    </a:moveTo>
                    <a:cubicBezTo>
                      <a:pt x="288737" y="0"/>
                      <a:pt x="371950" y="83180"/>
                      <a:pt x="371950" y="185728"/>
                    </a:cubicBezTo>
                    <a:cubicBezTo>
                      <a:pt x="371950" y="250929"/>
                      <a:pt x="337954" y="307720"/>
                      <a:pt x="287037" y="340745"/>
                    </a:cubicBezTo>
                    <a:cubicBezTo>
                      <a:pt x="282633" y="343600"/>
                      <a:pt x="279001" y="349927"/>
                      <a:pt x="279001" y="355174"/>
                    </a:cubicBezTo>
                    <a:lnTo>
                      <a:pt x="279001" y="408647"/>
                    </a:lnTo>
                    <a:cubicBezTo>
                      <a:pt x="279001" y="429172"/>
                      <a:pt x="262312" y="445762"/>
                      <a:pt x="241760" y="445762"/>
                    </a:cubicBezTo>
                    <a:lnTo>
                      <a:pt x="130190" y="445762"/>
                    </a:lnTo>
                    <a:cubicBezTo>
                      <a:pt x="109638" y="445762"/>
                      <a:pt x="93026" y="429172"/>
                      <a:pt x="93026" y="408647"/>
                    </a:cubicBezTo>
                    <a:lnTo>
                      <a:pt x="93026" y="355174"/>
                    </a:lnTo>
                    <a:cubicBezTo>
                      <a:pt x="93026" y="349927"/>
                      <a:pt x="89318" y="343600"/>
                      <a:pt x="84913" y="340745"/>
                    </a:cubicBezTo>
                    <a:cubicBezTo>
                      <a:pt x="33996" y="307643"/>
                      <a:pt x="0" y="250929"/>
                      <a:pt x="0" y="185728"/>
                    </a:cubicBezTo>
                    <a:cubicBezTo>
                      <a:pt x="0" y="83180"/>
                      <a:pt x="83291" y="0"/>
                      <a:pt x="18597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/>
            </p:txBody>
          </p:sp>
        </p:grp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CD4267A6-1FE1-4283-A444-F0367C06543E}"/>
              </a:ext>
            </a:extLst>
          </p:cNvPr>
          <p:cNvGrpSpPr/>
          <p:nvPr/>
        </p:nvGrpSpPr>
        <p:grpSpPr>
          <a:xfrm>
            <a:off x="4624160" y="1959217"/>
            <a:ext cx="1652396" cy="429107"/>
            <a:chOff x="350422" y="2489178"/>
            <a:chExt cx="2203194" cy="572142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3C6F8C19-526A-4257-98F2-17AAF54433A4}"/>
                </a:ext>
              </a:extLst>
            </p:cNvPr>
            <p:cNvSpPr/>
            <p:nvPr/>
          </p:nvSpPr>
          <p:spPr>
            <a:xfrm>
              <a:off x="936179" y="2533301"/>
              <a:ext cx="1617437" cy="3962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b="1" lang="zh-CN" sz="1350">
                  <a:latin typeface="+mj-ea"/>
                  <a:ea typeface="+mj-ea"/>
                </a:rPr>
                <a:t>不要冲撞上级</a:t>
              </a:r>
            </a:p>
          </p:txBody>
        </p: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71B0998D-0190-4440-9D48-D5F855FABF17}"/>
                </a:ext>
              </a:extLst>
            </p:cNvPr>
            <p:cNvGrpSpPr/>
            <p:nvPr/>
          </p:nvGrpSpPr>
          <p:grpSpPr>
            <a:xfrm>
              <a:off x="350422" y="2489178"/>
              <a:ext cx="572142" cy="572142"/>
              <a:chOff x="6731598" y="870857"/>
              <a:chExt cx="572142" cy="572142"/>
            </a:xfrm>
          </p:grpSpPr>
          <p:sp>
            <p:nvSpPr>
              <p:cNvPr id="15" name="椭圆 14">
                <a:extLst>
                  <a:ext uri="{FF2B5EF4-FFF2-40B4-BE49-F238E27FC236}">
                    <a16:creationId xmlns:a16="http://schemas.microsoft.com/office/drawing/2014/main" id="{BBF1FFDD-1D69-4675-9A36-03B9471FFA46}"/>
                  </a:ext>
                </a:extLst>
              </p:cNvPr>
              <p:cNvSpPr/>
              <p:nvPr/>
            </p:nvSpPr>
            <p:spPr>
              <a:xfrm>
                <a:off x="6731598" y="870857"/>
                <a:ext cx="572142" cy="57214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350"/>
              </a:p>
            </p:txBody>
          </p:sp>
          <p:sp>
            <p:nvSpPr>
              <p:cNvPr id="14" name="black-lightbulb-symbol_44754">
                <a:extLst>
                  <a:ext uri="{FF2B5EF4-FFF2-40B4-BE49-F238E27FC236}">
                    <a16:creationId xmlns:a16="http://schemas.microsoft.com/office/drawing/2014/main" id="{574F6B73-CA05-4FEA-9E65-9CC7C2142F3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885483" y="941007"/>
                <a:ext cx="264371" cy="431842"/>
              </a:xfrm>
              <a:custGeom>
                <a:gdLst>
                  <a:gd fmla="*/ 145931 w 371950" name="connsiteX0"/>
                  <a:gd fmla="*/ 570451 h 607568" name="connsiteY0"/>
                  <a:gd fmla="*/ 226019 w 371950" name="connsiteX1"/>
                  <a:gd fmla="*/ 570451 h 607568" name="connsiteY1"/>
                  <a:gd fmla="*/ 244650 w 371950" name="connsiteX2"/>
                  <a:gd fmla="*/ 589048 h 607568" name="connsiteY2"/>
                  <a:gd fmla="*/ 226019 w 371950" name="connsiteX3"/>
                  <a:gd fmla="*/ 607568 h 607568" name="connsiteY3"/>
                  <a:gd fmla="*/ 145931 w 371950" name="connsiteX4"/>
                  <a:gd fmla="*/ 607568 h 607568" name="connsiteY4"/>
                  <a:gd fmla="*/ 127300 w 371950" name="connsiteX5"/>
                  <a:gd fmla="*/ 589048 h 607568" name="connsiteY5"/>
                  <a:gd fmla="*/ 145931 w 371950" name="connsiteX6"/>
                  <a:gd fmla="*/ 570451 h 607568" name="connsiteY6"/>
                  <a:gd fmla="*/ 130186 w 371950" name="connsiteX7"/>
                  <a:gd fmla="*/ 516891 h 607568" name="connsiteY7"/>
                  <a:gd fmla="*/ 241764 w 371950" name="connsiteX8"/>
                  <a:gd fmla="*/ 516891 h 607568" name="connsiteY8"/>
                  <a:gd fmla="*/ 260386 w 371950" name="connsiteX9"/>
                  <a:gd fmla="*/ 535520 h 607568" name="connsiteY9"/>
                  <a:gd fmla="*/ 241764 w 371950" name="connsiteX10"/>
                  <a:gd fmla="*/ 554150 h 607568" name="connsiteY10"/>
                  <a:gd fmla="*/ 130186 w 371950" name="connsiteX11"/>
                  <a:gd fmla="*/ 554150 h 607568" name="connsiteY11"/>
                  <a:gd fmla="*/ 111564 w 371950" name="connsiteX12"/>
                  <a:gd fmla="*/ 535520 h 607568" name="connsiteY12"/>
                  <a:gd fmla="*/ 130186 w 371950" name="connsiteX13"/>
                  <a:gd fmla="*/ 516891 h 607568" name="connsiteY13"/>
                  <a:gd fmla="*/ 130186 w 371950" name="connsiteX14"/>
                  <a:gd fmla="*/ 464391 h 607568" name="connsiteY14"/>
                  <a:gd fmla="*/ 241764 w 371950" name="connsiteX15"/>
                  <a:gd fmla="*/ 464391 h 607568" name="connsiteY15"/>
                  <a:gd fmla="*/ 260386 w 371950" name="connsiteX16"/>
                  <a:gd fmla="*/ 482988 h 607568" name="connsiteY16"/>
                  <a:gd fmla="*/ 241764 w 371950" name="connsiteX17"/>
                  <a:gd fmla="*/ 501508 h 607568" name="connsiteY17"/>
                  <a:gd fmla="*/ 130186 w 371950" name="connsiteX18"/>
                  <a:gd fmla="*/ 501508 h 607568" name="connsiteY18"/>
                  <a:gd fmla="*/ 111564 w 371950" name="connsiteX19"/>
                  <a:gd fmla="*/ 482988 h 607568" name="connsiteY19"/>
                  <a:gd fmla="*/ 130186 w 371950" name="connsiteX20"/>
                  <a:gd fmla="*/ 464391 h 607568" name="connsiteY20"/>
                  <a:gd fmla="*/ 185975 w 371950" name="connsiteX21"/>
                  <a:gd fmla="*/ 0 h 607568" name="connsiteY21"/>
                  <a:gd fmla="*/ 371950 w 371950" name="connsiteX22"/>
                  <a:gd fmla="*/ 185728 h 607568" name="connsiteY22"/>
                  <a:gd fmla="*/ 287037 w 371950" name="connsiteX23"/>
                  <a:gd fmla="*/ 340745 h 607568" name="connsiteY23"/>
                  <a:gd fmla="*/ 279001 w 371950" name="connsiteX24"/>
                  <a:gd fmla="*/ 355174 h 607568" name="connsiteY24"/>
                  <a:gd fmla="*/ 279001 w 371950" name="connsiteX25"/>
                  <a:gd fmla="*/ 408647 h 607568" name="connsiteY25"/>
                  <a:gd fmla="*/ 241760 w 371950" name="connsiteX26"/>
                  <a:gd fmla="*/ 445762 h 607568" name="connsiteY26"/>
                  <a:gd fmla="*/ 130190 w 371950" name="connsiteX27"/>
                  <a:gd fmla="*/ 445762 h 607568" name="connsiteY27"/>
                  <a:gd fmla="*/ 93026 w 371950" name="connsiteX28"/>
                  <a:gd fmla="*/ 408647 h 607568" name="connsiteY28"/>
                  <a:gd fmla="*/ 93026 w 371950" name="connsiteX29"/>
                  <a:gd fmla="*/ 355174 h 607568" name="connsiteY29"/>
                  <a:gd fmla="*/ 84913 w 371950" name="connsiteX30"/>
                  <a:gd fmla="*/ 340745 h 607568" name="connsiteY30"/>
                  <a:gd fmla="*/ 0 w 371950" name="connsiteX31"/>
                  <a:gd fmla="*/ 185728 h 607568" name="connsiteY31"/>
                  <a:gd fmla="*/ 185975 w 371950" name="connsiteX32"/>
                  <a:gd fmla="*/ 0 h 607568" name="connsiteY3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b="b" l="l" r="r" t="t"/>
                <a:pathLst>
                  <a:path h="607568" w="371950">
                    <a:moveTo>
                      <a:pt x="145931" y="570451"/>
                    </a:moveTo>
                    <a:lnTo>
                      <a:pt x="226019" y="570451"/>
                    </a:lnTo>
                    <a:cubicBezTo>
                      <a:pt x="236301" y="570451"/>
                      <a:pt x="244650" y="578785"/>
                      <a:pt x="244650" y="589048"/>
                    </a:cubicBezTo>
                    <a:cubicBezTo>
                      <a:pt x="244650" y="599311"/>
                      <a:pt x="236301" y="607568"/>
                      <a:pt x="226019" y="607568"/>
                    </a:cubicBezTo>
                    <a:lnTo>
                      <a:pt x="145931" y="607568"/>
                    </a:lnTo>
                    <a:cubicBezTo>
                      <a:pt x="135649" y="607568"/>
                      <a:pt x="127300" y="599311"/>
                      <a:pt x="127300" y="589048"/>
                    </a:cubicBezTo>
                    <a:cubicBezTo>
                      <a:pt x="127300" y="578785"/>
                      <a:pt x="135649" y="570451"/>
                      <a:pt x="145931" y="570451"/>
                    </a:cubicBezTo>
                    <a:close/>
                    <a:moveTo>
                      <a:pt x="130186" y="516891"/>
                    </a:moveTo>
                    <a:lnTo>
                      <a:pt x="241764" y="516891"/>
                    </a:lnTo>
                    <a:cubicBezTo>
                      <a:pt x="252041" y="516891"/>
                      <a:pt x="260386" y="525239"/>
                      <a:pt x="260386" y="535520"/>
                    </a:cubicBezTo>
                    <a:cubicBezTo>
                      <a:pt x="260386" y="545802"/>
                      <a:pt x="252041" y="554150"/>
                      <a:pt x="241764" y="554150"/>
                    </a:cubicBezTo>
                    <a:lnTo>
                      <a:pt x="130186" y="554150"/>
                    </a:lnTo>
                    <a:cubicBezTo>
                      <a:pt x="119909" y="554150"/>
                      <a:pt x="111564" y="545802"/>
                      <a:pt x="111564" y="535520"/>
                    </a:cubicBezTo>
                    <a:cubicBezTo>
                      <a:pt x="111564" y="525239"/>
                      <a:pt x="119909" y="516891"/>
                      <a:pt x="130186" y="516891"/>
                    </a:cubicBezTo>
                    <a:close/>
                    <a:moveTo>
                      <a:pt x="130186" y="464391"/>
                    </a:moveTo>
                    <a:lnTo>
                      <a:pt x="241764" y="464391"/>
                    </a:lnTo>
                    <a:cubicBezTo>
                      <a:pt x="252041" y="464391"/>
                      <a:pt x="260386" y="472725"/>
                      <a:pt x="260386" y="482988"/>
                    </a:cubicBezTo>
                    <a:cubicBezTo>
                      <a:pt x="260386" y="493251"/>
                      <a:pt x="252041" y="501508"/>
                      <a:pt x="241764" y="501508"/>
                    </a:cubicBezTo>
                    <a:lnTo>
                      <a:pt x="130186" y="501508"/>
                    </a:lnTo>
                    <a:cubicBezTo>
                      <a:pt x="119909" y="501508"/>
                      <a:pt x="111564" y="493251"/>
                      <a:pt x="111564" y="482988"/>
                    </a:cubicBezTo>
                    <a:cubicBezTo>
                      <a:pt x="111564" y="472725"/>
                      <a:pt x="119909" y="464391"/>
                      <a:pt x="130186" y="464391"/>
                    </a:cubicBezTo>
                    <a:close/>
                    <a:moveTo>
                      <a:pt x="185975" y="0"/>
                    </a:moveTo>
                    <a:cubicBezTo>
                      <a:pt x="288737" y="0"/>
                      <a:pt x="371950" y="83180"/>
                      <a:pt x="371950" y="185728"/>
                    </a:cubicBezTo>
                    <a:cubicBezTo>
                      <a:pt x="371950" y="250929"/>
                      <a:pt x="337954" y="307720"/>
                      <a:pt x="287037" y="340745"/>
                    </a:cubicBezTo>
                    <a:cubicBezTo>
                      <a:pt x="282633" y="343600"/>
                      <a:pt x="279001" y="349927"/>
                      <a:pt x="279001" y="355174"/>
                    </a:cubicBezTo>
                    <a:lnTo>
                      <a:pt x="279001" y="408647"/>
                    </a:lnTo>
                    <a:cubicBezTo>
                      <a:pt x="279001" y="429172"/>
                      <a:pt x="262312" y="445762"/>
                      <a:pt x="241760" y="445762"/>
                    </a:cubicBezTo>
                    <a:lnTo>
                      <a:pt x="130190" y="445762"/>
                    </a:lnTo>
                    <a:cubicBezTo>
                      <a:pt x="109638" y="445762"/>
                      <a:pt x="93026" y="429172"/>
                      <a:pt x="93026" y="408647"/>
                    </a:cubicBezTo>
                    <a:lnTo>
                      <a:pt x="93026" y="355174"/>
                    </a:lnTo>
                    <a:cubicBezTo>
                      <a:pt x="93026" y="349927"/>
                      <a:pt x="89318" y="343600"/>
                      <a:pt x="84913" y="340745"/>
                    </a:cubicBezTo>
                    <a:cubicBezTo>
                      <a:pt x="33996" y="307643"/>
                      <a:pt x="0" y="250929"/>
                      <a:pt x="0" y="185728"/>
                    </a:cubicBezTo>
                    <a:cubicBezTo>
                      <a:pt x="0" y="83180"/>
                      <a:pt x="83291" y="0"/>
                      <a:pt x="18597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/>
            </p:txBody>
          </p:sp>
        </p:grp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F17D26ED-2C74-41DE-ABFF-CB1D309C9A21}"/>
              </a:ext>
            </a:extLst>
          </p:cNvPr>
          <p:cNvGrpSpPr/>
          <p:nvPr/>
        </p:nvGrpSpPr>
        <p:grpSpPr>
          <a:xfrm>
            <a:off x="4635229" y="2927181"/>
            <a:ext cx="1694413" cy="429107"/>
            <a:chOff x="294399" y="3986931"/>
            <a:chExt cx="2572388" cy="572142"/>
          </a:xfrm>
        </p:grpSpPr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id="{6959178B-9F9B-4F95-85B2-24F3866BA6CD}"/>
                </a:ext>
              </a:extLst>
            </p:cNvPr>
            <p:cNvGrpSpPr/>
            <p:nvPr/>
          </p:nvGrpSpPr>
          <p:grpSpPr>
            <a:xfrm>
              <a:off x="294399" y="3986931"/>
              <a:ext cx="572142" cy="572142"/>
              <a:chOff x="6731598" y="870857"/>
              <a:chExt cx="572142" cy="572142"/>
            </a:xfrm>
          </p:grpSpPr>
          <p:sp>
            <p:nvSpPr>
              <p:cNvPr id="21" name="椭圆 20">
                <a:extLst>
                  <a:ext uri="{FF2B5EF4-FFF2-40B4-BE49-F238E27FC236}">
                    <a16:creationId xmlns:a16="http://schemas.microsoft.com/office/drawing/2014/main" id="{0E15DDC3-1DFF-479B-B394-23DA8AE87294}"/>
                  </a:ext>
                </a:extLst>
              </p:cNvPr>
              <p:cNvSpPr/>
              <p:nvPr/>
            </p:nvSpPr>
            <p:spPr>
              <a:xfrm>
                <a:off x="6731598" y="870857"/>
                <a:ext cx="572142" cy="57214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350"/>
              </a:p>
            </p:txBody>
          </p:sp>
          <p:sp>
            <p:nvSpPr>
              <p:cNvPr id="22" name="black-lightbulb-symbol_44754">
                <a:extLst>
                  <a:ext uri="{FF2B5EF4-FFF2-40B4-BE49-F238E27FC236}">
                    <a16:creationId xmlns:a16="http://schemas.microsoft.com/office/drawing/2014/main" id="{500D32D6-D9B9-46FA-B5F2-F9B76DB162C4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885483" y="941007"/>
                <a:ext cx="264371" cy="431842"/>
              </a:xfrm>
              <a:custGeom>
                <a:gdLst>
                  <a:gd fmla="*/ 145931 w 371950" name="connsiteX0"/>
                  <a:gd fmla="*/ 570451 h 607568" name="connsiteY0"/>
                  <a:gd fmla="*/ 226019 w 371950" name="connsiteX1"/>
                  <a:gd fmla="*/ 570451 h 607568" name="connsiteY1"/>
                  <a:gd fmla="*/ 244650 w 371950" name="connsiteX2"/>
                  <a:gd fmla="*/ 589048 h 607568" name="connsiteY2"/>
                  <a:gd fmla="*/ 226019 w 371950" name="connsiteX3"/>
                  <a:gd fmla="*/ 607568 h 607568" name="connsiteY3"/>
                  <a:gd fmla="*/ 145931 w 371950" name="connsiteX4"/>
                  <a:gd fmla="*/ 607568 h 607568" name="connsiteY4"/>
                  <a:gd fmla="*/ 127300 w 371950" name="connsiteX5"/>
                  <a:gd fmla="*/ 589048 h 607568" name="connsiteY5"/>
                  <a:gd fmla="*/ 145931 w 371950" name="connsiteX6"/>
                  <a:gd fmla="*/ 570451 h 607568" name="connsiteY6"/>
                  <a:gd fmla="*/ 130186 w 371950" name="connsiteX7"/>
                  <a:gd fmla="*/ 516891 h 607568" name="connsiteY7"/>
                  <a:gd fmla="*/ 241764 w 371950" name="connsiteX8"/>
                  <a:gd fmla="*/ 516891 h 607568" name="connsiteY8"/>
                  <a:gd fmla="*/ 260386 w 371950" name="connsiteX9"/>
                  <a:gd fmla="*/ 535520 h 607568" name="connsiteY9"/>
                  <a:gd fmla="*/ 241764 w 371950" name="connsiteX10"/>
                  <a:gd fmla="*/ 554150 h 607568" name="connsiteY10"/>
                  <a:gd fmla="*/ 130186 w 371950" name="connsiteX11"/>
                  <a:gd fmla="*/ 554150 h 607568" name="connsiteY11"/>
                  <a:gd fmla="*/ 111564 w 371950" name="connsiteX12"/>
                  <a:gd fmla="*/ 535520 h 607568" name="connsiteY12"/>
                  <a:gd fmla="*/ 130186 w 371950" name="connsiteX13"/>
                  <a:gd fmla="*/ 516891 h 607568" name="connsiteY13"/>
                  <a:gd fmla="*/ 130186 w 371950" name="connsiteX14"/>
                  <a:gd fmla="*/ 464391 h 607568" name="connsiteY14"/>
                  <a:gd fmla="*/ 241764 w 371950" name="connsiteX15"/>
                  <a:gd fmla="*/ 464391 h 607568" name="connsiteY15"/>
                  <a:gd fmla="*/ 260386 w 371950" name="connsiteX16"/>
                  <a:gd fmla="*/ 482988 h 607568" name="connsiteY16"/>
                  <a:gd fmla="*/ 241764 w 371950" name="connsiteX17"/>
                  <a:gd fmla="*/ 501508 h 607568" name="connsiteY17"/>
                  <a:gd fmla="*/ 130186 w 371950" name="connsiteX18"/>
                  <a:gd fmla="*/ 501508 h 607568" name="connsiteY18"/>
                  <a:gd fmla="*/ 111564 w 371950" name="connsiteX19"/>
                  <a:gd fmla="*/ 482988 h 607568" name="connsiteY19"/>
                  <a:gd fmla="*/ 130186 w 371950" name="connsiteX20"/>
                  <a:gd fmla="*/ 464391 h 607568" name="connsiteY20"/>
                  <a:gd fmla="*/ 185975 w 371950" name="connsiteX21"/>
                  <a:gd fmla="*/ 0 h 607568" name="connsiteY21"/>
                  <a:gd fmla="*/ 371950 w 371950" name="connsiteX22"/>
                  <a:gd fmla="*/ 185728 h 607568" name="connsiteY22"/>
                  <a:gd fmla="*/ 287037 w 371950" name="connsiteX23"/>
                  <a:gd fmla="*/ 340745 h 607568" name="connsiteY23"/>
                  <a:gd fmla="*/ 279001 w 371950" name="connsiteX24"/>
                  <a:gd fmla="*/ 355174 h 607568" name="connsiteY24"/>
                  <a:gd fmla="*/ 279001 w 371950" name="connsiteX25"/>
                  <a:gd fmla="*/ 408647 h 607568" name="connsiteY25"/>
                  <a:gd fmla="*/ 241760 w 371950" name="connsiteX26"/>
                  <a:gd fmla="*/ 445762 h 607568" name="connsiteY26"/>
                  <a:gd fmla="*/ 130190 w 371950" name="connsiteX27"/>
                  <a:gd fmla="*/ 445762 h 607568" name="connsiteY27"/>
                  <a:gd fmla="*/ 93026 w 371950" name="connsiteX28"/>
                  <a:gd fmla="*/ 408647 h 607568" name="connsiteY28"/>
                  <a:gd fmla="*/ 93026 w 371950" name="connsiteX29"/>
                  <a:gd fmla="*/ 355174 h 607568" name="connsiteY29"/>
                  <a:gd fmla="*/ 84913 w 371950" name="connsiteX30"/>
                  <a:gd fmla="*/ 340745 h 607568" name="connsiteY30"/>
                  <a:gd fmla="*/ 0 w 371950" name="connsiteX31"/>
                  <a:gd fmla="*/ 185728 h 607568" name="connsiteY31"/>
                  <a:gd fmla="*/ 185975 w 371950" name="connsiteX32"/>
                  <a:gd fmla="*/ 0 h 607568" name="connsiteY3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b="b" l="l" r="r" t="t"/>
                <a:pathLst>
                  <a:path h="607568" w="371950">
                    <a:moveTo>
                      <a:pt x="145931" y="570451"/>
                    </a:moveTo>
                    <a:lnTo>
                      <a:pt x="226019" y="570451"/>
                    </a:lnTo>
                    <a:cubicBezTo>
                      <a:pt x="236301" y="570451"/>
                      <a:pt x="244650" y="578785"/>
                      <a:pt x="244650" y="589048"/>
                    </a:cubicBezTo>
                    <a:cubicBezTo>
                      <a:pt x="244650" y="599311"/>
                      <a:pt x="236301" y="607568"/>
                      <a:pt x="226019" y="607568"/>
                    </a:cubicBezTo>
                    <a:lnTo>
                      <a:pt x="145931" y="607568"/>
                    </a:lnTo>
                    <a:cubicBezTo>
                      <a:pt x="135649" y="607568"/>
                      <a:pt x="127300" y="599311"/>
                      <a:pt x="127300" y="589048"/>
                    </a:cubicBezTo>
                    <a:cubicBezTo>
                      <a:pt x="127300" y="578785"/>
                      <a:pt x="135649" y="570451"/>
                      <a:pt x="145931" y="570451"/>
                    </a:cubicBezTo>
                    <a:close/>
                    <a:moveTo>
                      <a:pt x="130186" y="516891"/>
                    </a:moveTo>
                    <a:lnTo>
                      <a:pt x="241764" y="516891"/>
                    </a:lnTo>
                    <a:cubicBezTo>
                      <a:pt x="252041" y="516891"/>
                      <a:pt x="260386" y="525239"/>
                      <a:pt x="260386" y="535520"/>
                    </a:cubicBezTo>
                    <a:cubicBezTo>
                      <a:pt x="260386" y="545802"/>
                      <a:pt x="252041" y="554150"/>
                      <a:pt x="241764" y="554150"/>
                    </a:cubicBezTo>
                    <a:lnTo>
                      <a:pt x="130186" y="554150"/>
                    </a:lnTo>
                    <a:cubicBezTo>
                      <a:pt x="119909" y="554150"/>
                      <a:pt x="111564" y="545802"/>
                      <a:pt x="111564" y="535520"/>
                    </a:cubicBezTo>
                    <a:cubicBezTo>
                      <a:pt x="111564" y="525239"/>
                      <a:pt x="119909" y="516891"/>
                      <a:pt x="130186" y="516891"/>
                    </a:cubicBezTo>
                    <a:close/>
                    <a:moveTo>
                      <a:pt x="130186" y="464391"/>
                    </a:moveTo>
                    <a:lnTo>
                      <a:pt x="241764" y="464391"/>
                    </a:lnTo>
                    <a:cubicBezTo>
                      <a:pt x="252041" y="464391"/>
                      <a:pt x="260386" y="472725"/>
                      <a:pt x="260386" y="482988"/>
                    </a:cubicBezTo>
                    <a:cubicBezTo>
                      <a:pt x="260386" y="493251"/>
                      <a:pt x="252041" y="501508"/>
                      <a:pt x="241764" y="501508"/>
                    </a:cubicBezTo>
                    <a:lnTo>
                      <a:pt x="130186" y="501508"/>
                    </a:lnTo>
                    <a:cubicBezTo>
                      <a:pt x="119909" y="501508"/>
                      <a:pt x="111564" y="493251"/>
                      <a:pt x="111564" y="482988"/>
                    </a:cubicBezTo>
                    <a:cubicBezTo>
                      <a:pt x="111564" y="472725"/>
                      <a:pt x="119909" y="464391"/>
                      <a:pt x="130186" y="464391"/>
                    </a:cubicBezTo>
                    <a:close/>
                    <a:moveTo>
                      <a:pt x="185975" y="0"/>
                    </a:moveTo>
                    <a:cubicBezTo>
                      <a:pt x="288737" y="0"/>
                      <a:pt x="371950" y="83180"/>
                      <a:pt x="371950" y="185728"/>
                    </a:cubicBezTo>
                    <a:cubicBezTo>
                      <a:pt x="371950" y="250929"/>
                      <a:pt x="337954" y="307720"/>
                      <a:pt x="287037" y="340745"/>
                    </a:cubicBezTo>
                    <a:cubicBezTo>
                      <a:pt x="282633" y="343600"/>
                      <a:pt x="279001" y="349927"/>
                      <a:pt x="279001" y="355174"/>
                    </a:cubicBezTo>
                    <a:lnTo>
                      <a:pt x="279001" y="408647"/>
                    </a:lnTo>
                    <a:cubicBezTo>
                      <a:pt x="279001" y="429172"/>
                      <a:pt x="262312" y="445762"/>
                      <a:pt x="241760" y="445762"/>
                    </a:cubicBezTo>
                    <a:lnTo>
                      <a:pt x="130190" y="445762"/>
                    </a:lnTo>
                    <a:cubicBezTo>
                      <a:pt x="109638" y="445762"/>
                      <a:pt x="93026" y="429172"/>
                      <a:pt x="93026" y="408647"/>
                    </a:cubicBezTo>
                    <a:lnTo>
                      <a:pt x="93026" y="355174"/>
                    </a:lnTo>
                    <a:cubicBezTo>
                      <a:pt x="93026" y="349927"/>
                      <a:pt x="89318" y="343600"/>
                      <a:pt x="84913" y="340745"/>
                    </a:cubicBezTo>
                    <a:cubicBezTo>
                      <a:pt x="33996" y="307643"/>
                      <a:pt x="0" y="250929"/>
                      <a:pt x="0" y="185728"/>
                    </a:cubicBezTo>
                    <a:cubicBezTo>
                      <a:pt x="0" y="83180"/>
                      <a:pt x="83291" y="0"/>
                      <a:pt x="18597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/>
            </p:txBody>
          </p:sp>
        </p:grp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9A98AED4-370D-4E76-8A92-4E3BA45045C0}"/>
                </a:ext>
              </a:extLst>
            </p:cNvPr>
            <p:cNvSpPr/>
            <p:nvPr/>
          </p:nvSpPr>
          <p:spPr>
            <a:xfrm>
              <a:off x="936179" y="4122262"/>
              <a:ext cx="1930608" cy="3962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b="1" lang="zh-CN" sz="1350">
                  <a:latin typeface="+mj-ea"/>
                  <a:ea typeface="+mj-ea"/>
                </a:rPr>
                <a:t>不要唯唯诺诺</a:t>
              </a:r>
            </a:p>
          </p:txBody>
        </p:sp>
      </p:grp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32B6DA2F-CA17-47F8-9D31-CC6C35FCCD21}"/>
              </a:ext>
            </a:extLst>
          </p:cNvPr>
          <p:cNvGrpSpPr/>
          <p:nvPr/>
        </p:nvGrpSpPr>
        <p:grpSpPr>
          <a:xfrm>
            <a:off x="6773636" y="2927181"/>
            <a:ext cx="1913164" cy="429107"/>
            <a:chOff x="3216389" y="3986931"/>
            <a:chExt cx="2550885" cy="572142"/>
          </a:xfrm>
        </p:grpSpPr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C209FA1E-7A26-40DE-860A-83F0C05C7CC3}"/>
                </a:ext>
              </a:extLst>
            </p:cNvPr>
            <p:cNvGrpSpPr/>
            <p:nvPr/>
          </p:nvGrpSpPr>
          <p:grpSpPr>
            <a:xfrm>
              <a:off x="3216389" y="3986931"/>
              <a:ext cx="572142" cy="572142"/>
              <a:chOff x="6731598" y="870857"/>
              <a:chExt cx="572142" cy="572142"/>
            </a:xfrm>
          </p:grpSpPr>
          <p:sp>
            <p:nvSpPr>
              <p:cNvPr id="24" name="椭圆 23">
                <a:extLst>
                  <a:ext uri="{FF2B5EF4-FFF2-40B4-BE49-F238E27FC236}">
                    <a16:creationId xmlns:a16="http://schemas.microsoft.com/office/drawing/2014/main" id="{61CC11C3-D903-4178-B726-26B819677C20}"/>
                  </a:ext>
                </a:extLst>
              </p:cNvPr>
              <p:cNvSpPr/>
              <p:nvPr/>
            </p:nvSpPr>
            <p:spPr>
              <a:xfrm>
                <a:off x="6731598" y="870857"/>
                <a:ext cx="572142" cy="57214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350"/>
              </a:p>
            </p:txBody>
          </p:sp>
          <p:sp>
            <p:nvSpPr>
              <p:cNvPr id="25" name="black-lightbulb-symbol_44754">
                <a:extLst>
                  <a:ext uri="{FF2B5EF4-FFF2-40B4-BE49-F238E27FC236}">
                    <a16:creationId xmlns:a16="http://schemas.microsoft.com/office/drawing/2014/main" id="{18E5E206-296D-4640-AABC-503540E7D82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885483" y="941007"/>
                <a:ext cx="264371" cy="431842"/>
              </a:xfrm>
              <a:custGeom>
                <a:gdLst>
                  <a:gd fmla="*/ 145931 w 371950" name="connsiteX0"/>
                  <a:gd fmla="*/ 570451 h 607568" name="connsiteY0"/>
                  <a:gd fmla="*/ 226019 w 371950" name="connsiteX1"/>
                  <a:gd fmla="*/ 570451 h 607568" name="connsiteY1"/>
                  <a:gd fmla="*/ 244650 w 371950" name="connsiteX2"/>
                  <a:gd fmla="*/ 589048 h 607568" name="connsiteY2"/>
                  <a:gd fmla="*/ 226019 w 371950" name="connsiteX3"/>
                  <a:gd fmla="*/ 607568 h 607568" name="connsiteY3"/>
                  <a:gd fmla="*/ 145931 w 371950" name="connsiteX4"/>
                  <a:gd fmla="*/ 607568 h 607568" name="connsiteY4"/>
                  <a:gd fmla="*/ 127300 w 371950" name="connsiteX5"/>
                  <a:gd fmla="*/ 589048 h 607568" name="connsiteY5"/>
                  <a:gd fmla="*/ 145931 w 371950" name="connsiteX6"/>
                  <a:gd fmla="*/ 570451 h 607568" name="connsiteY6"/>
                  <a:gd fmla="*/ 130186 w 371950" name="connsiteX7"/>
                  <a:gd fmla="*/ 516891 h 607568" name="connsiteY7"/>
                  <a:gd fmla="*/ 241764 w 371950" name="connsiteX8"/>
                  <a:gd fmla="*/ 516891 h 607568" name="connsiteY8"/>
                  <a:gd fmla="*/ 260386 w 371950" name="connsiteX9"/>
                  <a:gd fmla="*/ 535520 h 607568" name="connsiteY9"/>
                  <a:gd fmla="*/ 241764 w 371950" name="connsiteX10"/>
                  <a:gd fmla="*/ 554150 h 607568" name="connsiteY10"/>
                  <a:gd fmla="*/ 130186 w 371950" name="connsiteX11"/>
                  <a:gd fmla="*/ 554150 h 607568" name="connsiteY11"/>
                  <a:gd fmla="*/ 111564 w 371950" name="connsiteX12"/>
                  <a:gd fmla="*/ 535520 h 607568" name="connsiteY12"/>
                  <a:gd fmla="*/ 130186 w 371950" name="connsiteX13"/>
                  <a:gd fmla="*/ 516891 h 607568" name="connsiteY13"/>
                  <a:gd fmla="*/ 130186 w 371950" name="connsiteX14"/>
                  <a:gd fmla="*/ 464391 h 607568" name="connsiteY14"/>
                  <a:gd fmla="*/ 241764 w 371950" name="connsiteX15"/>
                  <a:gd fmla="*/ 464391 h 607568" name="connsiteY15"/>
                  <a:gd fmla="*/ 260386 w 371950" name="connsiteX16"/>
                  <a:gd fmla="*/ 482988 h 607568" name="connsiteY16"/>
                  <a:gd fmla="*/ 241764 w 371950" name="connsiteX17"/>
                  <a:gd fmla="*/ 501508 h 607568" name="connsiteY17"/>
                  <a:gd fmla="*/ 130186 w 371950" name="connsiteX18"/>
                  <a:gd fmla="*/ 501508 h 607568" name="connsiteY18"/>
                  <a:gd fmla="*/ 111564 w 371950" name="connsiteX19"/>
                  <a:gd fmla="*/ 482988 h 607568" name="connsiteY19"/>
                  <a:gd fmla="*/ 130186 w 371950" name="connsiteX20"/>
                  <a:gd fmla="*/ 464391 h 607568" name="connsiteY20"/>
                  <a:gd fmla="*/ 185975 w 371950" name="connsiteX21"/>
                  <a:gd fmla="*/ 0 h 607568" name="connsiteY21"/>
                  <a:gd fmla="*/ 371950 w 371950" name="connsiteX22"/>
                  <a:gd fmla="*/ 185728 h 607568" name="connsiteY22"/>
                  <a:gd fmla="*/ 287037 w 371950" name="connsiteX23"/>
                  <a:gd fmla="*/ 340745 h 607568" name="connsiteY23"/>
                  <a:gd fmla="*/ 279001 w 371950" name="connsiteX24"/>
                  <a:gd fmla="*/ 355174 h 607568" name="connsiteY24"/>
                  <a:gd fmla="*/ 279001 w 371950" name="connsiteX25"/>
                  <a:gd fmla="*/ 408647 h 607568" name="connsiteY25"/>
                  <a:gd fmla="*/ 241760 w 371950" name="connsiteX26"/>
                  <a:gd fmla="*/ 445762 h 607568" name="connsiteY26"/>
                  <a:gd fmla="*/ 130190 w 371950" name="connsiteX27"/>
                  <a:gd fmla="*/ 445762 h 607568" name="connsiteY27"/>
                  <a:gd fmla="*/ 93026 w 371950" name="connsiteX28"/>
                  <a:gd fmla="*/ 408647 h 607568" name="connsiteY28"/>
                  <a:gd fmla="*/ 93026 w 371950" name="connsiteX29"/>
                  <a:gd fmla="*/ 355174 h 607568" name="connsiteY29"/>
                  <a:gd fmla="*/ 84913 w 371950" name="connsiteX30"/>
                  <a:gd fmla="*/ 340745 h 607568" name="connsiteY30"/>
                  <a:gd fmla="*/ 0 w 371950" name="connsiteX31"/>
                  <a:gd fmla="*/ 185728 h 607568" name="connsiteY31"/>
                  <a:gd fmla="*/ 185975 w 371950" name="connsiteX32"/>
                  <a:gd fmla="*/ 0 h 607568" name="connsiteY3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b="b" l="l" r="r" t="t"/>
                <a:pathLst>
                  <a:path h="607568" w="371950">
                    <a:moveTo>
                      <a:pt x="145931" y="570451"/>
                    </a:moveTo>
                    <a:lnTo>
                      <a:pt x="226019" y="570451"/>
                    </a:lnTo>
                    <a:cubicBezTo>
                      <a:pt x="236301" y="570451"/>
                      <a:pt x="244650" y="578785"/>
                      <a:pt x="244650" y="589048"/>
                    </a:cubicBezTo>
                    <a:cubicBezTo>
                      <a:pt x="244650" y="599311"/>
                      <a:pt x="236301" y="607568"/>
                      <a:pt x="226019" y="607568"/>
                    </a:cubicBezTo>
                    <a:lnTo>
                      <a:pt x="145931" y="607568"/>
                    </a:lnTo>
                    <a:cubicBezTo>
                      <a:pt x="135649" y="607568"/>
                      <a:pt x="127300" y="599311"/>
                      <a:pt x="127300" y="589048"/>
                    </a:cubicBezTo>
                    <a:cubicBezTo>
                      <a:pt x="127300" y="578785"/>
                      <a:pt x="135649" y="570451"/>
                      <a:pt x="145931" y="570451"/>
                    </a:cubicBezTo>
                    <a:close/>
                    <a:moveTo>
                      <a:pt x="130186" y="516891"/>
                    </a:moveTo>
                    <a:lnTo>
                      <a:pt x="241764" y="516891"/>
                    </a:lnTo>
                    <a:cubicBezTo>
                      <a:pt x="252041" y="516891"/>
                      <a:pt x="260386" y="525239"/>
                      <a:pt x="260386" y="535520"/>
                    </a:cubicBezTo>
                    <a:cubicBezTo>
                      <a:pt x="260386" y="545802"/>
                      <a:pt x="252041" y="554150"/>
                      <a:pt x="241764" y="554150"/>
                    </a:cubicBezTo>
                    <a:lnTo>
                      <a:pt x="130186" y="554150"/>
                    </a:lnTo>
                    <a:cubicBezTo>
                      <a:pt x="119909" y="554150"/>
                      <a:pt x="111564" y="545802"/>
                      <a:pt x="111564" y="535520"/>
                    </a:cubicBezTo>
                    <a:cubicBezTo>
                      <a:pt x="111564" y="525239"/>
                      <a:pt x="119909" y="516891"/>
                      <a:pt x="130186" y="516891"/>
                    </a:cubicBezTo>
                    <a:close/>
                    <a:moveTo>
                      <a:pt x="130186" y="464391"/>
                    </a:moveTo>
                    <a:lnTo>
                      <a:pt x="241764" y="464391"/>
                    </a:lnTo>
                    <a:cubicBezTo>
                      <a:pt x="252041" y="464391"/>
                      <a:pt x="260386" y="472725"/>
                      <a:pt x="260386" y="482988"/>
                    </a:cubicBezTo>
                    <a:cubicBezTo>
                      <a:pt x="260386" y="493251"/>
                      <a:pt x="252041" y="501508"/>
                      <a:pt x="241764" y="501508"/>
                    </a:cubicBezTo>
                    <a:lnTo>
                      <a:pt x="130186" y="501508"/>
                    </a:lnTo>
                    <a:cubicBezTo>
                      <a:pt x="119909" y="501508"/>
                      <a:pt x="111564" y="493251"/>
                      <a:pt x="111564" y="482988"/>
                    </a:cubicBezTo>
                    <a:cubicBezTo>
                      <a:pt x="111564" y="472725"/>
                      <a:pt x="119909" y="464391"/>
                      <a:pt x="130186" y="464391"/>
                    </a:cubicBezTo>
                    <a:close/>
                    <a:moveTo>
                      <a:pt x="185975" y="0"/>
                    </a:moveTo>
                    <a:cubicBezTo>
                      <a:pt x="288737" y="0"/>
                      <a:pt x="371950" y="83180"/>
                      <a:pt x="371950" y="185728"/>
                    </a:cubicBezTo>
                    <a:cubicBezTo>
                      <a:pt x="371950" y="250929"/>
                      <a:pt x="337954" y="307720"/>
                      <a:pt x="287037" y="340745"/>
                    </a:cubicBezTo>
                    <a:cubicBezTo>
                      <a:pt x="282633" y="343600"/>
                      <a:pt x="279001" y="349927"/>
                      <a:pt x="279001" y="355174"/>
                    </a:cubicBezTo>
                    <a:lnTo>
                      <a:pt x="279001" y="408647"/>
                    </a:lnTo>
                    <a:cubicBezTo>
                      <a:pt x="279001" y="429172"/>
                      <a:pt x="262312" y="445762"/>
                      <a:pt x="241760" y="445762"/>
                    </a:cubicBezTo>
                    <a:lnTo>
                      <a:pt x="130190" y="445762"/>
                    </a:lnTo>
                    <a:cubicBezTo>
                      <a:pt x="109638" y="445762"/>
                      <a:pt x="93026" y="429172"/>
                      <a:pt x="93026" y="408647"/>
                    </a:cubicBezTo>
                    <a:lnTo>
                      <a:pt x="93026" y="355174"/>
                    </a:lnTo>
                    <a:cubicBezTo>
                      <a:pt x="93026" y="349927"/>
                      <a:pt x="89318" y="343600"/>
                      <a:pt x="84913" y="340745"/>
                    </a:cubicBezTo>
                    <a:cubicBezTo>
                      <a:pt x="33996" y="307643"/>
                      <a:pt x="0" y="250929"/>
                      <a:pt x="0" y="185728"/>
                    </a:cubicBezTo>
                    <a:cubicBezTo>
                      <a:pt x="0" y="83180"/>
                      <a:pt x="83291" y="0"/>
                      <a:pt x="18597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/>
            </p:txBody>
          </p:sp>
        </p:grp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B1563952-FF4E-4E9A-9EF9-4E491C76C587}"/>
                </a:ext>
              </a:extLst>
            </p:cNvPr>
            <p:cNvSpPr/>
            <p:nvPr/>
          </p:nvSpPr>
          <p:spPr>
            <a:xfrm>
              <a:off x="3836665" y="4122262"/>
              <a:ext cx="1930608" cy="3962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b="1" lang="zh-CN" sz="1350">
                  <a:latin typeface="+mj-ea"/>
                  <a:ea typeface="+mj-ea"/>
                </a:rPr>
                <a:t>不要恃才傲物</a:t>
              </a:r>
            </a:p>
          </p:txBody>
        </p:sp>
      </p:grpSp>
      <p:grpSp>
        <p:nvGrpSpPr>
          <p:cNvPr id="45" name="组合 44">
            <a:extLst>
              <a:ext uri="{FF2B5EF4-FFF2-40B4-BE49-F238E27FC236}">
                <a16:creationId xmlns:a16="http://schemas.microsoft.com/office/drawing/2014/main" id="{E85CB83A-12D8-46C7-8759-5F9C808D2A40}"/>
              </a:ext>
            </a:extLst>
          </p:cNvPr>
          <p:cNvGrpSpPr/>
          <p:nvPr/>
        </p:nvGrpSpPr>
        <p:grpSpPr>
          <a:xfrm>
            <a:off x="4569375" y="3869674"/>
            <a:ext cx="1942059" cy="429107"/>
            <a:chOff x="277375" y="5770761"/>
            <a:chExt cx="2589412" cy="572142"/>
          </a:xfrm>
        </p:grpSpPr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id="{FC66BDE5-9B66-42A5-84DA-8A3678C98D47}"/>
                </a:ext>
              </a:extLst>
            </p:cNvPr>
            <p:cNvGrpSpPr/>
            <p:nvPr/>
          </p:nvGrpSpPr>
          <p:grpSpPr>
            <a:xfrm>
              <a:off x="277375" y="5770761"/>
              <a:ext cx="572142" cy="572142"/>
              <a:chOff x="6731598" y="870857"/>
              <a:chExt cx="572142" cy="572142"/>
            </a:xfrm>
          </p:grpSpPr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id="{373DC5F5-8FF8-4B91-A1E6-45647E5DEF3E}"/>
                  </a:ext>
                </a:extLst>
              </p:cNvPr>
              <p:cNvSpPr/>
              <p:nvPr/>
            </p:nvSpPr>
            <p:spPr>
              <a:xfrm>
                <a:off x="6731598" y="870857"/>
                <a:ext cx="572142" cy="57214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350"/>
              </a:p>
            </p:txBody>
          </p:sp>
          <p:sp>
            <p:nvSpPr>
              <p:cNvPr id="28" name="black-lightbulb-symbol_44754">
                <a:extLst>
                  <a:ext uri="{FF2B5EF4-FFF2-40B4-BE49-F238E27FC236}">
                    <a16:creationId xmlns:a16="http://schemas.microsoft.com/office/drawing/2014/main" id="{F3782C4E-33FC-4DD4-A839-6E2E3053E6C3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885483" y="941007"/>
                <a:ext cx="264371" cy="431842"/>
              </a:xfrm>
              <a:custGeom>
                <a:gdLst>
                  <a:gd fmla="*/ 145931 w 371950" name="connsiteX0"/>
                  <a:gd fmla="*/ 570451 h 607568" name="connsiteY0"/>
                  <a:gd fmla="*/ 226019 w 371950" name="connsiteX1"/>
                  <a:gd fmla="*/ 570451 h 607568" name="connsiteY1"/>
                  <a:gd fmla="*/ 244650 w 371950" name="connsiteX2"/>
                  <a:gd fmla="*/ 589048 h 607568" name="connsiteY2"/>
                  <a:gd fmla="*/ 226019 w 371950" name="connsiteX3"/>
                  <a:gd fmla="*/ 607568 h 607568" name="connsiteY3"/>
                  <a:gd fmla="*/ 145931 w 371950" name="connsiteX4"/>
                  <a:gd fmla="*/ 607568 h 607568" name="connsiteY4"/>
                  <a:gd fmla="*/ 127300 w 371950" name="connsiteX5"/>
                  <a:gd fmla="*/ 589048 h 607568" name="connsiteY5"/>
                  <a:gd fmla="*/ 145931 w 371950" name="connsiteX6"/>
                  <a:gd fmla="*/ 570451 h 607568" name="connsiteY6"/>
                  <a:gd fmla="*/ 130186 w 371950" name="connsiteX7"/>
                  <a:gd fmla="*/ 516891 h 607568" name="connsiteY7"/>
                  <a:gd fmla="*/ 241764 w 371950" name="connsiteX8"/>
                  <a:gd fmla="*/ 516891 h 607568" name="connsiteY8"/>
                  <a:gd fmla="*/ 260386 w 371950" name="connsiteX9"/>
                  <a:gd fmla="*/ 535520 h 607568" name="connsiteY9"/>
                  <a:gd fmla="*/ 241764 w 371950" name="connsiteX10"/>
                  <a:gd fmla="*/ 554150 h 607568" name="connsiteY10"/>
                  <a:gd fmla="*/ 130186 w 371950" name="connsiteX11"/>
                  <a:gd fmla="*/ 554150 h 607568" name="connsiteY11"/>
                  <a:gd fmla="*/ 111564 w 371950" name="connsiteX12"/>
                  <a:gd fmla="*/ 535520 h 607568" name="connsiteY12"/>
                  <a:gd fmla="*/ 130186 w 371950" name="connsiteX13"/>
                  <a:gd fmla="*/ 516891 h 607568" name="connsiteY13"/>
                  <a:gd fmla="*/ 130186 w 371950" name="connsiteX14"/>
                  <a:gd fmla="*/ 464391 h 607568" name="connsiteY14"/>
                  <a:gd fmla="*/ 241764 w 371950" name="connsiteX15"/>
                  <a:gd fmla="*/ 464391 h 607568" name="connsiteY15"/>
                  <a:gd fmla="*/ 260386 w 371950" name="connsiteX16"/>
                  <a:gd fmla="*/ 482988 h 607568" name="connsiteY16"/>
                  <a:gd fmla="*/ 241764 w 371950" name="connsiteX17"/>
                  <a:gd fmla="*/ 501508 h 607568" name="connsiteY17"/>
                  <a:gd fmla="*/ 130186 w 371950" name="connsiteX18"/>
                  <a:gd fmla="*/ 501508 h 607568" name="connsiteY18"/>
                  <a:gd fmla="*/ 111564 w 371950" name="connsiteX19"/>
                  <a:gd fmla="*/ 482988 h 607568" name="connsiteY19"/>
                  <a:gd fmla="*/ 130186 w 371950" name="connsiteX20"/>
                  <a:gd fmla="*/ 464391 h 607568" name="connsiteY20"/>
                  <a:gd fmla="*/ 185975 w 371950" name="connsiteX21"/>
                  <a:gd fmla="*/ 0 h 607568" name="connsiteY21"/>
                  <a:gd fmla="*/ 371950 w 371950" name="connsiteX22"/>
                  <a:gd fmla="*/ 185728 h 607568" name="connsiteY22"/>
                  <a:gd fmla="*/ 287037 w 371950" name="connsiteX23"/>
                  <a:gd fmla="*/ 340745 h 607568" name="connsiteY23"/>
                  <a:gd fmla="*/ 279001 w 371950" name="connsiteX24"/>
                  <a:gd fmla="*/ 355174 h 607568" name="connsiteY24"/>
                  <a:gd fmla="*/ 279001 w 371950" name="connsiteX25"/>
                  <a:gd fmla="*/ 408647 h 607568" name="connsiteY25"/>
                  <a:gd fmla="*/ 241760 w 371950" name="connsiteX26"/>
                  <a:gd fmla="*/ 445762 h 607568" name="connsiteY26"/>
                  <a:gd fmla="*/ 130190 w 371950" name="connsiteX27"/>
                  <a:gd fmla="*/ 445762 h 607568" name="connsiteY27"/>
                  <a:gd fmla="*/ 93026 w 371950" name="connsiteX28"/>
                  <a:gd fmla="*/ 408647 h 607568" name="connsiteY28"/>
                  <a:gd fmla="*/ 93026 w 371950" name="connsiteX29"/>
                  <a:gd fmla="*/ 355174 h 607568" name="connsiteY29"/>
                  <a:gd fmla="*/ 84913 w 371950" name="connsiteX30"/>
                  <a:gd fmla="*/ 340745 h 607568" name="connsiteY30"/>
                  <a:gd fmla="*/ 0 w 371950" name="connsiteX31"/>
                  <a:gd fmla="*/ 185728 h 607568" name="connsiteY31"/>
                  <a:gd fmla="*/ 185975 w 371950" name="connsiteX32"/>
                  <a:gd fmla="*/ 0 h 607568" name="connsiteY3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b="b" l="l" r="r" t="t"/>
                <a:pathLst>
                  <a:path h="607568" w="371950">
                    <a:moveTo>
                      <a:pt x="145931" y="570451"/>
                    </a:moveTo>
                    <a:lnTo>
                      <a:pt x="226019" y="570451"/>
                    </a:lnTo>
                    <a:cubicBezTo>
                      <a:pt x="236301" y="570451"/>
                      <a:pt x="244650" y="578785"/>
                      <a:pt x="244650" y="589048"/>
                    </a:cubicBezTo>
                    <a:cubicBezTo>
                      <a:pt x="244650" y="599311"/>
                      <a:pt x="236301" y="607568"/>
                      <a:pt x="226019" y="607568"/>
                    </a:cubicBezTo>
                    <a:lnTo>
                      <a:pt x="145931" y="607568"/>
                    </a:lnTo>
                    <a:cubicBezTo>
                      <a:pt x="135649" y="607568"/>
                      <a:pt x="127300" y="599311"/>
                      <a:pt x="127300" y="589048"/>
                    </a:cubicBezTo>
                    <a:cubicBezTo>
                      <a:pt x="127300" y="578785"/>
                      <a:pt x="135649" y="570451"/>
                      <a:pt x="145931" y="570451"/>
                    </a:cubicBezTo>
                    <a:close/>
                    <a:moveTo>
                      <a:pt x="130186" y="516891"/>
                    </a:moveTo>
                    <a:lnTo>
                      <a:pt x="241764" y="516891"/>
                    </a:lnTo>
                    <a:cubicBezTo>
                      <a:pt x="252041" y="516891"/>
                      <a:pt x="260386" y="525239"/>
                      <a:pt x="260386" y="535520"/>
                    </a:cubicBezTo>
                    <a:cubicBezTo>
                      <a:pt x="260386" y="545802"/>
                      <a:pt x="252041" y="554150"/>
                      <a:pt x="241764" y="554150"/>
                    </a:cubicBezTo>
                    <a:lnTo>
                      <a:pt x="130186" y="554150"/>
                    </a:lnTo>
                    <a:cubicBezTo>
                      <a:pt x="119909" y="554150"/>
                      <a:pt x="111564" y="545802"/>
                      <a:pt x="111564" y="535520"/>
                    </a:cubicBezTo>
                    <a:cubicBezTo>
                      <a:pt x="111564" y="525239"/>
                      <a:pt x="119909" y="516891"/>
                      <a:pt x="130186" y="516891"/>
                    </a:cubicBezTo>
                    <a:close/>
                    <a:moveTo>
                      <a:pt x="130186" y="464391"/>
                    </a:moveTo>
                    <a:lnTo>
                      <a:pt x="241764" y="464391"/>
                    </a:lnTo>
                    <a:cubicBezTo>
                      <a:pt x="252041" y="464391"/>
                      <a:pt x="260386" y="472725"/>
                      <a:pt x="260386" y="482988"/>
                    </a:cubicBezTo>
                    <a:cubicBezTo>
                      <a:pt x="260386" y="493251"/>
                      <a:pt x="252041" y="501508"/>
                      <a:pt x="241764" y="501508"/>
                    </a:cubicBezTo>
                    <a:lnTo>
                      <a:pt x="130186" y="501508"/>
                    </a:lnTo>
                    <a:cubicBezTo>
                      <a:pt x="119909" y="501508"/>
                      <a:pt x="111564" y="493251"/>
                      <a:pt x="111564" y="482988"/>
                    </a:cubicBezTo>
                    <a:cubicBezTo>
                      <a:pt x="111564" y="472725"/>
                      <a:pt x="119909" y="464391"/>
                      <a:pt x="130186" y="464391"/>
                    </a:cubicBezTo>
                    <a:close/>
                    <a:moveTo>
                      <a:pt x="185975" y="0"/>
                    </a:moveTo>
                    <a:cubicBezTo>
                      <a:pt x="288737" y="0"/>
                      <a:pt x="371950" y="83180"/>
                      <a:pt x="371950" y="185728"/>
                    </a:cubicBezTo>
                    <a:cubicBezTo>
                      <a:pt x="371950" y="250929"/>
                      <a:pt x="337954" y="307720"/>
                      <a:pt x="287037" y="340745"/>
                    </a:cubicBezTo>
                    <a:cubicBezTo>
                      <a:pt x="282633" y="343600"/>
                      <a:pt x="279001" y="349927"/>
                      <a:pt x="279001" y="355174"/>
                    </a:cubicBezTo>
                    <a:lnTo>
                      <a:pt x="279001" y="408647"/>
                    </a:lnTo>
                    <a:cubicBezTo>
                      <a:pt x="279001" y="429172"/>
                      <a:pt x="262312" y="445762"/>
                      <a:pt x="241760" y="445762"/>
                    </a:cubicBezTo>
                    <a:lnTo>
                      <a:pt x="130190" y="445762"/>
                    </a:lnTo>
                    <a:cubicBezTo>
                      <a:pt x="109638" y="445762"/>
                      <a:pt x="93026" y="429172"/>
                      <a:pt x="93026" y="408647"/>
                    </a:cubicBezTo>
                    <a:lnTo>
                      <a:pt x="93026" y="355174"/>
                    </a:lnTo>
                    <a:cubicBezTo>
                      <a:pt x="93026" y="349927"/>
                      <a:pt x="89318" y="343600"/>
                      <a:pt x="84913" y="340745"/>
                    </a:cubicBezTo>
                    <a:cubicBezTo>
                      <a:pt x="33996" y="307643"/>
                      <a:pt x="0" y="250929"/>
                      <a:pt x="0" y="185728"/>
                    </a:cubicBezTo>
                    <a:cubicBezTo>
                      <a:pt x="0" y="83180"/>
                      <a:pt x="83291" y="0"/>
                      <a:pt x="18597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/>
            </p:txBody>
          </p:sp>
        </p:grp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03D18696-17DE-46B5-852B-FE523EF61EEE}"/>
                </a:ext>
              </a:extLst>
            </p:cNvPr>
            <p:cNvSpPr/>
            <p:nvPr/>
          </p:nvSpPr>
          <p:spPr>
            <a:xfrm>
              <a:off x="936179" y="5903421"/>
              <a:ext cx="1930608" cy="3962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b="1" lang="zh-CN" sz="1350">
                  <a:latin typeface="+mj-ea"/>
                  <a:ea typeface="+mj-ea"/>
                </a:rPr>
                <a:t>不要过于亲密</a:t>
              </a:r>
            </a:p>
          </p:txBody>
        </p:sp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54CB9E6F-4B7E-4D69-96E7-93B73BA82000}"/>
              </a:ext>
            </a:extLst>
          </p:cNvPr>
          <p:cNvGrpSpPr/>
          <p:nvPr/>
        </p:nvGrpSpPr>
        <p:grpSpPr>
          <a:xfrm>
            <a:off x="6738306" y="3869674"/>
            <a:ext cx="1948494" cy="429107"/>
            <a:chOff x="3169282" y="5770761"/>
            <a:chExt cx="2597992" cy="572142"/>
          </a:xfrm>
        </p:grpSpPr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id="{C4EB11A5-AAD0-4FE9-B6A1-53846187D68F}"/>
                </a:ext>
              </a:extLst>
            </p:cNvPr>
            <p:cNvGrpSpPr/>
            <p:nvPr/>
          </p:nvGrpSpPr>
          <p:grpSpPr>
            <a:xfrm>
              <a:off x="3169282" y="5770761"/>
              <a:ext cx="572142" cy="572142"/>
              <a:chOff x="6731598" y="870857"/>
              <a:chExt cx="572142" cy="572142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id="{C31F8CD8-2280-49A3-A0E7-C259A9B320FA}"/>
                  </a:ext>
                </a:extLst>
              </p:cNvPr>
              <p:cNvSpPr/>
              <p:nvPr/>
            </p:nvSpPr>
            <p:spPr>
              <a:xfrm>
                <a:off x="6731598" y="870857"/>
                <a:ext cx="572142" cy="572142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350"/>
              </a:p>
            </p:txBody>
          </p:sp>
          <p:sp>
            <p:nvSpPr>
              <p:cNvPr id="31" name="black-lightbulb-symbol_44754">
                <a:extLst>
                  <a:ext uri="{FF2B5EF4-FFF2-40B4-BE49-F238E27FC236}">
                    <a16:creationId xmlns:a16="http://schemas.microsoft.com/office/drawing/2014/main" id="{8B974FA5-66B1-40FD-84E9-A5B82DC5558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885483" y="941007"/>
                <a:ext cx="264371" cy="431842"/>
              </a:xfrm>
              <a:custGeom>
                <a:gdLst>
                  <a:gd fmla="*/ 145931 w 371950" name="connsiteX0"/>
                  <a:gd fmla="*/ 570451 h 607568" name="connsiteY0"/>
                  <a:gd fmla="*/ 226019 w 371950" name="connsiteX1"/>
                  <a:gd fmla="*/ 570451 h 607568" name="connsiteY1"/>
                  <a:gd fmla="*/ 244650 w 371950" name="connsiteX2"/>
                  <a:gd fmla="*/ 589048 h 607568" name="connsiteY2"/>
                  <a:gd fmla="*/ 226019 w 371950" name="connsiteX3"/>
                  <a:gd fmla="*/ 607568 h 607568" name="connsiteY3"/>
                  <a:gd fmla="*/ 145931 w 371950" name="connsiteX4"/>
                  <a:gd fmla="*/ 607568 h 607568" name="connsiteY4"/>
                  <a:gd fmla="*/ 127300 w 371950" name="connsiteX5"/>
                  <a:gd fmla="*/ 589048 h 607568" name="connsiteY5"/>
                  <a:gd fmla="*/ 145931 w 371950" name="connsiteX6"/>
                  <a:gd fmla="*/ 570451 h 607568" name="connsiteY6"/>
                  <a:gd fmla="*/ 130186 w 371950" name="connsiteX7"/>
                  <a:gd fmla="*/ 516891 h 607568" name="connsiteY7"/>
                  <a:gd fmla="*/ 241764 w 371950" name="connsiteX8"/>
                  <a:gd fmla="*/ 516891 h 607568" name="connsiteY8"/>
                  <a:gd fmla="*/ 260386 w 371950" name="connsiteX9"/>
                  <a:gd fmla="*/ 535520 h 607568" name="connsiteY9"/>
                  <a:gd fmla="*/ 241764 w 371950" name="connsiteX10"/>
                  <a:gd fmla="*/ 554150 h 607568" name="connsiteY10"/>
                  <a:gd fmla="*/ 130186 w 371950" name="connsiteX11"/>
                  <a:gd fmla="*/ 554150 h 607568" name="connsiteY11"/>
                  <a:gd fmla="*/ 111564 w 371950" name="connsiteX12"/>
                  <a:gd fmla="*/ 535520 h 607568" name="connsiteY12"/>
                  <a:gd fmla="*/ 130186 w 371950" name="connsiteX13"/>
                  <a:gd fmla="*/ 516891 h 607568" name="connsiteY13"/>
                  <a:gd fmla="*/ 130186 w 371950" name="connsiteX14"/>
                  <a:gd fmla="*/ 464391 h 607568" name="connsiteY14"/>
                  <a:gd fmla="*/ 241764 w 371950" name="connsiteX15"/>
                  <a:gd fmla="*/ 464391 h 607568" name="connsiteY15"/>
                  <a:gd fmla="*/ 260386 w 371950" name="connsiteX16"/>
                  <a:gd fmla="*/ 482988 h 607568" name="connsiteY16"/>
                  <a:gd fmla="*/ 241764 w 371950" name="connsiteX17"/>
                  <a:gd fmla="*/ 501508 h 607568" name="connsiteY17"/>
                  <a:gd fmla="*/ 130186 w 371950" name="connsiteX18"/>
                  <a:gd fmla="*/ 501508 h 607568" name="connsiteY18"/>
                  <a:gd fmla="*/ 111564 w 371950" name="connsiteX19"/>
                  <a:gd fmla="*/ 482988 h 607568" name="connsiteY19"/>
                  <a:gd fmla="*/ 130186 w 371950" name="connsiteX20"/>
                  <a:gd fmla="*/ 464391 h 607568" name="connsiteY20"/>
                  <a:gd fmla="*/ 185975 w 371950" name="connsiteX21"/>
                  <a:gd fmla="*/ 0 h 607568" name="connsiteY21"/>
                  <a:gd fmla="*/ 371950 w 371950" name="connsiteX22"/>
                  <a:gd fmla="*/ 185728 h 607568" name="connsiteY22"/>
                  <a:gd fmla="*/ 287037 w 371950" name="connsiteX23"/>
                  <a:gd fmla="*/ 340745 h 607568" name="connsiteY23"/>
                  <a:gd fmla="*/ 279001 w 371950" name="connsiteX24"/>
                  <a:gd fmla="*/ 355174 h 607568" name="connsiteY24"/>
                  <a:gd fmla="*/ 279001 w 371950" name="connsiteX25"/>
                  <a:gd fmla="*/ 408647 h 607568" name="connsiteY25"/>
                  <a:gd fmla="*/ 241760 w 371950" name="connsiteX26"/>
                  <a:gd fmla="*/ 445762 h 607568" name="connsiteY26"/>
                  <a:gd fmla="*/ 130190 w 371950" name="connsiteX27"/>
                  <a:gd fmla="*/ 445762 h 607568" name="connsiteY27"/>
                  <a:gd fmla="*/ 93026 w 371950" name="connsiteX28"/>
                  <a:gd fmla="*/ 408647 h 607568" name="connsiteY28"/>
                  <a:gd fmla="*/ 93026 w 371950" name="connsiteX29"/>
                  <a:gd fmla="*/ 355174 h 607568" name="connsiteY29"/>
                  <a:gd fmla="*/ 84913 w 371950" name="connsiteX30"/>
                  <a:gd fmla="*/ 340745 h 607568" name="connsiteY30"/>
                  <a:gd fmla="*/ 0 w 371950" name="connsiteX31"/>
                  <a:gd fmla="*/ 185728 h 607568" name="connsiteY31"/>
                  <a:gd fmla="*/ 185975 w 371950" name="connsiteX32"/>
                  <a:gd fmla="*/ 0 h 607568" name="connsiteY3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b="b" l="l" r="r" t="t"/>
                <a:pathLst>
                  <a:path h="607568" w="371950">
                    <a:moveTo>
                      <a:pt x="145931" y="570451"/>
                    </a:moveTo>
                    <a:lnTo>
                      <a:pt x="226019" y="570451"/>
                    </a:lnTo>
                    <a:cubicBezTo>
                      <a:pt x="236301" y="570451"/>
                      <a:pt x="244650" y="578785"/>
                      <a:pt x="244650" y="589048"/>
                    </a:cubicBezTo>
                    <a:cubicBezTo>
                      <a:pt x="244650" y="599311"/>
                      <a:pt x="236301" y="607568"/>
                      <a:pt x="226019" y="607568"/>
                    </a:cubicBezTo>
                    <a:lnTo>
                      <a:pt x="145931" y="607568"/>
                    </a:lnTo>
                    <a:cubicBezTo>
                      <a:pt x="135649" y="607568"/>
                      <a:pt x="127300" y="599311"/>
                      <a:pt x="127300" y="589048"/>
                    </a:cubicBezTo>
                    <a:cubicBezTo>
                      <a:pt x="127300" y="578785"/>
                      <a:pt x="135649" y="570451"/>
                      <a:pt x="145931" y="570451"/>
                    </a:cubicBezTo>
                    <a:close/>
                    <a:moveTo>
                      <a:pt x="130186" y="516891"/>
                    </a:moveTo>
                    <a:lnTo>
                      <a:pt x="241764" y="516891"/>
                    </a:lnTo>
                    <a:cubicBezTo>
                      <a:pt x="252041" y="516891"/>
                      <a:pt x="260386" y="525239"/>
                      <a:pt x="260386" y="535520"/>
                    </a:cubicBezTo>
                    <a:cubicBezTo>
                      <a:pt x="260386" y="545802"/>
                      <a:pt x="252041" y="554150"/>
                      <a:pt x="241764" y="554150"/>
                    </a:cubicBezTo>
                    <a:lnTo>
                      <a:pt x="130186" y="554150"/>
                    </a:lnTo>
                    <a:cubicBezTo>
                      <a:pt x="119909" y="554150"/>
                      <a:pt x="111564" y="545802"/>
                      <a:pt x="111564" y="535520"/>
                    </a:cubicBezTo>
                    <a:cubicBezTo>
                      <a:pt x="111564" y="525239"/>
                      <a:pt x="119909" y="516891"/>
                      <a:pt x="130186" y="516891"/>
                    </a:cubicBezTo>
                    <a:close/>
                    <a:moveTo>
                      <a:pt x="130186" y="464391"/>
                    </a:moveTo>
                    <a:lnTo>
                      <a:pt x="241764" y="464391"/>
                    </a:lnTo>
                    <a:cubicBezTo>
                      <a:pt x="252041" y="464391"/>
                      <a:pt x="260386" y="472725"/>
                      <a:pt x="260386" y="482988"/>
                    </a:cubicBezTo>
                    <a:cubicBezTo>
                      <a:pt x="260386" y="493251"/>
                      <a:pt x="252041" y="501508"/>
                      <a:pt x="241764" y="501508"/>
                    </a:cubicBezTo>
                    <a:lnTo>
                      <a:pt x="130186" y="501508"/>
                    </a:lnTo>
                    <a:cubicBezTo>
                      <a:pt x="119909" y="501508"/>
                      <a:pt x="111564" y="493251"/>
                      <a:pt x="111564" y="482988"/>
                    </a:cubicBezTo>
                    <a:cubicBezTo>
                      <a:pt x="111564" y="472725"/>
                      <a:pt x="119909" y="464391"/>
                      <a:pt x="130186" y="464391"/>
                    </a:cubicBezTo>
                    <a:close/>
                    <a:moveTo>
                      <a:pt x="185975" y="0"/>
                    </a:moveTo>
                    <a:cubicBezTo>
                      <a:pt x="288737" y="0"/>
                      <a:pt x="371950" y="83180"/>
                      <a:pt x="371950" y="185728"/>
                    </a:cubicBezTo>
                    <a:cubicBezTo>
                      <a:pt x="371950" y="250929"/>
                      <a:pt x="337954" y="307720"/>
                      <a:pt x="287037" y="340745"/>
                    </a:cubicBezTo>
                    <a:cubicBezTo>
                      <a:pt x="282633" y="343600"/>
                      <a:pt x="279001" y="349927"/>
                      <a:pt x="279001" y="355174"/>
                    </a:cubicBezTo>
                    <a:lnTo>
                      <a:pt x="279001" y="408647"/>
                    </a:lnTo>
                    <a:cubicBezTo>
                      <a:pt x="279001" y="429172"/>
                      <a:pt x="262312" y="445762"/>
                      <a:pt x="241760" y="445762"/>
                    </a:cubicBezTo>
                    <a:lnTo>
                      <a:pt x="130190" y="445762"/>
                    </a:lnTo>
                    <a:cubicBezTo>
                      <a:pt x="109638" y="445762"/>
                      <a:pt x="93026" y="429172"/>
                      <a:pt x="93026" y="408647"/>
                    </a:cubicBezTo>
                    <a:lnTo>
                      <a:pt x="93026" y="355174"/>
                    </a:lnTo>
                    <a:cubicBezTo>
                      <a:pt x="93026" y="349927"/>
                      <a:pt x="89318" y="343600"/>
                      <a:pt x="84913" y="340745"/>
                    </a:cubicBezTo>
                    <a:cubicBezTo>
                      <a:pt x="33996" y="307643"/>
                      <a:pt x="0" y="250929"/>
                      <a:pt x="0" y="185728"/>
                    </a:cubicBezTo>
                    <a:cubicBezTo>
                      <a:pt x="0" y="83180"/>
                      <a:pt x="83291" y="0"/>
                      <a:pt x="18597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/>
            </p:txBody>
          </p:sp>
        </p:grp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E3D13D06-1A93-403A-8B4F-581DD56AF984}"/>
                </a:ext>
              </a:extLst>
            </p:cNvPr>
            <p:cNvSpPr/>
            <p:nvPr/>
          </p:nvSpPr>
          <p:spPr>
            <a:xfrm>
              <a:off x="3836665" y="5903421"/>
              <a:ext cx="1930608" cy="3962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b="1" lang="zh-CN" sz="1350">
                  <a:latin typeface="+mj-ea"/>
                  <a:ea typeface="+mj-ea"/>
                </a:rPr>
                <a:t>不要过于疏远</a:t>
              </a:r>
            </a:p>
          </p:txBody>
        </p:sp>
      </p:grpSp>
      <p:pic>
        <p:nvPicPr>
          <p:cNvPr id="47" name="图片 4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99708" y="618648"/>
            <a:ext cx="4560666" cy="4560666"/>
          </a:xfrm>
          <a:prstGeom prst="rect">
            <a:avLst/>
          </a:prstGeom>
        </p:spPr>
      </p:pic>
    </p:spTree>
    <p:extLst>
      <p:ext uri="{BB962C8B-B14F-4D97-AF65-F5344CB8AC3E}">
        <p14:creationId val="3751711308"/>
      </p:ext>
    </p:extLst>
  </p:cSld>
  <p:clrMapOvr>
    <a:masterClrMapping/>
  </p:clrMapOvr>
  <mc:AlternateContent>
    <mc:Choice Requires="p14">
      <p:transition advTm="4000" p14:dur="1600" spd="slow">
        <p14:prism isInverted="1"/>
      </p:transition>
    </mc:Choice>
    <mc:Fallback>
      <p:transition advTm="4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9D0C67BC-779F-4BD5-95E3-70168EA9D78E}"/>
              </a:ext>
            </a:extLst>
          </p:cNvPr>
          <p:cNvSpPr/>
          <p:nvPr/>
        </p:nvSpPr>
        <p:spPr>
          <a:xfrm>
            <a:off x="609600" y="1891427"/>
            <a:ext cx="4572000" cy="25603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350">
                <a:latin typeface="+mj-ea"/>
                <a:ea typeface="+mj-ea"/>
              </a:rPr>
              <a:t>要做就做，不做就走</a:t>
            </a:r>
          </a:p>
          <a:p>
            <a:pPr>
              <a:lnSpc>
                <a:spcPct val="150000"/>
              </a:lnSpc>
            </a:pPr>
            <a:r>
              <a:rPr altLang="en-US" b="1" lang="zh-CN" sz="1350">
                <a:latin typeface="+mj-ea"/>
                <a:ea typeface="+mj-ea"/>
              </a:rPr>
              <a:t>你真蠢（笨），像猪一样</a:t>
            </a:r>
          </a:p>
          <a:p>
            <a:pPr>
              <a:lnSpc>
                <a:spcPct val="150000"/>
              </a:lnSpc>
            </a:pPr>
            <a:r>
              <a:rPr altLang="en-US" b="1" lang="zh-CN" sz="1350">
                <a:latin typeface="+mj-ea"/>
                <a:ea typeface="+mj-ea"/>
              </a:rPr>
              <a:t>走了你一个，公司照样转</a:t>
            </a:r>
          </a:p>
          <a:p>
            <a:pPr>
              <a:lnSpc>
                <a:spcPct val="150000"/>
              </a:lnSpc>
            </a:pPr>
            <a:r>
              <a:rPr altLang="en-US" b="1" lang="zh-CN" sz="1350">
                <a:latin typeface="+mj-ea"/>
                <a:ea typeface="+mj-ea"/>
              </a:rPr>
              <a:t>你不要以为你有什么了不起</a:t>
            </a:r>
          </a:p>
          <a:p>
            <a:pPr>
              <a:lnSpc>
                <a:spcPct val="150000"/>
              </a:lnSpc>
            </a:pPr>
            <a:r>
              <a:rPr altLang="en-US" b="1" lang="zh-CN" sz="1350">
                <a:latin typeface="+mj-ea"/>
                <a:ea typeface="+mj-ea"/>
              </a:rPr>
              <a:t>叫你这样做，你偏偏不这样做，你是不是有意刁难</a:t>
            </a:r>
          </a:p>
          <a:p>
            <a:pPr>
              <a:lnSpc>
                <a:spcPct val="150000"/>
              </a:lnSpc>
            </a:pPr>
            <a:r>
              <a:rPr altLang="en-US" b="1" lang="zh-CN" sz="1350">
                <a:latin typeface="+mj-ea"/>
                <a:ea typeface="+mj-ea"/>
              </a:rPr>
              <a:t>背后与其它员工议论，加深误解</a:t>
            </a:r>
          </a:p>
          <a:p>
            <a:pPr>
              <a:lnSpc>
                <a:spcPct val="150000"/>
              </a:lnSpc>
            </a:pPr>
            <a:r>
              <a:rPr altLang="en-US" b="1" lang="zh-CN" sz="1350">
                <a:latin typeface="+mj-ea"/>
                <a:ea typeface="+mj-ea"/>
              </a:rPr>
              <a:t>我就是看你不顺眼又怎样（员工误解上司的情况下）</a:t>
            </a:r>
          </a:p>
          <a:p>
            <a:pPr>
              <a:lnSpc>
                <a:spcPct val="150000"/>
              </a:lnSpc>
            </a:pPr>
            <a:r>
              <a:rPr altLang="en-US" b="1" lang="zh-CN" sz="1350">
                <a:latin typeface="+mj-ea"/>
                <a:ea typeface="+mj-ea"/>
              </a:rPr>
              <a:t>当着员工的面“这个人我教不了，你来教吧”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5523422-CE91-4B2E-985E-2975FA184EE3}"/>
              </a:ext>
            </a:extLst>
          </p:cNvPr>
          <p:cNvSpPr/>
          <p:nvPr/>
        </p:nvSpPr>
        <p:spPr>
          <a:xfrm>
            <a:off x="533400" y="1255632"/>
            <a:ext cx="4572000" cy="502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2700">
                <a:solidFill>
                  <a:schemeClr val="accent1"/>
                </a:solidFill>
              </a:rPr>
              <a:t>对待下属不可使用的语言：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F993B66-8351-4401-8AF3-F8F3640753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4450071" y="1047750"/>
            <a:ext cx="4389129" cy="3751887"/>
          </a:xfrm>
          <a:prstGeom prst="rect">
            <a:avLst/>
          </a:prstGeom>
        </p:spPr>
      </p:pic>
    </p:spTree>
    <p:extLst>
      <p:ext uri="{BB962C8B-B14F-4D97-AF65-F5344CB8AC3E}">
        <p14:creationId val="2014191557"/>
      </p:ext>
    </p:extLst>
  </p:cSld>
  <p:clrMapOvr>
    <a:masterClrMapping/>
  </p:clrMapOvr>
  <mc:AlternateContent>
    <mc:Choice Requires="p14">
      <p:transition advTm="4000" p14:dur="1600" spd="slow">
        <p14:prism isInverted="1"/>
      </p:transition>
    </mc:Choice>
    <mc:Fallback>
      <p:transition advTm="4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6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组合 8"/>
          <p:cNvGrpSpPr/>
          <p:nvPr/>
        </p:nvGrpSpPr>
        <p:grpSpPr>
          <a:xfrm>
            <a:off x="2806" y="2876550"/>
            <a:ext cx="7010400" cy="2266950"/>
            <a:chOff x="2806" y="2876550"/>
            <a:chExt cx="7010400" cy="2266950"/>
          </a:xfrm>
        </p:grpSpPr>
        <p:sp>
          <p:nvSpPr>
            <p:cNvPr id="33" name="等腰三角形 32"/>
            <p:cNvSpPr/>
            <p:nvPr/>
          </p:nvSpPr>
          <p:spPr>
            <a:xfrm>
              <a:off x="2806" y="2876550"/>
              <a:ext cx="7010400" cy="2266950"/>
            </a:xfrm>
            <a:prstGeom prst="triangle">
              <a:avLst>
                <a:gd fmla="val 41965" name="adj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等腰三角形 22"/>
            <p:cNvSpPr/>
            <p:nvPr/>
          </p:nvSpPr>
          <p:spPr>
            <a:xfrm>
              <a:off x="121920" y="2999232"/>
              <a:ext cx="6740001" cy="2144267"/>
            </a:xfrm>
            <a:prstGeom prst="triangle">
              <a:avLst>
                <a:gd fmla="val 41965" name="adj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rcRect b="39856"/>
          <a:stretch>
            <a:fillRect/>
          </a:stretch>
        </p:blipFill>
        <p:spPr>
          <a:xfrm>
            <a:off x="4800433" y="2369462"/>
            <a:ext cx="4724567" cy="2774037"/>
          </a:xfrm>
          <a:prstGeom prst="rect">
            <a:avLst/>
          </a:prstGeom>
        </p:spPr>
      </p:pic>
      <p:sp>
        <p:nvSpPr>
          <p:cNvPr id="24" name="文本框 23">
            <a:extLst>
              <a:ext uri="{FF2B5EF4-FFF2-40B4-BE49-F238E27FC236}">
                <a16:creationId xmlns:a16="http://schemas.microsoft.com/office/drawing/2014/main" id="{1CF71C16-E64D-4A3C-86BE-AF48F3F26894}"/>
              </a:ext>
            </a:extLst>
          </p:cNvPr>
          <p:cNvSpPr txBox="1"/>
          <p:nvPr/>
        </p:nvSpPr>
        <p:spPr>
          <a:xfrm>
            <a:off x="2362200" y="3486150"/>
            <a:ext cx="1217930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6600">
                <a:solidFill>
                  <a:schemeClr val="accent1"/>
                </a:solidFill>
                <a:latin typeface="+mj-ea"/>
                <a:ea typeface="+mj-ea"/>
              </a:rPr>
              <a:t>04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D0C9F504-B46A-4D07-B51C-D7D94E925CF4}"/>
              </a:ext>
            </a:extLst>
          </p:cNvPr>
          <p:cNvSpPr txBox="1"/>
          <p:nvPr/>
        </p:nvSpPr>
        <p:spPr>
          <a:xfrm>
            <a:off x="2377888" y="4324350"/>
            <a:ext cx="1229638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3200">
                <a:solidFill>
                  <a:schemeClr val="accent1"/>
                </a:solidFill>
              </a:rPr>
              <a:t>PART</a:t>
            </a:r>
          </a:p>
        </p:txBody>
      </p:sp>
      <p:sp>
        <p:nvSpPr>
          <p:cNvPr id="36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668252"/>
            <a:ext cx="5410200" cy="830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en-US" b="1" lang="zh-CN" spc="600" sz="4400">
                <a:latin typeface="+mj-ea"/>
                <a:ea typeface="+mj-ea"/>
              </a:rPr>
              <a:t>如何管理员工</a:t>
            </a:r>
          </a:p>
        </p:txBody>
      </p:sp>
      <p:pic>
        <p:nvPicPr>
          <p:cNvPr id="51" name="图片 5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1164957"/>
            <a:ext cx="2068976" cy="1940193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2309150" y="1638572"/>
            <a:ext cx="190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799" y="968238"/>
            <a:ext cx="2823321" cy="68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en-US" lang="zh-CN" smtClean="0" sz="4000">
                <a:latin typeface="+mj-ea"/>
                <a:ea typeface="+mj-ea"/>
              </a:rPr>
              <a:t>第四部分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>
            <a:off x="2133600" y="2369463"/>
            <a:ext cx="3957955" cy="426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100"/>
              <a:t>team communication and management team communication </a:t>
            </a:r>
          </a:p>
          <a:p>
            <a:r>
              <a:rPr altLang="zh-CN" lang="en-US" smtClean="0" sz="1100"/>
              <a:t>and management team communication</a:t>
            </a:r>
          </a:p>
        </p:txBody>
      </p:sp>
    </p:spTree>
    <p:extLst>
      <p:ext uri="{BB962C8B-B14F-4D97-AF65-F5344CB8AC3E}">
        <p14:creationId val="4286498042"/>
      </p:ext>
    </p:extLst>
  </p:cSld>
  <p:clrMapOvr>
    <a:masterClrMapping/>
  </p:clrMapOvr>
  <mc:AlternateContent>
    <mc:Choice Requires="p14">
      <p:transition advTm="4000" p14:dur="1250" spd="slow">
        <p14:switch dir="r"/>
      </p:transition>
    </mc:Choice>
    <mc:Fallback>
      <p:transition advTm="4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0000" fill="hold" id="5" nodeType="withEffect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0000" fill="hold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0000" fill="hold" id="1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5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4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35"/>
      <p:bldP grpId="0" spid="36"/>
      <p:bldP grpId="0" spid="19"/>
      <p:bldP grpId="0" spid="20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D16B012D-9AE8-4113-AB4F-C91A6FC5CC02}"/>
              </a:ext>
            </a:extLst>
          </p:cNvPr>
          <p:cNvSpPr/>
          <p:nvPr/>
        </p:nvSpPr>
        <p:spPr>
          <a:xfrm>
            <a:off x="4343400" y="1515262"/>
            <a:ext cx="4267200" cy="2560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200">
                <a:latin typeface="+mj-ea"/>
                <a:ea typeface="+mj-ea"/>
              </a:rPr>
              <a:t>初出茅庐， 第一次就职的人，当他的脚踏进公司的大门时，他会为所听到的机器转动声音、人人忙碌的动作所憟。故教育新进员工的第一步，是要消弭这种心理上的恐惧，使其尽早适应工作环境。人与人之间第一印象最为重要，如果指导技巧不好，将使新进人员的满腔热诚，变成泡影而失望，因而引起是这项工作是否适合自已怕错觉。甚至会产生【自已是他人工作的累赘】的想法，不但失去自信、感觉自卑，最后非但没有发挥潜在能力，并且终至不告而别。鼓励工作意愿的最好时机，是在员工新进公司的初期。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152400" y="514349"/>
            <a:ext cx="4900383" cy="4900383"/>
          </a:xfrm>
          <a:prstGeom prst="rect">
            <a:avLst/>
          </a:prstGeom>
        </p:spPr>
      </p:pic>
    </p:spTree>
    <p:extLst>
      <p:ext uri="{BB962C8B-B14F-4D97-AF65-F5344CB8AC3E}">
        <p14:creationId val="2809732070"/>
      </p:ext>
    </p:extLst>
  </p:cSld>
  <p:clrMapOvr>
    <a:masterClrMapping/>
  </p:clrMapOvr>
  <mc:AlternateContent>
    <mc:Choice Requires="p14">
      <p:transition advTm="4000" p14:dur="1600" spd="slow">
        <p14:gallery dir="l"/>
      </p:transition>
    </mc:Choice>
    <mc:Fallback>
      <p:transition advTm="4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8C72788C-337B-444F-B254-C3ACE8EAEBC6}"/>
              </a:ext>
            </a:extLst>
          </p:cNvPr>
          <p:cNvSpPr/>
          <p:nvPr/>
        </p:nvSpPr>
        <p:spPr>
          <a:xfrm>
            <a:off x="990600" y="2708061"/>
            <a:ext cx="3712567" cy="297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marL="285750">
              <a:buFont charset="2" panose="05000000000000000000" pitchFamily="2" typeface="Wingdings"/>
              <a:buChar char="l"/>
            </a:pPr>
            <a:r>
              <a:rPr altLang="en-US" lang="zh-CN" sz="1350"/>
              <a:t>说明应受何人指挥，应向何人报告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01C5E32B-26E5-4BA3-935F-8E69E10E2CE2}"/>
              </a:ext>
            </a:extLst>
          </p:cNvPr>
          <p:cNvSpPr/>
          <p:nvPr/>
        </p:nvSpPr>
        <p:spPr>
          <a:xfrm>
            <a:off x="948134" y="1254632"/>
            <a:ext cx="7510066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600"/>
              <a:t>让新员工明白了解衣食住行和上下班制度、作息时间、交通、熟悉公司环境</a:t>
            </a: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9D6A8CB8-BADA-499B-8CDD-7E2D536F5D98}"/>
              </a:ext>
            </a:extLst>
          </p:cNvPr>
          <p:cNvSpPr/>
          <p:nvPr/>
        </p:nvSpPr>
        <p:spPr>
          <a:xfrm>
            <a:off x="990600" y="1733550"/>
            <a:ext cx="3712567" cy="297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marL="285750">
              <a:buFont charset="2" panose="05000000000000000000" pitchFamily="2" typeface="Wingdings"/>
              <a:buChar char="l"/>
            </a:pPr>
            <a:r>
              <a:rPr altLang="en-US" lang="zh-CN" sz="1350"/>
              <a:t>向新员工说明工作概况、应做的工作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D60FB12E-2A65-4FE7-883E-9138574BA980}"/>
              </a:ext>
            </a:extLst>
          </p:cNvPr>
          <p:cNvSpPr/>
          <p:nvPr/>
        </p:nvSpPr>
        <p:spPr>
          <a:xfrm>
            <a:off x="964260" y="2190750"/>
            <a:ext cx="3712567" cy="297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marL="285750">
              <a:buFont charset="2" panose="05000000000000000000" pitchFamily="2" typeface="Wingdings"/>
              <a:buChar char="l"/>
            </a:pPr>
            <a:r>
              <a:rPr altLang="en-US" lang="zh-CN" sz="1350"/>
              <a:t>说明新员工和他人的关系</a:t>
            </a: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C5DE635E-6FB1-4CAA-8FE0-A97AF805B531}"/>
              </a:ext>
            </a:extLst>
          </p:cNvPr>
          <p:cNvSpPr/>
          <p:nvPr/>
        </p:nvSpPr>
        <p:spPr>
          <a:xfrm>
            <a:off x="990600" y="4236714"/>
            <a:ext cx="3712567" cy="297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marL="285750">
              <a:buFont charset="2" panose="05000000000000000000" pitchFamily="2" typeface="Wingdings"/>
              <a:buChar char="l"/>
            </a:pPr>
            <a:r>
              <a:rPr altLang="en-US" lang="zh-CN" sz="1350"/>
              <a:t>强调安全意识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DA2BD9F4-85A9-4029-907D-B1238D7D20E5}"/>
              </a:ext>
            </a:extLst>
          </p:cNvPr>
          <p:cNvSpPr/>
          <p:nvPr/>
        </p:nvSpPr>
        <p:spPr>
          <a:xfrm>
            <a:off x="990600" y="3251634"/>
            <a:ext cx="3712567" cy="297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marL="285750">
              <a:buFont charset="2" panose="05000000000000000000" pitchFamily="2" typeface="Wingdings"/>
              <a:buChar char="l"/>
            </a:pPr>
            <a:r>
              <a:rPr altLang="en-US" lang="zh-CN" sz="1350"/>
              <a:t>指引他知道电梯、洗手间、饮水等场所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730D803F-27AB-4556-B384-26F3121AD3FA}"/>
              </a:ext>
            </a:extLst>
          </p:cNvPr>
          <p:cNvSpPr/>
          <p:nvPr/>
        </p:nvSpPr>
        <p:spPr>
          <a:xfrm>
            <a:off x="990600" y="3773958"/>
            <a:ext cx="3712567" cy="297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85750" marL="285750">
              <a:buFont charset="2" panose="05000000000000000000" pitchFamily="2" typeface="Wingdings"/>
              <a:buChar char="l"/>
            </a:pPr>
            <a:r>
              <a:rPr altLang="en-US" lang="zh-CN" sz="1350"/>
              <a:t>告知进餐时间、请假办法或休假规定</a:t>
            </a:r>
          </a:p>
        </p:txBody>
      </p:sp>
      <p:pic>
        <p:nvPicPr>
          <p:cNvPr id="39" name="图片 38">
            <a:extLst>
              <a:ext uri="{FF2B5EF4-FFF2-40B4-BE49-F238E27FC236}">
                <a16:creationId xmlns:a16="http://schemas.microsoft.com/office/drawing/2014/main" id="{C00EE0E5-863F-44A2-89BD-E8AB4596E1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703167" y="1436945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val="3575632503"/>
      </p:ext>
    </p:extLst>
  </p:cSld>
  <p:clrMapOvr>
    <a:masterClrMapping/>
  </p:clrMapOvr>
  <mc:AlternateContent>
    <mc:Choice Requires="p14">
      <p:transition advTm="4000" p14:dur="1600" spd="slow">
        <p14:gallery dir="l"/>
      </p:transition>
    </mc:Choice>
    <mc:Fallback>
      <p:transition advTm="4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3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9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2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5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32"/>
      <p:bldP grpId="0" spid="33"/>
      <p:bldP grpId="0" spid="34"/>
      <p:bldP grpId="0" spid="35"/>
      <p:bldP grpId="0" spid="36"/>
      <p:bldP grpId="0" spid="37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0" name="图片 29">
            <a:extLst>
              <a:ext uri="{FF2B5EF4-FFF2-40B4-BE49-F238E27FC236}">
                <a16:creationId xmlns:a16="http://schemas.microsoft.com/office/drawing/2014/main" id="{5091677A-12AC-442A-88A5-78545FEFB3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987787" y="1569474"/>
            <a:ext cx="4022750" cy="2681833"/>
          </a:xfrm>
          <a:prstGeom prst="rect">
            <a:avLst/>
          </a:prstGeom>
        </p:spPr>
      </p:pic>
      <p:sp>
        <p:nvSpPr>
          <p:cNvPr id="42" name="矩形 41">
            <a:extLst>
              <a:ext uri="{FF2B5EF4-FFF2-40B4-BE49-F238E27FC236}">
                <a16:creationId xmlns:a16="http://schemas.microsoft.com/office/drawing/2014/main" id="{704BE65A-4A8D-4BF3-AC14-480377F96971}"/>
              </a:ext>
            </a:extLst>
          </p:cNvPr>
          <p:cNvSpPr/>
          <p:nvPr/>
        </p:nvSpPr>
        <p:spPr>
          <a:xfrm>
            <a:off x="6196405" y="2170355"/>
            <a:ext cx="1750807" cy="12828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35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5C657FDB-5697-41F7-82E8-066F39A5C1B5}"/>
              </a:ext>
            </a:extLst>
          </p:cNvPr>
          <p:cNvSpPr/>
          <p:nvPr/>
        </p:nvSpPr>
        <p:spPr>
          <a:xfrm>
            <a:off x="273885" y="1569474"/>
            <a:ext cx="4713902" cy="2681834"/>
          </a:xfrm>
          <a:prstGeom prst="rect">
            <a:avLst/>
          </a:prstGeom>
          <a:solidFill>
            <a:schemeClr val="accent2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35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391F6AE-FF5D-45E0-9EAD-2DC1BD0449F0}"/>
              </a:ext>
            </a:extLst>
          </p:cNvPr>
          <p:cNvSpPr/>
          <p:nvPr/>
        </p:nvSpPr>
        <p:spPr>
          <a:xfrm>
            <a:off x="506205" y="1825588"/>
            <a:ext cx="4206958" cy="571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050">
                <a:solidFill>
                  <a:schemeClr val="accent1"/>
                </a:solidFill>
                <a:latin typeface="+mj-ea"/>
                <a:ea typeface="+mj-ea"/>
              </a:rPr>
              <a:t>对不适应的员工起码三个工位以上的试用。向新员工说明工作概况、应做的工作。</a:t>
            </a: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D2467A15-9E1C-4D55-88E3-7883541F3A0D}"/>
              </a:ext>
            </a:extLst>
          </p:cNvPr>
          <p:cNvSpPr/>
          <p:nvPr/>
        </p:nvSpPr>
        <p:spPr>
          <a:xfrm>
            <a:off x="506205" y="2437162"/>
            <a:ext cx="4206958" cy="571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050">
                <a:solidFill>
                  <a:schemeClr val="accent1"/>
                </a:solidFill>
                <a:latin typeface="+mj-ea"/>
                <a:ea typeface="+mj-ea"/>
              </a:rPr>
              <a:t>要让老员工帮扶新员工，不能有排斥，如有现班组长要从中协调，强调团队精神。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B0386B39-37B5-4AAF-83DD-DA7893FADDC3}"/>
              </a:ext>
            </a:extLst>
          </p:cNvPr>
          <p:cNvSpPr/>
          <p:nvPr/>
        </p:nvSpPr>
        <p:spPr>
          <a:xfrm>
            <a:off x="506204" y="3660309"/>
            <a:ext cx="4572000" cy="33147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050">
                <a:solidFill>
                  <a:schemeClr val="accent1"/>
                </a:solidFill>
                <a:latin typeface="+mj-ea"/>
                <a:ea typeface="+mj-ea"/>
              </a:rPr>
              <a:t>安排工作时必须从易到难，逐步适应，尤其不能马上安排上晚班。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D35D1148-AB77-4797-93DC-9BEED9A9E0E4}"/>
              </a:ext>
            </a:extLst>
          </p:cNvPr>
          <p:cNvSpPr/>
          <p:nvPr/>
        </p:nvSpPr>
        <p:spPr>
          <a:xfrm>
            <a:off x="506205" y="3048735"/>
            <a:ext cx="4206958" cy="571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050">
                <a:solidFill>
                  <a:schemeClr val="accent1"/>
                </a:solidFill>
                <a:latin typeface="+mj-ea"/>
                <a:ea typeface="+mj-ea"/>
              </a:rPr>
              <a:t>班组长要对新老员工一视同仁，而且尽量让新员工熟悉。指引他知道电梯、洗手间、饮水等场所.</a:t>
            </a: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985205AE-F9CF-4219-B656-D3783C9AA3F0}"/>
              </a:ext>
            </a:extLst>
          </p:cNvPr>
          <p:cNvSpPr/>
          <p:nvPr/>
        </p:nvSpPr>
        <p:spPr>
          <a:xfrm>
            <a:off x="6402144" y="2275359"/>
            <a:ext cx="1339328" cy="1120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b="1" lang="zh-CN" sz="1500">
                <a:solidFill>
                  <a:schemeClr val="accent1"/>
                </a:solidFill>
              </a:rPr>
              <a:t>让新员工融合公司是班组长的责任。</a:t>
            </a:r>
          </a:p>
        </p:txBody>
      </p:sp>
    </p:spTree>
    <p:extLst>
      <p:ext uri="{BB962C8B-B14F-4D97-AF65-F5344CB8AC3E}">
        <p14:creationId val="3689947656"/>
      </p:ext>
    </p:extLst>
  </p:cSld>
  <p:clrMapOvr>
    <a:masterClrMapping/>
  </p:clrMapOvr>
  <mc:AlternateContent>
    <mc:Choice Requires="p14">
      <p:transition advTm="4000" p14:dur="1600" spd="slow">
        <p14:gallery dir="l"/>
      </p:transition>
    </mc:Choice>
    <mc:Fallback>
      <p:transition advTm="4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2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8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2"/>
      <p:bldP grpId="0" spid="31"/>
      <p:bldP grpId="0" spid="2"/>
      <p:bldP grpId="0" spid="38"/>
      <p:bldP grpId="0" spid="39"/>
      <p:bldP grpId="0" spid="40"/>
      <p:bldP grpId="0" spid="41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组合 8"/>
          <p:cNvGrpSpPr/>
          <p:nvPr/>
        </p:nvGrpSpPr>
        <p:grpSpPr>
          <a:xfrm>
            <a:off x="2806" y="2876550"/>
            <a:ext cx="7010400" cy="2266950"/>
            <a:chOff x="2806" y="2876550"/>
            <a:chExt cx="7010400" cy="2266950"/>
          </a:xfrm>
        </p:grpSpPr>
        <p:sp>
          <p:nvSpPr>
            <p:cNvPr id="33" name="等腰三角形 32"/>
            <p:cNvSpPr/>
            <p:nvPr/>
          </p:nvSpPr>
          <p:spPr>
            <a:xfrm>
              <a:off x="2806" y="2876550"/>
              <a:ext cx="7010400" cy="2266950"/>
            </a:xfrm>
            <a:prstGeom prst="triangle">
              <a:avLst>
                <a:gd fmla="val 41965" name="adj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等腰三角形 22"/>
            <p:cNvSpPr/>
            <p:nvPr/>
          </p:nvSpPr>
          <p:spPr>
            <a:xfrm>
              <a:off x="121920" y="2999232"/>
              <a:ext cx="6740001" cy="2144267"/>
            </a:xfrm>
            <a:prstGeom prst="triangle">
              <a:avLst>
                <a:gd fmla="val 41965" name="adj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rcRect b="39856"/>
          <a:stretch>
            <a:fillRect/>
          </a:stretch>
        </p:blipFill>
        <p:spPr>
          <a:xfrm>
            <a:off x="4800433" y="2369462"/>
            <a:ext cx="4724567" cy="2774037"/>
          </a:xfrm>
          <a:prstGeom prst="rect">
            <a:avLst/>
          </a:prstGeom>
        </p:spPr>
      </p:pic>
      <p:sp>
        <p:nvSpPr>
          <p:cNvPr id="24" name="文本框 23">
            <a:extLst>
              <a:ext uri="{FF2B5EF4-FFF2-40B4-BE49-F238E27FC236}">
                <a16:creationId xmlns:a16="http://schemas.microsoft.com/office/drawing/2014/main" id="{1CF71C16-E64D-4A3C-86BE-AF48F3F26894}"/>
              </a:ext>
            </a:extLst>
          </p:cNvPr>
          <p:cNvSpPr txBox="1"/>
          <p:nvPr/>
        </p:nvSpPr>
        <p:spPr>
          <a:xfrm>
            <a:off x="2362200" y="3486150"/>
            <a:ext cx="1217930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6600">
                <a:solidFill>
                  <a:schemeClr val="accent1"/>
                </a:solidFill>
                <a:latin typeface="+mj-ea"/>
                <a:ea typeface="+mj-ea"/>
              </a:rPr>
              <a:t>05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D0C9F504-B46A-4D07-B51C-D7D94E925CF4}"/>
              </a:ext>
            </a:extLst>
          </p:cNvPr>
          <p:cNvSpPr txBox="1"/>
          <p:nvPr/>
        </p:nvSpPr>
        <p:spPr>
          <a:xfrm>
            <a:off x="2377888" y="4324350"/>
            <a:ext cx="1229638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3200">
                <a:solidFill>
                  <a:schemeClr val="accent1"/>
                </a:solidFill>
              </a:rPr>
              <a:t>PART</a:t>
            </a:r>
          </a:p>
        </p:txBody>
      </p:sp>
      <p:sp>
        <p:nvSpPr>
          <p:cNvPr id="36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665089"/>
            <a:ext cx="6705600" cy="830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en-US" b="1" lang="zh-CN" sz="4400">
                <a:latin typeface="+mj-ea"/>
                <a:ea typeface="+mj-ea"/>
              </a:rPr>
              <a:t>如何处理请假离职事项 </a:t>
            </a:r>
          </a:p>
        </p:txBody>
      </p:sp>
      <p:pic>
        <p:nvPicPr>
          <p:cNvPr id="51" name="图片 5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1164957"/>
            <a:ext cx="2068976" cy="1940193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2309150" y="1638572"/>
            <a:ext cx="190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799" y="968238"/>
            <a:ext cx="2823321" cy="68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en-US" lang="zh-CN" smtClean="0" sz="4000">
                <a:latin typeface="+mj-ea"/>
                <a:ea typeface="+mj-ea"/>
              </a:rPr>
              <a:t>第五部分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>
            <a:off x="2133600" y="2369463"/>
            <a:ext cx="3957955" cy="426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100"/>
              <a:t>team communication and management team communication </a:t>
            </a:r>
          </a:p>
          <a:p>
            <a:r>
              <a:rPr altLang="zh-CN" lang="en-US" smtClean="0" sz="1100"/>
              <a:t>and management team communication</a:t>
            </a:r>
          </a:p>
        </p:txBody>
      </p:sp>
    </p:spTree>
    <p:extLst>
      <p:ext uri="{BB962C8B-B14F-4D97-AF65-F5344CB8AC3E}">
        <p14:creationId val="1378371506"/>
      </p:ext>
    </p:extLst>
  </p:cSld>
  <p:clrMapOvr>
    <a:masterClrMapping/>
  </p:clrMapOvr>
  <mc:AlternateContent>
    <mc:Choice Requires="p14">
      <p:transition advTm="4000" p14:dur="1250" spd="slow">
        <p14:switch dir="r"/>
      </p:transition>
    </mc:Choice>
    <mc:Fallback>
      <p:transition advTm="4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0000" fill="hold" id="5" nodeType="withEffect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0000" fill="hold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0000" fill="hold" id="1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5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4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35"/>
      <p:bldP grpId="0" spid="36"/>
      <p:bldP grpId="0" spid="19"/>
      <p:bldP grpId="0" spid="20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9DEDB38D-EF80-4264-B937-8E33D1868096}"/>
              </a:ext>
            </a:extLst>
          </p:cNvPr>
          <p:cNvSpPr/>
          <p:nvPr/>
        </p:nvSpPr>
        <p:spPr>
          <a:xfrm>
            <a:off x="3920127" y="1669651"/>
            <a:ext cx="4690473" cy="2560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350">
                <a:latin typeface="+mj-ea"/>
                <a:ea typeface="+mj-ea"/>
              </a:rPr>
              <a:t>需要了解是什么原因请假，确实非得请假的，班组应该想方设法安排好工作。班组长视乎情况作出安排，如不能安排要用错位的安排处理（例如时间上推迟或者是调休形式处理。）</a:t>
            </a:r>
          </a:p>
          <a:p>
            <a:pPr>
              <a:lnSpc>
                <a:spcPct val="150000"/>
              </a:lnSpc>
            </a:pPr>
            <a:r>
              <a:rPr altLang="en-US" b="1" lang="zh-CN" sz="1350">
                <a:latin typeface="+mj-ea"/>
                <a:ea typeface="+mj-ea"/>
              </a:rPr>
              <a:t>对请长假的员工尽量做工作劝说，缩短假期。</a:t>
            </a:r>
          </a:p>
          <a:p>
            <a:pPr>
              <a:lnSpc>
                <a:spcPct val="150000"/>
              </a:lnSpc>
            </a:pPr>
            <a:r>
              <a:rPr altLang="en-US" b="1" lang="zh-CN" sz="1350">
                <a:latin typeface="+mj-ea"/>
                <a:ea typeface="+mj-ea"/>
              </a:rPr>
              <a:t>硬性不批可能就会造成员工旷工甚至自离。因为出现旷工后，员工积极性受影响，有可能产生离开的念头。</a:t>
            </a:r>
          </a:p>
          <a:p>
            <a:pPr>
              <a:lnSpc>
                <a:spcPct val="150000"/>
              </a:lnSpc>
            </a:pPr>
            <a:r>
              <a:rPr altLang="en-US" b="1" lang="zh-CN" sz="1350">
                <a:latin typeface="+mj-ea"/>
                <a:ea typeface="+mj-ea"/>
              </a:rPr>
              <a:t>如员工确实事情紧急、且有提前告知的情况下应当人性化处理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04800" y="971550"/>
            <a:ext cx="3943350" cy="3943350"/>
          </a:xfrm>
          <a:prstGeom prst="rect">
            <a:avLst/>
          </a:prstGeom>
        </p:spPr>
      </p:pic>
    </p:spTree>
    <p:extLst>
      <p:ext uri="{BB962C8B-B14F-4D97-AF65-F5344CB8AC3E}">
        <p14:creationId val="2335291560"/>
      </p:ext>
    </p:extLst>
  </p:cSld>
  <p:clrMapOvr>
    <a:masterClrMapping/>
  </p:clrMapOvr>
  <mc:AlternateContent>
    <mc:Choice Requires="p14">
      <p:transition advTm="4000" p14:dur="1250" spd="slow">
        <p14:flip dir="r"/>
      </p:transition>
    </mc:Choice>
    <mc:Fallback>
      <p:transition advTm="4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组合 8"/>
          <p:cNvGrpSpPr/>
          <p:nvPr/>
        </p:nvGrpSpPr>
        <p:grpSpPr>
          <a:xfrm>
            <a:off x="2806" y="2876550"/>
            <a:ext cx="7010400" cy="2266950"/>
            <a:chOff x="2806" y="2876550"/>
            <a:chExt cx="7010400" cy="2266950"/>
          </a:xfrm>
        </p:grpSpPr>
        <p:sp>
          <p:nvSpPr>
            <p:cNvPr id="33" name="等腰三角形 32"/>
            <p:cNvSpPr/>
            <p:nvPr/>
          </p:nvSpPr>
          <p:spPr>
            <a:xfrm>
              <a:off x="2806" y="2876550"/>
              <a:ext cx="7010400" cy="2266950"/>
            </a:xfrm>
            <a:prstGeom prst="triangle">
              <a:avLst>
                <a:gd fmla="val 41965" name="adj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等腰三角形 22"/>
            <p:cNvSpPr/>
            <p:nvPr/>
          </p:nvSpPr>
          <p:spPr>
            <a:xfrm>
              <a:off x="121920" y="2999232"/>
              <a:ext cx="6740001" cy="2144267"/>
            </a:xfrm>
            <a:prstGeom prst="triangle">
              <a:avLst>
                <a:gd fmla="val 41965" name="adj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rcRect b="39856"/>
          <a:stretch>
            <a:fillRect/>
          </a:stretch>
        </p:blipFill>
        <p:spPr>
          <a:xfrm>
            <a:off x="4992555" y="2571750"/>
            <a:ext cx="4380045" cy="2571750"/>
          </a:xfrm>
          <a:prstGeom prst="rect">
            <a:avLst/>
          </a:prstGeom>
        </p:spPr>
      </p:pic>
      <p:sp>
        <p:nvSpPr>
          <p:cNvPr id="24" name="文本框 23">
            <a:extLst>
              <a:ext uri="{FF2B5EF4-FFF2-40B4-BE49-F238E27FC236}">
                <a16:creationId xmlns:a16="http://schemas.microsoft.com/office/drawing/2014/main" id="{1CF71C16-E64D-4A3C-86BE-AF48F3F26894}"/>
              </a:ext>
            </a:extLst>
          </p:cNvPr>
          <p:cNvSpPr txBox="1"/>
          <p:nvPr/>
        </p:nvSpPr>
        <p:spPr>
          <a:xfrm>
            <a:off x="2523212" y="3714750"/>
            <a:ext cx="119888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4000">
                <a:solidFill>
                  <a:schemeClr val="accent1"/>
                </a:solidFill>
                <a:latin typeface="+mj-ea"/>
                <a:ea typeface="+mj-ea"/>
              </a:rPr>
              <a:t>目录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D0C9F504-B46A-4D07-B51C-D7D94E925CF4}"/>
              </a:ext>
            </a:extLst>
          </p:cNvPr>
          <p:cNvSpPr txBox="1"/>
          <p:nvPr/>
        </p:nvSpPr>
        <p:spPr>
          <a:xfrm>
            <a:off x="2538900" y="4324350"/>
            <a:ext cx="1162367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1600">
                <a:solidFill>
                  <a:schemeClr val="accent1"/>
                </a:solidFill>
              </a:rPr>
              <a:t>CONTENT</a:t>
            </a:r>
          </a:p>
        </p:txBody>
      </p:sp>
      <p:sp>
        <p:nvSpPr>
          <p:cNvPr id="36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352550"/>
            <a:ext cx="2209800" cy="320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zh-CN" b="1" lang="en-US" smtClean="0">
                <a:latin typeface="+mj-ea"/>
                <a:ea typeface="+mj-ea"/>
              </a:rPr>
              <a:t>01、如何理解沟通 </a:t>
            </a:r>
          </a:p>
        </p:txBody>
      </p:sp>
      <p:sp>
        <p:nvSpPr>
          <p:cNvPr id="46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029" y="1352550"/>
            <a:ext cx="2659434" cy="320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zh-CN" b="1" lang="en-US" smtClean="0">
                <a:latin typeface="+mj-ea"/>
                <a:ea typeface="+mj-ea"/>
              </a:rPr>
              <a:t>02、班组长的角色定位</a:t>
            </a:r>
          </a:p>
        </p:txBody>
      </p:sp>
      <p:sp>
        <p:nvSpPr>
          <p:cNvPr id="47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9493" y="1352550"/>
            <a:ext cx="2209800" cy="320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zh-CN" b="1" lang="en-US" smtClean="0">
                <a:latin typeface="+mj-ea"/>
                <a:ea typeface="+mj-ea"/>
              </a:rPr>
              <a:t>03、如何与人沟通 </a:t>
            </a:r>
          </a:p>
        </p:txBody>
      </p:sp>
      <p:sp>
        <p:nvSpPr>
          <p:cNvPr id="48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130029"/>
            <a:ext cx="2209800" cy="320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zh-CN" b="1" lang="en-US" smtClean="0">
                <a:latin typeface="+mj-ea"/>
                <a:ea typeface="+mj-ea"/>
              </a:rPr>
              <a:t>04、如何管理员工</a:t>
            </a:r>
          </a:p>
        </p:txBody>
      </p:sp>
      <p:sp>
        <p:nvSpPr>
          <p:cNvPr id="49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7693" y="2130029"/>
            <a:ext cx="3124200" cy="320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zh-CN" b="1" lang="en-US" smtClean="0">
                <a:latin typeface="+mj-ea"/>
                <a:ea typeface="+mj-ea"/>
              </a:rPr>
              <a:t>05、如何处理请假离职事项 </a:t>
            </a:r>
          </a:p>
        </p:txBody>
      </p:sp>
      <p:pic>
        <p:nvPicPr>
          <p:cNvPr id="51" name="图片 5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2801719"/>
            <a:ext cx="1905000" cy="1786424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914400" y="1672829"/>
            <a:ext cx="190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>
            <a:off x="3505200" y="1684404"/>
            <a:ext cx="228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>
          <a:xfrm>
            <a:off x="6485593" y="1702054"/>
            <a:ext cx="18964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53"/>
          <p:cNvCxnSpPr/>
          <p:nvPr/>
        </p:nvCxnSpPr>
        <p:spPr>
          <a:xfrm>
            <a:off x="956796" y="2461883"/>
            <a:ext cx="18964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连接符 54"/>
          <p:cNvCxnSpPr/>
          <p:nvPr/>
        </p:nvCxnSpPr>
        <p:spPr>
          <a:xfrm>
            <a:off x="3516775" y="2487201"/>
            <a:ext cx="2731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1984772791"/>
      </p:ext>
    </p:extLst>
  </p:cSld>
  <p:clrMapOvr>
    <a:masterClrMapping/>
  </p:clrMapOvr>
  <mc:AlternateContent>
    <mc:Choice Requires="p14">
      <p:transition advTm="4000" p14:dur="1250" spd="slow">
        <p14:flip dir="r"/>
      </p:transition>
    </mc:Choice>
    <mc:Fallback>
      <p:transition advTm="4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0000" fill="hold" id="5" nodeType="withEffect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0000" fill="hold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0000" fill="hold" id="1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5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55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57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8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6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1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6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4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66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7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69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35"/>
      <p:bldP grpId="0" spid="36"/>
      <p:bldP grpId="0" spid="46"/>
      <p:bldP grpId="0" spid="47"/>
      <p:bldP grpId="0" spid="48"/>
      <p:bldP grpId="0" spid="49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2F07F9B9-F42A-402E-A0C4-C5D142623D51}"/>
              </a:ext>
            </a:extLst>
          </p:cNvPr>
          <p:cNvSpPr/>
          <p:nvPr/>
        </p:nvSpPr>
        <p:spPr>
          <a:xfrm>
            <a:off x="609600" y="1663501"/>
            <a:ext cx="4419600" cy="2251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14313" marL="214313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b="1" lang="zh-CN" sz="1350">
                <a:latin typeface="+mj-ea"/>
                <a:ea typeface="+mj-ea"/>
              </a:rPr>
              <a:t>如果员工有旷工预兆的话，首要了解员工的动态，并且要想办法劝   说。有些员工是为自离而旷工、是工作的劳累、紧急事情、生病、玩乐、有工作情绪、不能一概而论。针对不同的情况作出不同的处理。对自离而旷工的人员，需要作出准备，其它原因旷工，班组长要去开导、教育、安抚，以及旷工界定要作出人性的处理。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A0B37962-C393-4C63-8347-D6B05F1951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876800" y="1047750"/>
            <a:ext cx="3505200" cy="3505200"/>
          </a:xfrm>
          <a:prstGeom prst="rect">
            <a:avLst/>
          </a:prstGeom>
        </p:spPr>
      </p:pic>
    </p:spTree>
    <p:extLst>
      <p:ext uri="{BB962C8B-B14F-4D97-AF65-F5344CB8AC3E}">
        <p14:creationId val="616096505"/>
      </p:ext>
    </p:extLst>
  </p:cSld>
  <p:clrMapOvr>
    <a:masterClrMapping/>
  </p:clrMapOvr>
  <mc:AlternateContent>
    <mc:Choice Requires="p14">
      <p:transition advTm="4000" p14:dur="1250" spd="slow">
        <p14:flip dir="r"/>
      </p:transition>
    </mc:Choice>
    <mc:Fallback>
      <p:transition advTm="4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9AB88640-29E1-4A40-82A1-D1D2AD392D14}"/>
              </a:ext>
            </a:extLst>
          </p:cNvPr>
          <p:cNvSpPr/>
          <p:nvPr/>
        </p:nvSpPr>
        <p:spPr>
          <a:xfrm>
            <a:off x="3962400" y="1504950"/>
            <a:ext cx="4855029" cy="2560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350">
                <a:latin typeface="+mj-ea"/>
                <a:ea typeface="+mj-ea"/>
              </a:rPr>
              <a:t>对于辞工的员工班组长需要谨慎对待，因为辞工的原因有很多，有些与同事合不来、有些是确实有急事、有些没有目的……</a:t>
            </a:r>
          </a:p>
          <a:p>
            <a:pPr>
              <a:lnSpc>
                <a:spcPct val="150000"/>
              </a:lnSpc>
            </a:pPr>
            <a:r>
              <a:rPr altLang="en-US" b="1" lang="zh-CN" sz="1350">
                <a:latin typeface="+mj-ea"/>
                <a:ea typeface="+mj-ea"/>
              </a:rPr>
              <a:t>很大一部分可以通过作思想工作挽留的，对举棋不定或者随众所至的员工应是可以挽留的，但要注意沟通方式</a:t>
            </a:r>
          </a:p>
          <a:p>
            <a:pPr>
              <a:lnSpc>
                <a:spcPct val="150000"/>
              </a:lnSpc>
            </a:pPr>
            <a:r>
              <a:rPr altLang="en-US" b="1" lang="zh-CN" sz="1350">
                <a:latin typeface="+mj-ea"/>
                <a:ea typeface="+mj-ea"/>
              </a:rPr>
              <a:t>当员工提出辞呈时，尽量先不要让其它人知道，给自己一些挽留员工的机会，确实需要辞工的还是需要酌情处理。</a:t>
            </a:r>
          </a:p>
          <a:p>
            <a:pPr>
              <a:lnSpc>
                <a:spcPct val="150000"/>
              </a:lnSpc>
            </a:pPr>
            <a:r>
              <a:rPr altLang="en-US" b="1" lang="zh-CN" sz="1350">
                <a:latin typeface="+mj-ea"/>
                <a:ea typeface="+mj-ea"/>
              </a:rPr>
              <a:t>每个班组要有计划性控制流失，计划的好与坏直接反映员工的稳定性。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726EF5FD-3C87-4B9F-B660-F6A55F8251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20624" y="971550"/>
            <a:ext cx="3581400" cy="3581400"/>
          </a:xfrm>
          <a:prstGeom prst="rect">
            <a:avLst/>
          </a:prstGeom>
        </p:spPr>
      </p:pic>
    </p:spTree>
    <p:extLst>
      <p:ext uri="{BB962C8B-B14F-4D97-AF65-F5344CB8AC3E}">
        <p14:creationId val="2881089002"/>
      </p:ext>
    </p:extLst>
  </p:cSld>
  <p:clrMapOvr>
    <a:masterClrMapping/>
  </p:clrMapOvr>
  <mc:AlternateContent>
    <mc:Choice Requires="p14">
      <p:transition advTm="4000" p14:dur="1250" spd="slow">
        <p14:flip dir="r"/>
      </p:transition>
    </mc:Choice>
    <mc:Fallback>
      <p:transition advTm="4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8D82AD09-C562-4802-A9C6-DB7E823B360A}"/>
              </a:ext>
            </a:extLst>
          </p:cNvPr>
          <p:cNvSpPr/>
          <p:nvPr/>
        </p:nvSpPr>
        <p:spPr>
          <a:xfrm>
            <a:off x="4419600" y="1581150"/>
            <a:ext cx="4267200" cy="2651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600">
                <a:latin typeface="+mj-ea"/>
                <a:ea typeface="+mj-ea"/>
              </a:rPr>
              <a:t>谈心 —— 建立平等开放的沟通机制</a:t>
            </a:r>
          </a:p>
          <a:p>
            <a:pPr>
              <a:lnSpc>
                <a:spcPct val="150000"/>
              </a:lnSpc>
            </a:pPr>
            <a:r>
              <a:rPr altLang="en-US" lang="zh-CN" sz="1600">
                <a:latin typeface="+mj-ea"/>
                <a:ea typeface="+mj-ea"/>
              </a:rPr>
              <a:t>宽容 —— 给员工改正错误的机会</a:t>
            </a:r>
          </a:p>
          <a:p>
            <a:pPr>
              <a:lnSpc>
                <a:spcPct val="150000"/>
              </a:lnSpc>
            </a:pPr>
            <a:r>
              <a:rPr altLang="en-US" lang="zh-CN" sz="1600">
                <a:latin typeface="+mj-ea"/>
                <a:ea typeface="+mj-ea"/>
              </a:rPr>
              <a:t>培训 —— 帮助员工提高能力、改善绩效</a:t>
            </a:r>
          </a:p>
          <a:p>
            <a:pPr>
              <a:lnSpc>
                <a:spcPct val="150000"/>
              </a:lnSpc>
            </a:pPr>
            <a:r>
              <a:rPr altLang="en-US" lang="zh-CN" sz="1600">
                <a:latin typeface="+mj-ea"/>
                <a:ea typeface="+mj-ea"/>
              </a:rPr>
              <a:t>激励 —— 及时表彰先进</a:t>
            </a:r>
          </a:p>
          <a:p>
            <a:pPr>
              <a:lnSpc>
                <a:spcPct val="150000"/>
              </a:lnSpc>
            </a:pPr>
            <a:r>
              <a:rPr altLang="en-US" lang="zh-CN" sz="1600">
                <a:latin typeface="+mj-ea"/>
                <a:ea typeface="+mj-ea"/>
              </a:rPr>
              <a:t>惩处 —— 及时辞退重大违纪员工</a:t>
            </a:r>
          </a:p>
          <a:p>
            <a:pPr>
              <a:lnSpc>
                <a:spcPct val="150000"/>
              </a:lnSpc>
            </a:pPr>
            <a:r>
              <a:rPr altLang="en-US" lang="zh-CN" sz="1600">
                <a:latin typeface="+mj-ea"/>
                <a:ea typeface="+mj-ea"/>
              </a:rPr>
              <a:t>制度 —— 健全的薪酬福利及绩效评价体系</a:t>
            </a:r>
          </a:p>
          <a:p>
            <a:pPr>
              <a:lnSpc>
                <a:spcPct val="150000"/>
              </a:lnSpc>
            </a:pPr>
            <a:r>
              <a:rPr altLang="en-US" lang="zh-CN" sz="1600">
                <a:latin typeface="+mj-ea"/>
                <a:ea typeface="+mj-ea"/>
              </a:rPr>
              <a:t>文化 —— 良好的组织氛围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04800" y="895350"/>
            <a:ext cx="4113276" cy="4113276"/>
          </a:xfrm>
          <a:prstGeom prst="rect">
            <a:avLst/>
          </a:prstGeom>
        </p:spPr>
      </p:pic>
    </p:spTree>
    <p:extLst>
      <p:ext uri="{BB962C8B-B14F-4D97-AF65-F5344CB8AC3E}">
        <p14:creationId val="1005745104"/>
      </p:ext>
    </p:extLst>
  </p:cSld>
  <p:clrMapOvr>
    <a:masterClrMapping/>
  </p:clrMapOvr>
  <mc:AlternateContent>
    <mc:Choice Requires="p14">
      <p:transition advTm="4000" p14:dur="1250" spd="slow">
        <p14:flip dir="r"/>
      </p:transition>
    </mc:Choice>
    <mc:Fallback>
      <p:transition advTm="4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组合 8"/>
          <p:cNvGrpSpPr/>
          <p:nvPr/>
        </p:nvGrpSpPr>
        <p:grpSpPr>
          <a:xfrm>
            <a:off x="2806" y="2876550"/>
            <a:ext cx="7010400" cy="2266950"/>
            <a:chOff x="2806" y="2876550"/>
            <a:chExt cx="7010400" cy="2266950"/>
          </a:xfrm>
        </p:grpSpPr>
        <p:sp>
          <p:nvSpPr>
            <p:cNvPr id="33" name="等腰三角形 32"/>
            <p:cNvSpPr/>
            <p:nvPr/>
          </p:nvSpPr>
          <p:spPr>
            <a:xfrm>
              <a:off x="2806" y="2876550"/>
              <a:ext cx="7010400" cy="2266950"/>
            </a:xfrm>
            <a:prstGeom prst="triangle">
              <a:avLst>
                <a:gd fmla="val 41965" name="adj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等腰三角形 22"/>
            <p:cNvSpPr/>
            <p:nvPr/>
          </p:nvSpPr>
          <p:spPr>
            <a:xfrm>
              <a:off x="121920" y="2999232"/>
              <a:ext cx="6740001" cy="2144267"/>
            </a:xfrm>
            <a:prstGeom prst="triangle">
              <a:avLst>
                <a:gd fmla="val 41965" name="adj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9" name="矩形 28">
            <a:extLst>
              <a:ext uri="{FF2B5EF4-FFF2-40B4-BE49-F238E27FC236}">
                <a16:creationId xmlns:a16="http://schemas.microsoft.com/office/drawing/2014/main" id="{06EE7F36-1E92-4BD2-8CA2-028A5CDF2EEA}"/>
              </a:ext>
            </a:extLst>
          </p:cNvPr>
          <p:cNvSpPr/>
          <p:nvPr/>
        </p:nvSpPr>
        <p:spPr>
          <a:xfrm>
            <a:off x="3759478" y="1573709"/>
            <a:ext cx="4653280" cy="762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4400">
                <a:latin charset="-122" panose="02010609000101010101" pitchFamily="49" typeface="迷你简汉真广标"/>
                <a:ea charset="-122" panose="02010609000101010101" pitchFamily="49" typeface="迷你简汉真广标"/>
              </a:rPr>
              <a:t>演示完毕感谢观看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 rot="1622631">
            <a:off x="3762670" y="3021719"/>
            <a:ext cx="3197542" cy="259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100"/>
              <a:t>TEAM COMMUNICATION AND MANAGEMENT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1158209"/>
            <a:ext cx="3657600" cy="342993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rcRect b="39856"/>
          <a:stretch>
            <a:fillRect/>
          </a:stretch>
        </p:blipFill>
        <p:spPr>
          <a:xfrm>
            <a:off x="6394809" y="3443344"/>
            <a:ext cx="2895600" cy="1700156"/>
          </a:xfrm>
          <a:prstGeom prst="rect">
            <a:avLst/>
          </a:prstGeom>
        </p:spPr>
      </p:pic>
      <p:cxnSp>
        <p:nvCxnSpPr>
          <p:cNvPr id="11" name="直接箭头连接符 10"/>
          <p:cNvCxnSpPr/>
          <p:nvPr/>
        </p:nvCxnSpPr>
        <p:spPr>
          <a:xfrm flipV="1">
            <a:off x="3787526" y="329889"/>
            <a:ext cx="1775074" cy="13315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flipH="1" flipV="1">
            <a:off x="3778172" y="2465407"/>
            <a:ext cx="3001557" cy="15453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3769808" y="2361363"/>
            <a:ext cx="4724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 rot="1622631">
            <a:off x="4630434" y="3481651"/>
            <a:ext cx="2103755" cy="2438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1000"/>
              <a:t>宣讲人：某某某    时间：20XX.XX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 rot="1622631">
            <a:off x="4906689" y="2966719"/>
            <a:ext cx="2096648" cy="4876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 sz="2600">
                <a:latin charset="0" panose="020b0806030902050204" pitchFamily="34" typeface="Impact"/>
              </a:rPr>
              <a:t>COMMUNICATE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76911FCE-B4CF-4C0D-AB04-F06391DB9B72}"/>
              </a:ext>
            </a:extLst>
          </p:cNvPr>
          <p:cNvSpPr/>
          <p:nvPr/>
        </p:nvSpPr>
        <p:spPr>
          <a:xfrm rot="19361836">
            <a:off x="3473042" y="874925"/>
            <a:ext cx="1783080" cy="3657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altLang="en-US" lang="zh-CN" spc="300">
                <a:latin typeface="+mn-ea"/>
              </a:rPr>
              <a:t>企业管理培训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609601" y="3361774"/>
            <a:ext cx="4343397" cy="1801876"/>
            <a:chOff x="609601" y="3361774"/>
            <a:chExt cx="4343397" cy="1801876"/>
          </a:xfrm>
        </p:grpSpPr>
        <p:sp>
          <p:nvSpPr>
            <p:cNvPr id="22" name="任意多边形 21"/>
            <p:cNvSpPr/>
            <p:nvPr/>
          </p:nvSpPr>
          <p:spPr>
            <a:xfrm>
              <a:off x="609601" y="3361774"/>
              <a:ext cx="2724277" cy="1794448"/>
            </a:xfrm>
            <a:custGeom>
              <a:gdLst>
                <a:gd fmla="*/ 2370954 w 2724277" name="connsiteX0"/>
                <a:gd fmla="*/ 0 h 1794448" name="connsiteY0"/>
                <a:gd fmla="*/ 2724277 w 2724277" name="connsiteX1"/>
                <a:gd fmla="*/ 192909 h 1794448" name="connsiteY1"/>
                <a:gd fmla="*/ 595553 w 2724277" name="connsiteX2"/>
                <a:gd fmla="*/ 1794448 h 1794448" name="connsiteY2"/>
                <a:gd fmla="*/ 0 w 2724277" name="connsiteX3"/>
                <a:gd fmla="*/ 1783780 h 1794448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794448" w="2724277">
                  <a:moveTo>
                    <a:pt x="2370954" y="0"/>
                  </a:moveTo>
                  <a:lnTo>
                    <a:pt x="2724277" y="192909"/>
                  </a:lnTo>
                  <a:lnTo>
                    <a:pt x="595553" y="1794448"/>
                  </a:lnTo>
                  <a:lnTo>
                    <a:pt x="0" y="178378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任意多边形 24"/>
            <p:cNvSpPr/>
            <p:nvPr/>
          </p:nvSpPr>
          <p:spPr>
            <a:xfrm>
              <a:off x="1905000" y="3779551"/>
              <a:ext cx="2185824" cy="1384099"/>
            </a:xfrm>
            <a:custGeom>
              <a:gdLst>
                <a:gd fmla="*/ 1825237 w 2185824" name="connsiteX0"/>
                <a:gd fmla="*/ 0 h 1384099" name="connsiteY0"/>
                <a:gd fmla="*/ 2185824 w 2185824" name="connsiteX1"/>
                <a:gd fmla="*/ 196874 h 1384099" name="connsiteY1"/>
                <a:gd fmla="*/ 607796 w 2185824" name="connsiteX2"/>
                <a:gd fmla="*/ 1384099 h 1384099" name="connsiteY2"/>
                <a:gd fmla="*/ 0 w 2185824" name="connsiteX3"/>
                <a:gd fmla="*/ 1373212 h 1384099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384099" w="2185824">
                  <a:moveTo>
                    <a:pt x="1825237" y="0"/>
                  </a:moveTo>
                  <a:lnTo>
                    <a:pt x="2185824" y="196874"/>
                  </a:lnTo>
                  <a:lnTo>
                    <a:pt x="607796" y="1384099"/>
                  </a:lnTo>
                  <a:lnTo>
                    <a:pt x="0" y="13732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矩形 4"/>
            <p:cNvSpPr/>
            <p:nvPr/>
          </p:nvSpPr>
          <p:spPr>
            <a:xfrm>
              <a:off x="3390271" y="4249891"/>
              <a:ext cx="1562727" cy="905118"/>
            </a:xfrm>
            <a:custGeom>
              <a:gdLst>
                <a:gd fmla="*/ 2072640 w 2723920" name="connsiteX0"/>
                <a:gd fmla="*/ 0 h 1577669" name="connsiteY0"/>
                <a:gd fmla="*/ 2723920 w 2723920" name="connsiteX1"/>
                <a:gd fmla="*/ 355588 h 1577669" name="connsiteY1"/>
                <a:gd fmla="*/ 1023026 w 2723920" name="connsiteX2"/>
                <a:gd fmla="*/ 1577669 h 1577669" name="connsiteY2"/>
                <a:gd fmla="*/ 0 w 2723920" name="connsiteX3"/>
                <a:gd fmla="*/ 1559344 h 1577669" name="connsiteY3"/>
                <a:gd fmla="*/ 2072640 w 2723920" name="connsiteX4"/>
                <a:gd fmla="*/ 0 h 1577669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577669" w="2723920">
                  <a:moveTo>
                    <a:pt x="2072640" y="0"/>
                  </a:moveTo>
                  <a:lnTo>
                    <a:pt x="2723920" y="355588"/>
                  </a:lnTo>
                  <a:lnTo>
                    <a:pt x="1023026" y="1577669"/>
                  </a:lnTo>
                  <a:lnTo>
                    <a:pt x="0" y="1559344"/>
                  </a:lnTo>
                  <a:lnTo>
                    <a:pt x="207264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76911FCE-B4CF-4C0D-AB04-F06391DB9B72}"/>
                </a:ext>
              </a:extLst>
            </p:cNvPr>
            <p:cNvSpPr/>
            <p:nvPr/>
          </p:nvSpPr>
          <p:spPr>
            <a:xfrm rot="19361836">
              <a:off x="803935" y="4059713"/>
              <a:ext cx="2697480" cy="3048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altLang="en-US" lang="zh-CN" smtClean="0" spc="1900" sz="1400">
                  <a:solidFill>
                    <a:schemeClr val="accent2"/>
                  </a:solidFill>
                  <a:latin typeface="+mn-ea"/>
                </a:rPr>
                <a:t>部门双向沟通</a:t>
              </a: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76911FCE-B4CF-4C0D-AB04-F06391DB9B72}"/>
                </a:ext>
              </a:extLst>
            </p:cNvPr>
            <p:cNvSpPr/>
            <p:nvPr/>
          </p:nvSpPr>
          <p:spPr>
            <a:xfrm rot="19361836">
              <a:off x="2291701" y="4304454"/>
              <a:ext cx="1706880" cy="3048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altLang="en-US" lang="zh-CN" smtClean="0" spc="600" sz="1400">
                  <a:solidFill>
                    <a:schemeClr val="accent2"/>
                  </a:solidFill>
                  <a:latin typeface="+mn-ea"/>
                </a:rPr>
                <a:t>精准角色定位</a:t>
              </a: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76911FCE-B4CF-4C0D-AB04-F06391DB9B72}"/>
                </a:ext>
              </a:extLst>
            </p:cNvPr>
            <p:cNvSpPr/>
            <p:nvPr/>
          </p:nvSpPr>
          <p:spPr>
            <a:xfrm rot="19361836">
              <a:off x="3627340" y="4587348"/>
              <a:ext cx="1198880" cy="3048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altLang="en-US" lang="zh-CN" smtClean="0" spc="600" sz="1400">
                  <a:solidFill>
                    <a:schemeClr val="accent2"/>
                  </a:solidFill>
                  <a:latin typeface="+mn-ea"/>
                </a:rPr>
                <a:t>理性管理</a:t>
              </a:r>
            </a:p>
          </p:txBody>
        </p:sp>
      </p:grpSp>
    </p:spTree>
    <p:extLst>
      <p:ext uri="{BB962C8B-B14F-4D97-AF65-F5344CB8AC3E}">
        <p14:creationId val="3112570308"/>
      </p:ext>
    </p:extLst>
  </p:cSld>
  <p:clrMapOvr>
    <a:masterClrMapping/>
  </p:clrMapOvr>
  <mc:AlternateContent>
    <mc:Choice Requires="p14">
      <p:transition advTm="6000" p14:dur="0"/>
    </mc:Choice>
    <mc:Fallback>
      <p:transition advTm="6000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0000"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0000" fill="hold" id="9" nodeType="withEffect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0000" fill="hold" id="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8" nodeType="afterEffect" presetClass="entr" presetID="17" presetSubtype="1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8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54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9"/>
      <p:bldP grpId="0" spid="30"/>
      <p:bldP grpId="0" spid="32"/>
      <p:bldP grpId="0" spid="34"/>
      <p:bldP grpId="0" spid="28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组合 8"/>
          <p:cNvGrpSpPr/>
          <p:nvPr/>
        </p:nvGrpSpPr>
        <p:grpSpPr>
          <a:xfrm>
            <a:off x="2806" y="2876550"/>
            <a:ext cx="7010400" cy="2266950"/>
            <a:chOff x="2806" y="2876550"/>
            <a:chExt cx="7010400" cy="2266950"/>
          </a:xfrm>
        </p:grpSpPr>
        <p:sp>
          <p:nvSpPr>
            <p:cNvPr id="33" name="等腰三角形 32"/>
            <p:cNvSpPr/>
            <p:nvPr/>
          </p:nvSpPr>
          <p:spPr>
            <a:xfrm>
              <a:off x="2806" y="2876550"/>
              <a:ext cx="7010400" cy="2266950"/>
            </a:xfrm>
            <a:prstGeom prst="triangle">
              <a:avLst>
                <a:gd fmla="val 41965" name="adj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等腰三角形 22"/>
            <p:cNvSpPr/>
            <p:nvPr/>
          </p:nvSpPr>
          <p:spPr>
            <a:xfrm>
              <a:off x="121920" y="2999232"/>
              <a:ext cx="6740001" cy="2144267"/>
            </a:xfrm>
            <a:prstGeom prst="triangle">
              <a:avLst>
                <a:gd fmla="val 41965" name="adj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rcRect b="39856"/>
          <a:stretch>
            <a:fillRect/>
          </a:stretch>
        </p:blipFill>
        <p:spPr>
          <a:xfrm>
            <a:off x="4800433" y="2369462"/>
            <a:ext cx="4724567" cy="2774037"/>
          </a:xfrm>
          <a:prstGeom prst="rect">
            <a:avLst/>
          </a:prstGeom>
        </p:spPr>
      </p:pic>
      <p:sp>
        <p:nvSpPr>
          <p:cNvPr id="24" name="文本框 23">
            <a:extLst>
              <a:ext uri="{FF2B5EF4-FFF2-40B4-BE49-F238E27FC236}">
                <a16:creationId xmlns:a16="http://schemas.microsoft.com/office/drawing/2014/main" id="{1CF71C16-E64D-4A3C-86BE-AF48F3F26894}"/>
              </a:ext>
            </a:extLst>
          </p:cNvPr>
          <p:cNvSpPr txBox="1"/>
          <p:nvPr/>
        </p:nvSpPr>
        <p:spPr>
          <a:xfrm>
            <a:off x="2362200" y="3486150"/>
            <a:ext cx="1217930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6600">
                <a:solidFill>
                  <a:schemeClr val="accent1"/>
                </a:solidFill>
                <a:latin typeface="+mj-ea"/>
                <a:ea typeface="+mj-ea"/>
              </a:rPr>
              <a:t>01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D0C9F504-B46A-4D07-B51C-D7D94E925CF4}"/>
              </a:ext>
            </a:extLst>
          </p:cNvPr>
          <p:cNvSpPr txBox="1"/>
          <p:nvPr/>
        </p:nvSpPr>
        <p:spPr>
          <a:xfrm>
            <a:off x="2377888" y="4324350"/>
            <a:ext cx="1229638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3200">
                <a:solidFill>
                  <a:schemeClr val="accent1"/>
                </a:solidFill>
              </a:rPr>
              <a:t>PART</a:t>
            </a:r>
          </a:p>
        </p:txBody>
      </p:sp>
      <p:sp>
        <p:nvSpPr>
          <p:cNvPr id="36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668252"/>
            <a:ext cx="4267200" cy="830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ru-RU" b="1" lang="zh-CN" smtClean="0" spc="600" sz="4400">
                <a:latin typeface="+mj-ea"/>
                <a:ea typeface="+mj-ea"/>
              </a:rPr>
              <a:t>如何理解沟通 </a:t>
            </a:r>
          </a:p>
        </p:txBody>
      </p:sp>
      <p:pic>
        <p:nvPicPr>
          <p:cNvPr id="51" name="图片 5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1164957"/>
            <a:ext cx="2068976" cy="1940193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2309150" y="1638572"/>
            <a:ext cx="190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799" y="968238"/>
            <a:ext cx="2823321" cy="68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en-US" lang="zh-CN" smtClean="0" sz="4000">
                <a:latin typeface="+mj-ea"/>
                <a:ea typeface="+mj-ea"/>
              </a:rPr>
              <a:t>第一部分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>
            <a:off x="2133600" y="2369463"/>
            <a:ext cx="3957955" cy="426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100"/>
              <a:t>team communication and management team communication </a:t>
            </a:r>
          </a:p>
          <a:p>
            <a:r>
              <a:rPr altLang="zh-CN" lang="en-US" smtClean="0" sz="1100"/>
              <a:t>and management team communication</a:t>
            </a:r>
          </a:p>
        </p:txBody>
      </p:sp>
    </p:spTree>
    <p:extLst>
      <p:ext uri="{BB962C8B-B14F-4D97-AF65-F5344CB8AC3E}">
        <p14:creationId val="3583840696"/>
      </p:ext>
    </p:extLst>
  </p:cSld>
  <p:clrMapOvr>
    <a:masterClrMapping/>
  </p:clrMapOvr>
  <mc:AlternateContent>
    <mc:Choice Requires="p14">
      <p:transition advTm="4000" p14:dur="1600" spd="slow">
        <p14:gallery dir="l"/>
      </p:transition>
    </mc:Choice>
    <mc:Fallback>
      <p:transition advTm="4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0000" fill="hold" id="5" nodeType="withEffect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0000" fill="hold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0000" fill="hold" id="1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5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4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35"/>
      <p:bldP grpId="0" spid="36"/>
      <p:bldP grpId="0" spid="19"/>
      <p:bldP grpId="0" spid="20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3618B6C0-377C-4E86-BA6B-59290BB47539}"/>
              </a:ext>
            </a:extLst>
          </p:cNvPr>
          <p:cNvSpPr/>
          <p:nvPr/>
        </p:nvSpPr>
        <p:spPr>
          <a:xfrm>
            <a:off x="762000" y="1522834"/>
            <a:ext cx="3057616" cy="27423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35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93B4BC2-B36D-4BA4-B5D0-2AFC4942DCCB}"/>
              </a:ext>
            </a:extLst>
          </p:cNvPr>
          <p:cNvSpPr/>
          <p:nvPr/>
        </p:nvSpPr>
        <p:spPr>
          <a:xfrm>
            <a:off x="923968" y="1914531"/>
            <a:ext cx="2962232" cy="1920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2000">
                <a:solidFill>
                  <a:schemeClr val="tx1">
                    <a:lumMod val="85000"/>
                    <a:lumOff val="15000"/>
                  </a:schemeClr>
                </a:solidFill>
              </a:rPr>
              <a:t>为了设定的目标，把信息，思想和情感在个人或群体间传递，并达成共同协议的过程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6507276D-7C0B-440B-9481-5084F8A468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038600" y="133350"/>
            <a:ext cx="4724400" cy="4724400"/>
          </a:xfrm>
          <a:prstGeom prst="rect">
            <a:avLst/>
          </a:prstGeom>
        </p:spPr>
      </p:pic>
    </p:spTree>
    <p:extLst>
      <p:ext uri="{BB962C8B-B14F-4D97-AF65-F5344CB8AC3E}">
        <p14:creationId val="901145032"/>
      </p:ext>
    </p:extLst>
  </p:cSld>
  <p:clrMapOvr>
    <a:masterClrMapping/>
  </p:clrMapOvr>
  <mc:AlternateContent>
    <mc:Choice Requires="p14">
      <p:transition advTm="4000" p14:dur="1200" spd="slow">
        <p14:prism/>
      </p:transition>
    </mc:Choice>
    <mc:Fallback>
      <p:transition advTm="4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6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6410D406-B713-4A27-BE47-7D6672AD393E}"/>
              </a:ext>
            </a:extLst>
          </p:cNvPr>
          <p:cNvSpPr/>
          <p:nvPr/>
        </p:nvSpPr>
        <p:spPr>
          <a:xfrm>
            <a:off x="3621609" y="2200379"/>
            <a:ext cx="1554480" cy="1188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3600">
                <a:latin typeface="+mj-ea"/>
                <a:ea typeface="+mj-ea"/>
              </a:rPr>
              <a:t>沟通是</a:t>
            </a:r>
          </a:p>
          <a:p>
            <a:r>
              <a:rPr altLang="en-US" b="1" lang="zh-CN" sz="3600">
                <a:latin typeface="+mj-ea"/>
                <a:ea typeface="+mj-ea"/>
              </a:rPr>
              <a:t>双向的</a:t>
            </a:r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D48CDDF2-52B8-4B67-8215-3EE9C3FB667E}"/>
              </a:ext>
            </a:extLst>
          </p:cNvPr>
          <p:cNvGrpSpPr/>
          <p:nvPr/>
        </p:nvGrpSpPr>
        <p:grpSpPr>
          <a:xfrm>
            <a:off x="2797924" y="895350"/>
            <a:ext cx="3217030" cy="3019529"/>
            <a:chOff x="3702843" y="995514"/>
            <a:chExt cx="4289373" cy="4026039"/>
          </a:xfrm>
        </p:grpSpPr>
        <p:sp>
          <p:nvSpPr>
            <p:cNvPr id="19" name="弧形 18">
              <a:extLst>
                <a:ext uri="{FF2B5EF4-FFF2-40B4-BE49-F238E27FC236}">
                  <a16:creationId xmlns:a16="http://schemas.microsoft.com/office/drawing/2014/main" id="{F095F35C-FA0E-4F09-8C0E-40C6FBB3D9AB}"/>
                </a:ext>
              </a:extLst>
            </p:cNvPr>
            <p:cNvSpPr/>
            <p:nvPr/>
          </p:nvSpPr>
          <p:spPr>
            <a:xfrm>
              <a:off x="3702843" y="1073667"/>
              <a:ext cx="4289373" cy="3947886"/>
            </a:xfrm>
            <a:prstGeom prst="arc">
              <a:avLst>
                <a:gd fmla="val 11810622" name="adj1"/>
                <a:gd fmla="val 20621828" name="adj2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 sz="1350"/>
            </a:p>
          </p:txBody>
        </p:sp>
        <p:sp>
          <p:nvSpPr>
            <p:cNvPr id="8" name="Rectangle 34">
              <a:extLst>
                <a:ext uri="{FF2B5EF4-FFF2-40B4-BE49-F238E27FC236}">
                  <a16:creationId xmlns:a16="http://schemas.microsoft.com/office/drawing/2014/main" id="{A16AFA97-0797-492C-B9F0-046064EA9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0954" y="995514"/>
              <a:ext cx="1084263" cy="466725"/>
            </a:xfrm>
            <a:prstGeom prst="rect">
              <a:avLst/>
            </a:prstGeom>
            <a:solidFill>
              <a:schemeClr val="bg1"/>
            </a:solidFill>
            <a:ln algn="ctr" cap="flat" w="9525">
              <a:noFill/>
              <a:prstDash val="solid"/>
              <a:miter lim="800000"/>
              <a:headEnd len="med" type="none" w="med"/>
              <a:tailEnd len="med" type="none" w="med"/>
            </a:ln>
          </p:spPr>
          <p:txBody>
            <a:bodyPr anchor="ctr" anchorCtr="1"/>
            <a:lstStyle/>
            <a:p>
              <a:pPr>
                <a:spcBef>
                  <a:spcPct val="50000"/>
                </a:spcBef>
                <a:buSzTx/>
              </a:pPr>
              <a:r>
                <a:rPr altLang="ru-RU" b="1" kumimoji="1" lang="zh-CN">
                  <a:latin typeface="+mj-ea"/>
                  <a:ea typeface="+mj-ea"/>
                </a:rPr>
                <a:t>信息</a:t>
              </a: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B503C3E1-EFC4-48BE-8DE7-40F246435AA8}"/>
              </a:ext>
            </a:extLst>
          </p:cNvPr>
          <p:cNvGrpSpPr/>
          <p:nvPr/>
        </p:nvGrpSpPr>
        <p:grpSpPr>
          <a:xfrm>
            <a:off x="2777534" y="1526049"/>
            <a:ext cx="3217030" cy="3105414"/>
            <a:chOff x="3675657" y="1836447"/>
            <a:chExt cx="4289373" cy="4140552"/>
          </a:xfrm>
        </p:grpSpPr>
        <p:sp>
          <p:nvSpPr>
            <p:cNvPr id="20" name="弧形 19">
              <a:extLst>
                <a:ext uri="{FF2B5EF4-FFF2-40B4-BE49-F238E27FC236}">
                  <a16:creationId xmlns:a16="http://schemas.microsoft.com/office/drawing/2014/main" id="{A4A8113B-49F2-494D-8062-6192B7CFAFDD}"/>
                </a:ext>
              </a:extLst>
            </p:cNvPr>
            <p:cNvSpPr/>
            <p:nvPr/>
          </p:nvSpPr>
          <p:spPr>
            <a:xfrm rot="10800000">
              <a:off x="3675657" y="1836447"/>
              <a:ext cx="4289373" cy="3947886"/>
            </a:xfrm>
            <a:prstGeom prst="arc">
              <a:avLst>
                <a:gd fmla="val 11810622" name="adj1"/>
                <a:gd fmla="val 20621828" name="adj2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 sz="1350"/>
            </a:p>
          </p:txBody>
        </p:sp>
        <p:sp>
          <p:nvSpPr>
            <p:cNvPr id="9" name="Rectangle 35">
              <a:extLst>
                <a:ext uri="{FF2B5EF4-FFF2-40B4-BE49-F238E27FC236}">
                  <a16:creationId xmlns:a16="http://schemas.microsoft.com/office/drawing/2014/main" id="{6A84B8E2-5D40-4FD2-9FE0-DA41ED011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0955" y="5510274"/>
              <a:ext cx="1084262" cy="466725"/>
            </a:xfrm>
            <a:prstGeom prst="rect">
              <a:avLst/>
            </a:prstGeom>
            <a:solidFill>
              <a:schemeClr val="bg1"/>
            </a:solidFill>
            <a:ln algn="ctr" cap="flat" w="9525">
              <a:noFill/>
              <a:prstDash val="solid"/>
              <a:miter lim="800000"/>
              <a:headEnd len="med" type="none" w="med"/>
              <a:tailEnd len="med" type="none" w="med"/>
            </a:ln>
          </p:spPr>
          <p:txBody>
            <a:bodyPr anchor="ctr" anchorCtr="1"/>
            <a:lstStyle/>
            <a:p>
              <a:pPr>
                <a:spcBef>
                  <a:spcPct val="50000"/>
                </a:spcBef>
                <a:buSzTx/>
              </a:pPr>
              <a:r>
                <a:rPr altLang="ru-RU" b="1" kumimoji="1" lang="zh-CN">
                  <a:latin typeface="+mj-ea"/>
                  <a:ea typeface="+mj-ea"/>
                </a:rPr>
                <a:t>反馈</a:t>
              </a: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C315A71E-FDB9-4059-9DB7-4C827A6AA3CE}"/>
              </a:ext>
            </a:extLst>
          </p:cNvPr>
          <p:cNvGrpSpPr/>
          <p:nvPr/>
        </p:nvGrpSpPr>
        <p:grpSpPr>
          <a:xfrm>
            <a:off x="457200" y="1451698"/>
            <a:ext cx="2528789" cy="2528789"/>
            <a:chOff x="581879" y="1737312"/>
            <a:chExt cx="3371718" cy="3371718"/>
          </a:xfrm>
        </p:grpSpPr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E8F6ABD3-BB70-4611-92B9-525491A5636F}"/>
                </a:ext>
              </a:extLst>
            </p:cNvPr>
            <p:cNvSpPr txBox="1"/>
            <p:nvPr/>
          </p:nvSpPr>
          <p:spPr>
            <a:xfrm>
              <a:off x="1829156" y="4677168"/>
              <a:ext cx="92964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z="1350">
                  <a:latin typeface="+mj-ea"/>
                  <a:ea typeface="+mj-ea"/>
                </a:rPr>
                <a:t>传送者</a:t>
              </a:r>
            </a:p>
          </p:txBody>
        </p:sp>
        <p:sp>
          <p:nvSpPr>
            <p:cNvPr id="14" name="椭圆 13">
              <a:extLst>
                <a:ext uri="{FF2B5EF4-FFF2-40B4-BE49-F238E27FC236}">
                  <a16:creationId xmlns:a16="http://schemas.microsoft.com/office/drawing/2014/main" id="{DCAD00BB-B689-4EEF-97E9-688604656EDD}"/>
                </a:ext>
              </a:extLst>
            </p:cNvPr>
            <p:cNvSpPr/>
            <p:nvPr/>
          </p:nvSpPr>
          <p:spPr>
            <a:xfrm>
              <a:off x="581879" y="1737312"/>
              <a:ext cx="3371718" cy="337171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350"/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79AAFB4E-EE4D-4041-89C5-0CF79D6B8C35}"/>
              </a:ext>
            </a:extLst>
          </p:cNvPr>
          <p:cNvGrpSpPr/>
          <p:nvPr/>
        </p:nvGrpSpPr>
        <p:grpSpPr>
          <a:xfrm>
            <a:off x="5787485" y="1511518"/>
            <a:ext cx="2528789" cy="2528789"/>
            <a:chOff x="7688926" y="1817072"/>
            <a:chExt cx="3371718" cy="3371718"/>
          </a:xfrm>
        </p:grpSpPr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C0B4292B-3657-4FE3-B9C9-079F4D684DED}"/>
                </a:ext>
              </a:extLst>
            </p:cNvPr>
            <p:cNvSpPr txBox="1"/>
            <p:nvPr/>
          </p:nvSpPr>
          <p:spPr>
            <a:xfrm>
              <a:off x="8936203" y="4697379"/>
              <a:ext cx="92964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b="1" lang="zh-CN" sz="1350">
                  <a:latin typeface="+mj-ea"/>
                  <a:ea typeface="+mj-ea"/>
                </a:rPr>
                <a:t>接收者</a:t>
              </a:r>
            </a:p>
          </p:txBody>
        </p:sp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C61A2B8B-6A8F-4F93-BF01-15BF2B4EDF98}"/>
                </a:ext>
              </a:extLst>
            </p:cNvPr>
            <p:cNvSpPr/>
            <p:nvPr/>
          </p:nvSpPr>
          <p:spPr>
            <a:xfrm>
              <a:off x="7688926" y="1817072"/>
              <a:ext cx="3371718" cy="337171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350"/>
            </a:p>
          </p:txBody>
        </p:sp>
      </p:grpSp>
      <p:pic>
        <p:nvPicPr>
          <p:cNvPr id="23" name="图片 22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rcRect r="50377"/>
          <a:stretch>
            <a:fillRect/>
          </a:stretch>
        </p:blipFill>
        <p:spPr>
          <a:xfrm>
            <a:off x="1254877" y="1703353"/>
            <a:ext cx="812997" cy="2105852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rcRect l="48107"/>
          <a:stretch>
            <a:fillRect/>
          </a:stretch>
        </p:blipFill>
        <p:spPr>
          <a:xfrm>
            <a:off x="6611170" y="1663166"/>
            <a:ext cx="850181" cy="2105852"/>
          </a:xfrm>
          <a:prstGeom prst="rect">
            <a:avLst/>
          </a:prstGeom>
        </p:spPr>
      </p:pic>
    </p:spTree>
    <p:extLst>
      <p:ext uri="{BB962C8B-B14F-4D97-AF65-F5344CB8AC3E}">
        <p14:creationId val="3488227042"/>
      </p:ext>
    </p:extLst>
  </p:cSld>
  <p:clrMapOvr>
    <a:masterClrMapping/>
  </p:clrMapOvr>
  <mc:AlternateContent>
    <mc:Choice Requires="p14">
      <p:transition advTm="4000" p14:dur="1200" spd="slow">
        <p14:prism/>
      </p:transition>
    </mc:Choice>
    <mc:Fallback>
      <p:transition advTm="4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2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4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6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2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4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" name="矩形 13">
            <a:extLst>
              <a:ext uri="{FF2B5EF4-FFF2-40B4-BE49-F238E27FC236}">
                <a16:creationId xmlns:a16="http://schemas.microsoft.com/office/drawing/2014/main" id="{EC4E6A9B-0840-4C18-B1AC-172E781F7488}"/>
              </a:ext>
            </a:extLst>
          </p:cNvPr>
          <p:cNvSpPr/>
          <p:nvPr/>
        </p:nvSpPr>
        <p:spPr>
          <a:xfrm>
            <a:off x="4805980" y="1654540"/>
            <a:ext cx="4572000" cy="25603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350"/>
              <a:t>原则一：讲出来</a:t>
            </a:r>
          </a:p>
          <a:p>
            <a:pPr>
              <a:lnSpc>
                <a:spcPct val="150000"/>
              </a:lnSpc>
            </a:pPr>
            <a:r>
              <a:rPr altLang="en-US" lang="zh-CN" sz="1350"/>
              <a:t>原则二：不批评、不责备、不抱怨、不攻击、不说教</a:t>
            </a:r>
          </a:p>
          <a:p>
            <a:pPr>
              <a:lnSpc>
                <a:spcPct val="150000"/>
              </a:lnSpc>
            </a:pPr>
            <a:r>
              <a:rPr altLang="en-US" lang="zh-CN" sz="1350"/>
              <a:t>原则三：互相尊重</a:t>
            </a:r>
          </a:p>
          <a:p>
            <a:pPr>
              <a:lnSpc>
                <a:spcPct val="150000"/>
              </a:lnSpc>
            </a:pPr>
            <a:r>
              <a:rPr altLang="en-US" lang="zh-CN" sz="1350"/>
              <a:t>原则四：绝不口出恶言</a:t>
            </a:r>
          </a:p>
          <a:p>
            <a:pPr>
              <a:lnSpc>
                <a:spcPct val="150000"/>
              </a:lnSpc>
            </a:pPr>
            <a:r>
              <a:rPr altLang="en-US" lang="zh-CN" sz="1350"/>
              <a:t>原则五：不说不该说的话</a:t>
            </a:r>
          </a:p>
          <a:p>
            <a:pPr>
              <a:lnSpc>
                <a:spcPct val="150000"/>
              </a:lnSpc>
            </a:pPr>
            <a:r>
              <a:rPr altLang="en-US" lang="zh-CN" sz="1350"/>
              <a:t>原则六：情绪中不要沟通，尤其是不能够做决定的时候</a:t>
            </a:r>
          </a:p>
          <a:p>
            <a:pPr>
              <a:lnSpc>
                <a:spcPct val="150000"/>
              </a:lnSpc>
            </a:pPr>
            <a:r>
              <a:rPr altLang="en-US" lang="zh-CN" sz="1350"/>
              <a:t>原则七：理性的沟通、不理性不要沟通</a:t>
            </a:r>
          </a:p>
          <a:p>
            <a:pPr>
              <a:lnSpc>
                <a:spcPct val="150000"/>
              </a:lnSpc>
            </a:pPr>
            <a:r>
              <a:rPr altLang="en-US" lang="zh-CN" sz="1350"/>
              <a:t>原则八：觉知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A74FBA22-CD17-47D4-AA15-4A073CB87B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81000" y="737613"/>
            <a:ext cx="4196337" cy="4196337"/>
          </a:xfrm>
          <a:prstGeom prst="rect">
            <a:avLst/>
          </a:prstGeom>
        </p:spPr>
      </p:pic>
    </p:spTree>
    <p:extLst>
      <p:ext uri="{BB962C8B-B14F-4D97-AF65-F5344CB8AC3E}">
        <p14:creationId val="3504345937"/>
      </p:ext>
    </p:extLst>
  </p:cSld>
  <p:clrMapOvr>
    <a:masterClrMapping/>
  </p:clrMapOvr>
  <mc:AlternateContent>
    <mc:Choice Requires="p14">
      <p:transition advTm="4000" p14:dur="1200" spd="slow">
        <p14:prism/>
      </p:transition>
    </mc:Choice>
    <mc:Fallback>
      <p:transition advTm="4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A27060C-511E-44A3-A9FB-BAC12FB2CC72}"/>
              </a:ext>
            </a:extLst>
          </p:cNvPr>
          <p:cNvSpPr/>
          <p:nvPr/>
        </p:nvSpPr>
        <p:spPr>
          <a:xfrm>
            <a:off x="1066800" y="1428750"/>
            <a:ext cx="2971800" cy="2971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/>
              <a:t>原则九：承认我错了</a:t>
            </a:r>
          </a:p>
          <a:p>
            <a:pPr>
              <a:lnSpc>
                <a:spcPct val="150000"/>
              </a:lnSpc>
            </a:pPr>
            <a:r>
              <a:rPr altLang="en-US" lang="zh-CN"/>
              <a:t>原则十：说对不起</a:t>
            </a:r>
          </a:p>
          <a:p>
            <a:pPr>
              <a:lnSpc>
                <a:spcPct val="150000"/>
              </a:lnSpc>
            </a:pPr>
            <a:r>
              <a:rPr altLang="en-US" lang="zh-CN"/>
              <a:t>原则十一：让奇迹发生</a:t>
            </a:r>
          </a:p>
          <a:p>
            <a:pPr>
              <a:lnSpc>
                <a:spcPct val="150000"/>
              </a:lnSpc>
            </a:pPr>
            <a:r>
              <a:rPr altLang="en-US" lang="zh-CN"/>
              <a:t>原则十二：爱</a:t>
            </a:r>
          </a:p>
          <a:p>
            <a:pPr>
              <a:lnSpc>
                <a:spcPct val="150000"/>
              </a:lnSpc>
            </a:pPr>
            <a:r>
              <a:rPr altLang="en-US" lang="zh-CN"/>
              <a:t>原则十三：等待转机</a:t>
            </a:r>
          </a:p>
          <a:p>
            <a:pPr>
              <a:lnSpc>
                <a:spcPct val="150000"/>
              </a:lnSpc>
            </a:pPr>
            <a:r>
              <a:rPr altLang="en-US" lang="zh-CN"/>
              <a:t>原则十四：耐心</a:t>
            </a:r>
          </a:p>
          <a:p>
            <a:pPr>
              <a:lnSpc>
                <a:spcPct val="150000"/>
              </a:lnSpc>
            </a:pPr>
            <a:r>
              <a:rPr altLang="en-US" lang="zh-CN"/>
              <a:t>原则十五：智慧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53E63EF3-8CA8-4589-81EF-EF9E3FFAEB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810000" y="342900"/>
            <a:ext cx="4800600" cy="4800600"/>
          </a:xfrm>
          <a:prstGeom prst="rect">
            <a:avLst/>
          </a:prstGeom>
        </p:spPr>
      </p:pic>
    </p:spTree>
    <p:extLst>
      <p:ext uri="{BB962C8B-B14F-4D97-AF65-F5344CB8AC3E}">
        <p14:creationId val="376631150"/>
      </p:ext>
    </p:extLst>
  </p:cSld>
  <p:clrMapOvr>
    <a:masterClrMapping/>
  </p:clrMapOvr>
  <mc:AlternateContent>
    <mc:Choice Requires="p14">
      <p:transition advTm="4000" p14:dur="1200" spd="slow">
        <p14:prism/>
      </p:transition>
    </mc:Choice>
    <mc:Fallback>
      <p:transition advTm="4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组合 8"/>
          <p:cNvGrpSpPr/>
          <p:nvPr/>
        </p:nvGrpSpPr>
        <p:grpSpPr>
          <a:xfrm>
            <a:off x="2806" y="2876550"/>
            <a:ext cx="7010400" cy="2266950"/>
            <a:chOff x="2806" y="2876550"/>
            <a:chExt cx="7010400" cy="2266950"/>
          </a:xfrm>
        </p:grpSpPr>
        <p:sp>
          <p:nvSpPr>
            <p:cNvPr id="33" name="等腰三角形 32"/>
            <p:cNvSpPr/>
            <p:nvPr/>
          </p:nvSpPr>
          <p:spPr>
            <a:xfrm>
              <a:off x="2806" y="2876550"/>
              <a:ext cx="7010400" cy="2266950"/>
            </a:xfrm>
            <a:prstGeom prst="triangle">
              <a:avLst>
                <a:gd fmla="val 41965" name="adj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等腰三角形 22"/>
            <p:cNvSpPr/>
            <p:nvPr/>
          </p:nvSpPr>
          <p:spPr>
            <a:xfrm>
              <a:off x="121920" y="2999232"/>
              <a:ext cx="6740001" cy="2144267"/>
            </a:xfrm>
            <a:prstGeom prst="triangle">
              <a:avLst>
                <a:gd fmla="val 41965" name="adj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rcRect b="39856"/>
          <a:stretch>
            <a:fillRect/>
          </a:stretch>
        </p:blipFill>
        <p:spPr>
          <a:xfrm>
            <a:off x="4800433" y="2369462"/>
            <a:ext cx="4724567" cy="2774037"/>
          </a:xfrm>
          <a:prstGeom prst="rect">
            <a:avLst/>
          </a:prstGeom>
        </p:spPr>
      </p:pic>
      <p:sp>
        <p:nvSpPr>
          <p:cNvPr id="24" name="文本框 23">
            <a:extLst>
              <a:ext uri="{FF2B5EF4-FFF2-40B4-BE49-F238E27FC236}">
                <a16:creationId xmlns:a16="http://schemas.microsoft.com/office/drawing/2014/main" id="{1CF71C16-E64D-4A3C-86BE-AF48F3F26894}"/>
              </a:ext>
            </a:extLst>
          </p:cNvPr>
          <p:cNvSpPr txBox="1"/>
          <p:nvPr/>
        </p:nvSpPr>
        <p:spPr>
          <a:xfrm>
            <a:off x="2362200" y="3486150"/>
            <a:ext cx="1217930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6600">
                <a:solidFill>
                  <a:schemeClr val="accent1"/>
                </a:solidFill>
                <a:latin typeface="+mj-ea"/>
                <a:ea typeface="+mj-ea"/>
              </a:rPr>
              <a:t>02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D0C9F504-B46A-4D07-B51C-D7D94E925CF4}"/>
              </a:ext>
            </a:extLst>
          </p:cNvPr>
          <p:cNvSpPr txBox="1"/>
          <p:nvPr/>
        </p:nvSpPr>
        <p:spPr>
          <a:xfrm>
            <a:off x="2377888" y="4324350"/>
            <a:ext cx="1229638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3200">
                <a:solidFill>
                  <a:schemeClr val="accent1"/>
                </a:solidFill>
              </a:rPr>
              <a:t>PART</a:t>
            </a:r>
          </a:p>
        </p:txBody>
      </p:sp>
      <p:sp>
        <p:nvSpPr>
          <p:cNvPr id="36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668252"/>
            <a:ext cx="5410200" cy="830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en-US" b="1" lang="zh-CN" spc="600" sz="4400">
                <a:latin typeface="+mj-ea"/>
                <a:ea typeface="+mj-ea"/>
              </a:rPr>
              <a:t>班组长的角色定位</a:t>
            </a:r>
          </a:p>
        </p:txBody>
      </p:sp>
      <p:pic>
        <p:nvPicPr>
          <p:cNvPr id="51" name="图片 5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1164957"/>
            <a:ext cx="2068976" cy="1940193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2309150" y="1638572"/>
            <a:ext cx="190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9">
            <a:extLst>
              <a:ext uri="{FF2B5EF4-FFF2-40B4-BE49-F238E27FC236}">
                <a16:creationId xmlns:a16="http://schemas.microsoft.com/office/drawing/2014/main" id="{AEACC2AE-F861-4390-BAAD-7B900764E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799" y="968238"/>
            <a:ext cx="2823321" cy="68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algn="ctr" cap="flat" w="9525">
                <a:solidFill>
                  <a:srgbClr val="000000"/>
                </a:solidFill>
                <a:prstDash val="solid"/>
                <a:miter lim="800000"/>
                <a:headEnd len="med" type="none" w="med"/>
                <a:tailEnd len="med" type="none" w="med"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342900" marL="342900"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1pPr>
            <a:lvl2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2pPr>
            <a:lvl3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3pPr>
            <a:lvl4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4pPr>
            <a:lvl5pPr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cs charset="0" panose="020f0502020204030204" pitchFamily="34" typeface="Calibri"/>
              </a:defRPr>
            </a:lvl9pPr>
          </a:lstStyle>
          <a:p>
            <a:pPr>
              <a:spcBef>
                <a:spcPct val="50000"/>
              </a:spcBef>
              <a:buSzTx/>
              <a:buFont charset="2" panose="05030102010509060703" pitchFamily="18" typeface="Webdings"/>
              <a:buNone/>
            </a:pPr>
            <a:r>
              <a:rPr altLang="en-US" lang="zh-CN" smtClean="0" sz="4000">
                <a:latin typeface="+mj-ea"/>
                <a:ea typeface="+mj-ea"/>
              </a:rPr>
              <a:t>第二部分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781D51C-A0E2-46FA-8EB3-DBDE38D7855D}"/>
              </a:ext>
            </a:extLst>
          </p:cNvPr>
          <p:cNvSpPr/>
          <p:nvPr/>
        </p:nvSpPr>
        <p:spPr>
          <a:xfrm>
            <a:off x="2133600" y="2369463"/>
            <a:ext cx="3957955" cy="426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 smtClean="0" sz="1100"/>
              <a:t>team communication and management team communication </a:t>
            </a:r>
          </a:p>
          <a:p>
            <a:r>
              <a:rPr altLang="zh-CN" lang="en-US" smtClean="0" sz="1100"/>
              <a:t>and management team communication</a:t>
            </a:r>
          </a:p>
        </p:txBody>
      </p:sp>
    </p:spTree>
    <p:extLst>
      <p:ext uri="{BB962C8B-B14F-4D97-AF65-F5344CB8AC3E}">
        <p14:creationId val="956937817"/>
      </p:ext>
    </p:extLst>
  </p:cSld>
  <p:clrMapOvr>
    <a:masterClrMapping/>
  </p:clrMapOvr>
  <mc:AlternateContent>
    <mc:Choice Requires="p14">
      <p:transition advTm="4000" p14:dur="1250" spd="slow">
        <p14:switch dir="r"/>
      </p:transition>
    </mc:Choice>
    <mc:Fallback>
      <p:transition advTm="4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60000" fill="hold" id="5" nodeType="withEffect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0000" fill="hold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60000" fill="hold" id="1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5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4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35"/>
      <p:bldP grpId="0" spid="36"/>
      <p:bldP grpId="0" spid="19"/>
      <p:bldP grpId="0" spid="20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DC32966F-9CB3-4515-AD6E-8C95C9308F22}"/>
              </a:ext>
            </a:extLst>
          </p:cNvPr>
          <p:cNvGrpSpPr/>
          <p:nvPr/>
        </p:nvGrpSpPr>
        <p:grpSpPr>
          <a:xfrm>
            <a:off x="4114800" y="1335922"/>
            <a:ext cx="4626193" cy="1559574"/>
            <a:chOff x="365179" y="4329378"/>
            <a:chExt cx="6168257" cy="2079431"/>
          </a:xfrm>
        </p:grpSpPr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83383E6-15D1-408C-B6C8-3B9CCAD2872E}"/>
                </a:ext>
              </a:extLst>
            </p:cNvPr>
            <p:cNvSpPr/>
            <p:nvPr/>
          </p:nvSpPr>
          <p:spPr>
            <a:xfrm>
              <a:off x="365179" y="4329378"/>
              <a:ext cx="5622871" cy="1942509"/>
            </a:xfrm>
            <a:prstGeom prst="rect">
              <a:avLst/>
            </a:prstGeom>
            <a:solidFill>
              <a:schemeClr val="accent2">
                <a:alpha val="7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35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A1318C3-1DEA-4789-B4CB-C67D87A9966C}"/>
                </a:ext>
              </a:extLst>
            </p:cNvPr>
            <p:cNvSpPr/>
            <p:nvPr/>
          </p:nvSpPr>
          <p:spPr>
            <a:xfrm>
              <a:off x="437437" y="4623705"/>
              <a:ext cx="6096000" cy="176783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135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员工的榜样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35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班组长是连接员工与上一级的纽带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35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是员工的第一责任人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35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 </a:t>
              </a: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1B4FD19A-745C-4CE4-AC05-5964E5A04873}"/>
              </a:ext>
            </a:extLst>
          </p:cNvPr>
          <p:cNvGrpSpPr/>
          <p:nvPr/>
        </p:nvGrpSpPr>
        <p:grpSpPr>
          <a:xfrm>
            <a:off x="4114800" y="2943668"/>
            <a:ext cx="4572000" cy="1456882"/>
            <a:chOff x="6235699" y="4329379"/>
            <a:chExt cx="6096000" cy="1942509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AAAEF49A-7D0F-4E81-ACD1-7A20A059D513}"/>
                </a:ext>
              </a:extLst>
            </p:cNvPr>
            <p:cNvSpPr/>
            <p:nvPr/>
          </p:nvSpPr>
          <p:spPr>
            <a:xfrm>
              <a:off x="6235699" y="4406170"/>
              <a:ext cx="5622871" cy="1865718"/>
            </a:xfrm>
            <a:prstGeom prst="rect">
              <a:avLst/>
            </a:prstGeom>
            <a:solidFill>
              <a:schemeClr val="accent2">
                <a:alpha val="7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35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B06FA8F6-9B13-4389-BE3A-CC9DC2F130FA}"/>
                </a:ext>
              </a:extLst>
            </p:cNvPr>
            <p:cNvSpPr/>
            <p:nvPr/>
          </p:nvSpPr>
          <p:spPr>
            <a:xfrm>
              <a:off x="6235699" y="4329379"/>
              <a:ext cx="6096000" cy="176784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135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公司、车间、部门信息的传递者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35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员工申诉的受理对象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35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员工的教练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35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员工的知心人（信任者）等等</a:t>
              </a:r>
            </a:p>
          </p:txBody>
        </p:sp>
      </p:grpSp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04800" y="895350"/>
            <a:ext cx="3886200" cy="3886200"/>
          </a:xfrm>
          <a:prstGeom prst="rect">
            <a:avLst/>
          </a:prstGeom>
        </p:spPr>
      </p:pic>
    </p:spTree>
    <p:extLst>
      <p:ext uri="{BB962C8B-B14F-4D97-AF65-F5344CB8AC3E}">
        <p14:creationId val="3858382073"/>
      </p:ext>
    </p:extLst>
  </p:cSld>
  <p:clrMapOvr>
    <a:masterClrMapping/>
  </p:clrMapOvr>
  <mc:AlternateContent>
    <mc:Choice Requires="p14">
      <p:transition advTm="4000" p14:dur="1400" spd="slow">
        <p14:doors dir="vert"/>
      </p:transition>
    </mc:Choice>
    <mc:Fallback>
      <p:transition advTm="4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FIRST_PUBLISH" val="1"/>
  <p:tag name="ISPRING_OUTPUT_FOLDER" val="F:\我图VIP设计PPT上传\10月份上传文件\350"/>
  <p:tag name="ISPRING_PLAYERS_CUSTOMIZATION" val="UEsDBBQAAgAIAJCuo0gOaiROYgQAAAURAAAdAAAAdW5pdmVyc2FsL2NvbW1vbl9tZXNzYWdlcy5sbmetWG1v2zYQ/l6g/4EQUGADtrQd0KIYEge0xNhEZMmV6DjZMAiMxNhEKDHVi9vs037Nfth+yY6UncR9gaQkgG2YlO+54909d0cfHn/JFdqIspK6OHLeHrxxkChSnclideQs2MmvHxxU1bzIuNKFOHIK7aDj0csXh4oXq4avBHx/+QKhw1xUFSyrkVndr5HMjpz5OHHD2RwHF4kfTsJkTCfOyNX5DS9uka9X+qff3n/48vbd+58PX2/l+sDEM+z7+0DIIr170wMoYFHoJ4BG/CQg58wZmc9hcuGC+TQgzmj7ZZj0PCJnzsh8dsotoogELIl96pGExkkQMusLnzDiOaML3aA13whUa7SR4jOq1wLiWMtSoErJzD5INWwUjehS5oUzTIMkIjGLqMtoGDijWJfl7S8Wljf1WpegrkKZrPilEpnVCRljn9+UogLVvIaMQvCq1xJ+qXMui4NO1RFe0mCSsDD044QE3m7HGZEiQ17JjZqBKBGOSQQAJa9E+QjZxGaZFUdYqWEIUzqZ+vBmxoSpXK0VvOuhdswJxGAuii4pyBESQXbF8TKMPOM0UIU4uuFV9VmX2V5+PAxUFzAN3BBS0GUPwJnB2AFDjCXUjbIUad0FNiNxjCckGYfnkMjAu3CIRHgKdDsdInFBYqAIibtkAnxGJ9gkvKHYLv93/Eq5SWd1i3iagpxx30bqpoId41JggWVadTBMTUw+LiBsFPs/oHGLCt61q5XcCLCjzETZqQgqi0s8k0UfF/SP5ARTn3gJpJUXLhNmS57RmPNbVOga8WzDi1SgS5HyBnL9Fp5lMrPPTJyt/k+N/BvxeltVXm0LUuCR81dD7dmrYd8xq6nAproW+U3dpdo4bGv+Y6wwOf1DE/oc/XH6Y5cEOKLh80Smknmj2qr75PjcWTY0Rp1GPNFT/aP13JbEbW0dUyhYY6n7SxDopqZ/QANU/aVocAKK5m2JhhpOi6sBOoNwCxBo9FiMM3DVngln4MIB8ksyjimD2WgpLitZd44dlo1tgL4f2hTmPCVqcU/GS3GlYcJRgm/a6QO6kI10Z0AfDDd7rYJR5oPJAQCu2uQBSCVzsD/rgbmYkZ0H2gK/d5KlblRmyavktS3y4NsmF9+OTVelzu2u4tUuedsmc/wUK9rDRa3S+YD2f8e/3vF5QL/HRykmOHKniYsDl5hB33BV9RQCChhX+CxOfDw24sCFnNfpGprplW6KrCdQO6t75AQD2PbMseBluv7vn397YnxlSbuLtru/DwIBYpsqSO7A/gx0Laq/ukAYHu/L2UUfqe3dZifX86rDKGThs9wheNtacp3D1kG3XkjybdAwY9idzoAHsU173ZQwug1BmOHoFGqZncKd0YyX11AImdZqEIp1tUnAepj2++tlUytZiCGyT2sl5sCMzhPsefauDeRTMr1ue2YGN4p0e+lWcOnuC+ZOcQB19is8kcl6IKBtTbsqBERv1/c033zbqe5Wlf3D4vD1g/8v/gdQSwMEFAACAAgAkK6jSAh+CyMpAwAAhgwAACcAAAB1bml2ZXJzYWwvZmxhc2hfcHVibGlzaGluZ19zZXR0aW5ncy54bWzVV91u2jAUvucpLE+9LGk7unYooaoKaNVaQIVt7VVlYkOsOnYW21B6tafZg+1JdhwDBbXr0h+kTQgRn5/v/J+Y8Og2FWjCcs2VjPBudQcjJmNFuRxH+MugvX2IkTZEUiKUZBGWCqOjRiXM7FBwnfSZMSCqEcBIXc9MhBNjsnoQTKfTKtdZ7rhKWAP4uhqrNMhyppk0LA8yQWbwY2YZ03iOUAIAvqmSc7VGpYJQ6JHOFbWCIU7Bc8ldUES0BdEJDrzYkMQ341xZSU+UUDnKx8MIvzs8dp+FjIdq8pRJlxPdAKIjmzqhlDsviOjzO4YSxscJuHtQw2jKqUkivFdzKCAdPEQpsH3oxKGcKMiBNHP4lBlCiSH+6O0Zdmv0guBJdCZJyuMBcJCLP8LNwfWnq17r4uy08/l60O2eDU573olCJ1jHCYN1QyE4pGwes6WdkBhD4gT8Bp0REZqFwSppITZScs05d0ZDJSD3hRa0UTpktENStlKN/g2XbZDcxWgEgYhZhI9zTgRG3BDB46WytkNtuCmq3l6VRIAF7cnQeR/fm/fZiROSa7bq1oKjXc7jxjdlBUUzZZHgNwwZhSB+m8JTwtBqcdAoV2lBhfYxSAsOFiecTRk9KnI6B/yToSswkVrQhF7NBDPewnfL79CQjVQOuIxMoLOBzrXHrz4LOCNa34OShY9b/bPTZuv6tNNsXW65AAmdEBk/ExwKztLMbASfzJBUZqEH6YiJ1awoCuW04JWJrfryMmieWuHL/NbFWIHeYEk2Y+U5hfmrB6XNJmRSDKIbrgIaRpBDSTwmMGJYF1xaVhYwJhIpKWaIxLDWtBvrCVdWA8UPsIfWL/fQ6yMui9MYVhtYzCnLS0Hu7O69r+1/ODj8WK8Gv3783H5Sab7we4I4c37jnzy58pdr/+E2DAO3pR9f2ia3/+bO7l20vpbJa6d1OShV0la/FFy3jFT3cxmpC/+S6a28YEq5AEtp7IcM1pLgKTeMvmWLvaBNXvVu9z22mTbZYMyvGY3/JmR/Wl4T1+6FYfDoxdVxUi55ColwK3F5223s13bgpvkoq1IBtPX/Do3Kb1BLAwQUAAIACACQrqNItfwJZLoCAABVCgAAIQAAAHVuaXZlcnNhbC9mbGFzaF9za2luX3NldHRpbmdzLnhtbJVWbW/iMAz+fr8Ccd/p7pWd1CExxkmTdrfpNu172po2Ik2qJGXHv784TdYEKPSwJhH7eWzHsc1StaV88WEySXPBhHwGrSkvFWq8bkKLm2nWai34LBdcA9czLmRN2HTx8af9pIlFXmKJHcixnA3JoQ8zt58xFBfj2xxliJCLuiF8/yBKMctIvi2laHlxMbVq34BklG8N8urHfLUeDMCo0vca6iin9TXKOEojQSnAlL6vUS6yGMmA+UhX9jOS04c6f/sD2o4qqi1t+QlliNaQEuIiXy9RhvHceI9fZY5ynqDhrzbQL59RBqGM7EHGzu++ogwyRNM2/9MjjRQlFjTmnH/Edw4TpDDjh1ldoVwk4IUw0MVXcOWxd70LQO5rOPcpjqsU7AnrerAQ8NEzBgstW0gTf+psqhJvj6028wGLDWHKAEJVD3oyST+RVnk3sa7H/YE3yovQl9P0kFfB2hpWXcKBu1jf41erW7srQqfvuiBDCTunDFLslT3yt6nrETJQ9shnRgt45Gx/nMGhqSP5R74l7jnP199YgRNzLJzVn7wVIz3g6KogVafwmFoUsFCYzgutAd8tTayuSyk5yinlZEdLoqngvxCX7e1lVJocGFyvne6sVFPN4FTD2RzNmg7LZc9xPzpr3JDdz0J/ue480WaL30yJ1iSvavOzpKYTxzNjYgozTU4zcE8aOMh7vhEBx8YeItVEbkG+CMHGhuFCgxrrXnTDNQRPk6AGaXK6yqlzcqr8vK0zkGvzahSUr3Ks7IAVLStm/vQrhTcoDhgD1o6qK+OPE/rel4HCNQEQmVe+a7tDZ6lbpimDHfjhDxT2ykN3S5Xp0qGGW+oH2Oiw5ZxmVE+6XdH3SrxDAv0J/KtJK3J8YBnR9ppkyt4smny/hvtcosXs1xk2X7jJ7Nn1UuTY2I8raJT47+Q/UEsDBBQAAgAIAJCuo0gqlg9n/gIAAJcLAAAmAAAAdW5pdmVyc2FsL2h0bWxfcHVibGlzaGluZ19zZXR0aW5ncy54bWzNlm9PGjEYwN/zKZouvpRT56YjdxgjGIlOiLBNX5lyLVxjr721PfB8tU+zD7ZPsqdXQIiOnUaWhRDo0z6/51/7tOHRfSrQhGnDlYzwbn0HIyZjRbkcR/jL4HT7ECNjiaREKMkiLBVGR81amOVDwU3SZ9bCUoMAI00jsxFOrM0aQTCdTuvcZNrNKpFb4Jt6rNIg08wwaZkOMkEK+LFFxgyeESoA4JsqOVNr1moIhZ70WdFcMMQpeC65C4qIM5sKHPhVQxLfjbXKJT1RQmmkx8MIvzs8dp/5Gk9q8ZRJlxLTBKET2wahlDsniOjzB4YSxscJeHuwj9GUU5tEeG/fUWB18JRSsn3kxFFOFKRA2hk+ZZZQYokfenuW3VszF3gRLSRJeTyAGeTCj3BrcHt202tfXXQuz28H3e7FoNPzTpQ6wSonDFYNheCQynXMFnZCYi2JE/AbdEZEGBYGy6L5spGSK865MRoqAakvtTAagaeiiPCx5kRgxC0RPF7MWqLHzJ5yATE43d36SFr8CPTxxgnRhi0bms8Yl8W4+U3lgqJC5UjwO4asQhBRnsK/hKHldKORVmkpFcRYZASnDE04mzJ6VGZpBvyToRswkeagCZsvE8x6C99z/oCGbKQ0cBmZwFYFOTeeX38ROCPGPELJ3Met/kWn1b7tXLba11suQEInRMYvhEMJWZrZjfBJgaSycz1IR0xyw8qiUE7LuSqx1V9fBsPTXPgyv3UxltAbLMlmrLykMH/1oLLZhEzKg+gOV4mGI8ihJJ4JEzEcdy5zVhUYE4mUFAUiMTQq4471hKvcgMQfYI82r/fQ6yMuy9EYbg6wqCnTlZA7u3vv9z98PDj81KgHv3783F6rNGvhPUGcOd/DT9Y28UUjf9oNw8D1zufbsNX5v+rCvav21yqZumxfDyoVqd2vhOtWWdU9r7Lqyl8bvaUro5IL0GbG/thAoxE85ZbRt9w0ryj8+vvXb4s3KvwGo1i7ff/fIPxo8dxaeV+FwbMPwBrIVx/TzdpvUEsDBBQAAgAIAJCuo0hocVKRmgEAAB8GAAAfAAAAdW5pdmVyc2FsL2h0bWxfc2tpbl9zZXR0aW5ncy5qc42UTW/CMAyG7/wKlF0nxD5hu6HBpEkcJo3btEMoplSkSZWkHR3iv68OX03qjsUX8vLkdewq3na61WIR6z53t+6327/7e6cBalbncO3rokVPUWdGJAuYJSmIRAILkOJ49CTvzgRlzKQznZcfaGtqfkzhP0suTB3PCAtNaIY6XBDgN6FtqMM/J7FTq2tfU63R89xaJXuRkhak7UmlU+4YdvXqVr3EAFYF6AvokkfgmQ7caiPPjg8DjDoXqTTjspyqWPXmPFrHWuVy0ZZ/VWagq0++3gP9p8HLxLMTibFvFtIw8WSI0U5mGoyBQ97HCQYJCz4HUfPtu/UH6hk3CwroIjGJPdKjG4w6nfEYGl0ajjB8TFZejW4OMJqchY3dE3e3GB4heAm6YTW+x/BAleXZPz5gplWMHWmgzZ6fUKH4IpHxIXUfg+Twsmjb1r1zoe76Y+Y9IRU8oRX1/NK22RGChgCtN5aOeU2Qd0rZCUqURA5FaNS0Kug5YsM5gvvPLuPW8miVVuOhGo5VG7heg54pJarbf126Z5irs/sFUEsDBBQAAgAIAJCuo0g9PC/RwQAAAOUBAAAaAAAAdW5pdmVyc2FsL2kxOG5fcHJlc2V0cy54bWydkbEKwjAQhvc+RbjdxG6lJHUT3Bx0lpqmGmkvJZdaH9+UinSRgEMg//F9PyQnd6++Y0/jyTpUkPMtMIPaNRZvCs6n/aYARqHGpu4cGgXogO2qTNq8wKM3ZAKxWIGk4B7CUAoxTRO3NPjYQK4bQywmrl0v4ukditkUw6LC4pb2L/szgyrLGJPX0XbhgFW8x7QgjLxWMDsXjdxi60D8AhqTAEyqwVACaH0CeAwJwI8rQIrvm+ekRwrxo2KQYrWeKnsDUEsDBBQAAgAIAJCuo0izv7NQbQAAAHIAAAAcAAAAdW5pdmVyc2FsL2xvY2FsX3NldHRpbmdzLnhtbA3MPQ6DMAxA4Z1TWJ7K0L+NgcDGWFUqPYAVLITk2CixqnJ7sr3h0+vHfxL4cS6bacDn7YHAGm3ZdA34nadrh1CcdCEx5YBqCOPQ9GKR5MPuFRbYhQ7OM6cazi9KVb4zF1Ynr2e4RNuPFu9DcwJQSwMEFAACAAgARJRXRyO0Tvv7AgAAsAgAABQAAAB1bml2ZXJzYWwvcGxheWVyLnhtbK1V30/bMBB+LtL+h8jv2C0dA6oExJDQHsaE1LHtrTKJm3hN4sx2COWv39nO76VsSHtolZzv++58993Fv3rOUu+JScVFHqAFniOP5aGIeB4H6OHr7fE5urp8d+QXKd0z6fEoQGXODYCmyIuYCiUvNIDvqU4C1DNgYEZeIbmQXO+B+xS420gnS/TuaAYuuQpQonWxIqSqKswVIPJYibQ0JAqHIiOFZIrlmkni0kBeg13pv6Phl4mc6H3BVA9Z6LcHrklajmfFByTVEgsZk5P5fEF+3H1ehwnL6DHPlaZ5yJAHlZzZUj7ScHcnojJlythmvktyzbQ2SVjbzNcrvjjPPSXDADmHTcaUojFTOM1jRByWTID9bUpVUvOoAa3hVTte81q/jXnfNG62c6RzLsrHlKsEjvqQzjoJ9Mkwqp/Z61oFPTQKujVMyJPsV8kli+zrt1aM8wVyAVvF2TyxqkI4gKdbGmoh9zcAAxXVHcRt07BrGraglgO30dcdBWpuu2VUl5I1pZr5Tzxi4guVkhpZXGpZMp+MjDWWDME+cVeum9Q1xE90lp7+Q2+M36g1P9VrnbGA/9GYT0DU1oTnEXu+5eCjWQY11QyKbWxYFyk2MbucVPmY9XQ9MLkc66bARTxNZcxgDCOqKens5BCUSarAJSzlCNs7OAhOeJyk8NOTDOPTgzQZlbtJht7BQXAqwt0EtDW3ZSTjOo7E1CrIJxPrxA9LpUXGX6w8B3tGr6wOXxu55ui64O3B2fyPURzEaAZziyZWl3nq7avm8N7MqVadz6ZwloFaYR6YLgvn1cxCWYx8IralZapv+jk1+7AHHeU8NR3TXN9B76Ja8xfmVTwyX7rF0tQkYUYzAfpwvuwxQD9huwzCW9OhiFuRN3XAmNg3928r2mz5unWu64c67EMNnzirHMbN1EdQRyxFmUejHuKi+4ioFHbatWTUS9kWbrQ4AZGKIkDv4aG+88XpRXfls8VFg7V53bvALpc3rPQ64U5BpNZ1exG/3g3w+BtQSwMEFAACAAgAkK6jSIyYS/o+CAAAjyAAACkAAAB1bml2ZXJzYWwvc2tpbl9jdXN0b21pemF0aW9uX3NldHRpbmdzLnhtbLVa627iShL+v0/RYnWks9IqXMwtK4aVL01iDTEc7CQzu1qhBneCFdvNsRtmOOLHPs0+2D7JVrftYBMgdmYWT6JxddVX1XXrCxnEL16ob2LOAu8Pwj0W2pRzL3yOh39CaLBkPoumEY0pj+sHyqMXuuybGT4xQQNqzEnoksjVxWg8bKCR/KB+T+0bfXhra+0W6rVxC/eRgTs6jF0rxrWiw5jRauqD+hFEghvRJQ35adRBvTD6VsAMYxpxM3Tp96FS5M4PFWdwExHXA7542G2LZ59p3Rtt8aB2s9Pr4H1LVRSli/SO0TQa+17vuqc2EW60Ow1lr/VbSktBzU6ned3dN3utjgJvo+suoLTxdRe1e+12y9i3cAukkapqRkvf95TrZlMFbbh/re9HI63XaKBms6m0jX2nq4y0BgJuBTBUpS8cqBiKpnT3qqY2+woa6SNt1N5jA3f1Duq3cLfR2Lc1TWk0Ds49zC7vrgO19HQyd74DeDIEJ0dFbtVPJNdguYkiYHZosPYJpygkAf1UkzkZcpmx6NclW+/+UksTVCZzxp7ZVaQmRCALsOEJrEFdjmRs0q58YeTpyHM/1RYbzll4tWQhB6irkEUB8WvDPye5k86sjCTb0qiK3BNZ0oO6nvyUFUt1QT7Dc0loyYI1CXdj9syuFmT58hyxTeiWMnO1W9PI98IX4G5c93R8UZHvxdzkNCjYh/viKS+2hnjGVJjXxeIpJemTBfUzjQ35qSB3UPm+R45Et17scSmqNsVzSXRNnmkxAH1VPJdlQtBSjFpPPO8LcfqdA7siyr91kd0nOxoVlSTt8qIUW2/WVfNpHbFn4eyi3PuBfpXzGXSf8FlY2BBPKSExQaGwVJRSt8n5G0eM6etxLxkEoAWCm28uKUlCTrW5PrmbqtbX+XhyM5lr5k1tqCdViURZ/trq9r83O13oXKlcSST7Th2Pi1hIgnUa5bAsZzYZzwEQj+cW/uLUhuJ3ZdHJvTM2LVwbpv+pDDCd4YfaUPwuI3o/m2HLmdtj08Bz055bE0f6ZYwdbNSGX9kGrciWIs7Q1qPfEF9RBO3ZiyiKfc+VA6Jle+GGltBnTO5U05rPsO3MTN0xJ1ZtaLMo2v1VIpMNX0HyrEiMXC8mC5+6Ui2kiBxf51co+MdXHnCygHjhVRntM/XRtG7mzmQytufYMjJKbYhDFxkREZqqA81UG88AIyKwjn9MfC6zTyIg1fcrg9yaN7dj+HGEIbfe88qHH/4Ba6YYQjKlYQlBSBw8g6yz7cfJzBA+BIWIoDWJ428scgtJkw9dCWzT0ieQmrqTw3cETIYNgffCJaQOXfISeHfYttUbPNcmXyDHoTYnFYUmn6EkP1cU+optqCFslxCz1AfzRhUVIcowK5CsBpdE5Lu/Q2S5BDnhza3HNjFQhIehTGQ1xleVNdn4t3sIpKmOz1R7AgzOlm/P3paCKZELy1wJXdCGdGyI7Prt3vzHfKSaY2zMId2MyePckV1SKA3IDoWMI+JuSbikaEGXZAOVsIMx13PlmIi8NOH3jfcHIjztP7+krcsy8JdfPmBSoeGdsAz2y6AMtilr/p524bZ0Bh80ROT6WSvKOODDJtg6ttSZOfk5IYq9YOMnXfpnBOrVuKrBeteOH/dX+bD9H4yxkxasmdDRNI9VEsKwEoslBxZPv5KgaY1AXXpYhIYvTqiVAKxJimEx9AMwD+C5giEP4NFqEI9Ys00HNluPdCFOHyWEZa0mUTsdb3FG9Ckc0F9LdUGfGOyXfEq2yUYG1i4Z/jJRzm2VCkuLYzpjMNwCzOckqQDV9wJxhioHe3+HM1ckq0FhPo9s47uyun3vRa4I4OdNQN/uw54iFkiqT+Isr5NF6e8/aEgyxVmid1ptA/FaoKVjlavPH4qYjdWZfjvXVUvH4kQh6tkvLwfVIXwyduz5WNUEApRJQPhyBavwkzjnlcdKTgQGHqmAl07epiRarv777/+UhzmyJ6GilPq3qjhQ/KJr4le8f1qM0/hfJXAcVSuKypeSgumBKhMtf75yTEjQn3JkIcmyFLBAXHGVUg0lkIZRdRxVv72DKrFlUbBNBHvBiiB36uwzND65168N70j0Ao3TYcyvCiQ9L3KTV7bhcMTdcN8LaUXxH16JxOQdczpXDUOe/aFGfW/5kiy/Lhxg0ms+5LPnKnj6rWpBdz6CpK7Hq2PKxS3rWtASkvdDQ9ieXOteCYcLFZ9AD+eF+5mQR8yfiputt1e5wCAu4iCNhzwSR/rsLc8Rr9i3NHbDJ+LHwJYnHbNOwYap2CymkEXaMfdM1I6bx00px4wPzId1QU+mk4Mu0o+ldF2TN795Ba+0N5bDMSsdypl+IB7zW/Q7f8OfIx7z22JNmcC57q1Nx0N50ew6TiNRnl4mdsBDQ9mlUp7srcgjLBiLa9k4N5GUUOQMmEuHcm10vICm5SxoeYPrZywehK/blzshs9jJacfia4fCwCF965fzd8A97tPzyS3nASWYd7V8P1UBKc+pEki+Pjh2RkJFfLemn2pwECHLlej0cQ2lGJ9qwp3JNzTn5NZZPxPtLCcprbksGsh+Ltt5JZWh6OLVVLGk2C8LDepv/DSoX4rQIIU9H8BwEyxohCEHPOhyaYSKxDz7KrsKe5A70iO5M6N5AL4C7BDOSFkl5AiFxJLbqqxakpf8OOwtuefTLc1aVY6Qc87l+Q9iqI7Lya3yMX3i+fROKZWrIO11h1ws9sAc/ayUPJHllRyNVCw6ThaxnP2JbpUtPgcbTyxHWZsW6Z7v0IwfRb1+QhXwnvP+oJ5fZqFHvfmW9ZgGooB39m8O/gdQSwMEFAACAAgAkK6jSCqKN+aHEQAA8GEAABcAAAB1bml2ZXJzYWwvdW5pdmVyc2FsLnBuZ+3d+VeS2f8AcEszJ2eizcwsbZq0xQXUGjMXWmzSkXKd1FLR1GwzNTMUWVKnsUUldcpdmlzaJW3S3MAlJdSgCZXSlAqFEJUQkR0+9J2az4x+5g/4nvNwDni49znPva/73NUf3lzyOrDvm0WrF2lpaX3j7ubqo6WlA9PS0o7T09WkqHZb7tP8mRfvs2+3VhV1DVfzRSdq1/5dWlrVOH1F2ALN969i3QLjtbQWt396zyPH3I7Q0gq74O66yy8xZGIIfuVBpJIsUOajtJzPH9AGteV+tHya9SNk04+uznrL59ssmXgGKf/ouv5F2jL9+Xt0Lnl5KrRTkJWBFJlobZNiSH7uQT2fdujRUcI2JuOX/fUcWml9FaOnNIlP6yE+LlBIpume9vxm8TC7BDFcL5Gyi2Jk3K9XhZ6fp/v3j7c/rF6lLDvkti2bizvMgrpI3qYZS7uuuNw01P4a0qL194/7Nl7REYoneuamWEV1wM2Vtv/MhrTsTNbucxsjP6BB1U3KsPt3YCb7MiNmlXcjPeWEWd0Y72xQIk4fQZss+Gf2+ZRI7b4fTyuVfKwhDFY1p7rnU8Df+FnUV1ha5ZlFjWTMzv8QuRPivcTAVXd2Rr7REliTd2LZnPvNay1n/PwsogdtN0tz1fghxHvpT3Nv9RBCuZezjNMzt+yWNte9fkuNZpfR0lbuv9R355D97Batn6e/3MB7b8ScOunnNm3ZHEfNmG0P0bWE+bkaZM++XpOMNLBZ0AsgAASAABAAAkAACAABIAAEgAAQAAJAAAgAASAABIAAEAACQAAIAAEgAASAABAAAkAACAABIAAEgAAQAAJAAAgAASAABIAAEAACQAAIAAEgAASAABAAAkAACAABIAAEgAAQAAJAAAgAASAABIAAEAACQAAIAAEgAASAABAA4v8RIkXaNvKI5jIo+R/RAs+nqO1ju8MS0+bG0dM9bb8uP+BVwCqb2WEBW3rOh77PbDNeMCeioJ750YNHD85OhcT+e/v+W/I12ObIOXV9dh5MmWc+v2zn3RezylirKTr1Umib1uwq+QucYS7SkdznHuDm35OmKBvtcU5Tz9gpC0221+NFZ/q6/cFRzU1rx/IY3qP/LNDaHqJEzayA5gXLbfs4jSJhHUkZPe0Q06wSbWVxGSrMLUkiWVUMDclHSd6lF5mqJeSNhm7WjU3IJN7oTFa7qck/YynCtflE+SRFVaH+dtdNF84DRjTlnDO1Hu1CYgedgFSzRfAdeGk7K3TqTTyt5CdLo/TDYARy+0kT9QXDkFe9tG04ebupKlZIdeSjJuLgaFHfczBGcOUKnuYiH7/LecwWC7d3Y5c0CTqN4SVKPlYtH6RikGBRYiP10eSpN0yoWkobNAE3M4J/qHovDkAGmqCn/3geSeD8VlqFLDi6t3Zc/sJROE3N//L0c1JkHtO+ykWXtnmHcuNKk9gFHTQzXtz1Ulq9S9PkzN30ZXEQB8bqn8Din0jVjI3ViKEERsfG7pOl4mbxsPwx+d4rH1IIvphBi8EIiwzVjWxpUnG7WuveI4KXT5SqmY/mv1cz6g9KViG8QY3yyUZEZxWyAVmMHEA2xYFHb65/qgcWqfMmTxVlC2rWTiUHzdT08g4R9gS6XG8OB9PvP1uMPRxQw333V4Wpr3cqR4dYOCgmPLz14hoPxNkqm4iJ7mAE6hoz57vF5ifhL3xRTWZOlHbe8h7ZyBMVYj/kTiSl1jP/pDdEuSHhvlZOXgdrUpzO0PuWpTgR7J1drkrW+UXw8HJ4gr+IaVDfWZL51taE4JTR4b3gIvf9iDFT0tn/wbb0XF42GotDru28ya3JqwjhvJMGtI7suH6cfCg7ST7An+iud7D/3K+2m2mLmq08BfG99zAF16mKu1iSLwqTwPDgPJx5l0opZX6VhOK2DbR442NppJHwQbPA/CCmqSWrO6hS7BX2myrZpGbLhgzRvguEpXu3pMLwmMTbXjbwKxlmf1TZU4N/mFE6j4ktbnmAuy9u8QAzBxBbBk34n2oSkL12akfyAC/58Ll+auGXDm7nxRx8vwJaDe3s/n26NjaDKewt5QzwOTVnD4piWyNoobaLEdGQO6RWPBZ7RbqgbyM3vOMhe8qJGoaFnGpsXApjC0JXw2oXXK9Pj8aRVmw4Z2QEphNJ5IG8SO6o49PBhOblziOR07+nNzs7QDnkz2Ph1rEbRCeWOZaZIyW/9kDEBpvmMbnMW8StUVzLfqcgSH1laM1Esm+G/t2rPiBDjyoxqMBX37wxQ8+cp349tY0/7UQVEUscYjjPP98Q8bJlv8r81uDNpy8DmdyrcSUkrJJO8eBUT8e2jqxOdUdvplbx432qy4mGXYUxeg1nC0xKlWF+8IN2mX50fpgPyUXJwFUy2yOQVJGZHx0rPYYC5coeC5RenSz4jDPM2u7MB371TGQ1hKJITI4P+WsaPG6cOPGYMYDanBUja1CCA+FYpSjtJmWtvnnRa9zx4w3jYekr7oQ37TksNHPIU8Y/EF1KWpArIIz0qk/Lb6XjBDUIbGkC1cCmU1xWgHH368hpyFt06LsTmedtlZUE+q07HLvM9QY7Kj3tQJvoQritbduBqWQYicsrzBvtTaWYqj6mP8C29MnTg/kLG4pmZPiZhdGTZOXnKRetm6UkbDWZSuLa4M9RXtlg+b6o4XTVycJUSop+ruznxAbXV7pnGXmHMsAdd9I9sdbOpAr7+SC4OusJtYE4UoHJ2mlLJazvSAyw2tdJ8NQUe3EzS1CJsH//g/P93V2R6vnPX+ad6uu+rjJhFRH7u5vZkfWWA2tObEniBPJ7hzHyiSunGya4OrkiIqjZ3pN///NC9jbomzVTnnoM+JvnWNWYP0k2Fk6XPUmSfTSEo+KEvb6e0RiVEM+cEfBqOb6kGYWQBkddaJWohbgkXlJf+xg2F1fGi8ubtEBjRBKRZk7Yjh4Q2PbzvEkhBHoVo84khOMPwpeGK5HOTJlItiaUQecnr2SNOo/IC/TMF+rmml01mQQZ6bocVmYRhwUYGfcWPLOH3f1IFtP6dPDXus1/BdK11YxVi5mvtFnH2XABRJXsmibLT2Dg7Jko4T1mMoPVC1/cz9/mMlmivpLDJ6lVHblZq7KbrD1ijCnCQjx561u/p7dNWYxOeOLp5BKe1A9211S0A8eoe++uXMWpFnqpxeeDecLHBBqRSXOFLIWttBh5aVySLtc+SWmJ5D+zTiZvyn/4OKK73Sjs8/p3J6VuGMm7EWCrSj2NWgY9uITuOb4PUoBZBo9jaSY+otVZGP7oILkdq+TBwSbYhuHbHF/olsL7mfPo5MPI5FecpCwcgycy9iRZ5AfNKMj0Xl7wHxE6ZUmrVnMcm9PQIZNS+q+ZFcICaJCmPke2brbF8UHVe1IpAb/2qBGDwojMbX+F/a1LuSfxj6u9kFUtu43bVbcgVyaCqgS4ugfW1zXXB8NYbh25Mm/4+xrPDQFTJJqwWLWAc9FVrpMrayY7ZO3tqh19Vp3q/jpgh2mr67pL2eW3nTB8aHntECm07Wex/l9jLGHVq416Pfijlk5jy8Uyh91uVusrW8tduKZMRLhqe/idmuj9zpk64ddsiWqK3iIhmB4oR1qVCAY4dnAkg3cIfLikVaKyEDVYod2pKDPb9d7OE2erbZXKLAPYmPhT4Rv0zDUrN/R7kmIUDN4Jw/YT+tpfts9IVFc/nNgJCSPdQxPs5X9WJ4iQgk5tqQ2tsTqbEROww+U30+oyk7rdu9HqHG5eXgaccAyidAjGZbzwUTsS19wiRkQyGeGUQRcawjKykxdM4FRdoCgSHjBOypIPkFZEMfLe6JnDMazOzW1JrQOih2jrRKfny0oFHy9/e0GkkvOZTjOvwos2lia+r8WDoIqP7EamcrKDpbeRIV8cO7EW2URvMGwd+X2yfTBd/mWHVHTibfY+k9eO32fgAjn6uVLSQTt1TvFSEDsulOtxZkxchLHrFYxuF2LdzaVrErkhuZxtzril9p3iYCO4jx0839JZfdkqPNhWrbJiHccZwLo6X0oD8i0tYS6yD2XPxSS1cv/e7NQGHofuCUULtoueiLZyW5NRWLcE21g3SAGxzITeGUwj0AuQwc2gsC9bKeLpt9f8Q+pzQs+8tl8zpJlSO/Ne9qivFW9jPjnb4PdaFLnF49sjE26hE8LXM2YOopP0C89qwZT6cSmj5qhr+fFNher4HvIi88jv0EWC/fCoeRX9G0AukrcV1RGrvcfieMdfpoklqvO8iNAJR7Y3h9x2SpV1CCI4R+dOdPK6HP9cJeRGiZrdH+iyuUf31WD1j1TJqnP3rc9peoXTzYxId2cVqqJmhvWBt8hcJM/ALk48DCnAuh9QIhZky8YyZDUVAmevMWkGI1kFnr/2u/xfL6GHS3Vy3SFJrEx7a2Ivu0azkUgfiqc5F2meEaKIpJyIwZS+NlKw7Un1kpcWUAR+V3PaIKeke/p4DmJatPiMYnn4YGnVsM3h/HFxa/tv4g/cks8V/bo4LcVTs2U98lU26usd6DeyDeqaWG9TUwarR21WtEiLZdzaLxxcCeok7MeSLn/FYnDUT0/LdlgOecoUnTwbKE72snjpnrG4sXeNIcwdBNmVP5CSabxX1S1jWpQs0o2FAmXuYyVY6Uce4Z6qdQ6CFGiG5NEqkbMH27vcWuyJldE7aDK1MB06/WJPEV4xsvEIpaAjZ+mTpzmjob/THPPQaZR82UQheJG5i5djb9mtqIufu17M2wd1wwOO+ePLDQ6MHr9+Ct/VnVQCJvMIJKK/5Z1HTeGaXRHo2IQTV7MNbpREZVfuKl/0CuXgQ/oeXVwoRskHmSthOrnGjX6BSHLj9EceMhmOdHBSsLGxI1lDNp8b52ttcPO0T+OxmhF1g4s19BqTU88pHXS8rmf+iA8/w28WY6Kda3jdp9gWuTFo3mHNmWB9/riksoshWhzPBemBxPNWfNmSv+hu0Uyaw1sKLaXEKly35zvxHaxBFBPcYcQ5FmYr1fGEcKXOASh3KlfTS4j80DzV+Y8fQ0zX1ceIv2w9TDGSd7uYtAgmzoPfS7cqIPmCGSUSNBMtHkrrN1tp/oj0DfNTj9Y0rkWuVGwjMHPgrD2kk8tamLuHyO0fQFSJki2V8969czl25MtgkRnd5odVz4R3xWObzJgclewBWgpPnnhsIX3T0haxbP8YfuHwzH44HCMdJdx0V6qjmdOPVUlhmi6d9Mvy1hFJaznxXOyEYx3alP+C4Bkka+9ol6NjR6lDDn/W2Z7ckoByauCTq/2lZz2OEqbEO/o4Cdfwhk81z0dVKVm1kMSOwasVHCgcBbo8jTdQURHER1IRAWuVX/xODJF2w1Vnwkn8Zz9duGGqeLtwIeN1uOe3vIlGDK4Cuk7zvFAvWNZDZp9buVx3zEI7S1DPvuNEk5Wu9YjywcVvAfNtQrIaWBV2biYmC3PjreJPWtBxmOmy5+0gaNOOwl5WP31D+mRcczxfs1f85eMqrFufsOkywXM8cWNIFP/KlyUoNyVcbTZsM3/nlBMDRU2uwtMIDunhCrMTa2DUpYFnYj8Fy68k5lE+9WmPMsp/p6yS4T8Sg5WtXX8/KHKO3VDdnAginXhfc+zhTPxwvAKFibZ06ITf7GwtH96UJbLvOLl4PboYrZqpn++GhubKfH6WMaV5HxTjUdBGiW0WMj/gPehyvCKtrbvH6r/HPn9tzrR0vJCGpdOSGkmqS/LmVPcp42IhizjVZVG0zxR91lf95uN0lPKQ83gx3B7cCF03+8j/KnonpEBJb3uYmN4654Cr6eFHNrfPSbbTZNgvilkx5ywOAZmrZQzSmsv2X+vO/fEAj/8L1i9nqs+tG970b8H6RR2G8O1L/se9W1rydO9eezOg4Kdfu8RX8Rx32s25IsowsxwTpJlzBJo+ts/dZ/mcf3DceJBy4jsW2b+1HPNOs+Dw2UIaNCYZ8mNhYdfs3yeAavftvnsJhlWYFhB7mn9T60K1NC/3vQdcq3aHpv4HUEsDBBQAAgAIAJCuo0iV7pF+SwAAAGsAAAAbAAAAdW5pdmVyc2FsL3VuaXZlcnNhbC5wbmcueG1ss7GvyM1RKEstKs7Mz7NVMtQzULK34+WyKShKLctMLVeoAIoBBSFASaESyDVCcMszU0oygEIG5mYIwYzUzPSMElslCwNzuKA+0EwAUEsBAgAAFAACAAgAkK6jSA5qJE5iBAAABREAAB0AAAAAAAAAAQAAAAAAAAAAAHVuaXZlcnNhbC9jb21tb25fbWVzc2FnZXMubG5nUEsBAgAAFAACAAgAkK6jSAh+CyMpAwAAhgwAACcAAAAAAAAAAQAAAAAAnQQAAHVuaXZlcnNhbC9mbGFzaF9wdWJsaXNoaW5nX3NldHRpbmdzLnhtbFBLAQIAABQAAgAIAJCuo0i1/AlkugIAAFUKAAAhAAAAAAAAAAEAAAAAAAsIAAB1bml2ZXJzYWwvZmxhc2hfc2tpbl9zZXR0aW5ncy54bWxQSwECAAAUAAIACACQrqNIKpYPZ/4CAACXCwAAJgAAAAAAAAABAAAAAAAECwAAdW5pdmVyc2FsL2h0bWxfcHVibGlzaGluZ19zZXR0aW5ncy54bWxQSwECAAAUAAIACACQrqNIaHFSkZoBAAAfBgAAHwAAAAAAAAABAAAAAABGDgAAdW5pdmVyc2FsL2h0bWxfc2tpbl9zZXR0aW5ncy5qc1BLAQIAABQAAgAIAJCuo0g9PC/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/o+CAAAjyAAACkAAAAAAAAAAQAAAAAA6hQAAHVuaXZlcnNhbC9za2luX2N1c3RvbWl6YXRpb25fc2V0dGluZ3MueG1sUEsBAgAAFAACAAgAkK6jSCqKN+aHEQAA8GEAABcAAAAAAAAAAAAAAAAAbx0AAHVuaXZlcnNhbC91bml2ZXJzYWwucG5nUEsBAgAAFAACAAgAkK6jSJXukX5LAAAAawAAABsAAAAAAAAAAQAAAAAAKy8AAHVuaXZlcnNhbC91bml2ZXJzYWwucG5nLnhtbFBLBQYAAAAACwALAEkDAACvLwAAAAA="/>
  <p:tag name="ISPRING_PRESENTATION_TITLE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PASSING_SCORE" val="100.000000"/>
  <p:tag name="ISPRING_SCORM_RATE_QUIZZES" val="0"/>
  <p:tag name="ISPRING_SCORM_RATE_SLIDES" val="1"/>
  <p:tag name="ISPRING_ULTRA_SCORM_COURSE_ID" val="82ADB108-2F67-4B4E-A97E-19ABB6FAC58E"/>
  <p:tag name="ISPRINGCLOUDFOLDERID" val="0"/>
  <p:tag name="ISPRINGCLOUDFOLDERPATH" val="Repository"/>
  <p:tag name="ISPRINGONLINEFOLDERID" val="0"/>
  <p:tag name="ISPRINGONLINEFOLDERPATH" val="Content List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100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262626"/>
      </a:accent1>
      <a:accent2>
        <a:srgbClr val="FFC000"/>
      </a:accent2>
      <a:accent3>
        <a:srgbClr val="262626"/>
      </a:accent3>
      <a:accent4>
        <a:srgbClr val="FFC000"/>
      </a:accent4>
      <a:accent5>
        <a:srgbClr val="262626"/>
      </a:accent5>
      <a:accent6>
        <a:srgbClr val="FFC000"/>
      </a:accent6>
      <a:hlink>
        <a:srgbClr val="262626"/>
      </a:hlink>
      <a:folHlink>
        <a:srgbClr val="FFC000"/>
      </a:folHlink>
    </a:clrScheme>
    <a:fontScheme name="自定义 1">
      <a:majorFont>
        <a:latin typeface="Arial Black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132</Paragraphs>
  <Slides>23</Slides>
  <Notes>23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baseType="lpstr" size="33">
      <vt:lpstr>Arial</vt:lpstr>
      <vt:lpstr>Arial Black</vt:lpstr>
      <vt:lpstr>微软雅黑</vt:lpstr>
      <vt:lpstr>Calibri Light</vt:lpstr>
      <vt:lpstr>Calibri</vt:lpstr>
      <vt:lpstr>迷你简汉真广标</vt:lpstr>
      <vt:lpstr>Impact</vt:lpstr>
      <vt:lpstr>Webdings</vt:lpstr>
      <vt:lpstr>Wingdings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2019-05-08T02:39:47Z</dcterms:created>
  <dcterms:modified xsi:type="dcterms:W3CDTF">2021-08-20T10:58:24Z</dcterms:modified>
  <cp:revision>1</cp:revision>
</cp:coreProperties>
</file>