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710" r:id="rId2"/>
    <p:sldMasterId id="2147483724" r:id="rId3"/>
  </p:sldMasterIdLst>
  <p:notesMasterIdLst>
    <p:notesMasterId r:id="rId4"/>
  </p:notesMasterIdLst>
  <p:sldIdLst>
    <p:sldId id="267" r:id="rId5"/>
    <p:sldId id="518" r:id="rId6"/>
    <p:sldId id="521" r:id="rId7"/>
    <p:sldId id="522" r:id="rId8"/>
    <p:sldId id="523" r:id="rId9"/>
    <p:sldId id="520" r:id="rId10"/>
    <p:sldId id="519" r:id="rId11"/>
    <p:sldId id="461" r:id="rId12"/>
  </p:sldIdLst>
  <p:sldSz cx="12192000" cy="6858000"/>
  <p:notesSz cx="6858000" cy="9144000"/>
  <p:embeddedFontLst>
    <p:embeddedFont>
      <p:font typeface="Meiryo" panose="020B0604030504040204" pitchFamily="34" charset="-128"/>
      <p:regular r:id="rId14"/>
      <p:bold r:id="rId15"/>
      <p:italic r:id="rId16"/>
      <p:boldItalic r:id="rId17"/>
    </p:embeddedFont>
    <p:embeddedFont>
      <p:font typeface="华文行楷" panose="02010800040101010101" pitchFamily="2" charset="-122"/>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微软雅黑" panose="020B0503020204020204" pitchFamily="34" charset="-122"/>
      <p:regular r:id="rId25"/>
      <p:bold r:id="rId26"/>
    </p:embeddedFont>
    <p:embeddedFont>
      <p:font typeface="SimHei" panose="02010609060101010101" pitchFamily="49" charset="-122"/>
      <p:regular r:id="rId27"/>
    </p:embeddedFont>
  </p:embeddedFontLst>
  <p:custDataLst>
    <p:tags r:id="rId13"/>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235" userDrawn="1">
          <p15:clr>
            <a:srgbClr val="A4A3A4"/>
          </p15:clr>
        </p15:guide>
        <p15:guide id="3" pos="21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5" autoAdjust="0"/>
    <p:restoredTop sz="94620" autoAdjust="0"/>
  </p:normalViewPr>
  <p:slideViewPr>
    <p:cSldViewPr snapToGrid="0" snapToObjects="1">
      <p:cViewPr varScale="1">
        <p:scale>
          <a:sx n="84" d="100"/>
          <a:sy n="84" d="100"/>
        </p:scale>
        <p:origin x="522" y="60"/>
      </p:cViewPr>
      <p:guideLst>
        <p:guide orient="horz" pos="2160"/>
        <p:guide pos="3235"/>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9" cy="720089"/>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tags/tag2.xml" Type="http://schemas.openxmlformats.org/officeDocument/2006/relationships/tags"/><Relationship Id="rId14" Target="fonts/font1.fntdata" Type="http://schemas.openxmlformats.org/officeDocument/2006/relationships/font"/><Relationship Id="rId15" Target="fonts/font2.fntdata" Type="http://schemas.openxmlformats.org/officeDocument/2006/relationships/font"/><Relationship Id="rId16" Target="fonts/font3.fntdata" Type="http://schemas.openxmlformats.org/officeDocument/2006/relationships/font"/><Relationship Id="rId17" Target="fonts/font4.fntdata" Type="http://schemas.openxmlformats.org/officeDocument/2006/relationships/font"/><Relationship Id="rId18" Target="fonts/font5.fntdata" Type="http://schemas.openxmlformats.org/officeDocument/2006/relationships/font"/><Relationship Id="rId19" Target="fonts/font6.fntdata" Type="http://schemas.openxmlformats.org/officeDocument/2006/relationships/font"/><Relationship Id="rId2" Target="slideMasters/slideMaster2.xml" Type="http://schemas.openxmlformats.org/officeDocument/2006/relationships/slideMaster"/><Relationship Id="rId20" Target="fonts/font7.fntdata" Type="http://schemas.openxmlformats.org/officeDocument/2006/relationships/font"/><Relationship Id="rId21" Target="fonts/font8.fntdata" Type="http://schemas.openxmlformats.org/officeDocument/2006/relationships/font"/><Relationship Id="rId22" Target="fonts/font9.fntdata" Type="http://schemas.openxmlformats.org/officeDocument/2006/relationships/font"/><Relationship Id="rId23" Target="fonts/font10.fntdata" Type="http://schemas.openxmlformats.org/officeDocument/2006/relationships/font"/><Relationship Id="rId24" Target="fonts/font11.fntdata" Type="http://schemas.openxmlformats.org/officeDocument/2006/relationships/font"/><Relationship Id="rId25" Target="fonts/font12.fntdata" Type="http://schemas.openxmlformats.org/officeDocument/2006/relationships/font"/><Relationship Id="rId26" Target="fonts/font13.fntdata" Type="http://schemas.openxmlformats.org/officeDocument/2006/relationships/font"/><Relationship Id="rId27" Target="fonts/font14.fntdata" Type="http://schemas.openxmlformats.org/officeDocument/2006/relationships/font"/><Relationship Id="rId28" Target="presProps.xml" Type="http://schemas.openxmlformats.org/officeDocument/2006/relationships/presProps"/><Relationship Id="rId29" Target="viewProps.xml" Type="http://schemas.openxmlformats.org/officeDocument/2006/relationships/viewProps"/><Relationship Id="rId3" Target="slideMasters/slideMaster3.xml" Type="http://schemas.openxmlformats.org/officeDocument/2006/relationships/slideMaster"/><Relationship Id="rId30" Target="theme/theme1.xml" Type="http://schemas.openxmlformats.org/officeDocument/2006/relationships/theme"/><Relationship Id="rId31"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FB6DFAA-58BA-42D5-B07E-5177C37D2EAD}" type="datetimeFigureOut">
              <a:rPr lang="zh-CN" altLang="en-US"/>
              <a:pPr>
                <a:defRPr/>
              </a:pPr>
              <a:t>2017/2/16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6BA6926-FB19-415E-8C8D-954A170AED5E}" type="slidenum">
              <a:rPr lang="zh-CN" altLang="en-US"/>
              <a:pPr>
                <a:defRPr/>
              </a:pPr>
              <a:t>‹#›</a:t>
            </a:fld>
            <a:endParaRPr lang="zh-CN" altLang="en-US"/>
          </a:p>
        </p:txBody>
      </p:sp>
    </p:spTree>
    <p:extLst>
      <p:ext uri="{BB962C8B-B14F-4D97-AF65-F5344CB8AC3E}">
        <p14:creationId val="10414120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597801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71693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77406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072442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media/image2.wmf" Type="http://schemas.openxmlformats.org/officeDocument/2006/relationships/image"/><Relationship Id="rId3" Target="../media/image3.wmf" Type="http://schemas.openxmlformats.org/officeDocument/2006/relationships/image"/><Relationship Id="rId4"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5B452A2-6195-4BF4-98CA-41EEAA56CC91}" type="slidenum">
              <a:rPr lang="zh-CN" altLang="en-US"/>
              <a:pPr>
                <a:defRPr/>
              </a:pPr>
              <a:t>‹#›</a:t>
            </a:fld>
            <a:endParaRPr lang="zh-CN" altLang="en-US"/>
          </a:p>
        </p:txBody>
      </p:sp>
    </p:spTree>
    <p:extLst>
      <p:ext uri="{BB962C8B-B14F-4D97-AF65-F5344CB8AC3E}">
        <p14:creationId val="62094110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9BADCC9-DA07-43BA-B60D-0920A1B5E931}" type="slidenum">
              <a:rPr lang="zh-CN" altLang="en-US"/>
              <a:pPr>
                <a:defRPr/>
              </a:pPr>
              <a:t>‹#›</a:t>
            </a:fld>
            <a:endParaRPr lang="zh-CN" altLang="en-US"/>
          </a:p>
        </p:txBody>
      </p:sp>
    </p:spTree>
    <p:extLst>
      <p:ext uri="{BB962C8B-B14F-4D97-AF65-F5344CB8AC3E}">
        <p14:creationId val="42269259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3ECC72-F628-462D-80E5-1DB113FB91E9}" type="slidenum">
              <a:rPr lang="zh-CN" altLang="en-US"/>
              <a:pPr>
                <a:defRPr/>
              </a:pPr>
              <a:t>‹#›</a:t>
            </a:fld>
            <a:endParaRPr lang="zh-CN" altLang="en-US"/>
          </a:p>
        </p:txBody>
      </p:sp>
    </p:spTree>
    <p:extLst>
      <p:ext uri="{BB962C8B-B14F-4D97-AF65-F5344CB8AC3E}">
        <p14:creationId val="411414017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1_标题幻灯片">
    <p:spTree>
      <p:nvGrpSpPr>
        <p:cNvPr id="1" name=""/>
        <p:cNvGrpSpPr/>
        <p:nvPr/>
      </p:nvGrpSpPr>
      <p:grpSpPr>
        <a:xfrm>
          <a:off x="0" y="0"/>
          <a:ext cx="0" cy="0"/>
        </a:xfrm>
      </p:grpSpPr>
    </p:spTree>
    <p:extLst>
      <p:ext uri="{BB962C8B-B14F-4D97-AF65-F5344CB8AC3E}">
        <p14:creationId val="199419706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val="12560372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7861683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val="31887303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2776241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16509437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88584201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Tree>
    <p:extLst>
      <p:ext uri="{BB962C8B-B14F-4D97-AF65-F5344CB8AC3E}">
        <p14:creationId val="17696929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A6BA97-1176-4658-AE38-F56378A5DE81}" type="slidenum">
              <a:rPr lang="zh-CN" altLang="en-US"/>
              <a:pPr>
                <a:defRPr/>
              </a:pPr>
              <a:t>‹#›</a:t>
            </a:fld>
            <a:endParaRPr lang="zh-CN" altLang="en-US"/>
          </a:p>
        </p:txBody>
      </p:sp>
    </p:spTree>
    <p:extLst>
      <p:ext uri="{BB962C8B-B14F-4D97-AF65-F5344CB8AC3E}">
        <p14:creationId val="402054597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69658120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76636687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6416819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8240880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Only" preserve="1">
  <p:cSld name="内容">
    <p:spTree>
      <p:nvGrpSpPr>
        <p:cNvPr id="1" name=""/>
        <p:cNvGrpSpPr/>
        <p:nvPr/>
      </p:nvGrpSpPr>
      <p:grpSpPr>
        <a:xfrm>
          <a:off x="0" y="0"/>
          <a: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09547659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884275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861053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032044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905659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61621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1E448B-6607-427A-B616-A3650BE55A41}" type="slidenum">
              <a:rPr lang="zh-CN" altLang="en-US"/>
              <a:pPr>
                <a:defRPr/>
              </a:pPr>
              <a:t>‹#›</a:t>
            </a:fld>
            <a:endParaRPr lang="zh-CN" altLang="en-US"/>
          </a:p>
        </p:txBody>
      </p:sp>
    </p:spTree>
    <p:extLst>
      <p:ext uri="{BB962C8B-B14F-4D97-AF65-F5344CB8AC3E}">
        <p14:creationId val="658091778"/>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267593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951067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418698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1176862"/>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034416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268857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972D5E8-C37E-449C-8E7E-181AA8B94D79}" type="slidenum">
              <a:rPr lang="zh-CN" altLang="en-US"/>
              <a:pPr>
                <a:defRPr/>
              </a:pPr>
              <a:t>‹#›</a:t>
            </a:fld>
            <a:endParaRPr lang="zh-CN" altLang="en-US"/>
          </a:p>
        </p:txBody>
      </p:sp>
    </p:spTree>
    <p:extLst>
      <p:ext uri="{BB962C8B-B14F-4D97-AF65-F5344CB8AC3E}">
        <p14:creationId val="368759561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3DFF77A-E64E-4E1E-A267-0B2C24CFACC3}" type="slidenum">
              <a:rPr lang="zh-CN" altLang="en-US"/>
              <a:pPr>
                <a:defRPr/>
              </a:pPr>
              <a:t>‹#›</a:t>
            </a:fld>
            <a:endParaRPr lang="zh-CN" altLang="en-US"/>
          </a:p>
        </p:txBody>
      </p:sp>
    </p:spTree>
    <p:extLst>
      <p:ext uri="{BB962C8B-B14F-4D97-AF65-F5344CB8AC3E}">
        <p14:creationId val="110737817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7F2FB74-CF0D-4987-953F-D09C36E9DEFF}" type="slidenum">
              <a:rPr lang="zh-CN" altLang="en-US"/>
              <a:pPr>
                <a:defRPr/>
              </a:pPr>
              <a:t>‹#›</a:t>
            </a:fld>
            <a:endParaRPr lang="zh-CN" altLang="en-US"/>
          </a:p>
        </p:txBody>
      </p:sp>
    </p:spTree>
    <p:extLst>
      <p:ext uri="{BB962C8B-B14F-4D97-AF65-F5344CB8AC3E}">
        <p14:creationId val="409915959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pic>
        <p:nvPicPr>
          <p:cNvPr id="2" name="图片 6" descr="6.jpg"/>
          <p:cNvPicPr>
            <a:picLocks noChangeAspect="1"/>
          </p:cNvPicPr>
          <p:nvPr userDrawn="1"/>
        </p:nvPicPr>
        <p:blipFill>
          <a:blip r:embed="rId1">
            <a:extLst>
              <a:ext uri="{28A0092B-C50C-407E-A947-70E740481C1C}">
                <a14:useLocalDpi val="0"/>
              </a:ext>
            </a:extLst>
          </a:blip>
          <a:stretch>
            <a:fillRect/>
          </a:stretch>
        </p:blipFill>
        <p:spPr bwMode="auto">
          <a:xfrm>
            <a:off x="-16933" y="-15875"/>
            <a:ext cx="12215284" cy="6875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59028B6B-1B98-4FCC-87D3-CC75C3D6A3E2}" type="slidenum">
              <a:rPr lang="zh-CN" altLang="en-US"/>
              <a:pPr>
                <a:defRPr/>
              </a:pPr>
              <a:t>‹#›</a:t>
            </a:fld>
            <a:endParaRPr lang="zh-CN" altLang="en-US"/>
          </a:p>
        </p:txBody>
      </p:sp>
      <p:pic>
        <p:nvPicPr>
          <p:cNvPr id="6" name="图片 5" descr="奖学金证书b.wmf"/>
          <p:cNvPicPr>
            <a:picLocks noChangeAspect="1"/>
          </p:cNvPicPr>
          <p:nvPr userDrawn="1"/>
        </p:nvPicPr>
        <p:blipFill>
          <a:blip r:embed="rId2"/>
          <a:stretch>
            <a:fillRect/>
          </a:stretch>
        </p:blipFill>
        <p:spPr>
          <a:xfrm>
            <a:off x="8131082" y="6309357"/>
            <a:ext cx="511793" cy="383845"/>
          </a:xfrm>
          <a:prstGeom prst="rect">
            <a:avLst/>
          </a:prstGeom>
          <a:effectLst>
            <a:outerShdw blurRad="50800" dist="38100" dir="2700000" algn="tl" rotWithShape="0">
              <a:prstClr val="black">
                <a:alpha val="40000"/>
              </a:prstClr>
            </a:outerShdw>
          </a:effectLst>
        </p:spPr>
      </p:pic>
      <p:pic>
        <p:nvPicPr>
          <p:cNvPr id="7" name="图片 6" descr="星火新队旗c.wmf"/>
          <p:cNvPicPr>
            <a:picLocks noChangeAspect="1"/>
          </p:cNvPicPr>
          <p:nvPr userDrawn="1"/>
        </p:nvPicPr>
        <p:blipFill>
          <a:blip r:embed="rId3"/>
          <a:stretch>
            <a:fillRect/>
          </a:stretch>
        </p:blipFill>
        <p:spPr>
          <a:xfrm>
            <a:off x="8976356" y="6355653"/>
            <a:ext cx="2841680" cy="26878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val="37482051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AEE6ED-9D13-452D-B0BD-A4061BE34605}" type="slidenum">
              <a:rPr lang="zh-CN" altLang="en-US"/>
              <a:pPr>
                <a:defRPr/>
              </a:pPr>
              <a:t>‹#›</a:t>
            </a:fld>
            <a:endParaRPr lang="zh-CN" altLang="en-US"/>
          </a:p>
        </p:txBody>
      </p:sp>
    </p:spTree>
    <p:extLst>
      <p:ext uri="{BB962C8B-B14F-4D97-AF65-F5344CB8AC3E}">
        <p14:creationId val="330862022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4C84EAF-68D8-42AA-A312-6C99C2B0E0AF}" type="slidenum">
              <a:rPr lang="zh-CN" altLang="en-US"/>
              <a:pPr>
                <a:defRPr/>
              </a:pPr>
              <a:t>‹#›</a:t>
            </a:fld>
            <a:endParaRPr lang="zh-CN" altLang="en-US"/>
          </a:p>
        </p:txBody>
      </p:sp>
    </p:spTree>
    <p:extLst>
      <p:ext uri="{BB962C8B-B14F-4D97-AF65-F5344CB8AC3E}">
        <p14:creationId val="404328540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media/image4.jpeg" Type="http://schemas.openxmlformats.org/officeDocument/2006/relationships/image"/><Relationship Id="rId15" Target="../media/image5.jpeg" Type="http://schemas.openxmlformats.org/officeDocument/2006/relationships/image"/><Relationship Id="rId16" Target="../media/image6.jpeg" Type="http://schemas.openxmlformats.org/officeDocument/2006/relationships/image"/><Relationship Id="rId17" Target="../media/image7.png" Type="http://schemas.openxmlformats.org/officeDocument/2006/relationships/image"/><Relationship Id="rId18" Target="../media/image8.png" Type="http://schemas.openxmlformats.org/officeDocument/2006/relationships/image"/><Relationship Id="rId19" Target="../media/image9.png" Type="http://schemas.openxmlformats.org/officeDocument/2006/relationships/image"/><Relationship Id="rId2" Target="../slideLayouts/slideLayout13.xml" Type="http://schemas.openxmlformats.org/officeDocument/2006/relationships/slideLayout"/><Relationship Id="rId20" Target="../theme/theme2.xml" Type="http://schemas.openxmlformats.org/officeDocument/2006/relationships/theme"/><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theme/theme3.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r>
              <a:rPr lang="en-US" altLang="zh-CN" smtClean="0"/>
              <a:t>2</a:t>
            </a: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ct val="0"/>
              </a:spcBef>
              <a:spcAft>
                <a:spcPct val="0"/>
              </a:spcAft>
              <a:defRPr sz="1200">
                <a:solidFill>
                  <a:schemeClr val="tx1">
                    <a:tint val="75000"/>
                  </a:schemeClr>
                </a:solidFill>
                <a:latin typeface="+mn-lt"/>
                <a:ea typeface="+mn-ea"/>
              </a:defRPr>
            </a:lvl1pPr>
          </a:lstStyle>
          <a:p>
            <a:pPr>
              <a:defRPr/>
            </a:pPr>
            <a:fld id="{03422B16-2F81-4DA9-8491-D1A7628379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9" r:id="rId7"/>
    <p:sldLayoutId id="2147483705" r:id="rId8"/>
    <p:sldLayoutId id="2147483706" r:id="rId9"/>
    <p:sldLayoutId id="2147483707" r:id="rId10"/>
    <p:sldLayoutId id="2147483708" r:id="rId11"/>
  </p:sldLayoutIdLst>
  <p:transition/>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9"/>
          <a:stretch>
            <a:fillRect/>
          </a:stretch>
        </a:blipFill>
        <a:effectLst/>
      </p:bgPr>
    </p:bg>
    <p:spTree>
      <p:nvGrpSpPr>
        <p:cNvPr id="1" name=""/>
        <p:cNvGrpSpPr/>
        <p:nvPr/>
      </p:nvGrpSpPr>
      <p:grpSpPr>
        <a:xfrm>
          <a:off x="0" y="0"/>
          <a:ext cx="0" cy="0"/>
        </a:xfrm>
      </p:grpSpPr>
      <p:sp>
        <p:nvSpPr>
          <p:cNvPr id="1033" name="Rectangle 9"/>
          <p:cNvSpPr>
            <a:spLocks noChangeArrowheads="1"/>
          </p:cNvSpPr>
          <p:nvPr userDrawn="1"/>
        </p:nvSpPr>
        <p:spPr bwMode="auto">
          <a:xfrm>
            <a:off x="0" y="-26988"/>
            <a:ext cx="12192000" cy="549276"/>
          </a:xfrm>
          <a:prstGeom prst="rect">
            <a:avLst/>
          </a:prstGeom>
          <a:gradFill rotWithShape="1">
            <a:gsLst>
              <a:gs pos="0">
                <a:schemeClr val="accent1"/>
              </a:gs>
              <a:gs pos="100000">
                <a:schemeClr val="accent1">
                  <a:gamma/>
                  <a:shade val="46275"/>
                  <a:invGamma/>
                </a:schemeClr>
              </a:gs>
            </a:gsLst>
            <a:lin ang="2700000" scaled="1"/>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nchor="ctr"/>
          <a:lstStyle/>
          <a:p>
            <a:endParaRPr lang="zh-CN" altLang="en-US" b="1" smtClean="0">
              <a:solidFill>
                <a:srgbClr val="000000"/>
              </a:solidFill>
            </a:endParaRPr>
          </a:p>
        </p:txBody>
      </p:sp>
      <p:sp>
        <p:nvSpPr>
          <p:cNvPr id="1034" name="Line 10"/>
          <p:cNvSpPr>
            <a:spLocks noChangeShapeType="1"/>
          </p:cNvSpPr>
          <p:nvPr userDrawn="1"/>
        </p:nvSpPr>
        <p:spPr bwMode="auto">
          <a:xfrm>
            <a:off x="0" y="692150"/>
            <a:ext cx="12192000" cy="0"/>
          </a:xfrm>
          <a:prstGeom prst="line">
            <a:avLst/>
          </a:prstGeom>
          <a:noFill/>
          <a:ln w="57150">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lang="zh-CN" altLang="en-US" b="1" smtClean="0">
              <a:solidFill>
                <a:srgbClr val="000000"/>
              </a:solidFill>
            </a:endParaRPr>
          </a:p>
        </p:txBody>
      </p:sp>
      <p:pic>
        <p:nvPicPr>
          <p:cNvPr id="1038" name="Picture 14" descr="党徽，"/>
          <p:cNvPicPr>
            <a:picLocks noChangeAspect="1" noChangeArrowheads="1"/>
          </p:cNvPicPr>
          <p:nvPr userDrawn="1"/>
        </p:nvPicPr>
        <p:blipFill>
          <a:blip r:embed="rId14">
            <a:clrChange>
              <a:clrFrom>
                <a:srgbClr val="FE0000"/>
              </a:clrFrom>
              <a:clrTo>
                <a:srgbClr val="FE0000">
                  <a:alpha val="0"/>
                </a:srgbClr>
              </a:clrTo>
            </a:clrChange>
            <a:extLst>
              <a:ext uri="{28A0092B-C50C-407E-A947-70E740481C1C}">
                <a14:useLocalDpi val="0"/>
              </a:ext>
            </a:extLst>
          </a:blip>
          <a:stretch>
            <a:fillRect/>
          </a:stretch>
        </p:blipFill>
        <p:spPr bwMode="auto">
          <a:xfrm>
            <a:off x="1" y="190501"/>
            <a:ext cx="1341967" cy="1006475"/>
          </a:xfrm>
          <a:prstGeom prst="rect">
            <a:avLst/>
          </a:prstGeom>
          <a:noFill/>
          <a:effectLst>
            <a:outerShdw dist="71842" dir="2700000" algn="ctr" rotWithShape="0">
              <a:srgbClr val="F1BE05"/>
            </a:outerShdw>
          </a:effectLst>
          <a:extLst>
            <a:ext uri="{909E8E84-426E-40DD-AFC4-6F175D3DCCD1}">
              <a14:hiddenFill>
                <a:solidFill>
                  <a:srgbClr val="FFFFFF"/>
                </a:solidFill>
              </a14:hiddenFill>
            </a:ext>
          </a:extLst>
        </p:spPr>
      </p:pic>
      <p:pic>
        <p:nvPicPr>
          <p:cNvPr id="1043" name="Picture 19" descr="未标题-01"/>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val="0"/>
              </a:ext>
            </a:extLst>
          </a:blip>
          <a:stretch>
            <a:fillRect/>
          </a:stretch>
        </p:blipFill>
        <p:spPr bwMode="auto">
          <a:xfrm>
            <a:off x="0" y="-26988"/>
            <a:ext cx="12192000" cy="1511301"/>
          </a:xfrm>
          <a:prstGeom prst="rect">
            <a:avLst/>
          </a:prstGeom>
          <a:noFill/>
          <a:effectLst>
            <a:outerShdw dist="52363" dir="4557825" algn="ctr" rotWithShape="0">
              <a:schemeClr val="tx2"/>
            </a:outerShdw>
          </a:effectLst>
          <a:extLst>
            <a:ext uri="{909E8E84-426E-40DD-AFC4-6F175D3DCCD1}">
              <a14:hiddenFill>
                <a:solidFill>
                  <a:srgbClr val="FFFFFF"/>
                </a:solidFill>
              </a14:hiddenFill>
            </a:ext>
          </a:extLst>
        </p:spPr>
      </p:pic>
      <p:pic>
        <p:nvPicPr>
          <p:cNvPr id="1049" name="Picture 25" descr="未标题-22"/>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val="0"/>
              </a:ext>
            </a:extLst>
          </a:blip>
          <a:stretch>
            <a:fillRect/>
          </a:stretch>
        </p:blipFill>
        <p:spPr bwMode="auto">
          <a:xfrm>
            <a:off x="0" y="1"/>
            <a:ext cx="12192000" cy="2016125"/>
          </a:xfrm>
          <a:prstGeom prst="rect">
            <a:avLst/>
          </a:prstGeom>
          <a:noFill/>
          <a:extLst>
            <a:ext uri="{909E8E84-426E-40DD-AFC4-6F175D3DCCD1}">
              <a14:hiddenFill>
                <a:solidFill>
                  <a:srgbClr val="FFFFFF"/>
                </a:solidFill>
              </a14:hiddenFill>
            </a:ext>
          </a:extLst>
        </p:spPr>
      </p:pic>
      <p:pic>
        <p:nvPicPr>
          <p:cNvPr id="1036" name="Picture 12" descr="白色星光"/>
          <p:cNvPicPr>
            <a:picLocks noChangeAspect="1" noChangeArrowheads="1"/>
          </p:cNvPicPr>
          <p:nvPr userDrawn="1"/>
        </p:nvPicPr>
        <p:blipFill>
          <a:blip r:embed="rId17">
            <a:extLst>
              <a:ext uri="{28A0092B-C50C-407E-A947-70E740481C1C}">
                <a14:useLocalDpi val="0"/>
              </a:ext>
            </a:extLst>
          </a:blip>
          <a:stretch>
            <a:fillRect/>
          </a:stretch>
        </p:blipFill>
        <p:spPr bwMode="auto">
          <a:xfrm>
            <a:off x="10608733" y="44450"/>
            <a:ext cx="1534584" cy="825500"/>
          </a:xfrm>
          <a:prstGeom prst="rect">
            <a:avLst/>
          </a:prstGeom>
          <a:noFill/>
          <a:extLst>
            <a:ext uri="{909E8E84-426E-40DD-AFC4-6F175D3DCCD1}">
              <a14:hiddenFill>
                <a:solidFill>
                  <a:srgbClr val="FFFFFF"/>
                </a:solidFill>
              </a14:hiddenFill>
            </a:ext>
          </a:extLst>
        </p:spPr>
      </p:pic>
      <p:pic>
        <p:nvPicPr>
          <p:cNvPr id="1044" name="Picture 20" descr="白色星光"/>
          <p:cNvPicPr>
            <a:picLocks noChangeAspect="1" noChangeArrowheads="1"/>
          </p:cNvPicPr>
          <p:nvPr userDrawn="1"/>
        </p:nvPicPr>
        <p:blipFill>
          <a:blip r:embed="rId18">
            <a:extLst>
              <a:ext uri="{28A0092B-C50C-407E-A947-70E740481C1C}">
                <a14:useLocalDpi val="0"/>
              </a:ext>
            </a:extLst>
          </a:blip>
          <a:srcRect r="43724"/>
          <a:stretch>
            <a:fillRect/>
          </a:stretch>
        </p:blipFill>
        <p:spPr bwMode="auto">
          <a:xfrm>
            <a:off x="1200151" y="-100013"/>
            <a:ext cx="863600" cy="825501"/>
          </a:xfrm>
          <a:prstGeom prst="rect">
            <a:avLst/>
          </a:prstGeom>
          <a:noFill/>
          <a:extLst>
            <a:ext uri="{909E8E84-426E-40DD-AFC4-6F175D3DCCD1}">
              <a14:hiddenFill>
                <a:solidFill>
                  <a:srgbClr val="FFFFFF"/>
                </a:solidFill>
              </a14:hiddenFill>
            </a:ext>
          </a:extLst>
        </p:spPr>
      </p:pic>
    </p:spTree>
    <p:extLst>
      <p:ext uri="{BB962C8B-B14F-4D97-AF65-F5344CB8AC3E}">
        <p14:creationId val="19813745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p:timing/>
  <p:hf sldNum="0" hdr="0" dt="0"/>
  <p:txStyles>
    <p:titleStyle>
      <a:lvl1pPr algn="l" rtl="0" eaLnBrk="0" fontAlgn="base" hangingPunct="0">
        <a:spcBef>
          <a:spcPct val="0"/>
        </a:spcBef>
        <a:spcAft>
          <a:spcPct val="0"/>
        </a:spcAft>
        <a:defRPr sz="2400" b="1" kern="1200">
          <a:solidFill>
            <a:schemeClr val="bg1"/>
          </a:solidFill>
          <a:latin typeface="+mj-lt"/>
          <a:ea typeface="SimHei" pitchFamily="2" charset="-122"/>
          <a:cs typeface="+mj-cs"/>
        </a:defRPr>
      </a:lvl1pPr>
      <a:lvl2pPr algn="l" rtl="0" eaLnBrk="0" fontAlgn="base" hangingPunct="0">
        <a:spcBef>
          <a:spcPct val="0"/>
        </a:spcBef>
        <a:spcAft>
          <a:spcPct val="0"/>
        </a:spcAft>
        <a:defRPr sz="2400" b="1">
          <a:solidFill>
            <a:schemeClr val="bg1"/>
          </a:solidFill>
          <a:latin typeface="Calibri" pitchFamily="34" charset="0"/>
          <a:ea typeface="SimHei" pitchFamily="2" charset="-122"/>
        </a:defRPr>
      </a:lvl2pPr>
      <a:lvl3pPr algn="l" rtl="0" eaLnBrk="0" fontAlgn="base" hangingPunct="0">
        <a:spcBef>
          <a:spcPct val="0"/>
        </a:spcBef>
        <a:spcAft>
          <a:spcPct val="0"/>
        </a:spcAft>
        <a:defRPr sz="2400" b="1">
          <a:solidFill>
            <a:schemeClr val="bg1"/>
          </a:solidFill>
          <a:latin typeface="Calibri" pitchFamily="34" charset="0"/>
          <a:ea typeface="SimHei" pitchFamily="2" charset="-122"/>
        </a:defRPr>
      </a:lvl3pPr>
      <a:lvl4pPr algn="l" rtl="0" eaLnBrk="0" fontAlgn="base" hangingPunct="0">
        <a:spcBef>
          <a:spcPct val="0"/>
        </a:spcBef>
        <a:spcAft>
          <a:spcPct val="0"/>
        </a:spcAft>
        <a:defRPr sz="2400" b="1">
          <a:solidFill>
            <a:schemeClr val="bg1"/>
          </a:solidFill>
          <a:latin typeface="Calibri" pitchFamily="34" charset="0"/>
          <a:ea typeface="SimHei" pitchFamily="2" charset="-122"/>
        </a:defRPr>
      </a:lvl4pPr>
      <a:lvl5pPr algn="l" rtl="0" eaLnBrk="0" fontAlgn="base" hangingPunct="0">
        <a:spcBef>
          <a:spcPct val="0"/>
        </a:spcBef>
        <a:spcAft>
          <a:spcPct val="0"/>
        </a:spcAft>
        <a:defRPr sz="2400" b="1">
          <a:solidFill>
            <a:schemeClr val="bg1"/>
          </a:solidFill>
          <a:latin typeface="Calibri" pitchFamily="34" charset="0"/>
          <a:ea typeface="SimHei" pitchFamily="2"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Wingdings" pitchFamily="2" charset="2"/>
        <a:buChar char="l"/>
        <a:defRPr sz="2000" kern="1200">
          <a:solidFill>
            <a:schemeClr val="tx1"/>
          </a:solidFill>
          <a:latin typeface="+mn-lt"/>
          <a:ea typeface="SimHei" pitchFamily="2" charset="-122"/>
          <a:cs typeface="+mn-cs"/>
        </a:defRPr>
      </a:lvl1pPr>
      <a:lvl2pPr marL="742950" indent="-285750" algn="l" rtl="0" eaLnBrk="0" fontAlgn="base" hangingPunct="0">
        <a:spcBef>
          <a:spcPct val="20000"/>
        </a:spcBef>
        <a:spcAft>
          <a:spcPct val="0"/>
        </a:spcAft>
        <a:buFont typeface="Wingdings" pitchFamily="2" charset="2"/>
        <a:buChar char="n"/>
        <a:defRPr kern="1200">
          <a:solidFill>
            <a:schemeClr val="tx1"/>
          </a:solidFill>
          <a:latin typeface="+mn-lt"/>
          <a:ea typeface="SimHei" pitchFamily="2" charset="-122"/>
          <a:cs typeface="+mn-cs"/>
        </a:defRPr>
      </a:lvl2pPr>
      <a:lvl3pPr marL="1143000" indent="-228600" algn="l" rtl="0" eaLnBrk="0" fontAlgn="base" hangingPunct="0">
        <a:spcBef>
          <a:spcPct val="20000"/>
        </a:spcBef>
        <a:spcAft>
          <a:spcPct val="0"/>
        </a:spcAft>
        <a:buFont typeface="Wingdings" pitchFamily="2" charset="2"/>
        <a:buChar char="u"/>
        <a:defRPr sz="1600" kern="1200">
          <a:solidFill>
            <a:schemeClr val="tx1"/>
          </a:solidFill>
          <a:latin typeface="+mn-lt"/>
          <a:ea typeface="SimHei" pitchFamily="2" charset="-122"/>
          <a:cs typeface="+mn-cs"/>
        </a:defRPr>
      </a:lvl3pPr>
      <a:lvl4pPr marL="1600200" indent="-228600" algn="l" rtl="0" eaLnBrk="0" fontAlgn="base" hangingPunct="0">
        <a:spcBef>
          <a:spcPct val="20000"/>
        </a:spcBef>
        <a:spcAft>
          <a:spcPct val="0"/>
        </a:spcAft>
        <a:buFont typeface="Arial"/>
        <a:buChar char="–"/>
        <a:defRPr sz="1400" kern="1200">
          <a:solidFill>
            <a:schemeClr val="tx1"/>
          </a:solidFill>
          <a:latin typeface="+mn-lt"/>
          <a:ea typeface="SimHei" pitchFamily="2" charset="-122"/>
          <a:cs typeface="+mn-cs"/>
        </a:defRPr>
      </a:lvl4pPr>
      <a:lvl5pPr marL="2057400" indent="-228600" algn="l" rtl="0" eaLnBrk="0" fontAlgn="base" hangingPunct="0">
        <a:spcBef>
          <a:spcPct val="20000"/>
        </a:spcBef>
        <a:spcAft>
          <a:spcPct val="0"/>
        </a:spcAft>
        <a:buFont typeface="Arial"/>
        <a:buChar char="»"/>
        <a:defRPr sz="1400" kern="1200">
          <a:solidFill>
            <a:schemeClr val="tx1"/>
          </a:solidFill>
          <a:latin typeface="+mn-lt"/>
          <a:ea typeface="SimHei"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2017/2/16</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110012383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16.png" Type="http://schemas.openxmlformats.org/officeDocument/2006/relationships/image"/><Relationship Id="rId4" Target="../tags/tag1.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0.png" Type="http://schemas.openxmlformats.org/officeDocument/2006/relationships/image"/><Relationship Id="rId3"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1.png" Type="http://schemas.openxmlformats.org/officeDocument/2006/relationships/image"/><Relationship Id="rId3"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1.png" Type="http://schemas.openxmlformats.org/officeDocument/2006/relationships/image"/><Relationship Id="rId3"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14" name="Picture 2"/>
          <p:cNvPicPr>
            <a:picLocks noChangeArrowheads="1" noChangeAspect="1"/>
          </p:cNvPicPr>
          <p:nvPr/>
        </p:nvPicPr>
        <p:blipFill>
          <a:blip r:embed="rId3">
            <a:extLst>
              <a:ext uri="{28A0092B-C50C-407E-A947-70E740481C1C}">
                <a14:useLocalDpi val="0"/>
              </a:ext>
            </a:extLst>
          </a:blip>
          <a:srcRect l="9511" r="20088" t="5087"/>
          <a:stretch>
            <a:fillRect/>
          </a:stretch>
        </p:blipFill>
        <p:spPr bwMode="auto">
          <a:xfrm>
            <a:off x="0" y="0"/>
            <a:ext cx="12192000" cy="6858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9" name="图片 18"/>
          <p:cNvPicPr>
            <a:picLocks noChangeAspect="1"/>
          </p:cNvPicPr>
          <p:nvPr/>
        </p:nvPicPr>
        <p:blipFill>
          <a:blip r:embed="rId4">
            <a:extLst>
              <a:ext uri="{28A0092B-C50C-407E-A947-70E740481C1C}">
                <a14:useLocalDpi val="0"/>
              </a:ext>
            </a:extLst>
          </a:blip>
          <a:stretch>
            <a:fillRect/>
          </a:stretch>
        </p:blipFill>
        <p:spPr bwMode="auto">
          <a:xfrm>
            <a:off x="1781009" y="420576"/>
            <a:ext cx="1755149" cy="1867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1688961" y="4802268"/>
            <a:ext cx="6840855" cy="2529840"/>
          </a:xfrm>
          <a:prstGeom prst="rect">
            <a:avLst/>
          </a:prstGeom>
        </p:spPr>
        <p:txBody>
          <a:bodyPr wrap="none">
            <a:spAutoFit/>
          </a:bodyPr>
          <a:lstStyle/>
          <a:p>
            <a:pPr algn="dist" eaLnBrk="1" hangingPunct="1"/>
            <a:r>
              <a:rPr altLang="en-US" lang="zh-CN" spc="50" sz="400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rPr>
              <a:t>主题教育活动</a:t>
            </a:r>
          </a:p>
          <a:p>
            <a:pPr algn="dist" eaLnBrk="1" hangingPunct="1"/>
            <a:endParaRPr altLang="en-US" lang="zh-CN" spc="50" sz="400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endParaRPr>
          </a:p>
          <a:p>
            <a:pPr algn="dist" eaLnBrk="1" hangingPunct="1"/>
            <a:r>
              <a:rPr altLang="en-US" lang="zh-CN" spc="50" sz="400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rPr>
              <a:t>***************研究生党支部</a:t>
            </a:r>
          </a:p>
          <a:p>
            <a:pPr algn="dist" eaLnBrk="1" hangingPunct="1"/>
            <a:r>
              <a:rPr altLang="en-US" lang="zh-CN" spc="50" sz="400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rPr>
              <a:t>2014年 5月22日</a:t>
            </a:r>
          </a:p>
        </p:txBody>
      </p:sp>
      <p:sp>
        <p:nvSpPr>
          <p:cNvPr id="2" name="文本框 1"/>
          <p:cNvSpPr txBox="1"/>
          <p:nvPr/>
        </p:nvSpPr>
        <p:spPr>
          <a:xfrm>
            <a:off x="1694344" y="2708911"/>
            <a:ext cx="6355080" cy="1737360"/>
          </a:xfrm>
          <a:prstGeom prst="rect">
            <a:avLst/>
          </a:prstGeom>
          <a:noFill/>
        </p:spPr>
        <p:txBody>
          <a:bodyPr rtlCol="0" wrap="none">
            <a:spAutoFit/>
          </a:bodyPr>
          <a:lstStyle/>
          <a:p>
            <a:pPr algn="just"/>
            <a:r>
              <a:rPr altLang="en-US" b="1" lang="zh-CN" sz="5400">
                <a:solidFill>
                  <a:srgbClr val="FF0000"/>
                </a:solidFill>
                <a:latin charset="-122" panose="02010800040101010101" pitchFamily="2" typeface="华文行楷"/>
                <a:ea charset="-122" panose="02010800040101010101" pitchFamily="2" typeface="华文行楷"/>
              </a:rPr>
              <a:t>培育与践行</a:t>
            </a:r>
          </a:p>
          <a:p>
            <a:pPr algn="just"/>
            <a:r>
              <a:rPr altLang="en-US" b="1" lang="zh-CN" sz="5400">
                <a:solidFill>
                  <a:srgbClr val="FF0000"/>
                </a:solidFill>
                <a:latin charset="-122" panose="02010800040101010101" pitchFamily="2" typeface="华文行楷"/>
                <a:ea charset="-122" panose="02010800040101010101" pitchFamily="2" typeface="华文行楷"/>
              </a:rPr>
              <a:t>社会主义核心价值观</a:t>
            </a:r>
          </a:p>
        </p:txBody>
      </p:sp>
    </p:spTree>
  </p:cSld>
  <p:clrMapOvr>
    <a:masterClrMapping/>
  </p:clrMapOvr>
  <mc:AlternateContent>
    <mc:Choice Requires="p14">
      <p:transition advTm="8758" p14:dur="700" spd="med">
        <p:fade/>
      </p:transition>
    </mc:Choice>
    <mc:Fallback>
      <p:transition advTm="8758"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0" y="1097290"/>
            <a:ext cx="12191999" cy="5294373"/>
          </a:xfrm>
          <a:prstGeom prst="roundRect">
            <a:avLst>
              <a:gd fmla="val 0" name="adj"/>
            </a:avLst>
          </a:prstGeom>
          <a:gradFill flip="none" rotWithShape="1">
            <a:gsLst>
              <a:gs pos="10000">
                <a:srgbClr val="FFFF7A"/>
              </a:gs>
              <a:gs pos="88000">
                <a:srgbClr val="F1B612"/>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圆角矩形 9"/>
          <p:cNvSpPr/>
          <p:nvPr/>
        </p:nvSpPr>
        <p:spPr>
          <a:xfrm>
            <a:off x="1" y="6309356"/>
            <a:ext cx="12191998" cy="550232"/>
          </a:xfrm>
          <a:prstGeom prst="roundRect">
            <a:avLst>
              <a:gd fmla="val 0" name="adj"/>
            </a:avLst>
          </a:prstGeom>
          <a:solidFill>
            <a:srgbClr val="C00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3" name="圆角矩形 112"/>
          <p:cNvSpPr/>
          <p:nvPr/>
        </p:nvSpPr>
        <p:spPr>
          <a:xfrm>
            <a:off x="0" y="1"/>
            <a:ext cx="12191999" cy="1097288"/>
          </a:xfrm>
          <a:prstGeom prst="roundRect">
            <a:avLst>
              <a:gd fmla="val 0" name="adj"/>
            </a:avLst>
          </a:prstGeom>
          <a:solidFill>
            <a:srgbClr val="C00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4" name="矩形 113"/>
          <p:cNvSpPr/>
          <p:nvPr/>
        </p:nvSpPr>
        <p:spPr>
          <a:xfrm>
            <a:off x="6118859" y="328138"/>
            <a:ext cx="4320534" cy="396240"/>
          </a:xfrm>
          <a:prstGeom prst="rect">
            <a:avLst/>
          </a:prstGeom>
        </p:spPr>
        <p:txBody>
          <a:bodyPr wrap="square">
            <a:spAutoFit/>
          </a:bodyPr>
          <a:lstStyle/>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******************研究生党支部</a:t>
            </a:r>
          </a:p>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主题教育活动材料</a:t>
            </a:r>
          </a:p>
        </p:txBody>
      </p:sp>
      <p:sp>
        <p:nvSpPr>
          <p:cNvPr id="115" name="矩形 114"/>
          <p:cNvSpPr/>
          <p:nvPr/>
        </p:nvSpPr>
        <p:spPr>
          <a:xfrm>
            <a:off x="1776540" y="216722"/>
            <a:ext cx="5062408" cy="640080"/>
          </a:xfrm>
          <a:prstGeom prst="rect">
            <a:avLst/>
          </a:prstGeom>
        </p:spPr>
        <p:txBody>
          <a:bodyPr wrap="square">
            <a:spAutoFit/>
          </a:bodyPr>
          <a:lstStyle/>
          <a:p>
            <a:pPr eaLnBrk="1" hangingPunct="1"/>
            <a:r>
              <a:rPr altLang="en-US" b="1" lang="zh-CN" spc="50" sz="36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社会主义核心价值观</a:t>
            </a:r>
          </a:p>
        </p:txBody>
      </p:sp>
      <p:sp>
        <p:nvSpPr>
          <p:cNvPr id="15" name="文本框 14"/>
          <p:cNvSpPr txBox="1"/>
          <p:nvPr/>
        </p:nvSpPr>
        <p:spPr>
          <a:xfrm>
            <a:off x="1734213" y="1548561"/>
            <a:ext cx="1402080" cy="822960"/>
          </a:xfrm>
          <a:prstGeom prst="rect">
            <a:avLst/>
          </a:prstGeom>
          <a:noFill/>
        </p:spPr>
        <p:txBody>
          <a:bodyPr rtlCol="0" wrap="none">
            <a:spAutoFit/>
          </a:bodyPr>
          <a:lstStyle/>
          <a:p>
            <a:r>
              <a:rPr altLang="en-US" b="1" lang="zh-CN" sz="4800">
                <a:ln w="10160">
                  <a:solidFill>
                    <a:schemeClr val="bg1"/>
                  </a:solidFill>
                  <a:prstDash val="solid"/>
                </a:ln>
                <a:solidFill>
                  <a:srgbClr val="FF0000"/>
                </a:solidFill>
                <a:latin charset="-122" pitchFamily="34" typeface="微软雅黑"/>
                <a:ea charset="-122" pitchFamily="34" typeface="微软雅黑"/>
              </a:rPr>
              <a:t>背景</a:t>
            </a:r>
          </a:p>
        </p:txBody>
      </p:sp>
      <p:pic>
        <p:nvPicPr>
          <p:cNvPr id="4" name="图片 3"/>
          <p:cNvPicPr>
            <a:picLocks noChangeAspect="1"/>
          </p:cNvPicPr>
          <p:nvPr/>
        </p:nvPicPr>
        <p:blipFill>
          <a:blip r:embed="rId3"/>
          <a:stretch>
            <a:fillRect/>
          </a:stretch>
        </p:blipFill>
        <p:spPr>
          <a:xfrm>
            <a:off x="5686906" y="1988824"/>
            <a:ext cx="2089092" cy="1833759"/>
          </a:xfrm>
          <a:prstGeom prst="rect">
            <a:avLst/>
          </a:prstGeom>
        </p:spPr>
      </p:pic>
      <p:pic>
        <p:nvPicPr>
          <p:cNvPr id="6" name="图片 5"/>
          <p:cNvPicPr>
            <a:picLocks noChangeAspect="1"/>
          </p:cNvPicPr>
          <p:nvPr/>
        </p:nvPicPr>
        <p:blipFill>
          <a:blip r:embed="rId4"/>
          <a:stretch>
            <a:fillRect/>
          </a:stretch>
        </p:blipFill>
        <p:spPr>
          <a:xfrm>
            <a:off x="7775998" y="1988823"/>
            <a:ext cx="2582760" cy="1833759"/>
          </a:xfrm>
          <a:prstGeom prst="rect">
            <a:avLst/>
          </a:prstGeom>
        </p:spPr>
      </p:pic>
      <p:pic>
        <p:nvPicPr>
          <p:cNvPr id="7" name="图片 6"/>
          <p:cNvPicPr>
            <a:picLocks noChangeAspect="1"/>
          </p:cNvPicPr>
          <p:nvPr/>
        </p:nvPicPr>
        <p:blipFill>
          <a:blip r:embed="rId5"/>
          <a:srcRect b="16317"/>
          <a:stretch>
            <a:fillRect/>
          </a:stretch>
        </p:blipFill>
        <p:spPr>
          <a:xfrm>
            <a:off x="5738138" y="3835086"/>
            <a:ext cx="2058956" cy="1895316"/>
          </a:xfrm>
          <a:prstGeom prst="rect">
            <a:avLst/>
          </a:prstGeom>
        </p:spPr>
      </p:pic>
      <p:sp>
        <p:nvSpPr>
          <p:cNvPr id="8" name="文本框 7"/>
          <p:cNvSpPr txBox="1"/>
          <p:nvPr/>
        </p:nvSpPr>
        <p:spPr>
          <a:xfrm>
            <a:off x="1774825" y="2728391"/>
            <a:ext cx="4196736" cy="1188720"/>
          </a:xfrm>
          <a:prstGeom prst="rect">
            <a:avLst/>
          </a:prstGeom>
          <a:noFill/>
        </p:spPr>
        <p:txBody>
          <a:bodyPr rtlCol="0" wrap="square">
            <a:spAutoFit/>
          </a:bodyPr>
          <a:lstStyle/>
          <a:p>
            <a:r>
              <a:rPr altLang="zh-CN" lang="zh-CN" smtClean="0">
                <a:solidFill>
                  <a:srgbClr val="FF0000"/>
                </a:solidFill>
                <a:latin charset="-122" pitchFamily="34" typeface="微软雅黑"/>
                <a:ea charset="-122" pitchFamily="34" typeface="微软雅黑"/>
              </a:rPr>
              <a:t>拜金主义风气盛行</a:t>
            </a:r>
          </a:p>
          <a:p>
            <a:r>
              <a:rPr altLang="zh-CN" lang="zh-CN" smtClean="0">
                <a:solidFill>
                  <a:srgbClr val="FF0000"/>
                </a:solidFill>
                <a:latin charset="-122" pitchFamily="34" typeface="微软雅黑"/>
                <a:ea charset="-122" pitchFamily="34" typeface="微软雅黑"/>
              </a:rPr>
              <a:t>奢靡享乐主义盛行</a:t>
            </a:r>
          </a:p>
          <a:p>
            <a:r>
              <a:rPr altLang="zh-CN" lang="zh-CN" smtClean="0">
                <a:solidFill>
                  <a:srgbClr val="FF0000"/>
                </a:solidFill>
                <a:latin charset="-122" pitchFamily="34" typeface="微软雅黑"/>
                <a:ea charset="-122" pitchFamily="34" typeface="微软雅黑"/>
              </a:rPr>
              <a:t>诚信缺失，社会道德滑坡</a:t>
            </a:r>
          </a:p>
          <a:p>
            <a:r>
              <a:rPr altLang="zh-CN" lang="zh-CN" smtClean="0">
                <a:solidFill>
                  <a:srgbClr val="FF0000"/>
                </a:solidFill>
                <a:latin charset="-122" pitchFamily="34" typeface="微软雅黑"/>
                <a:ea charset="-122" pitchFamily="34" typeface="微软雅黑"/>
              </a:rPr>
              <a:t>社会浮躁，个人理性不足</a:t>
            </a:r>
          </a:p>
        </p:txBody>
      </p:sp>
      <p:sp>
        <p:nvSpPr>
          <p:cNvPr id="9" name="矩形 8"/>
          <p:cNvSpPr/>
          <p:nvPr/>
        </p:nvSpPr>
        <p:spPr>
          <a:xfrm>
            <a:off x="1700309" y="4422465"/>
            <a:ext cx="4572000" cy="640080"/>
          </a:xfrm>
          <a:prstGeom prst="rect">
            <a:avLst/>
          </a:prstGeom>
        </p:spPr>
        <p:txBody>
          <a:bodyPr>
            <a:spAutoFit/>
          </a:bodyPr>
          <a:lstStyle/>
          <a:p>
            <a:r>
              <a:rPr altLang="zh-CN" b="1" lang="zh-CN" smtClean="0">
                <a:solidFill>
                  <a:srgbClr val="FF0000"/>
                </a:solidFill>
                <a:latin charset="-122" pitchFamily="34" typeface="微软雅黑"/>
                <a:ea charset="-122" pitchFamily="34" typeface="微软雅黑"/>
                <a:cs charset="0" panose="02020603050405020304" pitchFamily="18" typeface="Times New Roman"/>
              </a:rPr>
              <a:t>社会风气和社会道德</a:t>
            </a:r>
          </a:p>
          <a:p>
            <a:r>
              <a:rPr altLang="zh-CN" b="1" lang="zh-CN" smtClean="0">
                <a:solidFill>
                  <a:srgbClr val="FF0000"/>
                </a:solidFill>
                <a:latin charset="-122" pitchFamily="34" typeface="微软雅黑"/>
                <a:ea charset="-122" pitchFamily="34" typeface="微软雅黑"/>
                <a:cs charset="0" panose="02020603050405020304" pitchFamily="18" typeface="Times New Roman"/>
              </a:rPr>
              <a:t>出现令人担忧的乱象</a:t>
            </a:r>
          </a:p>
        </p:txBody>
      </p:sp>
      <p:pic>
        <p:nvPicPr>
          <p:cNvPr id="13" name="图片 12"/>
          <p:cNvPicPr>
            <a:picLocks noChangeAspect="1"/>
          </p:cNvPicPr>
          <p:nvPr/>
        </p:nvPicPr>
        <p:blipFill>
          <a:blip r:embed="rId6"/>
          <a:stretch>
            <a:fillRect/>
          </a:stretch>
        </p:blipFill>
        <p:spPr>
          <a:xfrm>
            <a:off x="7809151" y="3826033"/>
            <a:ext cx="2538371" cy="1895316"/>
          </a:xfrm>
          <a:prstGeom prst="rect">
            <a:avLst/>
          </a:prstGeom>
        </p:spPr>
      </p:pic>
      <p:pic>
        <p:nvPicPr>
          <p:cNvPr id="23" name="图片 22"/>
          <p:cNvPicPr>
            <a:picLocks noChangeAspect="1"/>
          </p:cNvPicPr>
          <p:nvPr/>
        </p:nvPicPr>
        <p:blipFill>
          <a:blip r:embed="rId7">
            <a:extLst>
              <a:ext uri="{28A0092B-C50C-407E-A947-70E740481C1C}">
                <a14:useLocalDpi val="0"/>
              </a:ext>
            </a:extLst>
          </a:blip>
          <a:stretch>
            <a:fillRect/>
          </a:stretch>
        </p:blipFill>
        <p:spPr>
          <a:xfrm>
            <a:off x="911251" y="85556"/>
            <a:ext cx="853658" cy="853658"/>
          </a:xfrm>
          <a:prstGeom prst="rect">
            <a:avLst/>
          </a:prstGeom>
        </p:spPr>
      </p:pic>
    </p:spTree>
    <p:extLst>
      <p:ext uri="{BB962C8B-B14F-4D97-AF65-F5344CB8AC3E}">
        <p14:creationId val="789500420"/>
      </p:ext>
    </p:extLst>
  </p:cSld>
  <p:clrMapOvr>
    <a:masterClrMapping/>
  </p:clrMapOvr>
  <mc:AlternateContent>
    <mc:Choice Requires="p14">
      <p:transition advTm="45010" p14:dur="700" spd="med">
        <p:fade/>
      </p:transition>
    </mc:Choice>
    <mc:Fallback>
      <p:transition advTm="45010"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0" y="1097290"/>
            <a:ext cx="12191999" cy="5294373"/>
          </a:xfrm>
          <a:prstGeom prst="roundRect">
            <a:avLst>
              <a:gd fmla="val 0" name="adj"/>
            </a:avLst>
          </a:prstGeom>
          <a:gradFill flip="none" rotWithShape="1">
            <a:gsLst>
              <a:gs pos="10000">
                <a:srgbClr val="FFFF7A"/>
              </a:gs>
              <a:gs pos="88000">
                <a:srgbClr val="F1B612"/>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圆角矩形 9"/>
          <p:cNvSpPr/>
          <p:nvPr/>
        </p:nvSpPr>
        <p:spPr>
          <a:xfrm>
            <a:off x="1" y="6309356"/>
            <a:ext cx="12191998" cy="550232"/>
          </a:xfrm>
          <a:prstGeom prst="roundRect">
            <a:avLst>
              <a:gd fmla="val 0" name="adj"/>
            </a:avLst>
          </a:prstGeom>
          <a:solidFill>
            <a:srgbClr val="C00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3" name="圆角矩形 112"/>
          <p:cNvSpPr/>
          <p:nvPr/>
        </p:nvSpPr>
        <p:spPr>
          <a:xfrm>
            <a:off x="0" y="1"/>
            <a:ext cx="12191999" cy="1097288"/>
          </a:xfrm>
          <a:prstGeom prst="roundRect">
            <a:avLst>
              <a:gd fmla="val 0" name="adj"/>
            </a:avLst>
          </a:prstGeom>
          <a:solidFill>
            <a:srgbClr val="C00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文本框 14"/>
          <p:cNvSpPr txBox="1"/>
          <p:nvPr/>
        </p:nvSpPr>
        <p:spPr>
          <a:xfrm>
            <a:off x="1734213" y="1548561"/>
            <a:ext cx="1402080" cy="822960"/>
          </a:xfrm>
          <a:prstGeom prst="rect">
            <a:avLst/>
          </a:prstGeom>
          <a:noFill/>
        </p:spPr>
        <p:txBody>
          <a:bodyPr rtlCol="0" wrap="none">
            <a:spAutoFit/>
          </a:bodyPr>
          <a:lstStyle/>
          <a:p>
            <a:r>
              <a:rPr altLang="en-US" b="1" lang="zh-CN" sz="4800">
                <a:ln w="10160">
                  <a:solidFill>
                    <a:schemeClr val="bg1"/>
                  </a:solidFill>
                  <a:prstDash val="solid"/>
                </a:ln>
                <a:solidFill>
                  <a:srgbClr val="FF0000"/>
                </a:solidFill>
                <a:latin charset="-122" pitchFamily="34" typeface="微软雅黑"/>
                <a:ea charset="-122" pitchFamily="34" typeface="微软雅黑"/>
              </a:rPr>
              <a:t>背景</a:t>
            </a:r>
          </a:p>
        </p:txBody>
      </p:sp>
      <p:pic>
        <p:nvPicPr>
          <p:cNvPr id="2" name="图片 1"/>
          <p:cNvPicPr>
            <a:picLocks noChangeAspect="1"/>
          </p:cNvPicPr>
          <p:nvPr/>
        </p:nvPicPr>
        <p:blipFill>
          <a:blip r:embed="rId3"/>
          <a:stretch>
            <a:fillRect/>
          </a:stretch>
        </p:blipFill>
        <p:spPr>
          <a:xfrm>
            <a:off x="5394819" y="1728726"/>
            <a:ext cx="2473667" cy="1907472"/>
          </a:xfrm>
          <a:prstGeom prst="rect">
            <a:avLst/>
          </a:prstGeom>
        </p:spPr>
      </p:pic>
      <p:sp>
        <p:nvSpPr>
          <p:cNvPr id="3" name="文本框 2"/>
          <p:cNvSpPr txBox="1"/>
          <p:nvPr/>
        </p:nvSpPr>
        <p:spPr>
          <a:xfrm>
            <a:off x="1765772" y="2682462"/>
            <a:ext cx="4754880" cy="1188720"/>
          </a:xfrm>
          <a:prstGeom prst="rect">
            <a:avLst/>
          </a:prstGeom>
          <a:noFill/>
        </p:spPr>
        <p:txBody>
          <a:bodyPr rtlCol="0" wrap="none">
            <a:spAutoFit/>
          </a:bodyPr>
          <a:lstStyle/>
          <a:p>
            <a:r>
              <a:rPr altLang="en-US" b="1" lang="zh-CN" sz="2400">
                <a:solidFill>
                  <a:srgbClr val="FF0000"/>
                </a:solidFill>
                <a:latin charset="-122" pitchFamily="34" typeface="微软雅黑"/>
                <a:ea charset="-122" pitchFamily="34" typeface="微软雅黑"/>
              </a:rPr>
              <a:t>改革开放</a:t>
            </a:r>
          </a:p>
          <a:p>
            <a:r>
              <a:rPr altLang="en-US" b="1" lang="zh-CN" sz="2400">
                <a:solidFill>
                  <a:srgbClr val="FF0000"/>
                </a:solidFill>
                <a:latin charset="-122" pitchFamily="34" typeface="微软雅黑"/>
                <a:ea charset="-122" pitchFamily="34" typeface="微软雅黑"/>
              </a:rPr>
              <a:t>促进了综合国力的提高和社会发展</a:t>
            </a:r>
          </a:p>
          <a:p>
            <a:r>
              <a:rPr altLang="en-US" b="1" lang="zh-CN" sz="2400">
                <a:solidFill>
                  <a:srgbClr val="FF0000"/>
                </a:solidFill>
                <a:latin charset="-122" pitchFamily="34" typeface="微软雅黑"/>
                <a:ea charset="-122" pitchFamily="34" typeface="微软雅黑"/>
              </a:rPr>
              <a:t>但也带来了大量人民内部矛盾</a:t>
            </a:r>
          </a:p>
        </p:txBody>
      </p:sp>
      <p:pic>
        <p:nvPicPr>
          <p:cNvPr id="5" name="图片 4"/>
          <p:cNvPicPr>
            <a:picLocks noChangeAspect="1"/>
          </p:cNvPicPr>
          <p:nvPr/>
        </p:nvPicPr>
        <p:blipFill>
          <a:blip r:embed="rId4"/>
          <a:stretch>
            <a:fillRect/>
          </a:stretch>
        </p:blipFill>
        <p:spPr>
          <a:xfrm>
            <a:off x="7868486" y="1715662"/>
            <a:ext cx="2810968" cy="1920537"/>
          </a:xfrm>
          <a:prstGeom prst="rect">
            <a:avLst/>
          </a:prstGeom>
        </p:spPr>
      </p:pic>
      <p:pic>
        <p:nvPicPr>
          <p:cNvPr id="12" name="图片 11"/>
          <p:cNvPicPr>
            <a:picLocks noChangeAspect="1"/>
          </p:cNvPicPr>
          <p:nvPr/>
        </p:nvPicPr>
        <p:blipFill>
          <a:blip r:embed="rId5"/>
          <a:stretch>
            <a:fillRect/>
          </a:stretch>
        </p:blipFill>
        <p:spPr>
          <a:xfrm>
            <a:off x="8020322" y="3649163"/>
            <a:ext cx="2658447" cy="2117895"/>
          </a:xfrm>
          <a:prstGeom prst="rect">
            <a:avLst/>
          </a:prstGeom>
        </p:spPr>
      </p:pic>
      <p:sp>
        <p:nvSpPr>
          <p:cNvPr id="14" name="矩形 13"/>
          <p:cNvSpPr/>
          <p:nvPr/>
        </p:nvSpPr>
        <p:spPr>
          <a:xfrm>
            <a:off x="1734213" y="4197297"/>
            <a:ext cx="6063838" cy="640080"/>
          </a:xfrm>
          <a:prstGeom prst="rect">
            <a:avLst/>
          </a:prstGeom>
        </p:spPr>
        <p:txBody>
          <a:bodyPr wrap="square">
            <a:spAutoFit/>
          </a:bodyPr>
          <a:lstStyle/>
          <a:p>
            <a:r>
              <a:rPr altLang="zh-CN" lang="zh-CN">
                <a:solidFill>
                  <a:srgbClr val="FF0000"/>
                </a:solidFill>
                <a:latin charset="-122" pitchFamily="34" typeface="微软雅黑"/>
                <a:ea charset="-122" pitchFamily="34" typeface="微软雅黑"/>
                <a:cs charset="0" panose="02020603050405020304" pitchFamily="18" typeface="Times New Roman"/>
              </a:rPr>
              <a:t>中国共产党如果不能及时、有效地妥善解决这些问题，其中任何一个问题的诱发，都有可能危险到党的执政地位！</a:t>
            </a:r>
          </a:p>
        </p:txBody>
      </p:sp>
      <p:sp>
        <p:nvSpPr>
          <p:cNvPr id="17" name="矩形 16"/>
          <p:cNvSpPr/>
          <p:nvPr/>
        </p:nvSpPr>
        <p:spPr>
          <a:xfrm>
            <a:off x="6118859" y="328138"/>
            <a:ext cx="4320534" cy="396240"/>
          </a:xfrm>
          <a:prstGeom prst="rect">
            <a:avLst/>
          </a:prstGeom>
        </p:spPr>
        <p:txBody>
          <a:bodyPr wrap="square">
            <a:spAutoFit/>
          </a:bodyPr>
          <a:lstStyle/>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******************研究生党支部</a:t>
            </a:r>
          </a:p>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主题教育活动材料</a:t>
            </a:r>
          </a:p>
        </p:txBody>
      </p:sp>
      <p:sp>
        <p:nvSpPr>
          <p:cNvPr id="18" name="矩形 17"/>
          <p:cNvSpPr/>
          <p:nvPr/>
        </p:nvSpPr>
        <p:spPr>
          <a:xfrm>
            <a:off x="1776540" y="216722"/>
            <a:ext cx="5062408" cy="640080"/>
          </a:xfrm>
          <a:prstGeom prst="rect">
            <a:avLst/>
          </a:prstGeom>
        </p:spPr>
        <p:txBody>
          <a:bodyPr wrap="square">
            <a:spAutoFit/>
          </a:bodyPr>
          <a:lstStyle/>
          <a:p>
            <a:pPr eaLnBrk="1" hangingPunct="1"/>
            <a:r>
              <a:rPr altLang="en-US" b="1" lang="zh-CN" spc="50" sz="36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社会主义核心价值观</a:t>
            </a:r>
          </a:p>
        </p:txBody>
      </p:sp>
      <p:pic>
        <p:nvPicPr>
          <p:cNvPr id="19" name="图片 18"/>
          <p:cNvPicPr>
            <a:picLocks noChangeAspect="1"/>
          </p:cNvPicPr>
          <p:nvPr/>
        </p:nvPicPr>
        <p:blipFill>
          <a:blip r:embed="rId6">
            <a:extLst>
              <a:ext uri="{28A0092B-C50C-407E-A947-70E740481C1C}">
                <a14:useLocalDpi val="0"/>
              </a:ext>
            </a:extLst>
          </a:blip>
          <a:stretch>
            <a:fillRect/>
          </a:stretch>
        </p:blipFill>
        <p:spPr>
          <a:xfrm>
            <a:off x="911251" y="85556"/>
            <a:ext cx="853658" cy="853658"/>
          </a:xfrm>
          <a:prstGeom prst="rect">
            <a:avLst/>
          </a:prstGeom>
        </p:spPr>
      </p:pic>
    </p:spTree>
    <p:extLst>
      <p:ext uri="{BB962C8B-B14F-4D97-AF65-F5344CB8AC3E}">
        <p14:creationId val="368155379"/>
      </p:ext>
    </p:extLst>
  </p:cSld>
  <p:clrMapOvr>
    <a:masterClrMapping/>
  </p:clrMapOvr>
  <mc:AlternateContent>
    <mc:Choice Requires="p14">
      <p:transition advTm="75955" p14:dur="700" spd="med">
        <p:fade/>
      </p:transition>
    </mc:Choice>
    <mc:Fallback>
      <p:transition advTm="75955"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0" y="1097290"/>
            <a:ext cx="12191999" cy="5294373"/>
          </a:xfrm>
          <a:prstGeom prst="roundRect">
            <a:avLst>
              <a:gd fmla="val 0" name="adj"/>
            </a:avLst>
          </a:prstGeom>
          <a:gradFill flip="none" rotWithShape="1">
            <a:gsLst>
              <a:gs pos="10000">
                <a:srgbClr val="FFFF7A"/>
              </a:gs>
              <a:gs pos="88000">
                <a:srgbClr val="F1B612"/>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圆角矩形 9"/>
          <p:cNvSpPr/>
          <p:nvPr/>
        </p:nvSpPr>
        <p:spPr>
          <a:xfrm>
            <a:off x="1" y="6309356"/>
            <a:ext cx="12191998" cy="550232"/>
          </a:xfrm>
          <a:prstGeom prst="roundRect">
            <a:avLst>
              <a:gd fmla="val 0" name="adj"/>
            </a:avLst>
          </a:prstGeom>
          <a:solidFill>
            <a:srgbClr val="C00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3" name="圆角矩形 112"/>
          <p:cNvSpPr/>
          <p:nvPr/>
        </p:nvSpPr>
        <p:spPr>
          <a:xfrm>
            <a:off x="0" y="1"/>
            <a:ext cx="12191999" cy="1097288"/>
          </a:xfrm>
          <a:prstGeom prst="roundRect">
            <a:avLst>
              <a:gd fmla="val 0" name="adj"/>
            </a:avLst>
          </a:prstGeom>
          <a:solidFill>
            <a:srgbClr val="C00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文本框 14"/>
          <p:cNvSpPr txBox="1"/>
          <p:nvPr/>
        </p:nvSpPr>
        <p:spPr>
          <a:xfrm>
            <a:off x="1734213" y="1548561"/>
            <a:ext cx="1402080" cy="822960"/>
          </a:xfrm>
          <a:prstGeom prst="rect">
            <a:avLst/>
          </a:prstGeom>
          <a:noFill/>
        </p:spPr>
        <p:txBody>
          <a:bodyPr rtlCol="0" wrap="none">
            <a:spAutoFit/>
          </a:bodyPr>
          <a:lstStyle/>
          <a:p>
            <a:r>
              <a:rPr altLang="en-US" b="1" lang="zh-CN" sz="4800">
                <a:ln w="10160">
                  <a:solidFill>
                    <a:schemeClr val="bg1"/>
                  </a:solidFill>
                  <a:prstDash val="solid"/>
                </a:ln>
                <a:solidFill>
                  <a:srgbClr val="FF0000"/>
                </a:solidFill>
                <a:latin charset="-122" pitchFamily="34" typeface="微软雅黑"/>
                <a:ea charset="-122" pitchFamily="34" typeface="微软雅黑"/>
              </a:rPr>
              <a:t>过程</a:t>
            </a:r>
          </a:p>
        </p:txBody>
      </p:sp>
      <p:cxnSp>
        <p:nvCxnSpPr>
          <p:cNvPr id="16" name="直接连接符 15"/>
          <p:cNvCxnSpPr/>
          <p:nvPr/>
        </p:nvCxnSpPr>
        <p:spPr>
          <a:xfrm flipH="1">
            <a:off x="9244812" y="2107039"/>
            <a:ext cx="0" cy="102307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527897" y="3089067"/>
            <a:ext cx="0" cy="76191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11224" y="3869687"/>
            <a:ext cx="1700499" cy="848435"/>
          </a:xfrm>
          <a:prstGeom prst="rect">
            <a:avLst/>
          </a:prstGeom>
          <a:solidFill>
            <a:srgbClr val="CCFFFF"/>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FF0000"/>
                </a:solidFill>
                <a:latin charset="-122" pitchFamily="34" typeface="微软雅黑"/>
                <a:ea charset="-122" pitchFamily="34" typeface="微软雅黑"/>
              </a:rPr>
              <a:t>首次提出了建设社会主义核心价值体系的战略任务</a:t>
            </a:r>
          </a:p>
        </p:txBody>
      </p:sp>
      <p:sp>
        <p:nvSpPr>
          <p:cNvPr id="29" name="矩形 28"/>
          <p:cNvSpPr/>
          <p:nvPr/>
        </p:nvSpPr>
        <p:spPr>
          <a:xfrm>
            <a:off x="3601445" y="3859653"/>
            <a:ext cx="2188590" cy="760435"/>
          </a:xfrm>
          <a:prstGeom prst="rect">
            <a:avLst/>
          </a:prstGeom>
          <a:solidFill>
            <a:srgbClr val="CCFFFF"/>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FF0000"/>
                </a:solidFill>
                <a:latin charset="-122" pitchFamily="34" typeface="微软雅黑"/>
                <a:ea charset="-122" pitchFamily="34" typeface="微软雅黑"/>
              </a:rPr>
              <a:t>明确指出社会主义核心价值体系是社会主义意识形态的本质体现</a:t>
            </a:r>
          </a:p>
        </p:txBody>
      </p:sp>
      <p:sp>
        <p:nvSpPr>
          <p:cNvPr id="33" name="矩形 32"/>
          <p:cNvSpPr/>
          <p:nvPr/>
        </p:nvSpPr>
        <p:spPr>
          <a:xfrm>
            <a:off x="4776304" y="1438576"/>
            <a:ext cx="2288572" cy="760435"/>
          </a:xfrm>
          <a:prstGeom prst="rect">
            <a:avLst/>
          </a:prstGeom>
          <a:solidFill>
            <a:srgbClr val="CCFFFF"/>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FF0000"/>
                </a:solidFill>
                <a:latin charset="-122" pitchFamily="34" typeface="微软雅黑"/>
                <a:ea charset="-122" pitchFamily="34" typeface="微软雅黑"/>
              </a:rPr>
              <a:t>把学习践行社会主义核心价值体系与建设马克思主义学习型政党联系</a:t>
            </a:r>
          </a:p>
        </p:txBody>
      </p:sp>
      <p:sp>
        <p:nvSpPr>
          <p:cNvPr id="37" name="矩形 36"/>
          <p:cNvSpPr/>
          <p:nvPr/>
        </p:nvSpPr>
        <p:spPr>
          <a:xfrm>
            <a:off x="6519706" y="3859652"/>
            <a:ext cx="2629904" cy="1001082"/>
          </a:xfrm>
          <a:prstGeom prst="rect">
            <a:avLst/>
          </a:prstGeom>
          <a:solidFill>
            <a:srgbClr val="CCFFFF"/>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FF0000"/>
                </a:solidFill>
                <a:latin charset="-122" pitchFamily="34" typeface="微软雅黑"/>
                <a:ea charset="-122" pitchFamily="34" typeface="微软雅黑"/>
              </a:rPr>
              <a:t>明确指出社会主义核心价值体系是兴国之魂，是社会主义先进文化的精髓，决定着中国特色社会主义发展方向</a:t>
            </a:r>
          </a:p>
        </p:txBody>
      </p:sp>
      <p:sp>
        <p:nvSpPr>
          <p:cNvPr id="48" name="矩形 47"/>
          <p:cNvSpPr/>
          <p:nvPr/>
        </p:nvSpPr>
        <p:spPr>
          <a:xfrm>
            <a:off x="7880428" y="1331526"/>
            <a:ext cx="2592376" cy="775512"/>
          </a:xfrm>
          <a:prstGeom prst="rect">
            <a:avLst/>
          </a:prstGeom>
          <a:solidFill>
            <a:srgbClr val="CCFFFF"/>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FF0000"/>
                </a:solidFill>
                <a:latin charset="-122" pitchFamily="34" typeface="微软雅黑"/>
                <a:ea charset="-122" pitchFamily="34" typeface="微软雅黑"/>
              </a:rPr>
              <a:t>第一次明确提出积极培育和践行社会主义核心价值观</a:t>
            </a:r>
          </a:p>
        </p:txBody>
      </p:sp>
      <p:cxnSp>
        <p:nvCxnSpPr>
          <p:cNvPr id="50" name="直接连接符 49"/>
          <p:cNvCxnSpPr/>
          <p:nvPr/>
        </p:nvCxnSpPr>
        <p:spPr>
          <a:xfrm flipH="1">
            <a:off x="2236032" y="3140144"/>
            <a:ext cx="0" cy="7495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500624" y="3140144"/>
            <a:ext cx="0" cy="7495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638932" y="2199011"/>
            <a:ext cx="0" cy="7495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1" y="3027189"/>
            <a:ext cx="13008767" cy="201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2140414" y="2949739"/>
            <a:ext cx="190404" cy="190404"/>
          </a:xfrm>
          <a:prstGeom prst="ellipse">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8" name="椭圆 57"/>
          <p:cNvSpPr/>
          <p:nvPr/>
        </p:nvSpPr>
        <p:spPr>
          <a:xfrm>
            <a:off x="4396360" y="2949739"/>
            <a:ext cx="190404" cy="190404"/>
          </a:xfrm>
          <a:prstGeom prst="ellipse">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9" name="椭圆 58"/>
          <p:cNvSpPr/>
          <p:nvPr/>
        </p:nvSpPr>
        <p:spPr>
          <a:xfrm>
            <a:off x="5554440" y="2949739"/>
            <a:ext cx="190404" cy="190404"/>
          </a:xfrm>
          <a:prstGeom prst="ellipse">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1" name="椭圆 60"/>
          <p:cNvSpPr/>
          <p:nvPr/>
        </p:nvSpPr>
        <p:spPr>
          <a:xfrm>
            <a:off x="7405613" y="2940863"/>
            <a:ext cx="190404" cy="190404"/>
          </a:xfrm>
          <a:prstGeom prst="ellipse">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3" name="矩形 62"/>
          <p:cNvSpPr/>
          <p:nvPr/>
        </p:nvSpPr>
        <p:spPr>
          <a:xfrm>
            <a:off x="1561662" y="2544830"/>
            <a:ext cx="1554480" cy="365760"/>
          </a:xfrm>
          <a:prstGeom prst="rect">
            <a:avLst/>
          </a:prstGeom>
        </p:spPr>
        <p:txBody>
          <a:bodyPr wrap="none">
            <a:spAutoFit/>
          </a:bodyPr>
          <a:lstStyle/>
          <a:p>
            <a:r>
              <a:rPr altLang="en-US" b="1" lang="zh-CN" smtClean="0">
                <a:solidFill>
                  <a:srgbClr val="FF0000"/>
                </a:solidFill>
                <a:latin charset="-122" pitchFamily="34" typeface="微软雅黑"/>
                <a:ea charset="-122" pitchFamily="34" typeface="微软雅黑"/>
              </a:rPr>
              <a:t>六届三中全会</a:t>
            </a:r>
          </a:p>
        </p:txBody>
      </p:sp>
      <p:sp>
        <p:nvSpPr>
          <p:cNvPr id="65" name="矩形 64"/>
          <p:cNvSpPr/>
          <p:nvPr/>
        </p:nvSpPr>
        <p:spPr>
          <a:xfrm>
            <a:off x="4013973" y="2570087"/>
            <a:ext cx="868680" cy="365760"/>
          </a:xfrm>
          <a:prstGeom prst="rect">
            <a:avLst/>
          </a:prstGeom>
        </p:spPr>
        <p:txBody>
          <a:bodyPr wrap="none">
            <a:spAutoFit/>
          </a:bodyPr>
          <a:lstStyle/>
          <a:p>
            <a:r>
              <a:rPr altLang="en-US" b="1" lang="zh-CN">
                <a:solidFill>
                  <a:srgbClr val="FF0000"/>
                </a:solidFill>
                <a:latin charset="-122" pitchFamily="34" typeface="微软雅黑"/>
                <a:ea charset="-122" pitchFamily="34" typeface="微软雅黑"/>
              </a:rPr>
              <a:t>十七大</a:t>
            </a:r>
          </a:p>
        </p:txBody>
      </p:sp>
      <p:sp>
        <p:nvSpPr>
          <p:cNvPr id="66" name="矩形 65"/>
          <p:cNvSpPr/>
          <p:nvPr/>
        </p:nvSpPr>
        <p:spPr>
          <a:xfrm>
            <a:off x="4917330" y="3186328"/>
            <a:ext cx="1783080" cy="365760"/>
          </a:xfrm>
          <a:prstGeom prst="rect">
            <a:avLst/>
          </a:prstGeom>
        </p:spPr>
        <p:txBody>
          <a:bodyPr wrap="none">
            <a:spAutoFit/>
          </a:bodyPr>
          <a:lstStyle/>
          <a:p>
            <a:pPr algn="ctr"/>
            <a:r>
              <a:rPr altLang="en-US" b="1" lang="zh-CN">
                <a:solidFill>
                  <a:srgbClr val="FF0000"/>
                </a:solidFill>
                <a:latin charset="-122" pitchFamily="34" typeface="微软雅黑"/>
                <a:ea charset="-122" pitchFamily="34" typeface="微软雅黑"/>
              </a:rPr>
              <a:t>十七届四中全会</a:t>
            </a:r>
          </a:p>
        </p:txBody>
      </p:sp>
      <p:sp>
        <p:nvSpPr>
          <p:cNvPr id="67" name="矩形 66"/>
          <p:cNvSpPr/>
          <p:nvPr/>
        </p:nvSpPr>
        <p:spPr>
          <a:xfrm>
            <a:off x="6644639" y="2518707"/>
            <a:ext cx="1783080" cy="365760"/>
          </a:xfrm>
          <a:prstGeom prst="rect">
            <a:avLst/>
          </a:prstGeom>
        </p:spPr>
        <p:txBody>
          <a:bodyPr wrap="none">
            <a:spAutoFit/>
          </a:bodyPr>
          <a:lstStyle/>
          <a:p>
            <a:pPr algn="ctr"/>
            <a:r>
              <a:rPr altLang="en-US" b="1" lang="zh-CN">
                <a:solidFill>
                  <a:srgbClr val="FF0000"/>
                </a:solidFill>
                <a:latin charset="-122" pitchFamily="34" typeface="微软雅黑"/>
                <a:ea charset="-122" pitchFamily="34" typeface="微软雅黑"/>
              </a:rPr>
              <a:t>十七届六中全会</a:t>
            </a:r>
          </a:p>
        </p:txBody>
      </p:sp>
      <p:sp>
        <p:nvSpPr>
          <p:cNvPr id="69" name="矩形 68"/>
          <p:cNvSpPr/>
          <p:nvPr/>
        </p:nvSpPr>
        <p:spPr>
          <a:xfrm>
            <a:off x="8810472" y="3140143"/>
            <a:ext cx="868680" cy="365760"/>
          </a:xfrm>
          <a:prstGeom prst="rect">
            <a:avLst/>
          </a:prstGeom>
        </p:spPr>
        <p:txBody>
          <a:bodyPr wrap="none">
            <a:spAutoFit/>
          </a:bodyPr>
          <a:lstStyle/>
          <a:p>
            <a:pPr algn="ctr"/>
            <a:r>
              <a:rPr altLang="en-US" b="1" lang="zh-CN">
                <a:solidFill>
                  <a:srgbClr val="FF0000"/>
                </a:solidFill>
                <a:latin charset="-122" pitchFamily="34" typeface="微软雅黑"/>
                <a:ea charset="-122" pitchFamily="34" typeface="微软雅黑"/>
              </a:rPr>
              <a:t>十八大</a:t>
            </a:r>
          </a:p>
        </p:txBody>
      </p:sp>
      <p:sp>
        <p:nvSpPr>
          <p:cNvPr id="70" name="椭圆 69"/>
          <p:cNvSpPr/>
          <p:nvPr/>
        </p:nvSpPr>
        <p:spPr>
          <a:xfrm>
            <a:off x="9194875" y="2957891"/>
            <a:ext cx="190404" cy="190404"/>
          </a:xfrm>
          <a:prstGeom prst="ellipse">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矩形 31"/>
          <p:cNvSpPr/>
          <p:nvPr/>
        </p:nvSpPr>
        <p:spPr>
          <a:xfrm>
            <a:off x="6118859" y="328138"/>
            <a:ext cx="4320534" cy="396240"/>
          </a:xfrm>
          <a:prstGeom prst="rect">
            <a:avLst/>
          </a:prstGeom>
        </p:spPr>
        <p:txBody>
          <a:bodyPr wrap="square">
            <a:spAutoFit/>
          </a:bodyPr>
          <a:lstStyle/>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******************研究生党支部</a:t>
            </a:r>
          </a:p>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主题教育活动材料</a:t>
            </a:r>
          </a:p>
        </p:txBody>
      </p:sp>
      <p:sp>
        <p:nvSpPr>
          <p:cNvPr id="34" name="矩形 33"/>
          <p:cNvSpPr/>
          <p:nvPr/>
        </p:nvSpPr>
        <p:spPr>
          <a:xfrm>
            <a:off x="1776540" y="216722"/>
            <a:ext cx="5062408" cy="640080"/>
          </a:xfrm>
          <a:prstGeom prst="rect">
            <a:avLst/>
          </a:prstGeom>
        </p:spPr>
        <p:txBody>
          <a:bodyPr wrap="square">
            <a:spAutoFit/>
          </a:bodyPr>
          <a:lstStyle/>
          <a:p>
            <a:pPr eaLnBrk="1" hangingPunct="1"/>
            <a:r>
              <a:rPr altLang="en-US" b="1" lang="zh-CN" spc="50" sz="36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社会主义核心价值观</a:t>
            </a:r>
          </a:p>
        </p:txBody>
      </p:sp>
      <p:pic>
        <p:nvPicPr>
          <p:cNvPr id="35" name="图片 34"/>
          <p:cNvPicPr>
            <a:picLocks noChangeAspect="1"/>
          </p:cNvPicPr>
          <p:nvPr/>
        </p:nvPicPr>
        <p:blipFill>
          <a:blip r:embed="rId3">
            <a:extLst>
              <a:ext uri="{28A0092B-C50C-407E-A947-70E740481C1C}">
                <a14:useLocalDpi val="0"/>
              </a:ext>
            </a:extLst>
          </a:blip>
          <a:stretch>
            <a:fillRect/>
          </a:stretch>
        </p:blipFill>
        <p:spPr>
          <a:xfrm>
            <a:off x="911251" y="85556"/>
            <a:ext cx="853658" cy="853658"/>
          </a:xfrm>
          <a:prstGeom prst="rect">
            <a:avLst/>
          </a:prstGeom>
        </p:spPr>
      </p:pic>
    </p:spTree>
    <p:custDataLst>
      <p:tags r:id="rId4"/>
    </p:custDataLst>
    <p:extLst>
      <p:ext uri="{BB962C8B-B14F-4D97-AF65-F5344CB8AC3E}">
        <p14:creationId val="3017498642"/>
      </p:ext>
    </p:extLst>
  </p:cSld>
  <p:clrMapOvr>
    <a:masterClrMapping/>
  </p:clrMapOvr>
  <mc:AlternateContent>
    <mc:Choice Requires="p14">
      <p:transition advTm="61845" p14:dur="700" spd="med">
        <p:fade/>
      </p:transition>
    </mc:Choice>
    <mc:Fallback>
      <p:transition advTm="61845"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additive="base">
                                        <p:cTn dur="500" fill="hold" id="7"/>
                                        <p:tgtEl>
                                          <p:spTgt spid="55"/>
                                        </p:tgtEl>
                                        <p:attrNameLst>
                                          <p:attrName>ppt_x</p:attrName>
                                        </p:attrNameLst>
                                      </p:cBhvr>
                                      <p:tavLst>
                                        <p:tav tm="0">
                                          <p:val>
                                            <p:strVal val="0-#ppt_w/2"/>
                                          </p:val>
                                        </p:tav>
                                        <p:tav tm="100000">
                                          <p:val>
                                            <p:strVal val="#ppt_x"/>
                                          </p:val>
                                        </p:tav>
                                      </p:tavLst>
                                    </p:anim>
                                    <p:anim calcmode="lin" valueType="num">
                                      <p:cBhvr additive="base">
                                        <p:cTn dur="500" fill="hold" id="8"/>
                                        <p:tgtEl>
                                          <p:spTgt spid="55"/>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1" id="11" nodeType="clickEffect" presetClass="entr" presetID="53" presetSubtype="0">
                                  <p:stCondLst>
                                    <p:cond delay="0"/>
                                  </p:stCondLst>
                                  <p:childTnLst>
                                    <p:set>
                                      <p:cBhvr>
                                        <p:cTn dur="1" fill="hold" id="12">
                                          <p:stCondLst>
                                            <p:cond delay="0"/>
                                          </p:stCondLst>
                                        </p:cTn>
                                        <p:tgtEl>
                                          <p:spTgt spid="63"/>
                                        </p:tgtEl>
                                        <p:attrNameLst>
                                          <p:attrName>style.visibility</p:attrName>
                                        </p:attrNameLst>
                                      </p:cBhvr>
                                      <p:to>
                                        <p:strVal val="visible"/>
                                      </p:to>
                                    </p:set>
                                    <p:anim calcmode="lin" valueType="num">
                                      <p:cBhvr>
                                        <p:cTn dur="200" fill="hold" id="13"/>
                                        <p:tgtEl>
                                          <p:spTgt spid="63"/>
                                        </p:tgtEl>
                                        <p:attrNameLst>
                                          <p:attrName>ppt_w</p:attrName>
                                        </p:attrNameLst>
                                      </p:cBhvr>
                                      <p:tavLst>
                                        <p:tav tm="0">
                                          <p:val>
                                            <p:fltVal val="0"/>
                                          </p:val>
                                        </p:tav>
                                        <p:tav tm="100000">
                                          <p:val>
                                            <p:strVal val="#ppt_w"/>
                                          </p:val>
                                        </p:tav>
                                      </p:tavLst>
                                    </p:anim>
                                    <p:anim calcmode="lin" valueType="num">
                                      <p:cBhvr>
                                        <p:cTn dur="200" fill="hold" id="14"/>
                                        <p:tgtEl>
                                          <p:spTgt spid="63"/>
                                        </p:tgtEl>
                                        <p:attrNameLst>
                                          <p:attrName>ppt_h</p:attrName>
                                        </p:attrNameLst>
                                      </p:cBhvr>
                                      <p:tavLst>
                                        <p:tav tm="0">
                                          <p:val>
                                            <p:fltVal val="0"/>
                                          </p:val>
                                        </p:tav>
                                        <p:tav tm="100000">
                                          <p:val>
                                            <p:strVal val="#ppt_h"/>
                                          </p:val>
                                        </p:tav>
                                      </p:tavLst>
                                    </p:anim>
                                    <p:animEffect filter="fade" transition="in">
                                      <p:cBhvr>
                                        <p:cTn dur="200" id="15"/>
                                        <p:tgtEl>
                                          <p:spTgt spid="63"/>
                                        </p:tgtEl>
                                      </p:cBhvr>
                                    </p:animEffect>
                                  </p:childTnLst>
                                </p:cTn>
                              </p:par>
                              <p:par>
                                <p:cTn fill="hold" grpId="1" id="16" nodeType="withEffect" presetClass="entr" presetID="53" presetSubtype="0">
                                  <p:stCondLst>
                                    <p:cond delay="0"/>
                                  </p:stCondLst>
                                  <p:childTnLst>
                                    <p:set>
                                      <p:cBhvr>
                                        <p:cTn dur="1" fill="hold" id="17">
                                          <p:stCondLst>
                                            <p:cond delay="0"/>
                                          </p:stCondLst>
                                        </p:cTn>
                                        <p:tgtEl>
                                          <p:spTgt spid="56"/>
                                        </p:tgtEl>
                                        <p:attrNameLst>
                                          <p:attrName>style.visibility</p:attrName>
                                        </p:attrNameLst>
                                      </p:cBhvr>
                                      <p:to>
                                        <p:strVal val="visible"/>
                                      </p:to>
                                    </p:set>
                                    <p:anim calcmode="lin" valueType="num">
                                      <p:cBhvr>
                                        <p:cTn dur="300" fill="hold" id="18"/>
                                        <p:tgtEl>
                                          <p:spTgt spid="56"/>
                                        </p:tgtEl>
                                        <p:attrNameLst>
                                          <p:attrName>ppt_w</p:attrName>
                                        </p:attrNameLst>
                                      </p:cBhvr>
                                      <p:tavLst>
                                        <p:tav tm="0">
                                          <p:val>
                                            <p:fltVal val="0"/>
                                          </p:val>
                                        </p:tav>
                                        <p:tav tm="100000">
                                          <p:val>
                                            <p:strVal val="#ppt_w"/>
                                          </p:val>
                                        </p:tav>
                                      </p:tavLst>
                                    </p:anim>
                                    <p:anim calcmode="lin" valueType="num">
                                      <p:cBhvr>
                                        <p:cTn dur="300" fill="hold" id="19"/>
                                        <p:tgtEl>
                                          <p:spTgt spid="56"/>
                                        </p:tgtEl>
                                        <p:attrNameLst>
                                          <p:attrName>ppt_h</p:attrName>
                                        </p:attrNameLst>
                                      </p:cBhvr>
                                      <p:tavLst>
                                        <p:tav tm="0">
                                          <p:val>
                                            <p:fltVal val="0"/>
                                          </p:val>
                                        </p:tav>
                                        <p:tav tm="100000">
                                          <p:val>
                                            <p:strVal val="#ppt_h"/>
                                          </p:val>
                                        </p:tav>
                                      </p:tavLst>
                                    </p:anim>
                                    <p:animEffect filter="fade" transition="in">
                                      <p:cBhvr>
                                        <p:cTn dur="300" id="20"/>
                                        <p:tgtEl>
                                          <p:spTgt spid="56"/>
                                        </p:tgtEl>
                                      </p:cBhvr>
                                    </p:animEffect>
                                  </p:childTnLst>
                                </p:cTn>
                              </p:par>
                            </p:childTnLst>
                          </p:cTn>
                        </p:par>
                        <p:par>
                          <p:cTn fill="hold" id="21" nodeType="afterGroup">
                            <p:stCondLst>
                              <p:cond delay="300"/>
                            </p:stCondLst>
                            <p:childTnLst>
                              <p:par>
                                <p:cTn fill="hold" id="22" nodeType="afterEffect" presetClass="entr" presetID="22" presetSubtype="1">
                                  <p:stCondLst>
                                    <p:cond delay="0"/>
                                  </p:stCondLst>
                                  <p:childTnLst>
                                    <p:set>
                                      <p:cBhvr>
                                        <p:cTn dur="1" fill="hold" id="23">
                                          <p:stCondLst>
                                            <p:cond delay="0"/>
                                          </p:stCondLst>
                                        </p:cTn>
                                        <p:tgtEl>
                                          <p:spTgt spid="50"/>
                                        </p:tgtEl>
                                        <p:attrNameLst>
                                          <p:attrName>style.visibility</p:attrName>
                                        </p:attrNameLst>
                                      </p:cBhvr>
                                      <p:to>
                                        <p:strVal val="visible"/>
                                      </p:to>
                                    </p:set>
                                    <p:animEffect filter="wipe(up)" transition="in">
                                      <p:cBhvr>
                                        <p:cTn dur="300" id="24"/>
                                        <p:tgtEl>
                                          <p:spTgt spid="50"/>
                                        </p:tgtEl>
                                      </p:cBhvr>
                                    </p:animEffect>
                                  </p:childTnLst>
                                </p:cTn>
                              </p:par>
                            </p:childTnLst>
                          </p:cTn>
                        </p:par>
                        <p:par>
                          <p:cTn fill="hold" id="25" nodeType="afterGroup">
                            <p:stCondLst>
                              <p:cond delay="600"/>
                            </p:stCondLst>
                            <p:childTnLst>
                              <p:par>
                                <p:cTn fill="hold" grpId="0" id="26" nodeType="afterEffect" presetClass="entr" presetID="22" presetSubtype="1">
                                  <p:stCondLst>
                                    <p:cond delay="0"/>
                                  </p:stCondLst>
                                  <p:childTnLst>
                                    <p:set>
                                      <p:cBhvr>
                                        <p:cTn dur="1" fill="hold" id="27">
                                          <p:stCondLst>
                                            <p:cond delay="0"/>
                                          </p:stCondLst>
                                        </p:cTn>
                                        <p:tgtEl>
                                          <p:spTgt spid="20"/>
                                        </p:tgtEl>
                                        <p:attrNameLst>
                                          <p:attrName>style.visibility</p:attrName>
                                        </p:attrNameLst>
                                      </p:cBhvr>
                                      <p:to>
                                        <p:strVal val="visible"/>
                                      </p:to>
                                    </p:set>
                                    <p:animEffect filter="wipe(up)" transition="in">
                                      <p:cBhvr>
                                        <p:cTn dur="300" id="28"/>
                                        <p:tgtEl>
                                          <p:spTgt spid="20"/>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1" id="31" nodeType="clickEffect" presetClass="entr" presetID="53" presetSubtype="0">
                                  <p:stCondLst>
                                    <p:cond delay="0"/>
                                  </p:stCondLst>
                                  <p:childTnLst>
                                    <p:set>
                                      <p:cBhvr>
                                        <p:cTn dur="1" fill="hold" id="32">
                                          <p:stCondLst>
                                            <p:cond delay="0"/>
                                          </p:stCondLst>
                                        </p:cTn>
                                        <p:tgtEl>
                                          <p:spTgt spid="65"/>
                                        </p:tgtEl>
                                        <p:attrNameLst>
                                          <p:attrName>style.visibility</p:attrName>
                                        </p:attrNameLst>
                                      </p:cBhvr>
                                      <p:to>
                                        <p:strVal val="visible"/>
                                      </p:to>
                                    </p:set>
                                    <p:anim calcmode="lin" valueType="num">
                                      <p:cBhvr>
                                        <p:cTn dur="200" fill="hold" id="33"/>
                                        <p:tgtEl>
                                          <p:spTgt spid="65"/>
                                        </p:tgtEl>
                                        <p:attrNameLst>
                                          <p:attrName>ppt_w</p:attrName>
                                        </p:attrNameLst>
                                      </p:cBhvr>
                                      <p:tavLst>
                                        <p:tav tm="0">
                                          <p:val>
                                            <p:fltVal val="0"/>
                                          </p:val>
                                        </p:tav>
                                        <p:tav tm="100000">
                                          <p:val>
                                            <p:strVal val="#ppt_w"/>
                                          </p:val>
                                        </p:tav>
                                      </p:tavLst>
                                    </p:anim>
                                    <p:anim calcmode="lin" valueType="num">
                                      <p:cBhvr>
                                        <p:cTn dur="200" fill="hold" id="34"/>
                                        <p:tgtEl>
                                          <p:spTgt spid="65"/>
                                        </p:tgtEl>
                                        <p:attrNameLst>
                                          <p:attrName>ppt_h</p:attrName>
                                        </p:attrNameLst>
                                      </p:cBhvr>
                                      <p:tavLst>
                                        <p:tav tm="0">
                                          <p:val>
                                            <p:fltVal val="0"/>
                                          </p:val>
                                        </p:tav>
                                        <p:tav tm="100000">
                                          <p:val>
                                            <p:strVal val="#ppt_h"/>
                                          </p:val>
                                        </p:tav>
                                      </p:tavLst>
                                    </p:anim>
                                    <p:animEffect filter="fade" transition="in">
                                      <p:cBhvr>
                                        <p:cTn dur="200" id="35"/>
                                        <p:tgtEl>
                                          <p:spTgt spid="65"/>
                                        </p:tgtEl>
                                      </p:cBhvr>
                                    </p:animEffect>
                                  </p:childTnLst>
                                </p:cTn>
                              </p:par>
                              <p:par>
                                <p:cTn fill="hold" grpId="1" id="36" nodeType="withEffect" presetClass="entr" presetID="53" presetSubtype="0">
                                  <p:stCondLst>
                                    <p:cond delay="0"/>
                                  </p:stCondLst>
                                  <p:childTnLst>
                                    <p:set>
                                      <p:cBhvr>
                                        <p:cTn dur="1" fill="hold" id="37">
                                          <p:stCondLst>
                                            <p:cond delay="0"/>
                                          </p:stCondLst>
                                        </p:cTn>
                                        <p:tgtEl>
                                          <p:spTgt spid="58"/>
                                        </p:tgtEl>
                                        <p:attrNameLst>
                                          <p:attrName>style.visibility</p:attrName>
                                        </p:attrNameLst>
                                      </p:cBhvr>
                                      <p:to>
                                        <p:strVal val="visible"/>
                                      </p:to>
                                    </p:set>
                                    <p:anim calcmode="lin" valueType="num">
                                      <p:cBhvr>
                                        <p:cTn dur="300" fill="hold" id="38"/>
                                        <p:tgtEl>
                                          <p:spTgt spid="58"/>
                                        </p:tgtEl>
                                        <p:attrNameLst>
                                          <p:attrName>ppt_w</p:attrName>
                                        </p:attrNameLst>
                                      </p:cBhvr>
                                      <p:tavLst>
                                        <p:tav tm="0">
                                          <p:val>
                                            <p:fltVal val="0"/>
                                          </p:val>
                                        </p:tav>
                                        <p:tav tm="100000">
                                          <p:val>
                                            <p:strVal val="#ppt_w"/>
                                          </p:val>
                                        </p:tav>
                                      </p:tavLst>
                                    </p:anim>
                                    <p:anim calcmode="lin" valueType="num">
                                      <p:cBhvr>
                                        <p:cTn dur="300" fill="hold" id="39"/>
                                        <p:tgtEl>
                                          <p:spTgt spid="58"/>
                                        </p:tgtEl>
                                        <p:attrNameLst>
                                          <p:attrName>ppt_h</p:attrName>
                                        </p:attrNameLst>
                                      </p:cBhvr>
                                      <p:tavLst>
                                        <p:tav tm="0">
                                          <p:val>
                                            <p:fltVal val="0"/>
                                          </p:val>
                                        </p:tav>
                                        <p:tav tm="100000">
                                          <p:val>
                                            <p:strVal val="#ppt_h"/>
                                          </p:val>
                                        </p:tav>
                                      </p:tavLst>
                                    </p:anim>
                                    <p:animEffect filter="fade" transition="in">
                                      <p:cBhvr>
                                        <p:cTn dur="300" id="40"/>
                                        <p:tgtEl>
                                          <p:spTgt spid="58"/>
                                        </p:tgtEl>
                                      </p:cBhvr>
                                    </p:animEffect>
                                  </p:childTnLst>
                                </p:cTn>
                              </p:par>
                            </p:childTnLst>
                          </p:cTn>
                        </p:par>
                        <p:par>
                          <p:cTn fill="hold" id="41" nodeType="afterGroup">
                            <p:stCondLst>
                              <p:cond delay="300"/>
                            </p:stCondLst>
                            <p:childTnLst>
                              <p:par>
                                <p:cTn fill="hold" id="42" nodeType="afterEffect" presetClass="entr" presetID="22" presetSubtype="1">
                                  <p:stCondLst>
                                    <p:cond delay="0"/>
                                  </p:stCondLst>
                                  <p:childTnLst>
                                    <p:set>
                                      <p:cBhvr>
                                        <p:cTn dur="1" fill="hold" id="43">
                                          <p:stCondLst>
                                            <p:cond delay="0"/>
                                          </p:stCondLst>
                                        </p:cTn>
                                        <p:tgtEl>
                                          <p:spTgt spid="52"/>
                                        </p:tgtEl>
                                        <p:attrNameLst>
                                          <p:attrName>style.visibility</p:attrName>
                                        </p:attrNameLst>
                                      </p:cBhvr>
                                      <p:to>
                                        <p:strVal val="visible"/>
                                      </p:to>
                                    </p:set>
                                    <p:animEffect filter="wipe(up)" transition="in">
                                      <p:cBhvr>
                                        <p:cTn dur="300" id="44"/>
                                        <p:tgtEl>
                                          <p:spTgt spid="52"/>
                                        </p:tgtEl>
                                      </p:cBhvr>
                                    </p:animEffect>
                                  </p:childTnLst>
                                </p:cTn>
                              </p:par>
                            </p:childTnLst>
                          </p:cTn>
                        </p:par>
                        <p:par>
                          <p:cTn fill="hold" id="45" nodeType="afterGroup">
                            <p:stCondLst>
                              <p:cond delay="600"/>
                            </p:stCondLst>
                            <p:childTnLst>
                              <p:par>
                                <p:cTn fill="hold" grpId="0" id="46" nodeType="afterEffect" presetClass="entr" presetID="22" presetSubtype="1">
                                  <p:stCondLst>
                                    <p:cond delay="0"/>
                                  </p:stCondLst>
                                  <p:childTnLst>
                                    <p:set>
                                      <p:cBhvr>
                                        <p:cTn dur="1" fill="hold" id="47">
                                          <p:stCondLst>
                                            <p:cond delay="0"/>
                                          </p:stCondLst>
                                        </p:cTn>
                                        <p:tgtEl>
                                          <p:spTgt spid="29"/>
                                        </p:tgtEl>
                                        <p:attrNameLst>
                                          <p:attrName>style.visibility</p:attrName>
                                        </p:attrNameLst>
                                      </p:cBhvr>
                                      <p:to>
                                        <p:strVal val="visible"/>
                                      </p:to>
                                    </p:set>
                                    <p:animEffect filter="wipe(up)" transition="in">
                                      <p:cBhvr>
                                        <p:cTn dur="300" id="48"/>
                                        <p:tgtEl>
                                          <p:spTgt spid="29"/>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accel="50000" decel="50000" fill="hold" grpId="0" id="51" nodeType="clickEffect" presetClass="path" presetID="35" presetSubtype="0">
                                  <p:stCondLst>
                                    <p:cond delay="0"/>
                                  </p:stCondLst>
                                  <p:childTnLst>
                                    <p:animMotion origin="layout" path="M 0 0 L -0.25 0 E" pathEditMode="relative" ptsTypes="">
                                      <p:cBhvr>
                                        <p:cTn dur="500" fill="hold" id="52"/>
                                        <p:tgtEl>
                                          <p:spTgt spid="56"/>
                                        </p:tgtEl>
                                        <p:attrNameLst>
                                          <p:attrName>ppt_x</p:attrName>
                                          <p:attrName>ppt_y</p:attrName>
                                        </p:attrNameLst>
                                      </p:cBhvr>
                                    </p:animMotion>
                                  </p:childTnLst>
                                </p:cTn>
                              </p:par>
                              <p:par>
                                <p:cTn accel="50000" decel="50000" fill="hold" grpId="0" id="53" nodeType="withEffect" presetClass="path" presetID="35" presetSubtype="0">
                                  <p:stCondLst>
                                    <p:cond delay="0"/>
                                  </p:stCondLst>
                                  <p:childTnLst>
                                    <p:animMotion origin="layout" path="M 8.33333E-07 -1.48148E-06 L -0.25 -1.48148E-06" pathEditMode="relative" ptsTypes="AA" rAng="0">
                                      <p:cBhvr>
                                        <p:cTn dur="500" fill="hold" id="54"/>
                                        <p:tgtEl>
                                          <p:spTgt spid="58"/>
                                        </p:tgtEl>
                                        <p:attrNameLst>
                                          <p:attrName>ppt_x</p:attrName>
                                          <p:attrName>ppt_y</p:attrName>
                                        </p:attrNameLst>
                                      </p:cBhvr>
                                      <p:rCtr x="-12500" y="0"/>
                                    </p:animMotion>
                                  </p:childTnLst>
                                </p:cTn>
                              </p:par>
                              <p:par>
                                <p:cTn accel="50000" decel="50000" fill="hold" id="55" nodeType="withEffect" presetClass="path" presetID="35" presetSubtype="0">
                                  <p:stCondLst>
                                    <p:cond delay="0"/>
                                  </p:stCondLst>
                                  <p:childTnLst>
                                    <p:animMotion origin="layout" path="M 0 0 L -0.25 0 E" pathEditMode="relative" ptsTypes="">
                                      <p:cBhvr>
                                        <p:cTn dur="500" fill="hold" id="56"/>
                                        <p:tgtEl>
                                          <p:spTgt spid="50"/>
                                        </p:tgtEl>
                                        <p:attrNameLst>
                                          <p:attrName>ppt_x</p:attrName>
                                          <p:attrName>ppt_y</p:attrName>
                                        </p:attrNameLst>
                                      </p:cBhvr>
                                    </p:animMotion>
                                  </p:childTnLst>
                                </p:cTn>
                              </p:par>
                              <p:par>
                                <p:cTn accel="50000" decel="50000" fill="hold" grpId="1" id="57" nodeType="withEffect" presetClass="path" presetID="35" presetSubtype="0">
                                  <p:stCondLst>
                                    <p:cond delay="0"/>
                                  </p:stCondLst>
                                  <p:childTnLst>
                                    <p:animMotion origin="layout" path="M 0 0 L -0.25 0 E" pathEditMode="relative" ptsTypes="">
                                      <p:cBhvr>
                                        <p:cTn dur="500" fill="hold" id="58"/>
                                        <p:tgtEl>
                                          <p:spTgt spid="20"/>
                                        </p:tgtEl>
                                        <p:attrNameLst>
                                          <p:attrName>ppt_x</p:attrName>
                                          <p:attrName>ppt_y</p:attrName>
                                        </p:attrNameLst>
                                      </p:cBhvr>
                                    </p:animMotion>
                                  </p:childTnLst>
                                </p:cTn>
                              </p:par>
                              <p:par>
                                <p:cTn accel="50000" decel="50000" fill="hold" id="59" nodeType="withEffect" presetClass="path" presetID="35" presetSubtype="0">
                                  <p:stCondLst>
                                    <p:cond delay="0"/>
                                  </p:stCondLst>
                                  <p:childTnLst>
                                    <p:animMotion origin="layout" path="M -8.33333E-07 -1.11022E-16 L -0.25 -1.11022E-16" pathEditMode="relative" ptsTypes="AA" rAng="0">
                                      <p:cBhvr>
                                        <p:cTn dur="500" fill="hold" id="60"/>
                                        <p:tgtEl>
                                          <p:spTgt spid="52"/>
                                        </p:tgtEl>
                                        <p:attrNameLst>
                                          <p:attrName>ppt_x</p:attrName>
                                          <p:attrName>ppt_y</p:attrName>
                                        </p:attrNameLst>
                                      </p:cBhvr>
                                      <p:rCtr x="-12500" y="0"/>
                                    </p:animMotion>
                                  </p:childTnLst>
                                </p:cTn>
                              </p:par>
                              <p:par>
                                <p:cTn accel="50000" decel="50000" fill="hold" grpId="1" id="61" nodeType="withEffect" presetClass="path" presetID="35" presetSubtype="0">
                                  <p:stCondLst>
                                    <p:cond delay="0"/>
                                  </p:stCondLst>
                                  <p:childTnLst>
                                    <p:animMotion origin="layout" path="M 0 0 L -0.25 0 E" pathEditMode="relative" ptsTypes="">
                                      <p:cBhvr>
                                        <p:cTn dur="500" fill="hold" id="62"/>
                                        <p:tgtEl>
                                          <p:spTgt spid="29"/>
                                        </p:tgtEl>
                                        <p:attrNameLst>
                                          <p:attrName>ppt_x</p:attrName>
                                          <p:attrName>ppt_y</p:attrName>
                                        </p:attrNameLst>
                                      </p:cBhvr>
                                    </p:animMotion>
                                  </p:childTnLst>
                                </p:cTn>
                              </p:par>
                              <p:par>
                                <p:cTn accel="50000" decel="50000" fill="hold" grpId="0" id="63" nodeType="withEffect" presetClass="path" presetID="35" presetSubtype="0">
                                  <p:stCondLst>
                                    <p:cond delay="0"/>
                                  </p:stCondLst>
                                  <p:childTnLst>
                                    <p:animMotion origin="layout" path="M 0 0 L -0.25 0 E" pathEditMode="relative" ptsTypes="">
                                      <p:cBhvr>
                                        <p:cTn dur="500" fill="hold" id="64"/>
                                        <p:tgtEl>
                                          <p:spTgt spid="63"/>
                                        </p:tgtEl>
                                        <p:attrNameLst>
                                          <p:attrName>ppt_x</p:attrName>
                                          <p:attrName>ppt_y</p:attrName>
                                        </p:attrNameLst>
                                      </p:cBhvr>
                                    </p:animMotion>
                                  </p:childTnLst>
                                </p:cTn>
                              </p:par>
                              <p:par>
                                <p:cTn accel="50000" decel="50000" fill="hold" grpId="0" id="65" nodeType="withEffect" presetClass="path" presetID="35" presetSubtype="0">
                                  <p:stCondLst>
                                    <p:cond delay="0"/>
                                  </p:stCondLst>
                                  <p:childTnLst>
                                    <p:animMotion origin="layout" path="M 1.11111E-06 -3.7037E-07 L -0.25 -3.7037E-07" pathEditMode="relative" ptsTypes="AA" rAng="0">
                                      <p:cBhvr>
                                        <p:cTn dur="500" fill="hold" id="66"/>
                                        <p:tgtEl>
                                          <p:spTgt spid="65"/>
                                        </p:tgtEl>
                                        <p:attrNameLst>
                                          <p:attrName>ppt_x</p:attrName>
                                          <p:attrName>ppt_y</p:attrName>
                                        </p:attrNameLst>
                                      </p:cBhvr>
                                      <p:rCtr x="-12500" y="0"/>
                                    </p:animMotion>
                                  </p:childTnLst>
                                </p:cTn>
                              </p:par>
                            </p:childTnLst>
                          </p:cTn>
                        </p:par>
                        <p:par>
                          <p:cTn fill="hold" id="67" nodeType="afterGroup">
                            <p:stCondLst>
                              <p:cond delay="500"/>
                            </p:stCondLst>
                            <p:childTnLst>
                              <p:par>
                                <p:cTn fill="hold" grpId="0" id="68" nodeType="afterEffect" presetClass="entr" presetID="53" presetSubtype="0">
                                  <p:stCondLst>
                                    <p:cond delay="0"/>
                                  </p:stCondLst>
                                  <p:childTnLst>
                                    <p:set>
                                      <p:cBhvr>
                                        <p:cTn dur="1" fill="hold" id="69">
                                          <p:stCondLst>
                                            <p:cond delay="0"/>
                                          </p:stCondLst>
                                        </p:cTn>
                                        <p:tgtEl>
                                          <p:spTgt spid="66"/>
                                        </p:tgtEl>
                                        <p:attrNameLst>
                                          <p:attrName>style.visibility</p:attrName>
                                        </p:attrNameLst>
                                      </p:cBhvr>
                                      <p:to>
                                        <p:strVal val="visible"/>
                                      </p:to>
                                    </p:set>
                                    <p:anim calcmode="lin" valueType="num">
                                      <p:cBhvr>
                                        <p:cTn dur="200" fill="hold" id="70"/>
                                        <p:tgtEl>
                                          <p:spTgt spid="66"/>
                                        </p:tgtEl>
                                        <p:attrNameLst>
                                          <p:attrName>ppt_w</p:attrName>
                                        </p:attrNameLst>
                                      </p:cBhvr>
                                      <p:tavLst>
                                        <p:tav tm="0">
                                          <p:val>
                                            <p:fltVal val="0"/>
                                          </p:val>
                                        </p:tav>
                                        <p:tav tm="100000">
                                          <p:val>
                                            <p:strVal val="#ppt_w"/>
                                          </p:val>
                                        </p:tav>
                                      </p:tavLst>
                                    </p:anim>
                                    <p:anim calcmode="lin" valueType="num">
                                      <p:cBhvr>
                                        <p:cTn dur="200" fill="hold" id="71"/>
                                        <p:tgtEl>
                                          <p:spTgt spid="66"/>
                                        </p:tgtEl>
                                        <p:attrNameLst>
                                          <p:attrName>ppt_h</p:attrName>
                                        </p:attrNameLst>
                                      </p:cBhvr>
                                      <p:tavLst>
                                        <p:tav tm="0">
                                          <p:val>
                                            <p:fltVal val="0"/>
                                          </p:val>
                                        </p:tav>
                                        <p:tav tm="100000">
                                          <p:val>
                                            <p:strVal val="#ppt_h"/>
                                          </p:val>
                                        </p:tav>
                                      </p:tavLst>
                                    </p:anim>
                                    <p:animEffect filter="fade" transition="in">
                                      <p:cBhvr>
                                        <p:cTn dur="200" id="72"/>
                                        <p:tgtEl>
                                          <p:spTgt spid="66"/>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59"/>
                                        </p:tgtEl>
                                        <p:attrNameLst>
                                          <p:attrName>style.visibility</p:attrName>
                                        </p:attrNameLst>
                                      </p:cBhvr>
                                      <p:to>
                                        <p:strVal val="visible"/>
                                      </p:to>
                                    </p:set>
                                    <p:anim calcmode="lin" valueType="num">
                                      <p:cBhvr>
                                        <p:cTn dur="300" fill="hold" id="75"/>
                                        <p:tgtEl>
                                          <p:spTgt spid="59"/>
                                        </p:tgtEl>
                                        <p:attrNameLst>
                                          <p:attrName>ppt_w</p:attrName>
                                        </p:attrNameLst>
                                      </p:cBhvr>
                                      <p:tavLst>
                                        <p:tav tm="0">
                                          <p:val>
                                            <p:fltVal val="0"/>
                                          </p:val>
                                        </p:tav>
                                        <p:tav tm="100000">
                                          <p:val>
                                            <p:strVal val="#ppt_w"/>
                                          </p:val>
                                        </p:tav>
                                      </p:tavLst>
                                    </p:anim>
                                    <p:anim calcmode="lin" valueType="num">
                                      <p:cBhvr>
                                        <p:cTn dur="300" fill="hold" id="76"/>
                                        <p:tgtEl>
                                          <p:spTgt spid="59"/>
                                        </p:tgtEl>
                                        <p:attrNameLst>
                                          <p:attrName>ppt_h</p:attrName>
                                        </p:attrNameLst>
                                      </p:cBhvr>
                                      <p:tavLst>
                                        <p:tav tm="0">
                                          <p:val>
                                            <p:fltVal val="0"/>
                                          </p:val>
                                        </p:tav>
                                        <p:tav tm="100000">
                                          <p:val>
                                            <p:strVal val="#ppt_h"/>
                                          </p:val>
                                        </p:tav>
                                      </p:tavLst>
                                    </p:anim>
                                    <p:animEffect filter="fade" transition="in">
                                      <p:cBhvr>
                                        <p:cTn dur="300" id="77"/>
                                        <p:tgtEl>
                                          <p:spTgt spid="59"/>
                                        </p:tgtEl>
                                      </p:cBhvr>
                                    </p:animEffect>
                                  </p:childTnLst>
                                </p:cTn>
                              </p:par>
                            </p:childTnLst>
                          </p:cTn>
                        </p:par>
                        <p:par>
                          <p:cTn fill="hold" id="78" nodeType="afterGroup">
                            <p:stCondLst>
                              <p:cond delay="800"/>
                            </p:stCondLst>
                            <p:childTnLst>
                              <p:par>
                                <p:cTn fill="hold" id="79" nodeType="afterEffect" presetClass="entr" presetID="22" presetSubtype="4">
                                  <p:stCondLst>
                                    <p:cond delay="0"/>
                                  </p:stCondLst>
                                  <p:childTnLst>
                                    <p:set>
                                      <p:cBhvr>
                                        <p:cTn dur="1" fill="hold" id="80">
                                          <p:stCondLst>
                                            <p:cond delay="0"/>
                                          </p:stCondLst>
                                        </p:cTn>
                                        <p:tgtEl>
                                          <p:spTgt spid="53"/>
                                        </p:tgtEl>
                                        <p:attrNameLst>
                                          <p:attrName>style.visibility</p:attrName>
                                        </p:attrNameLst>
                                      </p:cBhvr>
                                      <p:to>
                                        <p:strVal val="visible"/>
                                      </p:to>
                                    </p:set>
                                    <p:animEffect filter="wipe(down)" transition="in">
                                      <p:cBhvr>
                                        <p:cTn dur="300" id="81"/>
                                        <p:tgtEl>
                                          <p:spTgt spid="53"/>
                                        </p:tgtEl>
                                      </p:cBhvr>
                                    </p:animEffect>
                                  </p:childTnLst>
                                </p:cTn>
                              </p:par>
                            </p:childTnLst>
                          </p:cTn>
                        </p:par>
                        <p:par>
                          <p:cTn fill="hold" id="82" nodeType="afterGroup">
                            <p:stCondLst>
                              <p:cond delay="1100"/>
                            </p:stCondLst>
                            <p:childTnLst>
                              <p:par>
                                <p:cTn fill="hold" grpId="0" id="83" nodeType="afterEffect" presetClass="entr" presetID="22" presetSubtype="4">
                                  <p:stCondLst>
                                    <p:cond delay="0"/>
                                  </p:stCondLst>
                                  <p:childTnLst>
                                    <p:set>
                                      <p:cBhvr>
                                        <p:cTn dur="1" fill="hold" id="84">
                                          <p:stCondLst>
                                            <p:cond delay="0"/>
                                          </p:stCondLst>
                                        </p:cTn>
                                        <p:tgtEl>
                                          <p:spTgt spid="33"/>
                                        </p:tgtEl>
                                        <p:attrNameLst>
                                          <p:attrName>style.visibility</p:attrName>
                                        </p:attrNameLst>
                                      </p:cBhvr>
                                      <p:to>
                                        <p:strVal val="visible"/>
                                      </p:to>
                                    </p:set>
                                    <p:animEffect filter="wipe(down)" transition="in">
                                      <p:cBhvr>
                                        <p:cTn dur="300" id="85"/>
                                        <p:tgtEl>
                                          <p:spTgt spid="33"/>
                                        </p:tgtEl>
                                      </p:cBhvr>
                                    </p:animEffect>
                                  </p:childTnLst>
                                </p:cTn>
                              </p:par>
                            </p:childTnLst>
                          </p:cTn>
                        </p:par>
                      </p:childTnLst>
                    </p:cTn>
                  </p:par>
                  <p:par>
                    <p:cTn fill="hold" id="86" nodeType="clickPar">
                      <p:stCondLst>
                        <p:cond delay="indefinite"/>
                      </p:stCondLst>
                      <p:childTnLst>
                        <p:par>
                          <p:cTn fill="hold" id="87" nodeType="afterGroup">
                            <p:stCondLst>
                              <p:cond delay="0"/>
                            </p:stCondLst>
                            <p:childTnLst>
                              <p:par>
                                <p:cTn fill="hold" grpId="0" id="88" nodeType="clickEffect" presetClass="entr" presetID="53" presetSubtype="0">
                                  <p:stCondLst>
                                    <p:cond delay="0"/>
                                  </p:stCondLst>
                                  <p:childTnLst>
                                    <p:set>
                                      <p:cBhvr>
                                        <p:cTn dur="1" fill="hold" id="89">
                                          <p:stCondLst>
                                            <p:cond delay="0"/>
                                          </p:stCondLst>
                                        </p:cTn>
                                        <p:tgtEl>
                                          <p:spTgt spid="67"/>
                                        </p:tgtEl>
                                        <p:attrNameLst>
                                          <p:attrName>style.visibility</p:attrName>
                                        </p:attrNameLst>
                                      </p:cBhvr>
                                      <p:to>
                                        <p:strVal val="visible"/>
                                      </p:to>
                                    </p:set>
                                    <p:anim calcmode="lin" valueType="num">
                                      <p:cBhvr>
                                        <p:cTn dur="200" fill="hold" id="90"/>
                                        <p:tgtEl>
                                          <p:spTgt spid="67"/>
                                        </p:tgtEl>
                                        <p:attrNameLst>
                                          <p:attrName>ppt_w</p:attrName>
                                        </p:attrNameLst>
                                      </p:cBhvr>
                                      <p:tavLst>
                                        <p:tav tm="0">
                                          <p:val>
                                            <p:fltVal val="0"/>
                                          </p:val>
                                        </p:tav>
                                        <p:tav tm="100000">
                                          <p:val>
                                            <p:strVal val="#ppt_w"/>
                                          </p:val>
                                        </p:tav>
                                      </p:tavLst>
                                    </p:anim>
                                    <p:anim calcmode="lin" valueType="num">
                                      <p:cBhvr>
                                        <p:cTn dur="200" fill="hold" id="91"/>
                                        <p:tgtEl>
                                          <p:spTgt spid="67"/>
                                        </p:tgtEl>
                                        <p:attrNameLst>
                                          <p:attrName>ppt_h</p:attrName>
                                        </p:attrNameLst>
                                      </p:cBhvr>
                                      <p:tavLst>
                                        <p:tav tm="0">
                                          <p:val>
                                            <p:fltVal val="0"/>
                                          </p:val>
                                        </p:tav>
                                        <p:tav tm="100000">
                                          <p:val>
                                            <p:strVal val="#ppt_h"/>
                                          </p:val>
                                        </p:tav>
                                      </p:tavLst>
                                    </p:anim>
                                    <p:animEffect filter="fade" transition="in">
                                      <p:cBhvr>
                                        <p:cTn dur="200" id="92"/>
                                        <p:tgtEl>
                                          <p:spTgt spid="67"/>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61"/>
                                        </p:tgtEl>
                                        <p:attrNameLst>
                                          <p:attrName>style.visibility</p:attrName>
                                        </p:attrNameLst>
                                      </p:cBhvr>
                                      <p:to>
                                        <p:strVal val="visible"/>
                                      </p:to>
                                    </p:set>
                                    <p:anim calcmode="lin" valueType="num">
                                      <p:cBhvr>
                                        <p:cTn dur="300" fill="hold" id="95"/>
                                        <p:tgtEl>
                                          <p:spTgt spid="61"/>
                                        </p:tgtEl>
                                        <p:attrNameLst>
                                          <p:attrName>ppt_w</p:attrName>
                                        </p:attrNameLst>
                                      </p:cBhvr>
                                      <p:tavLst>
                                        <p:tav tm="0">
                                          <p:val>
                                            <p:fltVal val="0"/>
                                          </p:val>
                                        </p:tav>
                                        <p:tav tm="100000">
                                          <p:val>
                                            <p:strVal val="#ppt_w"/>
                                          </p:val>
                                        </p:tav>
                                      </p:tavLst>
                                    </p:anim>
                                    <p:anim calcmode="lin" valueType="num">
                                      <p:cBhvr>
                                        <p:cTn dur="300" fill="hold" id="96"/>
                                        <p:tgtEl>
                                          <p:spTgt spid="61"/>
                                        </p:tgtEl>
                                        <p:attrNameLst>
                                          <p:attrName>ppt_h</p:attrName>
                                        </p:attrNameLst>
                                      </p:cBhvr>
                                      <p:tavLst>
                                        <p:tav tm="0">
                                          <p:val>
                                            <p:fltVal val="0"/>
                                          </p:val>
                                        </p:tav>
                                        <p:tav tm="100000">
                                          <p:val>
                                            <p:strVal val="#ppt_h"/>
                                          </p:val>
                                        </p:tav>
                                      </p:tavLst>
                                    </p:anim>
                                    <p:animEffect filter="fade" transition="in">
                                      <p:cBhvr>
                                        <p:cTn dur="300" id="97"/>
                                        <p:tgtEl>
                                          <p:spTgt spid="61"/>
                                        </p:tgtEl>
                                      </p:cBhvr>
                                    </p:animEffect>
                                  </p:childTnLst>
                                </p:cTn>
                              </p:par>
                            </p:childTnLst>
                          </p:cTn>
                        </p:par>
                        <p:par>
                          <p:cTn fill="hold" id="98" nodeType="afterGroup">
                            <p:stCondLst>
                              <p:cond delay="300"/>
                            </p:stCondLst>
                            <p:childTnLst>
                              <p:par>
                                <p:cTn fill="hold" id="99" nodeType="afterEffect" presetClass="entr" presetID="22" presetSubtype="1">
                                  <p:stCondLst>
                                    <p:cond delay="0"/>
                                  </p:stCondLst>
                                  <p:childTnLst>
                                    <p:set>
                                      <p:cBhvr>
                                        <p:cTn dur="1" fill="hold" id="100">
                                          <p:stCondLst>
                                            <p:cond delay="0"/>
                                          </p:stCondLst>
                                        </p:cTn>
                                        <p:tgtEl>
                                          <p:spTgt spid="18"/>
                                        </p:tgtEl>
                                        <p:attrNameLst>
                                          <p:attrName>style.visibility</p:attrName>
                                        </p:attrNameLst>
                                      </p:cBhvr>
                                      <p:to>
                                        <p:strVal val="visible"/>
                                      </p:to>
                                    </p:set>
                                    <p:animEffect filter="wipe(up)" transition="in">
                                      <p:cBhvr>
                                        <p:cTn dur="300" id="101"/>
                                        <p:tgtEl>
                                          <p:spTgt spid="18"/>
                                        </p:tgtEl>
                                      </p:cBhvr>
                                    </p:animEffect>
                                  </p:childTnLst>
                                </p:cTn>
                              </p:par>
                            </p:childTnLst>
                          </p:cTn>
                        </p:par>
                        <p:par>
                          <p:cTn fill="hold" id="102" nodeType="afterGroup">
                            <p:stCondLst>
                              <p:cond delay="600"/>
                            </p:stCondLst>
                            <p:childTnLst>
                              <p:par>
                                <p:cTn fill="hold" grpId="0" id="103" nodeType="afterEffect" presetClass="entr" presetID="22" presetSubtype="1">
                                  <p:stCondLst>
                                    <p:cond delay="0"/>
                                  </p:stCondLst>
                                  <p:childTnLst>
                                    <p:set>
                                      <p:cBhvr>
                                        <p:cTn dur="1" fill="hold" id="104">
                                          <p:stCondLst>
                                            <p:cond delay="0"/>
                                          </p:stCondLst>
                                        </p:cTn>
                                        <p:tgtEl>
                                          <p:spTgt spid="37"/>
                                        </p:tgtEl>
                                        <p:attrNameLst>
                                          <p:attrName>style.visibility</p:attrName>
                                        </p:attrNameLst>
                                      </p:cBhvr>
                                      <p:to>
                                        <p:strVal val="visible"/>
                                      </p:to>
                                    </p:set>
                                    <p:animEffect filter="wipe(up)" transition="in">
                                      <p:cBhvr>
                                        <p:cTn dur="300" id="105"/>
                                        <p:tgtEl>
                                          <p:spTgt spid="37"/>
                                        </p:tgtEl>
                                      </p:cBhvr>
                                    </p:animEffect>
                                  </p:childTnLst>
                                </p:cTn>
                              </p:par>
                            </p:childTnLst>
                          </p:cTn>
                        </p:par>
                      </p:childTnLst>
                    </p:cTn>
                  </p:par>
                  <p:par>
                    <p:cTn fill="hold" id="106" nodeType="clickPar">
                      <p:stCondLst>
                        <p:cond delay="indefinite"/>
                      </p:stCondLst>
                      <p:childTnLst>
                        <p:par>
                          <p:cTn fill="hold" id="107" nodeType="afterGroup">
                            <p:stCondLst>
                              <p:cond delay="0"/>
                            </p:stCondLst>
                            <p:childTnLst>
                              <p:par>
                                <p:cTn fill="hold" grpId="0" id="108" nodeType="clickEffect" presetClass="entr" presetID="53" presetSubtype="0">
                                  <p:stCondLst>
                                    <p:cond delay="0"/>
                                  </p:stCondLst>
                                  <p:childTnLst>
                                    <p:set>
                                      <p:cBhvr>
                                        <p:cTn dur="1" fill="hold" id="109">
                                          <p:stCondLst>
                                            <p:cond delay="0"/>
                                          </p:stCondLst>
                                        </p:cTn>
                                        <p:tgtEl>
                                          <p:spTgt spid="69"/>
                                        </p:tgtEl>
                                        <p:attrNameLst>
                                          <p:attrName>style.visibility</p:attrName>
                                        </p:attrNameLst>
                                      </p:cBhvr>
                                      <p:to>
                                        <p:strVal val="visible"/>
                                      </p:to>
                                    </p:set>
                                    <p:anim calcmode="lin" valueType="num">
                                      <p:cBhvr>
                                        <p:cTn dur="200" fill="hold" id="110"/>
                                        <p:tgtEl>
                                          <p:spTgt spid="69"/>
                                        </p:tgtEl>
                                        <p:attrNameLst>
                                          <p:attrName>ppt_w</p:attrName>
                                        </p:attrNameLst>
                                      </p:cBhvr>
                                      <p:tavLst>
                                        <p:tav tm="0">
                                          <p:val>
                                            <p:fltVal val="0"/>
                                          </p:val>
                                        </p:tav>
                                        <p:tav tm="100000">
                                          <p:val>
                                            <p:strVal val="#ppt_w"/>
                                          </p:val>
                                        </p:tav>
                                      </p:tavLst>
                                    </p:anim>
                                    <p:anim calcmode="lin" valueType="num">
                                      <p:cBhvr>
                                        <p:cTn dur="200" fill="hold" id="111"/>
                                        <p:tgtEl>
                                          <p:spTgt spid="69"/>
                                        </p:tgtEl>
                                        <p:attrNameLst>
                                          <p:attrName>ppt_h</p:attrName>
                                        </p:attrNameLst>
                                      </p:cBhvr>
                                      <p:tavLst>
                                        <p:tav tm="0">
                                          <p:val>
                                            <p:fltVal val="0"/>
                                          </p:val>
                                        </p:tav>
                                        <p:tav tm="100000">
                                          <p:val>
                                            <p:strVal val="#ppt_h"/>
                                          </p:val>
                                        </p:tav>
                                      </p:tavLst>
                                    </p:anim>
                                    <p:animEffect filter="fade" transition="in">
                                      <p:cBhvr>
                                        <p:cTn dur="200" id="112"/>
                                        <p:tgtEl>
                                          <p:spTgt spid="69"/>
                                        </p:tgtEl>
                                      </p:cBhvr>
                                    </p:animEffect>
                                  </p:childTnLst>
                                </p:cTn>
                              </p:par>
                              <p:par>
                                <p:cTn fill="hold" grpId="0" id="113" nodeType="withEffect" presetClass="entr" presetID="53" presetSubtype="0">
                                  <p:stCondLst>
                                    <p:cond delay="0"/>
                                  </p:stCondLst>
                                  <p:childTnLst>
                                    <p:set>
                                      <p:cBhvr>
                                        <p:cTn dur="1" fill="hold" id="114">
                                          <p:stCondLst>
                                            <p:cond delay="0"/>
                                          </p:stCondLst>
                                        </p:cTn>
                                        <p:tgtEl>
                                          <p:spTgt spid="70"/>
                                        </p:tgtEl>
                                        <p:attrNameLst>
                                          <p:attrName>style.visibility</p:attrName>
                                        </p:attrNameLst>
                                      </p:cBhvr>
                                      <p:to>
                                        <p:strVal val="visible"/>
                                      </p:to>
                                    </p:set>
                                    <p:anim calcmode="lin" valueType="num">
                                      <p:cBhvr>
                                        <p:cTn dur="300" fill="hold" id="115"/>
                                        <p:tgtEl>
                                          <p:spTgt spid="70"/>
                                        </p:tgtEl>
                                        <p:attrNameLst>
                                          <p:attrName>ppt_w</p:attrName>
                                        </p:attrNameLst>
                                      </p:cBhvr>
                                      <p:tavLst>
                                        <p:tav tm="0">
                                          <p:val>
                                            <p:fltVal val="0"/>
                                          </p:val>
                                        </p:tav>
                                        <p:tav tm="100000">
                                          <p:val>
                                            <p:strVal val="#ppt_w"/>
                                          </p:val>
                                        </p:tav>
                                      </p:tavLst>
                                    </p:anim>
                                    <p:anim calcmode="lin" valueType="num">
                                      <p:cBhvr>
                                        <p:cTn dur="300" fill="hold" id="116"/>
                                        <p:tgtEl>
                                          <p:spTgt spid="70"/>
                                        </p:tgtEl>
                                        <p:attrNameLst>
                                          <p:attrName>ppt_h</p:attrName>
                                        </p:attrNameLst>
                                      </p:cBhvr>
                                      <p:tavLst>
                                        <p:tav tm="0">
                                          <p:val>
                                            <p:fltVal val="0"/>
                                          </p:val>
                                        </p:tav>
                                        <p:tav tm="100000">
                                          <p:val>
                                            <p:strVal val="#ppt_h"/>
                                          </p:val>
                                        </p:tav>
                                      </p:tavLst>
                                    </p:anim>
                                    <p:animEffect filter="fade" transition="in">
                                      <p:cBhvr>
                                        <p:cTn dur="300" id="117"/>
                                        <p:tgtEl>
                                          <p:spTgt spid="70"/>
                                        </p:tgtEl>
                                      </p:cBhvr>
                                    </p:animEffect>
                                  </p:childTnLst>
                                </p:cTn>
                              </p:par>
                            </p:childTnLst>
                          </p:cTn>
                        </p:par>
                        <p:par>
                          <p:cTn fill="hold" id="118" nodeType="afterGroup">
                            <p:stCondLst>
                              <p:cond delay="300"/>
                            </p:stCondLst>
                            <p:childTnLst>
                              <p:par>
                                <p:cTn fill="hold" id="119" nodeType="afterEffect" presetClass="entr" presetID="22" presetSubtype="4">
                                  <p:stCondLst>
                                    <p:cond delay="0"/>
                                  </p:stCondLst>
                                  <p:childTnLst>
                                    <p:set>
                                      <p:cBhvr>
                                        <p:cTn dur="1" fill="hold" id="120">
                                          <p:stCondLst>
                                            <p:cond delay="0"/>
                                          </p:stCondLst>
                                        </p:cTn>
                                        <p:tgtEl>
                                          <p:spTgt spid="16"/>
                                        </p:tgtEl>
                                        <p:attrNameLst>
                                          <p:attrName>style.visibility</p:attrName>
                                        </p:attrNameLst>
                                      </p:cBhvr>
                                      <p:to>
                                        <p:strVal val="visible"/>
                                      </p:to>
                                    </p:set>
                                    <p:animEffect filter="wipe(down)" transition="in">
                                      <p:cBhvr>
                                        <p:cTn dur="300" id="121"/>
                                        <p:tgtEl>
                                          <p:spTgt spid="16"/>
                                        </p:tgtEl>
                                      </p:cBhvr>
                                    </p:animEffect>
                                  </p:childTnLst>
                                </p:cTn>
                              </p:par>
                            </p:childTnLst>
                          </p:cTn>
                        </p:par>
                        <p:par>
                          <p:cTn fill="hold" id="122" nodeType="afterGroup">
                            <p:stCondLst>
                              <p:cond delay="600"/>
                            </p:stCondLst>
                            <p:childTnLst>
                              <p:par>
                                <p:cTn fill="hold" grpId="0" id="123" nodeType="afterEffect" presetClass="entr" presetID="22" presetSubtype="4">
                                  <p:stCondLst>
                                    <p:cond delay="0"/>
                                  </p:stCondLst>
                                  <p:childTnLst>
                                    <p:set>
                                      <p:cBhvr>
                                        <p:cTn dur="1" fill="hold" id="124">
                                          <p:stCondLst>
                                            <p:cond delay="0"/>
                                          </p:stCondLst>
                                        </p:cTn>
                                        <p:tgtEl>
                                          <p:spTgt spid="48"/>
                                        </p:tgtEl>
                                        <p:attrNameLst>
                                          <p:attrName>style.visibility</p:attrName>
                                        </p:attrNameLst>
                                      </p:cBhvr>
                                      <p:to>
                                        <p:strVal val="visible"/>
                                      </p:to>
                                    </p:set>
                                    <p:animEffect filter="wipe(down)" transition="in">
                                      <p:cBhvr>
                                        <p:cTn dur="300" id="12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1" spid="20"/>
      <p:bldP grpId="0" spid="29"/>
      <p:bldP grpId="1" spid="29"/>
      <p:bldP grpId="0" spid="33"/>
      <p:bldP grpId="0" spid="37"/>
      <p:bldP grpId="0" spid="48"/>
      <p:bldP grpId="0" spid="56"/>
      <p:bldP grpId="1" spid="56"/>
      <p:bldP grpId="0" spid="58"/>
      <p:bldP grpId="1" spid="58"/>
      <p:bldP grpId="0" spid="59"/>
      <p:bldP grpId="0" spid="61"/>
      <p:bldP grpId="0" spid="63"/>
      <p:bldP grpId="1" spid="63"/>
      <p:bldP grpId="0" spid="65"/>
      <p:bldP grpId="1" spid="65"/>
      <p:bldP grpId="0" spid="66"/>
      <p:bldP grpId="0" spid="67"/>
      <p:bldP grpId="0" spid="69"/>
      <p:bldP grpId="0" spid="7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0" y="1097290"/>
            <a:ext cx="12190474" cy="5212067"/>
          </a:xfrm>
          <a:prstGeom prst="roundRect">
            <a:avLst>
              <a:gd fmla="val 0" name="adj"/>
            </a:avLst>
          </a:prstGeom>
          <a:gradFill flip="none" rotWithShape="1">
            <a:gsLst>
              <a:gs pos="10000">
                <a:srgbClr val="FFFF7A"/>
              </a:gs>
              <a:gs pos="88000">
                <a:srgbClr val="F1B612"/>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4" name="AutoShape 29"/>
          <p:cNvSpPr>
            <a:spLocks noChangeArrowheads="1"/>
          </p:cNvSpPr>
          <p:nvPr/>
        </p:nvSpPr>
        <p:spPr bwMode="ltGray">
          <a:xfrm flipH="1" flipV="1" rot="6430042">
            <a:off x="3827698" y="3041452"/>
            <a:ext cx="113862" cy="634535"/>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spcBef>
                <a:spcPct val="0"/>
              </a:spcBef>
              <a:spcAft>
                <a:spcPct val="0"/>
              </a:spcAft>
              <a:defRPr/>
            </a:pPr>
            <a:endParaRPr altLang="en-US" kern="0" lang="zh-CN">
              <a:solidFill>
                <a:sysClr lastClr="000000" val="windowText"/>
              </a:solidFill>
            </a:endParaRPr>
          </a:p>
        </p:txBody>
      </p:sp>
      <p:sp>
        <p:nvSpPr>
          <p:cNvPr id="62" name="矩形 61"/>
          <p:cNvSpPr/>
          <p:nvPr/>
        </p:nvSpPr>
        <p:spPr>
          <a:xfrm>
            <a:off x="1" y="974469"/>
            <a:ext cx="12190474" cy="5443709"/>
          </a:xfrm>
          <a:prstGeom prst="rect">
            <a:avLst/>
          </a:prstGeom>
          <a:blipFill dpi="0" rotWithShape="1">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圆角矩形 112"/>
          <p:cNvSpPr/>
          <p:nvPr/>
        </p:nvSpPr>
        <p:spPr>
          <a:xfrm>
            <a:off x="-1" y="1"/>
            <a:ext cx="12190475" cy="1097288"/>
          </a:xfrm>
          <a:prstGeom prst="roundRect">
            <a:avLst>
              <a:gd fmla="val 0" name="adj"/>
            </a:avLst>
          </a:prstGeom>
          <a:solidFill>
            <a:srgbClr val="C00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文本框 1"/>
          <p:cNvSpPr txBox="1"/>
          <p:nvPr/>
        </p:nvSpPr>
        <p:spPr>
          <a:xfrm>
            <a:off x="1719827" y="1592861"/>
            <a:ext cx="5669280" cy="822960"/>
          </a:xfrm>
          <a:prstGeom prst="rect">
            <a:avLst/>
          </a:prstGeom>
          <a:noFill/>
        </p:spPr>
        <p:txBody>
          <a:bodyPr rtlCol="0" wrap="none">
            <a:spAutoFit/>
          </a:bodyPr>
          <a:lstStyle/>
          <a:p>
            <a:r>
              <a:rPr altLang="en-US" b="1" lang="zh-CN" sz="4800">
                <a:ln w="10160">
                  <a:solidFill>
                    <a:schemeClr val="bg1"/>
                  </a:solidFill>
                  <a:prstDash val="solid"/>
                </a:ln>
                <a:solidFill>
                  <a:srgbClr val="FF0000"/>
                </a:solidFill>
                <a:latin charset="-122" pitchFamily="34" typeface="微软雅黑"/>
                <a:ea charset="-122" pitchFamily="34" typeface="微软雅黑"/>
              </a:rPr>
              <a:t>社会主义核心价值观</a:t>
            </a:r>
          </a:p>
        </p:txBody>
      </p:sp>
      <p:sp>
        <p:nvSpPr>
          <p:cNvPr id="3" name="文本框 2"/>
          <p:cNvSpPr txBox="1"/>
          <p:nvPr/>
        </p:nvSpPr>
        <p:spPr>
          <a:xfrm>
            <a:off x="1811022" y="2961365"/>
            <a:ext cx="3535680" cy="1920240"/>
          </a:xfrm>
          <a:prstGeom prst="rect">
            <a:avLst/>
          </a:prstGeom>
          <a:noFill/>
        </p:spPr>
        <p:txBody>
          <a:bodyPr rtlCol="0" wrap="none">
            <a:spAutoFit/>
          </a:bodyPr>
          <a:lstStyle/>
          <a:p>
            <a:r>
              <a:rPr altLang="zh-CN" b="1" lang="zh-CN" sz="2400">
                <a:ln w="10160">
                  <a:solidFill>
                    <a:schemeClr val="bg1"/>
                  </a:solidFill>
                  <a:prstDash val="solid"/>
                </a:ln>
                <a:solidFill>
                  <a:srgbClr val="FF0000"/>
                </a:solidFill>
                <a:latin charset="-122" pitchFamily="34" typeface="微软雅黑"/>
                <a:ea charset="-122" pitchFamily="34" typeface="微软雅黑"/>
              </a:rPr>
              <a:t>富强、民主、文明、和谐</a:t>
            </a:r>
          </a:p>
          <a:p>
            <a:endParaRPr altLang="zh-CN" b="1" lang="zh-CN" sz="2400">
              <a:ln w="10160">
                <a:solidFill>
                  <a:schemeClr val="bg1"/>
                </a:solidFill>
                <a:prstDash val="solid"/>
              </a:ln>
              <a:solidFill>
                <a:srgbClr val="FF0000"/>
              </a:solidFill>
              <a:latin charset="-122" pitchFamily="34" typeface="微软雅黑"/>
              <a:ea charset="-122" pitchFamily="34" typeface="微软雅黑"/>
            </a:endParaRPr>
          </a:p>
          <a:p>
            <a:r>
              <a:rPr altLang="zh-CN" b="1" lang="zh-CN" sz="2400">
                <a:ln w="10160">
                  <a:solidFill>
                    <a:schemeClr val="bg1"/>
                  </a:solidFill>
                  <a:prstDash val="solid"/>
                </a:ln>
                <a:solidFill>
                  <a:srgbClr val="FF0000"/>
                </a:solidFill>
                <a:latin charset="-122" pitchFamily="34" typeface="微软雅黑"/>
                <a:ea charset="-122" pitchFamily="34" typeface="微软雅黑"/>
              </a:rPr>
              <a:t>自由、平等、公正、法治</a:t>
            </a:r>
          </a:p>
          <a:p>
            <a:endParaRPr altLang="zh-CN" b="1" lang="zh-CN" sz="2400">
              <a:ln w="10160">
                <a:solidFill>
                  <a:schemeClr val="bg1"/>
                </a:solidFill>
                <a:prstDash val="solid"/>
              </a:ln>
              <a:solidFill>
                <a:srgbClr val="FF0000"/>
              </a:solidFill>
              <a:latin charset="-122" pitchFamily="34" typeface="微软雅黑"/>
              <a:ea charset="-122" pitchFamily="34" typeface="微软雅黑"/>
            </a:endParaRPr>
          </a:p>
          <a:p>
            <a:r>
              <a:rPr altLang="zh-CN" b="1" lang="zh-CN" sz="2400">
                <a:ln w="10160">
                  <a:solidFill>
                    <a:schemeClr val="bg1"/>
                  </a:solidFill>
                  <a:prstDash val="solid"/>
                </a:ln>
                <a:solidFill>
                  <a:srgbClr val="FF0000"/>
                </a:solidFill>
                <a:latin charset="-122" pitchFamily="34" typeface="微软雅黑"/>
                <a:ea charset="-122" pitchFamily="34" typeface="微软雅黑"/>
              </a:rPr>
              <a:t>爱国、敬业、诚信、友善</a:t>
            </a:r>
          </a:p>
        </p:txBody>
      </p:sp>
      <p:sp>
        <p:nvSpPr>
          <p:cNvPr id="5" name="文本框 4"/>
          <p:cNvSpPr txBox="1"/>
          <p:nvPr/>
        </p:nvSpPr>
        <p:spPr>
          <a:xfrm rot="623538">
            <a:off x="5706206" y="2781595"/>
            <a:ext cx="1865380" cy="579120"/>
          </a:xfrm>
          <a:prstGeom prst="rect">
            <a:avLst/>
          </a:prstGeom>
          <a:solidFill>
            <a:srgbClr val="F1B612"/>
          </a:solidFill>
        </p:spPr>
        <p:txBody>
          <a:bodyPr rtlCol="0" wrap="square">
            <a:spAutoFit/>
          </a:bodyPr>
          <a:lstStyle/>
          <a:p>
            <a:r>
              <a:rPr altLang="en-US" b="1" lang="zh-CN" sz="3200">
                <a:ln>
                  <a:solidFill>
                    <a:schemeClr val="bg1"/>
                  </a:solidFill>
                </a:ln>
                <a:solidFill>
                  <a:srgbClr val="FF0000"/>
                </a:solidFill>
                <a:latin charset="-122" pitchFamily="34" typeface="微软雅黑"/>
                <a:ea charset="-122" pitchFamily="34" typeface="微软雅黑"/>
              </a:rPr>
              <a:t>国家层面   </a:t>
            </a:r>
          </a:p>
        </p:txBody>
      </p:sp>
      <p:sp>
        <p:nvSpPr>
          <p:cNvPr id="64" name="文本框 63"/>
          <p:cNvSpPr txBox="1"/>
          <p:nvPr/>
        </p:nvSpPr>
        <p:spPr>
          <a:xfrm rot="623538">
            <a:off x="5633866" y="3670255"/>
            <a:ext cx="1865380" cy="579120"/>
          </a:xfrm>
          <a:prstGeom prst="rect">
            <a:avLst/>
          </a:prstGeom>
          <a:solidFill>
            <a:srgbClr val="F1B612"/>
          </a:solidFill>
        </p:spPr>
        <p:txBody>
          <a:bodyPr rtlCol="0" wrap="square">
            <a:spAutoFit/>
          </a:bodyPr>
          <a:lstStyle/>
          <a:p>
            <a:r>
              <a:rPr altLang="en-US" b="1" lang="zh-CN" sz="3200">
                <a:ln>
                  <a:solidFill>
                    <a:schemeClr val="bg1"/>
                  </a:solidFill>
                </a:ln>
                <a:solidFill>
                  <a:srgbClr val="FF0000"/>
                </a:solidFill>
                <a:latin charset="-122" pitchFamily="34" typeface="微软雅黑"/>
                <a:ea charset="-122" pitchFamily="34" typeface="微软雅黑"/>
              </a:rPr>
              <a:t>社会层面   </a:t>
            </a:r>
          </a:p>
        </p:txBody>
      </p:sp>
      <p:sp>
        <p:nvSpPr>
          <p:cNvPr id="65" name="文本框 64"/>
          <p:cNvSpPr txBox="1"/>
          <p:nvPr/>
        </p:nvSpPr>
        <p:spPr>
          <a:xfrm rot="623538">
            <a:off x="5561525" y="4558914"/>
            <a:ext cx="1865380" cy="579120"/>
          </a:xfrm>
          <a:prstGeom prst="rect">
            <a:avLst/>
          </a:prstGeom>
          <a:solidFill>
            <a:srgbClr val="F1B612"/>
          </a:solidFill>
        </p:spPr>
        <p:txBody>
          <a:bodyPr rtlCol="0" wrap="square">
            <a:spAutoFit/>
          </a:bodyPr>
          <a:lstStyle/>
          <a:p>
            <a:r>
              <a:rPr altLang="en-US" b="1" lang="zh-CN" sz="3200">
                <a:ln>
                  <a:solidFill>
                    <a:schemeClr val="bg1"/>
                  </a:solidFill>
                </a:ln>
                <a:solidFill>
                  <a:srgbClr val="FF0000"/>
                </a:solidFill>
                <a:latin charset="-122" pitchFamily="34" typeface="微软雅黑"/>
                <a:ea charset="-122" pitchFamily="34" typeface="微软雅黑"/>
              </a:rPr>
              <a:t>公民层面   </a:t>
            </a:r>
          </a:p>
        </p:txBody>
      </p:sp>
      <p:sp>
        <p:nvSpPr>
          <p:cNvPr id="4" name="文本框 3"/>
          <p:cNvSpPr txBox="1"/>
          <p:nvPr/>
        </p:nvSpPr>
        <p:spPr>
          <a:xfrm>
            <a:off x="2798471" y="4821398"/>
            <a:ext cx="3469005" cy="1310640"/>
          </a:xfrm>
          <a:prstGeom prst="rect">
            <a:avLst/>
          </a:prstGeom>
          <a:noFill/>
          <a:effectLst>
            <a:glow rad="228600">
              <a:schemeClr val="accent4">
                <a:satMod val="175000"/>
                <a:alpha val="40000"/>
              </a:schemeClr>
            </a:glow>
          </a:effectLst>
        </p:spPr>
        <p:txBody>
          <a:bodyPr rtlCol="0" wrap="none">
            <a:spAutoFit/>
          </a:bodyPr>
          <a:lstStyle/>
          <a:p>
            <a:r>
              <a:rPr altLang="zh-CN" b="1" lang="en-US" sz="8000">
                <a:ln w="0">
                  <a:solidFill>
                    <a:srgbClr val="FF6600"/>
                  </a:solidFill>
                </a:ln>
                <a:solidFill>
                  <a:srgbClr val="FF0000"/>
                </a:solidFill>
                <a:effectLst>
                  <a:reflection algn="bl" blurRad="6350" dir="5400000" endA="300" endPos="35500" rotWithShape="0" stA="53000" sy="-90000"/>
                </a:effectLst>
                <a:latin charset="-122" pitchFamily="34" typeface="微软雅黑"/>
                <a:ea charset="-122" pitchFamily="34" typeface="微软雅黑"/>
              </a:rPr>
              <a:t>24个字</a:t>
            </a:r>
          </a:p>
        </p:txBody>
      </p:sp>
      <p:sp>
        <p:nvSpPr>
          <p:cNvPr id="10" name="圆角矩形 9"/>
          <p:cNvSpPr/>
          <p:nvPr/>
        </p:nvSpPr>
        <p:spPr>
          <a:xfrm>
            <a:off x="-1" y="6309356"/>
            <a:ext cx="12190475" cy="550232"/>
          </a:xfrm>
          <a:prstGeom prst="roundRect">
            <a:avLst>
              <a:gd fmla="val 0" name="adj"/>
            </a:avLst>
          </a:prstGeom>
          <a:solidFill>
            <a:srgbClr val="C00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矩形 16"/>
          <p:cNvSpPr/>
          <p:nvPr/>
        </p:nvSpPr>
        <p:spPr>
          <a:xfrm>
            <a:off x="6118859" y="328138"/>
            <a:ext cx="4320534" cy="396240"/>
          </a:xfrm>
          <a:prstGeom prst="rect">
            <a:avLst/>
          </a:prstGeom>
        </p:spPr>
        <p:txBody>
          <a:bodyPr wrap="square">
            <a:spAutoFit/>
          </a:bodyPr>
          <a:lstStyle/>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******************研究生党支部</a:t>
            </a:r>
          </a:p>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主题教育活动材料</a:t>
            </a:r>
          </a:p>
        </p:txBody>
      </p:sp>
      <p:sp>
        <p:nvSpPr>
          <p:cNvPr id="18" name="矩形 17"/>
          <p:cNvSpPr/>
          <p:nvPr/>
        </p:nvSpPr>
        <p:spPr>
          <a:xfrm>
            <a:off x="1776540" y="216722"/>
            <a:ext cx="5062408" cy="640080"/>
          </a:xfrm>
          <a:prstGeom prst="rect">
            <a:avLst/>
          </a:prstGeom>
        </p:spPr>
        <p:txBody>
          <a:bodyPr wrap="square">
            <a:spAutoFit/>
          </a:bodyPr>
          <a:lstStyle/>
          <a:p>
            <a:pPr eaLnBrk="1" hangingPunct="1"/>
            <a:r>
              <a:rPr altLang="en-US" b="1" lang="zh-CN" spc="50" sz="36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社会主义核心价值观</a:t>
            </a:r>
          </a:p>
        </p:txBody>
      </p:sp>
      <p:pic>
        <p:nvPicPr>
          <p:cNvPr id="19" name="图片 18"/>
          <p:cNvPicPr>
            <a:picLocks noChangeAspect="1"/>
          </p:cNvPicPr>
          <p:nvPr/>
        </p:nvPicPr>
        <p:blipFill>
          <a:blip r:embed="rId3">
            <a:extLst>
              <a:ext uri="{28A0092B-C50C-407E-A947-70E740481C1C}">
                <a14:useLocalDpi val="0"/>
              </a:ext>
            </a:extLst>
          </a:blip>
          <a:stretch>
            <a:fillRect/>
          </a:stretch>
        </p:blipFill>
        <p:spPr>
          <a:xfrm>
            <a:off x="911251" y="85556"/>
            <a:ext cx="853658" cy="853658"/>
          </a:xfrm>
          <a:prstGeom prst="rect">
            <a:avLst/>
          </a:prstGeom>
        </p:spPr>
      </p:pic>
    </p:spTree>
    <p:extLst>
      <p:ext uri="{BB962C8B-B14F-4D97-AF65-F5344CB8AC3E}">
        <p14:creationId val="1672429805"/>
      </p:ext>
    </p:extLst>
  </p:cSld>
  <p:clrMapOvr>
    <a:masterClrMapping/>
  </p:clrMapOvr>
  <mc:AlternateContent>
    <mc:Choice Requires="p14">
      <p:transition advTm="26932" p14:dur="700" spd="med">
        <p:fade/>
      </p:transition>
    </mc:Choice>
    <mc:Fallback>
      <p:transition advTm="26932"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1" y="1097290"/>
            <a:ext cx="12192000" cy="5317534"/>
          </a:xfrm>
          <a:prstGeom prst="roundRect">
            <a:avLst>
              <a:gd fmla="val 0" name="adj"/>
            </a:avLst>
          </a:prstGeom>
          <a:gradFill flip="none" rotWithShape="1">
            <a:gsLst>
              <a:gs pos="10000">
                <a:srgbClr val="FFFF7A"/>
              </a:gs>
              <a:gs pos="88000">
                <a:srgbClr val="F1B612"/>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圆角矩形 9"/>
          <p:cNvSpPr/>
          <p:nvPr/>
        </p:nvSpPr>
        <p:spPr>
          <a:xfrm>
            <a:off x="1" y="6309356"/>
            <a:ext cx="12191999" cy="550232"/>
          </a:xfrm>
          <a:prstGeom prst="roundRect">
            <a:avLst>
              <a:gd fmla="val 0" name="adj"/>
            </a:avLst>
          </a:prstGeom>
          <a:solidFill>
            <a:srgbClr val="C00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3" name="圆角矩形 112"/>
          <p:cNvSpPr/>
          <p:nvPr/>
        </p:nvSpPr>
        <p:spPr>
          <a:xfrm>
            <a:off x="1" y="1"/>
            <a:ext cx="12192000" cy="1097288"/>
          </a:xfrm>
          <a:prstGeom prst="roundRect">
            <a:avLst>
              <a:gd fmla="val 0" name="adj"/>
            </a:avLst>
          </a:prstGeom>
          <a:solidFill>
            <a:srgbClr val="C00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文本框 16"/>
          <p:cNvSpPr txBox="1"/>
          <p:nvPr/>
        </p:nvSpPr>
        <p:spPr>
          <a:xfrm>
            <a:off x="1734213" y="1548561"/>
            <a:ext cx="1402080" cy="822960"/>
          </a:xfrm>
          <a:prstGeom prst="rect">
            <a:avLst/>
          </a:prstGeom>
          <a:noFill/>
        </p:spPr>
        <p:txBody>
          <a:bodyPr rtlCol="0" wrap="none">
            <a:spAutoFit/>
          </a:bodyPr>
          <a:lstStyle/>
          <a:p>
            <a:r>
              <a:rPr altLang="en-US" b="1" lang="zh-CN" sz="4800">
                <a:ln w="10160">
                  <a:solidFill>
                    <a:schemeClr val="bg1"/>
                  </a:solidFill>
                  <a:prstDash val="solid"/>
                </a:ln>
                <a:solidFill>
                  <a:srgbClr val="FF0000"/>
                </a:solidFill>
                <a:latin charset="-122" pitchFamily="34" typeface="微软雅黑"/>
                <a:ea charset="-122" pitchFamily="34" typeface="微软雅黑"/>
              </a:rPr>
              <a:t>意义</a:t>
            </a:r>
          </a:p>
        </p:txBody>
      </p:sp>
      <p:pic>
        <p:nvPicPr>
          <p:cNvPr id="12" name="图片 11"/>
          <p:cNvPicPr>
            <a:picLocks noChangeAspect="1"/>
          </p:cNvPicPr>
          <p:nvPr/>
        </p:nvPicPr>
        <p:blipFill>
          <a:blip r:embed="rId2">
            <a:extLst>
              <a:ext uri="{28A0092B-C50C-407E-A947-70E740481C1C}">
                <a14:useLocalDpi val="0"/>
              </a:ext>
            </a:extLst>
          </a:blip>
          <a:stretch>
            <a:fillRect/>
          </a:stretch>
        </p:blipFill>
        <p:spPr bwMode="auto">
          <a:xfrm>
            <a:off x="2780019" y="2738531"/>
            <a:ext cx="1755149" cy="1867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文本框 2"/>
          <p:cNvSpPr txBox="1"/>
          <p:nvPr/>
        </p:nvSpPr>
        <p:spPr>
          <a:xfrm>
            <a:off x="5375276" y="2541068"/>
            <a:ext cx="6278880" cy="1554480"/>
          </a:xfrm>
          <a:prstGeom prst="rect">
            <a:avLst/>
          </a:prstGeom>
          <a:noFill/>
        </p:spPr>
        <p:txBody>
          <a:bodyPr rtlCol="0" wrap="none">
            <a:spAutoFit/>
          </a:bodyPr>
          <a:lstStyle/>
          <a:p>
            <a:r>
              <a:rPr altLang="en-US" b="1" lang="zh-CN" sz="2400">
                <a:solidFill>
                  <a:srgbClr val="FF0000"/>
                </a:solidFill>
                <a:latin charset="-122" pitchFamily="34" typeface="微软雅黑"/>
                <a:ea charset="-122" pitchFamily="34" typeface="微软雅黑"/>
              </a:rPr>
              <a:t>深化了对社会主义价值及其本质的认识</a:t>
            </a:r>
          </a:p>
          <a:p>
            <a:r>
              <a:rPr altLang="en-US" b="1" lang="zh-CN" sz="2400">
                <a:solidFill>
                  <a:srgbClr val="FF0000"/>
                </a:solidFill>
                <a:latin charset="-122" pitchFamily="34" typeface="微软雅黑"/>
                <a:ea charset="-122" pitchFamily="34" typeface="微软雅黑"/>
              </a:rPr>
              <a:t>构建了中国特色社会主义价值之魂</a:t>
            </a:r>
          </a:p>
          <a:p>
            <a:r>
              <a:rPr altLang="en-US" b="1" lang="zh-CN" sz="2400">
                <a:solidFill>
                  <a:srgbClr val="FF0000"/>
                </a:solidFill>
                <a:latin charset="-122" pitchFamily="34" typeface="微软雅黑"/>
                <a:ea charset="-122" pitchFamily="34" typeface="微软雅黑"/>
              </a:rPr>
              <a:t>有助于凝魂聚气、凝聚共识促改革</a:t>
            </a:r>
          </a:p>
          <a:p>
            <a:r>
              <a:rPr altLang="en-US" b="1" lang="zh-CN" sz="2400">
                <a:solidFill>
                  <a:srgbClr val="FF0000"/>
                </a:solidFill>
                <a:latin charset="-122" pitchFamily="34" typeface="微软雅黑"/>
                <a:ea charset="-122" pitchFamily="34" typeface="微软雅黑"/>
              </a:rPr>
              <a:t>增强了民族文化自信，提升了国家文化软实力</a:t>
            </a:r>
          </a:p>
        </p:txBody>
      </p:sp>
      <p:sp>
        <p:nvSpPr>
          <p:cNvPr id="18" name="文本框 17"/>
          <p:cNvSpPr txBox="1"/>
          <p:nvPr/>
        </p:nvSpPr>
        <p:spPr>
          <a:xfrm>
            <a:off x="2343896" y="4913388"/>
            <a:ext cx="2926080" cy="457200"/>
          </a:xfrm>
          <a:prstGeom prst="rect">
            <a:avLst/>
          </a:prstGeom>
          <a:noFill/>
        </p:spPr>
        <p:txBody>
          <a:bodyPr rtlCol="0" wrap="none">
            <a:spAutoFit/>
          </a:bodyPr>
          <a:lstStyle/>
          <a:p>
            <a:r>
              <a:rPr altLang="en-US" b="1" lang="zh-CN" sz="2400">
                <a:solidFill>
                  <a:srgbClr val="FF0000"/>
                </a:solidFill>
                <a:latin charset="-122" pitchFamily="34" typeface="微软雅黑"/>
                <a:ea charset="-122" pitchFamily="34" typeface="微软雅黑"/>
              </a:rPr>
              <a:t>社会主义核心价值观</a:t>
            </a:r>
          </a:p>
        </p:txBody>
      </p:sp>
      <p:sp>
        <p:nvSpPr>
          <p:cNvPr id="9" name="文本框 8"/>
          <p:cNvSpPr txBox="1"/>
          <p:nvPr/>
        </p:nvSpPr>
        <p:spPr>
          <a:xfrm>
            <a:off x="5401790" y="4451722"/>
            <a:ext cx="5102602" cy="1188720"/>
          </a:xfrm>
          <a:prstGeom prst="rect">
            <a:avLst/>
          </a:prstGeom>
          <a:solidFill>
            <a:srgbClr val="FFC000"/>
          </a:solidFill>
          <a:ln>
            <a:solidFill>
              <a:srgbClr val="FF0000"/>
            </a:solidFill>
          </a:ln>
        </p:spPr>
        <p:txBody>
          <a:bodyPr rtlCol="0" wrap="square">
            <a:spAutoFit/>
          </a:bodyPr>
          <a:lstStyle/>
          <a:p>
            <a:r>
              <a:rPr altLang="en-US" lang="zh-CN" smtClean="0">
                <a:solidFill>
                  <a:srgbClr val="FF0000"/>
                </a:solidFill>
                <a:latin charset="-122" pitchFamily="34" typeface="微软雅黑"/>
                <a:ea charset="-122" pitchFamily="34" typeface="微软雅黑"/>
              </a:rPr>
              <a:t>“青年的价值取向决定了未来整个社会的价值取向，而青年又处在价值观形成和确立的时期，抓好这一时期的价值观养成十分重要。”</a:t>
            </a:r>
          </a:p>
          <a:p>
            <a:r>
              <a:rPr altLang="en-US" lang="zh-CN" smtClean="0">
                <a:solidFill>
                  <a:srgbClr val="FF0000"/>
                </a:solidFill>
                <a:latin charset="-122" pitchFamily="34" typeface="微软雅黑"/>
                <a:ea charset="-122" pitchFamily="34" typeface="微软雅黑"/>
              </a:rPr>
              <a:t>——习近平</a:t>
            </a:r>
          </a:p>
        </p:txBody>
      </p:sp>
      <p:sp>
        <p:nvSpPr>
          <p:cNvPr id="14" name="矩形 13"/>
          <p:cNvSpPr/>
          <p:nvPr/>
        </p:nvSpPr>
        <p:spPr>
          <a:xfrm>
            <a:off x="6118859" y="328138"/>
            <a:ext cx="4320534" cy="396240"/>
          </a:xfrm>
          <a:prstGeom prst="rect">
            <a:avLst/>
          </a:prstGeom>
        </p:spPr>
        <p:txBody>
          <a:bodyPr wrap="square">
            <a:spAutoFit/>
          </a:bodyPr>
          <a:lstStyle/>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******************研究生党支部</a:t>
            </a:r>
          </a:p>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主题教育活动材料</a:t>
            </a:r>
          </a:p>
        </p:txBody>
      </p:sp>
      <p:sp>
        <p:nvSpPr>
          <p:cNvPr id="15" name="矩形 14"/>
          <p:cNvSpPr/>
          <p:nvPr/>
        </p:nvSpPr>
        <p:spPr>
          <a:xfrm>
            <a:off x="1776540" y="216722"/>
            <a:ext cx="5062408" cy="640080"/>
          </a:xfrm>
          <a:prstGeom prst="rect">
            <a:avLst/>
          </a:prstGeom>
        </p:spPr>
        <p:txBody>
          <a:bodyPr wrap="square">
            <a:spAutoFit/>
          </a:bodyPr>
          <a:lstStyle/>
          <a:p>
            <a:pPr eaLnBrk="1" hangingPunct="1"/>
            <a:r>
              <a:rPr altLang="en-US" b="1" lang="zh-CN" spc="50" sz="36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社会主义核心价值观</a:t>
            </a:r>
          </a:p>
        </p:txBody>
      </p:sp>
      <p:pic>
        <p:nvPicPr>
          <p:cNvPr id="16" name="图片 15"/>
          <p:cNvPicPr>
            <a:picLocks noChangeAspect="1"/>
          </p:cNvPicPr>
          <p:nvPr/>
        </p:nvPicPr>
        <p:blipFill>
          <a:blip r:embed="rId3">
            <a:extLst>
              <a:ext uri="{28A0092B-C50C-407E-A947-70E740481C1C}">
                <a14:useLocalDpi val="0"/>
              </a:ext>
            </a:extLst>
          </a:blip>
          <a:stretch>
            <a:fillRect/>
          </a:stretch>
        </p:blipFill>
        <p:spPr>
          <a:xfrm>
            <a:off x="911251" y="85556"/>
            <a:ext cx="853658" cy="853658"/>
          </a:xfrm>
          <a:prstGeom prst="rect">
            <a:avLst/>
          </a:prstGeom>
        </p:spPr>
      </p:pic>
    </p:spTree>
    <p:extLst>
      <p:ext uri="{BB962C8B-B14F-4D97-AF65-F5344CB8AC3E}">
        <p14:creationId val="2752336432"/>
      </p:ext>
    </p:extLst>
  </p:cSld>
  <p:clrMapOvr>
    <a:masterClrMapping/>
  </p:clrMapOvr>
  <mc:AlternateContent>
    <mc:Choice Requires="p14">
      <p:transition advTm="63934" p14:dur="700" spd="med">
        <p:fade/>
      </p:transition>
    </mc:Choice>
    <mc:Fallback>
      <p:transition advTm="63934"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0" y="1097290"/>
            <a:ext cx="12191999" cy="5317534"/>
          </a:xfrm>
          <a:prstGeom prst="roundRect">
            <a:avLst>
              <a:gd fmla="val 0" name="adj"/>
            </a:avLst>
          </a:prstGeom>
          <a:gradFill flip="none" rotWithShape="1">
            <a:gsLst>
              <a:gs pos="10000">
                <a:srgbClr val="FFFF7A"/>
              </a:gs>
              <a:gs pos="88000">
                <a:srgbClr val="F1B612"/>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圆角矩形 9"/>
          <p:cNvSpPr/>
          <p:nvPr/>
        </p:nvSpPr>
        <p:spPr>
          <a:xfrm>
            <a:off x="0" y="6309356"/>
            <a:ext cx="12191999" cy="550232"/>
          </a:xfrm>
          <a:prstGeom prst="roundRect">
            <a:avLst>
              <a:gd fmla="val 0" name="adj"/>
            </a:avLst>
          </a:prstGeom>
          <a:solidFill>
            <a:srgbClr val="C00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3" name="圆角矩形 112"/>
          <p:cNvSpPr/>
          <p:nvPr/>
        </p:nvSpPr>
        <p:spPr>
          <a:xfrm>
            <a:off x="1" y="1"/>
            <a:ext cx="12192000" cy="1097288"/>
          </a:xfrm>
          <a:prstGeom prst="roundRect">
            <a:avLst>
              <a:gd fmla="val 0" name="adj"/>
            </a:avLst>
          </a:prstGeom>
          <a:solidFill>
            <a:srgbClr val="C00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文本框 1"/>
          <p:cNvSpPr txBox="1"/>
          <p:nvPr/>
        </p:nvSpPr>
        <p:spPr>
          <a:xfrm>
            <a:off x="5287153" y="2374842"/>
            <a:ext cx="5300471" cy="640080"/>
          </a:xfrm>
          <a:prstGeom prst="rect">
            <a:avLst/>
          </a:prstGeom>
          <a:noFill/>
        </p:spPr>
        <p:txBody>
          <a:bodyPr rtlCol="0" wrap="square">
            <a:spAutoFit/>
          </a:bodyPr>
          <a:lstStyle/>
          <a:p>
            <a:r>
              <a:rPr altLang="en-US" b="1" lang="zh-CN" smtClean="0">
                <a:ln w="0"/>
                <a:solidFill>
                  <a:srgbClr val="FF0000"/>
                </a:solidFill>
                <a:effectLst>
                  <a:outerShdw algn="tl" blurRad="50800" dir="2700000" dist="38100" rotWithShape="0">
                    <a:prstClr val="black">
                      <a:alpha val="40000"/>
                    </a:prstClr>
                  </a:outerShdw>
                </a:effectLst>
                <a:latin charset="-122" pitchFamily="34" typeface="微软雅黑"/>
                <a:ea charset="-122" pitchFamily="34" typeface="微软雅黑"/>
              </a:rPr>
              <a:t>青年要自觉践行社会主义核心价值观，与祖国和人民同行努力创造精彩人生！</a:t>
            </a:r>
          </a:p>
        </p:txBody>
      </p:sp>
      <p:sp>
        <p:nvSpPr>
          <p:cNvPr id="5" name="文本框 4"/>
          <p:cNvSpPr txBox="1"/>
          <p:nvPr/>
        </p:nvSpPr>
        <p:spPr>
          <a:xfrm>
            <a:off x="5397691" y="4055481"/>
            <a:ext cx="5285105" cy="518160"/>
          </a:xfrm>
          <a:prstGeom prst="rect">
            <a:avLst/>
          </a:prstGeom>
          <a:noFill/>
        </p:spPr>
        <p:txBody>
          <a:bodyPr rtlCol="0" wrap="none">
            <a:spAutoFit/>
          </a:bodyPr>
          <a:lstStyle/>
          <a:p>
            <a:r>
              <a:rPr altLang="zh-CN" lang="en-US" sz="1400">
                <a:solidFill>
                  <a:srgbClr val="FF0000"/>
                </a:solidFill>
                <a:latin charset="-122" pitchFamily="34" typeface="微软雅黑"/>
                <a:ea charset="-122" pitchFamily="34" typeface="微软雅黑"/>
              </a:rPr>
              <a:t>——2014年5月4日，中共中央总书记、国家主席、中央军委主席</a:t>
            </a:r>
          </a:p>
          <a:p>
            <a:r>
              <a:rPr altLang="zh-CN" lang="en-US" sz="1400">
                <a:solidFill>
                  <a:srgbClr val="FF0000"/>
                </a:solidFill>
                <a:latin charset="-122" pitchFamily="34" typeface="微软雅黑"/>
                <a:ea charset="-122" pitchFamily="34" typeface="微软雅黑"/>
              </a:rPr>
              <a:t>习近平在北京大学考察时强调</a:t>
            </a:r>
          </a:p>
        </p:txBody>
      </p:sp>
      <p:pic>
        <p:nvPicPr>
          <p:cNvPr descr="主席" id="12" name="Picture 4"/>
          <p:cNvPicPr>
            <a:picLocks noChangeArrowheads="1" noChangeAspect="1"/>
          </p:cNvPicPr>
          <p:nvPr/>
        </p:nvPicPr>
        <p:blipFill>
          <a:blip r:embed="rId2">
            <a:extLst>
              <a:ext uri="{28A0092B-C50C-407E-A947-70E740481C1C}">
                <a14:useLocalDpi val="0"/>
              </a:ext>
            </a:extLst>
          </a:blip>
          <a:stretch>
            <a:fillRect/>
          </a:stretch>
        </p:blipFill>
        <p:spPr bwMode="auto">
          <a:xfrm>
            <a:off x="1745079" y="1894666"/>
            <a:ext cx="3431534" cy="44146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矩形 13"/>
          <p:cNvSpPr/>
          <p:nvPr/>
        </p:nvSpPr>
        <p:spPr>
          <a:xfrm>
            <a:off x="6118859" y="328138"/>
            <a:ext cx="4320534" cy="396240"/>
          </a:xfrm>
          <a:prstGeom prst="rect">
            <a:avLst/>
          </a:prstGeom>
        </p:spPr>
        <p:txBody>
          <a:bodyPr wrap="square">
            <a:spAutoFit/>
          </a:bodyPr>
          <a:lstStyle/>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******************研究生党支部</a:t>
            </a:r>
          </a:p>
          <a:p>
            <a:pPr eaLnBrk="1" hangingPunct="1"/>
            <a:r>
              <a:rPr altLang="zh-CN" b="1" lang="en-US" spc="50" sz="10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主题教育活动材料</a:t>
            </a:r>
          </a:p>
        </p:txBody>
      </p:sp>
      <p:sp>
        <p:nvSpPr>
          <p:cNvPr id="15" name="矩形 14"/>
          <p:cNvSpPr/>
          <p:nvPr/>
        </p:nvSpPr>
        <p:spPr>
          <a:xfrm>
            <a:off x="1776540" y="216722"/>
            <a:ext cx="5062408" cy="640080"/>
          </a:xfrm>
          <a:prstGeom prst="rect">
            <a:avLst/>
          </a:prstGeom>
        </p:spPr>
        <p:txBody>
          <a:bodyPr wrap="square">
            <a:spAutoFit/>
          </a:bodyPr>
          <a:lstStyle/>
          <a:p>
            <a:pPr eaLnBrk="1" hangingPunct="1"/>
            <a:r>
              <a:rPr altLang="en-US" b="1" lang="zh-CN" spc="50" sz="3600">
                <a:ln w="3175">
                  <a:noFill/>
                </a:ln>
                <a:solidFill>
                  <a:srgbClr val="FFFF00">
                    <a:alpha val="60000"/>
                  </a:srgbClr>
                </a:solidFill>
                <a:effectLst>
                  <a:outerShdw algn="tl" blurRad="38100" dir="2700000" dist="38100">
                    <a:srgbClr val="000000">
                      <a:alpha val="43137"/>
                    </a:srgbClr>
                  </a:outerShdw>
                </a:effectLst>
                <a:latin charset="-122" pitchFamily="34" typeface="微软雅黑"/>
                <a:ea charset="-122" pitchFamily="34" typeface="微软雅黑"/>
              </a:rPr>
              <a:t>社会主义核心价值观</a:t>
            </a:r>
          </a:p>
        </p:txBody>
      </p:sp>
      <p:pic>
        <p:nvPicPr>
          <p:cNvPr id="16" name="图片 15"/>
          <p:cNvPicPr>
            <a:picLocks noChangeAspect="1"/>
          </p:cNvPicPr>
          <p:nvPr/>
        </p:nvPicPr>
        <p:blipFill>
          <a:blip r:embed="rId3">
            <a:extLst>
              <a:ext uri="{28A0092B-C50C-407E-A947-70E740481C1C}">
                <a14:useLocalDpi val="0"/>
              </a:ext>
            </a:extLst>
          </a:blip>
          <a:stretch>
            <a:fillRect/>
          </a:stretch>
        </p:blipFill>
        <p:spPr>
          <a:xfrm>
            <a:off x="911251" y="85556"/>
            <a:ext cx="853658" cy="853658"/>
          </a:xfrm>
          <a:prstGeom prst="rect">
            <a:avLst/>
          </a:prstGeom>
        </p:spPr>
      </p:pic>
    </p:spTree>
    <p:extLst>
      <p:ext uri="{BB962C8B-B14F-4D97-AF65-F5344CB8AC3E}">
        <p14:creationId val="3759570143"/>
      </p:ext>
    </p:extLst>
  </p:cSld>
  <p:clrMapOvr>
    <a:masterClrMapping/>
  </p:clrMapOvr>
  <mc:AlternateContent>
    <mc:Choice Requires="p14">
      <p:transition advTm="16073" p14:dur="700" spd="med">
        <p:fade/>
      </p:transition>
    </mc:Choice>
    <mc:Fallback>
      <p:transition advTm="16073"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Picture 2"/>
          <p:cNvPicPr>
            <a:picLocks noChangeArrowheads="1" noChangeAspect="1"/>
          </p:cNvPicPr>
          <p:nvPr/>
        </p:nvPicPr>
        <p:blipFill>
          <a:blip r:embed="rId2">
            <a:extLst>
              <a:ext uri="{28A0092B-C50C-407E-A947-70E740481C1C}">
                <a14:useLocalDpi val="0"/>
              </a:ext>
            </a:extLst>
          </a:blip>
          <a:srcRect l="9511" r="20088" t="5087"/>
          <a:stretch>
            <a:fillRect/>
          </a:stretch>
        </p:blipFill>
        <p:spPr bwMode="auto">
          <a:xfrm>
            <a:off x="0" y="0"/>
            <a:ext cx="12192000" cy="68427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9" name="图片 8"/>
          <p:cNvPicPr>
            <a:picLocks noChangeAspect="1"/>
          </p:cNvPicPr>
          <p:nvPr/>
        </p:nvPicPr>
        <p:blipFill>
          <a:blip r:embed="rId3">
            <a:extLst>
              <a:ext uri="{28A0092B-C50C-407E-A947-70E740481C1C}">
                <a14:useLocalDpi val="0"/>
              </a:ext>
            </a:extLst>
          </a:blip>
          <a:stretch>
            <a:fillRect/>
          </a:stretch>
        </p:blipFill>
        <p:spPr bwMode="auto">
          <a:xfrm>
            <a:off x="2196674" y="548645"/>
            <a:ext cx="1755149" cy="1867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矩形 9"/>
          <p:cNvSpPr/>
          <p:nvPr/>
        </p:nvSpPr>
        <p:spPr>
          <a:xfrm>
            <a:off x="2309344" y="2761709"/>
            <a:ext cx="5188738" cy="762000"/>
          </a:xfrm>
          <a:prstGeom prst="rect">
            <a:avLst/>
          </a:prstGeom>
        </p:spPr>
        <p:txBody>
          <a:bodyPr wrap="square">
            <a:spAutoFit/>
          </a:bodyPr>
          <a:lstStyle/>
          <a:p>
            <a:pPr eaLnBrk="1" hangingPunct="1"/>
            <a:r>
              <a:rPr altLang="en-US" b="1" lang="zh-CN" spc="50" sz="440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rPr>
              <a:t>介绍完毕，谢谢！</a:t>
            </a:r>
          </a:p>
        </p:txBody>
      </p:sp>
      <p:grpSp>
        <p:nvGrpSpPr>
          <p:cNvPr id="11" name="组合 10"/>
          <p:cNvGrpSpPr/>
          <p:nvPr/>
        </p:nvGrpSpPr>
        <p:grpSpPr>
          <a:xfrm>
            <a:off x="2347441" y="3540039"/>
            <a:ext cx="5052259" cy="437203"/>
            <a:chOff x="1032371" y="4492342"/>
            <a:chExt cx="7448467" cy="59689"/>
          </a:xfrm>
        </p:grpSpPr>
        <p:cxnSp>
          <p:nvCxnSpPr>
            <p:cNvPr id="12" name="直接连接符 11"/>
            <p:cNvCxnSpPr/>
            <p:nvPr/>
          </p:nvCxnSpPr>
          <p:spPr>
            <a:xfrm>
              <a:off x="1032371" y="4552031"/>
              <a:ext cx="74484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32371" y="4492342"/>
              <a:ext cx="744846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2196673" y="3531148"/>
            <a:ext cx="5673806" cy="1325880"/>
          </a:xfrm>
          <a:prstGeom prst="rect">
            <a:avLst/>
          </a:prstGeom>
        </p:spPr>
        <p:txBody>
          <a:bodyPr wrap="square">
            <a:spAutoFit/>
          </a:bodyPr>
          <a:lstStyle/>
          <a:p>
            <a:pPr eaLnBrk="1" hangingPunct="1">
              <a:lnSpc>
                <a:spcPct val="150000"/>
              </a:lnSpc>
            </a:pPr>
            <a:r>
              <a:rPr altLang="en-US" lang="zh-CN" spc="5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rPr>
              <a:t>  *****************研究生党支部</a:t>
            </a:r>
          </a:p>
          <a:p>
            <a:pPr eaLnBrk="1" hangingPunct="1">
              <a:lnSpc>
                <a:spcPct val="150000"/>
              </a:lnSpc>
            </a:pPr>
            <a:r>
              <a:rPr altLang="en-US" lang="zh-CN" spc="5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rPr>
              <a:t>“培育与践行社会主义核心价值观”主题教育活动</a:t>
            </a:r>
          </a:p>
          <a:p>
            <a:pPr eaLnBrk="1" hangingPunct="1">
              <a:lnSpc>
                <a:spcPct val="150000"/>
              </a:lnSpc>
            </a:pPr>
            <a:r>
              <a:rPr altLang="en-US" lang="zh-CN" spc="50">
                <a:ln w="3175">
                  <a:noFill/>
                </a:ln>
                <a:gradFill>
                  <a:gsLst>
                    <a:gs pos="25000">
                      <a:srgbClr val="FF0000"/>
                    </a:gs>
                    <a:gs pos="100000">
                      <a:schemeClr val="accent2">
                        <a:shade val="45000"/>
                        <a:satMod val="165000"/>
                      </a:schemeClr>
                    </a:gs>
                  </a:gsLst>
                  <a:lin ang="5400000"/>
                </a:gradFill>
                <a:latin charset="-122" pitchFamily="34" typeface="微软雅黑"/>
                <a:ea charset="-122" pitchFamily="34" typeface="微软雅黑"/>
              </a:rPr>
              <a:t>  2014.5.22</a:t>
            </a:r>
          </a:p>
        </p:txBody>
      </p:sp>
      <p:grpSp>
        <p:nvGrpSpPr>
          <p:cNvPr id="13" name="组合 12"/>
          <p:cNvGrpSpPr/>
          <p:nvPr/>
        </p:nvGrpSpPr>
        <p:grpSpPr>
          <a:xfrm>
            <a:off x="2347441" y="3977242"/>
            <a:ext cx="5052259" cy="437203"/>
            <a:chOff x="1032371" y="4492342"/>
            <a:chExt cx="7448467" cy="59689"/>
          </a:xfrm>
        </p:grpSpPr>
        <p:cxnSp>
          <p:nvCxnSpPr>
            <p:cNvPr id="16" name="直接连接符 15"/>
            <p:cNvCxnSpPr/>
            <p:nvPr/>
          </p:nvCxnSpPr>
          <p:spPr>
            <a:xfrm>
              <a:off x="1032371" y="4552031"/>
              <a:ext cx="74484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32371" y="4492342"/>
              <a:ext cx="744846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460865955"/>
      </p:ext>
    </p:extLst>
  </p:cSld>
  <p:clrMapOvr>
    <a:masterClrMapping/>
  </p:clrMapOvr>
  <mc:AlternateContent>
    <mc:Choice Requires="p14">
      <p:transition advTm="10927" p14:dur="700" spd="med">
        <p:fade/>
      </p:transition>
    </mc:Choice>
    <mc:Fallback>
      <p:transition advTm="10927" spd="med">
        <p:fade/>
      </p:transition>
    </mc:Fallback>
  </mc:AlternateContent>
  <p:timing/>
</p:sld>
</file>

<file path=ppt/tags/tag1.xml><?xml version="1.0" encoding="utf-8"?>
<p:tagLst xmlns:p="http://schemas.openxmlformats.org/presentationml/2006/main">
  <p:tag name="TIMING" val="|0.3|1.7|11.7|8.4|0.7|16.4|12.4"/>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2" val="a06e6c9584914f50ab68c17cd1d49ad82916b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2">
      <a:dk1>
        <a:srgbClr val="000000"/>
      </a:dk1>
      <a:lt1>
        <a:srgbClr val="FFFFFF"/>
      </a:lt1>
      <a:dk2>
        <a:srgbClr val="FF9933"/>
      </a:dk2>
      <a:lt2>
        <a:srgbClr val="000000"/>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FF9933"/>
        </a:dk2>
        <a:lt2>
          <a:srgbClr val="000000"/>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69</Paragraphs>
  <Slides>8</Slides>
  <Notes>4</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8</vt:i4>
      </vt:variant>
    </vt:vector>
  </HeadingPairs>
  <TitlesOfParts>
    <vt:vector baseType="lpstr" size="18">
      <vt:lpstr>Arial</vt:lpstr>
      <vt:lpstr>Calibri</vt:lpstr>
      <vt:lpstr>宋体</vt:lpstr>
      <vt:lpstr>SimHei</vt:lpstr>
      <vt:lpstr>Wingdings</vt:lpstr>
      <vt:lpstr>Calibri Light</vt:lpstr>
      <vt:lpstr>微软雅黑</vt:lpstr>
      <vt:lpstr>华文行楷</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2021-08-22T12:03:54Z</dcterms:created>
  <cp:lastPrinted>2021-08-22T12:03:54Z</cp:lastPrinted>
  <dcterms:modified xsi:type="dcterms:W3CDTF">2021-08-22T05:43:20Z</dcterms:modified>
  <cp:revision>1</cp:revision>
</cp:coreProperties>
</file>