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79" r:id="rId4"/>
    <p:sldId id="256" r:id="rId5"/>
    <p:sldId id="257" r:id="rId6"/>
    <p:sldId id="258" r:id="rId7"/>
    <p:sldId id="259" r:id="rId8"/>
    <p:sldId id="260" r:id="rId9"/>
    <p:sldId id="261" r:id="rId10"/>
    <p:sldId id="262" r:id="rId11"/>
    <p:sldId id="263" r:id="rId12"/>
    <p:sldId id="265" r:id="rId13"/>
    <p:sldId id="280" r:id="rId14"/>
    <p:sldId id="266" r:id="rId15"/>
    <p:sldId id="268" r:id="rId16"/>
    <p:sldId id="269" r:id="rId17"/>
    <p:sldId id="270" r:id="rId18"/>
    <p:sldId id="271" r:id="rId19"/>
    <p:sldId id="272" r:id="rId20"/>
    <p:sldId id="273" r:id="rId21"/>
    <p:sldId id="274" r:id="rId22"/>
    <p:sldId id="275" r:id="rId23"/>
    <p:sldId id="281" r:id="rId24"/>
    <p:sldId id="277" r:id="rId25"/>
    <p:sldId id="278" r:id="rId26"/>
    <p:sldId id="1740"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65" userDrawn="1">
          <p15:clr>
            <a:srgbClr val="A4A3A4"/>
          </p15:clr>
        </p15:guide>
        <p15:guide id="3" orient="horz" pos="640" userDrawn="1">
          <p15:clr>
            <a:srgbClr val="A4A3A4"/>
          </p15:clr>
        </p15:guide>
        <p15:guide id="4" orient="horz" pos="777"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6314" autoAdjust="0"/>
  </p:normalViewPr>
  <p:slideViewPr>
    <p:cSldViewPr snapToGrid="0" showGuides="1">
      <p:cViewPr varScale="1">
        <p:scale>
          <a:sx n="108" d="100"/>
          <a:sy n="108" d="100"/>
        </p:scale>
        <p:origin x="762" y="114"/>
      </p:cViewPr>
      <p:guideLst>
        <p:guide pos="416"/>
        <p:guide pos="7265"/>
        <p:guide orient="horz" pos="640"/>
        <p:guide orient="horz" pos="777"/>
        <p:guide orient="horz" pos="3928"/>
        <p:guide orient="horz" pos="3864"/>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2.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A6813-3B1C-4486-AE47-972ED29C9E2F}" type="datetimeFigureOut">
              <a:rPr lang="zh-CN" altLang="en-US" smtClean="0"/>
              <a:t>2021/1/7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F07134-F004-4ABE-97AA-B1E0E75F311C}" type="slidenum">
              <a:rPr lang="zh-CN" altLang="en-US" smtClean="0"/>
              <a:t>‹#›</a:t>
            </a:fld>
            <a:endParaRPr lang="zh-CN" altLang="en-US"/>
          </a:p>
        </p:txBody>
      </p:sp>
    </p:spTree>
    <p:extLst>
      <p:ext uri="{BB962C8B-B14F-4D97-AF65-F5344CB8AC3E}">
        <p14:creationId val="416077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6CE72258-CF03-4E7D-9476-20B0FE647EF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998C03D-CA3B-4133-82CB-FCDF9C50AF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75A2DF-E458-408F-B3D5-BC8DECB8B2B8}"/>
              </a:ext>
            </a:extLst>
          </p:cNvPr>
          <p:cNvSpPr>
            <a:spLocks noGrp="1"/>
          </p:cNvSpPr>
          <p:nvPr>
            <p:ph type="dt" sz="half" idx="10"/>
          </p:nvPr>
        </p:nvSpPr>
        <p:spPr/>
        <p:txBody>
          <a:bodyPr/>
          <a:lstStyle/>
          <a:p>
            <a:fld id="{90E64277-9405-4563-AB8D-66A6BAE9EF85}" type="datetimeFigureOut">
              <a:rPr lang="zh-CN" altLang="en-US" smtClean="0"/>
              <a:t>2021/1/7</a:t>
            </a:fld>
            <a:endParaRPr lang="zh-CN" altLang="en-US"/>
          </a:p>
        </p:txBody>
      </p:sp>
      <p:sp>
        <p:nvSpPr>
          <p:cNvPr id="5" name="页脚占位符 4">
            <a:extLst>
              <a:ext uri="{FF2B5EF4-FFF2-40B4-BE49-F238E27FC236}">
                <a16:creationId xmlns:a16="http://schemas.microsoft.com/office/drawing/2014/main" id="{67EE5B04-6F1E-4D68-8150-A3CED62D54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D7771E-5EEF-4147-A69E-083DA661675C}"/>
              </a:ext>
            </a:extLst>
          </p:cNvPr>
          <p:cNvSpPr>
            <a:spLocks noGrp="1"/>
          </p:cNvSpPr>
          <p:nvPr>
            <p:ph type="sldNum" sz="quarter" idx="12"/>
          </p:nvPr>
        </p:nvSpPr>
        <p:spPr/>
        <p:txBody>
          <a:bodyPr/>
          <a:lstStyle/>
          <a:p>
            <a:fld id="{B90D6A75-E0D5-4872-9002-2B0D973F4E71}" type="slidenum">
              <a:rPr lang="zh-CN" altLang="en-US" smtClean="0"/>
              <a:t>‹#›</a:t>
            </a:fld>
            <a:endParaRPr lang="zh-CN" altLang="en-US"/>
          </a:p>
        </p:txBody>
      </p:sp>
    </p:spTree>
    <p:extLst>
      <p:ext uri="{BB962C8B-B14F-4D97-AF65-F5344CB8AC3E}">
        <p14:creationId val="2031924914"/>
      </p:ext>
    </p:extLst>
  </p:cSld>
  <p:clrMapOvr>
    <a:masterClrMapping/>
  </p:clrMapOvr>
  <p:transition spd="slow" advTm="3000">
    <p:push dir="u"/>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206B198E-2354-4CAD-9CB7-EBA2A740D39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8FB6BD-1A22-4E15-A8FD-F8224D1C1B9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73C169-B132-4030-8C71-845080FE0B93}"/>
              </a:ext>
            </a:extLst>
          </p:cNvPr>
          <p:cNvSpPr>
            <a:spLocks noGrp="1"/>
          </p:cNvSpPr>
          <p:nvPr>
            <p:ph type="dt" sz="half" idx="10"/>
          </p:nvPr>
        </p:nvSpPr>
        <p:spPr/>
        <p:txBody>
          <a:bodyPr/>
          <a:lstStyle/>
          <a:p>
            <a:fld id="{90E64277-9405-4563-AB8D-66A6BAE9EF85}" type="datetimeFigureOut">
              <a:rPr lang="zh-CN" altLang="en-US" smtClean="0"/>
              <a:t>2021/1/7</a:t>
            </a:fld>
            <a:endParaRPr lang="zh-CN" altLang="en-US"/>
          </a:p>
        </p:txBody>
      </p:sp>
      <p:sp>
        <p:nvSpPr>
          <p:cNvPr id="5" name="页脚占位符 4">
            <a:extLst>
              <a:ext uri="{FF2B5EF4-FFF2-40B4-BE49-F238E27FC236}">
                <a16:creationId xmlns:a16="http://schemas.microsoft.com/office/drawing/2014/main" id="{B8FA1E4C-E21A-40FE-907E-98EB5CFDADC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6C70282-E050-460C-8660-69BA7B1B6B60}"/>
              </a:ext>
            </a:extLst>
          </p:cNvPr>
          <p:cNvSpPr>
            <a:spLocks noGrp="1"/>
          </p:cNvSpPr>
          <p:nvPr>
            <p:ph type="sldNum" sz="quarter" idx="12"/>
          </p:nvPr>
        </p:nvSpPr>
        <p:spPr/>
        <p:txBody>
          <a:bodyPr/>
          <a:lstStyle/>
          <a:p>
            <a:fld id="{B90D6A75-E0D5-4872-9002-2B0D973F4E71}" type="slidenum">
              <a:rPr lang="zh-CN" altLang="en-US" smtClean="0"/>
              <a:t>‹#›</a:t>
            </a:fld>
            <a:endParaRPr lang="zh-CN" altLang="en-US"/>
          </a:p>
        </p:txBody>
      </p:sp>
    </p:spTree>
    <p:extLst>
      <p:ext uri="{BB962C8B-B14F-4D97-AF65-F5344CB8AC3E}">
        <p14:creationId val="2436674820"/>
      </p:ext>
    </p:extLst>
  </p:cSld>
  <p:clrMapOvr>
    <a:masterClrMapping/>
  </p:clrMapOvr>
  <p:transition spd="slow" advTm="3000">
    <p:push dir="u"/>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312ECE9B-9D17-41EF-94A7-4EE917B3B0C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39824E1-D212-41B7-B169-9878FC2EE81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BD5721-0C9B-4A7C-B4FE-F513D252FE63}"/>
              </a:ext>
            </a:extLst>
          </p:cNvPr>
          <p:cNvSpPr>
            <a:spLocks noGrp="1"/>
          </p:cNvSpPr>
          <p:nvPr>
            <p:ph type="dt" sz="half" idx="10"/>
          </p:nvPr>
        </p:nvSpPr>
        <p:spPr/>
        <p:txBody>
          <a:bodyPr/>
          <a:lstStyle/>
          <a:p>
            <a:fld id="{90E64277-9405-4563-AB8D-66A6BAE9EF85}" type="datetimeFigureOut">
              <a:rPr lang="zh-CN" altLang="en-US" smtClean="0"/>
              <a:t>2021/1/7</a:t>
            </a:fld>
            <a:endParaRPr lang="zh-CN" altLang="en-US"/>
          </a:p>
        </p:txBody>
      </p:sp>
      <p:sp>
        <p:nvSpPr>
          <p:cNvPr id="5" name="页脚占位符 4">
            <a:extLst>
              <a:ext uri="{FF2B5EF4-FFF2-40B4-BE49-F238E27FC236}">
                <a16:creationId xmlns:a16="http://schemas.microsoft.com/office/drawing/2014/main" id="{C4918BC0-843B-480D-9960-E0A6FB534A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CB44727-D36F-4285-835A-8BAAF8E58109}"/>
              </a:ext>
            </a:extLst>
          </p:cNvPr>
          <p:cNvSpPr>
            <a:spLocks noGrp="1"/>
          </p:cNvSpPr>
          <p:nvPr>
            <p:ph type="sldNum" sz="quarter" idx="12"/>
          </p:nvPr>
        </p:nvSpPr>
        <p:spPr/>
        <p:txBody>
          <a:bodyPr/>
          <a:lstStyle/>
          <a:p>
            <a:fld id="{B90D6A75-E0D5-4872-9002-2B0D973F4E71}" type="slidenum">
              <a:rPr lang="zh-CN" altLang="en-US" smtClean="0"/>
              <a:t>‹#›</a:t>
            </a:fld>
            <a:endParaRPr lang="zh-CN" altLang="en-US"/>
          </a:p>
        </p:txBody>
      </p:sp>
    </p:spTree>
    <p:extLst>
      <p:ext uri="{BB962C8B-B14F-4D97-AF65-F5344CB8AC3E}">
        <p14:creationId val="3789513288"/>
      </p:ext>
    </p:extLst>
  </p:cSld>
  <p:clrMapOvr>
    <a:masterClrMapping/>
  </p:clrMapOvr>
  <p:transition spd="slow" advTm="3000">
    <p:push dir="u"/>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0656678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4892958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939475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6070998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735896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9550327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7914810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2851896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78A17AAA-6F7E-416E-B514-55A681F117F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EE46CD-FC3A-453C-8F3E-87F5F303CC5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2D0C3E7-142E-417E-9055-F394B5901AA2}"/>
              </a:ext>
            </a:extLst>
          </p:cNvPr>
          <p:cNvSpPr>
            <a:spLocks noGrp="1"/>
          </p:cNvSpPr>
          <p:nvPr>
            <p:ph type="dt" sz="half" idx="10"/>
          </p:nvPr>
        </p:nvSpPr>
        <p:spPr/>
        <p:txBody>
          <a:bodyPr/>
          <a:lstStyle/>
          <a:p>
            <a:fld id="{90E64277-9405-4563-AB8D-66A6BAE9EF85}" type="datetimeFigureOut">
              <a:rPr lang="zh-CN" altLang="en-US" smtClean="0"/>
              <a:t>2021/1/7</a:t>
            </a:fld>
            <a:endParaRPr lang="zh-CN" altLang="en-US"/>
          </a:p>
        </p:txBody>
      </p:sp>
      <p:sp>
        <p:nvSpPr>
          <p:cNvPr id="5" name="页脚占位符 4">
            <a:extLst>
              <a:ext uri="{FF2B5EF4-FFF2-40B4-BE49-F238E27FC236}">
                <a16:creationId xmlns:a16="http://schemas.microsoft.com/office/drawing/2014/main" id="{982C424C-1691-48E0-AE51-10161D55797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0461BB7-3513-44B0-8C6F-EB155966E690}"/>
              </a:ext>
            </a:extLst>
          </p:cNvPr>
          <p:cNvSpPr>
            <a:spLocks noGrp="1"/>
          </p:cNvSpPr>
          <p:nvPr>
            <p:ph type="sldNum" sz="quarter" idx="12"/>
          </p:nvPr>
        </p:nvSpPr>
        <p:spPr/>
        <p:txBody>
          <a:bodyPr/>
          <a:lstStyle/>
          <a:p>
            <a:fld id="{B90D6A75-E0D5-4872-9002-2B0D973F4E71}" type="slidenum">
              <a:rPr lang="zh-CN" altLang="en-US" smtClean="0"/>
              <a:t>‹#›</a:t>
            </a:fld>
            <a:endParaRPr lang="zh-CN" altLang="en-US"/>
          </a:p>
        </p:txBody>
      </p:sp>
    </p:spTree>
    <p:extLst>
      <p:ext uri="{BB962C8B-B14F-4D97-AF65-F5344CB8AC3E}">
        <p14:creationId val="2075545675"/>
      </p:ext>
    </p:extLst>
  </p:cSld>
  <p:clrMapOvr>
    <a:masterClrMapping/>
  </p:clrMapOvr>
  <p:transition spd="slow" advTm="3000">
    <p:push dir="u"/>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3863020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07596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3141504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
        <p:nvSpPr>
          <p:cNvPr id="2" name="矩形 1">
            <a:extLst>
              <a:ext uri="{FF2B5EF4-FFF2-40B4-BE49-F238E27FC236}">
                <a16:creationId xmlns:a16="http://schemas.microsoft.com/office/drawing/2014/main" id="{88BE5C05-7BE2-4B11-B765-9A0F2888B666}"/>
              </a:ext>
            </a:extLst>
          </p:cNvPr>
          <p:cNvSpPr/>
          <p:nvPr userDrawn="1"/>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E7C4015B-EE61-4C45-8BE0-B78DED80940C}"/>
              </a:ext>
            </a:extLst>
          </p:cNvPr>
          <p:cNvSpPr/>
          <p:nvPr userDrawn="1"/>
        </p:nvSpPr>
        <p:spPr>
          <a:xfrm>
            <a:off x="101600" y="101600"/>
            <a:ext cx="11988801" cy="665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19603475-20A8-41F5-B034-1291A175B847}"/>
              </a:ext>
            </a:extLst>
          </p:cNvPr>
          <p:cNvGrpSpPr/>
          <p:nvPr userDrawn="1"/>
        </p:nvGrpSpPr>
        <p:grpSpPr>
          <a:xfrm>
            <a:off x="495299" y="410632"/>
            <a:ext cx="1203678" cy="554568"/>
            <a:chOff x="762000" y="474132"/>
            <a:chExt cx="1203678" cy="554568"/>
          </a:xfrm>
        </p:grpSpPr>
        <p:sp>
          <p:nvSpPr>
            <p:cNvPr id="7" name="箭头: V 形 6">
              <a:extLst>
                <a:ext uri="{FF2B5EF4-FFF2-40B4-BE49-F238E27FC236}">
                  <a16:creationId xmlns:a16="http://schemas.microsoft.com/office/drawing/2014/main" id="{2A9A4B40-1BB0-4815-AA0A-08A9998E89AE}"/>
                </a:ext>
              </a:extLst>
            </p:cNvPr>
            <p:cNvSpPr/>
            <p:nvPr userDrawn="1"/>
          </p:nvSpPr>
          <p:spPr>
            <a:xfrm>
              <a:off x="1411110" y="474132"/>
              <a:ext cx="554568" cy="554568"/>
            </a:xfrm>
            <a:prstGeom prst="chevr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五边形 7">
              <a:extLst>
                <a:ext uri="{FF2B5EF4-FFF2-40B4-BE49-F238E27FC236}">
                  <a16:creationId xmlns:a16="http://schemas.microsoft.com/office/drawing/2014/main" id="{58FF9D13-2B1C-4ACA-9142-D6C6420E0DA2}"/>
                </a:ext>
              </a:extLst>
            </p:cNvPr>
            <p:cNvSpPr/>
            <p:nvPr userDrawn="1"/>
          </p:nvSpPr>
          <p:spPr>
            <a:xfrm>
              <a:off x="762000" y="474132"/>
              <a:ext cx="649109" cy="543280"/>
            </a:xfrm>
            <a:prstGeom prst="homePlat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533951758"/>
      </p:ext>
    </p:extLst>
  </p:cSld>
  <p:clrMapOvr>
    <a:masterClrMapping/>
  </p:clrMapOvr>
  <p:transition spd="slow" advTm="3000">
    <p:push dir="u"/>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2F93E3A4-7062-4FF0-89A9-AB31D7B56F5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AA28F9-1707-47E3-970F-F6D399C8D4B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F9DCFF3-406A-4C79-A2FE-0C2B279025E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8DB5285-33D9-4E99-8CD0-201C163109EB}"/>
              </a:ext>
            </a:extLst>
          </p:cNvPr>
          <p:cNvSpPr>
            <a:spLocks noGrp="1"/>
          </p:cNvSpPr>
          <p:nvPr>
            <p:ph type="dt" sz="half" idx="10"/>
          </p:nvPr>
        </p:nvSpPr>
        <p:spPr/>
        <p:txBody>
          <a:bodyPr/>
          <a:lstStyle/>
          <a:p>
            <a:fld id="{90E64277-9405-4563-AB8D-66A6BAE9EF85}" type="datetimeFigureOut">
              <a:rPr lang="zh-CN" altLang="en-US" smtClean="0"/>
              <a:t>2021/1/7</a:t>
            </a:fld>
            <a:endParaRPr lang="zh-CN" altLang="en-US"/>
          </a:p>
        </p:txBody>
      </p:sp>
      <p:sp>
        <p:nvSpPr>
          <p:cNvPr id="6" name="页脚占位符 5">
            <a:extLst>
              <a:ext uri="{FF2B5EF4-FFF2-40B4-BE49-F238E27FC236}">
                <a16:creationId xmlns:a16="http://schemas.microsoft.com/office/drawing/2014/main" id="{429A302F-2DAE-401A-8DDA-3929A9CACF7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AA7BA31-A595-45B1-98C5-27EE5C9C6B17}"/>
              </a:ext>
            </a:extLst>
          </p:cNvPr>
          <p:cNvSpPr>
            <a:spLocks noGrp="1"/>
          </p:cNvSpPr>
          <p:nvPr>
            <p:ph type="sldNum" sz="quarter" idx="12"/>
          </p:nvPr>
        </p:nvSpPr>
        <p:spPr/>
        <p:txBody>
          <a:bodyPr/>
          <a:lstStyle/>
          <a:p>
            <a:fld id="{B90D6A75-E0D5-4872-9002-2B0D973F4E71}" type="slidenum">
              <a:rPr lang="zh-CN" altLang="en-US" smtClean="0"/>
              <a:t>‹#›</a:t>
            </a:fld>
            <a:endParaRPr lang="zh-CN" altLang="en-US"/>
          </a:p>
        </p:txBody>
      </p:sp>
    </p:spTree>
    <p:extLst>
      <p:ext uri="{BB962C8B-B14F-4D97-AF65-F5344CB8AC3E}">
        <p14:creationId val="2423869779"/>
      </p:ext>
    </p:extLst>
  </p:cSld>
  <p:clrMapOvr>
    <a:masterClrMapping/>
  </p:clrMapOvr>
  <p:transition spd="slow" advTm="3000">
    <p:push dir="u"/>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690A385E-AA38-4A3F-8072-95E710A548A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08503ED-0B33-4C5A-AC8A-20A2CCD2C1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40B293F-01C5-4243-AEEE-2DC174D2591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B08C9E0-7CBE-451D-9ADC-2D9B4E066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2E6CD24-215A-4C08-A3C8-F84CDF2E5C3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E1C5095-05C2-4FD9-AD24-8DFC81668589}"/>
              </a:ext>
            </a:extLst>
          </p:cNvPr>
          <p:cNvSpPr>
            <a:spLocks noGrp="1"/>
          </p:cNvSpPr>
          <p:nvPr>
            <p:ph type="dt" sz="half" idx="10"/>
          </p:nvPr>
        </p:nvSpPr>
        <p:spPr/>
        <p:txBody>
          <a:bodyPr/>
          <a:lstStyle/>
          <a:p>
            <a:fld id="{90E64277-9405-4563-AB8D-66A6BAE9EF85}" type="datetimeFigureOut">
              <a:rPr lang="zh-CN" altLang="en-US" smtClean="0"/>
              <a:t>2021/1/7</a:t>
            </a:fld>
            <a:endParaRPr lang="zh-CN" altLang="en-US"/>
          </a:p>
        </p:txBody>
      </p:sp>
      <p:sp>
        <p:nvSpPr>
          <p:cNvPr id="8" name="页脚占位符 7">
            <a:extLst>
              <a:ext uri="{FF2B5EF4-FFF2-40B4-BE49-F238E27FC236}">
                <a16:creationId xmlns:a16="http://schemas.microsoft.com/office/drawing/2014/main" id="{1AFC2632-5BAF-48F7-8ED9-CB311731E22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A58D585-780F-4114-AA45-4AD503AA398C}"/>
              </a:ext>
            </a:extLst>
          </p:cNvPr>
          <p:cNvSpPr>
            <a:spLocks noGrp="1"/>
          </p:cNvSpPr>
          <p:nvPr>
            <p:ph type="sldNum" sz="quarter" idx="12"/>
          </p:nvPr>
        </p:nvSpPr>
        <p:spPr/>
        <p:txBody>
          <a:bodyPr/>
          <a:lstStyle/>
          <a:p>
            <a:fld id="{B90D6A75-E0D5-4872-9002-2B0D973F4E71}" type="slidenum">
              <a:rPr lang="zh-CN" altLang="en-US" smtClean="0"/>
              <a:t>‹#›</a:t>
            </a:fld>
            <a:endParaRPr lang="zh-CN" altLang="en-US"/>
          </a:p>
        </p:txBody>
      </p:sp>
    </p:spTree>
    <p:extLst>
      <p:ext uri="{BB962C8B-B14F-4D97-AF65-F5344CB8AC3E}">
        <p14:creationId val="3055879206"/>
      </p:ext>
    </p:extLst>
  </p:cSld>
  <p:clrMapOvr>
    <a:masterClrMapping/>
  </p:clrMapOvr>
  <p:transition spd="slow" advTm="3000">
    <p:push dir="u"/>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9E72315B-B9D1-40C2-A30F-904DA16E4AB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EF756F1-C1BA-4FB9-91D8-7AA8499771F9}"/>
              </a:ext>
            </a:extLst>
          </p:cNvPr>
          <p:cNvSpPr>
            <a:spLocks noGrp="1"/>
          </p:cNvSpPr>
          <p:nvPr>
            <p:ph type="dt" sz="half" idx="10"/>
          </p:nvPr>
        </p:nvSpPr>
        <p:spPr/>
        <p:txBody>
          <a:bodyPr/>
          <a:lstStyle/>
          <a:p>
            <a:fld id="{90E64277-9405-4563-AB8D-66A6BAE9EF85}" type="datetimeFigureOut">
              <a:rPr lang="zh-CN" altLang="en-US" smtClean="0"/>
              <a:t>2021/1/7</a:t>
            </a:fld>
            <a:endParaRPr lang="zh-CN" altLang="en-US"/>
          </a:p>
        </p:txBody>
      </p:sp>
      <p:sp>
        <p:nvSpPr>
          <p:cNvPr id="4" name="页脚占位符 3">
            <a:extLst>
              <a:ext uri="{FF2B5EF4-FFF2-40B4-BE49-F238E27FC236}">
                <a16:creationId xmlns:a16="http://schemas.microsoft.com/office/drawing/2014/main" id="{BF5D03FB-D2C2-49CA-9560-8CC575B41ED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DBAA98A-3688-420C-ADCA-FF85356F591B}"/>
              </a:ext>
            </a:extLst>
          </p:cNvPr>
          <p:cNvSpPr>
            <a:spLocks noGrp="1"/>
          </p:cNvSpPr>
          <p:nvPr>
            <p:ph type="sldNum" sz="quarter" idx="12"/>
          </p:nvPr>
        </p:nvSpPr>
        <p:spPr/>
        <p:txBody>
          <a:bodyPr/>
          <a:lstStyle/>
          <a:p>
            <a:fld id="{B90D6A75-E0D5-4872-9002-2B0D973F4E71}" type="slidenum">
              <a:rPr lang="zh-CN" altLang="en-US" smtClean="0"/>
              <a:t>‹#›</a:t>
            </a:fld>
            <a:endParaRPr lang="zh-CN" altLang="en-US"/>
          </a:p>
        </p:txBody>
      </p:sp>
    </p:spTree>
    <p:extLst>
      <p:ext uri="{BB962C8B-B14F-4D97-AF65-F5344CB8AC3E}">
        <p14:creationId val="1986998742"/>
      </p:ext>
    </p:extLst>
  </p:cSld>
  <p:clrMapOvr>
    <a:masterClrMapping/>
  </p:clrMapOvr>
  <p:transition spd="slow" advTm="3000">
    <p:push dir="u"/>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2B827B22-416C-42F5-B44E-4F74E45BB662}"/>
              </a:ext>
            </a:extLst>
          </p:cNvPr>
          <p:cNvSpPr>
            <a:spLocks noGrp="1"/>
          </p:cNvSpPr>
          <p:nvPr>
            <p:ph type="dt" sz="half" idx="10"/>
          </p:nvPr>
        </p:nvSpPr>
        <p:spPr/>
        <p:txBody>
          <a:bodyPr/>
          <a:lstStyle/>
          <a:p>
            <a:fld id="{90E64277-9405-4563-AB8D-66A6BAE9EF85}" type="datetimeFigureOut">
              <a:rPr lang="zh-CN" altLang="en-US" smtClean="0"/>
              <a:t>2021/1/7</a:t>
            </a:fld>
            <a:endParaRPr lang="zh-CN" altLang="en-US"/>
          </a:p>
        </p:txBody>
      </p:sp>
      <p:sp>
        <p:nvSpPr>
          <p:cNvPr id="3" name="页脚占位符 2">
            <a:extLst>
              <a:ext uri="{FF2B5EF4-FFF2-40B4-BE49-F238E27FC236}">
                <a16:creationId xmlns:a16="http://schemas.microsoft.com/office/drawing/2014/main" id="{C52A80B8-2E56-421E-9B71-C798483CE79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C1E1BA5-1260-48D2-A801-553A23B71D47}"/>
              </a:ext>
            </a:extLst>
          </p:cNvPr>
          <p:cNvSpPr>
            <a:spLocks noGrp="1"/>
          </p:cNvSpPr>
          <p:nvPr>
            <p:ph type="sldNum" sz="quarter" idx="12"/>
          </p:nvPr>
        </p:nvSpPr>
        <p:spPr/>
        <p:txBody>
          <a:bodyPr/>
          <a:lstStyle/>
          <a:p>
            <a:fld id="{B90D6A75-E0D5-4872-9002-2B0D973F4E71}" type="slidenum">
              <a:rPr lang="zh-CN" altLang="en-US" smtClean="0"/>
              <a:t>‹#›</a:t>
            </a:fld>
            <a:endParaRPr lang="zh-CN" altLang="en-US"/>
          </a:p>
        </p:txBody>
      </p:sp>
    </p:spTree>
    <p:extLst>
      <p:ext uri="{BB962C8B-B14F-4D97-AF65-F5344CB8AC3E}">
        <p14:creationId val="2491455999"/>
      </p:ext>
    </p:extLst>
  </p:cSld>
  <p:clrMapOvr>
    <a:masterClrMapping/>
  </p:clrMapOvr>
  <p:transition spd="slow" advTm="3000">
    <p:push dir="u"/>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493C341D-6C0C-4438-BC50-BB8FF8C43BC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9990964-E90A-45A6-A6D4-CE35F14A68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B8A01D8-16E8-4910-B6F3-2A6A23F7B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EFF4C93-B141-4C06-8DA9-9C779B0C2D4B}"/>
              </a:ext>
            </a:extLst>
          </p:cNvPr>
          <p:cNvSpPr>
            <a:spLocks noGrp="1"/>
          </p:cNvSpPr>
          <p:nvPr>
            <p:ph type="dt" sz="half" idx="10"/>
          </p:nvPr>
        </p:nvSpPr>
        <p:spPr/>
        <p:txBody>
          <a:bodyPr/>
          <a:lstStyle/>
          <a:p>
            <a:fld id="{90E64277-9405-4563-AB8D-66A6BAE9EF85}" type="datetimeFigureOut">
              <a:rPr lang="zh-CN" altLang="en-US" smtClean="0"/>
              <a:t>2021/1/7</a:t>
            </a:fld>
            <a:endParaRPr lang="zh-CN" altLang="en-US"/>
          </a:p>
        </p:txBody>
      </p:sp>
      <p:sp>
        <p:nvSpPr>
          <p:cNvPr id="6" name="页脚占位符 5">
            <a:extLst>
              <a:ext uri="{FF2B5EF4-FFF2-40B4-BE49-F238E27FC236}">
                <a16:creationId xmlns:a16="http://schemas.microsoft.com/office/drawing/2014/main" id="{C7BA954B-0F54-461A-86D8-CBD6CF0457E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9391F8-F870-46E6-984D-A5193053219E}"/>
              </a:ext>
            </a:extLst>
          </p:cNvPr>
          <p:cNvSpPr>
            <a:spLocks noGrp="1"/>
          </p:cNvSpPr>
          <p:nvPr>
            <p:ph type="sldNum" sz="quarter" idx="12"/>
          </p:nvPr>
        </p:nvSpPr>
        <p:spPr/>
        <p:txBody>
          <a:bodyPr/>
          <a:lstStyle/>
          <a:p>
            <a:fld id="{B90D6A75-E0D5-4872-9002-2B0D973F4E71}" type="slidenum">
              <a:rPr lang="zh-CN" altLang="en-US" smtClean="0"/>
              <a:t>‹#›</a:t>
            </a:fld>
            <a:endParaRPr lang="zh-CN" altLang="en-US"/>
          </a:p>
        </p:txBody>
      </p:sp>
    </p:spTree>
    <p:extLst>
      <p:ext uri="{BB962C8B-B14F-4D97-AF65-F5344CB8AC3E}">
        <p14:creationId val="533871763"/>
      </p:ext>
    </p:extLst>
  </p:cSld>
  <p:clrMapOvr>
    <a:masterClrMapping/>
  </p:clrMapOvr>
  <p:transition spd="slow" advTm="3000">
    <p:push dir="u"/>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40D8E91E-B225-4496-B7BD-3CCA54F27B7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9F3968-9533-4389-8FFD-E5A57DE493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F8578C-BD47-41C1-81AC-FCBC286522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748046C-78C1-4978-AFBD-10FD2128A2C6}"/>
              </a:ext>
            </a:extLst>
          </p:cNvPr>
          <p:cNvSpPr>
            <a:spLocks noGrp="1"/>
          </p:cNvSpPr>
          <p:nvPr>
            <p:ph type="dt" sz="half" idx="10"/>
          </p:nvPr>
        </p:nvSpPr>
        <p:spPr/>
        <p:txBody>
          <a:bodyPr/>
          <a:lstStyle/>
          <a:p>
            <a:fld id="{90E64277-9405-4563-AB8D-66A6BAE9EF85}" type="datetimeFigureOut">
              <a:rPr lang="zh-CN" altLang="en-US" smtClean="0"/>
              <a:t>2021/1/7</a:t>
            </a:fld>
            <a:endParaRPr lang="zh-CN" altLang="en-US"/>
          </a:p>
        </p:txBody>
      </p:sp>
      <p:sp>
        <p:nvSpPr>
          <p:cNvPr id="6" name="页脚占位符 5">
            <a:extLst>
              <a:ext uri="{FF2B5EF4-FFF2-40B4-BE49-F238E27FC236}">
                <a16:creationId xmlns:a16="http://schemas.microsoft.com/office/drawing/2014/main" id="{1A255759-4183-4B98-84FC-2299CB61D00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CEF2612-72B7-4AAF-9BFE-C3E9CDBACC99}"/>
              </a:ext>
            </a:extLst>
          </p:cNvPr>
          <p:cNvSpPr>
            <a:spLocks noGrp="1"/>
          </p:cNvSpPr>
          <p:nvPr>
            <p:ph type="sldNum" sz="quarter" idx="12"/>
          </p:nvPr>
        </p:nvSpPr>
        <p:spPr/>
        <p:txBody>
          <a:bodyPr/>
          <a:lstStyle/>
          <a:p>
            <a:fld id="{B90D6A75-E0D5-4872-9002-2B0D973F4E71}" type="slidenum">
              <a:rPr lang="zh-CN" altLang="en-US" smtClean="0"/>
              <a:t>‹#›</a:t>
            </a:fld>
            <a:endParaRPr lang="zh-CN" altLang="en-US"/>
          </a:p>
        </p:txBody>
      </p:sp>
    </p:spTree>
    <p:extLst>
      <p:ext uri="{BB962C8B-B14F-4D97-AF65-F5344CB8AC3E}">
        <p14:creationId val="3154549556"/>
      </p:ext>
    </p:extLst>
  </p:cSld>
  <p:clrMapOvr>
    <a:masterClrMapping/>
  </p:clrMapOvr>
  <p:transition spd="slow" advTm="3000">
    <p:push dir="u"/>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2EB67C91-BE3B-4CB2-9131-C61BEFC08B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C9DF761-EC4F-4F1F-B133-55B15C1674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63D0CD1-78D4-47F7-8D3B-0CAF9D8C2A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64277-9405-4563-AB8D-66A6BAE9EF85}" type="datetimeFigureOut">
              <a:rPr lang="zh-CN" altLang="en-US" smtClean="0"/>
              <a:t>2021/1/7</a:t>
            </a:fld>
            <a:endParaRPr lang="zh-CN" altLang="en-US"/>
          </a:p>
        </p:txBody>
      </p:sp>
      <p:sp>
        <p:nvSpPr>
          <p:cNvPr id="5" name="页脚占位符 4">
            <a:extLst>
              <a:ext uri="{FF2B5EF4-FFF2-40B4-BE49-F238E27FC236}">
                <a16:creationId xmlns:a16="http://schemas.microsoft.com/office/drawing/2014/main" id="{95C59C3B-B41C-44DB-8C1D-7CEDDA7FF9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CD2DF45-DF31-4CD5-9146-293DF64A6B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D6A75-E0D5-4872-9002-2B0D973F4E71}" type="slidenum">
              <a:rPr lang="zh-CN" altLang="en-US" smtClean="0"/>
              <a:t>‹#›</a:t>
            </a:fld>
            <a:endParaRPr lang="zh-CN" altLang="en-US"/>
          </a:p>
        </p:txBody>
      </p:sp>
    </p:spTree>
    <p:extLst>
      <p:ext uri="{BB962C8B-B14F-4D97-AF65-F5344CB8AC3E}">
        <p14:creationId val="2184863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3000">
    <p:push dir="u"/>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52846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9.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0.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3.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4.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jpeg" Type="http://schemas.openxmlformats.org/officeDocument/2006/relationships/image"/><Relationship Id="rId3" Target="../tags/tag1.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矩形 22">
            <a:extLst>
              <a:ext uri="{FF2B5EF4-FFF2-40B4-BE49-F238E27FC236}">
                <a16:creationId xmlns:a16="http://schemas.microsoft.com/office/drawing/2014/main" id="{72A3AE75-6461-45AC-9377-D0040FB82CE5}"/>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a:extLst>
              <a:ext uri="{FF2B5EF4-FFF2-40B4-BE49-F238E27FC236}">
                <a16:creationId xmlns:a16="http://schemas.microsoft.com/office/drawing/2014/main" id="{5E7AC3FC-77B5-4B43-8EA6-47ECF3E767F8}"/>
              </a:ext>
            </a:extLst>
          </p:cNvPr>
          <p:cNvSpPr/>
          <p:nvPr/>
        </p:nvSpPr>
        <p:spPr>
          <a:xfrm>
            <a:off x="101600" y="101600"/>
            <a:ext cx="11988801" cy="665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F22EA59A-781E-44C3-886D-5977928ADDBB}"/>
              </a:ext>
            </a:extLst>
          </p:cNvPr>
          <p:cNvPicPr>
            <a:picLocks noChangeAspect="1"/>
          </p:cNvPicPr>
          <p:nvPr/>
        </p:nvPicPr>
        <p:blipFill>
          <a:blip r:embed="rId2">
            <a:extLst>
              <a:ext uri="{28A0092B-C50C-407E-A947-70E740481C1C}">
                <a14:useLocalDpi val="0"/>
              </a:ext>
            </a:extLst>
          </a:blip>
          <a:srcRect b="231" l="40863" r="6858" t="231"/>
          <a:stretch>
            <a:fillRect/>
          </a:stretch>
        </p:blipFill>
        <p:spPr>
          <a:xfrm>
            <a:off x="5802002" y="892445"/>
            <a:ext cx="5684241" cy="5073109"/>
          </a:xfrm>
          <a:prstGeom prst="roundRect">
            <a:avLst>
              <a:gd fmla="val 5338" name="adj"/>
            </a:avLst>
          </a:prstGeom>
          <a:solidFill>
            <a:srgbClr val="FFFFFF">
              <a:shade val="85000"/>
            </a:srgbClr>
          </a:solidFill>
          <a:ln>
            <a:noFill/>
          </a:ln>
          <a:effectLst>
            <a:outerShdw algn="tl" blurRad="50800" dir="2700000" dist="38100" rotWithShape="0">
              <a:prstClr val="black">
                <a:alpha val="0"/>
              </a:prstClr>
            </a:outerShdw>
            <a:reflection algn="bl" blurRad="12700" dir="5400000" dist="5000" endPos="6000" rotWithShape="0" stA="38000" sy="-100000"/>
          </a:effectLst>
        </p:spPr>
      </p:pic>
      <p:sp>
        <p:nvSpPr>
          <p:cNvPr id="10" name="文本框 9">
            <a:extLst>
              <a:ext uri="{FF2B5EF4-FFF2-40B4-BE49-F238E27FC236}">
                <a16:creationId xmlns:a16="http://schemas.microsoft.com/office/drawing/2014/main" id="{58548E0F-4632-4285-9BE4-7D4726E6B1F8}"/>
              </a:ext>
            </a:extLst>
          </p:cNvPr>
          <p:cNvSpPr txBox="1"/>
          <p:nvPr/>
        </p:nvSpPr>
        <p:spPr>
          <a:xfrm>
            <a:off x="705756" y="2698927"/>
            <a:ext cx="5904593" cy="1432560"/>
          </a:xfrm>
          <a:prstGeom prst="rect">
            <a:avLst/>
          </a:prstGeom>
          <a:noFill/>
        </p:spPr>
        <p:txBody>
          <a:bodyPr rtlCol="0" wrap="square">
            <a:spAutoFit/>
            <a:scene3d>
              <a:camera prst="orthographicFront"/>
              <a:lightRig dir="t" rig="threePt"/>
            </a:scene3d>
            <a:sp3d contourW="12700"/>
          </a:bodyPr>
          <a:lstStyle/>
          <a:p>
            <a:pPr algn="dist" lvl="0">
              <a:defRPr/>
            </a:pPr>
            <a:r>
              <a:rPr altLang="en-US" b="1" lang="zh-CN" spc="-300" sz="8800">
                <a:solidFill>
                  <a:schemeClr val="tx1">
                    <a:lumMod val="75000"/>
                    <a:lumOff val="25000"/>
                  </a:schemeClr>
                </a:solidFill>
                <a:latin typeface="+mn-ea"/>
                <a:cs charset="0" panose="020b0604020202020204" pitchFamily="34" typeface="Arial"/>
                <a:sym typeface="+mn-lt"/>
              </a:rPr>
              <a:t>预防与治疗</a:t>
            </a:r>
          </a:p>
        </p:txBody>
      </p:sp>
      <p:sp>
        <p:nvSpPr>
          <p:cNvPr id="11" name="文本框 10">
            <a:extLst>
              <a:ext uri="{FF2B5EF4-FFF2-40B4-BE49-F238E27FC236}">
                <a16:creationId xmlns:a16="http://schemas.microsoft.com/office/drawing/2014/main" id="{0E71BF2B-BF41-4079-97ED-F98746B32372}"/>
              </a:ext>
            </a:extLst>
          </p:cNvPr>
          <p:cNvSpPr txBox="1"/>
          <p:nvPr/>
        </p:nvSpPr>
        <p:spPr>
          <a:xfrm>
            <a:off x="705757" y="1688909"/>
            <a:ext cx="4373880" cy="1097280"/>
          </a:xfrm>
          <a:prstGeom prst="rect">
            <a:avLst/>
          </a:prstGeom>
          <a:noFill/>
        </p:spPr>
        <p:txBody>
          <a:bodyPr rtlCol="0" wrap="none">
            <a:spAutoFit/>
            <a:scene3d>
              <a:camera prst="orthographicFront"/>
              <a:lightRig dir="t" rig="threePt"/>
            </a:scene3d>
            <a:sp3d contourW="12700"/>
          </a:bodyPr>
          <a:lstStyle/>
          <a:p>
            <a:pPr lvl="0">
              <a:defRPr/>
            </a:pPr>
            <a:r>
              <a:rPr altLang="en-US" b="1" lang="zh-CN" sz="6600">
                <a:solidFill>
                  <a:schemeClr val="accent1"/>
                </a:solidFill>
                <a:latin typeface="+mn-ea"/>
                <a:cs typeface="+mn-ea"/>
                <a:sym typeface="+mn-lt"/>
              </a:rPr>
              <a:t>病毒性肝炎</a:t>
            </a:r>
          </a:p>
        </p:txBody>
      </p:sp>
      <p:sp>
        <p:nvSpPr>
          <p:cNvPr id="13" name="文本框 12">
            <a:extLst>
              <a:ext uri="{FF2B5EF4-FFF2-40B4-BE49-F238E27FC236}">
                <a16:creationId xmlns:a16="http://schemas.microsoft.com/office/drawing/2014/main" id="{CC198566-2AE5-4AC4-9A82-9512343624B4}"/>
              </a:ext>
            </a:extLst>
          </p:cNvPr>
          <p:cNvSpPr txBox="1"/>
          <p:nvPr/>
        </p:nvSpPr>
        <p:spPr>
          <a:xfrm>
            <a:off x="821974" y="4247077"/>
            <a:ext cx="4371204" cy="338328"/>
          </a:xfrm>
          <a:prstGeom prst="rect">
            <a:avLst/>
          </a:prstGeom>
          <a:noFill/>
          <a:ln>
            <a:solidFill>
              <a:schemeClr val="tx1">
                <a:lumMod val="75000"/>
                <a:lumOff val="25000"/>
              </a:schemeClr>
            </a:solidFill>
          </a:ln>
        </p:spPr>
        <p:txBody>
          <a:bodyPr wrap="square">
            <a:spAutoFit/>
          </a:bodyPr>
          <a:lstStyle/>
          <a:p>
            <a:pPr algn="ctr" defTabSz="345626" eaLnBrk="1" fontAlgn="auto" hangingPunct="1" indent="0" latinLnBrk="0" lvl="0" marL="0" marR="0" rtl="0">
              <a:lnSpc>
                <a:spcPct val="90000"/>
              </a:lnSpc>
              <a:spcBef>
                <a:spcPts val="378"/>
              </a:spcBef>
              <a:spcAft>
                <a:spcPct val="0"/>
              </a:spcAft>
              <a:buClrTx/>
              <a:buSzTx/>
              <a:buFont charset="0" panose="020b0604020202020204" pitchFamily="34" typeface="Arial"/>
              <a:buNone/>
              <a:defRPr/>
            </a:pPr>
            <a:r>
              <a:rPr altLang="en-US" lang="zh-CN" spc="100">
                <a:solidFill>
                  <a:schemeClr val="bg2">
                    <a:lumMod val="25000"/>
                  </a:schemeClr>
                </a:solidFill>
                <a:cs typeface="+mn-ea"/>
                <a:sym typeface="+mn-lt"/>
              </a:rPr>
              <a:t>医疗医学科学普及知识公益宣传模板</a:t>
            </a:r>
          </a:p>
        </p:txBody>
      </p:sp>
      <p:grpSp>
        <p:nvGrpSpPr>
          <p:cNvPr id="14" name="Group 15">
            <a:extLst>
              <a:ext uri="{FF2B5EF4-FFF2-40B4-BE49-F238E27FC236}">
                <a16:creationId xmlns:a16="http://schemas.microsoft.com/office/drawing/2014/main" id="{96FC0DC8-B9F1-494E-A77D-67A606ACF6DD}"/>
              </a:ext>
            </a:extLst>
          </p:cNvPr>
          <p:cNvGrpSpPr/>
          <p:nvPr/>
        </p:nvGrpSpPr>
        <p:grpSpPr>
          <a:xfrm>
            <a:off x="821974" y="5126863"/>
            <a:ext cx="2560080" cy="407583"/>
            <a:chOff x="2577247" y="6274583"/>
            <a:chExt cx="2560080" cy="407583"/>
          </a:xfrm>
        </p:grpSpPr>
        <p:sp>
          <p:nvSpPr>
            <p:cNvPr id="15" name="矩形 14">
              <a:extLst>
                <a:ext uri="{FF2B5EF4-FFF2-40B4-BE49-F238E27FC236}">
                  <a16:creationId xmlns:a16="http://schemas.microsoft.com/office/drawing/2014/main" id="{765FEBC6-CB29-4919-8053-7013DE01090A}"/>
                </a:ext>
              </a:extLst>
            </p:cNvPr>
            <p:cNvSpPr/>
            <p:nvPr/>
          </p:nvSpPr>
          <p:spPr>
            <a:xfrm>
              <a:off x="3049448" y="6278319"/>
              <a:ext cx="2087880" cy="39624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chemeClr val="tx1">
                      <a:lumMod val="85000"/>
                      <a:lumOff val="15000"/>
                    </a:schemeClr>
                  </a:solidFill>
                  <a:effectLst/>
                  <a:uLnTx/>
                  <a:uFillTx/>
                  <a:latin panose="020f0302020204030204" typeface="思源黑体 CN"/>
                  <a:cs typeface="+mn-ea"/>
                  <a:sym typeface="+mn-lt"/>
                </a:rPr>
                <a:t>汇报人：优页PPT</a:t>
              </a:r>
            </a:p>
          </p:txBody>
        </p:sp>
        <p:sp>
          <p:nvSpPr>
            <p:cNvPr id="16" name="delivery-package_45936">
              <a:extLst>
                <a:ext uri="{FF2B5EF4-FFF2-40B4-BE49-F238E27FC236}">
                  <a16:creationId xmlns:a16="http://schemas.microsoft.com/office/drawing/2014/main" id="{9FB24E8A-0EDB-4A88-8B05-3F248E05F0A5}"/>
                </a:ext>
              </a:extLst>
            </p:cNvPr>
            <p:cNvSpPr>
              <a:spLocks noChangeAspect="1"/>
            </p:cNvSpPr>
            <p:nvPr/>
          </p:nvSpPr>
          <p:spPr bwMode="auto">
            <a:xfrm>
              <a:off x="2577247" y="6274583"/>
              <a:ext cx="472199" cy="407583"/>
            </a:xfrm>
            <a:custGeom>
              <a:gdLst>
                <a:gd fmla="*/ 222210 w 606439" name="connsiteX0"/>
                <a:gd fmla="*/ 476810 h 523454" name="connsiteY0"/>
                <a:gd fmla="*/ 591037 w 606439" name="connsiteX1"/>
                <a:gd fmla="*/ 476810 h 523454" name="connsiteY1"/>
                <a:gd fmla="*/ 606439 w 606439" name="connsiteX2"/>
                <a:gd fmla="*/ 492071 h 523454" name="connsiteY2"/>
                <a:gd fmla="*/ 591037 w 606439" name="connsiteX3"/>
                <a:gd fmla="*/ 507435 h 523454" name="connsiteY3"/>
                <a:gd fmla="*/ 222210 w 606439" name="connsiteX4"/>
                <a:gd fmla="*/ 507435 h 523454" name="connsiteY4"/>
                <a:gd fmla="*/ 15301 w 606439" name="connsiteX5"/>
                <a:gd fmla="*/ 476810 h 523454" name="connsiteY5"/>
                <a:gd fmla="*/ 163006 w 606439" name="connsiteX6"/>
                <a:gd fmla="*/ 476810 h 523454" name="connsiteY6"/>
                <a:gd fmla="*/ 163006 w 606439" name="connsiteX7"/>
                <a:gd fmla="*/ 507435 h 523454" name="connsiteY7"/>
                <a:gd fmla="*/ 15301 w 606439" name="connsiteX8"/>
                <a:gd fmla="*/ 507435 h 523454" name="connsiteY8"/>
                <a:gd fmla="*/ 0 w 606439" name="connsiteX9"/>
                <a:gd fmla="*/ 492071 h 523454" name="connsiteY9"/>
                <a:gd fmla="*/ 15301 w 606439" name="connsiteX10"/>
                <a:gd fmla="*/ 476810 h 523454" name="connsiteY10"/>
                <a:gd fmla="*/ 192556 w 606439" name="connsiteX11"/>
                <a:gd fmla="*/ 460792 h 523454" name="connsiteY11"/>
                <a:gd fmla="*/ 211061 w 606439" name="connsiteX12"/>
                <a:gd fmla="*/ 479185 h 523454" name="connsiteY12"/>
                <a:gd fmla="*/ 211061 w 606439" name="connsiteX13"/>
                <a:gd fmla="*/ 505061 h 523454" name="connsiteY13"/>
                <a:gd fmla="*/ 192556 w 606439" name="connsiteX14"/>
                <a:gd fmla="*/ 523454 h 523454" name="connsiteY14"/>
                <a:gd fmla="*/ 174155 w 606439" name="connsiteX15"/>
                <a:gd fmla="*/ 505061 h 523454" name="connsiteY15"/>
                <a:gd fmla="*/ 174155 w 606439" name="connsiteX16"/>
                <a:gd fmla="*/ 479185 h 523454" name="connsiteY16"/>
                <a:gd fmla="*/ 192556 w 606439" name="connsiteX17"/>
                <a:gd fmla="*/ 460792 h 523454" name="connsiteY17"/>
                <a:gd fmla="*/ 270917 w 606439" name="connsiteX18"/>
                <a:gd fmla="*/ 230890 h 523454" name="connsiteY18"/>
                <a:gd fmla="*/ 301415 w 606439" name="connsiteX19"/>
                <a:gd fmla="*/ 261132 h 523454" name="connsiteY19"/>
                <a:gd fmla="*/ 288300 w 606439" name="connsiteX20"/>
                <a:gd fmla="*/ 349051 h 523454" name="connsiteY20"/>
                <a:gd fmla="*/ 288508 w 606439" name="connsiteX21"/>
                <a:gd fmla="*/ 349883 h 523454" name="connsiteY21"/>
                <a:gd fmla="*/ 302248 w 606439" name="connsiteX22"/>
                <a:gd fmla="*/ 368693 h 523454" name="connsiteY22"/>
                <a:gd fmla="*/ 303184 w 606439" name="connsiteX23"/>
                <a:gd fmla="*/ 369109 h 523454" name="connsiteY23"/>
                <a:gd fmla="*/ 304121 w 606439" name="connsiteX24"/>
                <a:gd fmla="*/ 368693 h 523454" name="connsiteY24"/>
                <a:gd fmla="*/ 317965 w 606439" name="connsiteX25"/>
                <a:gd fmla="*/ 349883 h 523454" name="connsiteY25"/>
                <a:gd fmla="*/ 318173 w 606439" name="connsiteX26"/>
                <a:gd fmla="*/ 349051 h 523454" name="connsiteY26"/>
                <a:gd fmla="*/ 304954 w 606439" name="connsiteX27"/>
                <a:gd fmla="*/ 261132 h 523454" name="connsiteY27"/>
                <a:gd fmla="*/ 335452 w 606439" name="connsiteX28"/>
                <a:gd fmla="*/ 230890 h 523454" name="connsiteY28"/>
                <a:gd fmla="*/ 354500 w 606439" name="connsiteX29"/>
                <a:gd fmla="*/ 246894 h 523454" name="connsiteY29"/>
                <a:gd fmla="*/ 393950 w 606439" name="connsiteX30"/>
                <a:gd fmla="*/ 265081 h 523454" name="connsiteY30"/>
                <a:gd fmla="*/ 408522 w 606439" name="connsiteX31"/>
                <a:gd fmla="*/ 277344 h 523454" name="connsiteY31"/>
                <a:gd fmla="*/ 428091 w 606439" name="connsiteX32"/>
                <a:gd fmla="*/ 379501 h 523454" name="connsiteY32"/>
                <a:gd fmla="*/ 178278 w 606439" name="connsiteX33"/>
                <a:gd fmla="*/ 379501 h 523454" name="connsiteY33"/>
                <a:gd fmla="*/ 197951 w 606439" name="connsiteX34"/>
                <a:gd fmla="*/ 277344 h 523454" name="connsiteY34"/>
                <a:gd fmla="*/ 212419 w 606439" name="connsiteX35"/>
                <a:gd fmla="*/ 265081 h 523454" name="connsiteY35"/>
                <a:gd fmla="*/ 251973 w 606439" name="connsiteX36"/>
                <a:gd fmla="*/ 246894 h 523454" name="connsiteY36"/>
                <a:gd fmla="*/ 276624 w 606439" name="connsiteX37"/>
                <a:gd fmla="*/ 129744 h 523454" name="connsiteY37"/>
                <a:gd fmla="*/ 249081 w 606439" name="connsiteX38"/>
                <a:gd fmla="*/ 154506 h 523454" name="connsiteY38"/>
                <a:gd fmla="*/ 303203 w 606439" name="connsiteX39"/>
                <a:gd fmla="*/ 223727 h 523454" name="connsiteY39"/>
                <a:gd fmla="*/ 357324 w 606439" name="connsiteX40"/>
                <a:gd fmla="*/ 154506 h 523454" name="connsiteY40"/>
                <a:gd fmla="*/ 288944 w 606439" name="connsiteX41"/>
                <a:gd fmla="*/ 155961 h 523454" name="connsiteY41"/>
                <a:gd fmla="*/ 276624 w 606439" name="connsiteX42"/>
                <a:gd fmla="*/ 129744 h 523454" name="connsiteY42"/>
                <a:gd fmla="*/ 303203 w 606439" name="connsiteX43"/>
                <a:gd fmla="*/ 68448 h 523454" name="connsiteY43"/>
                <a:gd fmla="*/ 374498 w 606439" name="connsiteX44"/>
                <a:gd fmla="*/ 138396 h 523454" name="connsiteY44"/>
                <a:gd fmla="*/ 303203 w 606439" name="connsiteX45"/>
                <a:gd fmla="*/ 239005 h 523454" name="connsiteY45"/>
                <a:gd fmla="*/ 232012 w 606439" name="connsiteX46"/>
                <a:gd fmla="*/ 138396 h 523454" name="connsiteY46"/>
                <a:gd fmla="*/ 303203 w 606439" name="connsiteX47"/>
                <a:gd fmla="*/ 68448 h 523454" name="connsiteY47"/>
                <a:gd fmla="*/ 41630 w 606439" name="connsiteX48"/>
                <a:gd fmla="*/ 41570 h 523454" name="connsiteY48"/>
                <a:gd fmla="*/ 41630 w 606439" name="connsiteX49"/>
                <a:gd fmla="*/ 406450 h 523454" name="connsiteY49"/>
                <a:gd fmla="*/ 564809 w 606439" name="connsiteX50"/>
                <a:gd fmla="*/ 406450 h 523454" name="connsiteY50"/>
                <a:gd fmla="*/ 564809 w 606439" name="connsiteX51"/>
                <a:gd fmla="*/ 41570 h 523454" name="connsiteY51"/>
                <a:gd fmla="*/ 27788 w 606439" name="connsiteX52"/>
                <a:gd fmla="*/ 0 h 523454" name="connsiteY52"/>
                <a:gd fmla="*/ 578651 w 606439" name="connsiteX53"/>
                <a:gd fmla="*/ 0 h 523454" name="connsiteY53"/>
                <a:gd fmla="*/ 606439 w 606439" name="connsiteX54"/>
                <a:gd fmla="*/ 27644 h 523454" name="connsiteY54"/>
                <a:gd fmla="*/ 606439 w 606439" name="connsiteX55"/>
                <a:gd fmla="*/ 420376 h 523454" name="connsiteY55"/>
                <a:gd fmla="*/ 578651 w 606439" name="connsiteX56"/>
                <a:gd fmla="*/ 448020 h 523454" name="connsiteY56"/>
                <a:gd fmla="*/ 27788 w 606439" name="connsiteX57"/>
                <a:gd fmla="*/ 448020 h 523454" name="connsiteY57"/>
                <a:gd fmla="*/ 0 w 606439" name="connsiteX58"/>
                <a:gd fmla="*/ 420376 h 523454" name="connsiteY58"/>
                <a:gd fmla="*/ 0 w 606439" name="connsiteX59"/>
                <a:gd fmla="*/ 27644 h 523454" name="connsiteY59"/>
                <a:gd fmla="*/ 27788 w 606439" name="connsiteX60"/>
                <a:gd fmla="*/ 0 h 523454" name="connsiteY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b="b" l="l" r="r" t="t"/>
              <a:pathLst>
                <a:path h="523454" w="606439">
                  <a:moveTo>
                    <a:pt x="222210" y="476810"/>
                  </a:moveTo>
                  <a:lnTo>
                    <a:pt x="591037" y="476810"/>
                  </a:lnTo>
                  <a:cubicBezTo>
                    <a:pt x="599570" y="476810"/>
                    <a:pt x="606439" y="483662"/>
                    <a:pt x="606439" y="492071"/>
                  </a:cubicBezTo>
                  <a:cubicBezTo>
                    <a:pt x="606439" y="500583"/>
                    <a:pt x="599570" y="507435"/>
                    <a:pt x="591037" y="507435"/>
                  </a:cubicBezTo>
                  <a:lnTo>
                    <a:pt x="222210" y="507435"/>
                  </a:lnTo>
                  <a:close/>
                  <a:moveTo>
                    <a:pt x="15301" y="476810"/>
                  </a:moveTo>
                  <a:lnTo>
                    <a:pt x="163006" y="476810"/>
                  </a:lnTo>
                  <a:lnTo>
                    <a:pt x="163006" y="507435"/>
                  </a:lnTo>
                  <a:lnTo>
                    <a:pt x="15301" y="507435"/>
                  </a:lnTo>
                  <a:cubicBezTo>
                    <a:pt x="6870" y="507435"/>
                    <a:pt x="0" y="500583"/>
                    <a:pt x="0" y="492071"/>
                  </a:cubicBezTo>
                  <a:cubicBezTo>
                    <a:pt x="0" y="483662"/>
                    <a:pt x="6870" y="476810"/>
                    <a:pt x="15301" y="476810"/>
                  </a:cubicBezTo>
                  <a:close/>
                  <a:moveTo>
                    <a:pt x="192556" y="460792"/>
                  </a:moveTo>
                  <a:cubicBezTo>
                    <a:pt x="202744" y="460792"/>
                    <a:pt x="211061" y="469001"/>
                    <a:pt x="211061" y="479185"/>
                  </a:cubicBezTo>
                  <a:lnTo>
                    <a:pt x="211061" y="505061"/>
                  </a:lnTo>
                  <a:cubicBezTo>
                    <a:pt x="211061" y="515245"/>
                    <a:pt x="202744" y="523454"/>
                    <a:pt x="192556" y="523454"/>
                  </a:cubicBezTo>
                  <a:cubicBezTo>
                    <a:pt x="182472" y="523454"/>
                    <a:pt x="174155" y="515245"/>
                    <a:pt x="174155" y="505061"/>
                  </a:cubicBezTo>
                  <a:lnTo>
                    <a:pt x="174155" y="479185"/>
                  </a:lnTo>
                  <a:cubicBezTo>
                    <a:pt x="174155" y="469001"/>
                    <a:pt x="182472" y="460792"/>
                    <a:pt x="192556" y="460792"/>
                  </a:cubicBezTo>
                  <a:close/>
                  <a:moveTo>
                    <a:pt x="270917" y="230890"/>
                  </a:moveTo>
                  <a:lnTo>
                    <a:pt x="301415" y="261132"/>
                  </a:lnTo>
                  <a:lnTo>
                    <a:pt x="288300" y="349051"/>
                  </a:lnTo>
                  <a:cubicBezTo>
                    <a:pt x="288300" y="349363"/>
                    <a:pt x="288300" y="349675"/>
                    <a:pt x="288508" y="349883"/>
                  </a:cubicBezTo>
                  <a:lnTo>
                    <a:pt x="302248" y="368693"/>
                  </a:lnTo>
                  <a:cubicBezTo>
                    <a:pt x="302456" y="369005"/>
                    <a:pt x="302872" y="369109"/>
                    <a:pt x="303184" y="369109"/>
                  </a:cubicBezTo>
                  <a:cubicBezTo>
                    <a:pt x="303601" y="369109"/>
                    <a:pt x="303913" y="369005"/>
                    <a:pt x="304121" y="368693"/>
                  </a:cubicBezTo>
                  <a:lnTo>
                    <a:pt x="317965" y="349883"/>
                  </a:lnTo>
                  <a:cubicBezTo>
                    <a:pt x="318069" y="349675"/>
                    <a:pt x="318173" y="349363"/>
                    <a:pt x="318173" y="349051"/>
                  </a:cubicBezTo>
                  <a:lnTo>
                    <a:pt x="304954" y="261132"/>
                  </a:lnTo>
                  <a:lnTo>
                    <a:pt x="335452" y="230890"/>
                  </a:lnTo>
                  <a:lnTo>
                    <a:pt x="354500" y="246894"/>
                  </a:lnTo>
                  <a:lnTo>
                    <a:pt x="393950" y="265081"/>
                  </a:lnTo>
                  <a:cubicBezTo>
                    <a:pt x="399779" y="267471"/>
                    <a:pt x="405920" y="271316"/>
                    <a:pt x="408522" y="277344"/>
                  </a:cubicBezTo>
                  <a:cubicBezTo>
                    <a:pt x="408522" y="277344"/>
                    <a:pt x="451407" y="379501"/>
                    <a:pt x="428091" y="379501"/>
                  </a:cubicBezTo>
                  <a:lnTo>
                    <a:pt x="178278" y="379501"/>
                  </a:lnTo>
                  <a:cubicBezTo>
                    <a:pt x="154962" y="379501"/>
                    <a:pt x="197951" y="277344"/>
                    <a:pt x="197951" y="277344"/>
                  </a:cubicBezTo>
                  <a:cubicBezTo>
                    <a:pt x="200865" y="271108"/>
                    <a:pt x="206590" y="267471"/>
                    <a:pt x="212419" y="265081"/>
                  </a:cubicBezTo>
                  <a:lnTo>
                    <a:pt x="251973" y="246894"/>
                  </a:lnTo>
                  <a:close/>
                  <a:moveTo>
                    <a:pt x="276624" y="129744"/>
                  </a:moveTo>
                  <a:cubicBezTo>
                    <a:pt x="263028" y="128497"/>
                    <a:pt x="246896" y="135746"/>
                    <a:pt x="249081" y="154506"/>
                  </a:cubicBezTo>
                  <a:cubicBezTo>
                    <a:pt x="253245" y="189116"/>
                    <a:pt x="273644" y="223727"/>
                    <a:pt x="303203" y="223727"/>
                  </a:cubicBezTo>
                  <a:cubicBezTo>
                    <a:pt x="331409" y="223727"/>
                    <a:pt x="357012" y="182049"/>
                    <a:pt x="357324" y="154506"/>
                  </a:cubicBezTo>
                  <a:cubicBezTo>
                    <a:pt x="357845" y="108463"/>
                    <a:pt x="325788" y="159911"/>
                    <a:pt x="288944" y="155961"/>
                  </a:cubicBezTo>
                  <a:cubicBezTo>
                    <a:pt x="301278" y="140735"/>
                    <a:pt x="290219" y="130991"/>
                    <a:pt x="276624" y="129744"/>
                  </a:cubicBezTo>
                  <a:close/>
                  <a:moveTo>
                    <a:pt x="303203" y="68448"/>
                  </a:moveTo>
                  <a:cubicBezTo>
                    <a:pt x="354098" y="68448"/>
                    <a:pt x="374914" y="94640"/>
                    <a:pt x="374498" y="138396"/>
                  </a:cubicBezTo>
                  <a:cubicBezTo>
                    <a:pt x="373769" y="201381"/>
                    <a:pt x="333386" y="239005"/>
                    <a:pt x="303203" y="239005"/>
                  </a:cubicBezTo>
                  <a:cubicBezTo>
                    <a:pt x="268024" y="239005"/>
                    <a:pt x="232637" y="201381"/>
                    <a:pt x="232012" y="138396"/>
                  </a:cubicBezTo>
                  <a:cubicBezTo>
                    <a:pt x="231596" y="94640"/>
                    <a:pt x="252412" y="68448"/>
                    <a:pt x="303203" y="68448"/>
                  </a:cubicBezTo>
                  <a:close/>
                  <a:moveTo>
                    <a:pt x="41630" y="41570"/>
                  </a:moveTo>
                  <a:lnTo>
                    <a:pt x="41630" y="406450"/>
                  </a:lnTo>
                  <a:lnTo>
                    <a:pt x="564809" y="406450"/>
                  </a:lnTo>
                  <a:lnTo>
                    <a:pt x="564809" y="41570"/>
                  </a:lnTo>
                  <a:close/>
                  <a:moveTo>
                    <a:pt x="27788" y="0"/>
                  </a:moveTo>
                  <a:lnTo>
                    <a:pt x="578651" y="0"/>
                  </a:lnTo>
                  <a:cubicBezTo>
                    <a:pt x="593950" y="0"/>
                    <a:pt x="606439" y="12367"/>
                    <a:pt x="606439" y="27644"/>
                  </a:cubicBezTo>
                  <a:lnTo>
                    <a:pt x="606439" y="420376"/>
                  </a:lnTo>
                  <a:cubicBezTo>
                    <a:pt x="606439" y="435653"/>
                    <a:pt x="593950" y="448020"/>
                    <a:pt x="578651" y="448020"/>
                  </a:cubicBezTo>
                  <a:lnTo>
                    <a:pt x="27788" y="448020"/>
                  </a:lnTo>
                  <a:cubicBezTo>
                    <a:pt x="12385" y="448020"/>
                    <a:pt x="0" y="435653"/>
                    <a:pt x="0" y="420376"/>
                  </a:cubicBezTo>
                  <a:lnTo>
                    <a:pt x="0" y="27644"/>
                  </a:lnTo>
                  <a:cubicBezTo>
                    <a:pt x="0" y="12367"/>
                    <a:pt x="12385" y="0"/>
                    <a:pt x="27788" y="0"/>
                  </a:cubicBezTo>
                  <a:close/>
                </a:path>
              </a:pathLst>
            </a:custGeom>
            <a:solidFill>
              <a:schemeClr val="accent1"/>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302020204030204" typeface="思源黑体 CN"/>
                <a:cs typeface="+mn-cs"/>
              </a:endParaRPr>
            </a:p>
          </p:txBody>
        </p:sp>
      </p:grpSp>
      <p:sp>
        <p:nvSpPr>
          <p:cNvPr id="21" name="矩形 20">
            <a:extLst>
              <a:ext uri="{FF2B5EF4-FFF2-40B4-BE49-F238E27FC236}">
                <a16:creationId xmlns:a16="http://schemas.microsoft.com/office/drawing/2014/main" id="{A9DA46AF-0C6B-42EF-A421-90285D1B67D3}"/>
              </a:ext>
            </a:extLst>
          </p:cNvPr>
          <p:cNvSpPr/>
          <p:nvPr/>
        </p:nvSpPr>
        <p:spPr>
          <a:xfrm>
            <a:off x="1" y="403350"/>
            <a:ext cx="609600" cy="787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2" name="文本框 21">
            <a:extLst>
              <a:ext uri="{FF2B5EF4-FFF2-40B4-BE49-F238E27FC236}">
                <a16:creationId xmlns:a16="http://schemas.microsoft.com/office/drawing/2014/main" id="{BBF5BD9A-6C35-4FAD-BEA3-BF378D324FDC}"/>
              </a:ext>
            </a:extLst>
          </p:cNvPr>
          <p:cNvSpPr txBox="1"/>
          <p:nvPr/>
        </p:nvSpPr>
        <p:spPr>
          <a:xfrm>
            <a:off x="576470" y="451416"/>
            <a:ext cx="2548123" cy="91440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5400" u="none">
                <a:ln>
                  <a:noFill/>
                </a:ln>
                <a:solidFill>
                  <a:schemeClr val="accent1"/>
                </a:solidFill>
                <a:effectLst/>
                <a:uLnTx/>
                <a:uFillTx/>
                <a:latin charset="-122" panose="020b0a00000000000000" pitchFamily="34" typeface="思源黑体 CN Heavy"/>
                <a:ea charset="-122" panose="020b0a00000000000000" pitchFamily="34" typeface="思源黑体 CN Heavy"/>
                <a:cs typeface="+mn-ea"/>
                <a:sym typeface="+mn-lt"/>
              </a:rPr>
              <a:t>LOGO</a:t>
            </a:r>
          </a:p>
        </p:txBody>
      </p:sp>
    </p:spTree>
    <p:extLst>
      <p:ext uri="{BB962C8B-B14F-4D97-AF65-F5344CB8AC3E}">
        <p14:creationId val="3391920339"/>
      </p:ext>
    </p:extLst>
  </p:cSld>
  <p:clrMapOvr>
    <a:masterClrMapping/>
  </p:clrMapOvr>
  <mc:AlternateContent>
    <mc:Choice Requires="p14">
      <p:transition advTm="3000" p14:dur="10"/>
    </mc:Choice>
    <mc:Fallback>
      <p:transition advTm="3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7" presetSubtype="1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strVal val="#ppt_h"/>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21"/>
                                        </p:tgtEl>
                                        <p:attrNameLst>
                                          <p:attrName>style.visibility</p:attrName>
                                        </p:attrNameLst>
                                      </p:cBhvr>
                                      <p:to>
                                        <p:strVal val="visible"/>
                                      </p:to>
                                    </p:set>
                                    <p:anim calcmode="lin" valueType="num">
                                      <p:cBhvr additive="base">
                                        <p:cTn dur="500" fill="hold" id="12"/>
                                        <p:tgtEl>
                                          <p:spTgt spid="21"/>
                                        </p:tgtEl>
                                        <p:attrNameLst>
                                          <p:attrName>ppt_x</p:attrName>
                                        </p:attrNameLst>
                                      </p:cBhvr>
                                      <p:tavLst>
                                        <p:tav tm="0">
                                          <p:val>
                                            <p:strVal val="0-#ppt_w/2"/>
                                          </p:val>
                                        </p:tav>
                                        <p:tav tm="100000">
                                          <p:val>
                                            <p:strVal val="#ppt_x"/>
                                          </p:val>
                                        </p:tav>
                                      </p:tavLst>
                                    </p:anim>
                                    <p:anim calcmode="lin" valueType="num">
                                      <p:cBhvr additive="base">
                                        <p:cTn dur="500" fill="hold" id="13"/>
                                        <p:tgtEl>
                                          <p:spTgt spid="2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7" presetSubtype="1">
                                  <p:stCondLst>
                                    <p:cond delay="0"/>
                                  </p:stCondLst>
                                  <p:childTnLst>
                                    <p:set>
                                      <p:cBhvr>
                                        <p:cTn dur="1" fill="hold" id="16">
                                          <p:stCondLst>
                                            <p:cond delay="0"/>
                                          </p:stCondLst>
                                        </p:cTn>
                                        <p:tgtEl>
                                          <p:spTgt spid="22"/>
                                        </p:tgtEl>
                                        <p:attrNameLst>
                                          <p:attrName>style.visibility</p:attrName>
                                        </p:attrNameLst>
                                      </p:cBhvr>
                                      <p:to>
                                        <p:strVal val="visible"/>
                                      </p:to>
                                    </p:set>
                                    <p:anim calcmode="lin" valueType="num">
                                      <p:cBhvr>
                                        <p:cTn dur="500" fill="hold" id="17"/>
                                        <p:tgtEl>
                                          <p:spTgt spid="22"/>
                                        </p:tgtEl>
                                        <p:attrNameLst>
                                          <p:attrName>ppt_x</p:attrName>
                                        </p:attrNameLst>
                                      </p:cBhvr>
                                      <p:tavLst>
                                        <p:tav tm="0">
                                          <p:val>
                                            <p:strVal val="#ppt_x"/>
                                          </p:val>
                                        </p:tav>
                                        <p:tav tm="100000">
                                          <p:val>
                                            <p:strVal val="#ppt_x"/>
                                          </p:val>
                                        </p:tav>
                                      </p:tavLst>
                                    </p:anim>
                                    <p:anim calcmode="lin" valueType="num">
                                      <p:cBhvr>
                                        <p:cTn dur="500" fill="hold" id="18"/>
                                        <p:tgtEl>
                                          <p:spTgt spid="22"/>
                                        </p:tgtEl>
                                        <p:attrNameLst>
                                          <p:attrName>ppt_y</p:attrName>
                                        </p:attrNameLst>
                                      </p:cBhvr>
                                      <p:tavLst>
                                        <p:tav tm="0">
                                          <p:val>
                                            <p:strVal val="#ppt_y-#ppt_h/2"/>
                                          </p:val>
                                        </p:tav>
                                        <p:tav tm="100000">
                                          <p:val>
                                            <p:strVal val="#ppt_y"/>
                                          </p:val>
                                        </p:tav>
                                      </p:tavLst>
                                    </p:anim>
                                    <p:anim calcmode="lin" valueType="num">
                                      <p:cBhvr>
                                        <p:cTn dur="500" fill="hold" id="19"/>
                                        <p:tgtEl>
                                          <p:spTgt spid="22"/>
                                        </p:tgtEl>
                                        <p:attrNameLst>
                                          <p:attrName>ppt_w</p:attrName>
                                        </p:attrNameLst>
                                      </p:cBhvr>
                                      <p:tavLst>
                                        <p:tav tm="0">
                                          <p:val>
                                            <p:strVal val="#ppt_w"/>
                                          </p:val>
                                        </p:tav>
                                        <p:tav tm="100000">
                                          <p:val>
                                            <p:strVal val="#ppt_w"/>
                                          </p:val>
                                        </p:tav>
                                      </p:tavLst>
                                    </p:anim>
                                    <p:anim calcmode="lin" valueType="num">
                                      <p:cBhvr>
                                        <p:cTn dur="500" fill="hold" id="20"/>
                                        <p:tgtEl>
                                          <p:spTgt spid="22"/>
                                        </p:tgtEl>
                                        <p:attrNameLst>
                                          <p:attrName>ppt_h</p:attrName>
                                        </p:attrNameLst>
                                      </p:cBhvr>
                                      <p:tavLst>
                                        <p:tav tm="0">
                                          <p:val>
                                            <p:fltVal val="0"/>
                                          </p:val>
                                        </p:tav>
                                        <p:tav tm="100000">
                                          <p:val>
                                            <p:strVal val="#ppt_h"/>
                                          </p:val>
                                        </p:tav>
                                      </p:tavLst>
                                    </p:anim>
                                  </p:childTnLst>
                                </p:cTn>
                              </p:par>
                            </p:childTnLst>
                          </p:cTn>
                        </p:par>
                        <p:par>
                          <p:cTn fill="hold" id="21" nodeType="afterGroup">
                            <p:stCondLst>
                              <p:cond delay="1500"/>
                            </p:stCondLst>
                            <p:childTnLst>
                              <p:par>
                                <p:cTn fill="hold" grpId="0" id="22" nodeType="afterEffect" presetClass="entr" presetID="42" presetSubtype="0">
                                  <p:stCondLst>
                                    <p:cond delay="0"/>
                                  </p:stCondLst>
                                  <p:childTnLst>
                                    <p:set>
                                      <p:cBhvr>
                                        <p:cTn dur="1" fill="hold" id="23">
                                          <p:stCondLst>
                                            <p:cond delay="0"/>
                                          </p:stCondLst>
                                        </p:cTn>
                                        <p:tgtEl>
                                          <p:spTgt spid="11"/>
                                        </p:tgtEl>
                                        <p:attrNameLst>
                                          <p:attrName>style.visibility</p:attrName>
                                        </p:attrNameLst>
                                      </p:cBhvr>
                                      <p:to>
                                        <p:strVal val="visible"/>
                                      </p:to>
                                    </p:set>
                                    <p:animEffect filter="fade" transition="in">
                                      <p:cBhvr>
                                        <p:cTn dur="1000" id="24"/>
                                        <p:tgtEl>
                                          <p:spTgt spid="11"/>
                                        </p:tgtEl>
                                      </p:cBhvr>
                                    </p:animEffect>
                                    <p:anim calcmode="lin" valueType="num">
                                      <p:cBhvr>
                                        <p:cTn dur="1000" fill="hold" id="25"/>
                                        <p:tgtEl>
                                          <p:spTgt spid="11"/>
                                        </p:tgtEl>
                                        <p:attrNameLst>
                                          <p:attrName>ppt_x</p:attrName>
                                        </p:attrNameLst>
                                      </p:cBhvr>
                                      <p:tavLst>
                                        <p:tav tm="0">
                                          <p:val>
                                            <p:strVal val="#ppt_x"/>
                                          </p:val>
                                        </p:tav>
                                        <p:tav tm="100000">
                                          <p:val>
                                            <p:strVal val="#ppt_x"/>
                                          </p:val>
                                        </p:tav>
                                      </p:tavLst>
                                    </p:anim>
                                    <p:anim calcmode="lin" valueType="num">
                                      <p:cBhvr>
                                        <p:cTn dur="1000" fill="hold" id="26"/>
                                        <p:tgtEl>
                                          <p:spTgt spid="11"/>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12" presetSubtype="1">
                                  <p:stCondLst>
                                    <p:cond delay="0"/>
                                  </p:stCondLst>
                                  <p:childTnLst>
                                    <p:set>
                                      <p:cBhvr>
                                        <p:cTn dur="1" fill="hold" id="29">
                                          <p:stCondLst>
                                            <p:cond delay="0"/>
                                          </p:stCondLst>
                                        </p:cTn>
                                        <p:tgtEl>
                                          <p:spTgt spid="10"/>
                                        </p:tgtEl>
                                        <p:attrNameLst>
                                          <p:attrName>style.visibility</p:attrName>
                                        </p:attrNameLst>
                                      </p:cBhvr>
                                      <p:to>
                                        <p:strVal val="visible"/>
                                      </p:to>
                                    </p:set>
                                    <p:anim calcmode="lin" valueType="num">
                                      <p:cBhvr additive="base">
                                        <p:cTn dur="500" id="30"/>
                                        <p:tgtEl>
                                          <p:spTgt spid="10"/>
                                        </p:tgtEl>
                                        <p:attrNameLst>
                                          <p:attrName>ppt_y</p:attrName>
                                        </p:attrNameLst>
                                      </p:cBhvr>
                                      <p:tavLst>
                                        <p:tav tm="0">
                                          <p:val>
                                            <p:strVal val="#ppt_y-#ppt_h*1.125000"/>
                                          </p:val>
                                        </p:tav>
                                        <p:tav tm="100000">
                                          <p:val>
                                            <p:strVal val="#ppt_y"/>
                                          </p:val>
                                        </p:tav>
                                      </p:tavLst>
                                    </p:anim>
                                    <p:animEffect filter="wipe(down)" transition="in">
                                      <p:cBhvr>
                                        <p:cTn dur="500" id="31"/>
                                        <p:tgtEl>
                                          <p:spTgt spid="10"/>
                                        </p:tgtEl>
                                      </p:cBhvr>
                                    </p:animEffect>
                                  </p:childTnLst>
                                </p:cTn>
                              </p:par>
                            </p:childTnLst>
                          </p:cTn>
                        </p:par>
                        <p:par>
                          <p:cTn fill="hold" id="32" nodeType="afterGroup">
                            <p:stCondLst>
                              <p:cond delay="3000"/>
                            </p:stCondLst>
                            <p:childTnLst>
                              <p:par>
                                <p:cTn fill="hold" grpId="0" id="33" nodeType="afterEffect" presetClass="entr" presetID="22" presetSubtype="8">
                                  <p:stCondLst>
                                    <p:cond delay="0"/>
                                  </p:stCondLst>
                                  <p:childTnLst>
                                    <p:set>
                                      <p:cBhvr>
                                        <p:cTn dur="1" fill="hold" id="34">
                                          <p:stCondLst>
                                            <p:cond delay="0"/>
                                          </p:stCondLst>
                                        </p:cTn>
                                        <p:tgtEl>
                                          <p:spTgt spid="13"/>
                                        </p:tgtEl>
                                        <p:attrNameLst>
                                          <p:attrName>style.visibility</p:attrName>
                                        </p:attrNameLst>
                                      </p:cBhvr>
                                      <p:to>
                                        <p:strVal val="visible"/>
                                      </p:to>
                                    </p:set>
                                    <p:animEffect filter="wipe(left)" transition="in">
                                      <p:cBhvr>
                                        <p:cTn dur="500" id="35"/>
                                        <p:tgtEl>
                                          <p:spTgt spid="13"/>
                                        </p:tgtEl>
                                      </p:cBhvr>
                                    </p:animEffect>
                                  </p:childTnLst>
                                </p:cTn>
                              </p:par>
                            </p:childTnLst>
                          </p:cTn>
                        </p:par>
                        <p:par>
                          <p:cTn fill="hold" id="36" nodeType="afterGroup">
                            <p:stCondLst>
                              <p:cond delay="3500"/>
                            </p:stCondLst>
                            <p:childTnLst>
                              <p:par>
                                <p:cTn fill="hold" id="37" nodeType="afterEffect" presetClass="entr" presetID="2" presetSubtype="8">
                                  <p:stCondLst>
                                    <p:cond delay="0"/>
                                  </p:stCondLst>
                                  <p:childTnLst>
                                    <p:set>
                                      <p:cBhvr>
                                        <p:cTn dur="1" fill="hold" id="38">
                                          <p:stCondLst>
                                            <p:cond delay="0"/>
                                          </p:stCondLst>
                                        </p:cTn>
                                        <p:tgtEl>
                                          <p:spTgt spid="14"/>
                                        </p:tgtEl>
                                        <p:attrNameLst>
                                          <p:attrName>style.visibility</p:attrName>
                                        </p:attrNameLst>
                                      </p:cBhvr>
                                      <p:to>
                                        <p:strVal val="visible"/>
                                      </p:to>
                                    </p:set>
                                    <p:anim calcmode="lin" valueType="num">
                                      <p:cBhvr additive="base">
                                        <p:cTn dur="500" fill="hold" id="39"/>
                                        <p:tgtEl>
                                          <p:spTgt spid="14"/>
                                        </p:tgtEl>
                                        <p:attrNameLst>
                                          <p:attrName>ppt_x</p:attrName>
                                        </p:attrNameLst>
                                      </p:cBhvr>
                                      <p:tavLst>
                                        <p:tav tm="0">
                                          <p:val>
                                            <p:strVal val="0-#ppt_w/2"/>
                                          </p:val>
                                        </p:tav>
                                        <p:tav tm="100000">
                                          <p:val>
                                            <p:strVal val="#ppt_x"/>
                                          </p:val>
                                        </p:tav>
                                      </p:tavLst>
                                    </p:anim>
                                    <p:anim calcmode="lin" valueType="num">
                                      <p:cBhvr additive="base">
                                        <p:cTn dur="500" fill="hold" id="40"/>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3"/>
      <p:bldP grpId="0" spid="21"/>
      <p:bldP grpId="0" spid="2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a:extLst>
              <a:ext uri="{FF2B5EF4-FFF2-40B4-BE49-F238E27FC236}">
                <a16:creationId xmlns:a16="http://schemas.microsoft.com/office/drawing/2014/main" id="{CF7BAEA1-F9C6-4353-8E1B-967C023977D7}"/>
              </a:ext>
            </a:extLst>
          </p:cNvPr>
          <p:cNvSpPr txBox="1"/>
          <p:nvPr/>
        </p:nvSpPr>
        <p:spPr>
          <a:xfrm>
            <a:off x="2117110" y="318404"/>
            <a:ext cx="5717379" cy="640080"/>
          </a:xfrm>
          <a:prstGeom prst="rect">
            <a:avLst/>
          </a:prstGeom>
          <a:noFill/>
        </p:spPr>
        <p:txBody>
          <a:bodyPr rtlCol="0" wrap="square">
            <a:spAutoFit/>
          </a:bodyPr>
          <a:lstStyle/>
          <a:p>
            <a:r>
              <a:rPr altLang="en-US" b="1" lang="zh-CN" spc="378" sz="3600">
                <a:solidFill>
                  <a:schemeClr val="bg2">
                    <a:lumMod val="25000"/>
                  </a:schemeClr>
                </a:solidFill>
                <a:cs typeface="+mn-ea"/>
                <a:sym typeface="+mn-lt"/>
              </a:rPr>
              <a:t>病毒性肝炎之丁型肝炎</a:t>
            </a:r>
          </a:p>
        </p:txBody>
      </p:sp>
      <p:grpSp>
        <p:nvGrpSpPr>
          <p:cNvPr id="4" name="1">
            <a:extLst>
              <a:ext uri="{FF2B5EF4-FFF2-40B4-BE49-F238E27FC236}">
                <a16:creationId xmlns:a16="http://schemas.microsoft.com/office/drawing/2014/main" id="{F694654C-D20C-4450-9105-8A645BE8F355}"/>
              </a:ext>
            </a:extLst>
          </p:cNvPr>
          <p:cNvGrpSpPr/>
          <p:nvPr/>
        </p:nvGrpSpPr>
        <p:grpSpPr>
          <a:xfrm>
            <a:off x="-110812" y="1850491"/>
            <a:ext cx="5417692" cy="3959411"/>
            <a:chOff x="6099195" y="1451949"/>
            <a:chExt cx="5417901" cy="3959562"/>
          </a:xfrm>
        </p:grpSpPr>
        <p:sp>
          <p:nvSpPr>
            <p:cNvPr id="5" name="1">
              <a:extLst>
                <a:ext uri="{FF2B5EF4-FFF2-40B4-BE49-F238E27FC236}">
                  <a16:creationId xmlns:a16="http://schemas.microsoft.com/office/drawing/2014/main" id="{E1C77B67-06E9-4264-87A2-D0C9CA478D43}"/>
                </a:ext>
              </a:extLst>
            </p:cNvPr>
            <p:cNvSpPr/>
            <p:nvPr/>
          </p:nvSpPr>
          <p:spPr>
            <a:xfrm>
              <a:off x="6958774" y="3602103"/>
              <a:ext cx="4328351" cy="355103"/>
            </a:xfrm>
            <a:prstGeom prst="rect">
              <a:avLst/>
            </a:prstGeom>
            <a:solidFill>
              <a:schemeClr val="accent1"/>
            </a:solidFill>
            <a:ln algn="ctr" cap="flat" cmpd="sng" w="762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120949" compatLnSpc="1" forceAA="0" fromWordArt="0" lIns="241899" numCol="1" rIns="241899" rot="0" rtlCol="0" spcCol="0" spcFirstLastPara="0" tIns="120949" vert="horz" wrap="square">
              <a:no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r>
                <a:rPr altLang="en-US" b="1" lang="zh-CN" sz="1850">
                  <a:solidFill>
                    <a:schemeClr val="bg1"/>
                  </a:solidFill>
                  <a:cs typeface="+mn-ea"/>
                  <a:sym typeface="+mn-lt"/>
                </a:rPr>
                <a:t>戊型肝炎的临床表现</a:t>
              </a:r>
            </a:p>
          </p:txBody>
        </p:sp>
        <p:sp>
          <p:nvSpPr>
            <p:cNvPr id="6" name="1">
              <a:extLst>
                <a:ext uri="{FF2B5EF4-FFF2-40B4-BE49-F238E27FC236}">
                  <a16:creationId xmlns:a16="http://schemas.microsoft.com/office/drawing/2014/main" id="{CCB5AAC2-38BD-4465-8F92-D6127BE87570}"/>
                </a:ext>
              </a:extLst>
            </p:cNvPr>
            <p:cNvSpPr/>
            <p:nvPr/>
          </p:nvSpPr>
          <p:spPr bwMode="auto">
            <a:xfrm>
              <a:off x="6740694" y="3960544"/>
              <a:ext cx="4776402" cy="14509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123806" lIns="238089" rIns="238089" tIns="123806"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just" defTabSz="2418954" hangingPunct="0">
                <a:lnSpc>
                  <a:spcPct val="150000"/>
                </a:lnSpc>
                <a:spcBef>
                  <a:spcPct val="0"/>
                </a:spcBef>
              </a:pPr>
              <a:r>
                <a:rPr altLang="en-US" lang="zh-CN" sz="1600">
                  <a:solidFill>
                    <a:schemeClr val="bg2">
                      <a:lumMod val="25000"/>
                    </a:schemeClr>
                  </a:solidFill>
                  <a:cs typeface="+mn-ea"/>
                  <a:sym typeface="+mn-lt"/>
                </a:rPr>
                <a:t>多见于慢性HBV感染者，其症状主要决定于HDV感染前是慢性HBsAg携带者，抑或是HB慢性肝病者。如为HBsAg携带者，感染HDV后则表现似急性HBsAg阳性肝炎，但抗-HBVIgM阴性</a:t>
              </a:r>
            </a:p>
          </p:txBody>
        </p:sp>
        <p:sp>
          <p:nvSpPr>
            <p:cNvPr id="7" name="1">
              <a:extLst>
                <a:ext uri="{FF2B5EF4-FFF2-40B4-BE49-F238E27FC236}">
                  <a16:creationId xmlns:a16="http://schemas.microsoft.com/office/drawing/2014/main" id="{AB6524EE-16A6-4068-AA10-35325E7C8C52}"/>
                </a:ext>
              </a:extLst>
            </p:cNvPr>
            <p:cNvSpPr/>
            <p:nvPr/>
          </p:nvSpPr>
          <p:spPr>
            <a:xfrm>
              <a:off x="6099195" y="3926880"/>
              <a:ext cx="323629" cy="299832"/>
            </a:xfrm>
            <a:custGeom>
              <a:gdLst>
                <a:gd fmla="*/ 445285 w 605804" name="connsiteX0"/>
                <a:gd fmla="*/ 326174 h 561262" name="connsiteY0"/>
                <a:gd fmla="*/ 441943 w 605804" name="connsiteX1"/>
                <a:gd fmla="*/ 329512 h 561262" name="connsiteY1"/>
                <a:gd fmla="*/ 441943 w 605804" name="connsiteX2"/>
                <a:gd fmla="*/ 343787 h 561262" name="connsiteY2"/>
                <a:gd fmla="*/ 419754 w 605804" name="connsiteX3"/>
                <a:gd fmla="*/ 353799 h 561262" name="connsiteY3"/>
                <a:gd fmla="*/ 410470 w 605804" name="connsiteX4"/>
                <a:gd fmla="*/ 376603 h 561262" name="connsiteY4"/>
                <a:gd fmla="*/ 419290 w 605804" name="connsiteX5"/>
                <a:gd fmla="*/ 399778 h 561262" name="connsiteY5"/>
                <a:gd fmla="*/ 447420 w 605804" name="connsiteX6"/>
                <a:gd fmla="*/ 415352 h 561262" name="connsiteY6"/>
                <a:gd fmla="*/ 458375 w 605804" name="connsiteX7"/>
                <a:gd fmla="*/ 422397 h 561262" name="connsiteY7"/>
                <a:gd fmla="*/ 461532 w 605804" name="connsiteX8"/>
                <a:gd fmla="*/ 432409 h 561262" name="connsiteY8"/>
                <a:gd fmla="*/ 458561 w 605804" name="connsiteX9"/>
                <a:gd fmla="*/ 441493 h 561262" name="connsiteY9"/>
                <a:gd fmla="*/ 449648 w 605804" name="connsiteX10"/>
                <a:gd fmla="*/ 444923 h 561262" name="connsiteY10"/>
                <a:gd fmla="*/ 438136 w 605804" name="connsiteX11"/>
                <a:gd fmla="*/ 440474 h 561262" name="connsiteY11"/>
                <a:gd fmla="*/ 433773 w 605804" name="connsiteX12"/>
                <a:gd fmla="*/ 429350 h 561262" name="connsiteY12"/>
                <a:gd fmla="*/ 429966 w 605804" name="connsiteX13"/>
                <a:gd fmla="*/ 426012 h 561262" name="connsiteY13"/>
                <a:gd fmla="*/ 410377 w 605804" name="connsiteX14"/>
                <a:gd fmla="*/ 426383 h 561262" name="connsiteY14"/>
                <a:gd fmla="*/ 406571 w 605804" name="connsiteX15"/>
                <a:gd fmla="*/ 430369 h 561262" name="connsiteY15"/>
                <a:gd fmla="*/ 416690 w 605804" name="connsiteX16"/>
                <a:gd fmla="*/ 454471 h 561262" name="connsiteY16"/>
                <a:gd fmla="*/ 441943 w 605804" name="connsiteX17"/>
                <a:gd fmla="*/ 465317 h 561262" name="connsiteY17"/>
                <a:gd fmla="*/ 441943 w 605804" name="connsiteX18"/>
                <a:gd fmla="*/ 478666 h 561262" name="connsiteY18"/>
                <a:gd fmla="*/ 445285 w 605804" name="connsiteX19"/>
                <a:gd fmla="*/ 482003 h 561262" name="connsiteY19"/>
                <a:gd fmla="*/ 457261 w 605804" name="connsiteX20"/>
                <a:gd fmla="*/ 482003 h 561262" name="connsiteY20"/>
                <a:gd fmla="*/ 460603 w 605804" name="connsiteX21"/>
                <a:gd fmla="*/ 478666 h 561262" name="connsiteY21"/>
                <a:gd fmla="*/ 460603 w 605804" name="connsiteX22"/>
                <a:gd fmla="*/ 464854 h 561262" name="connsiteY22"/>
                <a:gd fmla="*/ 480471 w 605804" name="connsiteX23"/>
                <a:gd fmla="*/ 455213 h 561262" name="connsiteY23"/>
                <a:gd fmla="*/ 489477 w 605804" name="connsiteX24"/>
                <a:gd fmla="*/ 432316 h 561262" name="connsiteY24"/>
                <a:gd fmla="*/ 480564 w 605804" name="connsiteX25"/>
                <a:gd fmla="*/ 409326 h 561262" name="connsiteY25"/>
                <a:gd fmla="*/ 452619 w 605804" name="connsiteX26"/>
                <a:gd fmla="*/ 393104 h 561262" name="connsiteY26"/>
                <a:gd fmla="*/ 441479 w 605804" name="connsiteX27"/>
                <a:gd fmla="*/ 385966 h 561262" name="connsiteY27"/>
                <a:gd fmla="*/ 438229 w 605804" name="connsiteX28"/>
                <a:gd fmla="*/ 376789 h 561262" name="connsiteY28"/>
                <a:gd fmla="*/ 441107 w 605804" name="connsiteX29"/>
                <a:gd fmla="*/ 367704 h 561262" name="connsiteY29"/>
                <a:gd fmla="*/ 449741 w 605804" name="connsiteX30"/>
                <a:gd fmla="*/ 364089 h 561262" name="connsiteY30"/>
                <a:gd fmla="*/ 458932 w 605804" name="connsiteX31"/>
                <a:gd fmla="*/ 368446 h 561262" name="connsiteY31"/>
                <a:gd fmla="*/ 462275 w 605804" name="connsiteX32"/>
                <a:gd fmla="*/ 378272 h 561262" name="connsiteY32"/>
                <a:gd fmla="*/ 466081 w 605804" name="connsiteX33"/>
                <a:gd fmla="*/ 381609 h 561262" name="connsiteY33"/>
                <a:gd fmla="*/ 485763 w 605804" name="connsiteX34"/>
                <a:gd fmla="*/ 381424 h 561262" name="connsiteY34"/>
                <a:gd fmla="*/ 489569 w 605804" name="connsiteX35"/>
                <a:gd fmla="*/ 377438 h 561262" name="connsiteY35"/>
                <a:gd fmla="*/ 481307 w 605804" name="connsiteX36"/>
                <a:gd fmla="*/ 355931 h 561262" name="connsiteY36"/>
                <a:gd fmla="*/ 460603 w 605804" name="connsiteX37"/>
                <a:gd fmla="*/ 344344 h 561262" name="connsiteY37"/>
                <a:gd fmla="*/ 460603 w 605804" name="connsiteX38"/>
                <a:gd fmla="*/ 329512 h 561262" name="connsiteY38"/>
                <a:gd fmla="*/ 457261 w 605804" name="connsiteX39"/>
                <a:gd fmla="*/ 326174 h 561262" name="connsiteY39"/>
                <a:gd fmla="*/ 434887 w 605804" name="connsiteX40"/>
                <a:gd fmla="*/ 246823 h 561262" name="connsiteY40"/>
                <a:gd fmla="*/ 461718 w 605804" name="connsiteX41"/>
                <a:gd fmla="*/ 246823 h 561262" name="connsiteY41"/>
                <a:gd fmla="*/ 461718 w 605804" name="connsiteX42"/>
                <a:gd fmla="*/ 278063 h 561262" name="connsiteY42"/>
                <a:gd fmla="*/ 574517 w 605804" name="connsiteX43"/>
                <a:gd fmla="*/ 390694 h 561262" name="connsiteY43"/>
                <a:gd fmla="*/ 605804 w 605804" name="connsiteX44"/>
                <a:gd fmla="*/ 390694 h 561262" name="connsiteY44"/>
                <a:gd fmla="*/ 605804 w 605804" name="connsiteX45"/>
                <a:gd fmla="*/ 417391 h 561262" name="connsiteY45"/>
                <a:gd fmla="*/ 574517 w 605804" name="connsiteX46"/>
                <a:gd fmla="*/ 417391 h 561262" name="connsiteY46"/>
                <a:gd fmla="*/ 461718 w 605804" name="connsiteX47"/>
                <a:gd fmla="*/ 529929 h 561262" name="connsiteY47"/>
                <a:gd fmla="*/ 461718 w 605804" name="connsiteX48"/>
                <a:gd fmla="*/ 561262 h 561262" name="connsiteY48"/>
                <a:gd fmla="*/ 434887 w 605804" name="connsiteX49"/>
                <a:gd fmla="*/ 561262 h 561262" name="connsiteY49"/>
                <a:gd fmla="*/ 434887 w 605804" name="connsiteX50"/>
                <a:gd fmla="*/ 530115 h 561262" name="connsiteY50"/>
                <a:gd fmla="*/ 322087 w 605804" name="connsiteX51"/>
                <a:gd fmla="*/ 417484 h 561262" name="connsiteY51"/>
                <a:gd fmla="*/ 290800 w 605804" name="connsiteX52"/>
                <a:gd fmla="*/ 417484 h 561262" name="connsiteY52"/>
                <a:gd fmla="*/ 290800 w 605804" name="connsiteX53"/>
                <a:gd fmla="*/ 390694 h 561262" name="connsiteY53"/>
                <a:gd fmla="*/ 322087 w 605804" name="connsiteX54"/>
                <a:gd fmla="*/ 390694 h 561262" name="connsiteY54"/>
                <a:gd fmla="*/ 434887 w 605804" name="connsiteX55"/>
                <a:gd fmla="*/ 278063 h 561262" name="connsiteY55"/>
                <a:gd fmla="*/ 229238 w 605804" name="connsiteX56"/>
                <a:gd fmla="*/ 401 h 561262" name="connsiteY56"/>
                <a:gd fmla="*/ 284946 w 605804" name="connsiteX57"/>
                <a:gd fmla="*/ 12174 h 561262" name="connsiteY57"/>
                <a:gd fmla="*/ 312057 w 605804" name="connsiteX58"/>
                <a:gd fmla="*/ 37295 h 561262" name="connsiteY58"/>
                <a:gd fmla="*/ 341954 w 605804" name="connsiteX59"/>
                <a:gd fmla="*/ 131662 h 561262" name="connsiteY59"/>
                <a:gd fmla="*/ 339911 w 605804" name="connsiteX60"/>
                <a:gd fmla="*/ 140098 h 561262" name="connsiteY60"/>
                <a:gd fmla="*/ 347896 w 605804" name="connsiteX61"/>
                <a:gd fmla="*/ 179773 h 561262" name="connsiteY61"/>
                <a:gd fmla="*/ 328677 w 605804" name="connsiteX62"/>
                <a:gd fmla="*/ 213144 h 561262" name="connsiteY62"/>
                <a:gd fmla="*/ 315214 w 605804" name="connsiteX63"/>
                <a:gd fmla="*/ 249945 h 561262" name="connsiteY63"/>
                <a:gd fmla="*/ 315214 w 605804" name="connsiteX64"/>
                <a:gd fmla="*/ 295831 h 561262" name="connsiteY64"/>
                <a:gd fmla="*/ 317628 w 605804" name="connsiteX65"/>
                <a:gd fmla="*/ 299632 h 561262" name="connsiteY65"/>
                <a:gd fmla="*/ 334712 w 605804" name="connsiteX66"/>
                <a:gd fmla="*/ 308438 h 561262" name="connsiteY66"/>
                <a:gd fmla="*/ 303794 w 605804" name="connsiteX67"/>
                <a:gd fmla="*/ 368877 h 561262" name="connsiteY67"/>
                <a:gd fmla="*/ 290795 w 605804" name="connsiteX68"/>
                <a:gd fmla="*/ 368877 h 561262" name="connsiteY68"/>
                <a:gd fmla="*/ 268976 w 605804" name="connsiteX69"/>
                <a:gd fmla="*/ 390662 h 561262" name="connsiteY69"/>
                <a:gd fmla="*/ 268976 w 605804" name="connsiteX70"/>
                <a:gd fmla="*/ 417359 h 561262" name="connsiteY70"/>
                <a:gd fmla="*/ 290795 w 605804" name="connsiteX71"/>
                <a:gd fmla="*/ 439050 h 561262" name="connsiteY71"/>
                <a:gd fmla="*/ 303794 w 605804" name="connsiteX72"/>
                <a:gd fmla="*/ 439050 h 561262" name="connsiteY72"/>
                <a:gd fmla="*/ 328398 w 605804" name="connsiteX73"/>
                <a:gd fmla="*/ 491332 h 561262" name="connsiteY73"/>
                <a:gd fmla="*/ 267769 w 605804" name="connsiteX74"/>
                <a:gd fmla="*/ 491332 h 561262" name="connsiteY74"/>
                <a:gd fmla="*/ 205655 w 605804" name="connsiteX75"/>
                <a:gd fmla="*/ 491332 h 561262" name="connsiteY75"/>
                <a:gd fmla="*/ 0 w 605804" name="connsiteX76"/>
                <a:gd fmla="*/ 491332 h 561262" name="connsiteY76"/>
                <a:gd fmla="*/ 0 w 605804" name="connsiteX77"/>
                <a:gd fmla="*/ 424775 h 561262" name="connsiteY77"/>
                <a:gd fmla="*/ 16991 w 605804" name="connsiteX78"/>
                <a:gd fmla="*/ 388529 h 561262" name="connsiteY78"/>
                <a:gd fmla="*/ 155704 w 605804" name="connsiteX79"/>
                <a:gd fmla="*/ 299632 h 561262" name="connsiteY79"/>
                <a:gd fmla="*/ 157839 w 605804" name="connsiteX80"/>
                <a:gd fmla="*/ 295831 h 561262" name="connsiteY80"/>
                <a:gd fmla="*/ 157839 w 605804" name="connsiteX81"/>
                <a:gd fmla="*/ 249945 h 561262" name="connsiteY81"/>
                <a:gd fmla="*/ 144376 w 605804" name="connsiteX82"/>
                <a:gd fmla="*/ 213144 h 561262" name="connsiteY82"/>
                <a:gd fmla="*/ 125157 w 605804" name="connsiteX83"/>
                <a:gd fmla="*/ 179773 h 561262" name="connsiteY83"/>
                <a:gd fmla="*/ 132678 w 605804" name="connsiteX84"/>
                <a:gd fmla="*/ 140098 h 561262" name="connsiteY84"/>
                <a:gd fmla="*/ 130728 w 605804" name="connsiteX85"/>
                <a:gd fmla="*/ 131662 h 561262" name="connsiteY85"/>
                <a:gd fmla="*/ 130449 w 605804" name="connsiteX86"/>
                <a:gd fmla="*/ 85313 h 561262" name="connsiteY86"/>
                <a:gd fmla="*/ 157561 w 605804" name="connsiteX87"/>
                <a:gd fmla="*/ 37852 h 561262" name="connsiteY87"/>
                <a:gd fmla="*/ 182722 w 605804" name="connsiteX88"/>
                <a:gd fmla="*/ 17087 h 561262" name="connsiteY88"/>
                <a:gd fmla="*/ 207141 w 605804" name="connsiteX89"/>
                <a:gd fmla="*/ 4665 h 561262" name="connsiteY89"/>
                <a:gd fmla="*/ 229238 w 605804" name="connsiteX90"/>
                <a:gd fmla="*/ 401 h 561262" name="connsiteY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b="b" l="l" r="r" t="t"/>
              <a:pathLst>
                <a:path h="561262" w="605804">
                  <a:moveTo>
                    <a:pt x="445285" y="326174"/>
                  </a:moveTo>
                  <a:cubicBezTo>
                    <a:pt x="443428" y="326174"/>
                    <a:pt x="441943" y="327658"/>
                    <a:pt x="441943" y="329512"/>
                  </a:cubicBezTo>
                  <a:lnTo>
                    <a:pt x="441943" y="343787"/>
                  </a:lnTo>
                  <a:cubicBezTo>
                    <a:pt x="432752" y="345085"/>
                    <a:pt x="425510" y="348422"/>
                    <a:pt x="419754" y="353799"/>
                  </a:cubicBezTo>
                  <a:cubicBezTo>
                    <a:pt x="413627" y="359732"/>
                    <a:pt x="410470" y="367333"/>
                    <a:pt x="410470" y="376603"/>
                  </a:cubicBezTo>
                  <a:cubicBezTo>
                    <a:pt x="410470" y="386800"/>
                    <a:pt x="413441" y="394494"/>
                    <a:pt x="419290" y="399778"/>
                  </a:cubicBezTo>
                  <a:cubicBezTo>
                    <a:pt x="425139" y="405155"/>
                    <a:pt x="434516" y="410346"/>
                    <a:pt x="447420" y="415352"/>
                  </a:cubicBezTo>
                  <a:cubicBezTo>
                    <a:pt x="452619" y="417762"/>
                    <a:pt x="456333" y="420080"/>
                    <a:pt x="458375" y="422397"/>
                  </a:cubicBezTo>
                  <a:cubicBezTo>
                    <a:pt x="460511" y="424807"/>
                    <a:pt x="461532" y="428145"/>
                    <a:pt x="461532" y="432409"/>
                  </a:cubicBezTo>
                  <a:cubicBezTo>
                    <a:pt x="461532" y="436117"/>
                    <a:pt x="460511" y="439083"/>
                    <a:pt x="458561" y="441493"/>
                  </a:cubicBezTo>
                  <a:cubicBezTo>
                    <a:pt x="456519" y="443811"/>
                    <a:pt x="453548" y="444923"/>
                    <a:pt x="449648" y="444923"/>
                  </a:cubicBezTo>
                  <a:cubicBezTo>
                    <a:pt x="444914" y="444923"/>
                    <a:pt x="441107" y="443440"/>
                    <a:pt x="438136" y="440474"/>
                  </a:cubicBezTo>
                  <a:cubicBezTo>
                    <a:pt x="435630" y="438156"/>
                    <a:pt x="434237" y="434263"/>
                    <a:pt x="433773" y="429350"/>
                  </a:cubicBezTo>
                  <a:cubicBezTo>
                    <a:pt x="433680" y="427403"/>
                    <a:pt x="431916" y="426012"/>
                    <a:pt x="429966" y="426012"/>
                  </a:cubicBezTo>
                  <a:lnTo>
                    <a:pt x="410377" y="426383"/>
                  </a:lnTo>
                  <a:cubicBezTo>
                    <a:pt x="408242" y="426383"/>
                    <a:pt x="406385" y="428237"/>
                    <a:pt x="406571" y="430369"/>
                  </a:cubicBezTo>
                  <a:cubicBezTo>
                    <a:pt x="407035" y="440752"/>
                    <a:pt x="410470" y="448724"/>
                    <a:pt x="416690" y="454471"/>
                  </a:cubicBezTo>
                  <a:cubicBezTo>
                    <a:pt x="423375" y="460497"/>
                    <a:pt x="431916" y="464112"/>
                    <a:pt x="441943" y="465317"/>
                  </a:cubicBezTo>
                  <a:lnTo>
                    <a:pt x="441943" y="478666"/>
                  </a:lnTo>
                  <a:cubicBezTo>
                    <a:pt x="441943" y="480520"/>
                    <a:pt x="443428" y="482003"/>
                    <a:pt x="445285" y="482003"/>
                  </a:cubicBezTo>
                  <a:lnTo>
                    <a:pt x="457261" y="482003"/>
                  </a:lnTo>
                  <a:cubicBezTo>
                    <a:pt x="459118" y="482003"/>
                    <a:pt x="460603" y="480520"/>
                    <a:pt x="460603" y="478666"/>
                  </a:cubicBezTo>
                  <a:lnTo>
                    <a:pt x="460603" y="464854"/>
                  </a:lnTo>
                  <a:cubicBezTo>
                    <a:pt x="468773" y="463371"/>
                    <a:pt x="475365" y="460126"/>
                    <a:pt x="480471" y="455213"/>
                  </a:cubicBezTo>
                  <a:cubicBezTo>
                    <a:pt x="486506" y="449466"/>
                    <a:pt x="489477" y="441864"/>
                    <a:pt x="489477" y="432316"/>
                  </a:cubicBezTo>
                  <a:cubicBezTo>
                    <a:pt x="489477" y="422397"/>
                    <a:pt x="486506" y="414610"/>
                    <a:pt x="480564" y="409326"/>
                  </a:cubicBezTo>
                  <a:cubicBezTo>
                    <a:pt x="474622" y="403857"/>
                    <a:pt x="465245" y="398573"/>
                    <a:pt x="452619" y="393104"/>
                  </a:cubicBezTo>
                  <a:cubicBezTo>
                    <a:pt x="447142" y="390694"/>
                    <a:pt x="443428" y="388283"/>
                    <a:pt x="441479" y="385966"/>
                  </a:cubicBezTo>
                  <a:cubicBezTo>
                    <a:pt x="439436" y="383648"/>
                    <a:pt x="438508" y="380682"/>
                    <a:pt x="438229" y="376789"/>
                  </a:cubicBezTo>
                  <a:cubicBezTo>
                    <a:pt x="438229" y="373081"/>
                    <a:pt x="439250" y="370022"/>
                    <a:pt x="441107" y="367704"/>
                  </a:cubicBezTo>
                  <a:cubicBezTo>
                    <a:pt x="442964" y="365294"/>
                    <a:pt x="445935" y="364089"/>
                    <a:pt x="449741" y="364089"/>
                  </a:cubicBezTo>
                  <a:cubicBezTo>
                    <a:pt x="453548" y="364089"/>
                    <a:pt x="456519" y="365479"/>
                    <a:pt x="458932" y="368446"/>
                  </a:cubicBezTo>
                  <a:cubicBezTo>
                    <a:pt x="460789" y="370763"/>
                    <a:pt x="461903" y="374008"/>
                    <a:pt x="462275" y="378272"/>
                  </a:cubicBezTo>
                  <a:cubicBezTo>
                    <a:pt x="462367" y="380311"/>
                    <a:pt x="464131" y="381609"/>
                    <a:pt x="466081" y="381609"/>
                  </a:cubicBezTo>
                  <a:lnTo>
                    <a:pt x="485763" y="381424"/>
                  </a:lnTo>
                  <a:cubicBezTo>
                    <a:pt x="487991" y="381424"/>
                    <a:pt x="489755" y="379570"/>
                    <a:pt x="489569" y="377438"/>
                  </a:cubicBezTo>
                  <a:cubicBezTo>
                    <a:pt x="489105" y="368909"/>
                    <a:pt x="486227" y="361771"/>
                    <a:pt x="481307" y="355931"/>
                  </a:cubicBezTo>
                  <a:cubicBezTo>
                    <a:pt x="476108" y="349906"/>
                    <a:pt x="469145" y="346012"/>
                    <a:pt x="460603" y="344344"/>
                  </a:cubicBezTo>
                  <a:lnTo>
                    <a:pt x="460603" y="329512"/>
                  </a:lnTo>
                  <a:cubicBezTo>
                    <a:pt x="460603" y="327658"/>
                    <a:pt x="459118" y="326174"/>
                    <a:pt x="457261" y="326174"/>
                  </a:cubicBezTo>
                  <a:close/>
                  <a:moveTo>
                    <a:pt x="434887" y="246823"/>
                  </a:moveTo>
                  <a:lnTo>
                    <a:pt x="461718" y="246823"/>
                  </a:lnTo>
                  <a:lnTo>
                    <a:pt x="461718" y="278063"/>
                  </a:lnTo>
                  <a:cubicBezTo>
                    <a:pt x="521042" y="284367"/>
                    <a:pt x="568204" y="331458"/>
                    <a:pt x="574517" y="390694"/>
                  </a:cubicBezTo>
                  <a:lnTo>
                    <a:pt x="605804" y="390694"/>
                  </a:lnTo>
                  <a:lnTo>
                    <a:pt x="605804" y="417391"/>
                  </a:lnTo>
                  <a:lnTo>
                    <a:pt x="574517" y="417391"/>
                  </a:lnTo>
                  <a:cubicBezTo>
                    <a:pt x="568204" y="476534"/>
                    <a:pt x="521042" y="523626"/>
                    <a:pt x="461718" y="529929"/>
                  </a:cubicBezTo>
                  <a:lnTo>
                    <a:pt x="461718" y="561262"/>
                  </a:lnTo>
                  <a:lnTo>
                    <a:pt x="434887" y="561262"/>
                  </a:lnTo>
                  <a:lnTo>
                    <a:pt x="434887" y="530115"/>
                  </a:lnTo>
                  <a:cubicBezTo>
                    <a:pt x="375563" y="523811"/>
                    <a:pt x="328400" y="476719"/>
                    <a:pt x="322087" y="417484"/>
                  </a:cubicBezTo>
                  <a:lnTo>
                    <a:pt x="290800" y="417484"/>
                  </a:lnTo>
                  <a:lnTo>
                    <a:pt x="290800" y="390694"/>
                  </a:lnTo>
                  <a:lnTo>
                    <a:pt x="322087" y="390694"/>
                  </a:lnTo>
                  <a:cubicBezTo>
                    <a:pt x="328400" y="331458"/>
                    <a:pt x="375563" y="284367"/>
                    <a:pt x="434887" y="278063"/>
                  </a:cubicBezTo>
                  <a:close/>
                  <a:moveTo>
                    <a:pt x="229238" y="401"/>
                  </a:moveTo>
                  <a:cubicBezTo>
                    <a:pt x="253564" y="-1638"/>
                    <a:pt x="271855" y="4387"/>
                    <a:pt x="284946" y="12174"/>
                  </a:cubicBezTo>
                  <a:cubicBezTo>
                    <a:pt x="304629" y="22927"/>
                    <a:pt x="312057" y="37295"/>
                    <a:pt x="312057" y="37295"/>
                  </a:cubicBezTo>
                  <a:cubicBezTo>
                    <a:pt x="312057" y="37295"/>
                    <a:pt x="357180" y="40447"/>
                    <a:pt x="341954" y="131662"/>
                  </a:cubicBezTo>
                  <a:cubicBezTo>
                    <a:pt x="341396" y="134443"/>
                    <a:pt x="340654" y="137224"/>
                    <a:pt x="339911" y="140098"/>
                  </a:cubicBezTo>
                  <a:cubicBezTo>
                    <a:pt x="348453" y="140098"/>
                    <a:pt x="357273" y="146772"/>
                    <a:pt x="347896" y="179773"/>
                  </a:cubicBezTo>
                  <a:cubicBezTo>
                    <a:pt x="340561" y="205450"/>
                    <a:pt x="333876" y="212773"/>
                    <a:pt x="328677" y="213144"/>
                  </a:cubicBezTo>
                  <a:cubicBezTo>
                    <a:pt x="326820" y="224917"/>
                    <a:pt x="322270" y="237709"/>
                    <a:pt x="315214" y="249945"/>
                  </a:cubicBezTo>
                  <a:lnTo>
                    <a:pt x="315214" y="295831"/>
                  </a:lnTo>
                  <a:cubicBezTo>
                    <a:pt x="315214" y="297407"/>
                    <a:pt x="316142" y="298890"/>
                    <a:pt x="317628" y="299632"/>
                  </a:cubicBezTo>
                  <a:cubicBezTo>
                    <a:pt x="320785" y="301115"/>
                    <a:pt x="326727" y="304267"/>
                    <a:pt x="334712" y="308438"/>
                  </a:cubicBezTo>
                  <a:cubicBezTo>
                    <a:pt x="320135" y="325773"/>
                    <a:pt x="309364" y="346259"/>
                    <a:pt x="303794" y="368877"/>
                  </a:cubicBezTo>
                  <a:lnTo>
                    <a:pt x="290795" y="368877"/>
                  </a:lnTo>
                  <a:cubicBezTo>
                    <a:pt x="278818" y="368877"/>
                    <a:pt x="268976" y="378611"/>
                    <a:pt x="268976" y="390662"/>
                  </a:cubicBezTo>
                  <a:lnTo>
                    <a:pt x="268976" y="417359"/>
                  </a:lnTo>
                  <a:cubicBezTo>
                    <a:pt x="268976" y="429317"/>
                    <a:pt x="278818" y="439050"/>
                    <a:pt x="290795" y="439050"/>
                  </a:cubicBezTo>
                  <a:lnTo>
                    <a:pt x="303794" y="439050"/>
                  </a:lnTo>
                  <a:cubicBezTo>
                    <a:pt x="308529" y="458239"/>
                    <a:pt x="317071" y="475944"/>
                    <a:pt x="328398" y="491332"/>
                  </a:cubicBezTo>
                  <a:lnTo>
                    <a:pt x="267769" y="491332"/>
                  </a:lnTo>
                  <a:lnTo>
                    <a:pt x="205655" y="491332"/>
                  </a:lnTo>
                  <a:lnTo>
                    <a:pt x="0" y="491332"/>
                  </a:lnTo>
                  <a:lnTo>
                    <a:pt x="0" y="424775"/>
                  </a:lnTo>
                  <a:cubicBezTo>
                    <a:pt x="0" y="410777"/>
                    <a:pt x="6221" y="397429"/>
                    <a:pt x="16991" y="388529"/>
                  </a:cubicBezTo>
                  <a:cubicBezTo>
                    <a:pt x="77341" y="338936"/>
                    <a:pt x="142519" y="306121"/>
                    <a:pt x="155704" y="299632"/>
                  </a:cubicBezTo>
                  <a:cubicBezTo>
                    <a:pt x="157189" y="299076"/>
                    <a:pt x="158211" y="297407"/>
                    <a:pt x="157839" y="295831"/>
                  </a:cubicBezTo>
                  <a:lnTo>
                    <a:pt x="157839" y="249945"/>
                  </a:lnTo>
                  <a:cubicBezTo>
                    <a:pt x="150690" y="237709"/>
                    <a:pt x="146233" y="224731"/>
                    <a:pt x="144376" y="213144"/>
                  </a:cubicBezTo>
                  <a:cubicBezTo>
                    <a:pt x="139270" y="212773"/>
                    <a:pt x="132492" y="205450"/>
                    <a:pt x="125157" y="179773"/>
                  </a:cubicBezTo>
                  <a:cubicBezTo>
                    <a:pt x="115965" y="147236"/>
                    <a:pt x="124322" y="140376"/>
                    <a:pt x="132678" y="140098"/>
                  </a:cubicBezTo>
                  <a:cubicBezTo>
                    <a:pt x="131935" y="137224"/>
                    <a:pt x="131192" y="134536"/>
                    <a:pt x="130728" y="131662"/>
                  </a:cubicBezTo>
                  <a:cubicBezTo>
                    <a:pt x="127478" y="115255"/>
                    <a:pt x="126643" y="100052"/>
                    <a:pt x="130449" y="85313"/>
                  </a:cubicBezTo>
                  <a:cubicBezTo>
                    <a:pt x="135092" y="65661"/>
                    <a:pt x="145676" y="49995"/>
                    <a:pt x="157561" y="37852"/>
                  </a:cubicBezTo>
                  <a:cubicBezTo>
                    <a:pt x="165174" y="29879"/>
                    <a:pt x="173716" y="22834"/>
                    <a:pt x="182722" y="17087"/>
                  </a:cubicBezTo>
                  <a:cubicBezTo>
                    <a:pt x="190150" y="12081"/>
                    <a:pt x="198227" y="7632"/>
                    <a:pt x="207141" y="4665"/>
                  </a:cubicBezTo>
                  <a:cubicBezTo>
                    <a:pt x="214011" y="2255"/>
                    <a:pt x="221439" y="772"/>
                    <a:pt x="229238" y="401"/>
                  </a:cubicBezTo>
                  <a:close/>
                </a:path>
              </a:pathLst>
            </a:custGeom>
            <a:solidFill>
              <a:schemeClr val="bg1"/>
            </a:solidFill>
            <a:ln cap="rnd" w="381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120949" compatLnSpc="1" forceAA="0" fromWordArt="0" lIns="241899" numCol="1" rIns="241899" rot="0" rtlCol="0" spcCol="0" spcFirstLastPara="0" tIns="120949" vert="horz"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2417274"/>
              <a:endParaRPr altLang="en-US" b="1" lang="zh-CN" sz="1323">
                <a:solidFill>
                  <a:schemeClr val="bg2">
                    <a:lumMod val="25000"/>
                  </a:schemeClr>
                </a:solidFill>
                <a:cs typeface="+mn-ea"/>
                <a:sym typeface="+mn-lt"/>
              </a:endParaRPr>
            </a:p>
          </p:txBody>
        </p:sp>
        <p:sp>
          <p:nvSpPr>
            <p:cNvPr id="8" name="1">
              <a:extLst>
                <a:ext uri="{FF2B5EF4-FFF2-40B4-BE49-F238E27FC236}">
                  <a16:creationId xmlns:a16="http://schemas.microsoft.com/office/drawing/2014/main" id="{C6941674-B50E-4138-B8C0-D5DAD53D5B33}"/>
                </a:ext>
              </a:extLst>
            </p:cNvPr>
            <p:cNvSpPr/>
            <p:nvPr/>
          </p:nvSpPr>
          <p:spPr>
            <a:xfrm>
              <a:off x="6958774" y="1451949"/>
              <a:ext cx="4328351" cy="355103"/>
            </a:xfrm>
            <a:prstGeom prst="rect">
              <a:avLst/>
            </a:prstGeom>
            <a:solidFill>
              <a:schemeClr val="accent1"/>
            </a:solidFill>
            <a:ln algn="ctr" cap="flat" cmpd="sng" w="762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120949" compatLnSpc="1" forceAA="0" fromWordArt="0" lIns="241899" numCol="1" rIns="241899" rot="0" rtlCol="0" spcCol="0" spcFirstLastPara="0" tIns="120949" vert="horz" wrap="square">
              <a:noAutofit/>
            </a:bodyPr>
            <a:lstStyle/>
            <a:p>
              <a:r>
                <a:rPr altLang="en-US" b="1" lang="zh-CN" sz="1850">
                  <a:solidFill>
                    <a:schemeClr val="bg1"/>
                  </a:solidFill>
                  <a:cs typeface="+mn-ea"/>
                  <a:sym typeface="+mn-lt"/>
                </a:rPr>
                <a:t>戊型肝炎的特点</a:t>
              </a:r>
            </a:p>
          </p:txBody>
        </p:sp>
        <p:sp>
          <p:nvSpPr>
            <p:cNvPr id="9" name="1">
              <a:extLst>
                <a:ext uri="{FF2B5EF4-FFF2-40B4-BE49-F238E27FC236}">
                  <a16:creationId xmlns:a16="http://schemas.microsoft.com/office/drawing/2014/main" id="{47578E6D-ECA1-4C55-AD9C-DF73B95F8401}"/>
                </a:ext>
              </a:extLst>
            </p:cNvPr>
            <p:cNvSpPr/>
            <p:nvPr/>
          </p:nvSpPr>
          <p:spPr bwMode="auto">
            <a:xfrm>
              <a:off x="6740694" y="1810391"/>
              <a:ext cx="4776402" cy="1883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123806" lIns="238089" rIns="238089" tIns="123806" wrap="square">
              <a:noAutofit/>
            </a:bodyPr>
            <a:lstStyle>
              <a:defPPr>
                <a:defRPr lang="zh-CN"/>
              </a:defPPr>
              <a:lvl1pPr algn="l" defTabSz="913765" eaLnBrk="1" hangingPunct="1" latinLnBrk="0" marL="0" rtl="0">
                <a:defRPr kern="1200" sz="1800">
                  <a:solidFill>
                    <a:schemeClr val="tx1"/>
                  </a:solidFill>
                </a:defRPr>
              </a:lvl1pPr>
              <a:lvl2pPr algn="l" defTabSz="913765" eaLnBrk="1" hangingPunct="1" latinLnBrk="0" marL="457200" rtl="0">
                <a:defRPr kern="1200" sz="1800">
                  <a:solidFill>
                    <a:schemeClr val="tx1"/>
                  </a:solidFill>
                </a:defRPr>
              </a:lvl2pPr>
              <a:lvl3pPr algn="l" defTabSz="913765" eaLnBrk="1" hangingPunct="1" latinLnBrk="0" marL="914400" rtl="0">
                <a:defRPr kern="1200" sz="1800">
                  <a:solidFill>
                    <a:schemeClr val="tx1"/>
                  </a:solidFill>
                </a:defRPr>
              </a:lvl3pPr>
              <a:lvl4pPr algn="l" defTabSz="913765" eaLnBrk="1" hangingPunct="1" latinLnBrk="0" marL="1371600" rtl="0">
                <a:defRPr kern="1200" sz="1800">
                  <a:solidFill>
                    <a:schemeClr val="tx1"/>
                  </a:solidFill>
                </a:defRPr>
              </a:lvl4pPr>
              <a:lvl5pPr algn="l" defTabSz="913765" eaLnBrk="1" hangingPunct="1" latinLnBrk="0" marL="1828800" rtl="0">
                <a:defRPr kern="1200" sz="1800">
                  <a:solidFill>
                    <a:schemeClr val="tx1"/>
                  </a:solidFill>
                </a:defRPr>
              </a:lvl5pPr>
              <a:lvl6pPr algn="l" defTabSz="913765" eaLnBrk="1" hangingPunct="1" latinLnBrk="0" marL="2286000" rtl="0">
                <a:defRPr kern="1200" sz="1800">
                  <a:solidFill>
                    <a:schemeClr val="tx1"/>
                  </a:solidFill>
                </a:defRPr>
              </a:lvl6pPr>
              <a:lvl7pPr algn="l" defTabSz="913765" eaLnBrk="1" hangingPunct="1" latinLnBrk="0" marL="2743200" rtl="0">
                <a:defRPr kern="1200" sz="1800">
                  <a:solidFill>
                    <a:schemeClr val="tx1"/>
                  </a:solidFill>
                </a:defRPr>
              </a:lvl7pPr>
              <a:lvl8pPr algn="l" defTabSz="913765" eaLnBrk="1" hangingPunct="1" latinLnBrk="0" marL="3200400" rtl="0">
                <a:defRPr kern="1200" sz="1800">
                  <a:solidFill>
                    <a:schemeClr val="tx1"/>
                  </a:solidFill>
                </a:defRPr>
              </a:lvl8pPr>
              <a:lvl9pPr algn="l" defTabSz="913765" eaLnBrk="1" hangingPunct="1" latinLnBrk="0" marL="3657600" rtl="0">
                <a:defRPr kern="1200" sz="1800">
                  <a:solidFill>
                    <a:schemeClr val="tx1"/>
                  </a:solidFill>
                </a:defRPr>
              </a:lvl9pPr>
            </a:lstStyle>
            <a:p>
              <a:pPr algn="just" defTabSz="2418954" hangingPunct="0">
                <a:lnSpc>
                  <a:spcPct val="150000"/>
                </a:lnSpc>
                <a:spcBef>
                  <a:spcPct val="0"/>
                </a:spcBef>
              </a:pPr>
              <a:r>
                <a:rPr altLang="en-US" lang="zh-CN" sz="1600">
                  <a:solidFill>
                    <a:schemeClr val="bg2">
                      <a:lumMod val="25000"/>
                    </a:schemeClr>
                  </a:solidFill>
                  <a:cs typeface="+mn-ea"/>
                  <a:sym typeface="+mn-lt"/>
                </a:rPr>
                <a:t>见于既往无HDV感染，同时感染HDV与HBV，表现为急性丁型肝炎。其临床症状与急性乙型肝炎相似，在病程中可见两次胆红素和ALT升高。血清中HBsAg先出现，然后肝内HDAg阳性</a:t>
              </a:r>
            </a:p>
          </p:txBody>
        </p:sp>
      </p:grpSp>
      <p:pic>
        <p:nvPicPr>
          <p:cNvPr id="13" name="图片 12">
            <a:extLst>
              <a:ext uri="{FF2B5EF4-FFF2-40B4-BE49-F238E27FC236}">
                <a16:creationId xmlns:a16="http://schemas.microsoft.com/office/drawing/2014/main" id="{E0748A6F-7163-4F13-819E-D16999060FB2}"/>
              </a:ext>
            </a:extLst>
          </p:cNvPr>
          <p:cNvPicPr>
            <a:picLocks noChangeAspect="1"/>
          </p:cNvPicPr>
          <p:nvPr/>
        </p:nvPicPr>
        <p:blipFill>
          <a:blip r:embed="rId2">
            <a:extLst>
              <a:ext uri="{28A0092B-C50C-407E-A947-70E740481C1C}">
                <a14:useLocalDpi val="0"/>
              </a:ext>
            </a:extLst>
          </a:blip>
          <a:stretch>
            <a:fillRect/>
          </a:stretch>
        </p:blipFill>
        <p:spPr>
          <a:xfrm>
            <a:off x="5424139" y="1843191"/>
            <a:ext cx="6109049" cy="4072699"/>
          </a:xfrm>
          <a:prstGeom prst="rect">
            <a:avLst/>
          </a:prstGeom>
        </p:spPr>
      </p:pic>
    </p:spTree>
    <p:extLst>
      <p:ext uri="{BB962C8B-B14F-4D97-AF65-F5344CB8AC3E}">
        <p14:creationId val="2549674412"/>
      </p:ext>
    </p:extLst>
  </p:cSld>
  <p:clrMapOvr>
    <a:masterClrMapping/>
  </p:clrMapOvr>
  <mc:AlternateContent>
    <mc:Choice Requires="p14">
      <p:transition advTm="3000" p14:dur="1250" spd="slow">
        <p14:switch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13"/>
                                        </p:tgtEl>
                                        <p:attrNameLst>
                                          <p:attrName>style.visibility</p:attrName>
                                        </p:attrNameLst>
                                      </p:cBhvr>
                                      <p:to>
                                        <p:strVal val="visible"/>
                                      </p:to>
                                    </p:set>
                                    <p:animEffect filter="fade" transition="in">
                                      <p:cBhvr>
                                        <p:cTn dur="1000" id="12"/>
                                        <p:tgtEl>
                                          <p:spTgt spid="13"/>
                                        </p:tgtEl>
                                      </p:cBhvr>
                                    </p:animEffect>
                                    <p:anim calcmode="lin" valueType="num">
                                      <p:cBhvr>
                                        <p:cTn dur="1000" fill="hold" id="13"/>
                                        <p:tgtEl>
                                          <p:spTgt spid="13"/>
                                        </p:tgtEl>
                                        <p:attrNameLst>
                                          <p:attrName>ppt_x</p:attrName>
                                        </p:attrNameLst>
                                      </p:cBhvr>
                                      <p:tavLst>
                                        <p:tav tm="0">
                                          <p:val>
                                            <p:strVal val="#ppt_x"/>
                                          </p:val>
                                        </p:tav>
                                        <p:tav tm="100000">
                                          <p:val>
                                            <p:strVal val="#ppt_x"/>
                                          </p:val>
                                        </p:tav>
                                      </p:tavLst>
                                    </p:anim>
                                    <p:anim calcmode="lin" valueType="num">
                                      <p:cBhvr>
                                        <p:cTn dur="1000" fill="hold" id="14"/>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a:extLst>
              <a:ext uri="{FF2B5EF4-FFF2-40B4-BE49-F238E27FC236}">
                <a16:creationId xmlns:a16="http://schemas.microsoft.com/office/drawing/2014/main" id="{6D515C11-ACD2-4FA1-85D5-DCC514E1BA3B}"/>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a:extLst>
              <a:ext uri="{FF2B5EF4-FFF2-40B4-BE49-F238E27FC236}">
                <a16:creationId xmlns:a16="http://schemas.microsoft.com/office/drawing/2014/main" id="{1061F012-2438-4D3A-B25F-913002CD989C}"/>
              </a:ext>
            </a:extLst>
          </p:cNvPr>
          <p:cNvSpPr/>
          <p:nvPr/>
        </p:nvSpPr>
        <p:spPr>
          <a:xfrm>
            <a:off x="101600" y="101600"/>
            <a:ext cx="11988801" cy="665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a:extLst>
              <a:ext uri="{FF2B5EF4-FFF2-40B4-BE49-F238E27FC236}">
                <a16:creationId xmlns:a16="http://schemas.microsoft.com/office/drawing/2014/main" id="{55DD5855-71DC-48B9-BE77-393DFB2BF409}"/>
              </a:ext>
            </a:extLst>
          </p:cNvPr>
          <p:cNvGrpSpPr/>
          <p:nvPr/>
        </p:nvGrpSpPr>
        <p:grpSpPr>
          <a:xfrm>
            <a:off x="5183238" y="3142084"/>
            <a:ext cx="6466566" cy="2256658"/>
            <a:chOff x="1497124" y="691029"/>
            <a:chExt cx="2659574" cy="928120"/>
          </a:xfrm>
        </p:grpSpPr>
        <p:sp>
          <p:nvSpPr>
            <p:cNvPr id="5" name="íşļiḍé">
              <a:extLst>
                <a:ext uri="{FF2B5EF4-FFF2-40B4-BE49-F238E27FC236}">
                  <a16:creationId xmlns:a16="http://schemas.microsoft.com/office/drawing/2014/main" id="{0EE2B74D-026F-4210-B4CA-482A30376D7E}"/>
                </a:ext>
              </a:extLst>
            </p:cNvPr>
            <p:cNvSpPr txBox="1"/>
            <p:nvPr/>
          </p:nvSpPr>
          <p:spPr>
            <a:xfrm>
              <a:off x="1497124" y="691029"/>
              <a:ext cx="2628400" cy="338451"/>
            </a:xfrm>
            <a:prstGeom prst="rect">
              <a:avLst/>
            </a:prstGeom>
          </p:spPr>
          <p:txBody>
            <a:bodyPr/>
            <a:lstStyle>
              <a:lvl1pPr algn="l" defTabSz="345643" eaLnBrk="1" hangingPunct="1" latinLnBrk="0" rtl="0">
                <a:lnSpc>
                  <a:spcPct val="90000"/>
                </a:lnSpc>
                <a:spcBef>
                  <a:spcPct val="0"/>
                </a:spcBef>
                <a:buNone/>
                <a:defRPr kern="1200" sz="1663">
                  <a:solidFill>
                    <a:schemeClr val="tx1"/>
                  </a:solidFill>
                  <a:latin typeface="+mj-lt"/>
                  <a:ea typeface="+mj-ea"/>
                  <a:cs typeface="+mj-cs"/>
                </a:defRPr>
              </a:lvl1pPr>
            </a:lstStyle>
            <a:p>
              <a:r>
                <a:rPr altLang="en-US" b="1" lang="zh-CN" spc="300" sz="4800">
                  <a:solidFill>
                    <a:schemeClr val="tx1">
                      <a:lumMod val="75000"/>
                      <a:lumOff val="25000"/>
                    </a:schemeClr>
                  </a:solidFill>
                  <a:latin typeface="+mn-lt"/>
                  <a:ea typeface="+mn-ea"/>
                  <a:cs typeface="+mn-ea"/>
                  <a:sym typeface="+mn-lt"/>
                </a:rPr>
                <a:t>常见传播途径及预防</a:t>
              </a:r>
            </a:p>
          </p:txBody>
        </p:sp>
        <p:sp>
          <p:nvSpPr>
            <p:cNvPr id="6" name="iṧḷîḑè">
              <a:extLst>
                <a:ext uri="{FF2B5EF4-FFF2-40B4-BE49-F238E27FC236}">
                  <a16:creationId xmlns:a16="http://schemas.microsoft.com/office/drawing/2014/main" id="{63E8D6C8-F909-47D3-9BC1-9522CDBAE544}"/>
                </a:ext>
              </a:extLst>
            </p:cNvPr>
            <p:cNvSpPr txBox="1"/>
            <p:nvPr/>
          </p:nvSpPr>
          <p:spPr>
            <a:xfrm>
              <a:off x="1501894" y="1212357"/>
              <a:ext cx="2654804" cy="406792"/>
            </a:xfrm>
            <a:prstGeom prst="rect">
              <a:avLst/>
            </a:prstGeom>
          </p:spPr>
          <p:txBody>
            <a:bodyPr/>
            <a:lstStyle>
              <a:lvl1pPr algn="l" defTabSz="345643" eaLnBrk="1" hangingPunct="1" indent="-86411" latinLnBrk="0" marL="86411" rtl="0">
                <a:lnSpc>
                  <a:spcPct val="90000"/>
                </a:lnSpc>
                <a:spcBef>
                  <a:spcPts val="378"/>
                </a:spcBef>
                <a:buFont charset="0" panose="020b0604020202020204" pitchFamily="34" typeface="Arial"/>
                <a:buChar char="•"/>
                <a:defRPr kern="1200" sz="1058">
                  <a:solidFill>
                    <a:schemeClr val="tx1"/>
                  </a:solidFill>
                  <a:latin typeface="+mn-lt"/>
                  <a:ea typeface="+mn-ea"/>
                  <a:cs typeface="+mn-cs"/>
                </a:defRPr>
              </a:lvl1pPr>
              <a:lvl2pPr algn="l" defTabSz="345643" eaLnBrk="1" hangingPunct="1" indent="-86411" latinLnBrk="0" marL="259232" rtl="0">
                <a:lnSpc>
                  <a:spcPct val="90000"/>
                </a:lnSpc>
                <a:spcBef>
                  <a:spcPts val="189"/>
                </a:spcBef>
                <a:buFont charset="0" panose="020b0604020202020204" pitchFamily="34" typeface="Arial"/>
                <a:buChar char="•"/>
                <a:defRPr kern="1200" sz="907">
                  <a:solidFill>
                    <a:schemeClr val="tx1"/>
                  </a:solidFill>
                  <a:latin typeface="+mn-lt"/>
                  <a:ea typeface="+mn-ea"/>
                  <a:cs typeface="+mn-cs"/>
                </a:defRPr>
              </a:lvl2pPr>
              <a:lvl3pPr algn="l" defTabSz="345643" eaLnBrk="1" hangingPunct="1" indent="-86411" latinLnBrk="0" marL="432054" rtl="0">
                <a:lnSpc>
                  <a:spcPct val="90000"/>
                </a:lnSpc>
                <a:spcBef>
                  <a:spcPts val="189"/>
                </a:spcBef>
                <a:buFont charset="0" panose="020b0604020202020204" pitchFamily="34" typeface="Arial"/>
                <a:buChar char="•"/>
                <a:defRPr kern="1200" sz="756">
                  <a:solidFill>
                    <a:schemeClr val="tx1"/>
                  </a:solidFill>
                  <a:latin typeface="+mn-lt"/>
                  <a:ea typeface="+mn-ea"/>
                  <a:cs typeface="+mn-cs"/>
                </a:defRPr>
              </a:lvl3pPr>
              <a:lvl4pPr algn="l" defTabSz="345643" eaLnBrk="1" hangingPunct="1" indent="-86411" latinLnBrk="0" marL="604876" rtl="0">
                <a:lnSpc>
                  <a:spcPct val="90000"/>
                </a:lnSpc>
                <a:spcBef>
                  <a:spcPts val="189"/>
                </a:spcBef>
                <a:buFont charset="0" panose="020b0604020202020204" pitchFamily="34" typeface="Arial"/>
                <a:buChar char="•"/>
                <a:defRPr kern="1200" sz="680">
                  <a:solidFill>
                    <a:schemeClr val="tx1"/>
                  </a:solidFill>
                  <a:latin typeface="+mn-lt"/>
                  <a:ea typeface="+mn-ea"/>
                  <a:cs typeface="+mn-cs"/>
                </a:defRPr>
              </a:lvl4pPr>
              <a:lvl5pPr algn="l" defTabSz="345643" eaLnBrk="1" hangingPunct="1" indent="-86411" latinLnBrk="0" marL="777697" rtl="0">
                <a:lnSpc>
                  <a:spcPct val="90000"/>
                </a:lnSpc>
                <a:spcBef>
                  <a:spcPts val="189"/>
                </a:spcBef>
                <a:buFont charset="0" panose="020b0604020202020204" pitchFamily="34" typeface="Arial"/>
                <a:buChar char="•"/>
                <a:defRPr kern="1200" sz="680">
                  <a:solidFill>
                    <a:schemeClr val="tx1"/>
                  </a:solidFill>
                  <a:latin typeface="+mn-lt"/>
                  <a:ea typeface="+mn-ea"/>
                  <a:cs typeface="+mn-cs"/>
                </a:defRPr>
              </a:lvl5pPr>
              <a:lvl6pPr algn="l" defTabSz="345643" eaLnBrk="1" hangingPunct="1" indent="-86411" latinLnBrk="0" marL="950519" rtl="0">
                <a:lnSpc>
                  <a:spcPct val="90000"/>
                </a:lnSpc>
                <a:spcBef>
                  <a:spcPts val="189"/>
                </a:spcBef>
                <a:buFont charset="0" panose="020b0604020202020204" pitchFamily="34" typeface="Arial"/>
                <a:buChar char="•"/>
                <a:defRPr kern="1200" sz="680">
                  <a:solidFill>
                    <a:schemeClr val="tx1"/>
                  </a:solidFill>
                  <a:latin typeface="+mn-lt"/>
                  <a:ea typeface="+mn-ea"/>
                  <a:cs typeface="+mn-cs"/>
                </a:defRPr>
              </a:lvl6pPr>
              <a:lvl7pPr algn="l" defTabSz="345643" eaLnBrk="1" hangingPunct="1" indent="-86411" latinLnBrk="0" marL="1123340" rtl="0">
                <a:lnSpc>
                  <a:spcPct val="90000"/>
                </a:lnSpc>
                <a:spcBef>
                  <a:spcPts val="189"/>
                </a:spcBef>
                <a:buFont charset="0" panose="020b0604020202020204" pitchFamily="34" typeface="Arial"/>
                <a:buChar char="•"/>
                <a:defRPr kern="1200" sz="680">
                  <a:solidFill>
                    <a:schemeClr val="tx1"/>
                  </a:solidFill>
                  <a:latin typeface="+mn-lt"/>
                  <a:ea typeface="+mn-ea"/>
                  <a:cs typeface="+mn-cs"/>
                </a:defRPr>
              </a:lvl7pPr>
              <a:lvl8pPr algn="l" defTabSz="345643" eaLnBrk="1" hangingPunct="1" indent="-86411" latinLnBrk="0" marL="1296162" rtl="0">
                <a:lnSpc>
                  <a:spcPct val="90000"/>
                </a:lnSpc>
                <a:spcBef>
                  <a:spcPts val="189"/>
                </a:spcBef>
                <a:buFont charset="0" panose="020b0604020202020204" pitchFamily="34" typeface="Arial"/>
                <a:buChar char="•"/>
                <a:defRPr kern="1200" sz="680">
                  <a:solidFill>
                    <a:schemeClr val="tx1"/>
                  </a:solidFill>
                  <a:latin typeface="+mn-lt"/>
                  <a:ea typeface="+mn-ea"/>
                  <a:cs typeface="+mn-cs"/>
                </a:defRPr>
              </a:lvl8pPr>
              <a:lvl9pPr algn="l" defTabSz="345643" eaLnBrk="1" hangingPunct="1" indent="-86411" latinLnBrk="0" marL="1468984" rtl="0">
                <a:lnSpc>
                  <a:spcPct val="90000"/>
                </a:lnSpc>
                <a:spcBef>
                  <a:spcPts val="189"/>
                </a:spcBef>
                <a:buFont charset="0" panose="020b0604020202020204" pitchFamily="34" typeface="Arial"/>
                <a:buChar char="•"/>
                <a:defRPr kern="1200" sz="680">
                  <a:solidFill>
                    <a:schemeClr val="tx1"/>
                  </a:solidFill>
                  <a:latin typeface="+mn-lt"/>
                  <a:ea typeface="+mn-ea"/>
                  <a:cs typeface="+mn-cs"/>
                </a:defRPr>
              </a:lvl9pPr>
            </a:lstStyle>
            <a:p>
              <a:pPr algn="just" indent="0" marL="0">
                <a:lnSpc>
                  <a:spcPct val="130000"/>
                </a:lnSpc>
                <a:buNone/>
              </a:pPr>
              <a:r>
                <a:rPr altLang="en-US" lang="zh-CN" sz="1400">
                  <a:solidFill>
                    <a:schemeClr val="bg2">
                      <a:lumMod val="25000"/>
                    </a:schemeClr>
                  </a:solidFill>
                  <a:cs typeface="+mn-ea"/>
                  <a:sym typeface="+mn-lt"/>
                </a:rPr>
                <a:t>病毒性肝炎的病原学分型，目前已被公认的有甲、乙、丙、丁、戊五种肝炎病毒，分别写作HAV、HBV、HCV、HDV、HEV，除乙型肝炎病毒为DNA病毒外，其余均为RNA病毒</a:t>
              </a:r>
            </a:p>
          </p:txBody>
        </p:sp>
        <p:sp>
          <p:nvSpPr>
            <p:cNvPr id="7" name="文本框 6">
              <a:extLst>
                <a:ext uri="{FF2B5EF4-FFF2-40B4-BE49-F238E27FC236}">
                  <a16:creationId xmlns:a16="http://schemas.microsoft.com/office/drawing/2014/main" id="{53B23C1E-5C4A-4C22-B6AD-FBA745F89C79}"/>
                </a:ext>
              </a:extLst>
            </p:cNvPr>
            <p:cNvSpPr txBox="1"/>
            <p:nvPr/>
          </p:nvSpPr>
          <p:spPr>
            <a:xfrm>
              <a:off x="1499616" y="1011735"/>
              <a:ext cx="2303842" cy="162966"/>
            </a:xfrm>
            <a:prstGeom prst="rect">
              <a:avLst/>
            </a:prstGeom>
            <a:noFill/>
          </p:spPr>
          <p:txBody>
            <a:bodyPr wrap="square">
              <a:spAutoFit/>
            </a:bodyPr>
            <a:lstStyle/>
            <a:p>
              <a:r>
                <a:rPr altLang="zh-CN" lang="en-US" sz="2000">
                  <a:solidFill>
                    <a:schemeClr val="bg2">
                      <a:lumMod val="25000"/>
                    </a:schemeClr>
                  </a:solidFill>
                  <a:cs typeface="+mn-ea"/>
                  <a:sym typeface="+mn-lt"/>
                </a:rPr>
                <a:t>Common types of viral hepatitis</a:t>
              </a:r>
            </a:p>
          </p:txBody>
        </p:sp>
      </p:grpSp>
      <p:sp>
        <p:nvSpPr>
          <p:cNvPr id="8" name="文本框 7">
            <a:extLst>
              <a:ext uri="{FF2B5EF4-FFF2-40B4-BE49-F238E27FC236}">
                <a16:creationId xmlns:a16="http://schemas.microsoft.com/office/drawing/2014/main" id="{E51BA2B7-C09F-4F9F-BCB0-D685569532AF}"/>
              </a:ext>
            </a:extLst>
          </p:cNvPr>
          <p:cNvSpPr txBox="1"/>
          <p:nvPr/>
        </p:nvSpPr>
        <p:spPr>
          <a:xfrm>
            <a:off x="5194836" y="1608562"/>
            <a:ext cx="3566514" cy="109728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6600" u="none">
                <a:ln>
                  <a:noFill/>
                </a:ln>
                <a:solidFill>
                  <a:schemeClr val="accent1"/>
                </a:solidFill>
                <a:effectLst/>
                <a:uLnTx/>
                <a:uFillTx/>
                <a:latin panose="020f0302020204030204" typeface="思源黑体 CN"/>
                <a:ea typeface="字体视界-哈鹿体"/>
                <a:cs typeface="+mn-ea"/>
                <a:sym typeface="+mn-lt"/>
              </a:rPr>
              <a:t>Part 02</a:t>
            </a:r>
          </a:p>
        </p:txBody>
      </p:sp>
      <p:cxnSp>
        <p:nvCxnSpPr>
          <p:cNvPr id="3" name="直接连接符 2">
            <a:extLst>
              <a:ext uri="{FF2B5EF4-FFF2-40B4-BE49-F238E27FC236}">
                <a16:creationId xmlns:a16="http://schemas.microsoft.com/office/drawing/2014/main" id="{0FC01C30-98E3-4DE5-8E2A-6CCBA500AEF6}"/>
              </a:ext>
            </a:extLst>
          </p:cNvPr>
          <p:cNvCxnSpPr/>
          <p:nvPr/>
        </p:nvCxnSpPr>
        <p:spPr>
          <a:xfrm>
            <a:off x="5295900" y="2894707"/>
            <a:ext cx="249555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 name="图片 16">
            <a:extLst>
              <a:ext uri="{FF2B5EF4-FFF2-40B4-BE49-F238E27FC236}">
                <a16:creationId xmlns:a16="http://schemas.microsoft.com/office/drawing/2014/main" id="{9F52461D-17A1-4DE9-9567-E6F83A31D1A9}"/>
              </a:ext>
            </a:extLst>
          </p:cNvPr>
          <p:cNvPicPr>
            <a:picLocks noChangeAspect="1"/>
          </p:cNvPicPr>
          <p:nvPr/>
        </p:nvPicPr>
        <p:blipFill>
          <a:blip r:embed="rId2">
            <a:extLst>
              <a:ext uri="{28A0092B-C50C-407E-A947-70E740481C1C}">
                <a14:useLocalDpi val="0"/>
              </a:ext>
            </a:extLst>
          </a:blip>
          <a:srcRect b="231" l="40863" r="6858" t="231"/>
          <a:stretch>
            <a:fillRect/>
          </a:stretch>
        </p:blipFill>
        <p:spPr>
          <a:xfrm flipH="1">
            <a:off x="812406" y="1676487"/>
            <a:ext cx="3953717" cy="3528639"/>
          </a:xfrm>
          <a:prstGeom prst="roundRect">
            <a:avLst>
              <a:gd fmla="val 5338" name="adj"/>
            </a:avLst>
          </a:prstGeom>
          <a:solidFill>
            <a:srgbClr val="FFFFFF">
              <a:shade val="85000"/>
            </a:srgbClr>
          </a:solidFill>
          <a:ln>
            <a:noFill/>
          </a:ln>
          <a:effectLst>
            <a:outerShdw algn="tl" blurRad="50800" dir="2700000" dist="38100" rotWithShape="0">
              <a:prstClr val="black">
                <a:alpha val="0"/>
              </a:prstClr>
            </a:outerShdw>
            <a:reflection algn="bl" blurRad="12700" dir="5400000" dist="5000" endPos="6000" rotWithShape="0" stA="38000" sy="-100000"/>
          </a:effectLst>
        </p:spPr>
      </p:pic>
      <p:grpSp>
        <p:nvGrpSpPr>
          <p:cNvPr id="19" name="组合 18">
            <a:extLst>
              <a:ext uri="{FF2B5EF4-FFF2-40B4-BE49-F238E27FC236}">
                <a16:creationId xmlns:a16="http://schemas.microsoft.com/office/drawing/2014/main" id="{20AD41C5-2EFF-446D-8545-E29554CA69C0}"/>
              </a:ext>
            </a:extLst>
          </p:cNvPr>
          <p:cNvGrpSpPr/>
          <p:nvPr/>
        </p:nvGrpSpPr>
        <p:grpSpPr>
          <a:xfrm>
            <a:off x="101599" y="334476"/>
            <a:ext cx="1597378" cy="554568"/>
            <a:chOff x="368300" y="474132"/>
            <a:chExt cx="1597378" cy="554568"/>
          </a:xfrm>
        </p:grpSpPr>
        <p:sp>
          <p:nvSpPr>
            <p:cNvPr id="20" name="箭头: V 形 19">
              <a:extLst>
                <a:ext uri="{FF2B5EF4-FFF2-40B4-BE49-F238E27FC236}">
                  <a16:creationId xmlns:a16="http://schemas.microsoft.com/office/drawing/2014/main" id="{81A12357-5970-4167-9AC4-2841A16D4E76}"/>
                </a:ext>
              </a:extLst>
            </p:cNvPr>
            <p:cNvSpPr/>
            <p:nvPr userDrawn="1"/>
          </p:nvSpPr>
          <p:spPr>
            <a:xfrm>
              <a:off x="1411110" y="474132"/>
              <a:ext cx="554568" cy="554568"/>
            </a:xfrm>
            <a:prstGeom prst="chevr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1" name="箭头: 五边形 20">
              <a:extLst>
                <a:ext uri="{FF2B5EF4-FFF2-40B4-BE49-F238E27FC236}">
                  <a16:creationId xmlns:a16="http://schemas.microsoft.com/office/drawing/2014/main" id="{4DEDD9F5-C771-4534-AE53-9C0FED022D05}"/>
                </a:ext>
              </a:extLst>
            </p:cNvPr>
            <p:cNvSpPr/>
            <p:nvPr userDrawn="1"/>
          </p:nvSpPr>
          <p:spPr>
            <a:xfrm>
              <a:off x="368300" y="474132"/>
              <a:ext cx="1042809" cy="543280"/>
            </a:xfrm>
            <a:prstGeom prst="homePlat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 name="组合 21">
            <a:extLst>
              <a:ext uri="{FF2B5EF4-FFF2-40B4-BE49-F238E27FC236}">
                <a16:creationId xmlns:a16="http://schemas.microsoft.com/office/drawing/2014/main" id="{C3033175-E98E-4591-BE93-D03A0A27F098}"/>
              </a:ext>
            </a:extLst>
          </p:cNvPr>
          <p:cNvGrpSpPr/>
          <p:nvPr/>
        </p:nvGrpSpPr>
        <p:grpSpPr>
          <a:xfrm flipH="1">
            <a:off x="10493022" y="5843394"/>
            <a:ext cx="1597378" cy="554568"/>
            <a:chOff x="368300" y="474132"/>
            <a:chExt cx="1597378" cy="554568"/>
          </a:xfrm>
        </p:grpSpPr>
        <p:sp>
          <p:nvSpPr>
            <p:cNvPr id="23" name="箭头: V 形 22">
              <a:extLst>
                <a:ext uri="{FF2B5EF4-FFF2-40B4-BE49-F238E27FC236}">
                  <a16:creationId xmlns:a16="http://schemas.microsoft.com/office/drawing/2014/main" id="{9EE32AE7-9741-4E9A-9163-18BBAC9E5137}"/>
                </a:ext>
              </a:extLst>
            </p:cNvPr>
            <p:cNvSpPr/>
            <p:nvPr userDrawn="1"/>
          </p:nvSpPr>
          <p:spPr>
            <a:xfrm>
              <a:off x="1411110" y="474132"/>
              <a:ext cx="554568" cy="554568"/>
            </a:xfrm>
            <a:prstGeom prst="chevr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4" name="箭头: 五边形 23">
              <a:extLst>
                <a:ext uri="{FF2B5EF4-FFF2-40B4-BE49-F238E27FC236}">
                  <a16:creationId xmlns:a16="http://schemas.microsoft.com/office/drawing/2014/main" id="{18CB4C14-7195-457A-BF9F-338C9C3773CF}"/>
                </a:ext>
              </a:extLst>
            </p:cNvPr>
            <p:cNvSpPr/>
            <p:nvPr userDrawn="1"/>
          </p:nvSpPr>
          <p:spPr>
            <a:xfrm>
              <a:off x="368300" y="474132"/>
              <a:ext cx="1042809" cy="543280"/>
            </a:xfrm>
            <a:prstGeom prst="homePlat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509794277"/>
      </p:ext>
    </p:extLst>
  </p:cSld>
  <p:clrMapOvr>
    <a:masterClrMapping/>
  </p:clrMapOvr>
  <p:transition advTm="3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500" fill="hold" id="7"/>
                                        <p:tgtEl>
                                          <p:spTgt spid="19"/>
                                        </p:tgtEl>
                                        <p:attrNameLst>
                                          <p:attrName>ppt_x</p:attrName>
                                        </p:attrNameLst>
                                      </p:cBhvr>
                                      <p:tavLst>
                                        <p:tav tm="0">
                                          <p:val>
                                            <p:strVal val="0-#ppt_w/2"/>
                                          </p:val>
                                        </p:tav>
                                        <p:tav tm="100000">
                                          <p:val>
                                            <p:strVal val="#ppt_x"/>
                                          </p:val>
                                        </p:tav>
                                      </p:tavLst>
                                    </p:anim>
                                    <p:anim calcmode="lin" valueType="num">
                                      <p:cBhvr additive="base">
                                        <p:cTn dur="500" fill="hold" id="8"/>
                                        <p:tgtEl>
                                          <p:spTgt spid="1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22"/>
                                        </p:tgtEl>
                                        <p:attrNameLst>
                                          <p:attrName>style.visibility</p:attrName>
                                        </p:attrNameLst>
                                      </p:cBhvr>
                                      <p:to>
                                        <p:strVal val="visible"/>
                                      </p:to>
                                    </p:set>
                                    <p:anim calcmode="lin" valueType="num">
                                      <p:cBhvr additive="base">
                                        <p:cTn dur="500" fill="hold" id="12"/>
                                        <p:tgtEl>
                                          <p:spTgt spid="22"/>
                                        </p:tgtEl>
                                        <p:attrNameLst>
                                          <p:attrName>ppt_x</p:attrName>
                                        </p:attrNameLst>
                                      </p:cBhvr>
                                      <p:tavLst>
                                        <p:tav tm="0">
                                          <p:val>
                                            <p:strVal val="1+#ppt_w/2"/>
                                          </p:val>
                                        </p:tav>
                                        <p:tav tm="100000">
                                          <p:val>
                                            <p:strVal val="#ppt_x"/>
                                          </p:val>
                                        </p:tav>
                                      </p:tavLst>
                                    </p:anim>
                                    <p:anim calcmode="lin" valueType="num">
                                      <p:cBhvr additive="base">
                                        <p:cTn dur="500" fill="hold" id="13"/>
                                        <p:tgtEl>
                                          <p:spTgt spid="22"/>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16" presetSubtype="21">
                                  <p:stCondLst>
                                    <p:cond delay="0"/>
                                  </p:stCondLst>
                                  <p:childTnLst>
                                    <p:set>
                                      <p:cBhvr>
                                        <p:cTn dur="1" fill="hold" id="16">
                                          <p:stCondLst>
                                            <p:cond delay="0"/>
                                          </p:stCondLst>
                                        </p:cTn>
                                        <p:tgtEl>
                                          <p:spTgt spid="17"/>
                                        </p:tgtEl>
                                        <p:attrNameLst>
                                          <p:attrName>style.visibility</p:attrName>
                                        </p:attrNameLst>
                                      </p:cBhvr>
                                      <p:to>
                                        <p:strVal val="visible"/>
                                      </p:to>
                                    </p:set>
                                    <p:animEffect filter="barn(inVertical)"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8"/>
                                        </p:tgtEl>
                                        <p:attrNameLst>
                                          <p:attrName>style.visibility</p:attrName>
                                        </p:attrNameLst>
                                      </p:cBhvr>
                                      <p:to>
                                        <p:strVal val="visible"/>
                                      </p:to>
                                    </p:set>
                                    <p:animEffect filter="wipe(left)" transition="in">
                                      <p:cBhvr>
                                        <p:cTn dur="500" id="21"/>
                                        <p:tgtEl>
                                          <p:spTgt spid="8"/>
                                        </p:tgtEl>
                                      </p:cBhvr>
                                    </p:animEffect>
                                  </p:childTnLst>
                                </p:cTn>
                              </p:par>
                            </p:childTnLst>
                          </p:cTn>
                        </p:par>
                        <p:par>
                          <p:cTn fill="hold" id="22" nodeType="afterGroup">
                            <p:stCondLst>
                              <p:cond delay="2000"/>
                            </p:stCondLst>
                            <p:childTnLst>
                              <p:par>
                                <p:cTn fill="hold" id="23" nodeType="afterEffect" presetClass="entr" presetID="22" presetSubtype="8">
                                  <p:stCondLst>
                                    <p:cond delay="0"/>
                                  </p:stCondLst>
                                  <p:childTnLst>
                                    <p:set>
                                      <p:cBhvr>
                                        <p:cTn dur="1" fill="hold" id="24">
                                          <p:stCondLst>
                                            <p:cond delay="0"/>
                                          </p:stCondLst>
                                        </p:cTn>
                                        <p:tgtEl>
                                          <p:spTgt spid="3"/>
                                        </p:tgtEl>
                                        <p:attrNameLst>
                                          <p:attrName>style.visibility</p:attrName>
                                        </p:attrNameLst>
                                      </p:cBhvr>
                                      <p:to>
                                        <p:strVal val="visible"/>
                                      </p:to>
                                    </p:set>
                                    <p:animEffect filter="wipe(left)" transition="in">
                                      <p:cBhvr>
                                        <p:cTn dur="500" id="25"/>
                                        <p:tgtEl>
                                          <p:spTgt spid="3"/>
                                        </p:tgtEl>
                                      </p:cBhvr>
                                    </p:animEffect>
                                  </p:childTnLst>
                                </p:cTn>
                              </p:par>
                            </p:childTnLst>
                          </p:cTn>
                        </p:par>
                        <p:par>
                          <p:cTn fill="hold" id="26" nodeType="afterGroup">
                            <p:stCondLst>
                              <p:cond delay="2500"/>
                            </p:stCondLst>
                            <p:childTnLst>
                              <p:par>
                                <p:cTn fill="hold" id="27" nodeType="afterEffect" presetClass="entr" presetID="22" presetSubtype="1">
                                  <p:stCondLst>
                                    <p:cond delay="0"/>
                                  </p:stCondLst>
                                  <p:childTnLst>
                                    <p:set>
                                      <p:cBhvr>
                                        <p:cTn dur="1" fill="hold" id="28">
                                          <p:stCondLst>
                                            <p:cond delay="0"/>
                                          </p:stCondLst>
                                        </p:cTn>
                                        <p:tgtEl>
                                          <p:spTgt spid="4"/>
                                        </p:tgtEl>
                                        <p:attrNameLst>
                                          <p:attrName>style.visibility</p:attrName>
                                        </p:attrNameLst>
                                      </p:cBhvr>
                                      <p:to>
                                        <p:strVal val="visible"/>
                                      </p:to>
                                    </p:set>
                                    <p:animEffect filter="wipe(up)" transition="in">
                                      <p:cBhvr>
                                        <p:cTn dur="500" id="29"/>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a:extLst>
              <a:ext uri="{FF2B5EF4-FFF2-40B4-BE49-F238E27FC236}">
                <a16:creationId xmlns:a16="http://schemas.microsoft.com/office/drawing/2014/main" id="{401F5CC5-A695-46FB-950C-8E10C4F3A30F}"/>
              </a:ext>
            </a:extLst>
          </p:cNvPr>
          <p:cNvSpPr txBox="1"/>
          <p:nvPr/>
        </p:nvSpPr>
        <p:spPr>
          <a:xfrm>
            <a:off x="2117110" y="318404"/>
            <a:ext cx="5717379" cy="640080"/>
          </a:xfrm>
          <a:prstGeom prst="rect">
            <a:avLst/>
          </a:prstGeom>
          <a:noFill/>
        </p:spPr>
        <p:txBody>
          <a:bodyPr rtlCol="0" wrap="square">
            <a:spAutoFit/>
          </a:bodyPr>
          <a:lstStyle/>
          <a:p>
            <a:r>
              <a:rPr altLang="en-US" b="1" lang="zh-CN" spc="378" sz="3600">
                <a:solidFill>
                  <a:schemeClr val="bg2">
                    <a:lumMod val="25000"/>
                  </a:schemeClr>
                </a:solidFill>
                <a:cs typeface="+mn-ea"/>
                <a:sym typeface="+mn-lt"/>
              </a:rPr>
              <a:t>甲肝的传播途径及预防</a:t>
            </a:r>
          </a:p>
        </p:txBody>
      </p:sp>
      <p:sp>
        <p:nvSpPr>
          <p:cNvPr id="12" name="1">
            <a:extLst>
              <a:ext uri="{FF2B5EF4-FFF2-40B4-BE49-F238E27FC236}">
                <a16:creationId xmlns:a16="http://schemas.microsoft.com/office/drawing/2014/main" id="{15C7E441-22F1-4BE5-8299-C2E49A23ABF4}"/>
              </a:ext>
            </a:extLst>
          </p:cNvPr>
          <p:cNvSpPr txBox="1"/>
          <p:nvPr/>
        </p:nvSpPr>
        <p:spPr>
          <a:xfrm>
            <a:off x="1439391" y="2261181"/>
            <a:ext cx="3981733" cy="914400"/>
          </a:xfrm>
          <a:prstGeom prst="rect">
            <a:avLst/>
          </a:prstGeom>
          <a:noFill/>
        </p:spPr>
        <p:txBody>
          <a:bodyPr rtlCol="0" wrap="square">
            <a:spAutoFit/>
          </a:bodyPr>
          <a:lstStyle/>
          <a:p>
            <a:pPr>
              <a:lnSpc>
                <a:spcPct val="150000"/>
              </a:lnSpc>
            </a:pPr>
            <a:r>
              <a:rPr altLang="en-US" lang="zh-CN">
                <a:solidFill>
                  <a:schemeClr val="bg2">
                    <a:lumMod val="25000"/>
                  </a:schemeClr>
                </a:solidFill>
                <a:cs typeface="+mn-ea"/>
                <a:sym typeface="+mn-lt"/>
              </a:rPr>
              <a:t>病毒从口进入人体后，甲肝有时只会引起很轻微的，好像感冒的症状</a:t>
            </a:r>
          </a:p>
        </p:txBody>
      </p:sp>
      <p:sp>
        <p:nvSpPr>
          <p:cNvPr id="13" name="1">
            <a:extLst>
              <a:ext uri="{FF2B5EF4-FFF2-40B4-BE49-F238E27FC236}">
                <a16:creationId xmlns:a16="http://schemas.microsoft.com/office/drawing/2014/main" id="{8D0E630C-47E6-4E2D-9BE4-9B9B5414473A}"/>
              </a:ext>
            </a:extLst>
          </p:cNvPr>
          <p:cNvSpPr txBox="1"/>
          <p:nvPr/>
        </p:nvSpPr>
        <p:spPr>
          <a:xfrm>
            <a:off x="1439391" y="4765792"/>
            <a:ext cx="3981733" cy="914400"/>
          </a:xfrm>
          <a:prstGeom prst="rect">
            <a:avLst/>
          </a:prstGeom>
          <a:noFill/>
        </p:spPr>
        <p:txBody>
          <a:bodyPr rtlCol="0" wrap="square">
            <a:spAutoFit/>
          </a:bodyPr>
          <a:lstStyle/>
          <a:p>
            <a:pPr algn="just" hangingPunct="0">
              <a:lnSpc>
                <a:spcPct val="150000"/>
              </a:lnSpc>
            </a:pPr>
            <a:r>
              <a:rPr altLang="en-US" lang="zh-CN">
                <a:solidFill>
                  <a:schemeClr val="bg2">
                    <a:lumMod val="25000"/>
                  </a:schemeClr>
                </a:solidFill>
                <a:cs typeface="+mn-ea"/>
                <a:sym typeface="+mn-lt"/>
              </a:rPr>
              <a:t>感染甲肝最重要是多休息静养就能恢复体力，几个月后能完全康复</a:t>
            </a:r>
          </a:p>
        </p:txBody>
      </p:sp>
      <p:sp>
        <p:nvSpPr>
          <p:cNvPr id="14" name="1">
            <a:extLst>
              <a:ext uri="{FF2B5EF4-FFF2-40B4-BE49-F238E27FC236}">
                <a16:creationId xmlns:a16="http://schemas.microsoft.com/office/drawing/2014/main" id="{B1A619F5-5578-47DD-A235-F911CB090D5B}"/>
              </a:ext>
            </a:extLst>
          </p:cNvPr>
          <p:cNvSpPr txBox="1"/>
          <p:nvPr/>
        </p:nvSpPr>
        <p:spPr>
          <a:xfrm>
            <a:off x="6758177" y="2261181"/>
            <a:ext cx="3981733" cy="914400"/>
          </a:xfrm>
          <a:prstGeom prst="rect">
            <a:avLst/>
          </a:prstGeom>
          <a:noFill/>
        </p:spPr>
        <p:txBody>
          <a:bodyPr rtlCol="0" wrap="square">
            <a:spAutoFit/>
          </a:bodyPr>
          <a:lstStyle/>
          <a:p>
            <a:pPr>
              <a:lnSpc>
                <a:spcPct val="150000"/>
              </a:lnSpc>
            </a:pPr>
            <a:r>
              <a:rPr altLang="en-US" lang="zh-CN">
                <a:solidFill>
                  <a:schemeClr val="bg2">
                    <a:lumMod val="25000"/>
                  </a:schemeClr>
                </a:solidFill>
                <a:cs typeface="+mn-ea"/>
                <a:sym typeface="+mn-lt"/>
              </a:rPr>
              <a:t>甲肝一旦感染就会得到免疫，不会再次感染，不会慢性化或转为肝硬化</a:t>
            </a:r>
          </a:p>
        </p:txBody>
      </p:sp>
      <p:sp>
        <p:nvSpPr>
          <p:cNvPr id="15" name="1">
            <a:extLst>
              <a:ext uri="{FF2B5EF4-FFF2-40B4-BE49-F238E27FC236}">
                <a16:creationId xmlns:a16="http://schemas.microsoft.com/office/drawing/2014/main" id="{7C18AC82-79A0-486A-A175-9D89E081D593}"/>
              </a:ext>
            </a:extLst>
          </p:cNvPr>
          <p:cNvSpPr/>
          <p:nvPr/>
        </p:nvSpPr>
        <p:spPr>
          <a:xfrm>
            <a:off x="1449201" y="1906092"/>
            <a:ext cx="2280061" cy="355089"/>
          </a:xfrm>
          <a:prstGeom prst="rect">
            <a:avLst/>
          </a:prstGeom>
          <a:solidFill>
            <a:schemeClr val="accent1"/>
          </a:solidFill>
          <a:ln algn="ctr" cap="flat" cmpd="sng" w="762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120949" compatLnSpc="1" forceAA="0" fromWordArt="0" lIns="241899" numCol="1" rIns="241899" rot="0" rtlCol="0" spcCol="0" spcFirstLastPara="0" tIns="120949" vert="horz" wrap="square">
            <a:noAutofit/>
          </a:bodyPr>
          <a:lstStyle/>
          <a:p>
            <a:pPr algn="ctr"/>
            <a:r>
              <a:rPr altLang="en-US" b="1" lang="zh-CN" sz="2400">
                <a:solidFill>
                  <a:schemeClr val="bg1"/>
                </a:solidFill>
                <a:cs typeface="+mn-ea"/>
                <a:sym typeface="+mn-lt"/>
              </a:rPr>
              <a:t>病毒从口入</a:t>
            </a:r>
          </a:p>
        </p:txBody>
      </p:sp>
      <p:sp>
        <p:nvSpPr>
          <p:cNvPr id="16" name="1">
            <a:extLst>
              <a:ext uri="{FF2B5EF4-FFF2-40B4-BE49-F238E27FC236}">
                <a16:creationId xmlns:a16="http://schemas.microsoft.com/office/drawing/2014/main" id="{8B685DB9-4259-4CF2-A334-4F3A33AE7E65}"/>
              </a:ext>
            </a:extLst>
          </p:cNvPr>
          <p:cNvSpPr/>
          <p:nvPr/>
        </p:nvSpPr>
        <p:spPr>
          <a:xfrm>
            <a:off x="1449391" y="4394211"/>
            <a:ext cx="2280061" cy="355089"/>
          </a:xfrm>
          <a:prstGeom prst="rect">
            <a:avLst/>
          </a:prstGeom>
          <a:solidFill>
            <a:schemeClr val="accent1"/>
          </a:solidFill>
          <a:ln algn="ctr" cap="flat" cmpd="sng" w="762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120949" compatLnSpc="1" forceAA="0" fromWordArt="0" lIns="241899" numCol="1" rIns="241899" rot="0" rtlCol="0" spcCol="0" spcFirstLastPara="0" tIns="120949" vert="horz" wrap="square">
            <a:noAutofit/>
          </a:bodyPr>
          <a:lstStyle/>
          <a:p>
            <a:pPr algn="ctr"/>
            <a:r>
              <a:rPr altLang="en-US" b="1" lang="zh-CN" sz="2400">
                <a:solidFill>
                  <a:schemeClr val="bg1"/>
                </a:solidFill>
                <a:cs typeface="+mn-ea"/>
                <a:sym typeface="+mn-lt"/>
              </a:rPr>
              <a:t>休息是关键</a:t>
            </a:r>
          </a:p>
        </p:txBody>
      </p:sp>
      <p:sp>
        <p:nvSpPr>
          <p:cNvPr id="17" name="1">
            <a:extLst>
              <a:ext uri="{FF2B5EF4-FFF2-40B4-BE49-F238E27FC236}">
                <a16:creationId xmlns:a16="http://schemas.microsoft.com/office/drawing/2014/main" id="{00B6DF92-0B50-45AA-88AC-78C4E817628B}"/>
              </a:ext>
            </a:extLst>
          </p:cNvPr>
          <p:cNvSpPr/>
          <p:nvPr/>
        </p:nvSpPr>
        <p:spPr>
          <a:xfrm>
            <a:off x="6769976" y="1892592"/>
            <a:ext cx="2280061" cy="355089"/>
          </a:xfrm>
          <a:prstGeom prst="rect">
            <a:avLst/>
          </a:prstGeom>
          <a:solidFill>
            <a:schemeClr val="accent1"/>
          </a:solidFill>
          <a:ln algn="ctr" cap="flat" cmpd="sng" w="762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120949" compatLnSpc="1" forceAA="0" fromWordArt="0" lIns="241899" numCol="1" rIns="241899" rot="0" rtlCol="0" spcCol="0" spcFirstLastPara="0" tIns="120949" vert="horz" wrap="square">
            <a:noAutofit/>
          </a:bodyPr>
          <a:lstStyle/>
          <a:p>
            <a:pPr algn="ctr"/>
            <a:r>
              <a:rPr altLang="en-US" b="1" lang="zh-CN" sz="2400">
                <a:solidFill>
                  <a:schemeClr val="bg1"/>
                </a:solidFill>
                <a:cs typeface="+mn-ea"/>
                <a:sym typeface="+mn-lt"/>
              </a:rPr>
              <a:t>感染即免疫</a:t>
            </a:r>
          </a:p>
        </p:txBody>
      </p:sp>
      <p:sp>
        <p:nvSpPr>
          <p:cNvPr id="18" name="矩形 17">
            <a:extLst>
              <a:ext uri="{FF2B5EF4-FFF2-40B4-BE49-F238E27FC236}">
                <a16:creationId xmlns:a16="http://schemas.microsoft.com/office/drawing/2014/main" id="{F67CF206-4C87-4C41-8DEE-50BBF7C3DC60}"/>
              </a:ext>
            </a:extLst>
          </p:cNvPr>
          <p:cNvSpPr/>
          <p:nvPr/>
        </p:nvSpPr>
        <p:spPr>
          <a:xfrm>
            <a:off x="6594764" y="3837710"/>
            <a:ext cx="3981733" cy="1809222"/>
          </a:xfrm>
          <a:prstGeom prst="rect">
            <a:avLst/>
          </a:pr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103999388"/>
      </p:ext>
    </p:extLst>
  </p:cSld>
  <p:clrMapOvr>
    <a:masterClrMapping/>
  </p:clrMapOvr>
  <mc:AlternateContent>
    <mc:Choice Requires="p14">
      <p:transition advTm="3000" p14:dur="1250" spd="slow">
        <p14:flip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1+#ppt_w/2"/>
                                          </p:val>
                                        </p:tav>
                                        <p:tav tm="100000">
                                          <p:val>
                                            <p:strVal val="#ppt_x"/>
                                          </p:val>
                                        </p:tav>
                                      </p:tavLst>
                                    </p:anim>
                                    <p:anim calcmode="lin" valueType="num">
                                      <p:cBhvr additive="base">
                                        <p:cTn dur="500" fill="hold" id="8"/>
                                        <p:tgtEl>
                                          <p:spTgt spid="1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additive="base">
                                        <p:cTn dur="500" fill="hold" id="12"/>
                                        <p:tgtEl>
                                          <p:spTgt spid="12"/>
                                        </p:tgtEl>
                                        <p:attrNameLst>
                                          <p:attrName>ppt_x</p:attrName>
                                        </p:attrNameLst>
                                      </p:cBhvr>
                                      <p:tavLst>
                                        <p:tav tm="0">
                                          <p:val>
                                            <p:strVal val="1+#ppt_w/2"/>
                                          </p:val>
                                        </p:tav>
                                        <p:tav tm="100000">
                                          <p:val>
                                            <p:strVal val="#ppt_x"/>
                                          </p:val>
                                        </p:tav>
                                      </p:tavLst>
                                    </p:anim>
                                    <p:anim calcmode="lin" valueType="num">
                                      <p:cBhvr additive="base">
                                        <p:cTn dur="500" fill="hold" id="13"/>
                                        <p:tgtEl>
                                          <p:spTgt spid="12"/>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2">
                                  <p:stCondLst>
                                    <p:cond delay="0"/>
                                  </p:stCondLst>
                                  <p:childTnLst>
                                    <p:set>
                                      <p:cBhvr>
                                        <p:cTn dur="1" fill="hold" id="16">
                                          <p:stCondLst>
                                            <p:cond delay="0"/>
                                          </p:stCondLst>
                                        </p:cTn>
                                        <p:tgtEl>
                                          <p:spTgt spid="16"/>
                                        </p:tgtEl>
                                        <p:attrNameLst>
                                          <p:attrName>style.visibility</p:attrName>
                                        </p:attrNameLst>
                                      </p:cBhvr>
                                      <p:to>
                                        <p:strVal val="visible"/>
                                      </p:to>
                                    </p:set>
                                    <p:anim calcmode="lin" valueType="num">
                                      <p:cBhvr additive="base">
                                        <p:cTn dur="500" fill="hold" id="17"/>
                                        <p:tgtEl>
                                          <p:spTgt spid="16"/>
                                        </p:tgtEl>
                                        <p:attrNameLst>
                                          <p:attrName>ppt_x</p:attrName>
                                        </p:attrNameLst>
                                      </p:cBhvr>
                                      <p:tavLst>
                                        <p:tav tm="0">
                                          <p:val>
                                            <p:strVal val="1+#ppt_w/2"/>
                                          </p:val>
                                        </p:tav>
                                        <p:tav tm="100000">
                                          <p:val>
                                            <p:strVal val="#ppt_x"/>
                                          </p:val>
                                        </p:tav>
                                      </p:tavLst>
                                    </p:anim>
                                    <p:anim calcmode="lin" valueType="num">
                                      <p:cBhvr additive="base">
                                        <p:cTn dur="500" fill="hold" id="18"/>
                                        <p:tgtEl>
                                          <p:spTgt spid="1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2">
                                  <p:stCondLst>
                                    <p:cond delay="0"/>
                                  </p:stCondLst>
                                  <p:childTnLst>
                                    <p:set>
                                      <p:cBhvr>
                                        <p:cTn dur="1" fill="hold" id="21">
                                          <p:stCondLst>
                                            <p:cond delay="0"/>
                                          </p:stCondLst>
                                        </p:cTn>
                                        <p:tgtEl>
                                          <p:spTgt spid="13"/>
                                        </p:tgtEl>
                                        <p:attrNameLst>
                                          <p:attrName>style.visibility</p:attrName>
                                        </p:attrNameLst>
                                      </p:cBhvr>
                                      <p:to>
                                        <p:strVal val="visible"/>
                                      </p:to>
                                    </p:set>
                                    <p:anim calcmode="lin" valueType="num">
                                      <p:cBhvr additive="base">
                                        <p:cTn dur="500" fill="hold" id="22"/>
                                        <p:tgtEl>
                                          <p:spTgt spid="13"/>
                                        </p:tgtEl>
                                        <p:attrNameLst>
                                          <p:attrName>ppt_x</p:attrName>
                                        </p:attrNameLst>
                                      </p:cBhvr>
                                      <p:tavLst>
                                        <p:tav tm="0">
                                          <p:val>
                                            <p:strVal val="1+#ppt_w/2"/>
                                          </p:val>
                                        </p:tav>
                                        <p:tav tm="100000">
                                          <p:val>
                                            <p:strVal val="#ppt_x"/>
                                          </p:val>
                                        </p:tav>
                                      </p:tavLst>
                                    </p:anim>
                                    <p:anim calcmode="lin" valueType="num">
                                      <p:cBhvr additive="base">
                                        <p:cTn dur="500" fill="hold" id="23"/>
                                        <p:tgtEl>
                                          <p:spTgt spid="13"/>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2">
                                  <p:stCondLst>
                                    <p:cond delay="0"/>
                                  </p:stCondLst>
                                  <p:childTnLst>
                                    <p:set>
                                      <p:cBhvr>
                                        <p:cTn dur="1" fill="hold" id="26">
                                          <p:stCondLst>
                                            <p:cond delay="0"/>
                                          </p:stCondLst>
                                        </p:cTn>
                                        <p:tgtEl>
                                          <p:spTgt spid="17"/>
                                        </p:tgtEl>
                                        <p:attrNameLst>
                                          <p:attrName>style.visibility</p:attrName>
                                        </p:attrNameLst>
                                      </p:cBhvr>
                                      <p:to>
                                        <p:strVal val="visible"/>
                                      </p:to>
                                    </p:set>
                                    <p:anim calcmode="lin" valueType="num">
                                      <p:cBhvr additive="base">
                                        <p:cTn dur="500" fill="hold" id="27"/>
                                        <p:tgtEl>
                                          <p:spTgt spid="17"/>
                                        </p:tgtEl>
                                        <p:attrNameLst>
                                          <p:attrName>ppt_x</p:attrName>
                                        </p:attrNameLst>
                                      </p:cBhvr>
                                      <p:tavLst>
                                        <p:tav tm="0">
                                          <p:val>
                                            <p:strVal val="1+#ppt_w/2"/>
                                          </p:val>
                                        </p:tav>
                                        <p:tav tm="100000">
                                          <p:val>
                                            <p:strVal val="#ppt_x"/>
                                          </p:val>
                                        </p:tav>
                                      </p:tavLst>
                                    </p:anim>
                                    <p:anim calcmode="lin" valueType="num">
                                      <p:cBhvr additive="base">
                                        <p:cTn dur="500" fill="hold" id="28"/>
                                        <p:tgtEl>
                                          <p:spTgt spid="17"/>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2">
                                  <p:stCondLst>
                                    <p:cond delay="0"/>
                                  </p:stCondLst>
                                  <p:childTnLst>
                                    <p:set>
                                      <p:cBhvr>
                                        <p:cTn dur="1" fill="hold" id="31">
                                          <p:stCondLst>
                                            <p:cond delay="0"/>
                                          </p:stCondLst>
                                        </p:cTn>
                                        <p:tgtEl>
                                          <p:spTgt spid="14"/>
                                        </p:tgtEl>
                                        <p:attrNameLst>
                                          <p:attrName>style.visibility</p:attrName>
                                        </p:attrNameLst>
                                      </p:cBhvr>
                                      <p:to>
                                        <p:strVal val="visible"/>
                                      </p:to>
                                    </p:set>
                                    <p:anim calcmode="lin" valueType="num">
                                      <p:cBhvr additive="base">
                                        <p:cTn dur="500" fill="hold" id="32"/>
                                        <p:tgtEl>
                                          <p:spTgt spid="14"/>
                                        </p:tgtEl>
                                        <p:attrNameLst>
                                          <p:attrName>ppt_x</p:attrName>
                                        </p:attrNameLst>
                                      </p:cBhvr>
                                      <p:tavLst>
                                        <p:tav tm="0">
                                          <p:val>
                                            <p:strVal val="1+#ppt_w/2"/>
                                          </p:val>
                                        </p:tav>
                                        <p:tav tm="100000">
                                          <p:val>
                                            <p:strVal val="#ppt_x"/>
                                          </p:val>
                                        </p:tav>
                                      </p:tavLst>
                                    </p:anim>
                                    <p:anim calcmode="lin" valueType="num">
                                      <p:cBhvr additive="base">
                                        <p:cTn dur="500" fill="hold" id="33"/>
                                        <p:tgtEl>
                                          <p:spTgt spid="14"/>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53" presetSubtype="0">
                                  <p:stCondLst>
                                    <p:cond delay="0"/>
                                  </p:stCondLst>
                                  <p:childTnLst>
                                    <p:set>
                                      <p:cBhvr>
                                        <p:cTn dur="1" fill="hold" id="36">
                                          <p:stCondLst>
                                            <p:cond delay="0"/>
                                          </p:stCondLst>
                                        </p:cTn>
                                        <p:tgtEl>
                                          <p:spTgt spid="18"/>
                                        </p:tgtEl>
                                        <p:attrNameLst>
                                          <p:attrName>style.visibility</p:attrName>
                                        </p:attrNameLst>
                                      </p:cBhvr>
                                      <p:to>
                                        <p:strVal val="visible"/>
                                      </p:to>
                                    </p:set>
                                    <p:anim calcmode="lin" valueType="num">
                                      <p:cBhvr>
                                        <p:cTn dur="500" fill="hold" id="37"/>
                                        <p:tgtEl>
                                          <p:spTgt spid="18"/>
                                        </p:tgtEl>
                                        <p:attrNameLst>
                                          <p:attrName>ppt_w</p:attrName>
                                        </p:attrNameLst>
                                      </p:cBhvr>
                                      <p:tavLst>
                                        <p:tav tm="0">
                                          <p:val>
                                            <p:fltVal val="0"/>
                                          </p:val>
                                        </p:tav>
                                        <p:tav tm="100000">
                                          <p:val>
                                            <p:strVal val="#ppt_w"/>
                                          </p:val>
                                        </p:tav>
                                      </p:tavLst>
                                    </p:anim>
                                    <p:anim calcmode="lin" valueType="num">
                                      <p:cBhvr>
                                        <p:cTn dur="500" fill="hold" id="38"/>
                                        <p:tgtEl>
                                          <p:spTgt spid="18"/>
                                        </p:tgtEl>
                                        <p:attrNameLst>
                                          <p:attrName>ppt_h</p:attrName>
                                        </p:attrNameLst>
                                      </p:cBhvr>
                                      <p:tavLst>
                                        <p:tav tm="0">
                                          <p:val>
                                            <p:fltVal val="0"/>
                                          </p:val>
                                        </p:tav>
                                        <p:tav tm="100000">
                                          <p:val>
                                            <p:strVal val="#ppt_h"/>
                                          </p:val>
                                        </p:tav>
                                      </p:tavLst>
                                    </p:anim>
                                    <p:animEffect filter="fade" transition="in">
                                      <p:cBhvr>
                                        <p:cTn dur="500" id="39"/>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grpId="0" spid="1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a:extLst>
              <a:ext uri="{FF2B5EF4-FFF2-40B4-BE49-F238E27FC236}">
                <a16:creationId xmlns:a16="http://schemas.microsoft.com/office/drawing/2014/main" id="{12A86341-A3F7-413B-8E90-3D112168D516}"/>
              </a:ext>
            </a:extLst>
          </p:cNvPr>
          <p:cNvSpPr txBox="1"/>
          <p:nvPr/>
        </p:nvSpPr>
        <p:spPr>
          <a:xfrm>
            <a:off x="2117110" y="318404"/>
            <a:ext cx="5717379" cy="640080"/>
          </a:xfrm>
          <a:prstGeom prst="rect">
            <a:avLst/>
          </a:prstGeom>
          <a:noFill/>
        </p:spPr>
        <p:txBody>
          <a:bodyPr rtlCol="0" wrap="square">
            <a:spAutoFit/>
          </a:bodyPr>
          <a:lstStyle/>
          <a:p>
            <a:r>
              <a:rPr altLang="en-US" b="1" lang="zh-CN" spc="378" sz="3600">
                <a:solidFill>
                  <a:schemeClr val="bg2">
                    <a:lumMod val="25000"/>
                  </a:schemeClr>
                </a:solidFill>
                <a:cs typeface="+mn-ea"/>
                <a:sym typeface="+mn-lt"/>
              </a:rPr>
              <a:t>乙肝的传播途径及预防</a:t>
            </a:r>
          </a:p>
        </p:txBody>
      </p:sp>
      <p:grpSp>
        <p:nvGrpSpPr>
          <p:cNvPr id="24" name="组合 23">
            <a:extLst>
              <a:ext uri="{FF2B5EF4-FFF2-40B4-BE49-F238E27FC236}">
                <a16:creationId xmlns:a16="http://schemas.microsoft.com/office/drawing/2014/main" id="{B1CF92F8-09A2-4FB4-9C47-36849B5F46AE}"/>
              </a:ext>
            </a:extLst>
          </p:cNvPr>
          <p:cNvGrpSpPr/>
          <p:nvPr/>
        </p:nvGrpSpPr>
        <p:grpSpPr>
          <a:xfrm>
            <a:off x="4230619" y="1815164"/>
            <a:ext cx="3355568" cy="2225753"/>
            <a:chOff x="4230619" y="1815164"/>
            <a:chExt cx="3355568" cy="2225753"/>
          </a:xfrm>
        </p:grpSpPr>
        <p:sp>
          <p:nvSpPr>
            <p:cNvPr id="12" name="1">
              <a:extLst>
                <a:ext uri="{FF2B5EF4-FFF2-40B4-BE49-F238E27FC236}">
                  <a16:creationId xmlns:a16="http://schemas.microsoft.com/office/drawing/2014/main" id="{20DA665E-9169-4315-A149-61858D3010B5}"/>
                </a:ext>
              </a:extLst>
            </p:cNvPr>
            <p:cNvSpPr txBox="1"/>
            <p:nvPr/>
          </p:nvSpPr>
          <p:spPr>
            <a:xfrm>
              <a:off x="4230621" y="2328782"/>
              <a:ext cx="3140447" cy="1737360"/>
            </a:xfrm>
            <a:prstGeom prst="rect">
              <a:avLst/>
            </a:prstGeom>
            <a:noFill/>
          </p:spPr>
          <p:txBody>
            <a:bodyPr rtlCol="0" wrap="square">
              <a:spAutoFit/>
            </a:bodyPr>
            <a:lstStyle/>
            <a:p>
              <a:pPr>
                <a:lnSpc>
                  <a:spcPct val="150000"/>
                </a:lnSpc>
              </a:pPr>
              <a:r>
                <a:rPr altLang="en-US" lang="zh-CN">
                  <a:solidFill>
                    <a:schemeClr val="bg2">
                      <a:lumMod val="25000"/>
                    </a:schemeClr>
                  </a:solidFill>
                  <a:cs typeface="+mn-ea"/>
                  <a:sym typeface="+mn-lt"/>
                </a:rPr>
                <a:t>乙肝病毒经过潜伏期，可能会发病为急性肝炎，症状因人而异，如发烧、黄疸等症状</a:t>
              </a:r>
            </a:p>
          </p:txBody>
        </p:sp>
        <p:sp>
          <p:nvSpPr>
            <p:cNvPr id="13" name="1">
              <a:extLst>
                <a:ext uri="{FF2B5EF4-FFF2-40B4-BE49-F238E27FC236}">
                  <a16:creationId xmlns:a16="http://schemas.microsoft.com/office/drawing/2014/main" id="{6DDC8E7C-BB3D-4B77-85DF-F465464A152B}"/>
                </a:ext>
              </a:extLst>
            </p:cNvPr>
            <p:cNvSpPr txBox="1"/>
            <p:nvPr/>
          </p:nvSpPr>
          <p:spPr>
            <a:xfrm>
              <a:off x="4230619" y="1815164"/>
              <a:ext cx="3355568" cy="640080"/>
            </a:xfrm>
            <a:prstGeom prst="rect">
              <a:avLst/>
            </a:prstGeom>
            <a:noFill/>
          </p:spPr>
          <p:txBody>
            <a:bodyPr rtlCol="0" wrap="square">
              <a:spAutoFit/>
            </a:bodyPr>
            <a:lstStyle/>
            <a:p>
              <a:pPr>
                <a:lnSpc>
                  <a:spcPct val="150000"/>
                </a:lnSpc>
              </a:pPr>
              <a:r>
                <a:rPr altLang="en-US" b="1" lang="zh-CN" sz="2400">
                  <a:solidFill>
                    <a:schemeClr val="accent1"/>
                  </a:solidFill>
                  <a:cs typeface="+mn-ea"/>
                  <a:sym typeface="+mn-lt"/>
                </a:rPr>
                <a:t>会转为急性肝炎</a:t>
              </a:r>
            </a:p>
          </p:txBody>
        </p:sp>
      </p:grpSp>
      <p:grpSp>
        <p:nvGrpSpPr>
          <p:cNvPr id="25" name="组合 24">
            <a:extLst>
              <a:ext uri="{FF2B5EF4-FFF2-40B4-BE49-F238E27FC236}">
                <a16:creationId xmlns:a16="http://schemas.microsoft.com/office/drawing/2014/main" id="{AB9C138D-4706-4807-9390-73C42E462F14}"/>
              </a:ext>
            </a:extLst>
          </p:cNvPr>
          <p:cNvGrpSpPr/>
          <p:nvPr/>
        </p:nvGrpSpPr>
        <p:grpSpPr>
          <a:xfrm>
            <a:off x="4230621" y="4139145"/>
            <a:ext cx="3140447" cy="2225759"/>
            <a:chOff x="4230621" y="4139145"/>
            <a:chExt cx="3140447" cy="2225759"/>
          </a:xfrm>
        </p:grpSpPr>
        <p:sp>
          <p:nvSpPr>
            <p:cNvPr id="14" name="1">
              <a:extLst>
                <a:ext uri="{FF2B5EF4-FFF2-40B4-BE49-F238E27FC236}">
                  <a16:creationId xmlns:a16="http://schemas.microsoft.com/office/drawing/2014/main" id="{1DD2F0BF-AB7C-43C7-8C81-51637D19F96C}"/>
                </a:ext>
              </a:extLst>
            </p:cNvPr>
            <p:cNvSpPr txBox="1"/>
            <p:nvPr/>
          </p:nvSpPr>
          <p:spPr>
            <a:xfrm>
              <a:off x="4230621" y="4652769"/>
              <a:ext cx="3140447" cy="1737360"/>
            </a:xfrm>
            <a:prstGeom prst="rect">
              <a:avLst/>
            </a:prstGeom>
            <a:noFill/>
          </p:spPr>
          <p:txBody>
            <a:bodyPr rtlCol="0" wrap="square">
              <a:spAutoFit/>
            </a:bodyPr>
            <a:lstStyle/>
            <a:p>
              <a:pPr>
                <a:lnSpc>
                  <a:spcPct val="150000"/>
                </a:lnSpc>
              </a:pPr>
              <a:r>
                <a:rPr altLang="en-US" lang="zh-CN">
                  <a:solidFill>
                    <a:schemeClr val="bg2">
                      <a:lumMod val="25000"/>
                    </a:schemeClr>
                  </a:solidFill>
                  <a:cs typeface="+mn-ea"/>
                  <a:sym typeface="+mn-lt"/>
                </a:rPr>
                <a:t>乙型病毒性肝炎带原者要小心发生爆发性肝炎，或演变成慢性肝炎,再变成肝硬化或肝癌</a:t>
              </a:r>
            </a:p>
          </p:txBody>
        </p:sp>
        <p:sp>
          <p:nvSpPr>
            <p:cNvPr id="15" name="1">
              <a:extLst>
                <a:ext uri="{FF2B5EF4-FFF2-40B4-BE49-F238E27FC236}">
                  <a16:creationId xmlns:a16="http://schemas.microsoft.com/office/drawing/2014/main" id="{D60DED09-483F-48E3-BB1F-AA93B4E2865D}"/>
                </a:ext>
              </a:extLst>
            </p:cNvPr>
            <p:cNvSpPr txBox="1"/>
            <p:nvPr/>
          </p:nvSpPr>
          <p:spPr>
            <a:xfrm>
              <a:off x="4230620" y="4139145"/>
              <a:ext cx="2782980" cy="640080"/>
            </a:xfrm>
            <a:prstGeom prst="rect">
              <a:avLst/>
            </a:prstGeom>
            <a:noFill/>
          </p:spPr>
          <p:txBody>
            <a:bodyPr rtlCol="0" wrap="square">
              <a:spAutoFit/>
            </a:bodyPr>
            <a:lstStyle/>
            <a:p>
              <a:pPr>
                <a:lnSpc>
                  <a:spcPct val="150000"/>
                </a:lnSpc>
              </a:pPr>
              <a:r>
                <a:rPr altLang="en-US" b="1" lang="zh-CN" sz="2400">
                  <a:solidFill>
                    <a:schemeClr val="accent1"/>
                  </a:solidFill>
                  <a:cs typeface="+mn-ea"/>
                  <a:sym typeface="+mn-lt"/>
                </a:rPr>
                <a:t>演变成慢性肝炎</a:t>
              </a:r>
            </a:p>
          </p:txBody>
        </p:sp>
      </p:grpSp>
      <p:grpSp>
        <p:nvGrpSpPr>
          <p:cNvPr id="22" name="组合 21">
            <a:extLst>
              <a:ext uri="{FF2B5EF4-FFF2-40B4-BE49-F238E27FC236}">
                <a16:creationId xmlns:a16="http://schemas.microsoft.com/office/drawing/2014/main" id="{EFC7D6E9-891B-42AF-A488-07444C149D61}"/>
              </a:ext>
            </a:extLst>
          </p:cNvPr>
          <p:cNvGrpSpPr/>
          <p:nvPr/>
        </p:nvGrpSpPr>
        <p:grpSpPr>
          <a:xfrm>
            <a:off x="658812" y="1849691"/>
            <a:ext cx="3168902" cy="2225755"/>
            <a:chOff x="658812" y="1849691"/>
            <a:chExt cx="3168902" cy="2225755"/>
          </a:xfrm>
        </p:grpSpPr>
        <p:sp>
          <p:nvSpPr>
            <p:cNvPr id="16" name="1">
              <a:extLst>
                <a:ext uri="{FF2B5EF4-FFF2-40B4-BE49-F238E27FC236}">
                  <a16:creationId xmlns:a16="http://schemas.microsoft.com/office/drawing/2014/main" id="{20501608-D1BD-425C-A3C9-6E74F5432E73}"/>
                </a:ext>
              </a:extLst>
            </p:cNvPr>
            <p:cNvSpPr txBox="1"/>
            <p:nvPr/>
          </p:nvSpPr>
          <p:spPr>
            <a:xfrm>
              <a:off x="687267" y="2363311"/>
              <a:ext cx="3140447" cy="1737360"/>
            </a:xfrm>
            <a:prstGeom prst="rect">
              <a:avLst/>
            </a:prstGeom>
            <a:noFill/>
          </p:spPr>
          <p:txBody>
            <a:bodyPr rtlCol="0" wrap="square">
              <a:spAutoFit/>
            </a:bodyPr>
            <a:lstStyle/>
            <a:p>
              <a:pPr>
                <a:lnSpc>
                  <a:spcPct val="150000"/>
                </a:lnSpc>
              </a:pPr>
              <a:r>
                <a:rPr altLang="en-US" lang="zh-CN">
                  <a:solidFill>
                    <a:schemeClr val="bg2">
                      <a:lumMod val="25000"/>
                    </a:schemeClr>
                  </a:solidFill>
                  <a:cs typeface="+mn-ea"/>
                  <a:sym typeface="+mn-lt"/>
                </a:rPr>
                <a:t>乙肝病毒是造成许多人肝硬化、肝癌的罪魁祸首，感染途径为输血或母子感染，或因性行为感染</a:t>
              </a:r>
            </a:p>
          </p:txBody>
        </p:sp>
        <p:sp>
          <p:nvSpPr>
            <p:cNvPr id="17" name="1">
              <a:extLst>
                <a:ext uri="{FF2B5EF4-FFF2-40B4-BE49-F238E27FC236}">
                  <a16:creationId xmlns:a16="http://schemas.microsoft.com/office/drawing/2014/main" id="{D30070AB-6200-4D96-BD18-9617C9A3E968}"/>
                </a:ext>
              </a:extLst>
            </p:cNvPr>
            <p:cNvSpPr txBox="1"/>
            <p:nvPr/>
          </p:nvSpPr>
          <p:spPr>
            <a:xfrm>
              <a:off x="658812" y="1849691"/>
              <a:ext cx="2521577" cy="640080"/>
            </a:xfrm>
            <a:prstGeom prst="rect">
              <a:avLst/>
            </a:prstGeom>
            <a:noFill/>
          </p:spPr>
          <p:txBody>
            <a:bodyPr rtlCol="0" wrap="square">
              <a:spAutoFit/>
            </a:bodyPr>
            <a:lstStyle/>
            <a:p>
              <a:pPr>
                <a:lnSpc>
                  <a:spcPct val="150000"/>
                </a:lnSpc>
              </a:pPr>
              <a:r>
                <a:rPr altLang="en-US" b="1" lang="zh-CN" sz="2400">
                  <a:solidFill>
                    <a:schemeClr val="accent1"/>
                  </a:solidFill>
                  <a:cs typeface="+mn-ea"/>
                  <a:sym typeface="+mn-lt"/>
                </a:rPr>
                <a:t>输血或母子感染</a:t>
              </a:r>
            </a:p>
          </p:txBody>
        </p:sp>
      </p:grpSp>
      <p:grpSp>
        <p:nvGrpSpPr>
          <p:cNvPr id="23" name="组合 22">
            <a:extLst>
              <a:ext uri="{FF2B5EF4-FFF2-40B4-BE49-F238E27FC236}">
                <a16:creationId xmlns:a16="http://schemas.microsoft.com/office/drawing/2014/main" id="{7E1E5540-99AE-4CBD-9CD9-02003C6E705D}"/>
              </a:ext>
            </a:extLst>
          </p:cNvPr>
          <p:cNvGrpSpPr/>
          <p:nvPr/>
        </p:nvGrpSpPr>
        <p:grpSpPr>
          <a:xfrm>
            <a:off x="687267" y="4173674"/>
            <a:ext cx="3140447" cy="2225757"/>
            <a:chOff x="687267" y="4173674"/>
            <a:chExt cx="3140447" cy="2225757"/>
          </a:xfrm>
        </p:grpSpPr>
        <p:sp>
          <p:nvSpPr>
            <p:cNvPr id="18" name="1">
              <a:extLst>
                <a:ext uri="{FF2B5EF4-FFF2-40B4-BE49-F238E27FC236}">
                  <a16:creationId xmlns:a16="http://schemas.microsoft.com/office/drawing/2014/main" id="{D6F7B3AC-2020-41AC-9C42-5C4FDEA4A6CD}"/>
                </a:ext>
              </a:extLst>
            </p:cNvPr>
            <p:cNvSpPr txBox="1"/>
            <p:nvPr/>
          </p:nvSpPr>
          <p:spPr>
            <a:xfrm>
              <a:off x="687267" y="4687296"/>
              <a:ext cx="3140447" cy="1737360"/>
            </a:xfrm>
            <a:prstGeom prst="rect">
              <a:avLst/>
            </a:prstGeom>
            <a:noFill/>
          </p:spPr>
          <p:txBody>
            <a:bodyPr rtlCol="0" wrap="square">
              <a:spAutoFit/>
            </a:bodyPr>
            <a:lstStyle/>
            <a:p>
              <a:pPr>
                <a:lnSpc>
                  <a:spcPct val="150000"/>
                </a:lnSpc>
              </a:pPr>
              <a:r>
                <a:rPr altLang="en-US" lang="zh-CN">
                  <a:solidFill>
                    <a:schemeClr val="bg2">
                      <a:lumMod val="25000"/>
                    </a:schemeClr>
                  </a:solidFill>
                  <a:cs typeface="+mn-ea"/>
                  <a:sym typeface="+mn-lt"/>
                </a:rPr>
                <a:t>打针共用针简穿耳洞等，只要皮肤有伤口，而工具没有完全消毒进入另一个人的血液中</a:t>
              </a:r>
            </a:p>
          </p:txBody>
        </p:sp>
        <p:sp>
          <p:nvSpPr>
            <p:cNvPr id="19" name="1">
              <a:extLst>
                <a:ext uri="{FF2B5EF4-FFF2-40B4-BE49-F238E27FC236}">
                  <a16:creationId xmlns:a16="http://schemas.microsoft.com/office/drawing/2014/main" id="{7820DE66-DE5D-4AC0-9B8E-A4C150DE8F5D}"/>
                </a:ext>
              </a:extLst>
            </p:cNvPr>
            <p:cNvSpPr txBox="1"/>
            <p:nvPr/>
          </p:nvSpPr>
          <p:spPr>
            <a:xfrm>
              <a:off x="687267" y="4173674"/>
              <a:ext cx="2521577" cy="640080"/>
            </a:xfrm>
            <a:prstGeom prst="rect">
              <a:avLst/>
            </a:prstGeom>
            <a:noFill/>
          </p:spPr>
          <p:txBody>
            <a:bodyPr rtlCol="0" wrap="square">
              <a:spAutoFit/>
            </a:bodyPr>
            <a:lstStyle/>
            <a:p>
              <a:pPr>
                <a:lnSpc>
                  <a:spcPct val="150000"/>
                </a:lnSpc>
              </a:pPr>
              <a:r>
                <a:rPr altLang="en-US" b="1" lang="zh-CN" sz="2400">
                  <a:solidFill>
                    <a:schemeClr val="accent1"/>
                  </a:solidFill>
                  <a:cs typeface="+mn-ea"/>
                  <a:sym typeface="+mn-lt"/>
                </a:rPr>
                <a:t>伤口由器具感染</a:t>
              </a:r>
            </a:p>
          </p:txBody>
        </p:sp>
      </p:grpSp>
      <p:pic>
        <p:nvPicPr>
          <p:cNvPr id="21" name="图片 20">
            <a:extLst>
              <a:ext uri="{FF2B5EF4-FFF2-40B4-BE49-F238E27FC236}">
                <a16:creationId xmlns:a16="http://schemas.microsoft.com/office/drawing/2014/main" id="{0A9B6F89-AA43-419D-8356-39B1925668D4}"/>
              </a:ext>
            </a:extLst>
          </p:cNvPr>
          <p:cNvPicPr>
            <a:picLocks noChangeAspect="1"/>
          </p:cNvPicPr>
          <p:nvPr/>
        </p:nvPicPr>
        <p:blipFill>
          <a:blip r:embed="rId2">
            <a:extLst>
              <a:ext uri="{28A0092B-C50C-407E-A947-70E740481C1C}">
                <a14:useLocalDpi val="0"/>
              </a:ext>
            </a:extLst>
          </a:blip>
          <a:srcRect l="17557" r="16572"/>
          <a:stretch>
            <a:fillRect/>
          </a:stretch>
        </p:blipFill>
        <p:spPr>
          <a:xfrm>
            <a:off x="7678338" y="1880886"/>
            <a:ext cx="3854850" cy="4389120"/>
          </a:xfrm>
          <a:prstGeom prst="rect">
            <a:avLst/>
          </a:prstGeom>
        </p:spPr>
      </p:pic>
    </p:spTree>
    <p:extLst>
      <p:ext uri="{BB962C8B-B14F-4D97-AF65-F5344CB8AC3E}">
        <p14:creationId val="4029898430"/>
      </p:ext>
    </p:extLst>
  </p:cSld>
  <p:clrMapOvr>
    <a:masterClrMapping/>
  </p:clrMapOvr>
  <mc:AlternateContent>
    <mc:Choice Requires="p14">
      <p:transition advTm="3000" p14:dur="1600" spd="slow">
        <p14:gallery dir="l"/>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1000" id="7"/>
                                        <p:tgtEl>
                                          <p:spTgt spid="22"/>
                                        </p:tgtEl>
                                      </p:cBhvr>
                                    </p:animEffect>
                                    <p:anim calcmode="lin" valueType="num">
                                      <p:cBhvr>
                                        <p:cTn dur="1000" fill="hold" id="8"/>
                                        <p:tgtEl>
                                          <p:spTgt spid="22"/>
                                        </p:tgtEl>
                                        <p:attrNameLst>
                                          <p:attrName>ppt_x</p:attrName>
                                        </p:attrNameLst>
                                      </p:cBhvr>
                                      <p:tavLst>
                                        <p:tav tm="0">
                                          <p:val>
                                            <p:strVal val="#ppt_x"/>
                                          </p:val>
                                        </p:tav>
                                        <p:tav tm="100000">
                                          <p:val>
                                            <p:strVal val="#ppt_x"/>
                                          </p:val>
                                        </p:tav>
                                      </p:tavLst>
                                    </p:anim>
                                    <p:anim calcmode="lin" valueType="num">
                                      <p:cBhvr>
                                        <p:cTn dur="1000" fill="hold" id="9"/>
                                        <p:tgtEl>
                                          <p:spTgt spid="22"/>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24"/>
                                        </p:tgtEl>
                                        <p:attrNameLst>
                                          <p:attrName>style.visibility</p:attrName>
                                        </p:attrNameLst>
                                      </p:cBhvr>
                                      <p:to>
                                        <p:strVal val="visible"/>
                                      </p:to>
                                    </p:set>
                                    <p:animEffect filter="fade" transition="in">
                                      <p:cBhvr>
                                        <p:cTn dur="1000" id="12"/>
                                        <p:tgtEl>
                                          <p:spTgt spid="24"/>
                                        </p:tgtEl>
                                      </p:cBhvr>
                                    </p:animEffect>
                                    <p:anim calcmode="lin" valueType="num">
                                      <p:cBhvr>
                                        <p:cTn dur="1000" fill="hold" id="13"/>
                                        <p:tgtEl>
                                          <p:spTgt spid="24"/>
                                        </p:tgtEl>
                                        <p:attrNameLst>
                                          <p:attrName>ppt_x</p:attrName>
                                        </p:attrNameLst>
                                      </p:cBhvr>
                                      <p:tavLst>
                                        <p:tav tm="0">
                                          <p:val>
                                            <p:strVal val="#ppt_x"/>
                                          </p:val>
                                        </p:tav>
                                        <p:tav tm="100000">
                                          <p:val>
                                            <p:strVal val="#ppt_x"/>
                                          </p:val>
                                        </p:tav>
                                      </p:tavLst>
                                    </p:anim>
                                    <p:anim calcmode="lin" valueType="num">
                                      <p:cBhvr>
                                        <p:cTn dur="1000" fill="hold" id="14"/>
                                        <p:tgtEl>
                                          <p:spTgt spid="24"/>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23"/>
                                        </p:tgtEl>
                                        <p:attrNameLst>
                                          <p:attrName>style.visibility</p:attrName>
                                        </p:attrNameLst>
                                      </p:cBhvr>
                                      <p:to>
                                        <p:strVal val="visible"/>
                                      </p:to>
                                    </p:set>
                                    <p:animEffect filter="fade" transition="in">
                                      <p:cBhvr>
                                        <p:cTn dur="1000" id="17"/>
                                        <p:tgtEl>
                                          <p:spTgt spid="23"/>
                                        </p:tgtEl>
                                      </p:cBhvr>
                                    </p:animEffect>
                                    <p:anim calcmode="lin" valueType="num">
                                      <p:cBhvr>
                                        <p:cTn dur="1000" fill="hold" id="18"/>
                                        <p:tgtEl>
                                          <p:spTgt spid="23"/>
                                        </p:tgtEl>
                                        <p:attrNameLst>
                                          <p:attrName>ppt_x</p:attrName>
                                        </p:attrNameLst>
                                      </p:cBhvr>
                                      <p:tavLst>
                                        <p:tav tm="0">
                                          <p:val>
                                            <p:strVal val="#ppt_x"/>
                                          </p:val>
                                        </p:tav>
                                        <p:tav tm="100000">
                                          <p:val>
                                            <p:strVal val="#ppt_x"/>
                                          </p:val>
                                        </p:tav>
                                      </p:tavLst>
                                    </p:anim>
                                    <p:anim calcmode="lin" valueType="num">
                                      <p:cBhvr>
                                        <p:cTn dur="1000" fill="hold" id="19"/>
                                        <p:tgtEl>
                                          <p:spTgt spid="23"/>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25"/>
                                        </p:tgtEl>
                                        <p:attrNameLst>
                                          <p:attrName>style.visibility</p:attrName>
                                        </p:attrNameLst>
                                      </p:cBhvr>
                                      <p:to>
                                        <p:strVal val="visible"/>
                                      </p:to>
                                    </p:set>
                                    <p:animEffect filter="fade" transition="in">
                                      <p:cBhvr>
                                        <p:cTn dur="1000" id="22"/>
                                        <p:tgtEl>
                                          <p:spTgt spid="25"/>
                                        </p:tgtEl>
                                      </p:cBhvr>
                                    </p:animEffect>
                                    <p:anim calcmode="lin" valueType="num">
                                      <p:cBhvr>
                                        <p:cTn dur="1000" fill="hold" id="23"/>
                                        <p:tgtEl>
                                          <p:spTgt spid="25"/>
                                        </p:tgtEl>
                                        <p:attrNameLst>
                                          <p:attrName>ppt_x</p:attrName>
                                        </p:attrNameLst>
                                      </p:cBhvr>
                                      <p:tavLst>
                                        <p:tav tm="0">
                                          <p:val>
                                            <p:strVal val="#ppt_x"/>
                                          </p:val>
                                        </p:tav>
                                        <p:tav tm="100000">
                                          <p:val>
                                            <p:strVal val="#ppt_x"/>
                                          </p:val>
                                        </p:tav>
                                      </p:tavLst>
                                    </p:anim>
                                    <p:anim calcmode="lin" valueType="num">
                                      <p:cBhvr>
                                        <p:cTn dur="1000" fill="hold" id="24"/>
                                        <p:tgtEl>
                                          <p:spTgt spid="25"/>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000"/>
                            </p:stCondLst>
                            <p:childTnLst>
                              <p:par>
                                <p:cTn fill="hold" id="26" nodeType="afterEffect" presetClass="entr" presetID="53" presetSubtype="0">
                                  <p:stCondLst>
                                    <p:cond delay="0"/>
                                  </p:stCondLst>
                                  <p:childTnLst>
                                    <p:set>
                                      <p:cBhvr>
                                        <p:cTn dur="1" fill="hold" id="27">
                                          <p:stCondLst>
                                            <p:cond delay="0"/>
                                          </p:stCondLst>
                                        </p:cTn>
                                        <p:tgtEl>
                                          <p:spTgt spid="21"/>
                                        </p:tgtEl>
                                        <p:attrNameLst>
                                          <p:attrName>style.visibility</p:attrName>
                                        </p:attrNameLst>
                                      </p:cBhvr>
                                      <p:to>
                                        <p:strVal val="visible"/>
                                      </p:to>
                                    </p:set>
                                    <p:anim calcmode="lin" valueType="num">
                                      <p:cBhvr>
                                        <p:cTn dur="500" fill="hold" id="28"/>
                                        <p:tgtEl>
                                          <p:spTgt spid="21"/>
                                        </p:tgtEl>
                                        <p:attrNameLst>
                                          <p:attrName>ppt_w</p:attrName>
                                        </p:attrNameLst>
                                      </p:cBhvr>
                                      <p:tavLst>
                                        <p:tav tm="0">
                                          <p:val>
                                            <p:fltVal val="0"/>
                                          </p:val>
                                        </p:tav>
                                        <p:tav tm="100000">
                                          <p:val>
                                            <p:strVal val="#ppt_w"/>
                                          </p:val>
                                        </p:tav>
                                      </p:tavLst>
                                    </p:anim>
                                    <p:anim calcmode="lin" valueType="num">
                                      <p:cBhvr>
                                        <p:cTn dur="500" fill="hold" id="29"/>
                                        <p:tgtEl>
                                          <p:spTgt spid="21"/>
                                        </p:tgtEl>
                                        <p:attrNameLst>
                                          <p:attrName>ppt_h</p:attrName>
                                        </p:attrNameLst>
                                      </p:cBhvr>
                                      <p:tavLst>
                                        <p:tav tm="0">
                                          <p:val>
                                            <p:fltVal val="0"/>
                                          </p:val>
                                        </p:tav>
                                        <p:tav tm="100000">
                                          <p:val>
                                            <p:strVal val="#ppt_h"/>
                                          </p:val>
                                        </p:tav>
                                      </p:tavLst>
                                    </p:anim>
                                    <p:animEffect filter="fade" transition="in">
                                      <p:cBhvr>
                                        <p:cTn dur="500" id="30"/>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a:extLst>
              <a:ext uri="{FF2B5EF4-FFF2-40B4-BE49-F238E27FC236}">
                <a16:creationId xmlns:a16="http://schemas.microsoft.com/office/drawing/2014/main" id="{05DD2CF8-4A91-46CF-9B5A-B7306719C186}"/>
              </a:ext>
            </a:extLst>
          </p:cNvPr>
          <p:cNvSpPr txBox="1"/>
          <p:nvPr/>
        </p:nvSpPr>
        <p:spPr>
          <a:xfrm>
            <a:off x="2117110" y="318404"/>
            <a:ext cx="5960090" cy="640080"/>
          </a:xfrm>
          <a:prstGeom prst="rect">
            <a:avLst/>
          </a:prstGeom>
          <a:noFill/>
        </p:spPr>
        <p:txBody>
          <a:bodyPr rtlCol="0" wrap="square">
            <a:spAutoFit/>
          </a:bodyPr>
          <a:lstStyle/>
          <a:p>
            <a:r>
              <a:rPr altLang="en-US" b="1" lang="zh-CN" spc="378" sz="3600">
                <a:solidFill>
                  <a:schemeClr val="bg2">
                    <a:lumMod val="25000"/>
                  </a:schemeClr>
                </a:solidFill>
                <a:cs typeface="+mn-ea"/>
                <a:sym typeface="+mn-lt"/>
              </a:rPr>
              <a:t>乙型病毒性肝炎治疗原则</a:t>
            </a:r>
          </a:p>
        </p:txBody>
      </p:sp>
      <p:grpSp>
        <p:nvGrpSpPr>
          <p:cNvPr id="4" name="1">
            <a:extLst>
              <a:ext uri="{FF2B5EF4-FFF2-40B4-BE49-F238E27FC236}">
                <a16:creationId xmlns:a16="http://schemas.microsoft.com/office/drawing/2014/main" id="{ABE0ECBE-F400-4AEE-8A6F-A1E5AF418F04}"/>
              </a:ext>
            </a:extLst>
          </p:cNvPr>
          <p:cNvGrpSpPr/>
          <p:nvPr/>
        </p:nvGrpSpPr>
        <p:grpSpPr>
          <a:xfrm>
            <a:off x="757655" y="1891837"/>
            <a:ext cx="4991979" cy="1339349"/>
            <a:chOff x="660398" y="1410568"/>
            <a:chExt cx="3252902" cy="1460268"/>
          </a:xfrm>
          <a:noFill/>
        </p:grpSpPr>
        <p:sp>
          <p:nvSpPr>
            <p:cNvPr id="5" name="1">
              <a:extLst>
                <a:ext uri="{FF2B5EF4-FFF2-40B4-BE49-F238E27FC236}">
                  <a16:creationId xmlns:a16="http://schemas.microsoft.com/office/drawing/2014/main" id="{F7F09B14-75AB-4E4F-B5B9-22A4C4EE13C6}"/>
                </a:ext>
              </a:extLst>
            </p:cNvPr>
            <p:cNvSpPr/>
            <p:nvPr/>
          </p:nvSpPr>
          <p:spPr>
            <a:xfrm>
              <a:off x="660401" y="1365307"/>
              <a:ext cx="3044083" cy="598172"/>
            </a:xfrm>
            <a:prstGeom prst="rect">
              <a:avLst/>
            </a:prstGeom>
            <a:grpFill/>
          </p:spPr>
          <p:txBody>
            <a:bodyPr anchor="b" anchorCtr="0" wrap="square">
              <a:spAutoFit/>
            </a:bodyPr>
            <a:lstStyle/>
            <a:p>
              <a:pPr>
                <a:lnSpc>
                  <a:spcPct val="150000"/>
                </a:lnSpc>
              </a:pPr>
              <a:r>
                <a:rPr altLang="en-US" b="1" lang="zh-CN" sz="2000">
                  <a:solidFill>
                    <a:schemeClr val="accent1"/>
                  </a:solidFill>
                  <a:cs typeface="+mn-ea"/>
                  <a:sym typeface="+mn-lt"/>
                </a:rPr>
                <a:t>用药不宜过多过杂</a:t>
              </a:r>
            </a:p>
          </p:txBody>
        </p:sp>
        <p:sp>
          <p:nvSpPr>
            <p:cNvPr id="6" name="1">
              <a:extLst>
                <a:ext uri="{FF2B5EF4-FFF2-40B4-BE49-F238E27FC236}">
                  <a16:creationId xmlns:a16="http://schemas.microsoft.com/office/drawing/2014/main" id="{63C99E7D-6602-4AB3-9D29-E96ACA9D99EA}"/>
                </a:ext>
              </a:extLst>
            </p:cNvPr>
            <p:cNvSpPr/>
            <p:nvPr/>
          </p:nvSpPr>
          <p:spPr>
            <a:xfrm>
              <a:off x="660398" y="1906781"/>
              <a:ext cx="3252902" cy="964055"/>
            </a:xfrm>
            <a:prstGeom prst="rect">
              <a:avLst/>
            </a:prstGeom>
            <a:grpFill/>
          </p:spPr>
          <p:txBody>
            <a:bodyPr wrap="square">
              <a:noAutofit/>
            </a:bodyPr>
            <a:lstStyle/>
            <a:p>
              <a:pPr>
                <a:lnSpc>
                  <a:spcPct val="150000"/>
                </a:lnSpc>
              </a:pPr>
              <a:r>
                <a:rPr altLang="en-US" lang="zh-CN">
                  <a:solidFill>
                    <a:schemeClr val="bg2">
                      <a:lumMod val="25000"/>
                    </a:schemeClr>
                  </a:solidFill>
                  <a:cs typeface="+mn-ea"/>
                  <a:sym typeface="+mn-lt"/>
                </a:rPr>
                <a:t>用药不宜过多过杂 很多药物经过肝脏解毒，用药过多过杂增加肝脏负担，对肝病不利</a:t>
              </a:r>
            </a:p>
          </p:txBody>
        </p:sp>
      </p:grpSp>
      <p:grpSp>
        <p:nvGrpSpPr>
          <p:cNvPr id="7" name="组合 6">
            <a:extLst>
              <a:ext uri="{FF2B5EF4-FFF2-40B4-BE49-F238E27FC236}">
                <a16:creationId xmlns:a16="http://schemas.microsoft.com/office/drawing/2014/main" id="{E265557B-8FDF-49F2-AC2C-34FB4115C3F6}"/>
              </a:ext>
            </a:extLst>
          </p:cNvPr>
          <p:cNvGrpSpPr/>
          <p:nvPr/>
        </p:nvGrpSpPr>
        <p:grpSpPr>
          <a:xfrm>
            <a:off x="660400" y="4261751"/>
            <a:ext cx="4370988" cy="1708793"/>
            <a:chOff x="3122583" y="630792"/>
            <a:chExt cx="1213805" cy="704228"/>
          </a:xfrm>
        </p:grpSpPr>
        <p:sp>
          <p:nvSpPr>
            <p:cNvPr id="8" name="1">
              <a:extLst>
                <a:ext uri="{FF2B5EF4-FFF2-40B4-BE49-F238E27FC236}">
                  <a16:creationId xmlns:a16="http://schemas.microsoft.com/office/drawing/2014/main" id="{EA8ECCEC-60C3-4BD2-B5AA-D7DCEF701540}"/>
                </a:ext>
              </a:extLst>
            </p:cNvPr>
            <p:cNvSpPr txBox="1"/>
            <p:nvPr/>
          </p:nvSpPr>
          <p:spPr>
            <a:xfrm>
              <a:off x="3122583" y="630792"/>
              <a:ext cx="1213805" cy="226106"/>
            </a:xfrm>
            <a:prstGeom prst="rect">
              <a:avLst/>
            </a:prstGeom>
            <a:noFill/>
          </p:spPr>
          <p:txBody>
            <a:bodyPr rtlCol="0" wrap="square">
              <a:spAutoFit/>
            </a:bodyPr>
            <a:lstStyle/>
            <a:p>
              <a:pPr>
                <a:lnSpc>
                  <a:spcPct val="150000"/>
                </a:lnSpc>
              </a:pPr>
              <a:r>
                <a:rPr altLang="en-US" b="1" lang="zh-CN" sz="2000">
                  <a:solidFill>
                    <a:schemeClr val="accent1"/>
                  </a:solidFill>
                  <a:cs typeface="+mn-ea"/>
                  <a:sym typeface="+mn-lt"/>
                </a:rPr>
                <a:t>治疗原则</a:t>
              </a:r>
            </a:p>
          </p:txBody>
        </p:sp>
        <p:sp>
          <p:nvSpPr>
            <p:cNvPr id="9" name="文本框 8">
              <a:extLst>
                <a:ext uri="{FF2B5EF4-FFF2-40B4-BE49-F238E27FC236}">
                  <a16:creationId xmlns:a16="http://schemas.microsoft.com/office/drawing/2014/main" id="{D8D7093A-0022-40A1-A216-68AB0725883A}"/>
                </a:ext>
              </a:extLst>
            </p:cNvPr>
            <p:cNvSpPr txBox="1"/>
            <p:nvPr/>
          </p:nvSpPr>
          <p:spPr>
            <a:xfrm>
              <a:off x="3122583" y="801496"/>
              <a:ext cx="1033718" cy="546422"/>
            </a:xfrm>
            <a:prstGeom prst="rect">
              <a:avLst/>
            </a:prstGeom>
            <a:noFill/>
          </p:spPr>
          <p:txBody>
            <a:bodyPr wrap="square">
              <a:spAutoFit/>
            </a:bodyPr>
            <a:lstStyle/>
            <a:p>
              <a:pPr algn="just" defTabSz="1209477" hangingPunct="0">
                <a:lnSpc>
                  <a:spcPct val="150000"/>
                </a:lnSpc>
                <a:defRPr/>
              </a:pPr>
              <a:r>
                <a:rPr altLang="en-US" lang="zh-CN">
                  <a:solidFill>
                    <a:schemeClr val="bg2">
                      <a:lumMod val="25000"/>
                    </a:schemeClr>
                  </a:solidFill>
                  <a:cs typeface="+mn-ea"/>
                  <a:sym typeface="+mn-lt"/>
                </a:rPr>
                <a:t>慢性乙肝的治疗：三分药治七分调理；需有战胜病魔的信心及意志，精神愉快</a:t>
              </a:r>
            </a:p>
          </p:txBody>
        </p:sp>
      </p:grpSp>
      <p:grpSp>
        <p:nvGrpSpPr>
          <p:cNvPr id="10" name="组合 9">
            <a:extLst>
              <a:ext uri="{FF2B5EF4-FFF2-40B4-BE49-F238E27FC236}">
                <a16:creationId xmlns:a16="http://schemas.microsoft.com/office/drawing/2014/main" id="{CE6C15AC-69B8-4C54-8364-393C8B409F79}"/>
              </a:ext>
            </a:extLst>
          </p:cNvPr>
          <p:cNvGrpSpPr/>
          <p:nvPr/>
        </p:nvGrpSpPr>
        <p:grpSpPr>
          <a:xfrm>
            <a:off x="4658443" y="4261751"/>
            <a:ext cx="4370988" cy="1710846"/>
            <a:chOff x="3122583" y="630792"/>
            <a:chExt cx="1213805" cy="705074"/>
          </a:xfrm>
        </p:grpSpPr>
        <p:sp>
          <p:nvSpPr>
            <p:cNvPr id="11" name="1">
              <a:extLst>
                <a:ext uri="{FF2B5EF4-FFF2-40B4-BE49-F238E27FC236}">
                  <a16:creationId xmlns:a16="http://schemas.microsoft.com/office/drawing/2014/main" id="{27B5CAD6-6F5C-4A7C-912C-751E87720C29}"/>
                </a:ext>
              </a:extLst>
            </p:cNvPr>
            <p:cNvSpPr txBox="1"/>
            <p:nvPr/>
          </p:nvSpPr>
          <p:spPr>
            <a:xfrm>
              <a:off x="3122583" y="630792"/>
              <a:ext cx="1213805" cy="226106"/>
            </a:xfrm>
            <a:prstGeom prst="rect">
              <a:avLst/>
            </a:prstGeom>
            <a:noFill/>
          </p:spPr>
          <p:txBody>
            <a:bodyPr rtlCol="0" wrap="square">
              <a:spAutoFit/>
            </a:bodyPr>
            <a:lstStyle/>
            <a:p>
              <a:pPr>
                <a:lnSpc>
                  <a:spcPct val="150000"/>
                </a:lnSpc>
              </a:pPr>
              <a:r>
                <a:rPr altLang="en-US" b="1" lang="zh-CN" sz="2000">
                  <a:solidFill>
                    <a:schemeClr val="accent1"/>
                  </a:solidFill>
                  <a:cs typeface="+mn-ea"/>
                  <a:sym typeface="+mn-lt"/>
                </a:rPr>
                <a:t>用药原则</a:t>
              </a:r>
            </a:p>
          </p:txBody>
        </p:sp>
        <p:sp>
          <p:nvSpPr>
            <p:cNvPr id="12" name="文本框 11">
              <a:extLst>
                <a:ext uri="{FF2B5EF4-FFF2-40B4-BE49-F238E27FC236}">
                  <a16:creationId xmlns:a16="http://schemas.microsoft.com/office/drawing/2014/main" id="{1B0EE4C0-E15F-4FB7-B225-9761536907C4}"/>
                </a:ext>
              </a:extLst>
            </p:cNvPr>
            <p:cNvSpPr txBox="1"/>
            <p:nvPr/>
          </p:nvSpPr>
          <p:spPr>
            <a:xfrm>
              <a:off x="3122583" y="801496"/>
              <a:ext cx="953009" cy="546422"/>
            </a:xfrm>
            <a:prstGeom prst="rect">
              <a:avLst/>
            </a:prstGeom>
            <a:noFill/>
          </p:spPr>
          <p:txBody>
            <a:bodyPr wrap="square">
              <a:spAutoFit/>
            </a:bodyPr>
            <a:lstStyle/>
            <a:p>
              <a:pPr algn="just" defTabSz="1209477" hangingPunct="0">
                <a:lnSpc>
                  <a:spcPct val="150000"/>
                </a:lnSpc>
                <a:defRPr/>
              </a:pPr>
              <a:r>
                <a:rPr altLang="en-US" lang="zh-CN">
                  <a:solidFill>
                    <a:schemeClr val="bg2">
                      <a:lumMod val="25000"/>
                    </a:schemeClr>
                  </a:solidFill>
                  <a:cs typeface="+mn-ea"/>
                  <a:sym typeface="+mn-lt"/>
                </a:rPr>
                <a:t>通过辩证论治，可改善慢性乙肝病人的临床症状，提高患者的体质，增强抗病能力</a:t>
              </a:r>
            </a:p>
          </p:txBody>
        </p:sp>
      </p:grpSp>
      <p:grpSp>
        <p:nvGrpSpPr>
          <p:cNvPr id="13" name="组合 12">
            <a:extLst>
              <a:ext uri="{FF2B5EF4-FFF2-40B4-BE49-F238E27FC236}">
                <a16:creationId xmlns:a16="http://schemas.microsoft.com/office/drawing/2014/main" id="{3F5BF6DE-419E-4E64-BEC7-119A67C3A692}"/>
              </a:ext>
            </a:extLst>
          </p:cNvPr>
          <p:cNvGrpSpPr/>
          <p:nvPr/>
        </p:nvGrpSpPr>
        <p:grpSpPr>
          <a:xfrm>
            <a:off x="8380926" y="4261751"/>
            <a:ext cx="4370988" cy="1710846"/>
            <a:chOff x="3122583" y="630792"/>
            <a:chExt cx="1213805" cy="705074"/>
          </a:xfrm>
        </p:grpSpPr>
        <p:sp>
          <p:nvSpPr>
            <p:cNvPr id="14" name="1">
              <a:extLst>
                <a:ext uri="{FF2B5EF4-FFF2-40B4-BE49-F238E27FC236}">
                  <a16:creationId xmlns:a16="http://schemas.microsoft.com/office/drawing/2014/main" id="{B71AE00D-3679-4881-AF14-EAD28D45089D}"/>
                </a:ext>
              </a:extLst>
            </p:cNvPr>
            <p:cNvSpPr txBox="1"/>
            <p:nvPr/>
          </p:nvSpPr>
          <p:spPr>
            <a:xfrm>
              <a:off x="3122583" y="630792"/>
              <a:ext cx="1213805" cy="226106"/>
            </a:xfrm>
            <a:prstGeom prst="rect">
              <a:avLst/>
            </a:prstGeom>
            <a:noFill/>
          </p:spPr>
          <p:txBody>
            <a:bodyPr rtlCol="0" wrap="square">
              <a:spAutoFit/>
            </a:bodyPr>
            <a:lstStyle/>
            <a:p>
              <a:pPr>
                <a:lnSpc>
                  <a:spcPct val="150000"/>
                </a:lnSpc>
              </a:pPr>
              <a:r>
                <a:rPr altLang="en-US" b="1" lang="zh-CN" sz="2000">
                  <a:solidFill>
                    <a:schemeClr val="accent1"/>
                  </a:solidFill>
                  <a:cs typeface="+mn-ea"/>
                  <a:sym typeface="+mn-lt"/>
                </a:rPr>
                <a:t>注意休息</a:t>
              </a:r>
            </a:p>
          </p:txBody>
        </p:sp>
        <p:sp>
          <p:nvSpPr>
            <p:cNvPr id="15" name="文本框 14">
              <a:extLst>
                <a:ext uri="{FF2B5EF4-FFF2-40B4-BE49-F238E27FC236}">
                  <a16:creationId xmlns:a16="http://schemas.microsoft.com/office/drawing/2014/main" id="{CD03E0FA-672B-4CC7-A51B-CADB855E20A2}"/>
                </a:ext>
              </a:extLst>
            </p:cNvPr>
            <p:cNvSpPr txBox="1"/>
            <p:nvPr/>
          </p:nvSpPr>
          <p:spPr>
            <a:xfrm>
              <a:off x="3122583" y="801496"/>
              <a:ext cx="891892" cy="546422"/>
            </a:xfrm>
            <a:prstGeom prst="rect">
              <a:avLst/>
            </a:prstGeom>
            <a:noFill/>
          </p:spPr>
          <p:txBody>
            <a:bodyPr wrap="square">
              <a:spAutoFit/>
            </a:bodyPr>
            <a:lstStyle/>
            <a:p>
              <a:pPr algn="just" defTabSz="1209477" hangingPunct="0">
                <a:lnSpc>
                  <a:spcPct val="150000"/>
                </a:lnSpc>
                <a:defRPr/>
              </a:pPr>
              <a:r>
                <a:rPr altLang="en-US" lang="zh-CN">
                  <a:solidFill>
                    <a:schemeClr val="bg2">
                      <a:lumMod val="25000"/>
                    </a:schemeClr>
                  </a:solidFill>
                  <a:cs typeface="+mn-ea"/>
                  <a:sym typeface="+mn-lt"/>
                </a:rPr>
                <a:t>休息和营养是肝病患者的主要治疗手段。在保证休息、营养的基础上发挥药物作用</a:t>
              </a:r>
            </a:p>
          </p:txBody>
        </p:sp>
      </p:grpSp>
      <p:pic>
        <p:nvPicPr>
          <p:cNvPr id="17" name="图片 16">
            <a:extLst>
              <a:ext uri="{FF2B5EF4-FFF2-40B4-BE49-F238E27FC236}">
                <a16:creationId xmlns:a16="http://schemas.microsoft.com/office/drawing/2014/main" id="{252AE962-8D20-4AFA-A60E-0B256A8BFFB2}"/>
              </a:ext>
            </a:extLst>
          </p:cNvPr>
          <p:cNvPicPr>
            <a:picLocks noChangeAspect="1"/>
          </p:cNvPicPr>
          <p:nvPr/>
        </p:nvPicPr>
        <p:blipFill>
          <a:blip r:embed="rId2">
            <a:extLst>
              <a:ext uri="{28A0092B-C50C-407E-A947-70E740481C1C}">
                <a14:useLocalDpi val="0"/>
              </a:ext>
            </a:extLst>
          </a:blip>
          <a:srcRect b="10827" t="40115"/>
          <a:stretch>
            <a:fillRect/>
          </a:stretch>
        </p:blipFill>
        <p:spPr>
          <a:xfrm>
            <a:off x="6117922" y="1745675"/>
            <a:ext cx="5316417" cy="1738746"/>
          </a:xfrm>
          <a:prstGeom prst="rect">
            <a:avLst/>
          </a:prstGeom>
        </p:spPr>
      </p:pic>
    </p:spTree>
    <p:extLst>
      <p:ext uri="{BB962C8B-B14F-4D97-AF65-F5344CB8AC3E}">
        <p14:creationId val="2738414791"/>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 calcmode="lin" valueType="num">
                                      <p:cBhvr>
                                        <p:cTn dur="1000" fill="hold" id="9"/>
                                        <p:tgtEl>
                                          <p:spTgt spid="4"/>
                                        </p:tgtEl>
                                        <p:attrNameLst>
                                          <p:attrName>style.rotation</p:attrName>
                                        </p:attrNameLst>
                                      </p:cBhvr>
                                      <p:tavLst>
                                        <p:tav tm="0">
                                          <p:val>
                                            <p:fltVal val="90"/>
                                          </p:val>
                                        </p:tav>
                                        <p:tav tm="100000">
                                          <p:val>
                                            <p:fltVal val="0"/>
                                          </p:val>
                                        </p:tav>
                                      </p:tavLst>
                                    </p:anim>
                                    <p:animEffect filter="fade" transition="in">
                                      <p:cBhvr>
                                        <p:cTn dur="1000" id="10"/>
                                        <p:tgtEl>
                                          <p:spTgt spid="4"/>
                                        </p:tgtEl>
                                      </p:cBhvr>
                                    </p:animEffect>
                                  </p:childTnLst>
                                </p:cTn>
                              </p:par>
                              <p:par>
                                <p:cTn fill="hold" id="11" nodeType="withEffect" presetClass="entr" presetID="31" presetSubtype="0">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p:cTn dur="1000" fill="hold" id="13"/>
                                        <p:tgtEl>
                                          <p:spTgt spid="7"/>
                                        </p:tgtEl>
                                        <p:attrNameLst>
                                          <p:attrName>ppt_w</p:attrName>
                                        </p:attrNameLst>
                                      </p:cBhvr>
                                      <p:tavLst>
                                        <p:tav tm="0">
                                          <p:val>
                                            <p:fltVal val="0"/>
                                          </p:val>
                                        </p:tav>
                                        <p:tav tm="100000">
                                          <p:val>
                                            <p:strVal val="#ppt_w"/>
                                          </p:val>
                                        </p:tav>
                                      </p:tavLst>
                                    </p:anim>
                                    <p:anim calcmode="lin" valueType="num">
                                      <p:cBhvr>
                                        <p:cTn dur="1000" fill="hold" id="14"/>
                                        <p:tgtEl>
                                          <p:spTgt spid="7"/>
                                        </p:tgtEl>
                                        <p:attrNameLst>
                                          <p:attrName>ppt_h</p:attrName>
                                        </p:attrNameLst>
                                      </p:cBhvr>
                                      <p:tavLst>
                                        <p:tav tm="0">
                                          <p:val>
                                            <p:fltVal val="0"/>
                                          </p:val>
                                        </p:tav>
                                        <p:tav tm="100000">
                                          <p:val>
                                            <p:strVal val="#ppt_h"/>
                                          </p:val>
                                        </p:tav>
                                      </p:tavLst>
                                    </p:anim>
                                    <p:anim calcmode="lin" valueType="num">
                                      <p:cBhvr>
                                        <p:cTn dur="1000" fill="hold" id="15"/>
                                        <p:tgtEl>
                                          <p:spTgt spid="7"/>
                                        </p:tgtEl>
                                        <p:attrNameLst>
                                          <p:attrName>style.rotation</p:attrName>
                                        </p:attrNameLst>
                                      </p:cBhvr>
                                      <p:tavLst>
                                        <p:tav tm="0">
                                          <p:val>
                                            <p:fltVal val="90"/>
                                          </p:val>
                                        </p:tav>
                                        <p:tav tm="100000">
                                          <p:val>
                                            <p:fltVal val="0"/>
                                          </p:val>
                                        </p:tav>
                                      </p:tavLst>
                                    </p:anim>
                                    <p:animEffect filter="fade" transition="in">
                                      <p:cBhvr>
                                        <p:cTn dur="1000" id="16"/>
                                        <p:tgtEl>
                                          <p:spTgt spid="7"/>
                                        </p:tgtEl>
                                      </p:cBhvr>
                                    </p:animEffect>
                                  </p:childTnLst>
                                </p:cTn>
                              </p:par>
                              <p:par>
                                <p:cTn fill="hold" id="17" nodeType="withEffect" presetClass="entr" presetID="31" presetSubtype="0">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p:cTn dur="1000" fill="hold" id="19"/>
                                        <p:tgtEl>
                                          <p:spTgt spid="10"/>
                                        </p:tgtEl>
                                        <p:attrNameLst>
                                          <p:attrName>ppt_w</p:attrName>
                                        </p:attrNameLst>
                                      </p:cBhvr>
                                      <p:tavLst>
                                        <p:tav tm="0">
                                          <p:val>
                                            <p:fltVal val="0"/>
                                          </p:val>
                                        </p:tav>
                                        <p:tav tm="100000">
                                          <p:val>
                                            <p:strVal val="#ppt_w"/>
                                          </p:val>
                                        </p:tav>
                                      </p:tavLst>
                                    </p:anim>
                                    <p:anim calcmode="lin" valueType="num">
                                      <p:cBhvr>
                                        <p:cTn dur="1000" fill="hold" id="20"/>
                                        <p:tgtEl>
                                          <p:spTgt spid="10"/>
                                        </p:tgtEl>
                                        <p:attrNameLst>
                                          <p:attrName>ppt_h</p:attrName>
                                        </p:attrNameLst>
                                      </p:cBhvr>
                                      <p:tavLst>
                                        <p:tav tm="0">
                                          <p:val>
                                            <p:fltVal val="0"/>
                                          </p:val>
                                        </p:tav>
                                        <p:tav tm="100000">
                                          <p:val>
                                            <p:strVal val="#ppt_h"/>
                                          </p:val>
                                        </p:tav>
                                      </p:tavLst>
                                    </p:anim>
                                    <p:anim calcmode="lin" valueType="num">
                                      <p:cBhvr>
                                        <p:cTn dur="1000" fill="hold" id="21"/>
                                        <p:tgtEl>
                                          <p:spTgt spid="10"/>
                                        </p:tgtEl>
                                        <p:attrNameLst>
                                          <p:attrName>style.rotation</p:attrName>
                                        </p:attrNameLst>
                                      </p:cBhvr>
                                      <p:tavLst>
                                        <p:tav tm="0">
                                          <p:val>
                                            <p:fltVal val="90"/>
                                          </p:val>
                                        </p:tav>
                                        <p:tav tm="100000">
                                          <p:val>
                                            <p:fltVal val="0"/>
                                          </p:val>
                                        </p:tav>
                                      </p:tavLst>
                                    </p:anim>
                                    <p:animEffect filter="fade" transition="in">
                                      <p:cBhvr>
                                        <p:cTn dur="1000" id="22"/>
                                        <p:tgtEl>
                                          <p:spTgt spid="10"/>
                                        </p:tgtEl>
                                      </p:cBhvr>
                                    </p:animEffect>
                                  </p:childTnLst>
                                </p:cTn>
                              </p:par>
                              <p:par>
                                <p:cTn fill="hold" id="23" nodeType="withEffect" presetClass="entr" presetID="31" presetSubtype="0">
                                  <p:stCondLst>
                                    <p:cond delay="0"/>
                                  </p:stCondLst>
                                  <p:childTnLst>
                                    <p:set>
                                      <p:cBhvr>
                                        <p:cTn dur="1" fill="hold" id="24">
                                          <p:stCondLst>
                                            <p:cond delay="0"/>
                                          </p:stCondLst>
                                        </p:cTn>
                                        <p:tgtEl>
                                          <p:spTgt spid="13"/>
                                        </p:tgtEl>
                                        <p:attrNameLst>
                                          <p:attrName>style.visibility</p:attrName>
                                        </p:attrNameLst>
                                      </p:cBhvr>
                                      <p:to>
                                        <p:strVal val="visible"/>
                                      </p:to>
                                    </p:set>
                                    <p:anim calcmode="lin" valueType="num">
                                      <p:cBhvr>
                                        <p:cTn dur="1000" fill="hold" id="25"/>
                                        <p:tgtEl>
                                          <p:spTgt spid="13"/>
                                        </p:tgtEl>
                                        <p:attrNameLst>
                                          <p:attrName>ppt_w</p:attrName>
                                        </p:attrNameLst>
                                      </p:cBhvr>
                                      <p:tavLst>
                                        <p:tav tm="0">
                                          <p:val>
                                            <p:fltVal val="0"/>
                                          </p:val>
                                        </p:tav>
                                        <p:tav tm="100000">
                                          <p:val>
                                            <p:strVal val="#ppt_w"/>
                                          </p:val>
                                        </p:tav>
                                      </p:tavLst>
                                    </p:anim>
                                    <p:anim calcmode="lin" valueType="num">
                                      <p:cBhvr>
                                        <p:cTn dur="1000" fill="hold" id="26"/>
                                        <p:tgtEl>
                                          <p:spTgt spid="13"/>
                                        </p:tgtEl>
                                        <p:attrNameLst>
                                          <p:attrName>ppt_h</p:attrName>
                                        </p:attrNameLst>
                                      </p:cBhvr>
                                      <p:tavLst>
                                        <p:tav tm="0">
                                          <p:val>
                                            <p:fltVal val="0"/>
                                          </p:val>
                                        </p:tav>
                                        <p:tav tm="100000">
                                          <p:val>
                                            <p:strVal val="#ppt_h"/>
                                          </p:val>
                                        </p:tav>
                                      </p:tavLst>
                                    </p:anim>
                                    <p:anim calcmode="lin" valueType="num">
                                      <p:cBhvr>
                                        <p:cTn dur="1000" fill="hold" id="27"/>
                                        <p:tgtEl>
                                          <p:spTgt spid="13"/>
                                        </p:tgtEl>
                                        <p:attrNameLst>
                                          <p:attrName>style.rotation</p:attrName>
                                        </p:attrNameLst>
                                      </p:cBhvr>
                                      <p:tavLst>
                                        <p:tav tm="0">
                                          <p:val>
                                            <p:fltVal val="90"/>
                                          </p:val>
                                        </p:tav>
                                        <p:tav tm="100000">
                                          <p:val>
                                            <p:fltVal val="0"/>
                                          </p:val>
                                        </p:tav>
                                      </p:tavLst>
                                    </p:anim>
                                    <p:animEffect filter="fade" transition="in">
                                      <p:cBhvr>
                                        <p:cTn dur="1000" id="28"/>
                                        <p:tgtEl>
                                          <p:spTgt spid="13"/>
                                        </p:tgtEl>
                                      </p:cBhvr>
                                    </p:animEffect>
                                  </p:childTnLst>
                                </p:cTn>
                              </p:par>
                            </p:childTnLst>
                          </p:cTn>
                        </p:par>
                        <p:par>
                          <p:cTn fill="hold" id="29" nodeType="afterGroup">
                            <p:stCondLst>
                              <p:cond delay="1000"/>
                            </p:stCondLst>
                            <p:childTnLst>
                              <p:par>
                                <p:cTn fill="hold" id="30" nodeType="afterEffect" presetClass="entr" presetID="53" presetSubtype="0">
                                  <p:stCondLst>
                                    <p:cond delay="0"/>
                                  </p:stCondLst>
                                  <p:childTnLst>
                                    <p:set>
                                      <p:cBhvr>
                                        <p:cTn dur="1" fill="hold" id="31">
                                          <p:stCondLst>
                                            <p:cond delay="0"/>
                                          </p:stCondLst>
                                        </p:cTn>
                                        <p:tgtEl>
                                          <p:spTgt spid="17"/>
                                        </p:tgtEl>
                                        <p:attrNameLst>
                                          <p:attrName>style.visibility</p:attrName>
                                        </p:attrNameLst>
                                      </p:cBhvr>
                                      <p:to>
                                        <p:strVal val="visible"/>
                                      </p:to>
                                    </p:set>
                                    <p:anim calcmode="lin" valueType="num">
                                      <p:cBhvr>
                                        <p:cTn dur="500" fill="hold" id="32"/>
                                        <p:tgtEl>
                                          <p:spTgt spid="17"/>
                                        </p:tgtEl>
                                        <p:attrNameLst>
                                          <p:attrName>ppt_w</p:attrName>
                                        </p:attrNameLst>
                                      </p:cBhvr>
                                      <p:tavLst>
                                        <p:tav tm="0">
                                          <p:val>
                                            <p:fltVal val="0"/>
                                          </p:val>
                                        </p:tav>
                                        <p:tav tm="100000">
                                          <p:val>
                                            <p:strVal val="#ppt_w"/>
                                          </p:val>
                                        </p:tav>
                                      </p:tavLst>
                                    </p:anim>
                                    <p:anim calcmode="lin" valueType="num">
                                      <p:cBhvr>
                                        <p:cTn dur="500" fill="hold" id="33"/>
                                        <p:tgtEl>
                                          <p:spTgt spid="17"/>
                                        </p:tgtEl>
                                        <p:attrNameLst>
                                          <p:attrName>ppt_h</p:attrName>
                                        </p:attrNameLst>
                                      </p:cBhvr>
                                      <p:tavLst>
                                        <p:tav tm="0">
                                          <p:val>
                                            <p:fltVal val="0"/>
                                          </p:val>
                                        </p:tav>
                                        <p:tav tm="100000">
                                          <p:val>
                                            <p:strVal val="#ppt_h"/>
                                          </p:val>
                                        </p:tav>
                                      </p:tavLst>
                                    </p:anim>
                                    <p:animEffect filter="fade" transition="in">
                                      <p:cBhvr>
                                        <p:cTn dur="500" id="34"/>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a:extLst>
              <a:ext uri="{FF2B5EF4-FFF2-40B4-BE49-F238E27FC236}">
                <a16:creationId xmlns:a16="http://schemas.microsoft.com/office/drawing/2014/main" id="{92BD52DC-7F2F-4197-A78E-C441D777C52F}"/>
              </a:ext>
            </a:extLst>
          </p:cNvPr>
          <p:cNvSpPr txBox="1"/>
          <p:nvPr/>
        </p:nvSpPr>
        <p:spPr>
          <a:xfrm>
            <a:off x="2117110" y="318404"/>
            <a:ext cx="5960090" cy="640080"/>
          </a:xfrm>
          <a:prstGeom prst="rect">
            <a:avLst/>
          </a:prstGeom>
          <a:noFill/>
        </p:spPr>
        <p:txBody>
          <a:bodyPr rtlCol="0" wrap="square">
            <a:spAutoFit/>
          </a:bodyPr>
          <a:lstStyle/>
          <a:p>
            <a:r>
              <a:rPr altLang="en-US" b="1" lang="zh-CN" spc="378" sz="3600">
                <a:solidFill>
                  <a:schemeClr val="bg2">
                    <a:lumMod val="25000"/>
                  </a:schemeClr>
                </a:solidFill>
                <a:cs typeface="+mn-ea"/>
                <a:sym typeface="+mn-lt"/>
              </a:rPr>
              <a:t>成人注射乙肝疫苗的情况</a:t>
            </a:r>
          </a:p>
        </p:txBody>
      </p:sp>
      <p:grpSp>
        <p:nvGrpSpPr>
          <p:cNvPr id="20" name="组合 19">
            <a:extLst>
              <a:ext uri="{FF2B5EF4-FFF2-40B4-BE49-F238E27FC236}">
                <a16:creationId xmlns:a16="http://schemas.microsoft.com/office/drawing/2014/main" id="{13C113E4-BA24-4F37-89F3-F15AA07DF910}"/>
              </a:ext>
            </a:extLst>
          </p:cNvPr>
          <p:cNvGrpSpPr/>
          <p:nvPr/>
        </p:nvGrpSpPr>
        <p:grpSpPr>
          <a:xfrm>
            <a:off x="1311313" y="2418191"/>
            <a:ext cx="9556673" cy="3484015"/>
            <a:chOff x="1311313" y="2418191"/>
            <a:chExt cx="9556673" cy="3484015"/>
          </a:xfrm>
        </p:grpSpPr>
        <p:sp>
          <p:nvSpPr>
            <p:cNvPr id="16" name="1">
              <a:extLst>
                <a:ext uri="{FF2B5EF4-FFF2-40B4-BE49-F238E27FC236}">
                  <a16:creationId xmlns:a16="http://schemas.microsoft.com/office/drawing/2014/main" id="{723D352E-7938-41E0-B9E6-72869095FBE7}"/>
                </a:ext>
              </a:extLst>
            </p:cNvPr>
            <p:cNvSpPr txBox="1"/>
            <p:nvPr/>
          </p:nvSpPr>
          <p:spPr>
            <a:xfrm>
              <a:off x="2225102" y="5225437"/>
              <a:ext cx="3231202" cy="676769"/>
            </a:xfrm>
            <a:prstGeom prst="rect">
              <a:avLst/>
            </a:prstGeom>
            <a:solidFill>
              <a:schemeClr val="accent1"/>
            </a:solidFill>
          </p:spPr>
          <p:txBody>
            <a:bodyPr rtlCol="0" wrap="square">
              <a:noAutofit/>
            </a:bodyPr>
            <a:lstStyle/>
            <a:p>
              <a:pPr algn="ctr"/>
              <a:r>
                <a:rPr altLang="en-US" b="1" lang="zh-CN" sz="2800">
                  <a:solidFill>
                    <a:schemeClr val="bg1"/>
                  </a:solidFill>
                  <a:cs typeface="+mn-ea"/>
                  <a:sym typeface="+mn-lt"/>
                </a:rPr>
                <a:t>未接种过乙肝疫苗</a:t>
              </a:r>
            </a:p>
          </p:txBody>
        </p:sp>
        <p:grpSp>
          <p:nvGrpSpPr>
            <p:cNvPr id="7" name="1">
              <a:extLst>
                <a:ext uri="{FF2B5EF4-FFF2-40B4-BE49-F238E27FC236}">
                  <a16:creationId xmlns:a16="http://schemas.microsoft.com/office/drawing/2014/main" id="{B7B10494-D7DF-479A-9B63-BB2A70EEDA42}"/>
                </a:ext>
              </a:extLst>
            </p:cNvPr>
            <p:cNvGrpSpPr/>
            <p:nvPr/>
          </p:nvGrpSpPr>
          <p:grpSpPr>
            <a:xfrm>
              <a:off x="1311313" y="2418191"/>
              <a:ext cx="4142775" cy="1353790"/>
              <a:chOff x="1180853" y="2306269"/>
              <a:chExt cx="4142934" cy="1353842"/>
            </a:xfrm>
          </p:grpSpPr>
          <p:sp>
            <p:nvSpPr>
              <p:cNvPr id="14" name="1">
                <a:extLst>
                  <a:ext uri="{FF2B5EF4-FFF2-40B4-BE49-F238E27FC236}">
                    <a16:creationId xmlns:a16="http://schemas.microsoft.com/office/drawing/2014/main" id="{160F44B9-ADC0-4B61-A75C-28E62B6BA5A8}"/>
                  </a:ext>
                </a:extLst>
              </p:cNvPr>
              <p:cNvSpPr txBox="1"/>
              <p:nvPr/>
            </p:nvSpPr>
            <p:spPr>
              <a:xfrm>
                <a:off x="1180853" y="2306269"/>
                <a:ext cx="3103185" cy="414778"/>
              </a:xfrm>
              <a:prstGeom prst="rect">
                <a:avLst/>
              </a:prstGeom>
              <a:noFill/>
            </p:spPr>
            <p:txBody>
              <a:bodyPr anchor="ctr" anchorCtr="0" bIns="120949" lIns="241899" rIns="241899" rtlCol="0" tIns="120949"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r>
                  <a:rPr altLang="en-US" b="1" lang="zh-CN" sz="2000">
                    <a:solidFill>
                      <a:schemeClr val="accent1"/>
                    </a:solidFill>
                    <a:cs typeface="+mn-ea"/>
                    <a:sym typeface="+mn-lt"/>
                  </a:rPr>
                  <a:t>乙肝五项检查示为阴性</a:t>
                </a:r>
              </a:p>
            </p:txBody>
          </p:sp>
          <p:sp>
            <p:nvSpPr>
              <p:cNvPr id="15" name="1">
                <a:extLst>
                  <a:ext uri="{FF2B5EF4-FFF2-40B4-BE49-F238E27FC236}">
                    <a16:creationId xmlns:a16="http://schemas.microsoft.com/office/drawing/2014/main" id="{3ECBF2F5-E94D-4AB7-936F-330D7E7AB2B3}"/>
                  </a:ext>
                </a:extLst>
              </p:cNvPr>
              <p:cNvSpPr/>
              <p:nvPr/>
            </p:nvSpPr>
            <p:spPr bwMode="auto">
              <a:xfrm>
                <a:off x="1180853" y="2721050"/>
                <a:ext cx="4142934" cy="9390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120949" lIns="241899" rIns="241899" tIns="120949"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just">
                  <a:lnSpc>
                    <a:spcPct val="150000"/>
                  </a:lnSpc>
                </a:pPr>
                <a:r>
                  <a:rPr altLang="en-US" lang="zh-CN" sz="1600">
                    <a:solidFill>
                      <a:schemeClr val="bg2">
                        <a:lumMod val="25000"/>
                      </a:schemeClr>
                    </a:solidFill>
                    <a:cs typeface="+mn-ea"/>
                    <a:sym typeface="+mn-lt"/>
                  </a:rPr>
                  <a:t>乙肝表面抗原（HBsAg）、乙肝表面抗体（抗-HBs）和乙肝核心抗体（抗-HBc）均是阴性，可按照方案进行三针全程乙肝疫苗接种</a:t>
                </a:r>
              </a:p>
            </p:txBody>
          </p:sp>
        </p:grpSp>
        <p:grpSp>
          <p:nvGrpSpPr>
            <p:cNvPr id="8" name="1">
              <a:extLst>
                <a:ext uri="{FF2B5EF4-FFF2-40B4-BE49-F238E27FC236}">
                  <a16:creationId xmlns:a16="http://schemas.microsoft.com/office/drawing/2014/main" id="{7891DC75-C32E-4ED1-87A5-1FA3AE776E91}"/>
                </a:ext>
              </a:extLst>
            </p:cNvPr>
            <p:cNvGrpSpPr/>
            <p:nvPr/>
          </p:nvGrpSpPr>
          <p:grpSpPr>
            <a:xfrm>
              <a:off x="6725211" y="2418191"/>
              <a:ext cx="4142775" cy="1353790"/>
              <a:chOff x="3447516" y="1910613"/>
              <a:chExt cx="4142934" cy="1353842"/>
            </a:xfrm>
          </p:grpSpPr>
          <p:sp>
            <p:nvSpPr>
              <p:cNvPr id="12" name="1">
                <a:extLst>
                  <a:ext uri="{FF2B5EF4-FFF2-40B4-BE49-F238E27FC236}">
                    <a16:creationId xmlns:a16="http://schemas.microsoft.com/office/drawing/2014/main" id="{15EE0A09-CB36-464D-AA64-4A5840005AB6}"/>
                  </a:ext>
                </a:extLst>
              </p:cNvPr>
              <p:cNvSpPr txBox="1"/>
              <p:nvPr/>
            </p:nvSpPr>
            <p:spPr>
              <a:xfrm>
                <a:off x="3447516" y="1910613"/>
                <a:ext cx="3741720" cy="414778"/>
              </a:xfrm>
              <a:prstGeom prst="rect">
                <a:avLst/>
              </a:prstGeom>
              <a:noFill/>
            </p:spPr>
            <p:txBody>
              <a:bodyPr anchor="ctr" anchorCtr="0" bIns="120949" lIns="241899" rIns="241899" rtlCol="0" tIns="120949"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r>
                  <a:rPr altLang="en-US" b="1" lang="zh-CN" sz="2000">
                    <a:solidFill>
                      <a:schemeClr val="accent1"/>
                    </a:solidFill>
                    <a:cs typeface="+mn-ea"/>
                    <a:sym typeface="+mn-lt"/>
                  </a:rPr>
                  <a:t>抗-HBs滴度逐渐减弱者</a:t>
                </a:r>
              </a:p>
            </p:txBody>
          </p:sp>
          <p:sp>
            <p:nvSpPr>
              <p:cNvPr id="13" name="1">
                <a:extLst>
                  <a:ext uri="{FF2B5EF4-FFF2-40B4-BE49-F238E27FC236}">
                    <a16:creationId xmlns:a16="http://schemas.microsoft.com/office/drawing/2014/main" id="{4867B916-4794-4E63-9A23-36C0DB17D382}"/>
                  </a:ext>
                </a:extLst>
              </p:cNvPr>
              <p:cNvSpPr/>
              <p:nvPr/>
            </p:nvSpPr>
            <p:spPr bwMode="auto">
              <a:xfrm>
                <a:off x="3447516" y="2325394"/>
                <a:ext cx="4142934" cy="9390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120949" lIns="241899" rIns="241899" tIns="120949"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just" hangingPunct="0">
                  <a:lnSpc>
                    <a:spcPct val="150000"/>
                  </a:lnSpc>
                </a:pPr>
                <a:r>
                  <a:rPr altLang="en-US" lang="zh-CN" sz="1600">
                    <a:solidFill>
                      <a:schemeClr val="bg2">
                        <a:lumMod val="25000"/>
                      </a:schemeClr>
                    </a:solidFill>
                    <a:cs typeface="+mn-ea"/>
                    <a:sym typeface="+mn-lt"/>
                  </a:rPr>
                  <a:t>对高危人群或免疫功能低下的患者，需要进行监测抗-HBs，如抗-HBs滴度≤10mIU/mL需加强免疫，即再次接种1 针乙型肝炎疫苗</a:t>
                </a:r>
              </a:p>
            </p:txBody>
          </p:sp>
        </p:grpSp>
        <p:sp>
          <p:nvSpPr>
            <p:cNvPr id="11" name="1">
              <a:extLst>
                <a:ext uri="{FF2B5EF4-FFF2-40B4-BE49-F238E27FC236}">
                  <a16:creationId xmlns:a16="http://schemas.microsoft.com/office/drawing/2014/main" id="{EF494393-3C01-4967-A7DA-223268B8DF85}"/>
                </a:ext>
              </a:extLst>
            </p:cNvPr>
            <p:cNvSpPr txBox="1"/>
            <p:nvPr/>
          </p:nvSpPr>
          <p:spPr>
            <a:xfrm>
              <a:off x="6246937" y="5225437"/>
              <a:ext cx="3402462" cy="676769"/>
            </a:xfrm>
            <a:prstGeom prst="rect">
              <a:avLst/>
            </a:prstGeom>
            <a:solidFill>
              <a:schemeClr val="accent1"/>
            </a:solidFill>
          </p:spPr>
          <p:txBody>
            <a:bodyPr rtlCol="0" wrap="square">
              <a:noAutofit/>
            </a:bodyPr>
            <a:lstStyle/>
            <a:p>
              <a:pPr algn="ctr"/>
              <a:r>
                <a:rPr altLang="en-US" b="1" lang="zh-CN" sz="2800">
                  <a:solidFill>
                    <a:schemeClr val="bg1"/>
                  </a:solidFill>
                  <a:cs typeface="+mn-ea"/>
                  <a:sym typeface="+mn-lt"/>
                </a:rPr>
                <a:t>曾经接种过乙肝疫苗</a:t>
              </a:r>
            </a:p>
          </p:txBody>
        </p:sp>
        <p:cxnSp>
          <p:nvCxnSpPr>
            <p:cNvPr id="19" name="直接连接符 18">
              <a:extLst>
                <a:ext uri="{FF2B5EF4-FFF2-40B4-BE49-F238E27FC236}">
                  <a16:creationId xmlns:a16="http://schemas.microsoft.com/office/drawing/2014/main" id="{2AC2D758-7F25-46E1-8139-EFC0009A95E5}"/>
                </a:ext>
              </a:extLst>
            </p:cNvPr>
            <p:cNvCxnSpPr/>
            <p:nvPr/>
          </p:nvCxnSpPr>
          <p:spPr>
            <a:xfrm>
              <a:off x="1725468" y="4596326"/>
              <a:ext cx="8728364"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858626068"/>
      </p:ext>
    </p:extLst>
  </p:cSld>
  <p:clrMapOvr>
    <a:masterClrMapping/>
  </p:clrMapOvr>
  <mc:AlternateContent>
    <mc:Choice Requires="p14">
      <p:transition advTm="3000" p14:dur="1400" spd="slow">
        <p14:doors dir="vert"/>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1000" fill="hold" id="7"/>
                                        <p:tgtEl>
                                          <p:spTgt spid="20"/>
                                        </p:tgtEl>
                                        <p:attrNameLst>
                                          <p:attrName>ppt_w</p:attrName>
                                        </p:attrNameLst>
                                      </p:cBhvr>
                                      <p:tavLst>
                                        <p:tav tm="0">
                                          <p:val>
                                            <p:fltVal val="0"/>
                                          </p:val>
                                        </p:tav>
                                        <p:tav tm="100000">
                                          <p:val>
                                            <p:strVal val="#ppt_w"/>
                                          </p:val>
                                        </p:tav>
                                      </p:tavLst>
                                    </p:anim>
                                    <p:anim calcmode="lin" valueType="num">
                                      <p:cBhvr>
                                        <p:cTn dur="1000" fill="hold" id="8"/>
                                        <p:tgtEl>
                                          <p:spTgt spid="20"/>
                                        </p:tgtEl>
                                        <p:attrNameLst>
                                          <p:attrName>ppt_h</p:attrName>
                                        </p:attrNameLst>
                                      </p:cBhvr>
                                      <p:tavLst>
                                        <p:tav tm="0">
                                          <p:val>
                                            <p:fltVal val="0"/>
                                          </p:val>
                                        </p:tav>
                                        <p:tav tm="100000">
                                          <p:val>
                                            <p:strVal val="#ppt_h"/>
                                          </p:val>
                                        </p:tav>
                                      </p:tavLst>
                                    </p:anim>
                                    <p:anim calcmode="lin" valueType="num">
                                      <p:cBhvr>
                                        <p:cTn dur="1000" fill="hold" id="9"/>
                                        <p:tgtEl>
                                          <p:spTgt spid="20"/>
                                        </p:tgtEl>
                                        <p:attrNameLst>
                                          <p:attrName>style.rotation</p:attrName>
                                        </p:attrNameLst>
                                      </p:cBhvr>
                                      <p:tavLst>
                                        <p:tav tm="0">
                                          <p:val>
                                            <p:fltVal val="90"/>
                                          </p:val>
                                        </p:tav>
                                        <p:tav tm="100000">
                                          <p:val>
                                            <p:fltVal val="0"/>
                                          </p:val>
                                        </p:tav>
                                      </p:tavLst>
                                    </p:anim>
                                    <p:animEffect filter="fade" transition="in">
                                      <p:cBhvr>
                                        <p:cTn dur="1000" id="10"/>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a:extLst>
              <a:ext uri="{FF2B5EF4-FFF2-40B4-BE49-F238E27FC236}">
                <a16:creationId xmlns:a16="http://schemas.microsoft.com/office/drawing/2014/main" id="{8EEE08CF-6C4E-4C0F-A5E3-54353F914AF8}"/>
              </a:ext>
            </a:extLst>
          </p:cNvPr>
          <p:cNvSpPr txBox="1"/>
          <p:nvPr/>
        </p:nvSpPr>
        <p:spPr>
          <a:xfrm>
            <a:off x="2117110" y="318404"/>
            <a:ext cx="5960090" cy="640080"/>
          </a:xfrm>
          <a:prstGeom prst="rect">
            <a:avLst/>
          </a:prstGeom>
          <a:noFill/>
        </p:spPr>
        <p:txBody>
          <a:bodyPr rtlCol="0" wrap="square">
            <a:spAutoFit/>
          </a:bodyPr>
          <a:lstStyle/>
          <a:p>
            <a:r>
              <a:rPr altLang="en-US" b="1" lang="zh-CN" spc="378" sz="3600">
                <a:solidFill>
                  <a:schemeClr val="bg2">
                    <a:lumMod val="25000"/>
                  </a:schemeClr>
                </a:solidFill>
                <a:cs typeface="+mn-ea"/>
                <a:sym typeface="+mn-lt"/>
              </a:rPr>
              <a:t>消除对乙肝的认识误区</a:t>
            </a:r>
          </a:p>
        </p:txBody>
      </p:sp>
      <p:grpSp>
        <p:nvGrpSpPr>
          <p:cNvPr id="21" name="组合 20">
            <a:extLst>
              <a:ext uri="{FF2B5EF4-FFF2-40B4-BE49-F238E27FC236}">
                <a16:creationId xmlns:a16="http://schemas.microsoft.com/office/drawing/2014/main" id="{B00D6FDF-4913-489D-AAA4-1DE513BABD73}"/>
              </a:ext>
            </a:extLst>
          </p:cNvPr>
          <p:cNvGrpSpPr/>
          <p:nvPr/>
        </p:nvGrpSpPr>
        <p:grpSpPr>
          <a:xfrm>
            <a:off x="783374" y="1480299"/>
            <a:ext cx="10366607" cy="887348"/>
            <a:chOff x="1083018" y="1560005"/>
            <a:chExt cx="10366607" cy="887348"/>
          </a:xfrm>
        </p:grpSpPr>
        <p:sp>
          <p:nvSpPr>
            <p:cNvPr id="10" name="1">
              <a:extLst>
                <a:ext uri="{FF2B5EF4-FFF2-40B4-BE49-F238E27FC236}">
                  <a16:creationId xmlns:a16="http://schemas.microsoft.com/office/drawing/2014/main" id="{F2AADBBB-F70F-4F9D-83A9-C54CDAC2A469}"/>
                </a:ext>
              </a:extLst>
            </p:cNvPr>
            <p:cNvSpPr txBox="1"/>
            <p:nvPr/>
          </p:nvSpPr>
          <p:spPr>
            <a:xfrm>
              <a:off x="1240753" y="1981714"/>
              <a:ext cx="10208872" cy="502920"/>
            </a:xfrm>
            <a:prstGeom prst="rect">
              <a:avLst/>
            </a:prstGeom>
            <a:noFill/>
          </p:spPr>
          <p:txBody>
            <a:bodyPr rtlCol="0" wrap="square">
              <a:spAutoFit/>
            </a:bodyPr>
            <a:lstStyle/>
            <a:p>
              <a:pPr>
                <a:lnSpc>
                  <a:spcPct val="150000"/>
                </a:lnSpc>
              </a:pPr>
              <a:r>
                <a:rPr altLang="en-US" lang="zh-CN">
                  <a:solidFill>
                    <a:schemeClr val="bg2">
                      <a:lumMod val="25000"/>
                    </a:schemeClr>
                  </a:solidFill>
                  <a:cs typeface="+mn-ea"/>
                  <a:sym typeface="+mn-lt"/>
                </a:rPr>
                <a:t>乙肝病毒有血液、母婴和性三中传播途径，日常生活里的一起用餐工作拥抱等并不会传播肝炎病毒</a:t>
              </a:r>
            </a:p>
          </p:txBody>
        </p:sp>
        <p:sp>
          <p:nvSpPr>
            <p:cNvPr id="13" name="1">
              <a:extLst>
                <a:ext uri="{FF2B5EF4-FFF2-40B4-BE49-F238E27FC236}">
                  <a16:creationId xmlns:a16="http://schemas.microsoft.com/office/drawing/2014/main" id="{2323CFB5-8455-47EA-BA52-3E91A077239B}"/>
                </a:ext>
              </a:extLst>
            </p:cNvPr>
            <p:cNvSpPr txBox="1"/>
            <p:nvPr/>
          </p:nvSpPr>
          <p:spPr>
            <a:xfrm>
              <a:off x="1083018" y="1560005"/>
              <a:ext cx="4136662" cy="414762"/>
            </a:xfrm>
            <a:prstGeom prst="rect">
              <a:avLst/>
            </a:prstGeom>
            <a:noFill/>
          </p:spPr>
          <p:txBody>
            <a:bodyPr anchor="ctr" anchorCtr="0" bIns="120949" lIns="241899" rIns="241899" rtlCol="0" tIns="120949"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r>
                <a:rPr altLang="en-US" b="1" lang="zh-CN" sz="2000">
                  <a:solidFill>
                    <a:schemeClr val="accent1"/>
                  </a:solidFill>
                  <a:cs typeface="+mn-ea"/>
                  <a:sym typeface="+mn-lt"/>
                </a:rPr>
                <a:t>乙肝病毒会通过日常接触传播？</a:t>
              </a:r>
            </a:p>
          </p:txBody>
        </p:sp>
      </p:grpSp>
      <p:grpSp>
        <p:nvGrpSpPr>
          <p:cNvPr id="22" name="组合 21">
            <a:extLst>
              <a:ext uri="{FF2B5EF4-FFF2-40B4-BE49-F238E27FC236}">
                <a16:creationId xmlns:a16="http://schemas.microsoft.com/office/drawing/2014/main" id="{33F6F0DD-8B4C-468F-B0CB-83DA4AF78E46}"/>
              </a:ext>
            </a:extLst>
          </p:cNvPr>
          <p:cNvGrpSpPr/>
          <p:nvPr/>
        </p:nvGrpSpPr>
        <p:grpSpPr>
          <a:xfrm>
            <a:off x="783374" y="2506076"/>
            <a:ext cx="10366607" cy="887348"/>
            <a:chOff x="1083018" y="1560005"/>
            <a:chExt cx="10366607" cy="887348"/>
          </a:xfrm>
        </p:grpSpPr>
        <p:sp>
          <p:nvSpPr>
            <p:cNvPr id="23" name="1">
              <a:extLst>
                <a:ext uri="{FF2B5EF4-FFF2-40B4-BE49-F238E27FC236}">
                  <a16:creationId xmlns:a16="http://schemas.microsoft.com/office/drawing/2014/main" id="{B9DC5DDE-6435-4CFD-B7A4-7B46B5803E61}"/>
                </a:ext>
              </a:extLst>
            </p:cNvPr>
            <p:cNvSpPr txBox="1"/>
            <p:nvPr/>
          </p:nvSpPr>
          <p:spPr>
            <a:xfrm>
              <a:off x="1240753" y="1981713"/>
              <a:ext cx="10208872" cy="502920"/>
            </a:xfrm>
            <a:prstGeom prst="rect">
              <a:avLst/>
            </a:prstGeom>
            <a:noFill/>
          </p:spPr>
          <p:txBody>
            <a:bodyPr rtlCol="0" wrap="square">
              <a:spAutoFit/>
            </a:bodyPr>
            <a:lstStyle/>
            <a:p>
              <a:pPr>
                <a:lnSpc>
                  <a:spcPct val="150000"/>
                </a:lnSpc>
              </a:pPr>
              <a:r>
                <a:rPr altLang="en-US" lang="zh-CN">
                  <a:solidFill>
                    <a:schemeClr val="bg2">
                      <a:lumMod val="25000"/>
                    </a:schemeClr>
                  </a:solidFill>
                  <a:cs typeface="+mn-ea"/>
                  <a:sym typeface="+mn-lt"/>
                </a:rPr>
                <a:t>在临床工作中经常见到首次就诊已是疾病晚期的患者。因此进行定期体检与咨询十分必要</a:t>
              </a:r>
            </a:p>
          </p:txBody>
        </p:sp>
        <p:sp>
          <p:nvSpPr>
            <p:cNvPr id="24" name="1">
              <a:extLst>
                <a:ext uri="{FF2B5EF4-FFF2-40B4-BE49-F238E27FC236}">
                  <a16:creationId xmlns:a16="http://schemas.microsoft.com/office/drawing/2014/main" id="{A03699AB-56EA-4853-909B-56C4CE6E5C99}"/>
                </a:ext>
              </a:extLst>
            </p:cNvPr>
            <p:cNvSpPr txBox="1"/>
            <p:nvPr/>
          </p:nvSpPr>
          <p:spPr>
            <a:xfrm>
              <a:off x="1083018" y="1560005"/>
              <a:ext cx="4136662" cy="414762"/>
            </a:xfrm>
            <a:prstGeom prst="rect">
              <a:avLst/>
            </a:prstGeom>
            <a:noFill/>
          </p:spPr>
          <p:txBody>
            <a:bodyPr anchor="ctr" anchorCtr="0" bIns="120949" lIns="241899" rIns="241899" rtlCol="0" tIns="120949"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r>
                <a:rPr altLang="en-US" b="1" lang="zh-CN" sz="2000">
                  <a:solidFill>
                    <a:schemeClr val="accent1"/>
                  </a:solidFill>
                  <a:cs typeface="+mn-ea"/>
                  <a:sym typeface="+mn-lt"/>
                </a:rPr>
                <a:t>乙肝病毒携带者没必要看医生？</a:t>
              </a:r>
            </a:p>
          </p:txBody>
        </p:sp>
      </p:grpSp>
      <p:grpSp>
        <p:nvGrpSpPr>
          <p:cNvPr id="25" name="组合 24">
            <a:extLst>
              <a:ext uri="{FF2B5EF4-FFF2-40B4-BE49-F238E27FC236}">
                <a16:creationId xmlns:a16="http://schemas.microsoft.com/office/drawing/2014/main" id="{3E4363DE-8B0A-4772-8A09-18E430B2FA5F}"/>
              </a:ext>
            </a:extLst>
          </p:cNvPr>
          <p:cNvGrpSpPr/>
          <p:nvPr/>
        </p:nvGrpSpPr>
        <p:grpSpPr>
          <a:xfrm>
            <a:off x="783374" y="3531853"/>
            <a:ext cx="10612553" cy="887348"/>
            <a:chOff x="1083018" y="1560005"/>
            <a:chExt cx="10612553" cy="887348"/>
          </a:xfrm>
        </p:grpSpPr>
        <p:sp>
          <p:nvSpPr>
            <p:cNvPr id="26" name="1">
              <a:extLst>
                <a:ext uri="{FF2B5EF4-FFF2-40B4-BE49-F238E27FC236}">
                  <a16:creationId xmlns:a16="http://schemas.microsoft.com/office/drawing/2014/main" id="{EE856179-6784-4498-8374-F63004FD89DF}"/>
                </a:ext>
              </a:extLst>
            </p:cNvPr>
            <p:cNvSpPr txBox="1"/>
            <p:nvPr/>
          </p:nvSpPr>
          <p:spPr>
            <a:xfrm>
              <a:off x="1240753" y="1981713"/>
              <a:ext cx="10454818" cy="502920"/>
            </a:xfrm>
            <a:prstGeom prst="rect">
              <a:avLst/>
            </a:prstGeom>
            <a:noFill/>
          </p:spPr>
          <p:txBody>
            <a:bodyPr rtlCol="0" wrap="square">
              <a:spAutoFit/>
            </a:bodyPr>
            <a:lstStyle/>
            <a:p>
              <a:pPr>
                <a:lnSpc>
                  <a:spcPct val="150000"/>
                </a:lnSpc>
              </a:pPr>
              <a:r>
                <a:rPr altLang="en-US" lang="zh-CN">
                  <a:solidFill>
                    <a:schemeClr val="bg2">
                      <a:lumMod val="25000"/>
                    </a:schemeClr>
                  </a:solidFill>
                  <a:cs typeface="+mn-ea"/>
                  <a:sym typeface="+mn-lt"/>
                </a:rPr>
                <a:t>大、小三阳只反映乙肝免疫标志物状态，并不代表病情轻重或传染性大小，应具体分析，无好坏之说</a:t>
              </a:r>
            </a:p>
          </p:txBody>
        </p:sp>
        <p:sp>
          <p:nvSpPr>
            <p:cNvPr id="27" name="1">
              <a:extLst>
                <a:ext uri="{FF2B5EF4-FFF2-40B4-BE49-F238E27FC236}">
                  <a16:creationId xmlns:a16="http://schemas.microsoft.com/office/drawing/2014/main" id="{0AED0B75-CD48-4278-8B40-44830A47E34D}"/>
                </a:ext>
              </a:extLst>
            </p:cNvPr>
            <p:cNvSpPr txBox="1"/>
            <p:nvPr/>
          </p:nvSpPr>
          <p:spPr>
            <a:xfrm>
              <a:off x="1083018" y="1560005"/>
              <a:ext cx="4136662" cy="414762"/>
            </a:xfrm>
            <a:prstGeom prst="rect">
              <a:avLst/>
            </a:prstGeom>
            <a:noFill/>
          </p:spPr>
          <p:txBody>
            <a:bodyPr anchor="ctr" anchorCtr="0" bIns="120949" lIns="241899" rIns="241899" rtlCol="0" tIns="120949"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r>
                <a:rPr altLang="en-US" b="1" lang="zh-CN" sz="2000">
                  <a:solidFill>
                    <a:schemeClr val="accent1"/>
                  </a:solidFill>
                  <a:cs typeface="+mn-ea"/>
                  <a:sym typeface="+mn-lt"/>
                </a:rPr>
                <a:t>小三阳好，大三阳不好？</a:t>
              </a:r>
            </a:p>
          </p:txBody>
        </p:sp>
      </p:grpSp>
      <p:grpSp>
        <p:nvGrpSpPr>
          <p:cNvPr id="28" name="组合 27">
            <a:extLst>
              <a:ext uri="{FF2B5EF4-FFF2-40B4-BE49-F238E27FC236}">
                <a16:creationId xmlns:a16="http://schemas.microsoft.com/office/drawing/2014/main" id="{6889BA03-3F1E-45EA-87B5-E042080C660D}"/>
              </a:ext>
            </a:extLst>
          </p:cNvPr>
          <p:cNvGrpSpPr/>
          <p:nvPr/>
        </p:nvGrpSpPr>
        <p:grpSpPr>
          <a:xfrm>
            <a:off x="783374" y="4557630"/>
            <a:ext cx="10366607" cy="887348"/>
            <a:chOff x="1083018" y="1560005"/>
            <a:chExt cx="10366607" cy="887348"/>
          </a:xfrm>
        </p:grpSpPr>
        <p:sp>
          <p:nvSpPr>
            <p:cNvPr id="29" name="1">
              <a:extLst>
                <a:ext uri="{FF2B5EF4-FFF2-40B4-BE49-F238E27FC236}">
                  <a16:creationId xmlns:a16="http://schemas.microsoft.com/office/drawing/2014/main" id="{B9EF1EE5-2750-4B8D-B93A-77296AA7F703}"/>
                </a:ext>
              </a:extLst>
            </p:cNvPr>
            <p:cNvSpPr txBox="1"/>
            <p:nvPr/>
          </p:nvSpPr>
          <p:spPr>
            <a:xfrm>
              <a:off x="1240753" y="1981713"/>
              <a:ext cx="10208872" cy="502920"/>
            </a:xfrm>
            <a:prstGeom prst="rect">
              <a:avLst/>
            </a:prstGeom>
            <a:noFill/>
          </p:spPr>
          <p:txBody>
            <a:bodyPr rtlCol="0" wrap="square">
              <a:spAutoFit/>
            </a:bodyPr>
            <a:lstStyle/>
            <a:p>
              <a:pPr>
                <a:lnSpc>
                  <a:spcPct val="150000"/>
                </a:lnSpc>
              </a:pPr>
              <a:r>
                <a:rPr altLang="en-US" lang="zh-CN">
                  <a:solidFill>
                    <a:schemeClr val="bg2">
                      <a:lumMod val="25000"/>
                    </a:schemeClr>
                  </a:solidFill>
                  <a:cs typeface="+mn-ea"/>
                  <a:sym typeface="+mn-lt"/>
                </a:rPr>
                <a:t>目前乙肝有很好的抗病毒药物，多数情况下可以很好地控制病情，并让患者能够正常工作学习生活</a:t>
              </a:r>
            </a:p>
          </p:txBody>
        </p:sp>
        <p:sp>
          <p:nvSpPr>
            <p:cNvPr id="30" name="1">
              <a:extLst>
                <a:ext uri="{FF2B5EF4-FFF2-40B4-BE49-F238E27FC236}">
                  <a16:creationId xmlns:a16="http://schemas.microsoft.com/office/drawing/2014/main" id="{10B922B7-6218-47E0-89A8-8CD0DDAC06FA}"/>
                </a:ext>
              </a:extLst>
            </p:cNvPr>
            <p:cNvSpPr txBox="1"/>
            <p:nvPr/>
          </p:nvSpPr>
          <p:spPr>
            <a:xfrm>
              <a:off x="1083018" y="1560005"/>
              <a:ext cx="4136662" cy="414762"/>
            </a:xfrm>
            <a:prstGeom prst="rect">
              <a:avLst/>
            </a:prstGeom>
            <a:noFill/>
          </p:spPr>
          <p:txBody>
            <a:bodyPr anchor="ctr" anchorCtr="0" bIns="120949" lIns="241899" rIns="241899" rtlCol="0" tIns="120949"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r>
                <a:rPr altLang="en-US" b="1" lang="zh-CN" sz="2000">
                  <a:solidFill>
                    <a:schemeClr val="accent1"/>
                  </a:solidFill>
                  <a:cs typeface="+mn-ea"/>
                  <a:sym typeface="+mn-lt"/>
                </a:rPr>
                <a:t>乙肝是不治之症？</a:t>
              </a:r>
            </a:p>
          </p:txBody>
        </p:sp>
      </p:grpSp>
      <p:grpSp>
        <p:nvGrpSpPr>
          <p:cNvPr id="31" name="组合 30">
            <a:extLst>
              <a:ext uri="{FF2B5EF4-FFF2-40B4-BE49-F238E27FC236}">
                <a16:creationId xmlns:a16="http://schemas.microsoft.com/office/drawing/2014/main" id="{B8D33827-06C6-483E-BA4C-9C07A728D3A6}"/>
              </a:ext>
            </a:extLst>
          </p:cNvPr>
          <p:cNvGrpSpPr/>
          <p:nvPr/>
        </p:nvGrpSpPr>
        <p:grpSpPr>
          <a:xfrm>
            <a:off x="796073" y="5583409"/>
            <a:ext cx="10366607" cy="887348"/>
            <a:chOff x="1083018" y="1560005"/>
            <a:chExt cx="10366607" cy="887348"/>
          </a:xfrm>
        </p:grpSpPr>
        <p:sp>
          <p:nvSpPr>
            <p:cNvPr id="32" name="1">
              <a:extLst>
                <a:ext uri="{FF2B5EF4-FFF2-40B4-BE49-F238E27FC236}">
                  <a16:creationId xmlns:a16="http://schemas.microsoft.com/office/drawing/2014/main" id="{2B05EA86-5669-42CB-8B81-FB4265E0CE32}"/>
                </a:ext>
              </a:extLst>
            </p:cNvPr>
            <p:cNvSpPr txBox="1"/>
            <p:nvPr/>
          </p:nvSpPr>
          <p:spPr>
            <a:xfrm>
              <a:off x="1240753" y="1981713"/>
              <a:ext cx="10208872" cy="502920"/>
            </a:xfrm>
            <a:prstGeom prst="rect">
              <a:avLst/>
            </a:prstGeom>
            <a:noFill/>
          </p:spPr>
          <p:txBody>
            <a:bodyPr rtlCol="0" wrap="square">
              <a:spAutoFit/>
            </a:bodyPr>
            <a:lstStyle/>
            <a:p>
              <a:pPr>
                <a:lnSpc>
                  <a:spcPct val="150000"/>
                </a:lnSpc>
              </a:pPr>
              <a:r>
                <a:rPr altLang="en-US" lang="zh-CN">
                  <a:solidFill>
                    <a:schemeClr val="bg2">
                      <a:lumMod val="25000"/>
                    </a:schemeClr>
                  </a:solidFill>
                  <a:cs typeface="+mn-ea"/>
                  <a:sym typeface="+mn-lt"/>
                </a:rPr>
                <a:t>乙肝如果不及时进行治疗，很有可能恶化，最后成为肝癌。但并不是所有的乙肝都会发展成肝癌</a:t>
              </a:r>
            </a:p>
          </p:txBody>
        </p:sp>
        <p:sp>
          <p:nvSpPr>
            <p:cNvPr id="33" name="1">
              <a:extLst>
                <a:ext uri="{FF2B5EF4-FFF2-40B4-BE49-F238E27FC236}">
                  <a16:creationId xmlns:a16="http://schemas.microsoft.com/office/drawing/2014/main" id="{2A6DB69F-7826-4AFF-BC69-FB11C2D1B4AA}"/>
                </a:ext>
              </a:extLst>
            </p:cNvPr>
            <p:cNvSpPr txBox="1"/>
            <p:nvPr/>
          </p:nvSpPr>
          <p:spPr>
            <a:xfrm>
              <a:off x="1083018" y="1560005"/>
              <a:ext cx="4136662" cy="414762"/>
            </a:xfrm>
            <a:prstGeom prst="rect">
              <a:avLst/>
            </a:prstGeom>
            <a:noFill/>
          </p:spPr>
          <p:txBody>
            <a:bodyPr anchor="ctr" anchorCtr="0" bIns="120949" lIns="241899" rIns="241899" rtlCol="0" tIns="120949"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r>
                <a:rPr altLang="en-US" b="1" lang="zh-CN" sz="2000">
                  <a:solidFill>
                    <a:schemeClr val="accent1"/>
                  </a:solidFill>
                  <a:cs typeface="+mn-ea"/>
                  <a:sym typeface="+mn-lt"/>
                </a:rPr>
                <a:t>得了乙肝等于得了肝癌？</a:t>
              </a:r>
            </a:p>
          </p:txBody>
        </p:sp>
      </p:grpSp>
    </p:spTree>
    <p:extLst>
      <p:ext uri="{BB962C8B-B14F-4D97-AF65-F5344CB8AC3E}">
        <p14:creationId val="2640603801"/>
      </p:ext>
    </p:extLst>
  </p:cSld>
  <p:clrMapOvr>
    <a:masterClrMapping/>
  </p:clrMapOvr>
  <mc:AlternateContent>
    <mc:Choice Requires="p14">
      <p:transition advTm="3000" p14:dur="1600" spd="slow">
        <p14:prism isInverted="1"/>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000" id="7"/>
                                        <p:tgtEl>
                                          <p:spTgt spid="21"/>
                                        </p:tgtEl>
                                      </p:cBhvr>
                                    </p:animEffect>
                                    <p:anim calcmode="lin" valueType="num">
                                      <p:cBhvr>
                                        <p:cTn dur="1000" fill="hold" id="8"/>
                                        <p:tgtEl>
                                          <p:spTgt spid="21"/>
                                        </p:tgtEl>
                                        <p:attrNameLst>
                                          <p:attrName>ppt_x</p:attrName>
                                        </p:attrNameLst>
                                      </p:cBhvr>
                                      <p:tavLst>
                                        <p:tav tm="0">
                                          <p:val>
                                            <p:strVal val="#ppt_x"/>
                                          </p:val>
                                        </p:tav>
                                        <p:tav tm="100000">
                                          <p:val>
                                            <p:strVal val="#ppt_x"/>
                                          </p:val>
                                        </p:tav>
                                      </p:tavLst>
                                    </p:anim>
                                    <p:anim calcmode="lin" valueType="num">
                                      <p:cBhvr>
                                        <p:cTn dur="1000" fill="hold" id="9"/>
                                        <p:tgtEl>
                                          <p:spTgt spid="2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22"/>
                                        </p:tgtEl>
                                        <p:attrNameLst>
                                          <p:attrName>style.visibility</p:attrName>
                                        </p:attrNameLst>
                                      </p:cBhvr>
                                      <p:to>
                                        <p:strVal val="visible"/>
                                      </p:to>
                                    </p:set>
                                    <p:animEffect filter="fade" transition="in">
                                      <p:cBhvr>
                                        <p:cTn dur="1000" id="13"/>
                                        <p:tgtEl>
                                          <p:spTgt spid="22"/>
                                        </p:tgtEl>
                                      </p:cBhvr>
                                    </p:animEffect>
                                    <p:anim calcmode="lin" valueType="num">
                                      <p:cBhvr>
                                        <p:cTn dur="1000" fill="hold" id="14"/>
                                        <p:tgtEl>
                                          <p:spTgt spid="22"/>
                                        </p:tgtEl>
                                        <p:attrNameLst>
                                          <p:attrName>ppt_x</p:attrName>
                                        </p:attrNameLst>
                                      </p:cBhvr>
                                      <p:tavLst>
                                        <p:tav tm="0">
                                          <p:val>
                                            <p:strVal val="#ppt_x"/>
                                          </p:val>
                                        </p:tav>
                                        <p:tav tm="100000">
                                          <p:val>
                                            <p:strVal val="#ppt_x"/>
                                          </p:val>
                                        </p:tav>
                                      </p:tavLst>
                                    </p:anim>
                                    <p:anim calcmode="lin" valueType="num">
                                      <p:cBhvr>
                                        <p:cTn dur="1000" fill="hold" id="15"/>
                                        <p:tgtEl>
                                          <p:spTgt spid="2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1000" id="19"/>
                                        <p:tgtEl>
                                          <p:spTgt spid="25"/>
                                        </p:tgtEl>
                                      </p:cBhvr>
                                    </p:animEffect>
                                    <p:anim calcmode="lin" valueType="num">
                                      <p:cBhvr>
                                        <p:cTn dur="1000" fill="hold" id="20"/>
                                        <p:tgtEl>
                                          <p:spTgt spid="25"/>
                                        </p:tgtEl>
                                        <p:attrNameLst>
                                          <p:attrName>ppt_x</p:attrName>
                                        </p:attrNameLst>
                                      </p:cBhvr>
                                      <p:tavLst>
                                        <p:tav tm="0">
                                          <p:val>
                                            <p:strVal val="#ppt_x"/>
                                          </p:val>
                                        </p:tav>
                                        <p:tav tm="100000">
                                          <p:val>
                                            <p:strVal val="#ppt_x"/>
                                          </p:val>
                                        </p:tav>
                                      </p:tavLst>
                                    </p:anim>
                                    <p:anim calcmode="lin" valueType="num">
                                      <p:cBhvr>
                                        <p:cTn dur="1000" fill="hold" id="21"/>
                                        <p:tgtEl>
                                          <p:spTgt spid="25"/>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28"/>
                                        </p:tgtEl>
                                        <p:attrNameLst>
                                          <p:attrName>style.visibility</p:attrName>
                                        </p:attrNameLst>
                                      </p:cBhvr>
                                      <p:to>
                                        <p:strVal val="visible"/>
                                      </p:to>
                                    </p:set>
                                    <p:animEffect filter="fade" transition="in">
                                      <p:cBhvr>
                                        <p:cTn dur="1000" id="25"/>
                                        <p:tgtEl>
                                          <p:spTgt spid="28"/>
                                        </p:tgtEl>
                                      </p:cBhvr>
                                    </p:animEffect>
                                    <p:anim calcmode="lin" valueType="num">
                                      <p:cBhvr>
                                        <p:cTn dur="1000" fill="hold" id="26"/>
                                        <p:tgtEl>
                                          <p:spTgt spid="28"/>
                                        </p:tgtEl>
                                        <p:attrNameLst>
                                          <p:attrName>ppt_x</p:attrName>
                                        </p:attrNameLst>
                                      </p:cBhvr>
                                      <p:tavLst>
                                        <p:tav tm="0">
                                          <p:val>
                                            <p:strVal val="#ppt_x"/>
                                          </p:val>
                                        </p:tav>
                                        <p:tav tm="100000">
                                          <p:val>
                                            <p:strVal val="#ppt_x"/>
                                          </p:val>
                                        </p:tav>
                                      </p:tavLst>
                                    </p:anim>
                                    <p:anim calcmode="lin" valueType="num">
                                      <p:cBhvr>
                                        <p:cTn dur="1000" fill="hold" id="27"/>
                                        <p:tgtEl>
                                          <p:spTgt spid="28"/>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id="29" nodeType="afterEffect" presetClass="entr" presetID="42" presetSubtype="0">
                                  <p:stCondLst>
                                    <p:cond delay="0"/>
                                  </p:stCondLst>
                                  <p:childTnLst>
                                    <p:set>
                                      <p:cBhvr>
                                        <p:cTn dur="1" fill="hold" id="30">
                                          <p:stCondLst>
                                            <p:cond delay="0"/>
                                          </p:stCondLst>
                                        </p:cTn>
                                        <p:tgtEl>
                                          <p:spTgt spid="31"/>
                                        </p:tgtEl>
                                        <p:attrNameLst>
                                          <p:attrName>style.visibility</p:attrName>
                                        </p:attrNameLst>
                                      </p:cBhvr>
                                      <p:to>
                                        <p:strVal val="visible"/>
                                      </p:to>
                                    </p:set>
                                    <p:animEffect filter="fade" transition="in">
                                      <p:cBhvr>
                                        <p:cTn dur="1000" id="31"/>
                                        <p:tgtEl>
                                          <p:spTgt spid="31"/>
                                        </p:tgtEl>
                                      </p:cBhvr>
                                    </p:animEffect>
                                    <p:anim calcmode="lin" valueType="num">
                                      <p:cBhvr>
                                        <p:cTn dur="1000" fill="hold" id="32"/>
                                        <p:tgtEl>
                                          <p:spTgt spid="31"/>
                                        </p:tgtEl>
                                        <p:attrNameLst>
                                          <p:attrName>ppt_x</p:attrName>
                                        </p:attrNameLst>
                                      </p:cBhvr>
                                      <p:tavLst>
                                        <p:tav tm="0">
                                          <p:val>
                                            <p:strVal val="#ppt_x"/>
                                          </p:val>
                                        </p:tav>
                                        <p:tav tm="100000">
                                          <p:val>
                                            <p:strVal val="#ppt_x"/>
                                          </p:val>
                                        </p:tav>
                                      </p:tavLst>
                                    </p:anim>
                                    <p:anim calcmode="lin" valueType="num">
                                      <p:cBhvr>
                                        <p:cTn dur="1000" fill="hold" id="33"/>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a:extLst>
              <a:ext uri="{FF2B5EF4-FFF2-40B4-BE49-F238E27FC236}">
                <a16:creationId xmlns:a16="http://schemas.microsoft.com/office/drawing/2014/main" id="{3498CBE2-6726-4F69-85A6-9AD1E328F3A9}"/>
              </a:ext>
            </a:extLst>
          </p:cNvPr>
          <p:cNvSpPr txBox="1"/>
          <p:nvPr/>
        </p:nvSpPr>
        <p:spPr>
          <a:xfrm>
            <a:off x="2117110" y="318404"/>
            <a:ext cx="5960090" cy="640080"/>
          </a:xfrm>
          <a:prstGeom prst="rect">
            <a:avLst/>
          </a:prstGeom>
          <a:noFill/>
        </p:spPr>
        <p:txBody>
          <a:bodyPr rtlCol="0" wrap="square">
            <a:spAutoFit/>
          </a:bodyPr>
          <a:lstStyle/>
          <a:p>
            <a:r>
              <a:rPr altLang="en-US" b="1" lang="zh-CN" spc="378" sz="3600">
                <a:solidFill>
                  <a:schemeClr val="bg2">
                    <a:lumMod val="25000"/>
                  </a:schemeClr>
                </a:solidFill>
                <a:cs typeface="+mn-ea"/>
                <a:sym typeface="+mn-lt"/>
              </a:rPr>
              <a:t>安全有效科学地预防乙肝</a:t>
            </a:r>
          </a:p>
        </p:txBody>
      </p:sp>
      <p:grpSp>
        <p:nvGrpSpPr>
          <p:cNvPr id="4" name="1">
            <a:extLst>
              <a:ext uri="{FF2B5EF4-FFF2-40B4-BE49-F238E27FC236}">
                <a16:creationId xmlns:a16="http://schemas.microsoft.com/office/drawing/2014/main" id="{B983EE57-FA89-4C89-9A9A-D48B7FB99AC5}"/>
              </a:ext>
            </a:extLst>
          </p:cNvPr>
          <p:cNvGrpSpPr/>
          <p:nvPr/>
        </p:nvGrpSpPr>
        <p:grpSpPr>
          <a:xfrm>
            <a:off x="1116543" y="1407219"/>
            <a:ext cx="4510614" cy="969127"/>
            <a:chOff x="7877083" y="1188991"/>
            <a:chExt cx="3641817" cy="969164"/>
          </a:xfrm>
        </p:grpSpPr>
        <p:sp>
          <p:nvSpPr>
            <p:cNvPr id="5" name="1">
              <a:extLst>
                <a:ext uri="{FF2B5EF4-FFF2-40B4-BE49-F238E27FC236}">
                  <a16:creationId xmlns:a16="http://schemas.microsoft.com/office/drawing/2014/main" id="{28AF73E9-331E-477C-9EBC-A923862A22D5}"/>
                </a:ext>
              </a:extLst>
            </p:cNvPr>
            <p:cNvSpPr txBox="1"/>
            <p:nvPr/>
          </p:nvSpPr>
          <p:spPr>
            <a:xfrm>
              <a:off x="7877083" y="1188991"/>
              <a:ext cx="3641817" cy="392513"/>
            </a:xfrm>
            <a:prstGeom prst="rect">
              <a:avLst/>
            </a:prstGeom>
            <a:noFill/>
            <a:ln>
              <a:noFill/>
            </a:ln>
          </p:spPr>
          <p:txBody>
            <a:bodyPr anchor="t" anchorCtr="0" bIns="120949" lIns="241899" rIns="241899" tIns="120949" wrap="square">
              <a:noAutofit/>
            </a:bodyPr>
            <a:lstStyle/>
            <a:p>
              <a:pPr defTabSz="2417274">
                <a:buSzPct val="25000"/>
                <a:defRPr/>
              </a:pPr>
              <a:r>
                <a:rPr altLang="en-US" b="1" lang="zh-CN" sz="2000">
                  <a:solidFill>
                    <a:schemeClr val="accent1"/>
                  </a:solidFill>
                  <a:cs typeface="+mn-ea"/>
                  <a:sym typeface="+mn-lt"/>
                </a:rPr>
                <a:t>正确认识乙肝</a:t>
              </a:r>
            </a:p>
          </p:txBody>
        </p:sp>
        <p:sp>
          <p:nvSpPr>
            <p:cNvPr id="6" name="1">
              <a:extLst>
                <a:ext uri="{FF2B5EF4-FFF2-40B4-BE49-F238E27FC236}">
                  <a16:creationId xmlns:a16="http://schemas.microsoft.com/office/drawing/2014/main" id="{BEC22E3B-FEB8-44F3-8604-3B6197F82276}"/>
                </a:ext>
              </a:extLst>
            </p:cNvPr>
            <p:cNvSpPr txBox="1"/>
            <p:nvPr/>
          </p:nvSpPr>
          <p:spPr>
            <a:xfrm>
              <a:off x="7877083" y="1533236"/>
              <a:ext cx="3641817" cy="624919"/>
            </a:xfrm>
            <a:prstGeom prst="rect">
              <a:avLst/>
            </a:prstGeom>
            <a:noFill/>
            <a:ln>
              <a:noFill/>
            </a:ln>
          </p:spPr>
          <p:txBody>
            <a:bodyPr anchor="t" anchorCtr="0" bIns="120949" lIns="241899" rIns="241899" tIns="120949" wrap="square">
              <a:noAutofit/>
            </a:bodyPr>
            <a:lstStyle/>
            <a:p>
              <a:pPr defTabSz="2417274">
                <a:lnSpc>
                  <a:spcPct val="130000"/>
                </a:lnSpc>
                <a:buSzPct val="25000"/>
                <a:defRPr/>
              </a:pPr>
              <a:r>
                <a:rPr altLang="en-US" lang="zh-CN">
                  <a:solidFill>
                    <a:schemeClr val="bg2">
                      <a:lumMod val="25000"/>
                    </a:schemeClr>
                  </a:solidFill>
                  <a:cs typeface="+mn-ea"/>
                  <a:sym typeface="+mn-lt"/>
                </a:rPr>
                <a:t>长期有效的抗病毒治疗能够明显延缓病情进展，防止肝硬化肝癌的发生，甚至一定程度上逆转肝硬化</a:t>
              </a:r>
            </a:p>
          </p:txBody>
        </p:sp>
      </p:grpSp>
      <p:grpSp>
        <p:nvGrpSpPr>
          <p:cNvPr id="7" name="1">
            <a:extLst>
              <a:ext uri="{FF2B5EF4-FFF2-40B4-BE49-F238E27FC236}">
                <a16:creationId xmlns:a16="http://schemas.microsoft.com/office/drawing/2014/main" id="{DF9EE26A-7456-47A8-A028-5CB3B823C01E}"/>
              </a:ext>
            </a:extLst>
          </p:cNvPr>
          <p:cNvGrpSpPr/>
          <p:nvPr/>
        </p:nvGrpSpPr>
        <p:grpSpPr>
          <a:xfrm>
            <a:off x="1116543" y="3063336"/>
            <a:ext cx="4510614" cy="969127"/>
            <a:chOff x="7877083" y="1188991"/>
            <a:chExt cx="3641817" cy="969164"/>
          </a:xfrm>
        </p:grpSpPr>
        <p:sp>
          <p:nvSpPr>
            <p:cNvPr id="8" name="1">
              <a:extLst>
                <a:ext uri="{FF2B5EF4-FFF2-40B4-BE49-F238E27FC236}">
                  <a16:creationId xmlns:a16="http://schemas.microsoft.com/office/drawing/2014/main" id="{6C3EBFCD-B1B9-44BE-83F1-424F55079E53}"/>
                </a:ext>
              </a:extLst>
            </p:cNvPr>
            <p:cNvSpPr txBox="1"/>
            <p:nvPr/>
          </p:nvSpPr>
          <p:spPr>
            <a:xfrm>
              <a:off x="7877083" y="1188991"/>
              <a:ext cx="3641817" cy="392513"/>
            </a:xfrm>
            <a:prstGeom prst="rect">
              <a:avLst/>
            </a:prstGeom>
            <a:noFill/>
            <a:ln>
              <a:noFill/>
            </a:ln>
          </p:spPr>
          <p:txBody>
            <a:bodyPr anchor="t" anchorCtr="0" bIns="120949" lIns="241899" rIns="241899" tIns="120949" wrap="square">
              <a:noAutofit/>
            </a:bodyPr>
            <a:lstStyle/>
            <a:p>
              <a:pPr defTabSz="2417274">
                <a:buSzPct val="25000"/>
                <a:defRPr/>
              </a:pPr>
              <a:r>
                <a:rPr altLang="en-US" b="1" lang="zh-CN" sz="2000">
                  <a:solidFill>
                    <a:schemeClr val="accent1"/>
                  </a:solidFill>
                  <a:cs typeface="+mn-ea"/>
                  <a:sym typeface="+mn-lt"/>
                </a:rPr>
                <a:t>进行科学预防</a:t>
              </a:r>
            </a:p>
          </p:txBody>
        </p:sp>
        <p:sp>
          <p:nvSpPr>
            <p:cNvPr id="9" name="1">
              <a:extLst>
                <a:ext uri="{FF2B5EF4-FFF2-40B4-BE49-F238E27FC236}">
                  <a16:creationId xmlns:a16="http://schemas.microsoft.com/office/drawing/2014/main" id="{37F999F5-B5DE-48EA-A648-9FF30CECA12A}"/>
                </a:ext>
              </a:extLst>
            </p:cNvPr>
            <p:cNvSpPr txBox="1"/>
            <p:nvPr/>
          </p:nvSpPr>
          <p:spPr>
            <a:xfrm>
              <a:off x="7877083" y="1533236"/>
              <a:ext cx="3641817" cy="624919"/>
            </a:xfrm>
            <a:prstGeom prst="rect">
              <a:avLst/>
            </a:prstGeom>
            <a:noFill/>
            <a:ln>
              <a:noFill/>
            </a:ln>
          </p:spPr>
          <p:txBody>
            <a:bodyPr anchor="t" anchorCtr="0" bIns="120949" lIns="241899" rIns="241899" tIns="120949" wrap="square">
              <a:noAutofit/>
            </a:bodyPr>
            <a:lstStyle/>
            <a:p>
              <a:pPr defTabSz="2417274">
                <a:lnSpc>
                  <a:spcPct val="130000"/>
                </a:lnSpc>
                <a:buSzPct val="25000"/>
                <a:defRPr/>
              </a:pPr>
              <a:r>
                <a:rPr altLang="en-US" lang="zh-CN">
                  <a:solidFill>
                    <a:schemeClr val="bg2">
                      <a:lumMod val="25000"/>
                    </a:schemeClr>
                  </a:solidFill>
                  <a:cs typeface="+mn-ea"/>
                  <a:sym typeface="+mn-lt"/>
                </a:rPr>
                <a:t>随着基因工程疫苗的生产和投入，乙肝疫苗的普及率逐年上升，感染率呈下降趋势</a:t>
              </a:r>
            </a:p>
          </p:txBody>
        </p:sp>
      </p:grpSp>
      <p:grpSp>
        <p:nvGrpSpPr>
          <p:cNvPr id="10" name="1">
            <a:extLst>
              <a:ext uri="{FF2B5EF4-FFF2-40B4-BE49-F238E27FC236}">
                <a16:creationId xmlns:a16="http://schemas.microsoft.com/office/drawing/2014/main" id="{F6895574-BFF2-4E1B-AEC2-E449472844C0}"/>
              </a:ext>
            </a:extLst>
          </p:cNvPr>
          <p:cNvGrpSpPr/>
          <p:nvPr/>
        </p:nvGrpSpPr>
        <p:grpSpPr>
          <a:xfrm>
            <a:off x="6552143" y="1407219"/>
            <a:ext cx="4510614" cy="969127"/>
            <a:chOff x="7877083" y="1188991"/>
            <a:chExt cx="3641817" cy="969164"/>
          </a:xfrm>
        </p:grpSpPr>
        <p:sp>
          <p:nvSpPr>
            <p:cNvPr id="11" name="1">
              <a:extLst>
                <a:ext uri="{FF2B5EF4-FFF2-40B4-BE49-F238E27FC236}">
                  <a16:creationId xmlns:a16="http://schemas.microsoft.com/office/drawing/2014/main" id="{161123D1-55DC-4906-B341-50C23A38AD3B}"/>
                </a:ext>
              </a:extLst>
            </p:cNvPr>
            <p:cNvSpPr txBox="1"/>
            <p:nvPr/>
          </p:nvSpPr>
          <p:spPr>
            <a:xfrm>
              <a:off x="7877083" y="1188991"/>
              <a:ext cx="3641817" cy="392513"/>
            </a:xfrm>
            <a:prstGeom prst="rect">
              <a:avLst/>
            </a:prstGeom>
            <a:noFill/>
            <a:ln>
              <a:noFill/>
            </a:ln>
          </p:spPr>
          <p:txBody>
            <a:bodyPr anchor="t" anchorCtr="0" bIns="120949" lIns="241899" rIns="241899" tIns="120949" wrap="square">
              <a:noAutofit/>
            </a:bodyPr>
            <a:lstStyle/>
            <a:p>
              <a:pPr defTabSz="2417274">
                <a:buSzPct val="25000"/>
                <a:defRPr/>
              </a:pPr>
              <a:r>
                <a:rPr altLang="en-US" b="1" lang="zh-CN" sz="2000">
                  <a:solidFill>
                    <a:schemeClr val="accent1"/>
                  </a:solidFill>
                  <a:cs typeface="+mn-ea"/>
                  <a:sym typeface="+mn-lt"/>
                </a:rPr>
                <a:t>杜绝医源传播</a:t>
              </a:r>
            </a:p>
          </p:txBody>
        </p:sp>
        <p:sp>
          <p:nvSpPr>
            <p:cNvPr id="12" name="1">
              <a:extLst>
                <a:ext uri="{FF2B5EF4-FFF2-40B4-BE49-F238E27FC236}">
                  <a16:creationId xmlns:a16="http://schemas.microsoft.com/office/drawing/2014/main" id="{8B7C5906-45F8-4F4B-8953-6E4485910E2A}"/>
                </a:ext>
              </a:extLst>
            </p:cNvPr>
            <p:cNvSpPr txBox="1"/>
            <p:nvPr/>
          </p:nvSpPr>
          <p:spPr>
            <a:xfrm>
              <a:off x="7877083" y="1533236"/>
              <a:ext cx="3641817" cy="624919"/>
            </a:xfrm>
            <a:prstGeom prst="rect">
              <a:avLst/>
            </a:prstGeom>
            <a:noFill/>
            <a:ln>
              <a:noFill/>
            </a:ln>
          </p:spPr>
          <p:txBody>
            <a:bodyPr anchor="t" anchorCtr="0" bIns="120949" lIns="241899" rIns="241899" tIns="120949" wrap="square">
              <a:noAutofit/>
            </a:bodyPr>
            <a:lstStyle/>
            <a:p>
              <a:pPr defTabSz="2417274">
                <a:lnSpc>
                  <a:spcPct val="130000"/>
                </a:lnSpc>
                <a:buSzPct val="25000"/>
                <a:defRPr/>
              </a:pPr>
              <a:r>
                <a:rPr altLang="en-US" lang="zh-CN">
                  <a:solidFill>
                    <a:schemeClr val="bg2">
                      <a:lumMod val="25000"/>
                    </a:schemeClr>
                  </a:solidFill>
                  <a:cs typeface="+mn-ea"/>
                  <a:sym typeface="+mn-lt"/>
                </a:rPr>
                <a:t>要注意避免不必要的注射输血和使用血液制品，使用安全自毁型注射器或经严格消毒的器具</a:t>
              </a:r>
            </a:p>
          </p:txBody>
        </p:sp>
      </p:grpSp>
      <p:grpSp>
        <p:nvGrpSpPr>
          <p:cNvPr id="13" name="1">
            <a:extLst>
              <a:ext uri="{FF2B5EF4-FFF2-40B4-BE49-F238E27FC236}">
                <a16:creationId xmlns:a16="http://schemas.microsoft.com/office/drawing/2014/main" id="{8FD71E60-3049-4C60-9E02-5BD9D03DF0F9}"/>
              </a:ext>
            </a:extLst>
          </p:cNvPr>
          <p:cNvGrpSpPr/>
          <p:nvPr/>
        </p:nvGrpSpPr>
        <p:grpSpPr>
          <a:xfrm>
            <a:off x="1127762" y="4719452"/>
            <a:ext cx="4510614" cy="969127"/>
            <a:chOff x="7877083" y="1188991"/>
            <a:chExt cx="3641817" cy="969164"/>
          </a:xfrm>
        </p:grpSpPr>
        <p:sp>
          <p:nvSpPr>
            <p:cNvPr id="14" name="1">
              <a:extLst>
                <a:ext uri="{FF2B5EF4-FFF2-40B4-BE49-F238E27FC236}">
                  <a16:creationId xmlns:a16="http://schemas.microsoft.com/office/drawing/2014/main" id="{44D8C6DE-09E7-47CF-A597-95C96B85F7BF}"/>
                </a:ext>
              </a:extLst>
            </p:cNvPr>
            <p:cNvSpPr txBox="1"/>
            <p:nvPr/>
          </p:nvSpPr>
          <p:spPr>
            <a:xfrm>
              <a:off x="7877083" y="1188991"/>
              <a:ext cx="3641817" cy="392513"/>
            </a:xfrm>
            <a:prstGeom prst="rect">
              <a:avLst/>
            </a:prstGeom>
            <a:noFill/>
            <a:ln>
              <a:noFill/>
            </a:ln>
          </p:spPr>
          <p:txBody>
            <a:bodyPr anchor="t" anchorCtr="0" bIns="120949" lIns="241899" rIns="241899" tIns="120949" wrap="square">
              <a:noAutofit/>
            </a:bodyPr>
            <a:lstStyle/>
            <a:p>
              <a:pPr defTabSz="2417274">
                <a:buSzPct val="25000"/>
                <a:defRPr/>
              </a:pPr>
              <a:r>
                <a:rPr altLang="en-US" b="1" lang="zh-CN" sz="2000">
                  <a:solidFill>
                    <a:schemeClr val="accent1"/>
                  </a:solidFill>
                  <a:cs typeface="+mn-ea"/>
                  <a:sym typeface="+mn-lt"/>
                </a:rPr>
                <a:t>接种乙肝疫苗</a:t>
              </a:r>
            </a:p>
          </p:txBody>
        </p:sp>
        <p:sp>
          <p:nvSpPr>
            <p:cNvPr id="15" name="1">
              <a:extLst>
                <a:ext uri="{FF2B5EF4-FFF2-40B4-BE49-F238E27FC236}">
                  <a16:creationId xmlns:a16="http://schemas.microsoft.com/office/drawing/2014/main" id="{33D73235-5041-4ED3-B397-407B88485454}"/>
                </a:ext>
              </a:extLst>
            </p:cNvPr>
            <p:cNvSpPr txBox="1"/>
            <p:nvPr/>
          </p:nvSpPr>
          <p:spPr>
            <a:xfrm>
              <a:off x="7877083" y="1533236"/>
              <a:ext cx="3641817" cy="624919"/>
            </a:xfrm>
            <a:prstGeom prst="rect">
              <a:avLst/>
            </a:prstGeom>
            <a:noFill/>
            <a:ln>
              <a:noFill/>
            </a:ln>
          </p:spPr>
          <p:txBody>
            <a:bodyPr anchor="t" anchorCtr="0" bIns="120949" lIns="241899" rIns="241899" tIns="120949" wrap="square">
              <a:noAutofit/>
            </a:bodyPr>
            <a:lstStyle/>
            <a:p>
              <a:pPr defTabSz="2417274">
                <a:lnSpc>
                  <a:spcPct val="130000"/>
                </a:lnSpc>
                <a:buSzPct val="25000"/>
                <a:defRPr/>
              </a:pPr>
              <a:r>
                <a:rPr altLang="en-US" lang="zh-CN">
                  <a:solidFill>
                    <a:schemeClr val="bg2">
                      <a:lumMod val="25000"/>
                    </a:schemeClr>
                  </a:solidFill>
                  <a:cs typeface="+mn-ea"/>
                  <a:sym typeface="+mn-lt"/>
                </a:rPr>
                <a:t>对于新生儿来说，接种乙肝疫苗是预防乙肝的关键新生儿出生后要及时并全程接种3针乙肝疫苗</a:t>
              </a:r>
            </a:p>
          </p:txBody>
        </p:sp>
      </p:grpSp>
      <p:pic>
        <p:nvPicPr>
          <p:cNvPr id="19" name="图片 18">
            <a:extLst>
              <a:ext uri="{FF2B5EF4-FFF2-40B4-BE49-F238E27FC236}">
                <a16:creationId xmlns:a16="http://schemas.microsoft.com/office/drawing/2014/main" id="{0E94D74B-FAB7-46F5-B9CC-E30A8896083B}"/>
              </a:ext>
            </a:extLst>
          </p:cNvPr>
          <p:cNvPicPr>
            <a:picLocks noChangeAspect="1"/>
          </p:cNvPicPr>
          <p:nvPr/>
        </p:nvPicPr>
        <p:blipFill>
          <a:blip r:embed="rId2">
            <a:extLst>
              <a:ext uri="{28A0092B-C50C-407E-A947-70E740481C1C}">
                <a14:useLocalDpi val="0"/>
              </a:ext>
            </a:extLst>
          </a:blip>
          <a:srcRect l="18079" r="7549"/>
          <a:stretch>
            <a:fillRect/>
          </a:stretch>
        </p:blipFill>
        <p:spPr>
          <a:xfrm>
            <a:off x="6782104" y="3138553"/>
            <a:ext cx="4094979" cy="3097147"/>
          </a:xfrm>
          <a:prstGeom prst="rect">
            <a:avLst/>
          </a:prstGeom>
        </p:spPr>
      </p:pic>
    </p:spTree>
    <p:extLst>
      <p:ext uri="{BB962C8B-B14F-4D97-AF65-F5344CB8AC3E}">
        <p14:creationId val="1852715095"/>
      </p:ext>
    </p:extLst>
  </p:cSld>
  <p:clrMapOvr>
    <a:masterClrMapping/>
  </p:clrMapOvr>
  <mc:AlternateContent>
    <mc:Choice Requires="p15">
      <p:transition advTm="3000" p14:dur="2000" spd="slow">
        <p15:prstTrans invX="1" prst="fallOve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1+#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additive="base">
                                        <p:cTn dur="500" fill="hold" id="12"/>
                                        <p:tgtEl>
                                          <p:spTgt spid="7"/>
                                        </p:tgtEl>
                                        <p:attrNameLst>
                                          <p:attrName>ppt_x</p:attrName>
                                        </p:attrNameLst>
                                      </p:cBhvr>
                                      <p:tavLst>
                                        <p:tav tm="0">
                                          <p:val>
                                            <p:strVal val="1+#ppt_w/2"/>
                                          </p:val>
                                        </p:tav>
                                        <p:tav tm="100000">
                                          <p:val>
                                            <p:strVal val="#ppt_x"/>
                                          </p:val>
                                        </p:tav>
                                      </p:tavLst>
                                    </p:anim>
                                    <p:anim calcmode="lin" valueType="num">
                                      <p:cBhvr additive="base">
                                        <p:cTn dur="500" fill="hold" id="13"/>
                                        <p:tgtEl>
                                          <p:spTgt spid="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2">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additive="base">
                                        <p:cTn dur="500" fill="hold" id="17"/>
                                        <p:tgtEl>
                                          <p:spTgt spid="13"/>
                                        </p:tgtEl>
                                        <p:attrNameLst>
                                          <p:attrName>ppt_x</p:attrName>
                                        </p:attrNameLst>
                                      </p:cBhvr>
                                      <p:tavLst>
                                        <p:tav tm="0">
                                          <p:val>
                                            <p:strVal val="1+#ppt_w/2"/>
                                          </p:val>
                                        </p:tav>
                                        <p:tav tm="100000">
                                          <p:val>
                                            <p:strVal val="#ppt_x"/>
                                          </p:val>
                                        </p:tav>
                                      </p:tavLst>
                                    </p:anim>
                                    <p:anim calcmode="lin" valueType="num">
                                      <p:cBhvr additive="base">
                                        <p:cTn dur="500" fill="hold" id="18"/>
                                        <p:tgtEl>
                                          <p:spTgt spid="13"/>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2">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fill="hold" id="22"/>
                                        <p:tgtEl>
                                          <p:spTgt spid="10"/>
                                        </p:tgtEl>
                                        <p:attrNameLst>
                                          <p:attrName>ppt_x</p:attrName>
                                        </p:attrNameLst>
                                      </p:cBhvr>
                                      <p:tavLst>
                                        <p:tav tm="0">
                                          <p:val>
                                            <p:strVal val="1+#ppt_w/2"/>
                                          </p:val>
                                        </p:tav>
                                        <p:tav tm="100000">
                                          <p:val>
                                            <p:strVal val="#ppt_x"/>
                                          </p:val>
                                        </p:tav>
                                      </p:tavLst>
                                    </p:anim>
                                    <p:anim calcmode="lin" valueType="num">
                                      <p:cBhvr additive="base">
                                        <p:cTn dur="500" fill="hold" id="23"/>
                                        <p:tgtEl>
                                          <p:spTgt spid="10"/>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19"/>
                                        </p:tgtEl>
                                        <p:attrNameLst>
                                          <p:attrName>style.visibility</p:attrName>
                                        </p:attrNameLst>
                                      </p:cBhvr>
                                      <p:to>
                                        <p:strVal val="visible"/>
                                      </p:to>
                                    </p:set>
                                    <p:anim calcmode="lin" valueType="num">
                                      <p:cBhvr>
                                        <p:cTn dur="500" fill="hold" id="27"/>
                                        <p:tgtEl>
                                          <p:spTgt spid="19"/>
                                        </p:tgtEl>
                                        <p:attrNameLst>
                                          <p:attrName>ppt_w</p:attrName>
                                        </p:attrNameLst>
                                      </p:cBhvr>
                                      <p:tavLst>
                                        <p:tav tm="0">
                                          <p:val>
                                            <p:fltVal val="0"/>
                                          </p:val>
                                        </p:tav>
                                        <p:tav tm="100000">
                                          <p:val>
                                            <p:strVal val="#ppt_w"/>
                                          </p:val>
                                        </p:tav>
                                      </p:tavLst>
                                    </p:anim>
                                    <p:anim calcmode="lin" valueType="num">
                                      <p:cBhvr>
                                        <p:cTn dur="500" fill="hold" id="28"/>
                                        <p:tgtEl>
                                          <p:spTgt spid="19"/>
                                        </p:tgtEl>
                                        <p:attrNameLst>
                                          <p:attrName>ppt_h</p:attrName>
                                        </p:attrNameLst>
                                      </p:cBhvr>
                                      <p:tavLst>
                                        <p:tav tm="0">
                                          <p:val>
                                            <p:fltVal val="0"/>
                                          </p:val>
                                        </p:tav>
                                        <p:tav tm="100000">
                                          <p:val>
                                            <p:strVal val="#ppt_h"/>
                                          </p:val>
                                        </p:tav>
                                      </p:tavLst>
                                    </p:anim>
                                    <p:animEffect filter="fade" transition="in">
                                      <p:cBhvr>
                                        <p:cTn dur="500" id="2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a:extLst>
              <a:ext uri="{FF2B5EF4-FFF2-40B4-BE49-F238E27FC236}">
                <a16:creationId xmlns:a16="http://schemas.microsoft.com/office/drawing/2014/main" id="{09D83246-3062-42E3-8A0B-12E498DA054B}"/>
              </a:ext>
            </a:extLst>
          </p:cNvPr>
          <p:cNvSpPr txBox="1"/>
          <p:nvPr/>
        </p:nvSpPr>
        <p:spPr>
          <a:xfrm>
            <a:off x="2117110" y="318404"/>
            <a:ext cx="5960090" cy="640080"/>
          </a:xfrm>
          <a:prstGeom prst="rect">
            <a:avLst/>
          </a:prstGeom>
          <a:noFill/>
        </p:spPr>
        <p:txBody>
          <a:bodyPr rtlCol="0" wrap="square">
            <a:spAutoFit/>
          </a:bodyPr>
          <a:lstStyle/>
          <a:p>
            <a:r>
              <a:rPr altLang="en-US" b="1" lang="zh-CN" spc="378" sz="3600">
                <a:solidFill>
                  <a:schemeClr val="bg2">
                    <a:lumMod val="25000"/>
                  </a:schemeClr>
                </a:solidFill>
                <a:cs typeface="+mn-ea"/>
                <a:sym typeface="+mn-lt"/>
              </a:rPr>
              <a:t>丙肝的抗病毒治疗方案</a:t>
            </a:r>
          </a:p>
        </p:txBody>
      </p:sp>
      <p:sp>
        <p:nvSpPr>
          <p:cNvPr id="4" name="1">
            <a:extLst>
              <a:ext uri="{FF2B5EF4-FFF2-40B4-BE49-F238E27FC236}">
                <a16:creationId xmlns:a16="http://schemas.microsoft.com/office/drawing/2014/main" id="{968130D7-B196-49D1-9198-751602237D7B}"/>
              </a:ext>
            </a:extLst>
          </p:cNvPr>
          <p:cNvSpPr/>
          <p:nvPr/>
        </p:nvSpPr>
        <p:spPr bwMode="auto">
          <a:xfrm>
            <a:off x="2956744" y="1560740"/>
            <a:ext cx="6265812" cy="575044"/>
          </a:xfrm>
          <a:prstGeom prst="rect">
            <a:avLst/>
          </a:prstGeom>
          <a:noFill/>
          <a:ln>
            <a:noFill/>
          </a:ln>
        </p:spPr>
        <p:txBody>
          <a:bodyPr anchor="ctr" anchorCtr="0" bIns="120949" lIns="241899" rIns="241899" tIns="120949"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110000"/>
              </a:lnSpc>
            </a:pPr>
            <a:r>
              <a:rPr altLang="en-US" b="1" lang="zh-CN" spc="265" sz="3600">
                <a:solidFill>
                  <a:schemeClr val="accent1"/>
                </a:solidFill>
                <a:cs typeface="+mn-ea"/>
                <a:sym typeface="+mn-lt"/>
              </a:rPr>
              <a:t>世界当前最前沿治疗方案</a:t>
            </a:r>
          </a:p>
        </p:txBody>
      </p:sp>
      <p:grpSp>
        <p:nvGrpSpPr>
          <p:cNvPr id="16" name="组合 15">
            <a:extLst>
              <a:ext uri="{FF2B5EF4-FFF2-40B4-BE49-F238E27FC236}">
                <a16:creationId xmlns:a16="http://schemas.microsoft.com/office/drawing/2014/main" id="{28F0C8E9-C6AF-412C-AD90-613D56131512}"/>
              </a:ext>
            </a:extLst>
          </p:cNvPr>
          <p:cNvGrpSpPr/>
          <p:nvPr/>
        </p:nvGrpSpPr>
        <p:grpSpPr>
          <a:xfrm>
            <a:off x="6433232" y="2443002"/>
            <a:ext cx="5085461" cy="4096594"/>
            <a:chOff x="6433232" y="2443002"/>
            <a:chExt cx="5085461" cy="4096594"/>
          </a:xfrm>
        </p:grpSpPr>
        <p:sp>
          <p:nvSpPr>
            <p:cNvPr id="14" name="矩形 13">
              <a:extLst>
                <a:ext uri="{FF2B5EF4-FFF2-40B4-BE49-F238E27FC236}">
                  <a16:creationId xmlns:a16="http://schemas.microsoft.com/office/drawing/2014/main" id="{528D665D-778A-446E-A55A-1536A3FFE12B}"/>
                </a:ext>
              </a:extLst>
            </p:cNvPr>
            <p:cNvSpPr/>
            <p:nvPr/>
          </p:nvSpPr>
          <p:spPr>
            <a:xfrm>
              <a:off x="6433232" y="2443002"/>
              <a:ext cx="5072553" cy="409659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 name="1">
              <a:extLst>
                <a:ext uri="{FF2B5EF4-FFF2-40B4-BE49-F238E27FC236}">
                  <a16:creationId xmlns:a16="http://schemas.microsoft.com/office/drawing/2014/main" id="{670FF1B4-19CF-4096-B307-472AFE9E3E4A}"/>
                </a:ext>
              </a:extLst>
            </p:cNvPr>
            <p:cNvGrpSpPr/>
            <p:nvPr/>
          </p:nvGrpSpPr>
          <p:grpSpPr>
            <a:xfrm>
              <a:off x="6446140" y="2567693"/>
              <a:ext cx="5072553" cy="3270118"/>
              <a:chOff x="987515" y="2671343"/>
              <a:chExt cx="3191378" cy="3270245"/>
            </a:xfrm>
            <a:noFill/>
          </p:grpSpPr>
          <p:sp>
            <p:nvSpPr>
              <p:cNvPr id="6" name="1">
                <a:extLst>
                  <a:ext uri="{FF2B5EF4-FFF2-40B4-BE49-F238E27FC236}">
                    <a16:creationId xmlns:a16="http://schemas.microsoft.com/office/drawing/2014/main" id="{79E6ACCF-357D-418D-B8F9-E91A3E2FFCE6}"/>
                  </a:ext>
                </a:extLst>
              </p:cNvPr>
              <p:cNvSpPr txBox="1"/>
              <p:nvPr/>
            </p:nvSpPr>
            <p:spPr>
              <a:xfrm>
                <a:off x="987515" y="2671343"/>
                <a:ext cx="3191378" cy="463491"/>
              </a:xfrm>
              <a:prstGeom prst="rect">
                <a:avLst/>
              </a:prstGeom>
              <a:grpFill/>
            </p:spPr>
            <p:txBody>
              <a:bodyPr anchor="ctr" anchorCtr="0" bIns="120949" lIns="241899" rIns="241899" rtlCol="0" tIns="120949"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r>
                  <a:rPr altLang="en-US" b="1" lang="zh-CN" sz="1852">
                    <a:solidFill>
                      <a:schemeClr val="bg2">
                        <a:lumMod val="25000"/>
                      </a:schemeClr>
                    </a:solidFill>
                    <a:cs typeface="+mn-ea"/>
                    <a:sym typeface="+mn-lt"/>
                  </a:rPr>
                  <a:t>直接作用抗病毒药物</a:t>
                </a:r>
              </a:p>
            </p:txBody>
          </p:sp>
          <p:sp>
            <p:nvSpPr>
              <p:cNvPr id="7" name="1">
                <a:extLst>
                  <a:ext uri="{FF2B5EF4-FFF2-40B4-BE49-F238E27FC236}">
                    <a16:creationId xmlns:a16="http://schemas.microsoft.com/office/drawing/2014/main" id="{53F4CAF5-FA7A-4D4D-B3D3-F82A2F00D9E2}"/>
                  </a:ext>
                </a:extLst>
              </p:cNvPr>
              <p:cNvSpPr/>
              <p:nvPr/>
            </p:nvSpPr>
            <p:spPr bwMode="auto">
              <a:xfrm>
                <a:off x="987515" y="2903088"/>
                <a:ext cx="3191378" cy="30385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120949" lIns="241899" rIns="241899" tIns="120949"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just" hangingPunct="0">
                  <a:lnSpc>
                    <a:spcPct val="150000"/>
                  </a:lnSpc>
                  <a:buSzPct val="80000"/>
                </a:pPr>
                <a:r>
                  <a:rPr altLang="en-US" lang="zh-CN" sz="1600">
                    <a:solidFill>
                      <a:schemeClr val="bg2">
                        <a:lumMod val="25000"/>
                      </a:schemeClr>
                    </a:solidFill>
                    <a:cs typeface="+mn-ea"/>
                    <a:sym typeface="+mn-lt"/>
                  </a:rPr>
                  <a:t>直接作用抗病毒药物（DAA）蛋白酶抑制剂博赛匹韦（BOC）或特拉匹韦（TVR），与干扰素联合利巴韦林的三联治疗，2011年5月在美国开始批准用于临床，推荐用于基因型为1型的HCV感染者，可提高治愈率。博赛匹韦（BOC）饭后，每天三次（每7-9小时），或特拉匹韦（TVR）饭后（非低脂饮食），每日三次（每7-9小时）。期间应密切监测HCVRNA，若发生病毒学突破（血清HCVRNA在最低值后上升&gt;1log），应停用蛋白酶抑制剂</a:t>
                </a:r>
              </a:p>
            </p:txBody>
          </p:sp>
        </p:grpSp>
      </p:grpSp>
      <p:grpSp>
        <p:nvGrpSpPr>
          <p:cNvPr id="15" name="组合 14">
            <a:extLst>
              <a:ext uri="{FF2B5EF4-FFF2-40B4-BE49-F238E27FC236}">
                <a16:creationId xmlns:a16="http://schemas.microsoft.com/office/drawing/2014/main" id="{CC62C99A-F378-4F60-BFC9-1069367BB8D9}"/>
              </a:ext>
            </a:extLst>
          </p:cNvPr>
          <p:cNvGrpSpPr/>
          <p:nvPr/>
        </p:nvGrpSpPr>
        <p:grpSpPr>
          <a:xfrm>
            <a:off x="660400" y="2443002"/>
            <a:ext cx="5085461" cy="4096594"/>
            <a:chOff x="660400" y="2443002"/>
            <a:chExt cx="5085461" cy="4096594"/>
          </a:xfrm>
        </p:grpSpPr>
        <p:sp>
          <p:nvSpPr>
            <p:cNvPr id="12" name="矩形 11">
              <a:extLst>
                <a:ext uri="{FF2B5EF4-FFF2-40B4-BE49-F238E27FC236}">
                  <a16:creationId xmlns:a16="http://schemas.microsoft.com/office/drawing/2014/main" id="{545F2A90-C384-446A-987F-4878E72CAAA8}"/>
                </a:ext>
              </a:extLst>
            </p:cNvPr>
            <p:cNvSpPr/>
            <p:nvPr/>
          </p:nvSpPr>
          <p:spPr>
            <a:xfrm>
              <a:off x="660400" y="2443002"/>
              <a:ext cx="5072553" cy="4096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8" name="1">
              <a:extLst>
                <a:ext uri="{FF2B5EF4-FFF2-40B4-BE49-F238E27FC236}">
                  <a16:creationId xmlns:a16="http://schemas.microsoft.com/office/drawing/2014/main" id="{C1E75CD4-EFD6-4997-BC3E-D49708BBD603}"/>
                </a:ext>
              </a:extLst>
            </p:cNvPr>
            <p:cNvGrpSpPr/>
            <p:nvPr/>
          </p:nvGrpSpPr>
          <p:grpSpPr>
            <a:xfrm>
              <a:off x="673308" y="2443002"/>
              <a:ext cx="5072553" cy="3270118"/>
              <a:chOff x="987515" y="2546647"/>
              <a:chExt cx="3191378" cy="3270245"/>
            </a:xfrm>
            <a:noFill/>
          </p:grpSpPr>
          <p:sp>
            <p:nvSpPr>
              <p:cNvPr id="9" name="1">
                <a:extLst>
                  <a:ext uri="{FF2B5EF4-FFF2-40B4-BE49-F238E27FC236}">
                    <a16:creationId xmlns:a16="http://schemas.microsoft.com/office/drawing/2014/main" id="{48444AA9-2F49-4BFC-96AC-76804EABBB13}"/>
                  </a:ext>
                </a:extLst>
              </p:cNvPr>
              <p:cNvSpPr txBox="1"/>
              <p:nvPr/>
            </p:nvSpPr>
            <p:spPr>
              <a:xfrm>
                <a:off x="987515" y="2546647"/>
                <a:ext cx="3191378" cy="463491"/>
              </a:xfrm>
              <a:prstGeom prst="rect">
                <a:avLst/>
              </a:prstGeom>
              <a:grpFill/>
            </p:spPr>
            <p:txBody>
              <a:bodyPr anchor="ctr" anchorCtr="0" bIns="120949" lIns="241899" rIns="241899" rtlCol="0" tIns="120949"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r>
                  <a:rPr altLang="en-US" b="1" lang="zh-CN" sz="1852">
                    <a:solidFill>
                      <a:schemeClr val="bg1"/>
                    </a:solidFill>
                    <a:cs typeface="+mn-ea"/>
                    <a:sym typeface="+mn-lt"/>
                  </a:rPr>
                  <a:t>联合应用利巴韦林</a:t>
                </a:r>
              </a:p>
            </p:txBody>
          </p:sp>
          <p:sp>
            <p:nvSpPr>
              <p:cNvPr id="10" name="1">
                <a:extLst>
                  <a:ext uri="{FF2B5EF4-FFF2-40B4-BE49-F238E27FC236}">
                    <a16:creationId xmlns:a16="http://schemas.microsoft.com/office/drawing/2014/main" id="{FBECF9B3-47F7-4FFC-9EB0-B7CFC5336EE1}"/>
                  </a:ext>
                </a:extLst>
              </p:cNvPr>
              <p:cNvSpPr/>
              <p:nvPr/>
            </p:nvSpPr>
            <p:spPr bwMode="auto">
              <a:xfrm>
                <a:off x="987515" y="2778392"/>
                <a:ext cx="3191378" cy="30385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120949" lIns="241899" rIns="241899" tIns="120949"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just">
                  <a:lnSpc>
                    <a:spcPct val="150000"/>
                  </a:lnSpc>
                  <a:buSzPct val="80000"/>
                </a:pPr>
                <a:r>
                  <a:rPr altLang="en-US" lang="zh-CN" sz="1600">
                    <a:solidFill>
                      <a:schemeClr val="bg1"/>
                    </a:solidFill>
                    <a:cs typeface="+mn-ea"/>
                    <a:sym typeface="+mn-lt"/>
                  </a:rPr>
                  <a:t>在治疗前应明确患者的肝脏疾病是否由HCV感染引起，只有确诊为血清HCVRNA阳性的丙型病毒性肝炎患者才需要抗病毒治疗。长效干扰素PEG-IFNα联合应用利巴韦林，现在EASL已批准的慢性丙型病毒性肝炎治疗的标准方案，其次是普通IFNα或复合IFN与利巴韦林联合疗法，均优于单用IFNα。聚乙二醇（PEG）干扰素α（PEG-IFNα）是在IFNα分子上交联无活性无毒性的PEG分子，延缓IFNα注射后的吸收和体内清除过程，其半衰期较长，每周1次给药即可维持有效血药浓度</a:t>
                </a:r>
              </a:p>
            </p:txBody>
          </p:sp>
        </p:grpSp>
      </p:grpSp>
    </p:spTree>
    <p:extLst>
      <p:ext uri="{BB962C8B-B14F-4D97-AF65-F5344CB8AC3E}">
        <p14:creationId val="1596383052"/>
      </p:ext>
    </p:extLst>
  </p:cSld>
  <p:clrMapOvr>
    <a:masterClrMapping/>
  </p:clrMapOvr>
  <mc:AlternateContent>
    <mc:Choice Requires="p15">
      <p:transition advTm="3000" p14:dur="1250" spd="slow">
        <p15:prstTrans invX="1"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15"/>
                                        </p:tgtEl>
                                        <p:attrNameLst>
                                          <p:attrName>style.visibility</p:attrName>
                                        </p:attrNameLst>
                                      </p:cBhvr>
                                      <p:to>
                                        <p:strVal val="visible"/>
                                      </p:to>
                                    </p:set>
                                    <p:anim calcmode="lin" valueType="num">
                                      <p:cBhvr>
                                        <p:cTn dur="500" fill="hold" id="13"/>
                                        <p:tgtEl>
                                          <p:spTgt spid="15"/>
                                        </p:tgtEl>
                                        <p:attrNameLst>
                                          <p:attrName>ppt_w</p:attrName>
                                        </p:attrNameLst>
                                      </p:cBhvr>
                                      <p:tavLst>
                                        <p:tav tm="0">
                                          <p:val>
                                            <p:fltVal val="0"/>
                                          </p:val>
                                        </p:tav>
                                        <p:tav tm="100000">
                                          <p:val>
                                            <p:strVal val="#ppt_w"/>
                                          </p:val>
                                        </p:tav>
                                      </p:tavLst>
                                    </p:anim>
                                    <p:anim calcmode="lin" valueType="num">
                                      <p:cBhvr>
                                        <p:cTn dur="500" fill="hold" id="14"/>
                                        <p:tgtEl>
                                          <p:spTgt spid="15"/>
                                        </p:tgtEl>
                                        <p:attrNameLst>
                                          <p:attrName>ppt_h</p:attrName>
                                        </p:attrNameLst>
                                      </p:cBhvr>
                                      <p:tavLst>
                                        <p:tav tm="0">
                                          <p:val>
                                            <p:fltVal val="0"/>
                                          </p:val>
                                        </p:tav>
                                        <p:tav tm="100000">
                                          <p:val>
                                            <p:strVal val="#ppt_h"/>
                                          </p:val>
                                        </p:tav>
                                      </p:tavLst>
                                    </p:anim>
                                    <p:animEffect filter="fade" transition="in">
                                      <p:cBhvr>
                                        <p:cTn dur="500" id="15"/>
                                        <p:tgtEl>
                                          <p:spTgt spid="15"/>
                                        </p:tgtEl>
                                      </p:cBhvr>
                                    </p:animEffect>
                                  </p:childTnLst>
                                </p:cTn>
                              </p:par>
                            </p:childTnLst>
                          </p:cTn>
                        </p:par>
                        <p:par>
                          <p:cTn fill="hold" id="16" nodeType="afterGroup">
                            <p:stCondLst>
                              <p:cond delay="1500"/>
                            </p:stCondLst>
                            <p:childTnLst>
                              <p:par>
                                <p:cTn fill="hold" id="17" nodeType="afterEffect" presetClass="entr" presetID="53" presetSubtype="0">
                                  <p:stCondLst>
                                    <p:cond delay="0"/>
                                  </p:stCondLst>
                                  <p:childTnLst>
                                    <p:set>
                                      <p:cBhvr>
                                        <p:cTn dur="1" fill="hold" id="18">
                                          <p:stCondLst>
                                            <p:cond delay="0"/>
                                          </p:stCondLst>
                                        </p:cTn>
                                        <p:tgtEl>
                                          <p:spTgt spid="16"/>
                                        </p:tgtEl>
                                        <p:attrNameLst>
                                          <p:attrName>style.visibility</p:attrName>
                                        </p:attrNameLst>
                                      </p:cBhvr>
                                      <p:to>
                                        <p:strVal val="visible"/>
                                      </p:to>
                                    </p:set>
                                    <p:anim calcmode="lin" valueType="num">
                                      <p:cBhvr>
                                        <p:cTn dur="500" fill="hold" id="19"/>
                                        <p:tgtEl>
                                          <p:spTgt spid="16"/>
                                        </p:tgtEl>
                                        <p:attrNameLst>
                                          <p:attrName>ppt_w</p:attrName>
                                        </p:attrNameLst>
                                      </p:cBhvr>
                                      <p:tavLst>
                                        <p:tav tm="0">
                                          <p:val>
                                            <p:fltVal val="0"/>
                                          </p:val>
                                        </p:tav>
                                        <p:tav tm="100000">
                                          <p:val>
                                            <p:strVal val="#ppt_w"/>
                                          </p:val>
                                        </p:tav>
                                      </p:tavLst>
                                    </p:anim>
                                    <p:anim calcmode="lin" valueType="num">
                                      <p:cBhvr>
                                        <p:cTn dur="500" fill="hold" id="20"/>
                                        <p:tgtEl>
                                          <p:spTgt spid="16"/>
                                        </p:tgtEl>
                                        <p:attrNameLst>
                                          <p:attrName>ppt_h</p:attrName>
                                        </p:attrNameLst>
                                      </p:cBhvr>
                                      <p:tavLst>
                                        <p:tav tm="0">
                                          <p:val>
                                            <p:fltVal val="0"/>
                                          </p:val>
                                        </p:tav>
                                        <p:tav tm="100000">
                                          <p:val>
                                            <p:strVal val="#ppt_h"/>
                                          </p:val>
                                        </p:tav>
                                      </p:tavLst>
                                    </p:anim>
                                    <p:animEffect filter="fade" transition="in">
                                      <p:cBhvr>
                                        <p:cTn dur="500" id="2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a:extLst>
              <a:ext uri="{FF2B5EF4-FFF2-40B4-BE49-F238E27FC236}">
                <a16:creationId xmlns:a16="http://schemas.microsoft.com/office/drawing/2014/main" id="{2F2CC6F9-9044-49A0-AA2F-9E8D239D4C70}"/>
              </a:ext>
            </a:extLst>
          </p:cNvPr>
          <p:cNvSpPr txBox="1"/>
          <p:nvPr/>
        </p:nvSpPr>
        <p:spPr>
          <a:xfrm>
            <a:off x="2117110" y="318404"/>
            <a:ext cx="5960090" cy="640080"/>
          </a:xfrm>
          <a:prstGeom prst="rect">
            <a:avLst/>
          </a:prstGeom>
          <a:noFill/>
        </p:spPr>
        <p:txBody>
          <a:bodyPr rtlCol="0" wrap="square">
            <a:spAutoFit/>
          </a:bodyPr>
          <a:lstStyle/>
          <a:p>
            <a:r>
              <a:rPr altLang="en-US" b="1" lang="zh-CN" spc="378" sz="3600">
                <a:solidFill>
                  <a:schemeClr val="bg2">
                    <a:lumMod val="25000"/>
                  </a:schemeClr>
                </a:solidFill>
                <a:cs typeface="+mn-ea"/>
                <a:sym typeface="+mn-lt"/>
              </a:rPr>
              <a:t>丁型病毒性肝炎的预防</a:t>
            </a:r>
          </a:p>
        </p:txBody>
      </p:sp>
      <p:grpSp>
        <p:nvGrpSpPr>
          <p:cNvPr id="17" name="组合 16">
            <a:extLst>
              <a:ext uri="{FF2B5EF4-FFF2-40B4-BE49-F238E27FC236}">
                <a16:creationId xmlns:a16="http://schemas.microsoft.com/office/drawing/2014/main" id="{2F02A82A-71FE-44CF-93DA-E7E1D4C3A017}"/>
              </a:ext>
            </a:extLst>
          </p:cNvPr>
          <p:cNvGrpSpPr/>
          <p:nvPr/>
        </p:nvGrpSpPr>
        <p:grpSpPr>
          <a:xfrm>
            <a:off x="3505134" y="2136545"/>
            <a:ext cx="8057604" cy="3939158"/>
            <a:chOff x="3561878" y="2136545"/>
            <a:chExt cx="8057604" cy="3939158"/>
          </a:xfrm>
        </p:grpSpPr>
        <p:sp>
          <p:nvSpPr>
            <p:cNvPr id="5" name="1">
              <a:extLst>
                <a:ext uri="{FF2B5EF4-FFF2-40B4-BE49-F238E27FC236}">
                  <a16:creationId xmlns:a16="http://schemas.microsoft.com/office/drawing/2014/main" id="{80EC14DE-03FE-4241-8D9D-6C458308C423}"/>
                </a:ext>
              </a:extLst>
            </p:cNvPr>
            <p:cNvSpPr/>
            <p:nvPr/>
          </p:nvSpPr>
          <p:spPr>
            <a:xfrm flipH="1">
              <a:off x="4678891" y="4329529"/>
              <a:ext cx="4573060" cy="393959"/>
            </a:xfrm>
            <a:prstGeom prst="rect">
              <a:avLst/>
            </a:prstGeom>
            <a:no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120949" compatLnSpc="1" forceAA="0" fromWordArt="0" lIns="241899" numCol="1" rIns="241899" rot="0" rtlCol="0" spcCol="0" spcFirstLastPara="0" tIns="120949" vert="horz" wrap="square">
              <a:prstTxWarp prst="textNoShape">
                <a:avLst/>
              </a:prstTxWarp>
              <a:noAutofit/>
            </a:bodyPr>
            <a:lstStyle/>
            <a:p>
              <a:pPr algn="ctr" defTabSz="2418832">
                <a:lnSpc>
                  <a:spcPct val="150000"/>
                </a:lnSpc>
              </a:pPr>
              <a:endParaRPr altLang="en-US" b="1" lang="zh-CN" sz="1323">
                <a:solidFill>
                  <a:schemeClr val="bg2">
                    <a:lumMod val="25000"/>
                  </a:schemeClr>
                </a:solidFill>
                <a:cs typeface="+mn-ea"/>
                <a:sym typeface="+mn-lt"/>
              </a:endParaRPr>
            </a:p>
          </p:txBody>
        </p:sp>
        <p:sp>
          <p:nvSpPr>
            <p:cNvPr id="6" name="1">
              <a:extLst>
                <a:ext uri="{FF2B5EF4-FFF2-40B4-BE49-F238E27FC236}">
                  <a16:creationId xmlns:a16="http://schemas.microsoft.com/office/drawing/2014/main" id="{52DC2137-4FF4-4862-B312-79C7AD6A6316}"/>
                </a:ext>
              </a:extLst>
            </p:cNvPr>
            <p:cNvSpPr txBox="1"/>
            <p:nvPr/>
          </p:nvSpPr>
          <p:spPr>
            <a:xfrm>
              <a:off x="4180867" y="4838224"/>
              <a:ext cx="6211289" cy="514807"/>
            </a:xfrm>
            <a:prstGeom prst="rect">
              <a:avLst/>
            </a:prstGeom>
            <a:solidFill>
              <a:schemeClr val="accent1"/>
            </a:solidFill>
          </p:spPr>
          <p:txBody>
            <a:bodyPr rtlCol="0" wrap="square">
              <a:spAutoFit/>
            </a:bodyPr>
            <a:lstStyle/>
            <a:p>
              <a:pPr>
                <a:lnSpc>
                  <a:spcPct val="150000"/>
                </a:lnSpc>
              </a:pPr>
              <a:r>
                <a:rPr altLang="en-US" b="1" lang="zh-CN" sz="1852">
                  <a:solidFill>
                    <a:schemeClr val="bg1"/>
                  </a:solidFill>
                  <a:cs typeface="+mn-ea"/>
                  <a:sym typeface="+mn-lt"/>
                </a:rPr>
                <a:t>严格执行消毒隔离制度</a:t>
              </a:r>
            </a:p>
          </p:txBody>
        </p:sp>
        <p:sp>
          <p:nvSpPr>
            <p:cNvPr id="7" name="1">
              <a:extLst>
                <a:ext uri="{FF2B5EF4-FFF2-40B4-BE49-F238E27FC236}">
                  <a16:creationId xmlns:a16="http://schemas.microsoft.com/office/drawing/2014/main" id="{A2708B5B-078E-4FF6-9CAF-39ADE9251E9F}"/>
                </a:ext>
              </a:extLst>
            </p:cNvPr>
            <p:cNvSpPr txBox="1"/>
            <p:nvPr/>
          </p:nvSpPr>
          <p:spPr>
            <a:xfrm>
              <a:off x="4151169" y="5429372"/>
              <a:ext cx="5948794" cy="640080"/>
            </a:xfrm>
            <a:prstGeom prst="rect">
              <a:avLst/>
            </a:prstGeom>
            <a:noFill/>
          </p:spPr>
          <p:txBody>
            <a:bodyPr rtlCol="0" wrap="square">
              <a:spAutoFit/>
            </a:bodyPr>
            <a:lstStyle/>
            <a:p>
              <a:r>
                <a:rPr altLang="en-US" lang="zh-CN">
                  <a:solidFill>
                    <a:schemeClr val="bg2">
                      <a:lumMod val="25000"/>
                    </a:schemeClr>
                  </a:solidFill>
                  <a:cs typeface="+mn-ea"/>
                  <a:sym typeface="+mn-lt"/>
                </a:rPr>
                <a:t>严格执行消毒隔离制度，无菌技术操作，对针刺和注射实行一次性医疗用具，或一用一消毒，防止医源性传播</a:t>
              </a:r>
            </a:p>
          </p:txBody>
        </p:sp>
        <p:sp>
          <p:nvSpPr>
            <p:cNvPr id="9" name="1">
              <a:extLst>
                <a:ext uri="{FF2B5EF4-FFF2-40B4-BE49-F238E27FC236}">
                  <a16:creationId xmlns:a16="http://schemas.microsoft.com/office/drawing/2014/main" id="{B6B015CD-D80C-4B34-9CF9-42F63282AA6A}"/>
                </a:ext>
              </a:extLst>
            </p:cNvPr>
            <p:cNvSpPr/>
            <p:nvPr/>
          </p:nvSpPr>
          <p:spPr>
            <a:xfrm flipH="1">
              <a:off x="3561878" y="2136545"/>
              <a:ext cx="5162350" cy="393959"/>
            </a:xfrm>
            <a:prstGeom prst="rect">
              <a:avLst/>
            </a:prstGeom>
            <a:no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120949" compatLnSpc="1" forceAA="0" fromWordArt="0" lIns="241899" numCol="1" rIns="241899" rot="0" rtlCol="0" spcCol="0" spcFirstLastPara="0" tIns="120949" vert="horz" wrap="square">
              <a:prstTxWarp prst="textNoShape">
                <a:avLst/>
              </a:prstTxWarp>
              <a:noAutofit/>
            </a:bodyPr>
            <a:lstStyle/>
            <a:p>
              <a:pPr algn="ctr" defTabSz="2418832">
                <a:lnSpc>
                  <a:spcPct val="150000"/>
                </a:lnSpc>
              </a:pPr>
              <a:endParaRPr altLang="en-US" b="1" lang="zh-CN" sz="1323">
                <a:solidFill>
                  <a:schemeClr val="bg2">
                    <a:lumMod val="25000"/>
                  </a:schemeClr>
                </a:solidFill>
                <a:cs typeface="+mn-ea"/>
                <a:sym typeface="+mn-lt"/>
              </a:endParaRPr>
            </a:p>
          </p:txBody>
        </p:sp>
        <p:sp>
          <p:nvSpPr>
            <p:cNvPr id="10" name="1">
              <a:extLst>
                <a:ext uri="{FF2B5EF4-FFF2-40B4-BE49-F238E27FC236}">
                  <a16:creationId xmlns:a16="http://schemas.microsoft.com/office/drawing/2014/main" id="{BC60F1D9-D0D1-4E72-86FB-0E943EC70086}"/>
                </a:ext>
              </a:extLst>
            </p:cNvPr>
            <p:cNvSpPr txBox="1"/>
            <p:nvPr/>
          </p:nvSpPr>
          <p:spPr>
            <a:xfrm>
              <a:off x="4151170" y="2179641"/>
              <a:ext cx="7468312" cy="514807"/>
            </a:xfrm>
            <a:prstGeom prst="rect">
              <a:avLst/>
            </a:prstGeom>
            <a:solidFill>
              <a:schemeClr val="accent1"/>
            </a:solidFill>
          </p:spPr>
          <p:txBody>
            <a:bodyPr rtlCol="0" wrap="square">
              <a:spAutoFit/>
            </a:bodyPr>
            <a:lstStyle/>
            <a:p>
              <a:pPr>
                <a:lnSpc>
                  <a:spcPct val="150000"/>
                </a:lnSpc>
              </a:pPr>
              <a:r>
                <a:rPr altLang="en-US" b="1" lang="zh-CN" sz="1852">
                  <a:solidFill>
                    <a:schemeClr val="bg1"/>
                  </a:solidFill>
                  <a:cs typeface="+mn-ea"/>
                  <a:sym typeface="+mn-lt"/>
                </a:rPr>
                <a:t>严格筛选献血员</a:t>
              </a:r>
            </a:p>
          </p:txBody>
        </p:sp>
        <p:sp>
          <p:nvSpPr>
            <p:cNvPr id="11" name="1">
              <a:extLst>
                <a:ext uri="{FF2B5EF4-FFF2-40B4-BE49-F238E27FC236}">
                  <a16:creationId xmlns:a16="http://schemas.microsoft.com/office/drawing/2014/main" id="{77A16621-7273-4DB1-8E4D-596B418A7BC5}"/>
                </a:ext>
              </a:extLst>
            </p:cNvPr>
            <p:cNvSpPr txBox="1"/>
            <p:nvPr/>
          </p:nvSpPr>
          <p:spPr>
            <a:xfrm>
              <a:off x="4151169" y="2768622"/>
              <a:ext cx="7382018" cy="640080"/>
            </a:xfrm>
            <a:prstGeom prst="rect">
              <a:avLst/>
            </a:prstGeom>
            <a:noFill/>
          </p:spPr>
          <p:txBody>
            <a:bodyPr rtlCol="0" wrap="square">
              <a:spAutoFit/>
            </a:bodyPr>
            <a:lstStyle/>
            <a:p>
              <a:r>
                <a:rPr altLang="en-US" lang="zh-CN">
                  <a:solidFill>
                    <a:schemeClr val="bg2">
                      <a:lumMod val="25000"/>
                    </a:schemeClr>
                  </a:solidFill>
                  <a:cs typeface="+mn-ea"/>
                  <a:sym typeface="+mn-lt"/>
                </a:rPr>
                <a:t>严格筛选献血员，保证血液和血制品质量，是降低输血后丁型肝炎发病率的有效方法</a:t>
              </a:r>
            </a:p>
          </p:txBody>
        </p:sp>
        <p:sp>
          <p:nvSpPr>
            <p:cNvPr id="13" name="1">
              <a:extLst>
                <a:ext uri="{FF2B5EF4-FFF2-40B4-BE49-F238E27FC236}">
                  <a16:creationId xmlns:a16="http://schemas.microsoft.com/office/drawing/2014/main" id="{8E7A8E1C-35EB-4C43-A484-CC937877634C}"/>
                </a:ext>
              </a:extLst>
            </p:cNvPr>
            <p:cNvSpPr/>
            <p:nvPr/>
          </p:nvSpPr>
          <p:spPr>
            <a:xfrm flipH="1">
              <a:off x="3932755" y="3225377"/>
              <a:ext cx="4690685" cy="393959"/>
            </a:xfrm>
            <a:prstGeom prst="rect">
              <a:avLst/>
            </a:prstGeom>
            <a:no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120949" compatLnSpc="1" forceAA="0" fromWordArt="0" lIns="241899" numCol="1" rIns="241899" rot="0" rtlCol="0" spcCol="0" spcFirstLastPara="0" tIns="120949" vert="horz" wrap="square">
              <a:prstTxWarp prst="textNoShape">
                <a:avLst/>
              </a:prstTxWarp>
              <a:noAutofit/>
            </a:bodyPr>
            <a:lstStyle/>
            <a:p>
              <a:pPr algn="ctr" defTabSz="2418832">
                <a:lnSpc>
                  <a:spcPct val="150000"/>
                </a:lnSpc>
              </a:pPr>
              <a:endParaRPr altLang="en-US" b="1" lang="zh-CN" sz="1323">
                <a:solidFill>
                  <a:schemeClr val="bg2">
                    <a:lumMod val="25000"/>
                  </a:schemeClr>
                </a:solidFill>
                <a:cs typeface="+mn-ea"/>
                <a:sym typeface="+mn-lt"/>
              </a:endParaRPr>
            </a:p>
          </p:txBody>
        </p:sp>
        <p:sp>
          <p:nvSpPr>
            <p:cNvPr id="14" name="1">
              <a:extLst>
                <a:ext uri="{FF2B5EF4-FFF2-40B4-BE49-F238E27FC236}">
                  <a16:creationId xmlns:a16="http://schemas.microsoft.com/office/drawing/2014/main" id="{E4DA915D-BD09-42B7-8CC9-490A8CC08872}"/>
                </a:ext>
              </a:extLst>
            </p:cNvPr>
            <p:cNvSpPr txBox="1"/>
            <p:nvPr/>
          </p:nvSpPr>
          <p:spPr>
            <a:xfrm>
              <a:off x="4152280" y="3537731"/>
              <a:ext cx="6839804" cy="514807"/>
            </a:xfrm>
            <a:prstGeom prst="rect">
              <a:avLst/>
            </a:prstGeom>
            <a:solidFill>
              <a:schemeClr val="accent1"/>
            </a:solidFill>
          </p:spPr>
          <p:txBody>
            <a:bodyPr rtlCol="0" wrap="square">
              <a:spAutoFit/>
            </a:bodyPr>
            <a:lstStyle/>
            <a:p>
              <a:pPr>
                <a:lnSpc>
                  <a:spcPct val="150000"/>
                </a:lnSpc>
              </a:pPr>
              <a:r>
                <a:rPr altLang="en-US" b="1" lang="zh-CN" sz="1852">
                  <a:solidFill>
                    <a:schemeClr val="bg1"/>
                  </a:solidFill>
                  <a:cs typeface="+mn-ea"/>
                  <a:sym typeface="+mn-lt"/>
                </a:rPr>
                <a:t>广泛接种乙肝疫苗</a:t>
              </a:r>
            </a:p>
          </p:txBody>
        </p:sp>
        <p:sp>
          <p:nvSpPr>
            <p:cNvPr id="15" name="1">
              <a:extLst>
                <a:ext uri="{FF2B5EF4-FFF2-40B4-BE49-F238E27FC236}">
                  <a16:creationId xmlns:a16="http://schemas.microsoft.com/office/drawing/2014/main" id="{64690B35-C021-4691-929F-BFFEBE4E7AAA}"/>
                </a:ext>
              </a:extLst>
            </p:cNvPr>
            <p:cNvSpPr txBox="1"/>
            <p:nvPr/>
          </p:nvSpPr>
          <p:spPr>
            <a:xfrm>
              <a:off x="4151169" y="4047699"/>
              <a:ext cx="6724648" cy="640080"/>
            </a:xfrm>
            <a:prstGeom prst="rect">
              <a:avLst/>
            </a:prstGeom>
            <a:noFill/>
          </p:spPr>
          <p:txBody>
            <a:bodyPr rtlCol="0" wrap="square">
              <a:spAutoFit/>
            </a:bodyPr>
            <a:lstStyle/>
            <a:p>
              <a:r>
                <a:rPr altLang="en-US" lang="zh-CN">
                  <a:solidFill>
                    <a:schemeClr val="bg2">
                      <a:lumMod val="25000"/>
                    </a:schemeClr>
                  </a:solidFill>
                  <a:cs typeface="+mn-ea"/>
                  <a:sym typeface="+mn-lt"/>
                </a:rPr>
                <a:t>对HBV易感者广泛接种乙肝疫苗，是最终消灭HBsAg携带状态的有力措施，也是控制HDV感染切实可行的方法</a:t>
              </a:r>
            </a:p>
          </p:txBody>
        </p:sp>
      </p:grpSp>
      <p:sp>
        <p:nvSpPr>
          <p:cNvPr id="16" name="1">
            <a:extLst>
              <a:ext uri="{FF2B5EF4-FFF2-40B4-BE49-F238E27FC236}">
                <a16:creationId xmlns:a16="http://schemas.microsoft.com/office/drawing/2014/main" id="{E85B7913-609A-4E49-A841-C4A1FF65D126}"/>
              </a:ext>
            </a:extLst>
          </p:cNvPr>
          <p:cNvSpPr/>
          <p:nvPr/>
        </p:nvSpPr>
        <p:spPr>
          <a:xfrm>
            <a:off x="616562" y="3009341"/>
            <a:ext cx="1127785" cy="2009601"/>
          </a:xfrm>
          <a:prstGeom prst="rect">
            <a:avLst/>
          </a:prstGeom>
          <a:solidFill>
            <a:schemeClr val="accent1"/>
          </a:solidFill>
          <a:ln cap="rnd" w="76200">
            <a:noFill/>
            <a:round/>
          </a:ln>
        </p:spPr>
        <p:style>
          <a:lnRef idx="1">
            <a:schemeClr val="accent1"/>
          </a:lnRef>
          <a:fillRef idx="0">
            <a:schemeClr val="accent1"/>
          </a:fillRef>
          <a:effectRef idx="0">
            <a:schemeClr val="accent1"/>
          </a:effectRef>
          <a:fontRef idx="minor">
            <a:schemeClr val="tx1"/>
          </a:fontRef>
        </p:style>
        <p:txBody>
          <a:bodyPr anchor="b" anchorCtr="0" bIns="120949" compatLnSpc="1" forceAA="0" fromWordArt="0" lIns="241899" numCol="1" rIns="241899" rot="0" rtlCol="0" spcCol="0" spcFirstLastPara="0" tIns="120949" vert="eaVert" wrap="square">
            <a:prstTxWarp prst="textNoShape">
              <a:avLst/>
            </a:prstTxWarp>
            <a:noAutofit/>
          </a:bodyPr>
          <a:lstStyle/>
          <a:p>
            <a:pPr algn="dist">
              <a:lnSpc>
                <a:spcPct val="150000"/>
              </a:lnSpc>
            </a:pPr>
            <a:r>
              <a:rPr altLang="en-US" b="1" lang="zh-CN" sz="4400">
                <a:solidFill>
                  <a:schemeClr val="bg1"/>
                </a:solidFill>
                <a:cs typeface="+mn-ea"/>
                <a:sym typeface="+mn-lt"/>
              </a:rPr>
              <a:t>丁肝</a:t>
            </a:r>
          </a:p>
        </p:txBody>
      </p:sp>
      <p:sp>
        <p:nvSpPr>
          <p:cNvPr id="18" name="箭头: V 形 17">
            <a:extLst>
              <a:ext uri="{FF2B5EF4-FFF2-40B4-BE49-F238E27FC236}">
                <a16:creationId xmlns:a16="http://schemas.microsoft.com/office/drawing/2014/main" id="{647D874C-7B79-4D2A-BDCA-BE4A2EF66BAC}"/>
              </a:ext>
            </a:extLst>
          </p:cNvPr>
          <p:cNvSpPr/>
          <p:nvPr/>
        </p:nvSpPr>
        <p:spPr>
          <a:xfrm>
            <a:off x="2270818" y="3318318"/>
            <a:ext cx="1391646" cy="1391646"/>
          </a:xfrm>
          <a:prstGeom prst="chevron">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Tree>
    <p:extLst>
      <p:ext uri="{BB962C8B-B14F-4D97-AF65-F5344CB8AC3E}">
        <p14:creationId val="3551145747"/>
      </p:ext>
    </p:extLst>
  </p:cSld>
  <p:clrMapOvr>
    <a:masterClrMapping/>
  </p:clrMapOvr>
  <mc:AlternateContent>
    <mc:Choice Requires="p15">
      <p:transition advTm="3000" p14:dur="1250" spd="slow">
        <p15:prstTrans invX="1"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anim calcmode="lin" valueType="num">
                                      <p:cBhvr>
                                        <p:cTn dur="1000" fill="hold" id="8"/>
                                        <p:tgtEl>
                                          <p:spTgt spid="16"/>
                                        </p:tgtEl>
                                        <p:attrNameLst>
                                          <p:attrName>ppt_x</p:attrName>
                                        </p:attrNameLst>
                                      </p:cBhvr>
                                      <p:tavLst>
                                        <p:tav tm="0">
                                          <p:val>
                                            <p:strVal val="#ppt_x"/>
                                          </p:val>
                                        </p:tav>
                                        <p:tav tm="100000">
                                          <p:val>
                                            <p:strVal val="#ppt_x"/>
                                          </p:val>
                                        </p:tav>
                                      </p:tavLst>
                                    </p:anim>
                                    <p:anim calcmode="lin" valueType="num">
                                      <p:cBhvr>
                                        <p:cTn dur="1000" fill="hold" id="9"/>
                                        <p:tgtEl>
                                          <p:spTgt spid="1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18"/>
                                        </p:tgtEl>
                                        <p:attrNameLst>
                                          <p:attrName>style.visibility</p:attrName>
                                        </p:attrNameLst>
                                      </p:cBhvr>
                                      <p:to>
                                        <p:strVal val="visible"/>
                                      </p:to>
                                    </p:set>
                                    <p:anim calcmode="lin" valueType="num">
                                      <p:cBhvr>
                                        <p:cTn dur="500" fill="hold" id="13"/>
                                        <p:tgtEl>
                                          <p:spTgt spid="18"/>
                                        </p:tgtEl>
                                        <p:attrNameLst>
                                          <p:attrName>ppt_w</p:attrName>
                                        </p:attrNameLst>
                                      </p:cBhvr>
                                      <p:tavLst>
                                        <p:tav tm="0">
                                          <p:val>
                                            <p:fltVal val="0"/>
                                          </p:val>
                                        </p:tav>
                                        <p:tav tm="100000">
                                          <p:val>
                                            <p:strVal val="#ppt_w"/>
                                          </p:val>
                                        </p:tav>
                                      </p:tavLst>
                                    </p:anim>
                                    <p:anim calcmode="lin" valueType="num">
                                      <p:cBhvr>
                                        <p:cTn dur="500" fill="hold" id="14"/>
                                        <p:tgtEl>
                                          <p:spTgt spid="18"/>
                                        </p:tgtEl>
                                        <p:attrNameLst>
                                          <p:attrName>ppt_h</p:attrName>
                                        </p:attrNameLst>
                                      </p:cBhvr>
                                      <p:tavLst>
                                        <p:tav tm="0">
                                          <p:val>
                                            <p:fltVal val="0"/>
                                          </p:val>
                                        </p:tav>
                                        <p:tav tm="100000">
                                          <p:val>
                                            <p:strVal val="#ppt_h"/>
                                          </p:val>
                                        </p:tav>
                                      </p:tavLst>
                                    </p:anim>
                                    <p:animEffect filter="fade" transition="in">
                                      <p:cBhvr>
                                        <p:cTn dur="500" id="15"/>
                                        <p:tgtEl>
                                          <p:spTgt spid="18"/>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17"/>
                                        </p:tgtEl>
                                        <p:attrNameLst>
                                          <p:attrName>style.visibility</p:attrName>
                                        </p:attrNameLst>
                                      </p:cBhvr>
                                      <p:to>
                                        <p:strVal val="visible"/>
                                      </p:to>
                                    </p:set>
                                    <p:animEffect filter="wipe(left)" transition="in">
                                      <p:cBhvr>
                                        <p:cTn dur="1000" id="19"/>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79AF87E3-401A-46ED-ACAF-87165EC9D4E3}"/>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C3E5C320-683D-49BC-BAB8-567D27C0FC04}"/>
              </a:ext>
            </a:extLst>
          </p:cNvPr>
          <p:cNvSpPr/>
          <p:nvPr/>
        </p:nvSpPr>
        <p:spPr>
          <a:xfrm>
            <a:off x="101600" y="101600"/>
            <a:ext cx="11988801" cy="665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a:extLst>
              <a:ext uri="{FF2B5EF4-FFF2-40B4-BE49-F238E27FC236}">
                <a16:creationId xmlns:a16="http://schemas.microsoft.com/office/drawing/2014/main" id="{1C61B6B5-0D57-4FE3-B0CD-36BE38251E67}"/>
              </a:ext>
            </a:extLst>
          </p:cNvPr>
          <p:cNvGrpSpPr/>
          <p:nvPr/>
        </p:nvGrpSpPr>
        <p:grpSpPr>
          <a:xfrm>
            <a:off x="833578" y="1319709"/>
            <a:ext cx="5600880" cy="787400"/>
            <a:chOff x="-1587" y="1701800"/>
            <a:chExt cx="5600880" cy="787400"/>
          </a:xfrm>
        </p:grpSpPr>
        <p:sp>
          <p:nvSpPr>
            <p:cNvPr id="5" name="矩形 4">
              <a:extLst>
                <a:ext uri="{FF2B5EF4-FFF2-40B4-BE49-F238E27FC236}">
                  <a16:creationId xmlns:a16="http://schemas.microsoft.com/office/drawing/2014/main" id="{C26B9190-9706-4A5E-8EFC-6BAFFE923A63}"/>
                </a:ext>
              </a:extLst>
            </p:cNvPr>
            <p:cNvSpPr/>
            <p:nvPr/>
          </p:nvSpPr>
          <p:spPr>
            <a:xfrm>
              <a:off x="-1587" y="1701800"/>
              <a:ext cx="2185987" cy="787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4400">
                  <a:cs typeface="+mn-ea"/>
                  <a:sym typeface="+mn-lt"/>
                </a:rPr>
                <a:t>目录</a:t>
              </a:r>
            </a:p>
          </p:txBody>
        </p:sp>
        <p:sp>
          <p:nvSpPr>
            <p:cNvPr id="6" name="文本框 5">
              <a:extLst>
                <a:ext uri="{FF2B5EF4-FFF2-40B4-BE49-F238E27FC236}">
                  <a16:creationId xmlns:a16="http://schemas.microsoft.com/office/drawing/2014/main" id="{40CBD870-16D8-455A-A97E-EB66CF279E9E}"/>
                </a:ext>
              </a:extLst>
            </p:cNvPr>
            <p:cNvSpPr txBox="1"/>
            <p:nvPr/>
          </p:nvSpPr>
          <p:spPr>
            <a:xfrm>
              <a:off x="2489266" y="1741557"/>
              <a:ext cx="3110027" cy="701040"/>
            </a:xfrm>
            <a:prstGeom prst="rect">
              <a:avLst/>
            </a:prstGeom>
            <a:noFill/>
          </p:spPr>
          <p:txBody>
            <a:bodyPr rtlCol="0" wrap="square">
              <a:spAutoFit/>
            </a:bodyPr>
            <a:lstStyle/>
            <a:p>
              <a:r>
                <a:rPr altLang="zh-CN" b="1" lang="en-US" sz="4000">
                  <a:solidFill>
                    <a:schemeClr val="accent1"/>
                  </a:solidFill>
                  <a:cs typeface="+mn-ea"/>
                  <a:sym typeface="+mn-lt"/>
                </a:rPr>
                <a:t>CONTENTS</a:t>
              </a:r>
            </a:p>
          </p:txBody>
        </p:sp>
      </p:grpSp>
      <p:grpSp>
        <p:nvGrpSpPr>
          <p:cNvPr id="7" name="组合 6">
            <a:extLst>
              <a:ext uri="{FF2B5EF4-FFF2-40B4-BE49-F238E27FC236}">
                <a16:creationId xmlns:a16="http://schemas.microsoft.com/office/drawing/2014/main" id="{345791F9-C48C-492A-93CC-1537207818A7}"/>
              </a:ext>
            </a:extLst>
          </p:cNvPr>
          <p:cNvGrpSpPr/>
          <p:nvPr/>
        </p:nvGrpSpPr>
        <p:grpSpPr>
          <a:xfrm>
            <a:off x="6510666" y="1359466"/>
            <a:ext cx="4907428" cy="4157486"/>
            <a:chOff x="6477000" y="1866900"/>
            <a:chExt cx="4178300" cy="3789268"/>
          </a:xfrm>
        </p:grpSpPr>
        <p:grpSp>
          <p:nvGrpSpPr>
            <p:cNvPr id="8" name="组合 7">
              <a:extLst>
                <a:ext uri="{FF2B5EF4-FFF2-40B4-BE49-F238E27FC236}">
                  <a16:creationId xmlns:a16="http://schemas.microsoft.com/office/drawing/2014/main" id="{DAEA0D31-A769-4FCF-8F06-9C79374C1856}"/>
                </a:ext>
              </a:extLst>
            </p:cNvPr>
            <p:cNvGrpSpPr/>
            <p:nvPr/>
          </p:nvGrpSpPr>
          <p:grpSpPr>
            <a:xfrm>
              <a:off x="6477000" y="1866900"/>
              <a:ext cx="1524000" cy="2067083"/>
              <a:chOff x="6477000" y="850900"/>
              <a:chExt cx="1524000" cy="3759200"/>
            </a:xfrm>
          </p:grpSpPr>
          <p:cxnSp>
            <p:nvCxnSpPr>
              <p:cNvPr id="12" name="直接连接符 11">
                <a:extLst>
                  <a:ext uri="{FF2B5EF4-FFF2-40B4-BE49-F238E27FC236}">
                    <a16:creationId xmlns:a16="http://schemas.microsoft.com/office/drawing/2014/main" id="{E3B6B362-2FC1-491A-959B-FF55CC8D7B09}"/>
                  </a:ext>
                </a:extLst>
              </p:cNvPr>
              <p:cNvCxnSpPr/>
              <p:nvPr/>
            </p:nvCxnSpPr>
            <p:spPr>
              <a:xfrm>
                <a:off x="6477000" y="850900"/>
                <a:ext cx="15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07C76410-A12B-4944-8621-6D7402218C16}"/>
                  </a:ext>
                </a:extLst>
              </p:cNvPr>
              <p:cNvCxnSpPr/>
              <p:nvPr/>
            </p:nvCxnSpPr>
            <p:spPr>
              <a:xfrm flipH="1">
                <a:off x="6477000" y="850900"/>
                <a:ext cx="0" cy="3759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E58F41F0-5275-442F-A676-77EAF16325D5}"/>
                </a:ext>
              </a:extLst>
            </p:cNvPr>
            <p:cNvGrpSpPr/>
            <p:nvPr/>
          </p:nvGrpSpPr>
          <p:grpSpPr>
            <a:xfrm>
              <a:off x="9131300" y="3540201"/>
              <a:ext cx="1524000" cy="2115967"/>
              <a:chOff x="9131300" y="2916438"/>
              <a:chExt cx="1524000" cy="3759200"/>
            </a:xfrm>
          </p:grpSpPr>
          <p:cxnSp>
            <p:nvCxnSpPr>
              <p:cNvPr id="10" name="直接连接符 9">
                <a:extLst>
                  <a:ext uri="{FF2B5EF4-FFF2-40B4-BE49-F238E27FC236}">
                    <a16:creationId xmlns:a16="http://schemas.microsoft.com/office/drawing/2014/main" id="{5C34E11A-3EF0-4185-A09C-E361B965EFD5}"/>
                  </a:ext>
                </a:extLst>
              </p:cNvPr>
              <p:cNvCxnSpPr/>
              <p:nvPr/>
            </p:nvCxnSpPr>
            <p:spPr>
              <a:xfrm>
                <a:off x="9131300" y="6675638"/>
                <a:ext cx="15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06684267-7A99-4294-9D8A-75EDF105813B}"/>
                  </a:ext>
                </a:extLst>
              </p:cNvPr>
              <p:cNvCxnSpPr/>
              <p:nvPr/>
            </p:nvCxnSpPr>
            <p:spPr>
              <a:xfrm flipH="1">
                <a:off x="10655300" y="2916438"/>
                <a:ext cx="0" cy="3759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pic>
        <p:nvPicPr>
          <p:cNvPr id="18" name="图片 17">
            <a:extLst>
              <a:ext uri="{FF2B5EF4-FFF2-40B4-BE49-F238E27FC236}">
                <a16:creationId xmlns:a16="http://schemas.microsoft.com/office/drawing/2014/main" id="{7FBC4F1A-B40F-40F6-BCB3-D091F53F2BB8}"/>
              </a:ext>
            </a:extLst>
          </p:cNvPr>
          <p:cNvPicPr>
            <a:picLocks noChangeAspect="1"/>
          </p:cNvPicPr>
          <p:nvPr/>
        </p:nvPicPr>
        <p:blipFill>
          <a:blip r:embed="rId2">
            <a:extLst>
              <a:ext uri="{28A0092B-C50C-407E-A947-70E740481C1C}">
                <a14:useLocalDpi val="0"/>
              </a:ext>
            </a:extLst>
          </a:blip>
          <a:srcRect b="15958"/>
          <a:stretch>
            <a:fillRect/>
          </a:stretch>
        </p:blipFill>
        <p:spPr>
          <a:xfrm>
            <a:off x="846277" y="2342245"/>
            <a:ext cx="5359523" cy="3002854"/>
          </a:xfrm>
          <a:prstGeom prst="rect">
            <a:avLst/>
          </a:prstGeom>
        </p:spPr>
      </p:pic>
      <p:sp>
        <p:nvSpPr>
          <p:cNvPr id="22" name="文本框 21">
            <a:extLst>
              <a:ext uri="{FF2B5EF4-FFF2-40B4-BE49-F238E27FC236}">
                <a16:creationId xmlns:a16="http://schemas.microsoft.com/office/drawing/2014/main" id="{0D0DB2E8-7EBB-4B1B-9F1F-95E3007E35AC}"/>
              </a:ext>
            </a:extLst>
          </p:cNvPr>
          <p:cNvSpPr txBox="1"/>
          <p:nvPr/>
        </p:nvSpPr>
        <p:spPr>
          <a:xfrm>
            <a:off x="7477854" y="1992737"/>
            <a:ext cx="3940240" cy="518160"/>
          </a:xfrm>
          <a:prstGeom prst="rect">
            <a:avLst/>
          </a:prstGeom>
          <a:noFill/>
        </p:spPr>
        <p:txBody>
          <a:bodyPr rtlCol="0" wrap="square">
            <a:spAutoFit/>
          </a:bodyPr>
          <a:lstStyle/>
          <a:p>
            <a:pPr algn="ctr"/>
            <a:r>
              <a:rPr altLang="en-US" b="1" lang="zh-CN" spc="100" sz="2800">
                <a:solidFill>
                  <a:schemeClr val="bg2">
                    <a:lumMod val="25000"/>
                  </a:schemeClr>
                </a:solidFill>
                <a:cs typeface="+mn-ea"/>
                <a:sym typeface="+mn-lt"/>
              </a:rPr>
              <a:t>病毒性肝炎常见类型</a:t>
            </a:r>
          </a:p>
        </p:txBody>
      </p:sp>
      <p:sp>
        <p:nvSpPr>
          <p:cNvPr id="24" name="文本框 23">
            <a:extLst>
              <a:ext uri="{FF2B5EF4-FFF2-40B4-BE49-F238E27FC236}">
                <a16:creationId xmlns:a16="http://schemas.microsoft.com/office/drawing/2014/main" id="{59AB2824-A15C-4178-8663-FD80591294AC}"/>
              </a:ext>
            </a:extLst>
          </p:cNvPr>
          <p:cNvSpPr txBox="1"/>
          <p:nvPr/>
        </p:nvSpPr>
        <p:spPr>
          <a:xfrm>
            <a:off x="7477854" y="3191385"/>
            <a:ext cx="3940250" cy="518160"/>
          </a:xfrm>
          <a:prstGeom prst="rect">
            <a:avLst/>
          </a:prstGeom>
          <a:noFill/>
        </p:spPr>
        <p:txBody>
          <a:bodyPr rtlCol="0" wrap="square">
            <a:spAutoFit/>
          </a:bodyPr>
          <a:lstStyle/>
          <a:p>
            <a:pPr algn="ctr"/>
            <a:r>
              <a:rPr altLang="en-US" b="1" lang="zh-CN" spc="100" sz="2800">
                <a:solidFill>
                  <a:schemeClr val="bg2">
                    <a:lumMod val="25000"/>
                  </a:schemeClr>
                </a:solidFill>
                <a:cs typeface="+mn-ea"/>
                <a:sym typeface="+mn-lt"/>
              </a:rPr>
              <a:t>常见传播途径及预防</a:t>
            </a:r>
          </a:p>
        </p:txBody>
      </p:sp>
      <p:sp>
        <p:nvSpPr>
          <p:cNvPr id="26" name="文本框 25">
            <a:extLst>
              <a:ext uri="{FF2B5EF4-FFF2-40B4-BE49-F238E27FC236}">
                <a16:creationId xmlns:a16="http://schemas.microsoft.com/office/drawing/2014/main" id="{AD93E12B-AF26-4712-821A-3FE8CE0FCAF7}"/>
              </a:ext>
            </a:extLst>
          </p:cNvPr>
          <p:cNvSpPr txBox="1"/>
          <p:nvPr/>
        </p:nvSpPr>
        <p:spPr>
          <a:xfrm>
            <a:off x="7477854" y="4390034"/>
            <a:ext cx="3940250" cy="518160"/>
          </a:xfrm>
          <a:prstGeom prst="rect">
            <a:avLst/>
          </a:prstGeom>
          <a:noFill/>
        </p:spPr>
        <p:txBody>
          <a:bodyPr rtlCol="0" wrap="square">
            <a:spAutoFit/>
          </a:bodyPr>
          <a:lstStyle/>
          <a:p>
            <a:pPr algn="ctr"/>
            <a:r>
              <a:rPr altLang="en-US" b="1" lang="zh-CN" spc="100" sz="2800">
                <a:solidFill>
                  <a:schemeClr val="bg2">
                    <a:lumMod val="25000"/>
                  </a:schemeClr>
                </a:solidFill>
                <a:cs typeface="+mn-ea"/>
                <a:sym typeface="+mn-lt"/>
              </a:rPr>
              <a:t>如何与肝炎患者相处</a:t>
            </a:r>
          </a:p>
        </p:txBody>
      </p:sp>
      <p:sp>
        <p:nvSpPr>
          <p:cNvPr id="27" name="圆角矩形 43">
            <a:extLst>
              <a:ext uri="{FF2B5EF4-FFF2-40B4-BE49-F238E27FC236}">
                <a16:creationId xmlns:a16="http://schemas.microsoft.com/office/drawing/2014/main" id="{07736657-B84E-47FB-A7AD-23889E0B538F}"/>
              </a:ext>
            </a:extLst>
          </p:cNvPr>
          <p:cNvSpPr/>
          <p:nvPr/>
        </p:nvSpPr>
        <p:spPr>
          <a:xfrm>
            <a:off x="6897052" y="1893250"/>
            <a:ext cx="735237" cy="73523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800" u="none">
                <a:ln>
                  <a:noFill/>
                </a:ln>
                <a:solidFill>
                  <a:srgbClr val="FFFFFF"/>
                </a:solidFill>
                <a:effectLst/>
                <a:uLnTx/>
                <a:uFillTx/>
                <a:latin panose="020f0302020204030204" typeface="思源黑体 CN"/>
                <a:cs typeface="+mn-ea"/>
                <a:sym typeface="+mn-lt"/>
              </a:rPr>
              <a:t>01</a:t>
            </a:r>
          </a:p>
        </p:txBody>
      </p:sp>
      <p:sp>
        <p:nvSpPr>
          <p:cNvPr id="28" name="圆角矩形 44">
            <a:extLst>
              <a:ext uri="{FF2B5EF4-FFF2-40B4-BE49-F238E27FC236}">
                <a16:creationId xmlns:a16="http://schemas.microsoft.com/office/drawing/2014/main" id="{C0E9939F-E655-44BD-B09F-83BFB7CC9765}"/>
              </a:ext>
            </a:extLst>
          </p:cNvPr>
          <p:cNvSpPr/>
          <p:nvPr/>
        </p:nvSpPr>
        <p:spPr>
          <a:xfrm>
            <a:off x="6897052" y="3067607"/>
            <a:ext cx="735237" cy="73523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800" u="none">
                <a:ln>
                  <a:noFill/>
                </a:ln>
                <a:solidFill>
                  <a:srgbClr val="FFFFFF"/>
                </a:solidFill>
                <a:effectLst/>
                <a:uLnTx/>
                <a:uFillTx/>
                <a:latin panose="020f0302020204030204" typeface="思源黑体 CN"/>
                <a:cs typeface="+mn-ea"/>
                <a:sym typeface="+mn-lt"/>
              </a:rPr>
              <a:t>02</a:t>
            </a:r>
          </a:p>
        </p:txBody>
      </p:sp>
      <p:sp>
        <p:nvSpPr>
          <p:cNvPr id="29" name="圆角矩形 45">
            <a:extLst>
              <a:ext uri="{FF2B5EF4-FFF2-40B4-BE49-F238E27FC236}">
                <a16:creationId xmlns:a16="http://schemas.microsoft.com/office/drawing/2014/main" id="{0DB5F1E6-F763-4E18-833C-88E756C5507A}"/>
              </a:ext>
            </a:extLst>
          </p:cNvPr>
          <p:cNvSpPr/>
          <p:nvPr/>
        </p:nvSpPr>
        <p:spPr>
          <a:xfrm>
            <a:off x="6897052" y="4241965"/>
            <a:ext cx="735237" cy="73523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800" u="none">
                <a:ln>
                  <a:noFill/>
                </a:ln>
                <a:solidFill>
                  <a:srgbClr val="FFFFFF"/>
                </a:solidFill>
                <a:effectLst/>
                <a:uLnTx/>
                <a:uFillTx/>
                <a:latin panose="020f0302020204030204" typeface="思源黑体 CN"/>
                <a:cs typeface="+mn-ea"/>
                <a:sym typeface="+mn-lt"/>
              </a:rPr>
              <a:t>03</a:t>
            </a:r>
          </a:p>
        </p:txBody>
      </p:sp>
    </p:spTree>
    <p:extLst>
      <p:ext uri="{BB962C8B-B14F-4D97-AF65-F5344CB8AC3E}">
        <p14:creationId val="2895279874"/>
      </p:ext>
    </p:extLst>
  </p:cSld>
  <p:clrMapOvr>
    <a:masterClrMapping/>
  </p:clrMapOvr>
  <p:transition advTm="3000"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1+#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p:cTn dur="500" fill="hold" id="12"/>
                                        <p:tgtEl>
                                          <p:spTgt spid="18"/>
                                        </p:tgtEl>
                                        <p:attrNameLst>
                                          <p:attrName>ppt_w</p:attrName>
                                        </p:attrNameLst>
                                      </p:cBhvr>
                                      <p:tavLst>
                                        <p:tav tm="0">
                                          <p:val>
                                            <p:fltVal val="0"/>
                                          </p:val>
                                        </p:tav>
                                        <p:tav tm="100000">
                                          <p:val>
                                            <p:strVal val="#ppt_w"/>
                                          </p:val>
                                        </p:tav>
                                      </p:tavLst>
                                    </p:anim>
                                    <p:anim calcmode="lin" valueType="num">
                                      <p:cBhvr>
                                        <p:cTn dur="500" fill="hold" id="13"/>
                                        <p:tgtEl>
                                          <p:spTgt spid="18"/>
                                        </p:tgtEl>
                                        <p:attrNameLst>
                                          <p:attrName>ppt_h</p:attrName>
                                        </p:attrNameLst>
                                      </p:cBhvr>
                                      <p:tavLst>
                                        <p:tav tm="0">
                                          <p:val>
                                            <p:fltVal val="0"/>
                                          </p:val>
                                        </p:tav>
                                        <p:tav tm="100000">
                                          <p:val>
                                            <p:strVal val="#ppt_h"/>
                                          </p:val>
                                        </p:tav>
                                      </p:tavLst>
                                    </p:anim>
                                    <p:animEffect filter="fade" transition="in">
                                      <p:cBhvr>
                                        <p:cTn dur="500" id="14"/>
                                        <p:tgtEl>
                                          <p:spTgt spid="18"/>
                                        </p:tgtEl>
                                      </p:cBhvr>
                                    </p:animEffect>
                                  </p:childTnLst>
                                </p:cTn>
                              </p:par>
                            </p:childTnLst>
                          </p:cTn>
                        </p:par>
                        <p:par>
                          <p:cTn fill="hold" id="15" nodeType="afterGroup">
                            <p:stCondLst>
                              <p:cond delay="1000"/>
                            </p:stCondLst>
                            <p:childTnLst>
                              <p:par>
                                <p:cTn fill="hold" id="16" nodeType="afterEffect" presetClass="entr" presetID="22" presetSubtype="4">
                                  <p:stCondLst>
                                    <p:cond delay="0"/>
                                  </p:stCondLst>
                                  <p:childTnLst>
                                    <p:set>
                                      <p:cBhvr>
                                        <p:cTn dur="1" fill="hold" id="17">
                                          <p:stCondLst>
                                            <p:cond delay="0"/>
                                          </p:stCondLst>
                                        </p:cTn>
                                        <p:tgtEl>
                                          <p:spTgt spid="7"/>
                                        </p:tgtEl>
                                        <p:attrNameLst>
                                          <p:attrName>style.visibility</p:attrName>
                                        </p:attrNameLst>
                                      </p:cBhvr>
                                      <p:to>
                                        <p:strVal val="visible"/>
                                      </p:to>
                                    </p:set>
                                    <p:animEffect filter="wipe(down)" transition="in">
                                      <p:cBhvr>
                                        <p:cTn dur="500" id="18"/>
                                        <p:tgtEl>
                                          <p:spTgt spid="7"/>
                                        </p:tgtEl>
                                      </p:cBhvr>
                                    </p:animEffect>
                                  </p:childTnLst>
                                </p:cTn>
                              </p:par>
                            </p:childTnLst>
                          </p:cTn>
                        </p:par>
                        <p:par>
                          <p:cTn fill="hold" id="19" nodeType="afterGroup">
                            <p:stCondLst>
                              <p:cond delay="1500"/>
                            </p:stCondLst>
                            <p:childTnLst>
                              <p:par>
                                <p:cTn fill="hold" grpId="0" id="20" nodeType="afterEffect" presetClass="entr" presetID="53" presetSubtype="0">
                                  <p:stCondLst>
                                    <p:cond delay="0"/>
                                  </p:stCondLst>
                                  <p:childTnLst>
                                    <p:set>
                                      <p:cBhvr>
                                        <p:cTn dur="1" fill="hold" id="21">
                                          <p:stCondLst>
                                            <p:cond delay="0"/>
                                          </p:stCondLst>
                                        </p:cTn>
                                        <p:tgtEl>
                                          <p:spTgt spid="27"/>
                                        </p:tgtEl>
                                        <p:attrNameLst>
                                          <p:attrName>style.visibility</p:attrName>
                                        </p:attrNameLst>
                                      </p:cBhvr>
                                      <p:to>
                                        <p:strVal val="visible"/>
                                      </p:to>
                                    </p:set>
                                    <p:anim calcmode="lin" valueType="num">
                                      <p:cBhvr>
                                        <p:cTn dur="500" fill="hold" id="22"/>
                                        <p:tgtEl>
                                          <p:spTgt spid="27"/>
                                        </p:tgtEl>
                                        <p:attrNameLst>
                                          <p:attrName>ppt_w</p:attrName>
                                        </p:attrNameLst>
                                      </p:cBhvr>
                                      <p:tavLst>
                                        <p:tav tm="0">
                                          <p:val>
                                            <p:fltVal val="0"/>
                                          </p:val>
                                        </p:tav>
                                        <p:tav tm="100000">
                                          <p:val>
                                            <p:strVal val="#ppt_w"/>
                                          </p:val>
                                        </p:tav>
                                      </p:tavLst>
                                    </p:anim>
                                    <p:anim calcmode="lin" valueType="num">
                                      <p:cBhvr>
                                        <p:cTn dur="500" fill="hold" id="23"/>
                                        <p:tgtEl>
                                          <p:spTgt spid="27"/>
                                        </p:tgtEl>
                                        <p:attrNameLst>
                                          <p:attrName>ppt_h</p:attrName>
                                        </p:attrNameLst>
                                      </p:cBhvr>
                                      <p:tavLst>
                                        <p:tav tm="0">
                                          <p:val>
                                            <p:fltVal val="0"/>
                                          </p:val>
                                        </p:tav>
                                        <p:tav tm="100000">
                                          <p:val>
                                            <p:strVal val="#ppt_h"/>
                                          </p:val>
                                        </p:tav>
                                      </p:tavLst>
                                    </p:anim>
                                    <p:animEffect filter="fade" transition="in">
                                      <p:cBhvr>
                                        <p:cTn dur="500" id="24"/>
                                        <p:tgtEl>
                                          <p:spTgt spid="27"/>
                                        </p:tgtEl>
                                      </p:cBhvr>
                                    </p:animEffect>
                                  </p:childTnLst>
                                </p:cTn>
                              </p:par>
                            </p:childTnLst>
                          </p:cTn>
                        </p:par>
                        <p:par>
                          <p:cTn fill="hold" id="25" nodeType="afterGroup">
                            <p:stCondLst>
                              <p:cond delay="2000"/>
                            </p:stCondLst>
                            <p:childTnLst>
                              <p:par>
                                <p:cTn fill="hold" grpId="0" id="26" nodeType="afterEffect" presetClass="entr" presetID="22" presetSubtype="8">
                                  <p:stCondLst>
                                    <p:cond delay="0"/>
                                  </p:stCondLst>
                                  <p:childTnLst>
                                    <p:set>
                                      <p:cBhvr>
                                        <p:cTn dur="1" fill="hold" id="27">
                                          <p:stCondLst>
                                            <p:cond delay="0"/>
                                          </p:stCondLst>
                                        </p:cTn>
                                        <p:tgtEl>
                                          <p:spTgt spid="22"/>
                                        </p:tgtEl>
                                        <p:attrNameLst>
                                          <p:attrName>style.visibility</p:attrName>
                                        </p:attrNameLst>
                                      </p:cBhvr>
                                      <p:to>
                                        <p:strVal val="visible"/>
                                      </p:to>
                                    </p:set>
                                    <p:animEffect filter="wipe(left)" transition="in">
                                      <p:cBhvr>
                                        <p:cTn dur="500" id="28"/>
                                        <p:tgtEl>
                                          <p:spTgt spid="22"/>
                                        </p:tgtEl>
                                      </p:cBhvr>
                                    </p:animEffect>
                                  </p:childTnLst>
                                </p:cTn>
                              </p:par>
                            </p:childTnLst>
                          </p:cTn>
                        </p:par>
                        <p:par>
                          <p:cTn fill="hold" id="29" nodeType="afterGroup">
                            <p:stCondLst>
                              <p:cond delay="2500"/>
                            </p:stCondLst>
                            <p:childTnLst>
                              <p:par>
                                <p:cTn fill="hold" grpId="0" id="30" nodeType="afterEffect" presetClass="entr" presetID="53" presetSubtype="0">
                                  <p:stCondLst>
                                    <p:cond delay="0"/>
                                  </p:stCondLst>
                                  <p:childTnLst>
                                    <p:set>
                                      <p:cBhvr>
                                        <p:cTn dur="1" fill="hold" id="31">
                                          <p:stCondLst>
                                            <p:cond delay="0"/>
                                          </p:stCondLst>
                                        </p:cTn>
                                        <p:tgtEl>
                                          <p:spTgt spid="28"/>
                                        </p:tgtEl>
                                        <p:attrNameLst>
                                          <p:attrName>style.visibility</p:attrName>
                                        </p:attrNameLst>
                                      </p:cBhvr>
                                      <p:to>
                                        <p:strVal val="visible"/>
                                      </p:to>
                                    </p:set>
                                    <p:anim calcmode="lin" valueType="num">
                                      <p:cBhvr>
                                        <p:cTn dur="500" fill="hold" id="32"/>
                                        <p:tgtEl>
                                          <p:spTgt spid="28"/>
                                        </p:tgtEl>
                                        <p:attrNameLst>
                                          <p:attrName>ppt_w</p:attrName>
                                        </p:attrNameLst>
                                      </p:cBhvr>
                                      <p:tavLst>
                                        <p:tav tm="0">
                                          <p:val>
                                            <p:fltVal val="0"/>
                                          </p:val>
                                        </p:tav>
                                        <p:tav tm="100000">
                                          <p:val>
                                            <p:strVal val="#ppt_w"/>
                                          </p:val>
                                        </p:tav>
                                      </p:tavLst>
                                    </p:anim>
                                    <p:anim calcmode="lin" valueType="num">
                                      <p:cBhvr>
                                        <p:cTn dur="500" fill="hold" id="33"/>
                                        <p:tgtEl>
                                          <p:spTgt spid="28"/>
                                        </p:tgtEl>
                                        <p:attrNameLst>
                                          <p:attrName>ppt_h</p:attrName>
                                        </p:attrNameLst>
                                      </p:cBhvr>
                                      <p:tavLst>
                                        <p:tav tm="0">
                                          <p:val>
                                            <p:fltVal val="0"/>
                                          </p:val>
                                        </p:tav>
                                        <p:tav tm="100000">
                                          <p:val>
                                            <p:strVal val="#ppt_h"/>
                                          </p:val>
                                        </p:tav>
                                      </p:tavLst>
                                    </p:anim>
                                    <p:animEffect filter="fade" transition="in">
                                      <p:cBhvr>
                                        <p:cTn dur="500" id="34"/>
                                        <p:tgtEl>
                                          <p:spTgt spid="28"/>
                                        </p:tgtEl>
                                      </p:cBhvr>
                                    </p:animEffect>
                                  </p:childTnLst>
                                </p:cTn>
                              </p:par>
                            </p:childTnLst>
                          </p:cTn>
                        </p:par>
                        <p:par>
                          <p:cTn fill="hold" id="35" nodeType="afterGroup">
                            <p:stCondLst>
                              <p:cond delay="3000"/>
                            </p:stCondLst>
                            <p:childTnLst>
                              <p:par>
                                <p:cTn fill="hold" grpId="0" id="36" nodeType="afterEffect" presetClass="entr" presetID="22" presetSubtype="8">
                                  <p:stCondLst>
                                    <p:cond delay="0"/>
                                  </p:stCondLst>
                                  <p:childTnLst>
                                    <p:set>
                                      <p:cBhvr>
                                        <p:cTn dur="1" fill="hold" id="37">
                                          <p:stCondLst>
                                            <p:cond delay="0"/>
                                          </p:stCondLst>
                                        </p:cTn>
                                        <p:tgtEl>
                                          <p:spTgt spid="24"/>
                                        </p:tgtEl>
                                        <p:attrNameLst>
                                          <p:attrName>style.visibility</p:attrName>
                                        </p:attrNameLst>
                                      </p:cBhvr>
                                      <p:to>
                                        <p:strVal val="visible"/>
                                      </p:to>
                                    </p:set>
                                    <p:animEffect filter="wipe(left)" transition="in">
                                      <p:cBhvr>
                                        <p:cTn dur="500" id="38"/>
                                        <p:tgtEl>
                                          <p:spTgt spid="24"/>
                                        </p:tgtEl>
                                      </p:cBhvr>
                                    </p:animEffect>
                                  </p:childTnLst>
                                </p:cTn>
                              </p:par>
                            </p:childTnLst>
                          </p:cTn>
                        </p:par>
                        <p:par>
                          <p:cTn fill="hold" id="39" nodeType="afterGroup">
                            <p:stCondLst>
                              <p:cond delay="3500"/>
                            </p:stCondLst>
                            <p:childTnLst>
                              <p:par>
                                <p:cTn fill="hold" grpId="0" id="40" nodeType="afterEffect" presetClass="entr" presetID="53" presetSubtype="0">
                                  <p:stCondLst>
                                    <p:cond delay="0"/>
                                  </p:stCondLst>
                                  <p:childTnLst>
                                    <p:set>
                                      <p:cBhvr>
                                        <p:cTn dur="1" fill="hold" id="41">
                                          <p:stCondLst>
                                            <p:cond delay="0"/>
                                          </p:stCondLst>
                                        </p:cTn>
                                        <p:tgtEl>
                                          <p:spTgt spid="29"/>
                                        </p:tgtEl>
                                        <p:attrNameLst>
                                          <p:attrName>style.visibility</p:attrName>
                                        </p:attrNameLst>
                                      </p:cBhvr>
                                      <p:to>
                                        <p:strVal val="visible"/>
                                      </p:to>
                                    </p:set>
                                    <p:anim calcmode="lin" valueType="num">
                                      <p:cBhvr>
                                        <p:cTn dur="500" fill="hold" id="42"/>
                                        <p:tgtEl>
                                          <p:spTgt spid="29"/>
                                        </p:tgtEl>
                                        <p:attrNameLst>
                                          <p:attrName>ppt_w</p:attrName>
                                        </p:attrNameLst>
                                      </p:cBhvr>
                                      <p:tavLst>
                                        <p:tav tm="0">
                                          <p:val>
                                            <p:fltVal val="0"/>
                                          </p:val>
                                        </p:tav>
                                        <p:tav tm="100000">
                                          <p:val>
                                            <p:strVal val="#ppt_w"/>
                                          </p:val>
                                        </p:tav>
                                      </p:tavLst>
                                    </p:anim>
                                    <p:anim calcmode="lin" valueType="num">
                                      <p:cBhvr>
                                        <p:cTn dur="500" fill="hold" id="43"/>
                                        <p:tgtEl>
                                          <p:spTgt spid="29"/>
                                        </p:tgtEl>
                                        <p:attrNameLst>
                                          <p:attrName>ppt_h</p:attrName>
                                        </p:attrNameLst>
                                      </p:cBhvr>
                                      <p:tavLst>
                                        <p:tav tm="0">
                                          <p:val>
                                            <p:fltVal val="0"/>
                                          </p:val>
                                        </p:tav>
                                        <p:tav tm="100000">
                                          <p:val>
                                            <p:strVal val="#ppt_h"/>
                                          </p:val>
                                        </p:tav>
                                      </p:tavLst>
                                    </p:anim>
                                    <p:animEffect filter="fade" transition="in">
                                      <p:cBhvr>
                                        <p:cTn dur="500" id="44"/>
                                        <p:tgtEl>
                                          <p:spTgt spid="29"/>
                                        </p:tgtEl>
                                      </p:cBhvr>
                                    </p:animEffect>
                                  </p:childTnLst>
                                </p:cTn>
                              </p:par>
                            </p:childTnLst>
                          </p:cTn>
                        </p:par>
                        <p:par>
                          <p:cTn fill="hold" id="45" nodeType="afterGroup">
                            <p:stCondLst>
                              <p:cond delay="4000"/>
                            </p:stCondLst>
                            <p:childTnLst>
                              <p:par>
                                <p:cTn fill="hold" grpId="0" id="46" nodeType="afterEffect" presetClass="entr" presetID="22" presetSubtype="8">
                                  <p:stCondLst>
                                    <p:cond delay="0"/>
                                  </p:stCondLst>
                                  <p:childTnLst>
                                    <p:set>
                                      <p:cBhvr>
                                        <p:cTn dur="1" fill="hold" id="47">
                                          <p:stCondLst>
                                            <p:cond delay="0"/>
                                          </p:stCondLst>
                                        </p:cTn>
                                        <p:tgtEl>
                                          <p:spTgt spid="26"/>
                                        </p:tgtEl>
                                        <p:attrNameLst>
                                          <p:attrName>style.visibility</p:attrName>
                                        </p:attrNameLst>
                                      </p:cBhvr>
                                      <p:to>
                                        <p:strVal val="visible"/>
                                      </p:to>
                                    </p:set>
                                    <p:animEffect filter="wipe(left)" transition="in">
                                      <p:cBhvr>
                                        <p:cTn dur="500" id="48"/>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4"/>
      <p:bldP grpId="0" spid="26"/>
      <p:bldP grpId="0" spid="27"/>
      <p:bldP grpId="0" spid="28"/>
      <p:bldP grpId="0" spid="2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a:extLst>
              <a:ext uri="{FF2B5EF4-FFF2-40B4-BE49-F238E27FC236}">
                <a16:creationId xmlns:a16="http://schemas.microsoft.com/office/drawing/2014/main" id="{5A1563A6-4006-4488-A3E7-3B86B866367D}"/>
              </a:ext>
            </a:extLst>
          </p:cNvPr>
          <p:cNvSpPr txBox="1"/>
          <p:nvPr/>
        </p:nvSpPr>
        <p:spPr>
          <a:xfrm>
            <a:off x="2117110" y="318404"/>
            <a:ext cx="5960090" cy="640080"/>
          </a:xfrm>
          <a:prstGeom prst="rect">
            <a:avLst/>
          </a:prstGeom>
          <a:noFill/>
        </p:spPr>
        <p:txBody>
          <a:bodyPr rtlCol="0" wrap="square">
            <a:spAutoFit/>
          </a:bodyPr>
          <a:lstStyle/>
          <a:p>
            <a:r>
              <a:rPr altLang="en-US" b="1" lang="zh-CN" spc="378" sz="3600">
                <a:solidFill>
                  <a:schemeClr val="bg2">
                    <a:lumMod val="25000"/>
                  </a:schemeClr>
                </a:solidFill>
                <a:cs typeface="+mn-ea"/>
                <a:sym typeface="+mn-lt"/>
              </a:rPr>
              <a:t>戊型病毒性肝炎的预防</a:t>
            </a:r>
          </a:p>
        </p:txBody>
      </p:sp>
      <p:sp>
        <p:nvSpPr>
          <p:cNvPr id="14" name="1">
            <a:extLst>
              <a:ext uri="{FF2B5EF4-FFF2-40B4-BE49-F238E27FC236}">
                <a16:creationId xmlns:a16="http://schemas.microsoft.com/office/drawing/2014/main" id="{56A84EFD-3767-48B6-8836-1F776934D58B}"/>
              </a:ext>
            </a:extLst>
          </p:cNvPr>
          <p:cNvSpPr txBox="1"/>
          <p:nvPr/>
        </p:nvSpPr>
        <p:spPr>
          <a:xfrm>
            <a:off x="673310" y="2311366"/>
            <a:ext cx="10845385" cy="822960"/>
          </a:xfrm>
          <a:prstGeom prst="rect">
            <a:avLst/>
          </a:prstGeom>
          <a:noFill/>
        </p:spPr>
        <p:txBody>
          <a:bodyPr rtlCol="0" wrap="square">
            <a:spAutoFit/>
          </a:bodyPr>
          <a:lstStyle>
            <a:defPPr>
              <a:defRPr lang="zh-CN"/>
            </a:defPPr>
            <a:lvl1pPr algn="ctr">
              <a:lnSpc>
                <a:spcPct val="150000"/>
              </a:lnSpc>
              <a:defRPr sz="1200">
                <a:solidFill>
                  <a:schemeClr val="bg1">
                    <a:lumMod val="50000"/>
                  </a:schemeClr>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r>
              <a:rPr altLang="en-US" lang="zh-CN" sz="1600">
                <a:solidFill>
                  <a:schemeClr val="bg2">
                    <a:lumMod val="25000"/>
                  </a:schemeClr>
                </a:solidFill>
                <a:cs typeface="+mn-ea"/>
                <a:sym typeface="+mn-lt"/>
              </a:rPr>
              <a:t>戊型肝炎多数病例症状较轻</a:t>
            </a:r>
          </a:p>
          <a:p>
            <a:r>
              <a:rPr altLang="en-US" lang="zh-CN" sz="1600">
                <a:solidFill>
                  <a:schemeClr val="bg2">
                    <a:lumMod val="25000"/>
                  </a:schemeClr>
                </a:solidFill>
                <a:cs typeface="+mn-ea"/>
                <a:sym typeface="+mn-lt"/>
              </a:rPr>
              <a:t>根据临床特点、肝功能检查，参考流行病学资料。排除HAV、HBV、HCV感染和其他原因引起的急性肝损害。</a:t>
            </a:r>
          </a:p>
        </p:txBody>
      </p:sp>
      <p:sp>
        <p:nvSpPr>
          <p:cNvPr id="15" name="1">
            <a:extLst>
              <a:ext uri="{FF2B5EF4-FFF2-40B4-BE49-F238E27FC236}">
                <a16:creationId xmlns:a16="http://schemas.microsoft.com/office/drawing/2014/main" id="{62DBE27E-8BFD-41D1-A63D-854D4FBA996B}"/>
              </a:ext>
            </a:extLst>
          </p:cNvPr>
          <p:cNvSpPr txBox="1"/>
          <p:nvPr/>
        </p:nvSpPr>
        <p:spPr>
          <a:xfrm>
            <a:off x="673310" y="1598779"/>
            <a:ext cx="10845385" cy="719255"/>
          </a:xfrm>
          <a:prstGeom prst="rect">
            <a:avLst/>
          </a:prstGeom>
          <a:noFill/>
          <a:ln>
            <a:noFill/>
          </a:ln>
        </p:spPr>
        <p:txBody>
          <a:bodyPr anchor="b" anchorCtr="0" bIns="120949" lIns="241899" rIns="241899" tIns="120949"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150000"/>
              </a:lnSpc>
              <a:buSzPct val="25000"/>
            </a:pPr>
            <a:r>
              <a:rPr altLang="en-US" b="1" lang="zh-CN" sz="2000">
                <a:solidFill>
                  <a:schemeClr val="accent1"/>
                </a:solidFill>
                <a:cs typeface="+mn-ea"/>
                <a:sym typeface="+mn-lt"/>
              </a:rPr>
              <a:t>免疫电镜技术（IEM）和免疫荧光法（IF）检疗</a:t>
            </a:r>
          </a:p>
        </p:txBody>
      </p:sp>
      <p:sp>
        <p:nvSpPr>
          <p:cNvPr id="16" name="1">
            <a:extLst>
              <a:ext uri="{FF2B5EF4-FFF2-40B4-BE49-F238E27FC236}">
                <a16:creationId xmlns:a16="http://schemas.microsoft.com/office/drawing/2014/main" id="{97853C9C-4018-471E-A23D-171567B48572}"/>
              </a:ext>
            </a:extLst>
          </p:cNvPr>
          <p:cNvSpPr/>
          <p:nvPr/>
        </p:nvSpPr>
        <p:spPr>
          <a:xfrm>
            <a:off x="5237910" y="3817440"/>
            <a:ext cx="1747899" cy="518056"/>
          </a:xfrm>
          <a:prstGeom prst="rect">
            <a:avLst/>
          </a:prstGeom>
          <a:noFill/>
          <a:ln>
            <a:noFill/>
          </a:ln>
        </p:spPr>
        <p:txBody>
          <a:bodyPr anchor="ctr" bIns="120949" lIns="241899" rIns="241899" tIns="120949" wrap="square">
            <a:noAutofit/>
          </a:bodyPr>
          <a:lstStyle/>
          <a:p>
            <a:pPr algn="ctr" fontAlgn="base">
              <a:lnSpc>
                <a:spcPct val="160000"/>
              </a:lnSpc>
              <a:spcBef>
                <a:spcPct val="0"/>
              </a:spcBef>
              <a:spcAft>
                <a:spcPct val="0"/>
              </a:spcAft>
              <a:tabLst>
                <a:tab pos="603059"/>
              </a:tabLst>
              <a:defRPr/>
            </a:pPr>
            <a:r>
              <a:rPr altLang="en-US" b="1" lang="zh-CN" sz="1852">
                <a:solidFill>
                  <a:schemeClr val="bg2">
                    <a:lumMod val="25000"/>
                  </a:schemeClr>
                </a:solidFill>
                <a:cs typeface="+mn-ea"/>
                <a:sym typeface="+mn-lt"/>
              </a:rPr>
              <a:t>合理饮食</a:t>
            </a:r>
          </a:p>
        </p:txBody>
      </p:sp>
      <p:sp>
        <p:nvSpPr>
          <p:cNvPr id="17" name="1">
            <a:extLst>
              <a:ext uri="{FF2B5EF4-FFF2-40B4-BE49-F238E27FC236}">
                <a16:creationId xmlns:a16="http://schemas.microsoft.com/office/drawing/2014/main" id="{DB193542-CA58-4AF8-A915-9BF89CBC50A5}"/>
              </a:ext>
            </a:extLst>
          </p:cNvPr>
          <p:cNvSpPr/>
          <p:nvPr/>
        </p:nvSpPr>
        <p:spPr>
          <a:xfrm>
            <a:off x="4736967" y="4431118"/>
            <a:ext cx="2747414" cy="1187844"/>
          </a:xfrm>
          <a:prstGeom prst="rect">
            <a:avLst/>
          </a:prstGeom>
          <a:ln>
            <a:noFill/>
          </a:ln>
        </p:spPr>
        <p:txBody>
          <a:bodyPr anchor="t" bIns="120949" lIns="241899" rIns="241899" tIns="120949" wrap="square">
            <a:noAutofit/>
          </a:bodyPr>
          <a:lstStyle/>
          <a:p>
            <a:pPr algn="just" hangingPunct="0">
              <a:lnSpc>
                <a:spcPct val="150000"/>
              </a:lnSpc>
            </a:pPr>
            <a:r>
              <a:rPr altLang="en-US" lang="zh-CN" sz="1600">
                <a:solidFill>
                  <a:schemeClr val="bg2">
                    <a:lumMod val="25000"/>
                  </a:schemeClr>
                </a:solidFill>
                <a:cs typeface="+mn-ea"/>
                <a:sym typeface="+mn-lt"/>
              </a:rPr>
              <a:t>以合乎患者口味，易消化的清淡食物为宜。应含多种维生素，脂肪不宜限制过严</a:t>
            </a:r>
          </a:p>
        </p:txBody>
      </p:sp>
      <p:sp>
        <p:nvSpPr>
          <p:cNvPr id="18" name="1">
            <a:extLst>
              <a:ext uri="{FF2B5EF4-FFF2-40B4-BE49-F238E27FC236}">
                <a16:creationId xmlns:a16="http://schemas.microsoft.com/office/drawing/2014/main" id="{551AEB3D-E371-40AB-B06F-537F584C9C6A}"/>
              </a:ext>
            </a:extLst>
          </p:cNvPr>
          <p:cNvSpPr/>
          <p:nvPr/>
        </p:nvSpPr>
        <p:spPr>
          <a:xfrm>
            <a:off x="7757537" y="4706541"/>
            <a:ext cx="565458" cy="318499"/>
          </a:xfrm>
          <a:prstGeom prst="homePlate">
            <a:avLst/>
          </a:prstGeom>
          <a:solidFill>
            <a:schemeClr val="accent1"/>
          </a:solid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120949" compatLnSpc="1" forceAA="0" fromWordArt="0" lIns="241899" numCol="1" rIns="241899" rot="0" rtlCol="0" spcCol="0" spcFirstLastPara="0" tIns="120949" vert="horz" wrap="square">
            <a:prstTxWarp prst="textNoShape">
              <a:avLst/>
            </a:prstTxWarp>
            <a:noAutofit/>
          </a:bodyPr>
          <a:lstStyle/>
          <a:p>
            <a:pPr algn="ctr" defTabSz="2418832">
              <a:lnSpc>
                <a:spcPct val="150000"/>
              </a:lnSpc>
            </a:pPr>
            <a:endParaRPr altLang="en-US" b="1" lang="zh-CN" sz="1323">
              <a:solidFill>
                <a:schemeClr val="bg2">
                  <a:lumMod val="25000"/>
                </a:schemeClr>
              </a:solidFill>
              <a:cs typeface="+mn-ea"/>
              <a:sym typeface="+mn-lt"/>
            </a:endParaRPr>
          </a:p>
        </p:txBody>
      </p:sp>
      <p:sp>
        <p:nvSpPr>
          <p:cNvPr id="19" name="1">
            <a:extLst>
              <a:ext uri="{FF2B5EF4-FFF2-40B4-BE49-F238E27FC236}">
                <a16:creationId xmlns:a16="http://schemas.microsoft.com/office/drawing/2014/main" id="{5A5530D9-5968-4A42-A233-9C5D49E3D7F6}"/>
              </a:ext>
            </a:extLst>
          </p:cNvPr>
          <p:cNvSpPr/>
          <p:nvPr/>
        </p:nvSpPr>
        <p:spPr>
          <a:xfrm flipH="1">
            <a:off x="3856305" y="4706541"/>
            <a:ext cx="565458" cy="318499"/>
          </a:xfrm>
          <a:prstGeom prst="homePlate">
            <a:avLst/>
          </a:prstGeom>
          <a:solidFill>
            <a:schemeClr val="accent1"/>
          </a:solid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120949" compatLnSpc="1" forceAA="0" fromWordArt="0" lIns="241899" numCol="1" rIns="241899" rot="0" rtlCol="0" spcCol="0" spcFirstLastPara="0" tIns="120949" vert="horz" wrap="square">
            <a:prstTxWarp prst="textNoShape">
              <a:avLst/>
            </a:prstTxWarp>
            <a:noAutofit/>
          </a:bodyPr>
          <a:lstStyle/>
          <a:p>
            <a:pPr algn="ctr" defTabSz="2418832">
              <a:lnSpc>
                <a:spcPct val="150000"/>
              </a:lnSpc>
            </a:pPr>
            <a:endParaRPr altLang="en-US" b="1" lang="zh-CN" sz="1323">
              <a:solidFill>
                <a:schemeClr val="bg2">
                  <a:lumMod val="25000"/>
                </a:schemeClr>
              </a:solidFill>
              <a:cs typeface="+mn-ea"/>
              <a:sym typeface="+mn-lt"/>
            </a:endParaRPr>
          </a:p>
        </p:txBody>
      </p:sp>
      <p:sp>
        <p:nvSpPr>
          <p:cNvPr id="20" name="1">
            <a:extLst>
              <a:ext uri="{FF2B5EF4-FFF2-40B4-BE49-F238E27FC236}">
                <a16:creationId xmlns:a16="http://schemas.microsoft.com/office/drawing/2014/main" id="{178E1C0F-D33E-4593-89EE-17C9E96C88DB}"/>
              </a:ext>
            </a:extLst>
          </p:cNvPr>
          <p:cNvSpPr/>
          <p:nvPr/>
        </p:nvSpPr>
        <p:spPr>
          <a:xfrm>
            <a:off x="1597642" y="3889443"/>
            <a:ext cx="1504974" cy="446055"/>
          </a:xfrm>
          <a:prstGeom prst="rect">
            <a:avLst/>
          </a:prstGeom>
          <a:noFill/>
          <a:ln>
            <a:noFill/>
          </a:ln>
        </p:spPr>
        <p:txBody>
          <a:bodyPr anchor="ctr" bIns="120949" lIns="241899" rIns="241899" tIns="120949" wrap="square">
            <a:no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fontAlgn="base">
              <a:lnSpc>
                <a:spcPct val="150000"/>
              </a:lnSpc>
              <a:spcBef>
                <a:spcPct val="0"/>
              </a:spcBef>
              <a:spcAft>
                <a:spcPct val="0"/>
              </a:spcAft>
              <a:tabLst>
                <a:tab pos="603059"/>
              </a:tabLst>
              <a:defRPr/>
            </a:pPr>
            <a:r>
              <a:rPr altLang="en-US" b="1" lang="zh-CN" sz="1852">
                <a:solidFill>
                  <a:schemeClr val="bg2">
                    <a:lumMod val="25000"/>
                  </a:schemeClr>
                </a:solidFill>
                <a:cs typeface="+mn-ea"/>
                <a:sym typeface="+mn-lt"/>
              </a:rPr>
              <a:t>适当休息</a:t>
            </a:r>
          </a:p>
        </p:txBody>
      </p:sp>
      <p:sp>
        <p:nvSpPr>
          <p:cNvPr id="21" name="1">
            <a:extLst>
              <a:ext uri="{FF2B5EF4-FFF2-40B4-BE49-F238E27FC236}">
                <a16:creationId xmlns:a16="http://schemas.microsoft.com/office/drawing/2014/main" id="{FD4294CF-EAEF-46F2-B34E-14C350699D92}"/>
              </a:ext>
            </a:extLst>
          </p:cNvPr>
          <p:cNvSpPr/>
          <p:nvPr/>
        </p:nvSpPr>
        <p:spPr>
          <a:xfrm>
            <a:off x="1166323" y="4440231"/>
            <a:ext cx="2365569" cy="1022755"/>
          </a:xfrm>
          <a:prstGeom prst="rect">
            <a:avLst/>
          </a:prstGeom>
          <a:ln>
            <a:noFill/>
          </a:ln>
        </p:spPr>
        <p:txBody>
          <a:bodyPr anchor="t" bIns="120949" lIns="241899" rIns="241899" tIns="120949" wrap="square">
            <a:no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just">
              <a:lnSpc>
                <a:spcPct val="150000"/>
              </a:lnSpc>
            </a:pPr>
            <a:r>
              <a:rPr altLang="en-US" lang="zh-CN" sz="1600">
                <a:solidFill>
                  <a:schemeClr val="bg2">
                    <a:lumMod val="25000"/>
                  </a:schemeClr>
                </a:solidFill>
                <a:cs typeface="+mn-ea"/>
                <a:sym typeface="+mn-lt"/>
              </a:rPr>
              <a:t>早期严格卧床休息最为重要，症状明显好转可逐渐增加活动量</a:t>
            </a:r>
          </a:p>
        </p:txBody>
      </p:sp>
      <p:sp>
        <p:nvSpPr>
          <p:cNvPr id="22" name="1">
            <a:extLst>
              <a:ext uri="{FF2B5EF4-FFF2-40B4-BE49-F238E27FC236}">
                <a16:creationId xmlns:a16="http://schemas.microsoft.com/office/drawing/2014/main" id="{45E7EDF1-2942-4F7F-B2EF-D8CE47490B26}"/>
              </a:ext>
            </a:extLst>
          </p:cNvPr>
          <p:cNvSpPr/>
          <p:nvPr/>
        </p:nvSpPr>
        <p:spPr>
          <a:xfrm>
            <a:off x="9024862" y="3889443"/>
            <a:ext cx="1504974" cy="446055"/>
          </a:xfrm>
          <a:prstGeom prst="rect">
            <a:avLst/>
          </a:prstGeom>
          <a:noFill/>
          <a:ln>
            <a:noFill/>
          </a:ln>
        </p:spPr>
        <p:txBody>
          <a:bodyPr anchor="ctr" bIns="120949" lIns="241899" rIns="241899" tIns="120949" wrap="square">
            <a:noAutofit/>
          </a:bodyPr>
          <a:lstStyle/>
          <a:p>
            <a:pPr algn="ctr" fontAlgn="base">
              <a:lnSpc>
                <a:spcPct val="150000"/>
              </a:lnSpc>
              <a:spcBef>
                <a:spcPct val="0"/>
              </a:spcBef>
              <a:spcAft>
                <a:spcPct val="0"/>
              </a:spcAft>
              <a:tabLst>
                <a:tab pos="603059"/>
              </a:tabLst>
              <a:defRPr/>
            </a:pPr>
            <a:r>
              <a:rPr altLang="en-US" b="1" lang="zh-CN" sz="1852">
                <a:solidFill>
                  <a:schemeClr val="bg2">
                    <a:lumMod val="25000"/>
                  </a:schemeClr>
                </a:solidFill>
                <a:cs typeface="+mn-ea"/>
                <a:sym typeface="+mn-lt"/>
              </a:rPr>
              <a:t>医学治疗</a:t>
            </a:r>
          </a:p>
        </p:txBody>
      </p:sp>
      <p:sp>
        <p:nvSpPr>
          <p:cNvPr id="23" name="1">
            <a:extLst>
              <a:ext uri="{FF2B5EF4-FFF2-40B4-BE49-F238E27FC236}">
                <a16:creationId xmlns:a16="http://schemas.microsoft.com/office/drawing/2014/main" id="{C996930F-01DB-4EC4-9536-DABE296F3F4C}"/>
              </a:ext>
            </a:extLst>
          </p:cNvPr>
          <p:cNvSpPr/>
          <p:nvPr/>
        </p:nvSpPr>
        <p:spPr>
          <a:xfrm>
            <a:off x="8593543" y="4440231"/>
            <a:ext cx="2365569" cy="1022755"/>
          </a:xfrm>
          <a:prstGeom prst="rect">
            <a:avLst/>
          </a:prstGeom>
          <a:ln>
            <a:noFill/>
          </a:ln>
        </p:spPr>
        <p:txBody>
          <a:bodyPr anchor="t" bIns="120949" lIns="241899" rIns="241899" tIns="120949" wrap="square">
            <a:noAutofit/>
          </a:bodyPr>
          <a:lstStyle/>
          <a:p>
            <a:pPr algn="just" hangingPunct="0" latinLnBrk="1">
              <a:lnSpc>
                <a:spcPct val="150000"/>
              </a:lnSpc>
            </a:pPr>
            <a:r>
              <a:rPr altLang="en-US" lang="zh-CN" sz="1600">
                <a:solidFill>
                  <a:schemeClr val="bg2">
                    <a:lumMod val="25000"/>
                  </a:schemeClr>
                </a:solidFill>
                <a:cs typeface="+mn-ea"/>
                <a:sym typeface="+mn-lt"/>
              </a:rPr>
              <a:t>应用百分之十的葡萄糖液1000～1500ml加入维生素C3g每日1次</a:t>
            </a:r>
          </a:p>
        </p:txBody>
      </p:sp>
    </p:spTree>
    <p:extLst>
      <p:ext uri="{BB962C8B-B14F-4D97-AF65-F5344CB8AC3E}">
        <p14:creationId val="3417940975"/>
      </p:ext>
    </p:extLst>
  </p:cSld>
  <p:clrMapOvr>
    <a:masterClrMapping/>
  </p:clrMapOvr>
  <mc:AlternateContent>
    <mc:Choice Requires="p14">
      <p:transition advTm="3000" p14:dur="1400" spd="slow">
        <p14:doors/>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1000" id="7"/>
                                        <p:tgtEl>
                                          <p:spTgt spid="15"/>
                                        </p:tgtEl>
                                      </p:cBhvr>
                                    </p:animEffect>
                                    <p:anim calcmode="lin" valueType="num">
                                      <p:cBhvr>
                                        <p:cTn dur="1000" fill="hold" id="8"/>
                                        <p:tgtEl>
                                          <p:spTgt spid="15"/>
                                        </p:tgtEl>
                                        <p:attrNameLst>
                                          <p:attrName>ppt_x</p:attrName>
                                        </p:attrNameLst>
                                      </p:cBhvr>
                                      <p:tavLst>
                                        <p:tav tm="0">
                                          <p:val>
                                            <p:strVal val="#ppt_x"/>
                                          </p:val>
                                        </p:tav>
                                        <p:tav tm="100000">
                                          <p:val>
                                            <p:strVal val="#ppt_x"/>
                                          </p:val>
                                        </p:tav>
                                      </p:tavLst>
                                    </p:anim>
                                    <p:anim calcmode="lin" valueType="num">
                                      <p:cBhvr>
                                        <p:cTn dur="1000" fill="hold" id="9"/>
                                        <p:tgtEl>
                                          <p:spTgt spid="1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6" presetSubtype="21">
                                  <p:stCondLst>
                                    <p:cond delay="0"/>
                                  </p:stCondLst>
                                  <p:childTnLst>
                                    <p:set>
                                      <p:cBhvr>
                                        <p:cTn dur="1" fill="hold" id="12">
                                          <p:stCondLst>
                                            <p:cond delay="0"/>
                                          </p:stCondLst>
                                        </p:cTn>
                                        <p:tgtEl>
                                          <p:spTgt spid="14"/>
                                        </p:tgtEl>
                                        <p:attrNameLst>
                                          <p:attrName>style.visibility</p:attrName>
                                        </p:attrNameLst>
                                      </p:cBhvr>
                                      <p:to>
                                        <p:strVal val="visible"/>
                                      </p:to>
                                    </p:set>
                                    <p:animEffect filter="barn(inVertical)" transition="in">
                                      <p:cBhvr>
                                        <p:cTn dur="500" id="13"/>
                                        <p:tgtEl>
                                          <p:spTgt spid="14"/>
                                        </p:tgtEl>
                                      </p:cBhvr>
                                    </p:animEffect>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20"/>
                                        </p:tgtEl>
                                        <p:attrNameLst>
                                          <p:attrName>style.visibility</p:attrName>
                                        </p:attrNameLst>
                                      </p:cBhvr>
                                      <p:to>
                                        <p:strVal val="visible"/>
                                      </p:to>
                                    </p:set>
                                    <p:animEffect filter="fade" transition="in">
                                      <p:cBhvr>
                                        <p:cTn dur="1000" id="17"/>
                                        <p:tgtEl>
                                          <p:spTgt spid="20"/>
                                        </p:tgtEl>
                                      </p:cBhvr>
                                    </p:animEffect>
                                    <p:anim calcmode="lin" valueType="num">
                                      <p:cBhvr>
                                        <p:cTn dur="1000" fill="hold" id="18"/>
                                        <p:tgtEl>
                                          <p:spTgt spid="20"/>
                                        </p:tgtEl>
                                        <p:attrNameLst>
                                          <p:attrName>ppt_x</p:attrName>
                                        </p:attrNameLst>
                                      </p:cBhvr>
                                      <p:tavLst>
                                        <p:tav tm="0">
                                          <p:val>
                                            <p:strVal val="#ppt_x"/>
                                          </p:val>
                                        </p:tav>
                                        <p:tav tm="100000">
                                          <p:val>
                                            <p:strVal val="#ppt_x"/>
                                          </p:val>
                                        </p:tav>
                                      </p:tavLst>
                                    </p:anim>
                                    <p:anim calcmode="lin" valueType="num">
                                      <p:cBhvr>
                                        <p:cTn dur="1000" fill="hold" id="19"/>
                                        <p:tgtEl>
                                          <p:spTgt spid="20"/>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21"/>
                                        </p:tgtEl>
                                        <p:attrNameLst>
                                          <p:attrName>style.visibility</p:attrName>
                                        </p:attrNameLst>
                                      </p:cBhvr>
                                      <p:to>
                                        <p:strVal val="visible"/>
                                      </p:to>
                                    </p:set>
                                    <p:animEffect filter="fade" transition="in">
                                      <p:cBhvr>
                                        <p:cTn dur="1000" id="22"/>
                                        <p:tgtEl>
                                          <p:spTgt spid="21"/>
                                        </p:tgtEl>
                                      </p:cBhvr>
                                    </p:animEffect>
                                    <p:anim calcmode="lin" valueType="num">
                                      <p:cBhvr>
                                        <p:cTn dur="1000" fill="hold" id="23"/>
                                        <p:tgtEl>
                                          <p:spTgt spid="21"/>
                                        </p:tgtEl>
                                        <p:attrNameLst>
                                          <p:attrName>ppt_x</p:attrName>
                                        </p:attrNameLst>
                                      </p:cBhvr>
                                      <p:tavLst>
                                        <p:tav tm="0">
                                          <p:val>
                                            <p:strVal val="#ppt_x"/>
                                          </p:val>
                                        </p:tav>
                                        <p:tav tm="100000">
                                          <p:val>
                                            <p:strVal val="#ppt_x"/>
                                          </p:val>
                                        </p:tav>
                                      </p:tavLst>
                                    </p:anim>
                                    <p:anim calcmode="lin" valueType="num">
                                      <p:cBhvr>
                                        <p:cTn dur="1000" fill="hold" id="24"/>
                                        <p:tgtEl>
                                          <p:spTgt spid="21"/>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16"/>
                                        </p:tgtEl>
                                        <p:attrNameLst>
                                          <p:attrName>style.visibility</p:attrName>
                                        </p:attrNameLst>
                                      </p:cBhvr>
                                      <p:to>
                                        <p:strVal val="visible"/>
                                      </p:to>
                                    </p:set>
                                    <p:animEffect filter="fade" transition="in">
                                      <p:cBhvr>
                                        <p:cTn dur="1000" id="27"/>
                                        <p:tgtEl>
                                          <p:spTgt spid="16"/>
                                        </p:tgtEl>
                                      </p:cBhvr>
                                    </p:animEffect>
                                    <p:anim calcmode="lin" valueType="num">
                                      <p:cBhvr>
                                        <p:cTn dur="1000" fill="hold" id="28"/>
                                        <p:tgtEl>
                                          <p:spTgt spid="16"/>
                                        </p:tgtEl>
                                        <p:attrNameLst>
                                          <p:attrName>ppt_x</p:attrName>
                                        </p:attrNameLst>
                                      </p:cBhvr>
                                      <p:tavLst>
                                        <p:tav tm="0">
                                          <p:val>
                                            <p:strVal val="#ppt_x"/>
                                          </p:val>
                                        </p:tav>
                                        <p:tav tm="100000">
                                          <p:val>
                                            <p:strVal val="#ppt_x"/>
                                          </p:val>
                                        </p:tav>
                                      </p:tavLst>
                                    </p:anim>
                                    <p:anim calcmode="lin" valueType="num">
                                      <p:cBhvr>
                                        <p:cTn dur="1000" fill="hold" id="29"/>
                                        <p:tgtEl>
                                          <p:spTgt spid="16"/>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17"/>
                                        </p:tgtEl>
                                        <p:attrNameLst>
                                          <p:attrName>style.visibility</p:attrName>
                                        </p:attrNameLst>
                                      </p:cBhvr>
                                      <p:to>
                                        <p:strVal val="visible"/>
                                      </p:to>
                                    </p:set>
                                    <p:animEffect filter="fade" transition="in">
                                      <p:cBhvr>
                                        <p:cTn dur="1000" id="32"/>
                                        <p:tgtEl>
                                          <p:spTgt spid="17"/>
                                        </p:tgtEl>
                                      </p:cBhvr>
                                    </p:animEffect>
                                    <p:anim calcmode="lin" valueType="num">
                                      <p:cBhvr>
                                        <p:cTn dur="1000" fill="hold" id="33"/>
                                        <p:tgtEl>
                                          <p:spTgt spid="17"/>
                                        </p:tgtEl>
                                        <p:attrNameLst>
                                          <p:attrName>ppt_x</p:attrName>
                                        </p:attrNameLst>
                                      </p:cBhvr>
                                      <p:tavLst>
                                        <p:tav tm="0">
                                          <p:val>
                                            <p:strVal val="#ppt_x"/>
                                          </p:val>
                                        </p:tav>
                                        <p:tav tm="100000">
                                          <p:val>
                                            <p:strVal val="#ppt_x"/>
                                          </p:val>
                                        </p:tav>
                                      </p:tavLst>
                                    </p:anim>
                                    <p:anim calcmode="lin" valueType="num">
                                      <p:cBhvr>
                                        <p:cTn dur="1000" fill="hold" id="34"/>
                                        <p:tgtEl>
                                          <p:spTgt spid="17"/>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22"/>
                                        </p:tgtEl>
                                        <p:attrNameLst>
                                          <p:attrName>style.visibility</p:attrName>
                                        </p:attrNameLst>
                                      </p:cBhvr>
                                      <p:to>
                                        <p:strVal val="visible"/>
                                      </p:to>
                                    </p:set>
                                    <p:animEffect filter="fade" transition="in">
                                      <p:cBhvr>
                                        <p:cTn dur="1000" id="37"/>
                                        <p:tgtEl>
                                          <p:spTgt spid="22"/>
                                        </p:tgtEl>
                                      </p:cBhvr>
                                    </p:animEffect>
                                    <p:anim calcmode="lin" valueType="num">
                                      <p:cBhvr>
                                        <p:cTn dur="1000" fill="hold" id="38"/>
                                        <p:tgtEl>
                                          <p:spTgt spid="22"/>
                                        </p:tgtEl>
                                        <p:attrNameLst>
                                          <p:attrName>ppt_x</p:attrName>
                                        </p:attrNameLst>
                                      </p:cBhvr>
                                      <p:tavLst>
                                        <p:tav tm="0">
                                          <p:val>
                                            <p:strVal val="#ppt_x"/>
                                          </p:val>
                                        </p:tav>
                                        <p:tav tm="100000">
                                          <p:val>
                                            <p:strVal val="#ppt_x"/>
                                          </p:val>
                                        </p:tav>
                                      </p:tavLst>
                                    </p:anim>
                                    <p:anim calcmode="lin" valueType="num">
                                      <p:cBhvr>
                                        <p:cTn dur="1000" fill="hold" id="39"/>
                                        <p:tgtEl>
                                          <p:spTgt spid="22"/>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23"/>
                                        </p:tgtEl>
                                        <p:attrNameLst>
                                          <p:attrName>style.visibility</p:attrName>
                                        </p:attrNameLst>
                                      </p:cBhvr>
                                      <p:to>
                                        <p:strVal val="visible"/>
                                      </p:to>
                                    </p:set>
                                    <p:animEffect filter="fade" transition="in">
                                      <p:cBhvr>
                                        <p:cTn dur="1000" id="42"/>
                                        <p:tgtEl>
                                          <p:spTgt spid="23"/>
                                        </p:tgtEl>
                                      </p:cBhvr>
                                    </p:animEffect>
                                    <p:anim calcmode="lin" valueType="num">
                                      <p:cBhvr>
                                        <p:cTn dur="1000" fill="hold" id="43"/>
                                        <p:tgtEl>
                                          <p:spTgt spid="23"/>
                                        </p:tgtEl>
                                        <p:attrNameLst>
                                          <p:attrName>ppt_x</p:attrName>
                                        </p:attrNameLst>
                                      </p:cBhvr>
                                      <p:tavLst>
                                        <p:tav tm="0">
                                          <p:val>
                                            <p:strVal val="#ppt_x"/>
                                          </p:val>
                                        </p:tav>
                                        <p:tav tm="100000">
                                          <p:val>
                                            <p:strVal val="#ppt_x"/>
                                          </p:val>
                                        </p:tav>
                                      </p:tavLst>
                                    </p:anim>
                                    <p:anim calcmode="lin" valueType="num">
                                      <p:cBhvr>
                                        <p:cTn dur="1000" fill="hold" id="44"/>
                                        <p:tgtEl>
                                          <p:spTgt spid="23"/>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2500"/>
                            </p:stCondLst>
                            <p:childTnLst>
                              <p:par>
                                <p:cTn fill="hold" grpId="0" id="46" nodeType="afterEffect" presetClass="entr" presetID="53" presetSubtype="0">
                                  <p:stCondLst>
                                    <p:cond delay="0"/>
                                  </p:stCondLst>
                                  <p:childTnLst>
                                    <p:set>
                                      <p:cBhvr>
                                        <p:cTn dur="1" fill="hold" id="47">
                                          <p:stCondLst>
                                            <p:cond delay="0"/>
                                          </p:stCondLst>
                                        </p:cTn>
                                        <p:tgtEl>
                                          <p:spTgt spid="19"/>
                                        </p:tgtEl>
                                        <p:attrNameLst>
                                          <p:attrName>style.visibility</p:attrName>
                                        </p:attrNameLst>
                                      </p:cBhvr>
                                      <p:to>
                                        <p:strVal val="visible"/>
                                      </p:to>
                                    </p:set>
                                    <p:anim calcmode="lin" valueType="num">
                                      <p:cBhvr>
                                        <p:cTn dur="500" fill="hold" id="48"/>
                                        <p:tgtEl>
                                          <p:spTgt spid="19"/>
                                        </p:tgtEl>
                                        <p:attrNameLst>
                                          <p:attrName>ppt_w</p:attrName>
                                        </p:attrNameLst>
                                      </p:cBhvr>
                                      <p:tavLst>
                                        <p:tav tm="0">
                                          <p:val>
                                            <p:fltVal val="0"/>
                                          </p:val>
                                        </p:tav>
                                        <p:tav tm="100000">
                                          <p:val>
                                            <p:strVal val="#ppt_w"/>
                                          </p:val>
                                        </p:tav>
                                      </p:tavLst>
                                    </p:anim>
                                    <p:anim calcmode="lin" valueType="num">
                                      <p:cBhvr>
                                        <p:cTn dur="500" fill="hold" id="49"/>
                                        <p:tgtEl>
                                          <p:spTgt spid="19"/>
                                        </p:tgtEl>
                                        <p:attrNameLst>
                                          <p:attrName>ppt_h</p:attrName>
                                        </p:attrNameLst>
                                      </p:cBhvr>
                                      <p:tavLst>
                                        <p:tav tm="0">
                                          <p:val>
                                            <p:fltVal val="0"/>
                                          </p:val>
                                        </p:tav>
                                        <p:tav tm="100000">
                                          <p:val>
                                            <p:strVal val="#ppt_h"/>
                                          </p:val>
                                        </p:tav>
                                      </p:tavLst>
                                    </p:anim>
                                    <p:animEffect filter="fade" transition="in">
                                      <p:cBhvr>
                                        <p:cTn dur="500" id="50"/>
                                        <p:tgtEl>
                                          <p:spTgt spid="19"/>
                                        </p:tgtEl>
                                      </p:cBhvr>
                                    </p:animEffect>
                                  </p:childTnLst>
                                </p:cTn>
                              </p:par>
                              <p:par>
                                <p:cTn fill="hold" grpId="0" id="51" nodeType="withEffect" presetClass="entr" presetID="53" presetSubtype="0">
                                  <p:stCondLst>
                                    <p:cond delay="0"/>
                                  </p:stCondLst>
                                  <p:childTnLst>
                                    <p:set>
                                      <p:cBhvr>
                                        <p:cTn dur="1" fill="hold" id="52">
                                          <p:stCondLst>
                                            <p:cond delay="0"/>
                                          </p:stCondLst>
                                        </p:cTn>
                                        <p:tgtEl>
                                          <p:spTgt spid="18"/>
                                        </p:tgtEl>
                                        <p:attrNameLst>
                                          <p:attrName>style.visibility</p:attrName>
                                        </p:attrNameLst>
                                      </p:cBhvr>
                                      <p:to>
                                        <p:strVal val="visible"/>
                                      </p:to>
                                    </p:set>
                                    <p:anim calcmode="lin" valueType="num">
                                      <p:cBhvr>
                                        <p:cTn dur="500" fill="hold" id="53"/>
                                        <p:tgtEl>
                                          <p:spTgt spid="18"/>
                                        </p:tgtEl>
                                        <p:attrNameLst>
                                          <p:attrName>ppt_w</p:attrName>
                                        </p:attrNameLst>
                                      </p:cBhvr>
                                      <p:tavLst>
                                        <p:tav tm="0">
                                          <p:val>
                                            <p:fltVal val="0"/>
                                          </p:val>
                                        </p:tav>
                                        <p:tav tm="100000">
                                          <p:val>
                                            <p:strVal val="#ppt_w"/>
                                          </p:val>
                                        </p:tav>
                                      </p:tavLst>
                                    </p:anim>
                                    <p:anim calcmode="lin" valueType="num">
                                      <p:cBhvr>
                                        <p:cTn dur="500" fill="hold" id="54"/>
                                        <p:tgtEl>
                                          <p:spTgt spid="18"/>
                                        </p:tgtEl>
                                        <p:attrNameLst>
                                          <p:attrName>ppt_h</p:attrName>
                                        </p:attrNameLst>
                                      </p:cBhvr>
                                      <p:tavLst>
                                        <p:tav tm="0">
                                          <p:val>
                                            <p:fltVal val="0"/>
                                          </p:val>
                                        </p:tav>
                                        <p:tav tm="100000">
                                          <p:val>
                                            <p:strVal val="#ppt_h"/>
                                          </p:val>
                                        </p:tav>
                                      </p:tavLst>
                                    </p:anim>
                                    <p:animEffect filter="fade" transition="in">
                                      <p:cBhvr>
                                        <p:cTn dur="500" id="55"/>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19"/>
      <p:bldP grpId="0" spid="20"/>
      <p:bldP grpId="0" spid="21"/>
      <p:bldP grpId="0" spid="22"/>
      <p:bldP grpId="0" spid="2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a:extLst>
              <a:ext uri="{FF2B5EF4-FFF2-40B4-BE49-F238E27FC236}">
                <a16:creationId xmlns:a16="http://schemas.microsoft.com/office/drawing/2014/main" id="{6D515C11-ACD2-4FA1-85D5-DCC514E1BA3B}"/>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a:extLst>
              <a:ext uri="{FF2B5EF4-FFF2-40B4-BE49-F238E27FC236}">
                <a16:creationId xmlns:a16="http://schemas.microsoft.com/office/drawing/2014/main" id="{1061F012-2438-4D3A-B25F-913002CD989C}"/>
              </a:ext>
            </a:extLst>
          </p:cNvPr>
          <p:cNvSpPr/>
          <p:nvPr/>
        </p:nvSpPr>
        <p:spPr>
          <a:xfrm>
            <a:off x="101600" y="101600"/>
            <a:ext cx="11988801" cy="665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a:extLst>
              <a:ext uri="{FF2B5EF4-FFF2-40B4-BE49-F238E27FC236}">
                <a16:creationId xmlns:a16="http://schemas.microsoft.com/office/drawing/2014/main" id="{55DD5855-71DC-48B9-BE77-393DFB2BF409}"/>
              </a:ext>
            </a:extLst>
          </p:cNvPr>
          <p:cNvGrpSpPr/>
          <p:nvPr/>
        </p:nvGrpSpPr>
        <p:grpSpPr>
          <a:xfrm>
            <a:off x="5183238" y="3142084"/>
            <a:ext cx="6466566" cy="2256658"/>
            <a:chOff x="1497124" y="691029"/>
            <a:chExt cx="2659574" cy="928120"/>
          </a:xfrm>
        </p:grpSpPr>
        <p:sp>
          <p:nvSpPr>
            <p:cNvPr id="5" name="íşļiḍé">
              <a:extLst>
                <a:ext uri="{FF2B5EF4-FFF2-40B4-BE49-F238E27FC236}">
                  <a16:creationId xmlns:a16="http://schemas.microsoft.com/office/drawing/2014/main" id="{0EE2B74D-026F-4210-B4CA-482A30376D7E}"/>
                </a:ext>
              </a:extLst>
            </p:cNvPr>
            <p:cNvSpPr txBox="1"/>
            <p:nvPr/>
          </p:nvSpPr>
          <p:spPr>
            <a:xfrm>
              <a:off x="1497124" y="691029"/>
              <a:ext cx="2628400" cy="338451"/>
            </a:xfrm>
            <a:prstGeom prst="rect">
              <a:avLst/>
            </a:prstGeom>
          </p:spPr>
          <p:txBody>
            <a:bodyPr/>
            <a:lstStyle>
              <a:lvl1pPr algn="l" defTabSz="345643" eaLnBrk="1" hangingPunct="1" latinLnBrk="0" rtl="0">
                <a:lnSpc>
                  <a:spcPct val="90000"/>
                </a:lnSpc>
                <a:spcBef>
                  <a:spcPct val="0"/>
                </a:spcBef>
                <a:buNone/>
                <a:defRPr kern="1200" sz="1663">
                  <a:solidFill>
                    <a:schemeClr val="tx1"/>
                  </a:solidFill>
                  <a:latin typeface="+mj-lt"/>
                  <a:ea typeface="+mj-ea"/>
                  <a:cs typeface="+mj-cs"/>
                </a:defRPr>
              </a:lvl1pPr>
            </a:lstStyle>
            <a:p>
              <a:r>
                <a:rPr altLang="en-US" b="1" lang="zh-CN" spc="300" sz="4800">
                  <a:solidFill>
                    <a:schemeClr val="tx1">
                      <a:lumMod val="75000"/>
                      <a:lumOff val="25000"/>
                    </a:schemeClr>
                  </a:solidFill>
                  <a:latin typeface="+mn-lt"/>
                  <a:ea typeface="+mn-ea"/>
                  <a:cs typeface="+mn-ea"/>
                  <a:sym typeface="+mn-lt"/>
                </a:rPr>
                <a:t>如何与肝炎患者相处</a:t>
              </a:r>
            </a:p>
          </p:txBody>
        </p:sp>
        <p:sp>
          <p:nvSpPr>
            <p:cNvPr id="6" name="iṧḷîḑè">
              <a:extLst>
                <a:ext uri="{FF2B5EF4-FFF2-40B4-BE49-F238E27FC236}">
                  <a16:creationId xmlns:a16="http://schemas.microsoft.com/office/drawing/2014/main" id="{63E8D6C8-F909-47D3-9BC1-9522CDBAE544}"/>
                </a:ext>
              </a:extLst>
            </p:cNvPr>
            <p:cNvSpPr txBox="1"/>
            <p:nvPr/>
          </p:nvSpPr>
          <p:spPr>
            <a:xfrm>
              <a:off x="1501894" y="1212357"/>
              <a:ext cx="2654804" cy="406792"/>
            </a:xfrm>
            <a:prstGeom prst="rect">
              <a:avLst/>
            </a:prstGeom>
          </p:spPr>
          <p:txBody>
            <a:bodyPr/>
            <a:lstStyle>
              <a:lvl1pPr algn="l" defTabSz="345643" eaLnBrk="1" hangingPunct="1" indent="-86411" latinLnBrk="0" marL="86411" rtl="0">
                <a:lnSpc>
                  <a:spcPct val="90000"/>
                </a:lnSpc>
                <a:spcBef>
                  <a:spcPts val="378"/>
                </a:spcBef>
                <a:buFont charset="0" panose="020b0604020202020204" pitchFamily="34" typeface="Arial"/>
                <a:buChar char="•"/>
                <a:defRPr kern="1200" sz="1058">
                  <a:solidFill>
                    <a:schemeClr val="tx1"/>
                  </a:solidFill>
                  <a:latin typeface="+mn-lt"/>
                  <a:ea typeface="+mn-ea"/>
                  <a:cs typeface="+mn-cs"/>
                </a:defRPr>
              </a:lvl1pPr>
              <a:lvl2pPr algn="l" defTabSz="345643" eaLnBrk="1" hangingPunct="1" indent="-86411" latinLnBrk="0" marL="259232" rtl="0">
                <a:lnSpc>
                  <a:spcPct val="90000"/>
                </a:lnSpc>
                <a:spcBef>
                  <a:spcPts val="189"/>
                </a:spcBef>
                <a:buFont charset="0" panose="020b0604020202020204" pitchFamily="34" typeface="Arial"/>
                <a:buChar char="•"/>
                <a:defRPr kern="1200" sz="907">
                  <a:solidFill>
                    <a:schemeClr val="tx1"/>
                  </a:solidFill>
                  <a:latin typeface="+mn-lt"/>
                  <a:ea typeface="+mn-ea"/>
                  <a:cs typeface="+mn-cs"/>
                </a:defRPr>
              </a:lvl2pPr>
              <a:lvl3pPr algn="l" defTabSz="345643" eaLnBrk="1" hangingPunct="1" indent="-86411" latinLnBrk="0" marL="432054" rtl="0">
                <a:lnSpc>
                  <a:spcPct val="90000"/>
                </a:lnSpc>
                <a:spcBef>
                  <a:spcPts val="189"/>
                </a:spcBef>
                <a:buFont charset="0" panose="020b0604020202020204" pitchFamily="34" typeface="Arial"/>
                <a:buChar char="•"/>
                <a:defRPr kern="1200" sz="756">
                  <a:solidFill>
                    <a:schemeClr val="tx1"/>
                  </a:solidFill>
                  <a:latin typeface="+mn-lt"/>
                  <a:ea typeface="+mn-ea"/>
                  <a:cs typeface="+mn-cs"/>
                </a:defRPr>
              </a:lvl3pPr>
              <a:lvl4pPr algn="l" defTabSz="345643" eaLnBrk="1" hangingPunct="1" indent="-86411" latinLnBrk="0" marL="604876" rtl="0">
                <a:lnSpc>
                  <a:spcPct val="90000"/>
                </a:lnSpc>
                <a:spcBef>
                  <a:spcPts val="189"/>
                </a:spcBef>
                <a:buFont charset="0" panose="020b0604020202020204" pitchFamily="34" typeface="Arial"/>
                <a:buChar char="•"/>
                <a:defRPr kern="1200" sz="680">
                  <a:solidFill>
                    <a:schemeClr val="tx1"/>
                  </a:solidFill>
                  <a:latin typeface="+mn-lt"/>
                  <a:ea typeface="+mn-ea"/>
                  <a:cs typeface="+mn-cs"/>
                </a:defRPr>
              </a:lvl4pPr>
              <a:lvl5pPr algn="l" defTabSz="345643" eaLnBrk="1" hangingPunct="1" indent="-86411" latinLnBrk="0" marL="777697" rtl="0">
                <a:lnSpc>
                  <a:spcPct val="90000"/>
                </a:lnSpc>
                <a:spcBef>
                  <a:spcPts val="189"/>
                </a:spcBef>
                <a:buFont charset="0" panose="020b0604020202020204" pitchFamily="34" typeface="Arial"/>
                <a:buChar char="•"/>
                <a:defRPr kern="1200" sz="680">
                  <a:solidFill>
                    <a:schemeClr val="tx1"/>
                  </a:solidFill>
                  <a:latin typeface="+mn-lt"/>
                  <a:ea typeface="+mn-ea"/>
                  <a:cs typeface="+mn-cs"/>
                </a:defRPr>
              </a:lvl5pPr>
              <a:lvl6pPr algn="l" defTabSz="345643" eaLnBrk="1" hangingPunct="1" indent="-86411" latinLnBrk="0" marL="950519" rtl="0">
                <a:lnSpc>
                  <a:spcPct val="90000"/>
                </a:lnSpc>
                <a:spcBef>
                  <a:spcPts val="189"/>
                </a:spcBef>
                <a:buFont charset="0" panose="020b0604020202020204" pitchFamily="34" typeface="Arial"/>
                <a:buChar char="•"/>
                <a:defRPr kern="1200" sz="680">
                  <a:solidFill>
                    <a:schemeClr val="tx1"/>
                  </a:solidFill>
                  <a:latin typeface="+mn-lt"/>
                  <a:ea typeface="+mn-ea"/>
                  <a:cs typeface="+mn-cs"/>
                </a:defRPr>
              </a:lvl6pPr>
              <a:lvl7pPr algn="l" defTabSz="345643" eaLnBrk="1" hangingPunct="1" indent="-86411" latinLnBrk="0" marL="1123340" rtl="0">
                <a:lnSpc>
                  <a:spcPct val="90000"/>
                </a:lnSpc>
                <a:spcBef>
                  <a:spcPts val="189"/>
                </a:spcBef>
                <a:buFont charset="0" panose="020b0604020202020204" pitchFamily="34" typeface="Arial"/>
                <a:buChar char="•"/>
                <a:defRPr kern="1200" sz="680">
                  <a:solidFill>
                    <a:schemeClr val="tx1"/>
                  </a:solidFill>
                  <a:latin typeface="+mn-lt"/>
                  <a:ea typeface="+mn-ea"/>
                  <a:cs typeface="+mn-cs"/>
                </a:defRPr>
              </a:lvl7pPr>
              <a:lvl8pPr algn="l" defTabSz="345643" eaLnBrk="1" hangingPunct="1" indent="-86411" latinLnBrk="0" marL="1296162" rtl="0">
                <a:lnSpc>
                  <a:spcPct val="90000"/>
                </a:lnSpc>
                <a:spcBef>
                  <a:spcPts val="189"/>
                </a:spcBef>
                <a:buFont charset="0" panose="020b0604020202020204" pitchFamily="34" typeface="Arial"/>
                <a:buChar char="•"/>
                <a:defRPr kern="1200" sz="680">
                  <a:solidFill>
                    <a:schemeClr val="tx1"/>
                  </a:solidFill>
                  <a:latin typeface="+mn-lt"/>
                  <a:ea typeface="+mn-ea"/>
                  <a:cs typeface="+mn-cs"/>
                </a:defRPr>
              </a:lvl8pPr>
              <a:lvl9pPr algn="l" defTabSz="345643" eaLnBrk="1" hangingPunct="1" indent="-86411" latinLnBrk="0" marL="1468984" rtl="0">
                <a:lnSpc>
                  <a:spcPct val="90000"/>
                </a:lnSpc>
                <a:spcBef>
                  <a:spcPts val="189"/>
                </a:spcBef>
                <a:buFont charset="0" panose="020b0604020202020204" pitchFamily="34" typeface="Arial"/>
                <a:buChar char="•"/>
                <a:defRPr kern="1200" sz="680">
                  <a:solidFill>
                    <a:schemeClr val="tx1"/>
                  </a:solidFill>
                  <a:latin typeface="+mn-lt"/>
                  <a:ea typeface="+mn-ea"/>
                  <a:cs typeface="+mn-cs"/>
                </a:defRPr>
              </a:lvl9pPr>
            </a:lstStyle>
            <a:p>
              <a:pPr algn="just" indent="0" marL="0">
                <a:lnSpc>
                  <a:spcPct val="130000"/>
                </a:lnSpc>
                <a:buNone/>
              </a:pPr>
              <a:r>
                <a:rPr altLang="en-US" lang="zh-CN" sz="1400">
                  <a:solidFill>
                    <a:schemeClr val="bg2">
                      <a:lumMod val="25000"/>
                    </a:schemeClr>
                  </a:solidFill>
                  <a:cs typeface="+mn-ea"/>
                  <a:sym typeface="+mn-lt"/>
                </a:rPr>
                <a:t>病毒性肝炎的病原学分型，目前已被公认的有甲、乙、丙、丁、戊五种肝炎病毒，分别写作HAV、HBV、HCV、HDV、HEV，除乙型肝炎病毒为DNA病毒外，其余均为RNA病毒</a:t>
              </a:r>
            </a:p>
          </p:txBody>
        </p:sp>
        <p:sp>
          <p:nvSpPr>
            <p:cNvPr id="7" name="文本框 6">
              <a:extLst>
                <a:ext uri="{FF2B5EF4-FFF2-40B4-BE49-F238E27FC236}">
                  <a16:creationId xmlns:a16="http://schemas.microsoft.com/office/drawing/2014/main" id="{53B23C1E-5C4A-4C22-B6AD-FBA745F89C79}"/>
                </a:ext>
              </a:extLst>
            </p:cNvPr>
            <p:cNvSpPr txBox="1"/>
            <p:nvPr/>
          </p:nvSpPr>
          <p:spPr>
            <a:xfrm>
              <a:off x="1499616" y="1011735"/>
              <a:ext cx="2303842" cy="162966"/>
            </a:xfrm>
            <a:prstGeom prst="rect">
              <a:avLst/>
            </a:prstGeom>
            <a:noFill/>
          </p:spPr>
          <p:txBody>
            <a:bodyPr wrap="square">
              <a:spAutoFit/>
            </a:bodyPr>
            <a:lstStyle/>
            <a:p>
              <a:r>
                <a:rPr altLang="zh-CN" lang="en-US" sz="2000">
                  <a:solidFill>
                    <a:schemeClr val="bg2">
                      <a:lumMod val="25000"/>
                    </a:schemeClr>
                  </a:solidFill>
                  <a:cs typeface="+mn-ea"/>
                  <a:sym typeface="+mn-lt"/>
                </a:rPr>
                <a:t>Common types of viral hepatitis</a:t>
              </a:r>
            </a:p>
          </p:txBody>
        </p:sp>
      </p:grpSp>
      <p:sp>
        <p:nvSpPr>
          <p:cNvPr id="8" name="文本框 7">
            <a:extLst>
              <a:ext uri="{FF2B5EF4-FFF2-40B4-BE49-F238E27FC236}">
                <a16:creationId xmlns:a16="http://schemas.microsoft.com/office/drawing/2014/main" id="{E51BA2B7-C09F-4F9F-BCB0-D685569532AF}"/>
              </a:ext>
            </a:extLst>
          </p:cNvPr>
          <p:cNvSpPr txBox="1"/>
          <p:nvPr/>
        </p:nvSpPr>
        <p:spPr>
          <a:xfrm>
            <a:off x="5194836" y="1608562"/>
            <a:ext cx="3566514" cy="109728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6600" u="none">
                <a:ln>
                  <a:noFill/>
                </a:ln>
                <a:solidFill>
                  <a:schemeClr val="accent1"/>
                </a:solidFill>
                <a:effectLst/>
                <a:uLnTx/>
                <a:uFillTx/>
                <a:latin panose="020f0302020204030204" typeface="思源黑体 CN"/>
                <a:ea typeface="字体视界-哈鹿体"/>
                <a:cs typeface="+mn-ea"/>
                <a:sym typeface="+mn-lt"/>
              </a:rPr>
              <a:t>Part 03</a:t>
            </a:r>
          </a:p>
        </p:txBody>
      </p:sp>
      <p:cxnSp>
        <p:nvCxnSpPr>
          <p:cNvPr id="3" name="直接连接符 2">
            <a:extLst>
              <a:ext uri="{FF2B5EF4-FFF2-40B4-BE49-F238E27FC236}">
                <a16:creationId xmlns:a16="http://schemas.microsoft.com/office/drawing/2014/main" id="{0FC01C30-98E3-4DE5-8E2A-6CCBA500AEF6}"/>
              </a:ext>
            </a:extLst>
          </p:cNvPr>
          <p:cNvCxnSpPr/>
          <p:nvPr/>
        </p:nvCxnSpPr>
        <p:spPr>
          <a:xfrm>
            <a:off x="5295900" y="2894707"/>
            <a:ext cx="249555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 name="图片 16">
            <a:extLst>
              <a:ext uri="{FF2B5EF4-FFF2-40B4-BE49-F238E27FC236}">
                <a16:creationId xmlns:a16="http://schemas.microsoft.com/office/drawing/2014/main" id="{9F52461D-17A1-4DE9-9567-E6F83A31D1A9}"/>
              </a:ext>
            </a:extLst>
          </p:cNvPr>
          <p:cNvPicPr>
            <a:picLocks noChangeAspect="1"/>
          </p:cNvPicPr>
          <p:nvPr/>
        </p:nvPicPr>
        <p:blipFill>
          <a:blip r:embed="rId2">
            <a:extLst>
              <a:ext uri="{28A0092B-C50C-407E-A947-70E740481C1C}">
                <a14:useLocalDpi val="0"/>
              </a:ext>
            </a:extLst>
          </a:blip>
          <a:srcRect b="231" l="40863" r="6858" t="231"/>
          <a:stretch>
            <a:fillRect/>
          </a:stretch>
        </p:blipFill>
        <p:spPr>
          <a:xfrm flipH="1">
            <a:off x="812406" y="1676487"/>
            <a:ext cx="3953717" cy="3528639"/>
          </a:xfrm>
          <a:prstGeom prst="roundRect">
            <a:avLst>
              <a:gd fmla="val 5338" name="adj"/>
            </a:avLst>
          </a:prstGeom>
          <a:solidFill>
            <a:srgbClr val="FFFFFF">
              <a:shade val="85000"/>
            </a:srgbClr>
          </a:solidFill>
          <a:ln>
            <a:noFill/>
          </a:ln>
          <a:effectLst>
            <a:outerShdw algn="tl" blurRad="50800" dir="2700000" dist="38100" rotWithShape="0">
              <a:prstClr val="black">
                <a:alpha val="0"/>
              </a:prstClr>
            </a:outerShdw>
            <a:reflection algn="bl" blurRad="12700" dir="5400000" dist="5000" endPos="6000" rotWithShape="0" stA="38000" sy="-100000"/>
          </a:effectLst>
        </p:spPr>
      </p:pic>
      <p:grpSp>
        <p:nvGrpSpPr>
          <p:cNvPr id="14" name="组合 13">
            <a:extLst>
              <a:ext uri="{FF2B5EF4-FFF2-40B4-BE49-F238E27FC236}">
                <a16:creationId xmlns:a16="http://schemas.microsoft.com/office/drawing/2014/main" id="{6703172F-F39D-4350-B192-CF481C7CFE23}"/>
              </a:ext>
            </a:extLst>
          </p:cNvPr>
          <p:cNvGrpSpPr/>
          <p:nvPr/>
        </p:nvGrpSpPr>
        <p:grpSpPr>
          <a:xfrm>
            <a:off x="101599" y="334476"/>
            <a:ext cx="1597378" cy="554568"/>
            <a:chOff x="368300" y="474132"/>
            <a:chExt cx="1597378" cy="554568"/>
          </a:xfrm>
        </p:grpSpPr>
        <p:sp>
          <p:nvSpPr>
            <p:cNvPr id="16" name="箭头: V 形 15">
              <a:extLst>
                <a:ext uri="{FF2B5EF4-FFF2-40B4-BE49-F238E27FC236}">
                  <a16:creationId xmlns:a16="http://schemas.microsoft.com/office/drawing/2014/main" id="{E023A1F2-FF5C-481C-8005-DDF995AC046C}"/>
                </a:ext>
              </a:extLst>
            </p:cNvPr>
            <p:cNvSpPr/>
            <p:nvPr userDrawn="1"/>
          </p:nvSpPr>
          <p:spPr>
            <a:xfrm>
              <a:off x="1411110" y="474132"/>
              <a:ext cx="554568" cy="554568"/>
            </a:xfrm>
            <a:prstGeom prst="chevr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8" name="箭头: 五边形 17">
              <a:extLst>
                <a:ext uri="{FF2B5EF4-FFF2-40B4-BE49-F238E27FC236}">
                  <a16:creationId xmlns:a16="http://schemas.microsoft.com/office/drawing/2014/main" id="{8B1E222A-7278-4A7F-813D-5E1FB3DDCDF9}"/>
                </a:ext>
              </a:extLst>
            </p:cNvPr>
            <p:cNvSpPr/>
            <p:nvPr userDrawn="1"/>
          </p:nvSpPr>
          <p:spPr>
            <a:xfrm>
              <a:off x="368300" y="474132"/>
              <a:ext cx="1042809" cy="543280"/>
            </a:xfrm>
            <a:prstGeom prst="homePlat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a:extLst>
              <a:ext uri="{FF2B5EF4-FFF2-40B4-BE49-F238E27FC236}">
                <a16:creationId xmlns:a16="http://schemas.microsoft.com/office/drawing/2014/main" id="{056CE961-3A75-4583-ACEC-37EE0E3BCE04}"/>
              </a:ext>
            </a:extLst>
          </p:cNvPr>
          <p:cNvGrpSpPr/>
          <p:nvPr/>
        </p:nvGrpSpPr>
        <p:grpSpPr>
          <a:xfrm flipH="1">
            <a:off x="10493022" y="5843394"/>
            <a:ext cx="1597378" cy="554568"/>
            <a:chOff x="368300" y="474132"/>
            <a:chExt cx="1597378" cy="554568"/>
          </a:xfrm>
        </p:grpSpPr>
        <p:sp>
          <p:nvSpPr>
            <p:cNvPr id="20" name="箭头: V 形 19">
              <a:extLst>
                <a:ext uri="{FF2B5EF4-FFF2-40B4-BE49-F238E27FC236}">
                  <a16:creationId xmlns:a16="http://schemas.microsoft.com/office/drawing/2014/main" id="{0C30BB69-7C94-4F47-A025-3A59AEAC33D4}"/>
                </a:ext>
              </a:extLst>
            </p:cNvPr>
            <p:cNvSpPr/>
            <p:nvPr userDrawn="1"/>
          </p:nvSpPr>
          <p:spPr>
            <a:xfrm>
              <a:off x="1411110" y="474132"/>
              <a:ext cx="554568" cy="554568"/>
            </a:xfrm>
            <a:prstGeom prst="chevr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1" name="箭头: 五边形 20">
              <a:extLst>
                <a:ext uri="{FF2B5EF4-FFF2-40B4-BE49-F238E27FC236}">
                  <a16:creationId xmlns:a16="http://schemas.microsoft.com/office/drawing/2014/main" id="{DA36E630-A3C5-4F6D-BDEE-574B946DA7B4}"/>
                </a:ext>
              </a:extLst>
            </p:cNvPr>
            <p:cNvSpPr/>
            <p:nvPr userDrawn="1"/>
          </p:nvSpPr>
          <p:spPr>
            <a:xfrm>
              <a:off x="368300" y="474132"/>
              <a:ext cx="1042809" cy="543280"/>
            </a:xfrm>
            <a:prstGeom prst="homePlat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332375146"/>
      </p:ext>
    </p:extLst>
  </p:cSld>
  <p:clrMapOvr>
    <a:masterClrMapping/>
  </p:clrMapOvr>
  <p:transition advTm="3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19"/>
                                        </p:tgtEl>
                                        <p:attrNameLst>
                                          <p:attrName>style.visibility</p:attrName>
                                        </p:attrNameLst>
                                      </p:cBhvr>
                                      <p:to>
                                        <p:strVal val="visible"/>
                                      </p:to>
                                    </p:set>
                                    <p:anim calcmode="lin" valueType="num">
                                      <p:cBhvr additive="base">
                                        <p:cTn dur="500" fill="hold" id="12"/>
                                        <p:tgtEl>
                                          <p:spTgt spid="19"/>
                                        </p:tgtEl>
                                        <p:attrNameLst>
                                          <p:attrName>ppt_x</p:attrName>
                                        </p:attrNameLst>
                                      </p:cBhvr>
                                      <p:tavLst>
                                        <p:tav tm="0">
                                          <p:val>
                                            <p:strVal val="1+#ppt_w/2"/>
                                          </p:val>
                                        </p:tav>
                                        <p:tav tm="100000">
                                          <p:val>
                                            <p:strVal val="#ppt_x"/>
                                          </p:val>
                                        </p:tav>
                                      </p:tavLst>
                                    </p:anim>
                                    <p:anim calcmode="lin" valueType="num">
                                      <p:cBhvr additive="base">
                                        <p:cTn dur="500" fill="hold" id="13"/>
                                        <p:tgtEl>
                                          <p:spTgt spid="19"/>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16" presetSubtype="21">
                                  <p:stCondLst>
                                    <p:cond delay="0"/>
                                  </p:stCondLst>
                                  <p:childTnLst>
                                    <p:set>
                                      <p:cBhvr>
                                        <p:cTn dur="1" fill="hold" id="16">
                                          <p:stCondLst>
                                            <p:cond delay="0"/>
                                          </p:stCondLst>
                                        </p:cTn>
                                        <p:tgtEl>
                                          <p:spTgt spid="17"/>
                                        </p:tgtEl>
                                        <p:attrNameLst>
                                          <p:attrName>style.visibility</p:attrName>
                                        </p:attrNameLst>
                                      </p:cBhvr>
                                      <p:to>
                                        <p:strVal val="visible"/>
                                      </p:to>
                                    </p:set>
                                    <p:animEffect filter="barn(inVertical)"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8"/>
                                        </p:tgtEl>
                                        <p:attrNameLst>
                                          <p:attrName>style.visibility</p:attrName>
                                        </p:attrNameLst>
                                      </p:cBhvr>
                                      <p:to>
                                        <p:strVal val="visible"/>
                                      </p:to>
                                    </p:set>
                                    <p:animEffect filter="wipe(left)" transition="in">
                                      <p:cBhvr>
                                        <p:cTn dur="500" id="21"/>
                                        <p:tgtEl>
                                          <p:spTgt spid="8"/>
                                        </p:tgtEl>
                                      </p:cBhvr>
                                    </p:animEffect>
                                  </p:childTnLst>
                                </p:cTn>
                              </p:par>
                            </p:childTnLst>
                          </p:cTn>
                        </p:par>
                        <p:par>
                          <p:cTn fill="hold" id="22" nodeType="afterGroup">
                            <p:stCondLst>
                              <p:cond delay="2000"/>
                            </p:stCondLst>
                            <p:childTnLst>
                              <p:par>
                                <p:cTn fill="hold" id="23" nodeType="afterEffect" presetClass="entr" presetID="22" presetSubtype="8">
                                  <p:stCondLst>
                                    <p:cond delay="0"/>
                                  </p:stCondLst>
                                  <p:childTnLst>
                                    <p:set>
                                      <p:cBhvr>
                                        <p:cTn dur="1" fill="hold" id="24">
                                          <p:stCondLst>
                                            <p:cond delay="0"/>
                                          </p:stCondLst>
                                        </p:cTn>
                                        <p:tgtEl>
                                          <p:spTgt spid="3"/>
                                        </p:tgtEl>
                                        <p:attrNameLst>
                                          <p:attrName>style.visibility</p:attrName>
                                        </p:attrNameLst>
                                      </p:cBhvr>
                                      <p:to>
                                        <p:strVal val="visible"/>
                                      </p:to>
                                    </p:set>
                                    <p:animEffect filter="wipe(left)" transition="in">
                                      <p:cBhvr>
                                        <p:cTn dur="500" id="25"/>
                                        <p:tgtEl>
                                          <p:spTgt spid="3"/>
                                        </p:tgtEl>
                                      </p:cBhvr>
                                    </p:animEffect>
                                  </p:childTnLst>
                                </p:cTn>
                              </p:par>
                            </p:childTnLst>
                          </p:cTn>
                        </p:par>
                        <p:par>
                          <p:cTn fill="hold" id="26" nodeType="afterGroup">
                            <p:stCondLst>
                              <p:cond delay="2500"/>
                            </p:stCondLst>
                            <p:childTnLst>
                              <p:par>
                                <p:cTn fill="hold" id="27" nodeType="afterEffect" presetClass="entr" presetID="22" presetSubtype="1">
                                  <p:stCondLst>
                                    <p:cond delay="0"/>
                                  </p:stCondLst>
                                  <p:childTnLst>
                                    <p:set>
                                      <p:cBhvr>
                                        <p:cTn dur="1" fill="hold" id="28">
                                          <p:stCondLst>
                                            <p:cond delay="0"/>
                                          </p:stCondLst>
                                        </p:cTn>
                                        <p:tgtEl>
                                          <p:spTgt spid="4"/>
                                        </p:tgtEl>
                                        <p:attrNameLst>
                                          <p:attrName>style.visibility</p:attrName>
                                        </p:attrNameLst>
                                      </p:cBhvr>
                                      <p:to>
                                        <p:strVal val="visible"/>
                                      </p:to>
                                    </p:set>
                                    <p:animEffect filter="wipe(up)" transition="in">
                                      <p:cBhvr>
                                        <p:cTn dur="500" id="29"/>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a:extLst>
              <a:ext uri="{FF2B5EF4-FFF2-40B4-BE49-F238E27FC236}">
                <a16:creationId xmlns:a16="http://schemas.microsoft.com/office/drawing/2014/main" id="{571A7D82-8437-498D-A00A-BF8A5FECA01B}"/>
              </a:ext>
            </a:extLst>
          </p:cNvPr>
          <p:cNvSpPr txBox="1"/>
          <p:nvPr/>
        </p:nvSpPr>
        <p:spPr>
          <a:xfrm>
            <a:off x="2117110" y="318404"/>
            <a:ext cx="5960090" cy="640080"/>
          </a:xfrm>
          <a:prstGeom prst="rect">
            <a:avLst/>
          </a:prstGeom>
          <a:noFill/>
        </p:spPr>
        <p:txBody>
          <a:bodyPr rtlCol="0" wrap="square">
            <a:spAutoFit/>
          </a:bodyPr>
          <a:lstStyle/>
          <a:p>
            <a:r>
              <a:rPr altLang="en-US" b="1" lang="zh-CN" spc="378" sz="3600">
                <a:solidFill>
                  <a:schemeClr val="bg2">
                    <a:lumMod val="25000"/>
                  </a:schemeClr>
                </a:solidFill>
                <a:cs typeface="+mn-ea"/>
                <a:sym typeface="+mn-lt"/>
              </a:rPr>
              <a:t>要防止两个极端行为</a:t>
            </a:r>
          </a:p>
        </p:txBody>
      </p:sp>
      <p:sp>
        <p:nvSpPr>
          <p:cNvPr id="10" name="1">
            <a:extLst>
              <a:ext uri="{FF2B5EF4-FFF2-40B4-BE49-F238E27FC236}">
                <a16:creationId xmlns:a16="http://schemas.microsoft.com/office/drawing/2014/main" id="{F41EC567-E27A-4EE7-AC1D-343269D3B312}"/>
              </a:ext>
            </a:extLst>
          </p:cNvPr>
          <p:cNvSpPr/>
          <p:nvPr/>
        </p:nvSpPr>
        <p:spPr>
          <a:xfrm>
            <a:off x="673309" y="2158756"/>
            <a:ext cx="3121693" cy="446055"/>
          </a:xfrm>
          <a:prstGeom prst="rect">
            <a:avLst/>
          </a:prstGeom>
          <a:noFill/>
          <a:ln>
            <a:noFill/>
          </a:ln>
        </p:spPr>
        <p:txBody>
          <a:bodyPr anchor="ctr" bIns="120949" lIns="241899" rIns="241899" tIns="120949" wrap="square">
            <a:noAutofit/>
          </a:bodyPr>
          <a:lstStyle/>
          <a:p>
            <a:pPr algn="ctr" fontAlgn="base">
              <a:lnSpc>
                <a:spcPct val="150000"/>
              </a:lnSpc>
              <a:spcBef>
                <a:spcPct val="0"/>
              </a:spcBef>
              <a:spcAft>
                <a:spcPct val="0"/>
              </a:spcAft>
              <a:tabLst>
                <a:tab pos="603059"/>
              </a:tabLst>
              <a:defRPr/>
            </a:pPr>
            <a:r>
              <a:rPr altLang="en-US" b="1" lang="zh-CN" sz="2400">
                <a:solidFill>
                  <a:schemeClr val="accent1"/>
                </a:solidFill>
                <a:cs typeface="+mn-ea"/>
                <a:sym typeface="+mn-lt"/>
              </a:rPr>
              <a:t>极端是怕传染自己</a:t>
            </a:r>
          </a:p>
        </p:txBody>
      </p:sp>
      <p:sp>
        <p:nvSpPr>
          <p:cNvPr id="11" name="1">
            <a:extLst>
              <a:ext uri="{FF2B5EF4-FFF2-40B4-BE49-F238E27FC236}">
                <a16:creationId xmlns:a16="http://schemas.microsoft.com/office/drawing/2014/main" id="{7FBC2C37-723F-46DD-947C-FD853F3EB39B}"/>
              </a:ext>
            </a:extLst>
          </p:cNvPr>
          <p:cNvSpPr/>
          <p:nvPr/>
        </p:nvSpPr>
        <p:spPr>
          <a:xfrm>
            <a:off x="444135" y="2816211"/>
            <a:ext cx="3580039" cy="2800556"/>
          </a:xfrm>
          <a:prstGeom prst="rect">
            <a:avLst/>
          </a:prstGeom>
          <a:noFill/>
          <a:ln>
            <a:noFill/>
          </a:ln>
        </p:spPr>
        <p:txBody>
          <a:bodyPr anchor="t" bIns="120949" lIns="241899" rIns="241899" tIns="120949" wrap="square">
            <a:noAutofit/>
          </a:bodyPr>
          <a:lstStyle/>
          <a:p>
            <a:pPr algn="just" hangingPunct="0" lvl="0">
              <a:lnSpc>
                <a:spcPct val="150000"/>
              </a:lnSpc>
              <a:defRPr/>
            </a:pPr>
            <a:r>
              <a:rPr altLang="en-US" lang="zh-CN" sz="1600">
                <a:solidFill>
                  <a:schemeClr val="bg2">
                    <a:lumMod val="25000"/>
                  </a:schemeClr>
                </a:solidFill>
                <a:cs typeface="+mn-ea"/>
                <a:sym typeface="+mn-lt"/>
              </a:rPr>
              <a:t>一种极端是怕传染自己，疏远孤立患者，使患者产生自卑心理，不利于其病情恢复。这极端担心乙型病毒性肝炎传染给自己的心理是不科学的。如果对于身边的乙型肝炎患者因为极端担心被传染而有意识和无原则地疏远他们，将会使患者产生心理上的负面效益，从而不利于乙肝患者的康复</a:t>
            </a:r>
          </a:p>
        </p:txBody>
      </p:sp>
      <p:sp>
        <p:nvSpPr>
          <p:cNvPr id="12" name="1">
            <a:extLst>
              <a:ext uri="{FF2B5EF4-FFF2-40B4-BE49-F238E27FC236}">
                <a16:creationId xmlns:a16="http://schemas.microsoft.com/office/drawing/2014/main" id="{6C511F4A-9CCC-4998-B6AC-345AD87D9EF3}"/>
              </a:ext>
            </a:extLst>
          </p:cNvPr>
          <p:cNvSpPr/>
          <p:nvPr/>
        </p:nvSpPr>
        <p:spPr>
          <a:xfrm>
            <a:off x="7938655" y="2816211"/>
            <a:ext cx="3581625" cy="2493920"/>
          </a:xfrm>
          <a:prstGeom prst="rect">
            <a:avLst/>
          </a:prstGeom>
          <a:noFill/>
          <a:ln>
            <a:noFill/>
          </a:ln>
        </p:spPr>
        <p:txBody>
          <a:bodyPr anchor="t" bIns="120949" lIns="241899" rIns="241899" tIns="120949" wrap="square">
            <a:noAutofit/>
          </a:bodyPr>
          <a:lstStyle/>
          <a:p>
            <a:pPr hangingPunct="0" lvl="0">
              <a:lnSpc>
                <a:spcPct val="150000"/>
              </a:lnSpc>
              <a:defRPr/>
            </a:pPr>
            <a:r>
              <a:rPr altLang="en-US" lang="zh-CN" sz="1600">
                <a:solidFill>
                  <a:schemeClr val="bg2">
                    <a:lumMod val="25000"/>
                  </a:schemeClr>
                </a:solidFill>
                <a:cs typeface="+mn-ea"/>
                <a:sym typeface="+mn-lt"/>
              </a:rPr>
              <a:t>与极端担心被传染相反的使，许多人出于对患者的关心和爱护，在工作和生活中，与病毒性乙肝患者无原则地进行密切接触，这样做同样是很危险的。应当注意的是，如果身体的乙肝表面抗体是阴性，表面抗原也是阴性，这种情况的就需要打乙肝疫苗，平常的日常生活和乙肝患者接触是不会感染</a:t>
            </a:r>
          </a:p>
        </p:txBody>
      </p:sp>
      <p:sp>
        <p:nvSpPr>
          <p:cNvPr id="13" name="1">
            <a:extLst>
              <a:ext uri="{FF2B5EF4-FFF2-40B4-BE49-F238E27FC236}">
                <a16:creationId xmlns:a16="http://schemas.microsoft.com/office/drawing/2014/main" id="{D19929A0-4789-4B43-839F-3130C60EE2F4}"/>
              </a:ext>
            </a:extLst>
          </p:cNvPr>
          <p:cNvSpPr/>
          <p:nvPr/>
        </p:nvSpPr>
        <p:spPr>
          <a:xfrm>
            <a:off x="8157340" y="2158755"/>
            <a:ext cx="3361351" cy="446055"/>
          </a:xfrm>
          <a:prstGeom prst="rect">
            <a:avLst/>
          </a:prstGeom>
          <a:noFill/>
          <a:ln>
            <a:noFill/>
          </a:ln>
        </p:spPr>
        <p:txBody>
          <a:bodyPr anchor="ctr" bIns="120949" lIns="241899" rIns="241899" tIns="120949" wrap="square">
            <a:noAutofit/>
          </a:bodyPr>
          <a:lstStyle/>
          <a:p>
            <a:pPr algn="ctr" fontAlgn="base">
              <a:lnSpc>
                <a:spcPct val="150000"/>
              </a:lnSpc>
              <a:spcBef>
                <a:spcPct val="0"/>
              </a:spcBef>
              <a:spcAft>
                <a:spcPct val="0"/>
              </a:spcAft>
              <a:tabLst>
                <a:tab pos="603059"/>
              </a:tabLst>
              <a:defRPr/>
            </a:pPr>
            <a:r>
              <a:rPr altLang="en-US" b="1" lang="zh-CN" sz="2400">
                <a:solidFill>
                  <a:schemeClr val="accent1"/>
                </a:solidFill>
                <a:cs typeface="+mn-ea"/>
                <a:sym typeface="+mn-lt"/>
              </a:rPr>
              <a:t>没有原则地密切接触</a:t>
            </a:r>
          </a:p>
        </p:txBody>
      </p:sp>
      <p:pic>
        <p:nvPicPr>
          <p:cNvPr id="14" name="图片 13">
            <a:extLst>
              <a:ext uri="{FF2B5EF4-FFF2-40B4-BE49-F238E27FC236}">
                <a16:creationId xmlns:a16="http://schemas.microsoft.com/office/drawing/2014/main" id="{8E52E438-E5A6-413B-9706-225BC6CB68A1}"/>
              </a:ext>
            </a:extLst>
          </p:cNvPr>
          <p:cNvPicPr>
            <a:picLocks noChangeAspect="1"/>
          </p:cNvPicPr>
          <p:nvPr/>
        </p:nvPicPr>
        <p:blipFill>
          <a:blip r:embed="rId2">
            <a:extLst>
              <a:ext uri="{28A0092B-C50C-407E-A947-70E740481C1C}">
                <a14:useLocalDpi val="0"/>
              </a:ext>
            </a:extLst>
          </a:blip>
          <a:srcRect l="25706" r="12802"/>
          <a:stretch>
            <a:fillRect/>
          </a:stretch>
        </p:blipFill>
        <p:spPr>
          <a:xfrm>
            <a:off x="4034662" y="2158755"/>
            <a:ext cx="3903994" cy="4232563"/>
          </a:xfrm>
          <a:prstGeom prst="rect">
            <a:avLst/>
          </a:prstGeom>
        </p:spPr>
      </p:pic>
    </p:spTree>
    <p:extLst>
      <p:ext uri="{BB962C8B-B14F-4D97-AF65-F5344CB8AC3E}">
        <p14:creationId val="3809363611"/>
      </p:ext>
    </p:extLst>
  </p:cSld>
  <p:clrMapOvr>
    <a:masterClrMapping/>
  </p:clrMapOvr>
  <mc:AlternateContent>
    <mc:Choice Requires="p14">
      <p:transition advTm="3000" p14:dur="1600" spd="slow">
        <p14:prism dir="d" isInverted="1"/>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p:cTn dur="500" fill="hold" id="13"/>
                                        <p:tgtEl>
                                          <p:spTgt spid="10"/>
                                        </p:tgtEl>
                                        <p:attrNameLst>
                                          <p:attrName>ppt_w</p:attrName>
                                        </p:attrNameLst>
                                      </p:cBhvr>
                                      <p:tavLst>
                                        <p:tav tm="0">
                                          <p:val>
                                            <p:fltVal val="0"/>
                                          </p:val>
                                        </p:tav>
                                        <p:tav tm="100000">
                                          <p:val>
                                            <p:strVal val="#ppt_w"/>
                                          </p:val>
                                        </p:tav>
                                      </p:tavLst>
                                    </p:anim>
                                    <p:anim calcmode="lin" valueType="num">
                                      <p:cBhvr>
                                        <p:cTn dur="500" fill="hold" id="14"/>
                                        <p:tgtEl>
                                          <p:spTgt spid="10"/>
                                        </p:tgtEl>
                                        <p:attrNameLst>
                                          <p:attrName>ppt_h</p:attrName>
                                        </p:attrNameLst>
                                      </p:cBhvr>
                                      <p:tavLst>
                                        <p:tav tm="0">
                                          <p:val>
                                            <p:fltVal val="0"/>
                                          </p:val>
                                        </p:tav>
                                        <p:tav tm="100000">
                                          <p:val>
                                            <p:strVal val="#ppt_h"/>
                                          </p:val>
                                        </p:tav>
                                      </p:tavLst>
                                    </p:anim>
                                    <p:animEffect filter="fade" transition="in">
                                      <p:cBhvr>
                                        <p:cTn dur="500" id="15"/>
                                        <p:tgtEl>
                                          <p:spTgt spid="10"/>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13"/>
                                        </p:tgtEl>
                                        <p:attrNameLst>
                                          <p:attrName>style.visibility</p:attrName>
                                        </p:attrNameLst>
                                      </p:cBhvr>
                                      <p:to>
                                        <p:strVal val="visible"/>
                                      </p:to>
                                    </p:set>
                                    <p:anim calcmode="lin" valueType="num">
                                      <p:cBhvr>
                                        <p:cTn dur="500" fill="hold" id="18"/>
                                        <p:tgtEl>
                                          <p:spTgt spid="13"/>
                                        </p:tgtEl>
                                        <p:attrNameLst>
                                          <p:attrName>ppt_w</p:attrName>
                                        </p:attrNameLst>
                                      </p:cBhvr>
                                      <p:tavLst>
                                        <p:tav tm="0">
                                          <p:val>
                                            <p:fltVal val="0"/>
                                          </p:val>
                                        </p:tav>
                                        <p:tav tm="100000">
                                          <p:val>
                                            <p:strVal val="#ppt_w"/>
                                          </p:val>
                                        </p:tav>
                                      </p:tavLst>
                                    </p:anim>
                                    <p:anim calcmode="lin" valueType="num">
                                      <p:cBhvr>
                                        <p:cTn dur="500" fill="hold" id="19"/>
                                        <p:tgtEl>
                                          <p:spTgt spid="13"/>
                                        </p:tgtEl>
                                        <p:attrNameLst>
                                          <p:attrName>ppt_h</p:attrName>
                                        </p:attrNameLst>
                                      </p:cBhvr>
                                      <p:tavLst>
                                        <p:tav tm="0">
                                          <p:val>
                                            <p:fltVal val="0"/>
                                          </p:val>
                                        </p:tav>
                                        <p:tav tm="100000">
                                          <p:val>
                                            <p:strVal val="#ppt_h"/>
                                          </p:val>
                                        </p:tav>
                                      </p:tavLst>
                                    </p:anim>
                                    <p:animEffect filter="fade" transition="in">
                                      <p:cBhvr>
                                        <p:cTn dur="500" id="20"/>
                                        <p:tgtEl>
                                          <p:spTgt spid="13"/>
                                        </p:tgtEl>
                                      </p:cBhvr>
                                    </p:animEffect>
                                  </p:childTnLst>
                                </p:cTn>
                              </p:par>
                            </p:childTnLst>
                          </p:cTn>
                        </p:par>
                        <p:par>
                          <p:cTn fill="hold" id="21" nodeType="afterGroup">
                            <p:stCondLst>
                              <p:cond delay="1500"/>
                            </p:stCondLst>
                            <p:childTnLst>
                              <p:par>
                                <p:cTn fill="hold" grpId="0" id="22" nodeType="afterEffect" presetClass="entr" presetID="42"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1000" id="24"/>
                                        <p:tgtEl>
                                          <p:spTgt spid="12"/>
                                        </p:tgtEl>
                                      </p:cBhvr>
                                    </p:animEffect>
                                    <p:anim calcmode="lin" valueType="num">
                                      <p:cBhvr>
                                        <p:cTn dur="1000" fill="hold" id="25"/>
                                        <p:tgtEl>
                                          <p:spTgt spid="12"/>
                                        </p:tgtEl>
                                        <p:attrNameLst>
                                          <p:attrName>ppt_x</p:attrName>
                                        </p:attrNameLst>
                                      </p:cBhvr>
                                      <p:tavLst>
                                        <p:tav tm="0">
                                          <p:val>
                                            <p:strVal val="#ppt_x"/>
                                          </p:val>
                                        </p:tav>
                                        <p:tav tm="100000">
                                          <p:val>
                                            <p:strVal val="#ppt_x"/>
                                          </p:val>
                                        </p:tav>
                                      </p:tavLst>
                                    </p:anim>
                                    <p:anim calcmode="lin" valueType="num">
                                      <p:cBhvr>
                                        <p:cTn dur="1000" fill="hold" id="26"/>
                                        <p:tgtEl>
                                          <p:spTgt spid="12"/>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11"/>
                                        </p:tgtEl>
                                        <p:attrNameLst>
                                          <p:attrName>style.visibility</p:attrName>
                                        </p:attrNameLst>
                                      </p:cBhvr>
                                      <p:to>
                                        <p:strVal val="visible"/>
                                      </p:to>
                                    </p:set>
                                    <p:animEffect filter="fade" transition="in">
                                      <p:cBhvr>
                                        <p:cTn dur="1000" id="29"/>
                                        <p:tgtEl>
                                          <p:spTgt spid="11"/>
                                        </p:tgtEl>
                                      </p:cBhvr>
                                    </p:animEffect>
                                    <p:anim calcmode="lin" valueType="num">
                                      <p:cBhvr>
                                        <p:cTn dur="1000" fill="hold" id="30"/>
                                        <p:tgtEl>
                                          <p:spTgt spid="11"/>
                                        </p:tgtEl>
                                        <p:attrNameLst>
                                          <p:attrName>ppt_x</p:attrName>
                                        </p:attrNameLst>
                                      </p:cBhvr>
                                      <p:tavLst>
                                        <p:tav tm="0">
                                          <p:val>
                                            <p:strVal val="#ppt_x"/>
                                          </p:val>
                                        </p:tav>
                                        <p:tav tm="100000">
                                          <p:val>
                                            <p:strVal val="#ppt_x"/>
                                          </p:val>
                                        </p:tav>
                                      </p:tavLst>
                                    </p:anim>
                                    <p:anim calcmode="lin" valueType="num">
                                      <p:cBhvr>
                                        <p:cTn dur="1000" fill="hold" id="31"/>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a:extLst>
              <a:ext uri="{FF2B5EF4-FFF2-40B4-BE49-F238E27FC236}">
                <a16:creationId xmlns:a16="http://schemas.microsoft.com/office/drawing/2014/main" id="{18F325FB-743F-4A0F-A550-CA9033BF8A1B}"/>
              </a:ext>
            </a:extLst>
          </p:cNvPr>
          <p:cNvSpPr txBox="1"/>
          <p:nvPr/>
        </p:nvSpPr>
        <p:spPr>
          <a:xfrm>
            <a:off x="2117110" y="318404"/>
            <a:ext cx="5960090" cy="640080"/>
          </a:xfrm>
          <a:prstGeom prst="rect">
            <a:avLst/>
          </a:prstGeom>
          <a:noFill/>
        </p:spPr>
        <p:txBody>
          <a:bodyPr rtlCol="0" wrap="square">
            <a:spAutoFit/>
          </a:bodyPr>
          <a:lstStyle/>
          <a:p>
            <a:r>
              <a:rPr altLang="en-US" b="1" lang="zh-CN" spc="378" sz="3600">
                <a:solidFill>
                  <a:schemeClr val="bg2">
                    <a:lumMod val="25000"/>
                  </a:schemeClr>
                </a:solidFill>
                <a:cs typeface="+mn-ea"/>
                <a:sym typeface="+mn-lt"/>
              </a:rPr>
              <a:t>正确关心关爱患者的方法</a:t>
            </a:r>
          </a:p>
        </p:txBody>
      </p:sp>
      <p:sp>
        <p:nvSpPr>
          <p:cNvPr id="4" name="1">
            <a:extLst>
              <a:ext uri="{FF2B5EF4-FFF2-40B4-BE49-F238E27FC236}">
                <a16:creationId xmlns:a16="http://schemas.microsoft.com/office/drawing/2014/main" id="{44D5F082-87EF-4A16-A5AD-86C008CF506D}"/>
              </a:ext>
            </a:extLst>
          </p:cNvPr>
          <p:cNvSpPr txBox="1"/>
          <p:nvPr/>
        </p:nvSpPr>
        <p:spPr>
          <a:xfrm>
            <a:off x="4698737" y="3515591"/>
            <a:ext cx="2584958" cy="1352887"/>
          </a:xfrm>
          <a:prstGeom prst="rect">
            <a:avLst/>
          </a:prstGeom>
          <a:solidFill>
            <a:schemeClr val="accent1"/>
          </a:solidFill>
        </p:spPr>
        <p:txBody>
          <a:bodyPr anchor="t" bIns="120949" lIns="241899" rIns="241899" tIns="120949" vert="horz" wrap="square">
            <a:noAutofit/>
          </a:bodyPr>
          <a:lstStyle/>
          <a:p>
            <a:pPr algn="ctr">
              <a:lnSpc>
                <a:spcPct val="150000"/>
              </a:lnSpc>
              <a:spcBef>
                <a:spcPct val="0"/>
              </a:spcBef>
            </a:pPr>
            <a:r>
              <a:rPr altLang="en-US" lang="zh-CN" sz="2400">
                <a:solidFill>
                  <a:schemeClr val="bg1"/>
                </a:solidFill>
                <a:cs typeface="+mn-ea"/>
                <a:sym typeface="+mn-lt"/>
              </a:rPr>
              <a:t>正确了解病情</a:t>
            </a:r>
          </a:p>
          <a:p>
            <a:pPr algn="ctr">
              <a:lnSpc>
                <a:spcPct val="150000"/>
              </a:lnSpc>
              <a:spcBef>
                <a:spcPct val="0"/>
              </a:spcBef>
            </a:pPr>
            <a:r>
              <a:rPr altLang="en-US" lang="zh-CN" sz="2400">
                <a:solidFill>
                  <a:schemeClr val="bg1"/>
                </a:solidFill>
                <a:cs typeface="+mn-ea"/>
                <a:sym typeface="+mn-lt"/>
              </a:rPr>
              <a:t>关心关爱患者</a:t>
            </a:r>
          </a:p>
        </p:txBody>
      </p:sp>
      <p:sp>
        <p:nvSpPr>
          <p:cNvPr id="5" name="1">
            <a:extLst>
              <a:ext uri="{FF2B5EF4-FFF2-40B4-BE49-F238E27FC236}">
                <a16:creationId xmlns:a16="http://schemas.microsoft.com/office/drawing/2014/main" id="{660B0742-6264-47F7-ADF7-3D39CAA63DC7}"/>
              </a:ext>
            </a:extLst>
          </p:cNvPr>
          <p:cNvSpPr/>
          <p:nvPr/>
        </p:nvSpPr>
        <p:spPr>
          <a:xfrm>
            <a:off x="599404" y="1969177"/>
            <a:ext cx="3895366" cy="1352887"/>
          </a:xfrm>
          <a:prstGeom prst="rect">
            <a:avLst/>
          </a:prstGeom>
          <a:noFill/>
        </p:spPr>
        <p:txBody>
          <a:bodyPr bIns="120949" lIns="241899" rIns="241899" tIns="120949" wrap="square">
            <a:noAutofit/>
          </a:bodyPr>
          <a:lstStyle/>
          <a:p>
            <a:pPr algn="just" hangingPunct="0">
              <a:lnSpc>
                <a:spcPct val="150000"/>
              </a:lnSpc>
            </a:pPr>
            <a:r>
              <a:rPr altLang="en-US" lang="zh-CN">
                <a:solidFill>
                  <a:schemeClr val="bg2">
                    <a:lumMod val="25000"/>
                  </a:schemeClr>
                </a:solidFill>
                <a:cs typeface="+mn-ea"/>
                <a:sym typeface="+mn-lt"/>
              </a:rPr>
              <a:t>从情感上支持患者，拉近与患者的距离，多对其加以关心，鼓励患者倾诉自己的不愉快，帮助其消除恐惧、自卑、绝望心理，建立起开朗乐观的治病、养病的生活态度，使患者感觉到自己并不孤立，亲朋与自己心灵相通，从而增强患者的康复信心</a:t>
            </a:r>
          </a:p>
        </p:txBody>
      </p:sp>
      <p:sp>
        <p:nvSpPr>
          <p:cNvPr id="6" name="1">
            <a:extLst>
              <a:ext uri="{FF2B5EF4-FFF2-40B4-BE49-F238E27FC236}">
                <a16:creationId xmlns:a16="http://schemas.microsoft.com/office/drawing/2014/main" id="{1B9F9CD3-12D3-4CA9-88FD-BEB8A955D9F2}"/>
              </a:ext>
            </a:extLst>
          </p:cNvPr>
          <p:cNvSpPr/>
          <p:nvPr/>
        </p:nvSpPr>
        <p:spPr>
          <a:xfrm>
            <a:off x="7985271" y="3252087"/>
            <a:ext cx="139954" cy="139954"/>
          </a:xfrm>
          <a:prstGeom prst="chevron">
            <a:avLst/>
          </a:prstGeom>
          <a:no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pPr>
            <a:endParaRPr sz="1323">
              <a:solidFill>
                <a:schemeClr val="bg2">
                  <a:lumMod val="25000"/>
                </a:schemeClr>
              </a:solidFill>
              <a:cs typeface="+mn-ea"/>
              <a:sym typeface="+mn-lt"/>
            </a:endParaRPr>
          </a:p>
        </p:txBody>
      </p:sp>
      <p:sp>
        <p:nvSpPr>
          <p:cNvPr id="7" name="1">
            <a:extLst>
              <a:ext uri="{FF2B5EF4-FFF2-40B4-BE49-F238E27FC236}">
                <a16:creationId xmlns:a16="http://schemas.microsoft.com/office/drawing/2014/main" id="{8F4508EB-D3E2-4E11-BE78-FA4F571DF3AA}"/>
              </a:ext>
            </a:extLst>
          </p:cNvPr>
          <p:cNvSpPr/>
          <p:nvPr/>
        </p:nvSpPr>
        <p:spPr>
          <a:xfrm>
            <a:off x="7487662" y="2568258"/>
            <a:ext cx="4045526" cy="1352887"/>
          </a:xfrm>
          <a:prstGeom prst="rect">
            <a:avLst/>
          </a:prstGeom>
          <a:noFill/>
        </p:spPr>
        <p:txBody>
          <a:bodyPr bIns="120949" lIns="241899" rIns="241899" tIns="120949" wrap="square">
            <a:noAutofit/>
          </a:bodyPr>
          <a:lstStyle/>
          <a:p>
            <a:pPr algn="just" hangingPunct="0">
              <a:lnSpc>
                <a:spcPct val="150000"/>
              </a:lnSpc>
            </a:pPr>
            <a:r>
              <a:rPr altLang="en-US" lang="zh-CN">
                <a:solidFill>
                  <a:schemeClr val="bg2">
                    <a:lumMod val="25000"/>
                  </a:schemeClr>
                </a:solidFill>
                <a:cs typeface="+mn-ea"/>
                <a:sym typeface="+mn-lt"/>
              </a:rPr>
              <a:t>非肝病者与肝病患者对疾病的理解达成共识，多了解肝病的传播途径，消毒隔离措施，治疗手段等，在患者理解的前提下采取相应的消毒隔离措施。其实患者是不愿意将肝病传染给亲朋好友的，亲朋应主动找患者沟通，在对医学知识共同理解的前提下友好接触</a:t>
            </a:r>
          </a:p>
        </p:txBody>
      </p:sp>
      <p:sp>
        <p:nvSpPr>
          <p:cNvPr id="8" name="1">
            <a:extLst>
              <a:ext uri="{FF2B5EF4-FFF2-40B4-BE49-F238E27FC236}">
                <a16:creationId xmlns:a16="http://schemas.microsoft.com/office/drawing/2014/main" id="{5E6FD391-DE91-498A-ADA2-1220271420DD}"/>
              </a:ext>
            </a:extLst>
          </p:cNvPr>
          <p:cNvSpPr/>
          <p:nvPr/>
        </p:nvSpPr>
        <p:spPr>
          <a:xfrm>
            <a:off x="7985271" y="5452930"/>
            <a:ext cx="139954" cy="139954"/>
          </a:xfrm>
          <a:prstGeom prst="chevron">
            <a:avLst/>
          </a:prstGeom>
          <a:no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pPr>
            <a:endParaRPr sz="1323">
              <a:solidFill>
                <a:schemeClr val="bg2">
                  <a:lumMod val="25000"/>
                </a:schemeClr>
              </a:solidFill>
              <a:cs typeface="+mn-ea"/>
              <a:sym typeface="+mn-lt"/>
            </a:endParaRPr>
          </a:p>
        </p:txBody>
      </p:sp>
      <p:sp>
        <p:nvSpPr>
          <p:cNvPr id="9" name="1">
            <a:extLst>
              <a:ext uri="{FF2B5EF4-FFF2-40B4-BE49-F238E27FC236}">
                <a16:creationId xmlns:a16="http://schemas.microsoft.com/office/drawing/2014/main" id="{E3BA93EE-A3A6-4F68-9268-AEDC511E3DA7}"/>
              </a:ext>
            </a:extLst>
          </p:cNvPr>
          <p:cNvSpPr/>
          <p:nvPr/>
        </p:nvSpPr>
        <p:spPr>
          <a:xfrm>
            <a:off x="710184" y="5452930"/>
            <a:ext cx="3121693" cy="681170"/>
          </a:xfrm>
          <a:prstGeom prst="rect">
            <a:avLst/>
          </a:prstGeom>
          <a:solidFill>
            <a:schemeClr val="accent1"/>
          </a:solidFill>
          <a:ln>
            <a:noFill/>
          </a:ln>
        </p:spPr>
        <p:txBody>
          <a:bodyPr anchor="ctr" bIns="120949" lIns="241899" rIns="241899" tIns="120949" wrap="square">
            <a:noAutofit/>
          </a:bodyPr>
          <a:lstStyle/>
          <a:p>
            <a:pPr fontAlgn="base">
              <a:lnSpc>
                <a:spcPct val="150000"/>
              </a:lnSpc>
              <a:spcBef>
                <a:spcPct val="0"/>
              </a:spcBef>
              <a:spcAft>
                <a:spcPct val="0"/>
              </a:spcAft>
              <a:tabLst>
                <a:tab pos="603059"/>
              </a:tabLst>
              <a:defRPr/>
            </a:pPr>
            <a:r>
              <a:rPr altLang="en-US" b="1" lang="zh-CN" sz="2400">
                <a:solidFill>
                  <a:schemeClr val="bg1"/>
                </a:solidFill>
                <a:cs typeface="+mn-ea"/>
                <a:sym typeface="+mn-lt"/>
              </a:rPr>
              <a:t>从情感上支持患者</a:t>
            </a:r>
          </a:p>
        </p:txBody>
      </p:sp>
      <p:sp>
        <p:nvSpPr>
          <p:cNvPr id="10" name="1">
            <a:extLst>
              <a:ext uri="{FF2B5EF4-FFF2-40B4-BE49-F238E27FC236}">
                <a16:creationId xmlns:a16="http://schemas.microsoft.com/office/drawing/2014/main" id="{68E689ED-99DB-4239-8B5B-25C4E333B8BB}"/>
              </a:ext>
            </a:extLst>
          </p:cNvPr>
          <p:cNvSpPr/>
          <p:nvPr/>
        </p:nvSpPr>
        <p:spPr>
          <a:xfrm>
            <a:off x="7697231" y="1943307"/>
            <a:ext cx="3121693" cy="624951"/>
          </a:xfrm>
          <a:prstGeom prst="rect">
            <a:avLst/>
          </a:prstGeom>
          <a:solidFill>
            <a:schemeClr val="accent1"/>
          </a:solidFill>
          <a:ln>
            <a:noFill/>
          </a:ln>
        </p:spPr>
        <p:txBody>
          <a:bodyPr anchor="ctr" bIns="120949" lIns="241899" rIns="241899" tIns="120949" wrap="square">
            <a:noAutofit/>
          </a:bodyPr>
          <a:lstStyle/>
          <a:p>
            <a:pPr fontAlgn="base">
              <a:lnSpc>
                <a:spcPct val="150000"/>
              </a:lnSpc>
              <a:spcBef>
                <a:spcPct val="0"/>
              </a:spcBef>
              <a:spcAft>
                <a:spcPct val="0"/>
              </a:spcAft>
              <a:tabLst>
                <a:tab pos="603059"/>
              </a:tabLst>
              <a:defRPr/>
            </a:pPr>
            <a:r>
              <a:rPr altLang="en-US" b="1" lang="zh-CN" sz="2400">
                <a:solidFill>
                  <a:schemeClr val="bg1"/>
                </a:solidFill>
                <a:cs typeface="+mn-ea"/>
                <a:sym typeface="+mn-lt"/>
              </a:rPr>
              <a:t>在病情上达成共识</a:t>
            </a:r>
          </a:p>
        </p:txBody>
      </p:sp>
    </p:spTree>
    <p:extLst>
      <p:ext uri="{BB962C8B-B14F-4D97-AF65-F5344CB8AC3E}">
        <p14:creationId val="4027300008"/>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1000" id="13"/>
                                        <p:tgtEl>
                                          <p:spTgt spid="5"/>
                                        </p:tgtEl>
                                      </p:cBhvr>
                                    </p:animEffect>
                                    <p:anim calcmode="lin" valueType="num">
                                      <p:cBhvr>
                                        <p:cTn dur="1000" fill="hold" id="14"/>
                                        <p:tgtEl>
                                          <p:spTgt spid="5"/>
                                        </p:tgtEl>
                                        <p:attrNameLst>
                                          <p:attrName>ppt_x</p:attrName>
                                        </p:attrNameLst>
                                      </p:cBhvr>
                                      <p:tavLst>
                                        <p:tav tm="0">
                                          <p:val>
                                            <p:strVal val="#ppt_x"/>
                                          </p:val>
                                        </p:tav>
                                        <p:tav tm="100000">
                                          <p:val>
                                            <p:strVal val="#ppt_x"/>
                                          </p:val>
                                        </p:tav>
                                      </p:tavLst>
                                    </p:anim>
                                    <p:anim calcmode="lin" valueType="num">
                                      <p:cBhvr>
                                        <p:cTn dur="1000" fill="hold" id="15"/>
                                        <p:tgtEl>
                                          <p:spTgt spid="5"/>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0"/>
                                  </p:stCondLst>
                                  <p:childTnLst>
                                    <p:set>
                                      <p:cBhvr>
                                        <p:cTn dur="1" fill="hold" id="17">
                                          <p:stCondLst>
                                            <p:cond delay="0"/>
                                          </p:stCondLst>
                                        </p:cTn>
                                        <p:tgtEl>
                                          <p:spTgt spid="7"/>
                                        </p:tgtEl>
                                        <p:attrNameLst>
                                          <p:attrName>style.visibility</p:attrName>
                                        </p:attrNameLst>
                                      </p:cBhvr>
                                      <p:to>
                                        <p:strVal val="visible"/>
                                      </p:to>
                                    </p:set>
                                    <p:animEffect filter="fade" transition="in">
                                      <p:cBhvr>
                                        <p:cTn dur="1000" id="18"/>
                                        <p:tgtEl>
                                          <p:spTgt spid="7"/>
                                        </p:tgtEl>
                                      </p:cBhvr>
                                    </p:animEffect>
                                    <p:anim calcmode="lin" valueType="num">
                                      <p:cBhvr>
                                        <p:cTn dur="1000" fill="hold" id="19"/>
                                        <p:tgtEl>
                                          <p:spTgt spid="7"/>
                                        </p:tgtEl>
                                        <p:attrNameLst>
                                          <p:attrName>ppt_x</p:attrName>
                                        </p:attrNameLst>
                                      </p:cBhvr>
                                      <p:tavLst>
                                        <p:tav tm="0">
                                          <p:val>
                                            <p:strVal val="#ppt_x"/>
                                          </p:val>
                                        </p:tav>
                                        <p:tav tm="100000">
                                          <p:val>
                                            <p:strVal val="#ppt_x"/>
                                          </p:val>
                                        </p:tav>
                                      </p:tavLst>
                                    </p:anim>
                                    <p:anim calcmode="lin" valueType="num">
                                      <p:cBhvr>
                                        <p:cTn dur="1000" fill="hold" id="20"/>
                                        <p:tgtEl>
                                          <p:spTgt spid="7"/>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45" presetSubtype="0">
                                  <p:stCondLst>
                                    <p:cond delay="0"/>
                                  </p:stCondLst>
                                  <p:childTnLst>
                                    <p:set>
                                      <p:cBhvr>
                                        <p:cTn dur="1" fill="hold" id="23">
                                          <p:stCondLst>
                                            <p:cond delay="0"/>
                                          </p:stCondLst>
                                        </p:cTn>
                                        <p:tgtEl>
                                          <p:spTgt spid="10"/>
                                        </p:tgtEl>
                                        <p:attrNameLst>
                                          <p:attrName>style.visibility</p:attrName>
                                        </p:attrNameLst>
                                      </p:cBhvr>
                                      <p:to>
                                        <p:strVal val="visible"/>
                                      </p:to>
                                    </p:set>
                                    <p:animEffect filter="fade" transition="in">
                                      <p:cBhvr>
                                        <p:cTn dur="2000" id="24"/>
                                        <p:tgtEl>
                                          <p:spTgt spid="10"/>
                                        </p:tgtEl>
                                      </p:cBhvr>
                                    </p:animEffect>
                                    <p:anim calcmode="lin" valueType="num">
                                      <p:cBhvr>
                                        <p:cTn dur="2000" fill="hold" id="25"/>
                                        <p:tgtEl>
                                          <p:spTgt spid="10"/>
                                        </p:tgtEl>
                                        <p:attrNameLst>
                                          <p:attrName>ppt_w</p:attrName>
                                        </p:attrNameLst>
                                      </p:cBhvr>
                                      <p:tavLst>
                                        <p:tav fmla="#ppt_w*sin(2.5*pi*$)" tm="0">
                                          <p:val>
                                            <p:fltVal val="0"/>
                                          </p:val>
                                        </p:tav>
                                        <p:tav tm="100000">
                                          <p:val>
                                            <p:fltVal val="1"/>
                                          </p:val>
                                        </p:tav>
                                      </p:tavLst>
                                    </p:anim>
                                    <p:anim calcmode="lin" valueType="num">
                                      <p:cBhvr>
                                        <p:cTn dur="2000" fill="hold" id="26"/>
                                        <p:tgtEl>
                                          <p:spTgt spid="10"/>
                                        </p:tgtEl>
                                        <p:attrNameLst>
                                          <p:attrName>ppt_h</p:attrName>
                                        </p:attrNameLst>
                                      </p:cBhvr>
                                      <p:tavLst>
                                        <p:tav tm="0">
                                          <p:val>
                                            <p:strVal val="#ppt_h"/>
                                          </p:val>
                                        </p:tav>
                                        <p:tav tm="100000">
                                          <p:val>
                                            <p:strVal val="#ppt_h"/>
                                          </p:val>
                                        </p:tav>
                                      </p:tavLst>
                                    </p:anim>
                                  </p:childTnLst>
                                </p:cTn>
                              </p:par>
                              <p:par>
                                <p:cTn fill="hold" grpId="0" id="27" nodeType="withEffect" presetClass="entr" presetID="45"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2000" id="29"/>
                                        <p:tgtEl>
                                          <p:spTgt spid="9"/>
                                        </p:tgtEl>
                                      </p:cBhvr>
                                    </p:animEffect>
                                    <p:anim calcmode="lin" valueType="num">
                                      <p:cBhvr>
                                        <p:cTn dur="2000" fill="hold" id="30"/>
                                        <p:tgtEl>
                                          <p:spTgt spid="9"/>
                                        </p:tgtEl>
                                        <p:attrNameLst>
                                          <p:attrName>ppt_w</p:attrName>
                                        </p:attrNameLst>
                                      </p:cBhvr>
                                      <p:tavLst>
                                        <p:tav fmla="#ppt_w*sin(2.5*pi*$)" tm="0">
                                          <p:val>
                                            <p:fltVal val="0"/>
                                          </p:val>
                                        </p:tav>
                                        <p:tav tm="100000">
                                          <p:val>
                                            <p:fltVal val="1"/>
                                          </p:val>
                                        </p:tav>
                                      </p:tavLst>
                                    </p:anim>
                                    <p:anim calcmode="lin" valueType="num">
                                      <p:cBhvr>
                                        <p:cTn dur="2000" fill="hold" id="31"/>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P grpId="0" spid="9"/>
      <p:bldP grpId="0" spid="1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矩形 22">
            <a:extLst>
              <a:ext uri="{FF2B5EF4-FFF2-40B4-BE49-F238E27FC236}">
                <a16:creationId xmlns:a16="http://schemas.microsoft.com/office/drawing/2014/main" id="{72A3AE75-6461-45AC-9377-D0040FB82CE5}"/>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a:extLst>
              <a:ext uri="{FF2B5EF4-FFF2-40B4-BE49-F238E27FC236}">
                <a16:creationId xmlns:a16="http://schemas.microsoft.com/office/drawing/2014/main" id="{5E7AC3FC-77B5-4B43-8EA6-47ECF3E767F8}"/>
              </a:ext>
            </a:extLst>
          </p:cNvPr>
          <p:cNvSpPr/>
          <p:nvPr/>
        </p:nvSpPr>
        <p:spPr>
          <a:xfrm>
            <a:off x="101600" y="101600"/>
            <a:ext cx="11988801" cy="665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F22EA59A-781E-44C3-886D-5977928ADDBB}"/>
              </a:ext>
            </a:extLst>
          </p:cNvPr>
          <p:cNvPicPr>
            <a:picLocks noChangeAspect="1"/>
          </p:cNvPicPr>
          <p:nvPr/>
        </p:nvPicPr>
        <p:blipFill>
          <a:blip r:embed="rId2">
            <a:extLst>
              <a:ext uri="{28A0092B-C50C-407E-A947-70E740481C1C}">
                <a14:useLocalDpi val="0"/>
              </a:ext>
            </a:extLst>
          </a:blip>
          <a:srcRect b="231" l="40863" r="6858" t="231"/>
          <a:stretch>
            <a:fillRect/>
          </a:stretch>
        </p:blipFill>
        <p:spPr>
          <a:xfrm>
            <a:off x="5802002" y="892445"/>
            <a:ext cx="5684241" cy="5073109"/>
          </a:xfrm>
          <a:prstGeom prst="roundRect">
            <a:avLst>
              <a:gd fmla="val 5338" name="adj"/>
            </a:avLst>
          </a:prstGeom>
          <a:solidFill>
            <a:srgbClr val="FFFFFF">
              <a:shade val="85000"/>
            </a:srgbClr>
          </a:solidFill>
          <a:ln>
            <a:noFill/>
          </a:ln>
          <a:effectLst>
            <a:outerShdw algn="tl" blurRad="50800" dir="2700000" dist="38100" rotWithShape="0">
              <a:prstClr val="black">
                <a:alpha val="0"/>
              </a:prstClr>
            </a:outerShdw>
            <a:reflection algn="bl" blurRad="12700" dir="5400000" dist="5000" endPos="6000" rotWithShape="0" stA="38000" sy="-100000"/>
          </a:effectLst>
        </p:spPr>
      </p:pic>
      <p:sp>
        <p:nvSpPr>
          <p:cNvPr id="10" name="文本框 9">
            <a:extLst>
              <a:ext uri="{FF2B5EF4-FFF2-40B4-BE49-F238E27FC236}">
                <a16:creationId xmlns:a16="http://schemas.microsoft.com/office/drawing/2014/main" id="{58548E0F-4632-4285-9BE4-7D4726E6B1F8}"/>
              </a:ext>
            </a:extLst>
          </p:cNvPr>
          <p:cNvSpPr txBox="1"/>
          <p:nvPr/>
        </p:nvSpPr>
        <p:spPr>
          <a:xfrm>
            <a:off x="705756" y="2698927"/>
            <a:ext cx="5533119" cy="1432560"/>
          </a:xfrm>
          <a:prstGeom prst="rect">
            <a:avLst/>
          </a:prstGeom>
          <a:noFill/>
        </p:spPr>
        <p:txBody>
          <a:bodyPr rtlCol="0" wrap="square">
            <a:spAutoFit/>
            <a:scene3d>
              <a:camera prst="orthographicFront"/>
              <a:lightRig dir="t" rig="threePt"/>
            </a:scene3d>
            <a:sp3d contourW="12700"/>
          </a:bodyPr>
          <a:lstStyle/>
          <a:p>
            <a:pPr algn="dist" lvl="0">
              <a:defRPr/>
            </a:pPr>
            <a:r>
              <a:rPr altLang="en-US" b="1" lang="zh-CN" spc="-300" sz="8800">
                <a:solidFill>
                  <a:schemeClr val="tx1">
                    <a:lumMod val="75000"/>
                    <a:lumOff val="25000"/>
                  </a:schemeClr>
                </a:solidFill>
                <a:latin typeface="+mn-ea"/>
                <a:cs charset="0" panose="020b0604020202020204" pitchFamily="34" typeface="Arial"/>
                <a:sym typeface="+mn-lt"/>
              </a:rPr>
              <a:t>演讲完毕</a:t>
            </a:r>
          </a:p>
        </p:txBody>
      </p:sp>
      <p:sp>
        <p:nvSpPr>
          <p:cNvPr id="11" name="文本框 10">
            <a:extLst>
              <a:ext uri="{FF2B5EF4-FFF2-40B4-BE49-F238E27FC236}">
                <a16:creationId xmlns:a16="http://schemas.microsoft.com/office/drawing/2014/main" id="{0E71BF2B-BF41-4079-97ED-F98746B32372}"/>
              </a:ext>
            </a:extLst>
          </p:cNvPr>
          <p:cNvSpPr txBox="1"/>
          <p:nvPr/>
        </p:nvSpPr>
        <p:spPr>
          <a:xfrm>
            <a:off x="705757" y="1688909"/>
            <a:ext cx="4373880" cy="1097280"/>
          </a:xfrm>
          <a:prstGeom prst="rect">
            <a:avLst/>
          </a:prstGeom>
          <a:noFill/>
        </p:spPr>
        <p:txBody>
          <a:bodyPr rtlCol="0" wrap="none">
            <a:spAutoFit/>
            <a:scene3d>
              <a:camera prst="orthographicFront"/>
              <a:lightRig dir="t" rig="threePt"/>
            </a:scene3d>
            <a:sp3d contourW="12700"/>
          </a:bodyPr>
          <a:lstStyle/>
          <a:p>
            <a:pPr lvl="0">
              <a:defRPr/>
            </a:pPr>
            <a:r>
              <a:rPr altLang="en-US" b="1" lang="zh-CN" sz="6600">
                <a:solidFill>
                  <a:schemeClr val="accent1"/>
                </a:solidFill>
                <a:latin typeface="+mn-ea"/>
                <a:cs typeface="+mn-ea"/>
                <a:sym typeface="+mn-lt"/>
              </a:rPr>
              <a:t>病毒性肝炎</a:t>
            </a:r>
          </a:p>
        </p:txBody>
      </p:sp>
      <p:sp>
        <p:nvSpPr>
          <p:cNvPr id="13" name="文本框 12">
            <a:extLst>
              <a:ext uri="{FF2B5EF4-FFF2-40B4-BE49-F238E27FC236}">
                <a16:creationId xmlns:a16="http://schemas.microsoft.com/office/drawing/2014/main" id="{CC198566-2AE5-4AC4-9A82-9512343624B4}"/>
              </a:ext>
            </a:extLst>
          </p:cNvPr>
          <p:cNvSpPr txBox="1"/>
          <p:nvPr/>
        </p:nvSpPr>
        <p:spPr>
          <a:xfrm>
            <a:off x="821974" y="4247077"/>
            <a:ext cx="4371204" cy="338328"/>
          </a:xfrm>
          <a:prstGeom prst="rect">
            <a:avLst/>
          </a:prstGeom>
          <a:noFill/>
          <a:ln>
            <a:solidFill>
              <a:schemeClr val="tx1">
                <a:lumMod val="75000"/>
                <a:lumOff val="25000"/>
              </a:schemeClr>
            </a:solidFill>
          </a:ln>
        </p:spPr>
        <p:txBody>
          <a:bodyPr wrap="square">
            <a:spAutoFit/>
          </a:bodyPr>
          <a:lstStyle/>
          <a:p>
            <a:pPr algn="ctr" defTabSz="345626" eaLnBrk="1" fontAlgn="auto" hangingPunct="1" indent="0" latinLnBrk="0" lvl="0" marL="0" marR="0" rtl="0">
              <a:lnSpc>
                <a:spcPct val="90000"/>
              </a:lnSpc>
              <a:spcBef>
                <a:spcPts val="378"/>
              </a:spcBef>
              <a:spcAft>
                <a:spcPct val="0"/>
              </a:spcAft>
              <a:buClrTx/>
              <a:buSzTx/>
              <a:buFont charset="0" panose="020b0604020202020204" pitchFamily="34" typeface="Arial"/>
              <a:buNone/>
              <a:defRPr/>
            </a:pPr>
            <a:r>
              <a:rPr altLang="en-US" lang="zh-CN" spc="100">
                <a:solidFill>
                  <a:schemeClr val="bg2">
                    <a:lumMod val="25000"/>
                  </a:schemeClr>
                </a:solidFill>
                <a:cs typeface="+mn-ea"/>
                <a:sym typeface="+mn-lt"/>
              </a:rPr>
              <a:t>医疗医学科学普及知识公益宣传模板</a:t>
            </a:r>
          </a:p>
        </p:txBody>
      </p:sp>
      <p:grpSp>
        <p:nvGrpSpPr>
          <p:cNvPr id="14" name="Group 15">
            <a:extLst>
              <a:ext uri="{FF2B5EF4-FFF2-40B4-BE49-F238E27FC236}">
                <a16:creationId xmlns:a16="http://schemas.microsoft.com/office/drawing/2014/main" id="{96FC0DC8-B9F1-494E-A77D-67A606ACF6DD}"/>
              </a:ext>
            </a:extLst>
          </p:cNvPr>
          <p:cNvGrpSpPr/>
          <p:nvPr/>
        </p:nvGrpSpPr>
        <p:grpSpPr>
          <a:xfrm>
            <a:off x="821974" y="5126863"/>
            <a:ext cx="2724227" cy="407583"/>
            <a:chOff x="2577247" y="6274583"/>
            <a:chExt cx="2724227" cy="407583"/>
          </a:xfrm>
        </p:grpSpPr>
        <p:sp>
          <p:nvSpPr>
            <p:cNvPr id="15" name="矩形 14">
              <a:extLst>
                <a:ext uri="{FF2B5EF4-FFF2-40B4-BE49-F238E27FC236}">
                  <a16:creationId xmlns:a16="http://schemas.microsoft.com/office/drawing/2014/main" id="{765FEBC6-CB29-4919-8053-7013DE01090A}"/>
                </a:ext>
              </a:extLst>
            </p:cNvPr>
            <p:cNvSpPr/>
            <p:nvPr/>
          </p:nvSpPr>
          <p:spPr>
            <a:xfrm>
              <a:off x="3049448" y="6278319"/>
              <a:ext cx="2087880" cy="39624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chemeClr val="tx1">
                      <a:lumMod val="85000"/>
                      <a:lumOff val="15000"/>
                    </a:schemeClr>
                  </a:solidFill>
                  <a:effectLst/>
                  <a:uLnTx/>
                  <a:uFillTx/>
                  <a:latin panose="020f0302020204030204" typeface="思源黑体 CN"/>
                  <a:cs typeface="+mn-ea"/>
                  <a:sym typeface="+mn-lt"/>
                </a:rPr>
                <a:t>汇报人：优页PPT</a:t>
              </a:r>
            </a:p>
          </p:txBody>
        </p:sp>
        <p:sp>
          <p:nvSpPr>
            <p:cNvPr id="16" name="delivery-package_45936">
              <a:extLst>
                <a:ext uri="{FF2B5EF4-FFF2-40B4-BE49-F238E27FC236}">
                  <a16:creationId xmlns:a16="http://schemas.microsoft.com/office/drawing/2014/main" id="{9FB24E8A-0EDB-4A88-8B05-3F248E05F0A5}"/>
                </a:ext>
              </a:extLst>
            </p:cNvPr>
            <p:cNvSpPr>
              <a:spLocks noChangeAspect="1"/>
            </p:cNvSpPr>
            <p:nvPr/>
          </p:nvSpPr>
          <p:spPr bwMode="auto">
            <a:xfrm>
              <a:off x="2577247" y="6274583"/>
              <a:ext cx="472199" cy="407583"/>
            </a:xfrm>
            <a:custGeom>
              <a:gdLst>
                <a:gd fmla="*/ 222210 w 606439" name="connsiteX0"/>
                <a:gd fmla="*/ 476810 h 523454" name="connsiteY0"/>
                <a:gd fmla="*/ 591037 w 606439" name="connsiteX1"/>
                <a:gd fmla="*/ 476810 h 523454" name="connsiteY1"/>
                <a:gd fmla="*/ 606439 w 606439" name="connsiteX2"/>
                <a:gd fmla="*/ 492071 h 523454" name="connsiteY2"/>
                <a:gd fmla="*/ 591037 w 606439" name="connsiteX3"/>
                <a:gd fmla="*/ 507435 h 523454" name="connsiteY3"/>
                <a:gd fmla="*/ 222210 w 606439" name="connsiteX4"/>
                <a:gd fmla="*/ 507435 h 523454" name="connsiteY4"/>
                <a:gd fmla="*/ 15301 w 606439" name="connsiteX5"/>
                <a:gd fmla="*/ 476810 h 523454" name="connsiteY5"/>
                <a:gd fmla="*/ 163006 w 606439" name="connsiteX6"/>
                <a:gd fmla="*/ 476810 h 523454" name="connsiteY6"/>
                <a:gd fmla="*/ 163006 w 606439" name="connsiteX7"/>
                <a:gd fmla="*/ 507435 h 523454" name="connsiteY7"/>
                <a:gd fmla="*/ 15301 w 606439" name="connsiteX8"/>
                <a:gd fmla="*/ 507435 h 523454" name="connsiteY8"/>
                <a:gd fmla="*/ 0 w 606439" name="connsiteX9"/>
                <a:gd fmla="*/ 492071 h 523454" name="connsiteY9"/>
                <a:gd fmla="*/ 15301 w 606439" name="connsiteX10"/>
                <a:gd fmla="*/ 476810 h 523454" name="connsiteY10"/>
                <a:gd fmla="*/ 192556 w 606439" name="connsiteX11"/>
                <a:gd fmla="*/ 460792 h 523454" name="connsiteY11"/>
                <a:gd fmla="*/ 211061 w 606439" name="connsiteX12"/>
                <a:gd fmla="*/ 479185 h 523454" name="connsiteY12"/>
                <a:gd fmla="*/ 211061 w 606439" name="connsiteX13"/>
                <a:gd fmla="*/ 505061 h 523454" name="connsiteY13"/>
                <a:gd fmla="*/ 192556 w 606439" name="connsiteX14"/>
                <a:gd fmla="*/ 523454 h 523454" name="connsiteY14"/>
                <a:gd fmla="*/ 174155 w 606439" name="connsiteX15"/>
                <a:gd fmla="*/ 505061 h 523454" name="connsiteY15"/>
                <a:gd fmla="*/ 174155 w 606439" name="connsiteX16"/>
                <a:gd fmla="*/ 479185 h 523454" name="connsiteY16"/>
                <a:gd fmla="*/ 192556 w 606439" name="connsiteX17"/>
                <a:gd fmla="*/ 460792 h 523454" name="connsiteY17"/>
                <a:gd fmla="*/ 270917 w 606439" name="connsiteX18"/>
                <a:gd fmla="*/ 230890 h 523454" name="connsiteY18"/>
                <a:gd fmla="*/ 301415 w 606439" name="connsiteX19"/>
                <a:gd fmla="*/ 261132 h 523454" name="connsiteY19"/>
                <a:gd fmla="*/ 288300 w 606439" name="connsiteX20"/>
                <a:gd fmla="*/ 349051 h 523454" name="connsiteY20"/>
                <a:gd fmla="*/ 288508 w 606439" name="connsiteX21"/>
                <a:gd fmla="*/ 349883 h 523454" name="connsiteY21"/>
                <a:gd fmla="*/ 302248 w 606439" name="connsiteX22"/>
                <a:gd fmla="*/ 368693 h 523454" name="connsiteY22"/>
                <a:gd fmla="*/ 303184 w 606439" name="connsiteX23"/>
                <a:gd fmla="*/ 369109 h 523454" name="connsiteY23"/>
                <a:gd fmla="*/ 304121 w 606439" name="connsiteX24"/>
                <a:gd fmla="*/ 368693 h 523454" name="connsiteY24"/>
                <a:gd fmla="*/ 317965 w 606439" name="connsiteX25"/>
                <a:gd fmla="*/ 349883 h 523454" name="connsiteY25"/>
                <a:gd fmla="*/ 318173 w 606439" name="connsiteX26"/>
                <a:gd fmla="*/ 349051 h 523454" name="connsiteY26"/>
                <a:gd fmla="*/ 304954 w 606439" name="connsiteX27"/>
                <a:gd fmla="*/ 261132 h 523454" name="connsiteY27"/>
                <a:gd fmla="*/ 335452 w 606439" name="connsiteX28"/>
                <a:gd fmla="*/ 230890 h 523454" name="connsiteY28"/>
                <a:gd fmla="*/ 354500 w 606439" name="connsiteX29"/>
                <a:gd fmla="*/ 246894 h 523454" name="connsiteY29"/>
                <a:gd fmla="*/ 393950 w 606439" name="connsiteX30"/>
                <a:gd fmla="*/ 265081 h 523454" name="connsiteY30"/>
                <a:gd fmla="*/ 408522 w 606439" name="connsiteX31"/>
                <a:gd fmla="*/ 277344 h 523454" name="connsiteY31"/>
                <a:gd fmla="*/ 428091 w 606439" name="connsiteX32"/>
                <a:gd fmla="*/ 379501 h 523454" name="connsiteY32"/>
                <a:gd fmla="*/ 178278 w 606439" name="connsiteX33"/>
                <a:gd fmla="*/ 379501 h 523454" name="connsiteY33"/>
                <a:gd fmla="*/ 197951 w 606439" name="connsiteX34"/>
                <a:gd fmla="*/ 277344 h 523454" name="connsiteY34"/>
                <a:gd fmla="*/ 212419 w 606439" name="connsiteX35"/>
                <a:gd fmla="*/ 265081 h 523454" name="connsiteY35"/>
                <a:gd fmla="*/ 251973 w 606439" name="connsiteX36"/>
                <a:gd fmla="*/ 246894 h 523454" name="connsiteY36"/>
                <a:gd fmla="*/ 276624 w 606439" name="connsiteX37"/>
                <a:gd fmla="*/ 129744 h 523454" name="connsiteY37"/>
                <a:gd fmla="*/ 249081 w 606439" name="connsiteX38"/>
                <a:gd fmla="*/ 154506 h 523454" name="connsiteY38"/>
                <a:gd fmla="*/ 303203 w 606439" name="connsiteX39"/>
                <a:gd fmla="*/ 223727 h 523454" name="connsiteY39"/>
                <a:gd fmla="*/ 357324 w 606439" name="connsiteX40"/>
                <a:gd fmla="*/ 154506 h 523454" name="connsiteY40"/>
                <a:gd fmla="*/ 288944 w 606439" name="connsiteX41"/>
                <a:gd fmla="*/ 155961 h 523454" name="connsiteY41"/>
                <a:gd fmla="*/ 276624 w 606439" name="connsiteX42"/>
                <a:gd fmla="*/ 129744 h 523454" name="connsiteY42"/>
                <a:gd fmla="*/ 303203 w 606439" name="connsiteX43"/>
                <a:gd fmla="*/ 68448 h 523454" name="connsiteY43"/>
                <a:gd fmla="*/ 374498 w 606439" name="connsiteX44"/>
                <a:gd fmla="*/ 138396 h 523454" name="connsiteY44"/>
                <a:gd fmla="*/ 303203 w 606439" name="connsiteX45"/>
                <a:gd fmla="*/ 239005 h 523454" name="connsiteY45"/>
                <a:gd fmla="*/ 232012 w 606439" name="connsiteX46"/>
                <a:gd fmla="*/ 138396 h 523454" name="connsiteY46"/>
                <a:gd fmla="*/ 303203 w 606439" name="connsiteX47"/>
                <a:gd fmla="*/ 68448 h 523454" name="connsiteY47"/>
                <a:gd fmla="*/ 41630 w 606439" name="connsiteX48"/>
                <a:gd fmla="*/ 41570 h 523454" name="connsiteY48"/>
                <a:gd fmla="*/ 41630 w 606439" name="connsiteX49"/>
                <a:gd fmla="*/ 406450 h 523454" name="connsiteY49"/>
                <a:gd fmla="*/ 564809 w 606439" name="connsiteX50"/>
                <a:gd fmla="*/ 406450 h 523454" name="connsiteY50"/>
                <a:gd fmla="*/ 564809 w 606439" name="connsiteX51"/>
                <a:gd fmla="*/ 41570 h 523454" name="connsiteY51"/>
                <a:gd fmla="*/ 27788 w 606439" name="connsiteX52"/>
                <a:gd fmla="*/ 0 h 523454" name="connsiteY52"/>
                <a:gd fmla="*/ 578651 w 606439" name="connsiteX53"/>
                <a:gd fmla="*/ 0 h 523454" name="connsiteY53"/>
                <a:gd fmla="*/ 606439 w 606439" name="connsiteX54"/>
                <a:gd fmla="*/ 27644 h 523454" name="connsiteY54"/>
                <a:gd fmla="*/ 606439 w 606439" name="connsiteX55"/>
                <a:gd fmla="*/ 420376 h 523454" name="connsiteY55"/>
                <a:gd fmla="*/ 578651 w 606439" name="connsiteX56"/>
                <a:gd fmla="*/ 448020 h 523454" name="connsiteY56"/>
                <a:gd fmla="*/ 27788 w 606439" name="connsiteX57"/>
                <a:gd fmla="*/ 448020 h 523454" name="connsiteY57"/>
                <a:gd fmla="*/ 0 w 606439" name="connsiteX58"/>
                <a:gd fmla="*/ 420376 h 523454" name="connsiteY58"/>
                <a:gd fmla="*/ 0 w 606439" name="connsiteX59"/>
                <a:gd fmla="*/ 27644 h 523454" name="connsiteY59"/>
                <a:gd fmla="*/ 27788 w 606439" name="connsiteX60"/>
                <a:gd fmla="*/ 0 h 523454" name="connsiteY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b="b" l="l" r="r" t="t"/>
              <a:pathLst>
                <a:path h="523454" w="606439">
                  <a:moveTo>
                    <a:pt x="222210" y="476810"/>
                  </a:moveTo>
                  <a:lnTo>
                    <a:pt x="591037" y="476810"/>
                  </a:lnTo>
                  <a:cubicBezTo>
                    <a:pt x="599570" y="476810"/>
                    <a:pt x="606439" y="483662"/>
                    <a:pt x="606439" y="492071"/>
                  </a:cubicBezTo>
                  <a:cubicBezTo>
                    <a:pt x="606439" y="500583"/>
                    <a:pt x="599570" y="507435"/>
                    <a:pt x="591037" y="507435"/>
                  </a:cubicBezTo>
                  <a:lnTo>
                    <a:pt x="222210" y="507435"/>
                  </a:lnTo>
                  <a:close/>
                  <a:moveTo>
                    <a:pt x="15301" y="476810"/>
                  </a:moveTo>
                  <a:lnTo>
                    <a:pt x="163006" y="476810"/>
                  </a:lnTo>
                  <a:lnTo>
                    <a:pt x="163006" y="507435"/>
                  </a:lnTo>
                  <a:lnTo>
                    <a:pt x="15301" y="507435"/>
                  </a:lnTo>
                  <a:cubicBezTo>
                    <a:pt x="6870" y="507435"/>
                    <a:pt x="0" y="500583"/>
                    <a:pt x="0" y="492071"/>
                  </a:cubicBezTo>
                  <a:cubicBezTo>
                    <a:pt x="0" y="483662"/>
                    <a:pt x="6870" y="476810"/>
                    <a:pt x="15301" y="476810"/>
                  </a:cubicBezTo>
                  <a:close/>
                  <a:moveTo>
                    <a:pt x="192556" y="460792"/>
                  </a:moveTo>
                  <a:cubicBezTo>
                    <a:pt x="202744" y="460792"/>
                    <a:pt x="211061" y="469001"/>
                    <a:pt x="211061" y="479185"/>
                  </a:cubicBezTo>
                  <a:lnTo>
                    <a:pt x="211061" y="505061"/>
                  </a:lnTo>
                  <a:cubicBezTo>
                    <a:pt x="211061" y="515245"/>
                    <a:pt x="202744" y="523454"/>
                    <a:pt x="192556" y="523454"/>
                  </a:cubicBezTo>
                  <a:cubicBezTo>
                    <a:pt x="182472" y="523454"/>
                    <a:pt x="174155" y="515245"/>
                    <a:pt x="174155" y="505061"/>
                  </a:cubicBezTo>
                  <a:lnTo>
                    <a:pt x="174155" y="479185"/>
                  </a:lnTo>
                  <a:cubicBezTo>
                    <a:pt x="174155" y="469001"/>
                    <a:pt x="182472" y="460792"/>
                    <a:pt x="192556" y="460792"/>
                  </a:cubicBezTo>
                  <a:close/>
                  <a:moveTo>
                    <a:pt x="270917" y="230890"/>
                  </a:moveTo>
                  <a:lnTo>
                    <a:pt x="301415" y="261132"/>
                  </a:lnTo>
                  <a:lnTo>
                    <a:pt x="288300" y="349051"/>
                  </a:lnTo>
                  <a:cubicBezTo>
                    <a:pt x="288300" y="349363"/>
                    <a:pt x="288300" y="349675"/>
                    <a:pt x="288508" y="349883"/>
                  </a:cubicBezTo>
                  <a:lnTo>
                    <a:pt x="302248" y="368693"/>
                  </a:lnTo>
                  <a:cubicBezTo>
                    <a:pt x="302456" y="369005"/>
                    <a:pt x="302872" y="369109"/>
                    <a:pt x="303184" y="369109"/>
                  </a:cubicBezTo>
                  <a:cubicBezTo>
                    <a:pt x="303601" y="369109"/>
                    <a:pt x="303913" y="369005"/>
                    <a:pt x="304121" y="368693"/>
                  </a:cubicBezTo>
                  <a:lnTo>
                    <a:pt x="317965" y="349883"/>
                  </a:lnTo>
                  <a:cubicBezTo>
                    <a:pt x="318069" y="349675"/>
                    <a:pt x="318173" y="349363"/>
                    <a:pt x="318173" y="349051"/>
                  </a:cubicBezTo>
                  <a:lnTo>
                    <a:pt x="304954" y="261132"/>
                  </a:lnTo>
                  <a:lnTo>
                    <a:pt x="335452" y="230890"/>
                  </a:lnTo>
                  <a:lnTo>
                    <a:pt x="354500" y="246894"/>
                  </a:lnTo>
                  <a:lnTo>
                    <a:pt x="393950" y="265081"/>
                  </a:lnTo>
                  <a:cubicBezTo>
                    <a:pt x="399779" y="267471"/>
                    <a:pt x="405920" y="271316"/>
                    <a:pt x="408522" y="277344"/>
                  </a:cubicBezTo>
                  <a:cubicBezTo>
                    <a:pt x="408522" y="277344"/>
                    <a:pt x="451407" y="379501"/>
                    <a:pt x="428091" y="379501"/>
                  </a:cubicBezTo>
                  <a:lnTo>
                    <a:pt x="178278" y="379501"/>
                  </a:lnTo>
                  <a:cubicBezTo>
                    <a:pt x="154962" y="379501"/>
                    <a:pt x="197951" y="277344"/>
                    <a:pt x="197951" y="277344"/>
                  </a:cubicBezTo>
                  <a:cubicBezTo>
                    <a:pt x="200865" y="271108"/>
                    <a:pt x="206590" y="267471"/>
                    <a:pt x="212419" y="265081"/>
                  </a:cubicBezTo>
                  <a:lnTo>
                    <a:pt x="251973" y="246894"/>
                  </a:lnTo>
                  <a:close/>
                  <a:moveTo>
                    <a:pt x="276624" y="129744"/>
                  </a:moveTo>
                  <a:cubicBezTo>
                    <a:pt x="263028" y="128497"/>
                    <a:pt x="246896" y="135746"/>
                    <a:pt x="249081" y="154506"/>
                  </a:cubicBezTo>
                  <a:cubicBezTo>
                    <a:pt x="253245" y="189116"/>
                    <a:pt x="273644" y="223727"/>
                    <a:pt x="303203" y="223727"/>
                  </a:cubicBezTo>
                  <a:cubicBezTo>
                    <a:pt x="331409" y="223727"/>
                    <a:pt x="357012" y="182049"/>
                    <a:pt x="357324" y="154506"/>
                  </a:cubicBezTo>
                  <a:cubicBezTo>
                    <a:pt x="357845" y="108463"/>
                    <a:pt x="325788" y="159911"/>
                    <a:pt x="288944" y="155961"/>
                  </a:cubicBezTo>
                  <a:cubicBezTo>
                    <a:pt x="301278" y="140735"/>
                    <a:pt x="290219" y="130991"/>
                    <a:pt x="276624" y="129744"/>
                  </a:cubicBezTo>
                  <a:close/>
                  <a:moveTo>
                    <a:pt x="303203" y="68448"/>
                  </a:moveTo>
                  <a:cubicBezTo>
                    <a:pt x="354098" y="68448"/>
                    <a:pt x="374914" y="94640"/>
                    <a:pt x="374498" y="138396"/>
                  </a:cubicBezTo>
                  <a:cubicBezTo>
                    <a:pt x="373769" y="201381"/>
                    <a:pt x="333386" y="239005"/>
                    <a:pt x="303203" y="239005"/>
                  </a:cubicBezTo>
                  <a:cubicBezTo>
                    <a:pt x="268024" y="239005"/>
                    <a:pt x="232637" y="201381"/>
                    <a:pt x="232012" y="138396"/>
                  </a:cubicBezTo>
                  <a:cubicBezTo>
                    <a:pt x="231596" y="94640"/>
                    <a:pt x="252412" y="68448"/>
                    <a:pt x="303203" y="68448"/>
                  </a:cubicBezTo>
                  <a:close/>
                  <a:moveTo>
                    <a:pt x="41630" y="41570"/>
                  </a:moveTo>
                  <a:lnTo>
                    <a:pt x="41630" y="406450"/>
                  </a:lnTo>
                  <a:lnTo>
                    <a:pt x="564809" y="406450"/>
                  </a:lnTo>
                  <a:lnTo>
                    <a:pt x="564809" y="41570"/>
                  </a:lnTo>
                  <a:close/>
                  <a:moveTo>
                    <a:pt x="27788" y="0"/>
                  </a:moveTo>
                  <a:lnTo>
                    <a:pt x="578651" y="0"/>
                  </a:lnTo>
                  <a:cubicBezTo>
                    <a:pt x="593950" y="0"/>
                    <a:pt x="606439" y="12367"/>
                    <a:pt x="606439" y="27644"/>
                  </a:cubicBezTo>
                  <a:lnTo>
                    <a:pt x="606439" y="420376"/>
                  </a:lnTo>
                  <a:cubicBezTo>
                    <a:pt x="606439" y="435653"/>
                    <a:pt x="593950" y="448020"/>
                    <a:pt x="578651" y="448020"/>
                  </a:cubicBezTo>
                  <a:lnTo>
                    <a:pt x="27788" y="448020"/>
                  </a:lnTo>
                  <a:cubicBezTo>
                    <a:pt x="12385" y="448020"/>
                    <a:pt x="0" y="435653"/>
                    <a:pt x="0" y="420376"/>
                  </a:cubicBezTo>
                  <a:lnTo>
                    <a:pt x="0" y="27644"/>
                  </a:lnTo>
                  <a:cubicBezTo>
                    <a:pt x="0" y="12367"/>
                    <a:pt x="12385" y="0"/>
                    <a:pt x="27788" y="0"/>
                  </a:cubicBezTo>
                  <a:close/>
                </a:path>
              </a:pathLst>
            </a:custGeom>
            <a:solidFill>
              <a:schemeClr val="accent1"/>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302020204030204" typeface="思源黑体 CN"/>
                <a:cs typeface="+mn-cs"/>
              </a:endParaRPr>
            </a:p>
          </p:txBody>
        </p:sp>
      </p:grpSp>
      <p:sp>
        <p:nvSpPr>
          <p:cNvPr id="21" name="矩形 20">
            <a:extLst>
              <a:ext uri="{FF2B5EF4-FFF2-40B4-BE49-F238E27FC236}">
                <a16:creationId xmlns:a16="http://schemas.microsoft.com/office/drawing/2014/main" id="{A9DA46AF-0C6B-42EF-A421-90285D1B67D3}"/>
              </a:ext>
            </a:extLst>
          </p:cNvPr>
          <p:cNvSpPr/>
          <p:nvPr/>
        </p:nvSpPr>
        <p:spPr>
          <a:xfrm>
            <a:off x="1" y="403350"/>
            <a:ext cx="609600" cy="787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2" name="文本框 21">
            <a:extLst>
              <a:ext uri="{FF2B5EF4-FFF2-40B4-BE49-F238E27FC236}">
                <a16:creationId xmlns:a16="http://schemas.microsoft.com/office/drawing/2014/main" id="{BBF5BD9A-6C35-4FAD-BEA3-BF378D324FDC}"/>
              </a:ext>
            </a:extLst>
          </p:cNvPr>
          <p:cNvSpPr txBox="1"/>
          <p:nvPr/>
        </p:nvSpPr>
        <p:spPr>
          <a:xfrm>
            <a:off x="576470" y="451416"/>
            <a:ext cx="2548123" cy="91440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5400" u="none">
                <a:ln>
                  <a:noFill/>
                </a:ln>
                <a:solidFill>
                  <a:schemeClr val="accent1"/>
                </a:solidFill>
                <a:effectLst/>
                <a:uLnTx/>
                <a:uFillTx/>
                <a:latin charset="-122" panose="020b0a00000000000000" pitchFamily="34" typeface="思源黑体 CN Heavy"/>
                <a:ea charset="-122" panose="020b0a00000000000000" pitchFamily="34" typeface="思源黑体 CN Heavy"/>
                <a:cs typeface="+mn-ea"/>
                <a:sym typeface="+mn-lt"/>
              </a:rPr>
              <a:t>LOGO</a:t>
            </a:r>
          </a:p>
        </p:txBody>
      </p:sp>
    </p:spTree>
    <p:extLst>
      <p:ext uri="{BB962C8B-B14F-4D97-AF65-F5344CB8AC3E}">
        <p14:creationId val="2826584433"/>
      </p:ext>
    </p:extLst>
  </p:cSld>
  <p:clrMapOvr>
    <a:masterClrMapping/>
  </p:clrMapOvr>
  <mc:AlternateContent>
    <mc:Choice Requires="p14">
      <p:transition advTm="3000" p14:dur="10"/>
    </mc:Choice>
    <mc:Fallback>
      <p:transition advTm="3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7" presetSubtype="1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strVal val="#ppt_h"/>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21"/>
                                        </p:tgtEl>
                                        <p:attrNameLst>
                                          <p:attrName>style.visibility</p:attrName>
                                        </p:attrNameLst>
                                      </p:cBhvr>
                                      <p:to>
                                        <p:strVal val="visible"/>
                                      </p:to>
                                    </p:set>
                                    <p:anim calcmode="lin" valueType="num">
                                      <p:cBhvr additive="base">
                                        <p:cTn dur="500" fill="hold" id="12"/>
                                        <p:tgtEl>
                                          <p:spTgt spid="21"/>
                                        </p:tgtEl>
                                        <p:attrNameLst>
                                          <p:attrName>ppt_x</p:attrName>
                                        </p:attrNameLst>
                                      </p:cBhvr>
                                      <p:tavLst>
                                        <p:tav tm="0">
                                          <p:val>
                                            <p:strVal val="0-#ppt_w/2"/>
                                          </p:val>
                                        </p:tav>
                                        <p:tav tm="100000">
                                          <p:val>
                                            <p:strVal val="#ppt_x"/>
                                          </p:val>
                                        </p:tav>
                                      </p:tavLst>
                                    </p:anim>
                                    <p:anim calcmode="lin" valueType="num">
                                      <p:cBhvr additive="base">
                                        <p:cTn dur="500" fill="hold" id="13"/>
                                        <p:tgtEl>
                                          <p:spTgt spid="2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7" presetSubtype="1">
                                  <p:stCondLst>
                                    <p:cond delay="0"/>
                                  </p:stCondLst>
                                  <p:childTnLst>
                                    <p:set>
                                      <p:cBhvr>
                                        <p:cTn dur="1" fill="hold" id="16">
                                          <p:stCondLst>
                                            <p:cond delay="0"/>
                                          </p:stCondLst>
                                        </p:cTn>
                                        <p:tgtEl>
                                          <p:spTgt spid="22"/>
                                        </p:tgtEl>
                                        <p:attrNameLst>
                                          <p:attrName>style.visibility</p:attrName>
                                        </p:attrNameLst>
                                      </p:cBhvr>
                                      <p:to>
                                        <p:strVal val="visible"/>
                                      </p:to>
                                    </p:set>
                                    <p:anim calcmode="lin" valueType="num">
                                      <p:cBhvr>
                                        <p:cTn dur="500" fill="hold" id="17"/>
                                        <p:tgtEl>
                                          <p:spTgt spid="22"/>
                                        </p:tgtEl>
                                        <p:attrNameLst>
                                          <p:attrName>ppt_x</p:attrName>
                                        </p:attrNameLst>
                                      </p:cBhvr>
                                      <p:tavLst>
                                        <p:tav tm="0">
                                          <p:val>
                                            <p:strVal val="#ppt_x"/>
                                          </p:val>
                                        </p:tav>
                                        <p:tav tm="100000">
                                          <p:val>
                                            <p:strVal val="#ppt_x"/>
                                          </p:val>
                                        </p:tav>
                                      </p:tavLst>
                                    </p:anim>
                                    <p:anim calcmode="lin" valueType="num">
                                      <p:cBhvr>
                                        <p:cTn dur="500" fill="hold" id="18"/>
                                        <p:tgtEl>
                                          <p:spTgt spid="22"/>
                                        </p:tgtEl>
                                        <p:attrNameLst>
                                          <p:attrName>ppt_y</p:attrName>
                                        </p:attrNameLst>
                                      </p:cBhvr>
                                      <p:tavLst>
                                        <p:tav tm="0">
                                          <p:val>
                                            <p:strVal val="#ppt_y-#ppt_h/2"/>
                                          </p:val>
                                        </p:tav>
                                        <p:tav tm="100000">
                                          <p:val>
                                            <p:strVal val="#ppt_y"/>
                                          </p:val>
                                        </p:tav>
                                      </p:tavLst>
                                    </p:anim>
                                    <p:anim calcmode="lin" valueType="num">
                                      <p:cBhvr>
                                        <p:cTn dur="500" fill="hold" id="19"/>
                                        <p:tgtEl>
                                          <p:spTgt spid="22"/>
                                        </p:tgtEl>
                                        <p:attrNameLst>
                                          <p:attrName>ppt_w</p:attrName>
                                        </p:attrNameLst>
                                      </p:cBhvr>
                                      <p:tavLst>
                                        <p:tav tm="0">
                                          <p:val>
                                            <p:strVal val="#ppt_w"/>
                                          </p:val>
                                        </p:tav>
                                        <p:tav tm="100000">
                                          <p:val>
                                            <p:strVal val="#ppt_w"/>
                                          </p:val>
                                        </p:tav>
                                      </p:tavLst>
                                    </p:anim>
                                    <p:anim calcmode="lin" valueType="num">
                                      <p:cBhvr>
                                        <p:cTn dur="500" fill="hold" id="20"/>
                                        <p:tgtEl>
                                          <p:spTgt spid="22"/>
                                        </p:tgtEl>
                                        <p:attrNameLst>
                                          <p:attrName>ppt_h</p:attrName>
                                        </p:attrNameLst>
                                      </p:cBhvr>
                                      <p:tavLst>
                                        <p:tav tm="0">
                                          <p:val>
                                            <p:fltVal val="0"/>
                                          </p:val>
                                        </p:tav>
                                        <p:tav tm="100000">
                                          <p:val>
                                            <p:strVal val="#ppt_h"/>
                                          </p:val>
                                        </p:tav>
                                      </p:tavLst>
                                    </p:anim>
                                  </p:childTnLst>
                                </p:cTn>
                              </p:par>
                            </p:childTnLst>
                          </p:cTn>
                        </p:par>
                        <p:par>
                          <p:cTn fill="hold" id="21" nodeType="afterGroup">
                            <p:stCondLst>
                              <p:cond delay="1500"/>
                            </p:stCondLst>
                            <p:childTnLst>
                              <p:par>
                                <p:cTn fill="hold" grpId="0" id="22" nodeType="afterEffect" presetClass="entr" presetID="42" presetSubtype="0">
                                  <p:stCondLst>
                                    <p:cond delay="0"/>
                                  </p:stCondLst>
                                  <p:childTnLst>
                                    <p:set>
                                      <p:cBhvr>
                                        <p:cTn dur="1" fill="hold" id="23">
                                          <p:stCondLst>
                                            <p:cond delay="0"/>
                                          </p:stCondLst>
                                        </p:cTn>
                                        <p:tgtEl>
                                          <p:spTgt spid="11"/>
                                        </p:tgtEl>
                                        <p:attrNameLst>
                                          <p:attrName>style.visibility</p:attrName>
                                        </p:attrNameLst>
                                      </p:cBhvr>
                                      <p:to>
                                        <p:strVal val="visible"/>
                                      </p:to>
                                    </p:set>
                                    <p:animEffect filter="fade" transition="in">
                                      <p:cBhvr>
                                        <p:cTn dur="1000" id="24"/>
                                        <p:tgtEl>
                                          <p:spTgt spid="11"/>
                                        </p:tgtEl>
                                      </p:cBhvr>
                                    </p:animEffect>
                                    <p:anim calcmode="lin" valueType="num">
                                      <p:cBhvr>
                                        <p:cTn dur="1000" fill="hold" id="25"/>
                                        <p:tgtEl>
                                          <p:spTgt spid="11"/>
                                        </p:tgtEl>
                                        <p:attrNameLst>
                                          <p:attrName>ppt_x</p:attrName>
                                        </p:attrNameLst>
                                      </p:cBhvr>
                                      <p:tavLst>
                                        <p:tav tm="0">
                                          <p:val>
                                            <p:strVal val="#ppt_x"/>
                                          </p:val>
                                        </p:tav>
                                        <p:tav tm="100000">
                                          <p:val>
                                            <p:strVal val="#ppt_x"/>
                                          </p:val>
                                        </p:tav>
                                      </p:tavLst>
                                    </p:anim>
                                    <p:anim calcmode="lin" valueType="num">
                                      <p:cBhvr>
                                        <p:cTn dur="1000" fill="hold" id="26"/>
                                        <p:tgtEl>
                                          <p:spTgt spid="11"/>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12" presetSubtype="1">
                                  <p:stCondLst>
                                    <p:cond delay="0"/>
                                  </p:stCondLst>
                                  <p:childTnLst>
                                    <p:set>
                                      <p:cBhvr>
                                        <p:cTn dur="1" fill="hold" id="29">
                                          <p:stCondLst>
                                            <p:cond delay="0"/>
                                          </p:stCondLst>
                                        </p:cTn>
                                        <p:tgtEl>
                                          <p:spTgt spid="10"/>
                                        </p:tgtEl>
                                        <p:attrNameLst>
                                          <p:attrName>style.visibility</p:attrName>
                                        </p:attrNameLst>
                                      </p:cBhvr>
                                      <p:to>
                                        <p:strVal val="visible"/>
                                      </p:to>
                                    </p:set>
                                    <p:anim calcmode="lin" valueType="num">
                                      <p:cBhvr additive="base">
                                        <p:cTn dur="500" id="30"/>
                                        <p:tgtEl>
                                          <p:spTgt spid="10"/>
                                        </p:tgtEl>
                                        <p:attrNameLst>
                                          <p:attrName>ppt_y</p:attrName>
                                        </p:attrNameLst>
                                      </p:cBhvr>
                                      <p:tavLst>
                                        <p:tav tm="0">
                                          <p:val>
                                            <p:strVal val="#ppt_y-#ppt_h*1.125000"/>
                                          </p:val>
                                        </p:tav>
                                        <p:tav tm="100000">
                                          <p:val>
                                            <p:strVal val="#ppt_y"/>
                                          </p:val>
                                        </p:tav>
                                      </p:tavLst>
                                    </p:anim>
                                    <p:animEffect filter="wipe(down)" transition="in">
                                      <p:cBhvr>
                                        <p:cTn dur="500" id="31"/>
                                        <p:tgtEl>
                                          <p:spTgt spid="10"/>
                                        </p:tgtEl>
                                      </p:cBhvr>
                                    </p:animEffect>
                                  </p:childTnLst>
                                </p:cTn>
                              </p:par>
                            </p:childTnLst>
                          </p:cTn>
                        </p:par>
                        <p:par>
                          <p:cTn fill="hold" id="32" nodeType="afterGroup">
                            <p:stCondLst>
                              <p:cond delay="3000"/>
                            </p:stCondLst>
                            <p:childTnLst>
                              <p:par>
                                <p:cTn fill="hold" grpId="0" id="33" nodeType="afterEffect" presetClass="entr" presetID="22" presetSubtype="8">
                                  <p:stCondLst>
                                    <p:cond delay="0"/>
                                  </p:stCondLst>
                                  <p:childTnLst>
                                    <p:set>
                                      <p:cBhvr>
                                        <p:cTn dur="1" fill="hold" id="34">
                                          <p:stCondLst>
                                            <p:cond delay="0"/>
                                          </p:stCondLst>
                                        </p:cTn>
                                        <p:tgtEl>
                                          <p:spTgt spid="13"/>
                                        </p:tgtEl>
                                        <p:attrNameLst>
                                          <p:attrName>style.visibility</p:attrName>
                                        </p:attrNameLst>
                                      </p:cBhvr>
                                      <p:to>
                                        <p:strVal val="visible"/>
                                      </p:to>
                                    </p:set>
                                    <p:animEffect filter="wipe(left)" transition="in">
                                      <p:cBhvr>
                                        <p:cTn dur="500" id="35"/>
                                        <p:tgtEl>
                                          <p:spTgt spid="13"/>
                                        </p:tgtEl>
                                      </p:cBhvr>
                                    </p:animEffect>
                                  </p:childTnLst>
                                </p:cTn>
                              </p:par>
                            </p:childTnLst>
                          </p:cTn>
                        </p:par>
                        <p:par>
                          <p:cTn fill="hold" id="36" nodeType="afterGroup">
                            <p:stCondLst>
                              <p:cond delay="3500"/>
                            </p:stCondLst>
                            <p:childTnLst>
                              <p:par>
                                <p:cTn fill="hold" id="37" nodeType="afterEffect" presetClass="entr" presetID="2" presetSubtype="8">
                                  <p:stCondLst>
                                    <p:cond delay="0"/>
                                  </p:stCondLst>
                                  <p:childTnLst>
                                    <p:set>
                                      <p:cBhvr>
                                        <p:cTn dur="1" fill="hold" id="38">
                                          <p:stCondLst>
                                            <p:cond delay="0"/>
                                          </p:stCondLst>
                                        </p:cTn>
                                        <p:tgtEl>
                                          <p:spTgt spid="14"/>
                                        </p:tgtEl>
                                        <p:attrNameLst>
                                          <p:attrName>style.visibility</p:attrName>
                                        </p:attrNameLst>
                                      </p:cBhvr>
                                      <p:to>
                                        <p:strVal val="visible"/>
                                      </p:to>
                                    </p:set>
                                    <p:anim calcmode="lin" valueType="num">
                                      <p:cBhvr additive="base">
                                        <p:cTn dur="500" fill="hold" id="39"/>
                                        <p:tgtEl>
                                          <p:spTgt spid="14"/>
                                        </p:tgtEl>
                                        <p:attrNameLst>
                                          <p:attrName>ppt_x</p:attrName>
                                        </p:attrNameLst>
                                      </p:cBhvr>
                                      <p:tavLst>
                                        <p:tav tm="0">
                                          <p:val>
                                            <p:strVal val="0-#ppt_w/2"/>
                                          </p:val>
                                        </p:tav>
                                        <p:tav tm="100000">
                                          <p:val>
                                            <p:strVal val="#ppt_x"/>
                                          </p:val>
                                        </p:tav>
                                      </p:tavLst>
                                    </p:anim>
                                    <p:anim calcmode="lin" valueType="num">
                                      <p:cBhvr additive="base">
                                        <p:cTn dur="500" fill="hold" id="40"/>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3"/>
      <p:bldP grpId="0" spid="21"/>
      <p:bldP grpId="0" spid="2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a:extLst>
              <a:ext uri="{FF2B5EF4-FFF2-40B4-BE49-F238E27FC236}">
                <a16:creationId xmlns:a16="http://schemas.microsoft.com/office/drawing/2014/main" id="{6D515C11-ACD2-4FA1-85D5-DCC514E1BA3B}"/>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a:extLst>
              <a:ext uri="{FF2B5EF4-FFF2-40B4-BE49-F238E27FC236}">
                <a16:creationId xmlns:a16="http://schemas.microsoft.com/office/drawing/2014/main" id="{1061F012-2438-4D3A-B25F-913002CD989C}"/>
              </a:ext>
            </a:extLst>
          </p:cNvPr>
          <p:cNvSpPr/>
          <p:nvPr/>
        </p:nvSpPr>
        <p:spPr>
          <a:xfrm>
            <a:off x="101600" y="101600"/>
            <a:ext cx="11988801" cy="665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a:extLst>
              <a:ext uri="{FF2B5EF4-FFF2-40B4-BE49-F238E27FC236}">
                <a16:creationId xmlns:a16="http://schemas.microsoft.com/office/drawing/2014/main" id="{55DD5855-71DC-48B9-BE77-393DFB2BF409}"/>
              </a:ext>
            </a:extLst>
          </p:cNvPr>
          <p:cNvGrpSpPr/>
          <p:nvPr/>
        </p:nvGrpSpPr>
        <p:grpSpPr>
          <a:xfrm>
            <a:off x="5183238" y="3142084"/>
            <a:ext cx="6466566" cy="2256658"/>
            <a:chOff x="1497124" y="691029"/>
            <a:chExt cx="2659574" cy="928120"/>
          </a:xfrm>
        </p:grpSpPr>
        <p:sp>
          <p:nvSpPr>
            <p:cNvPr id="5" name="íşļiḍé">
              <a:extLst>
                <a:ext uri="{FF2B5EF4-FFF2-40B4-BE49-F238E27FC236}">
                  <a16:creationId xmlns:a16="http://schemas.microsoft.com/office/drawing/2014/main" id="{0EE2B74D-026F-4210-B4CA-482A30376D7E}"/>
                </a:ext>
              </a:extLst>
            </p:cNvPr>
            <p:cNvSpPr txBox="1"/>
            <p:nvPr/>
          </p:nvSpPr>
          <p:spPr>
            <a:xfrm>
              <a:off x="1497124" y="691029"/>
              <a:ext cx="2628400" cy="338451"/>
            </a:xfrm>
            <a:prstGeom prst="rect">
              <a:avLst/>
            </a:prstGeom>
          </p:spPr>
          <p:txBody>
            <a:bodyPr/>
            <a:lstStyle>
              <a:lvl1pPr algn="l" defTabSz="345643" eaLnBrk="1" hangingPunct="1" latinLnBrk="0" rtl="0">
                <a:lnSpc>
                  <a:spcPct val="90000"/>
                </a:lnSpc>
                <a:spcBef>
                  <a:spcPct val="0"/>
                </a:spcBef>
                <a:buNone/>
                <a:defRPr kern="1200" sz="1663">
                  <a:solidFill>
                    <a:schemeClr val="tx1"/>
                  </a:solidFill>
                  <a:latin typeface="+mj-lt"/>
                  <a:ea typeface="+mj-ea"/>
                  <a:cs typeface="+mj-cs"/>
                </a:defRPr>
              </a:lvl1pPr>
            </a:lstStyle>
            <a:p>
              <a:r>
                <a:rPr altLang="en-US" b="1" lang="zh-CN" spc="300" sz="4800">
                  <a:solidFill>
                    <a:schemeClr val="tx1">
                      <a:lumMod val="75000"/>
                      <a:lumOff val="25000"/>
                    </a:schemeClr>
                  </a:solidFill>
                  <a:latin typeface="+mn-lt"/>
                  <a:ea typeface="+mn-ea"/>
                  <a:cs typeface="+mn-ea"/>
                  <a:sym typeface="+mn-lt"/>
                </a:rPr>
                <a:t>病毒性肝炎常见类型</a:t>
              </a:r>
            </a:p>
          </p:txBody>
        </p:sp>
        <p:sp>
          <p:nvSpPr>
            <p:cNvPr id="6" name="iṧḷîḑè">
              <a:extLst>
                <a:ext uri="{FF2B5EF4-FFF2-40B4-BE49-F238E27FC236}">
                  <a16:creationId xmlns:a16="http://schemas.microsoft.com/office/drawing/2014/main" id="{63E8D6C8-F909-47D3-9BC1-9522CDBAE544}"/>
                </a:ext>
              </a:extLst>
            </p:cNvPr>
            <p:cNvSpPr txBox="1"/>
            <p:nvPr/>
          </p:nvSpPr>
          <p:spPr>
            <a:xfrm>
              <a:off x="1501894" y="1212357"/>
              <a:ext cx="2654804" cy="406792"/>
            </a:xfrm>
            <a:prstGeom prst="rect">
              <a:avLst/>
            </a:prstGeom>
          </p:spPr>
          <p:txBody>
            <a:bodyPr/>
            <a:lstStyle>
              <a:lvl1pPr algn="l" defTabSz="345643" eaLnBrk="1" hangingPunct="1" indent="-86411" latinLnBrk="0" marL="86411" rtl="0">
                <a:lnSpc>
                  <a:spcPct val="90000"/>
                </a:lnSpc>
                <a:spcBef>
                  <a:spcPts val="378"/>
                </a:spcBef>
                <a:buFont charset="0" panose="020b0604020202020204" pitchFamily="34" typeface="Arial"/>
                <a:buChar char="•"/>
                <a:defRPr kern="1200" sz="1058">
                  <a:solidFill>
                    <a:schemeClr val="tx1"/>
                  </a:solidFill>
                  <a:latin typeface="+mn-lt"/>
                  <a:ea typeface="+mn-ea"/>
                  <a:cs typeface="+mn-cs"/>
                </a:defRPr>
              </a:lvl1pPr>
              <a:lvl2pPr algn="l" defTabSz="345643" eaLnBrk="1" hangingPunct="1" indent="-86411" latinLnBrk="0" marL="259232" rtl="0">
                <a:lnSpc>
                  <a:spcPct val="90000"/>
                </a:lnSpc>
                <a:spcBef>
                  <a:spcPts val="189"/>
                </a:spcBef>
                <a:buFont charset="0" panose="020b0604020202020204" pitchFamily="34" typeface="Arial"/>
                <a:buChar char="•"/>
                <a:defRPr kern="1200" sz="907">
                  <a:solidFill>
                    <a:schemeClr val="tx1"/>
                  </a:solidFill>
                  <a:latin typeface="+mn-lt"/>
                  <a:ea typeface="+mn-ea"/>
                  <a:cs typeface="+mn-cs"/>
                </a:defRPr>
              </a:lvl2pPr>
              <a:lvl3pPr algn="l" defTabSz="345643" eaLnBrk="1" hangingPunct="1" indent="-86411" latinLnBrk="0" marL="432054" rtl="0">
                <a:lnSpc>
                  <a:spcPct val="90000"/>
                </a:lnSpc>
                <a:spcBef>
                  <a:spcPts val="189"/>
                </a:spcBef>
                <a:buFont charset="0" panose="020b0604020202020204" pitchFamily="34" typeface="Arial"/>
                <a:buChar char="•"/>
                <a:defRPr kern="1200" sz="756">
                  <a:solidFill>
                    <a:schemeClr val="tx1"/>
                  </a:solidFill>
                  <a:latin typeface="+mn-lt"/>
                  <a:ea typeface="+mn-ea"/>
                  <a:cs typeface="+mn-cs"/>
                </a:defRPr>
              </a:lvl3pPr>
              <a:lvl4pPr algn="l" defTabSz="345643" eaLnBrk="1" hangingPunct="1" indent="-86411" latinLnBrk="0" marL="604876" rtl="0">
                <a:lnSpc>
                  <a:spcPct val="90000"/>
                </a:lnSpc>
                <a:spcBef>
                  <a:spcPts val="189"/>
                </a:spcBef>
                <a:buFont charset="0" panose="020b0604020202020204" pitchFamily="34" typeface="Arial"/>
                <a:buChar char="•"/>
                <a:defRPr kern="1200" sz="680">
                  <a:solidFill>
                    <a:schemeClr val="tx1"/>
                  </a:solidFill>
                  <a:latin typeface="+mn-lt"/>
                  <a:ea typeface="+mn-ea"/>
                  <a:cs typeface="+mn-cs"/>
                </a:defRPr>
              </a:lvl4pPr>
              <a:lvl5pPr algn="l" defTabSz="345643" eaLnBrk="1" hangingPunct="1" indent="-86411" latinLnBrk="0" marL="777697" rtl="0">
                <a:lnSpc>
                  <a:spcPct val="90000"/>
                </a:lnSpc>
                <a:spcBef>
                  <a:spcPts val="189"/>
                </a:spcBef>
                <a:buFont charset="0" panose="020b0604020202020204" pitchFamily="34" typeface="Arial"/>
                <a:buChar char="•"/>
                <a:defRPr kern="1200" sz="680">
                  <a:solidFill>
                    <a:schemeClr val="tx1"/>
                  </a:solidFill>
                  <a:latin typeface="+mn-lt"/>
                  <a:ea typeface="+mn-ea"/>
                  <a:cs typeface="+mn-cs"/>
                </a:defRPr>
              </a:lvl5pPr>
              <a:lvl6pPr algn="l" defTabSz="345643" eaLnBrk="1" hangingPunct="1" indent="-86411" latinLnBrk="0" marL="950519" rtl="0">
                <a:lnSpc>
                  <a:spcPct val="90000"/>
                </a:lnSpc>
                <a:spcBef>
                  <a:spcPts val="189"/>
                </a:spcBef>
                <a:buFont charset="0" panose="020b0604020202020204" pitchFamily="34" typeface="Arial"/>
                <a:buChar char="•"/>
                <a:defRPr kern="1200" sz="680">
                  <a:solidFill>
                    <a:schemeClr val="tx1"/>
                  </a:solidFill>
                  <a:latin typeface="+mn-lt"/>
                  <a:ea typeface="+mn-ea"/>
                  <a:cs typeface="+mn-cs"/>
                </a:defRPr>
              </a:lvl6pPr>
              <a:lvl7pPr algn="l" defTabSz="345643" eaLnBrk="1" hangingPunct="1" indent="-86411" latinLnBrk="0" marL="1123340" rtl="0">
                <a:lnSpc>
                  <a:spcPct val="90000"/>
                </a:lnSpc>
                <a:spcBef>
                  <a:spcPts val="189"/>
                </a:spcBef>
                <a:buFont charset="0" panose="020b0604020202020204" pitchFamily="34" typeface="Arial"/>
                <a:buChar char="•"/>
                <a:defRPr kern="1200" sz="680">
                  <a:solidFill>
                    <a:schemeClr val="tx1"/>
                  </a:solidFill>
                  <a:latin typeface="+mn-lt"/>
                  <a:ea typeface="+mn-ea"/>
                  <a:cs typeface="+mn-cs"/>
                </a:defRPr>
              </a:lvl7pPr>
              <a:lvl8pPr algn="l" defTabSz="345643" eaLnBrk="1" hangingPunct="1" indent="-86411" latinLnBrk="0" marL="1296162" rtl="0">
                <a:lnSpc>
                  <a:spcPct val="90000"/>
                </a:lnSpc>
                <a:spcBef>
                  <a:spcPts val="189"/>
                </a:spcBef>
                <a:buFont charset="0" panose="020b0604020202020204" pitchFamily="34" typeface="Arial"/>
                <a:buChar char="•"/>
                <a:defRPr kern="1200" sz="680">
                  <a:solidFill>
                    <a:schemeClr val="tx1"/>
                  </a:solidFill>
                  <a:latin typeface="+mn-lt"/>
                  <a:ea typeface="+mn-ea"/>
                  <a:cs typeface="+mn-cs"/>
                </a:defRPr>
              </a:lvl8pPr>
              <a:lvl9pPr algn="l" defTabSz="345643" eaLnBrk="1" hangingPunct="1" indent="-86411" latinLnBrk="0" marL="1468984" rtl="0">
                <a:lnSpc>
                  <a:spcPct val="90000"/>
                </a:lnSpc>
                <a:spcBef>
                  <a:spcPts val="189"/>
                </a:spcBef>
                <a:buFont charset="0" panose="020b0604020202020204" pitchFamily="34" typeface="Arial"/>
                <a:buChar char="•"/>
                <a:defRPr kern="1200" sz="680">
                  <a:solidFill>
                    <a:schemeClr val="tx1"/>
                  </a:solidFill>
                  <a:latin typeface="+mn-lt"/>
                  <a:ea typeface="+mn-ea"/>
                  <a:cs typeface="+mn-cs"/>
                </a:defRPr>
              </a:lvl9pPr>
            </a:lstStyle>
            <a:p>
              <a:pPr algn="just" indent="0" marL="0">
                <a:lnSpc>
                  <a:spcPct val="130000"/>
                </a:lnSpc>
                <a:buNone/>
              </a:pPr>
              <a:r>
                <a:rPr altLang="en-US" lang="zh-CN" sz="1400">
                  <a:solidFill>
                    <a:schemeClr val="bg2">
                      <a:lumMod val="25000"/>
                    </a:schemeClr>
                  </a:solidFill>
                  <a:cs typeface="+mn-ea"/>
                  <a:sym typeface="+mn-lt"/>
                </a:rPr>
                <a:t>病毒性肝炎的病原学分型，目前已被公认的有甲、乙、丙、丁、戊五种肝炎病毒，分别写作HAV、HBV、HCV、HDV、HEV，除乙型肝炎病毒为DNA病毒外，其余均为RNA病毒</a:t>
              </a:r>
            </a:p>
          </p:txBody>
        </p:sp>
        <p:sp>
          <p:nvSpPr>
            <p:cNvPr id="7" name="文本框 6">
              <a:extLst>
                <a:ext uri="{FF2B5EF4-FFF2-40B4-BE49-F238E27FC236}">
                  <a16:creationId xmlns:a16="http://schemas.microsoft.com/office/drawing/2014/main" id="{53B23C1E-5C4A-4C22-B6AD-FBA745F89C79}"/>
                </a:ext>
              </a:extLst>
            </p:cNvPr>
            <p:cNvSpPr txBox="1"/>
            <p:nvPr/>
          </p:nvSpPr>
          <p:spPr>
            <a:xfrm>
              <a:off x="1499616" y="1011735"/>
              <a:ext cx="2303842" cy="162966"/>
            </a:xfrm>
            <a:prstGeom prst="rect">
              <a:avLst/>
            </a:prstGeom>
            <a:noFill/>
          </p:spPr>
          <p:txBody>
            <a:bodyPr wrap="square">
              <a:spAutoFit/>
            </a:bodyPr>
            <a:lstStyle/>
            <a:p>
              <a:r>
                <a:rPr altLang="zh-CN" lang="en-US" sz="2000">
                  <a:solidFill>
                    <a:schemeClr val="bg2">
                      <a:lumMod val="25000"/>
                    </a:schemeClr>
                  </a:solidFill>
                  <a:cs typeface="+mn-ea"/>
                  <a:sym typeface="+mn-lt"/>
                </a:rPr>
                <a:t>Common types of viral hepatitis</a:t>
              </a:r>
            </a:p>
          </p:txBody>
        </p:sp>
      </p:grpSp>
      <p:sp>
        <p:nvSpPr>
          <p:cNvPr id="8" name="文本框 7">
            <a:extLst>
              <a:ext uri="{FF2B5EF4-FFF2-40B4-BE49-F238E27FC236}">
                <a16:creationId xmlns:a16="http://schemas.microsoft.com/office/drawing/2014/main" id="{E51BA2B7-C09F-4F9F-BCB0-D685569532AF}"/>
              </a:ext>
            </a:extLst>
          </p:cNvPr>
          <p:cNvSpPr txBox="1"/>
          <p:nvPr/>
        </p:nvSpPr>
        <p:spPr>
          <a:xfrm>
            <a:off x="5194836" y="1608562"/>
            <a:ext cx="3566514" cy="109728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6600" u="none">
                <a:ln>
                  <a:noFill/>
                </a:ln>
                <a:solidFill>
                  <a:schemeClr val="accent1"/>
                </a:solidFill>
                <a:effectLst/>
                <a:uLnTx/>
                <a:uFillTx/>
                <a:latin panose="020f0302020204030204" typeface="思源黑体 CN"/>
                <a:ea typeface="字体视界-哈鹿体"/>
                <a:cs typeface="+mn-ea"/>
                <a:sym typeface="+mn-lt"/>
              </a:rPr>
              <a:t>Part 01</a:t>
            </a:r>
          </a:p>
        </p:txBody>
      </p:sp>
      <p:cxnSp>
        <p:nvCxnSpPr>
          <p:cNvPr id="3" name="直接连接符 2">
            <a:extLst>
              <a:ext uri="{FF2B5EF4-FFF2-40B4-BE49-F238E27FC236}">
                <a16:creationId xmlns:a16="http://schemas.microsoft.com/office/drawing/2014/main" id="{0FC01C30-98E3-4DE5-8E2A-6CCBA500AEF6}"/>
              </a:ext>
            </a:extLst>
          </p:cNvPr>
          <p:cNvCxnSpPr/>
          <p:nvPr/>
        </p:nvCxnSpPr>
        <p:spPr>
          <a:xfrm>
            <a:off x="5295900" y="2894707"/>
            <a:ext cx="249555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 name="图片 16">
            <a:extLst>
              <a:ext uri="{FF2B5EF4-FFF2-40B4-BE49-F238E27FC236}">
                <a16:creationId xmlns:a16="http://schemas.microsoft.com/office/drawing/2014/main" id="{9F52461D-17A1-4DE9-9567-E6F83A31D1A9}"/>
              </a:ext>
            </a:extLst>
          </p:cNvPr>
          <p:cNvPicPr>
            <a:picLocks noChangeAspect="1"/>
          </p:cNvPicPr>
          <p:nvPr/>
        </p:nvPicPr>
        <p:blipFill>
          <a:blip r:embed="rId2">
            <a:extLst>
              <a:ext uri="{28A0092B-C50C-407E-A947-70E740481C1C}">
                <a14:useLocalDpi val="0"/>
              </a:ext>
            </a:extLst>
          </a:blip>
          <a:srcRect b="231" l="40863" r="6858" t="231"/>
          <a:stretch>
            <a:fillRect/>
          </a:stretch>
        </p:blipFill>
        <p:spPr>
          <a:xfrm flipH="1">
            <a:off x="812406" y="1676487"/>
            <a:ext cx="3953717" cy="3528639"/>
          </a:xfrm>
          <a:prstGeom prst="roundRect">
            <a:avLst>
              <a:gd fmla="val 5338" name="adj"/>
            </a:avLst>
          </a:prstGeom>
          <a:solidFill>
            <a:srgbClr val="FFFFFF">
              <a:shade val="85000"/>
            </a:srgbClr>
          </a:solidFill>
          <a:ln>
            <a:noFill/>
          </a:ln>
          <a:effectLst>
            <a:outerShdw algn="tl" blurRad="50800" dir="2700000" dist="38100" rotWithShape="0">
              <a:prstClr val="black">
                <a:alpha val="0"/>
              </a:prstClr>
            </a:outerShdw>
            <a:reflection algn="bl" blurRad="12700" dir="5400000" dist="5000" endPos="6000" rotWithShape="0" stA="38000" sy="-100000"/>
          </a:effectLst>
        </p:spPr>
      </p:pic>
      <p:grpSp>
        <p:nvGrpSpPr>
          <p:cNvPr id="18" name="组合 17">
            <a:extLst>
              <a:ext uri="{FF2B5EF4-FFF2-40B4-BE49-F238E27FC236}">
                <a16:creationId xmlns:a16="http://schemas.microsoft.com/office/drawing/2014/main" id="{3FEC29EA-7633-4A8C-93D7-53A662E1A61C}"/>
              </a:ext>
            </a:extLst>
          </p:cNvPr>
          <p:cNvGrpSpPr/>
          <p:nvPr/>
        </p:nvGrpSpPr>
        <p:grpSpPr>
          <a:xfrm>
            <a:off x="101599" y="334476"/>
            <a:ext cx="1597378" cy="554568"/>
            <a:chOff x="368300" y="474132"/>
            <a:chExt cx="1597378" cy="554568"/>
          </a:xfrm>
        </p:grpSpPr>
        <p:sp>
          <p:nvSpPr>
            <p:cNvPr id="19" name="箭头: V 形 18">
              <a:extLst>
                <a:ext uri="{FF2B5EF4-FFF2-40B4-BE49-F238E27FC236}">
                  <a16:creationId xmlns:a16="http://schemas.microsoft.com/office/drawing/2014/main" id="{51CABC22-E3E8-4B62-8170-0E543D74EAF4}"/>
                </a:ext>
              </a:extLst>
            </p:cNvPr>
            <p:cNvSpPr/>
            <p:nvPr userDrawn="1"/>
          </p:nvSpPr>
          <p:spPr>
            <a:xfrm>
              <a:off x="1411110" y="474132"/>
              <a:ext cx="554568" cy="554568"/>
            </a:xfrm>
            <a:prstGeom prst="chevr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0" name="箭头: 五边形 19">
              <a:extLst>
                <a:ext uri="{FF2B5EF4-FFF2-40B4-BE49-F238E27FC236}">
                  <a16:creationId xmlns:a16="http://schemas.microsoft.com/office/drawing/2014/main" id="{BEC8F3DE-0126-4668-89DF-615CC961A377}"/>
                </a:ext>
              </a:extLst>
            </p:cNvPr>
            <p:cNvSpPr/>
            <p:nvPr userDrawn="1"/>
          </p:nvSpPr>
          <p:spPr>
            <a:xfrm>
              <a:off x="368300" y="474132"/>
              <a:ext cx="1042809" cy="543280"/>
            </a:xfrm>
            <a:prstGeom prst="homePlat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a:extLst>
              <a:ext uri="{FF2B5EF4-FFF2-40B4-BE49-F238E27FC236}">
                <a16:creationId xmlns:a16="http://schemas.microsoft.com/office/drawing/2014/main" id="{16D4BA05-08C5-4427-AE3F-5344ED57CD67}"/>
              </a:ext>
            </a:extLst>
          </p:cNvPr>
          <p:cNvGrpSpPr/>
          <p:nvPr/>
        </p:nvGrpSpPr>
        <p:grpSpPr>
          <a:xfrm flipH="1">
            <a:off x="10493022" y="5843394"/>
            <a:ext cx="1597378" cy="554568"/>
            <a:chOff x="368300" y="474132"/>
            <a:chExt cx="1597378" cy="554568"/>
          </a:xfrm>
        </p:grpSpPr>
        <p:sp>
          <p:nvSpPr>
            <p:cNvPr id="22" name="箭头: V 形 21">
              <a:extLst>
                <a:ext uri="{FF2B5EF4-FFF2-40B4-BE49-F238E27FC236}">
                  <a16:creationId xmlns:a16="http://schemas.microsoft.com/office/drawing/2014/main" id="{D2A57AD0-2350-46D3-A5A6-324C0E5D955C}"/>
                </a:ext>
              </a:extLst>
            </p:cNvPr>
            <p:cNvSpPr/>
            <p:nvPr userDrawn="1"/>
          </p:nvSpPr>
          <p:spPr>
            <a:xfrm>
              <a:off x="1411110" y="474132"/>
              <a:ext cx="554568" cy="554568"/>
            </a:xfrm>
            <a:prstGeom prst="chevr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 name="箭头: 五边形 22">
              <a:extLst>
                <a:ext uri="{FF2B5EF4-FFF2-40B4-BE49-F238E27FC236}">
                  <a16:creationId xmlns:a16="http://schemas.microsoft.com/office/drawing/2014/main" id="{247A270C-27C1-4E0E-AE29-CD5BDDCA4BE1}"/>
                </a:ext>
              </a:extLst>
            </p:cNvPr>
            <p:cNvSpPr/>
            <p:nvPr userDrawn="1"/>
          </p:nvSpPr>
          <p:spPr>
            <a:xfrm>
              <a:off x="368300" y="474132"/>
              <a:ext cx="1042809" cy="543280"/>
            </a:xfrm>
            <a:prstGeom prst="homePlat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870343201"/>
      </p:ext>
    </p:extLst>
  </p:cSld>
  <p:clrMapOvr>
    <a:masterClrMapping/>
  </p:clrMapOvr>
  <p:transition advTm="3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fill="hold" id="7"/>
                                        <p:tgtEl>
                                          <p:spTgt spid="18"/>
                                        </p:tgtEl>
                                        <p:attrNameLst>
                                          <p:attrName>ppt_x</p:attrName>
                                        </p:attrNameLst>
                                      </p:cBhvr>
                                      <p:tavLst>
                                        <p:tav tm="0">
                                          <p:val>
                                            <p:strVal val="0-#ppt_w/2"/>
                                          </p:val>
                                        </p:tav>
                                        <p:tav tm="100000">
                                          <p:val>
                                            <p:strVal val="#ppt_x"/>
                                          </p:val>
                                        </p:tav>
                                      </p:tavLst>
                                    </p:anim>
                                    <p:anim calcmode="lin" valueType="num">
                                      <p:cBhvr additive="base">
                                        <p:cTn dur="500" fill="hold" id="8"/>
                                        <p:tgtEl>
                                          <p:spTgt spid="1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21"/>
                                        </p:tgtEl>
                                        <p:attrNameLst>
                                          <p:attrName>style.visibility</p:attrName>
                                        </p:attrNameLst>
                                      </p:cBhvr>
                                      <p:to>
                                        <p:strVal val="visible"/>
                                      </p:to>
                                    </p:set>
                                    <p:anim calcmode="lin" valueType="num">
                                      <p:cBhvr additive="base">
                                        <p:cTn dur="500" fill="hold" id="12"/>
                                        <p:tgtEl>
                                          <p:spTgt spid="21"/>
                                        </p:tgtEl>
                                        <p:attrNameLst>
                                          <p:attrName>ppt_x</p:attrName>
                                        </p:attrNameLst>
                                      </p:cBhvr>
                                      <p:tavLst>
                                        <p:tav tm="0">
                                          <p:val>
                                            <p:strVal val="1+#ppt_w/2"/>
                                          </p:val>
                                        </p:tav>
                                        <p:tav tm="100000">
                                          <p:val>
                                            <p:strVal val="#ppt_x"/>
                                          </p:val>
                                        </p:tav>
                                      </p:tavLst>
                                    </p:anim>
                                    <p:anim calcmode="lin" valueType="num">
                                      <p:cBhvr additive="base">
                                        <p:cTn dur="500" fill="hold" id="13"/>
                                        <p:tgtEl>
                                          <p:spTgt spid="2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16" presetSubtype="21">
                                  <p:stCondLst>
                                    <p:cond delay="0"/>
                                  </p:stCondLst>
                                  <p:childTnLst>
                                    <p:set>
                                      <p:cBhvr>
                                        <p:cTn dur="1" fill="hold" id="16">
                                          <p:stCondLst>
                                            <p:cond delay="0"/>
                                          </p:stCondLst>
                                        </p:cTn>
                                        <p:tgtEl>
                                          <p:spTgt spid="17"/>
                                        </p:tgtEl>
                                        <p:attrNameLst>
                                          <p:attrName>style.visibility</p:attrName>
                                        </p:attrNameLst>
                                      </p:cBhvr>
                                      <p:to>
                                        <p:strVal val="visible"/>
                                      </p:to>
                                    </p:set>
                                    <p:animEffect filter="barn(inVertical)"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8"/>
                                        </p:tgtEl>
                                        <p:attrNameLst>
                                          <p:attrName>style.visibility</p:attrName>
                                        </p:attrNameLst>
                                      </p:cBhvr>
                                      <p:to>
                                        <p:strVal val="visible"/>
                                      </p:to>
                                    </p:set>
                                    <p:animEffect filter="wipe(left)" transition="in">
                                      <p:cBhvr>
                                        <p:cTn dur="500" id="21"/>
                                        <p:tgtEl>
                                          <p:spTgt spid="8"/>
                                        </p:tgtEl>
                                      </p:cBhvr>
                                    </p:animEffect>
                                  </p:childTnLst>
                                </p:cTn>
                              </p:par>
                            </p:childTnLst>
                          </p:cTn>
                        </p:par>
                        <p:par>
                          <p:cTn fill="hold" id="22" nodeType="afterGroup">
                            <p:stCondLst>
                              <p:cond delay="2000"/>
                            </p:stCondLst>
                            <p:childTnLst>
                              <p:par>
                                <p:cTn fill="hold" id="23" nodeType="afterEffect" presetClass="entr" presetID="22" presetSubtype="8">
                                  <p:stCondLst>
                                    <p:cond delay="0"/>
                                  </p:stCondLst>
                                  <p:childTnLst>
                                    <p:set>
                                      <p:cBhvr>
                                        <p:cTn dur="1" fill="hold" id="24">
                                          <p:stCondLst>
                                            <p:cond delay="0"/>
                                          </p:stCondLst>
                                        </p:cTn>
                                        <p:tgtEl>
                                          <p:spTgt spid="3"/>
                                        </p:tgtEl>
                                        <p:attrNameLst>
                                          <p:attrName>style.visibility</p:attrName>
                                        </p:attrNameLst>
                                      </p:cBhvr>
                                      <p:to>
                                        <p:strVal val="visible"/>
                                      </p:to>
                                    </p:set>
                                    <p:animEffect filter="wipe(left)" transition="in">
                                      <p:cBhvr>
                                        <p:cTn dur="500" id="25"/>
                                        <p:tgtEl>
                                          <p:spTgt spid="3"/>
                                        </p:tgtEl>
                                      </p:cBhvr>
                                    </p:animEffect>
                                  </p:childTnLst>
                                </p:cTn>
                              </p:par>
                            </p:childTnLst>
                          </p:cTn>
                        </p:par>
                        <p:par>
                          <p:cTn fill="hold" id="26" nodeType="afterGroup">
                            <p:stCondLst>
                              <p:cond delay="2500"/>
                            </p:stCondLst>
                            <p:childTnLst>
                              <p:par>
                                <p:cTn fill="hold" id="27" nodeType="afterEffect" presetClass="entr" presetID="22" presetSubtype="1">
                                  <p:stCondLst>
                                    <p:cond delay="0"/>
                                  </p:stCondLst>
                                  <p:childTnLst>
                                    <p:set>
                                      <p:cBhvr>
                                        <p:cTn dur="1" fill="hold" id="28">
                                          <p:stCondLst>
                                            <p:cond delay="0"/>
                                          </p:stCondLst>
                                        </p:cTn>
                                        <p:tgtEl>
                                          <p:spTgt spid="4"/>
                                        </p:tgtEl>
                                        <p:attrNameLst>
                                          <p:attrName>style.visibility</p:attrName>
                                        </p:attrNameLst>
                                      </p:cBhvr>
                                      <p:to>
                                        <p:strVal val="visible"/>
                                      </p:to>
                                    </p:set>
                                    <p:animEffect filter="wipe(up)" transition="in">
                                      <p:cBhvr>
                                        <p:cTn dur="500" id="29"/>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a:extLst>
              <a:ext uri="{FF2B5EF4-FFF2-40B4-BE49-F238E27FC236}">
                <a16:creationId xmlns:a16="http://schemas.microsoft.com/office/drawing/2014/main" id="{CAE37BD7-281A-431E-BE49-C14F31C258DB}"/>
              </a:ext>
            </a:extLst>
          </p:cNvPr>
          <p:cNvSpPr txBox="1"/>
          <p:nvPr/>
        </p:nvSpPr>
        <p:spPr>
          <a:xfrm>
            <a:off x="2117110" y="318404"/>
            <a:ext cx="5717379" cy="640080"/>
          </a:xfrm>
          <a:prstGeom prst="rect">
            <a:avLst/>
          </a:prstGeom>
          <a:noFill/>
        </p:spPr>
        <p:txBody>
          <a:bodyPr rtlCol="0" wrap="square">
            <a:spAutoFit/>
          </a:bodyPr>
          <a:lstStyle/>
          <a:p>
            <a:r>
              <a:rPr altLang="en-US" b="1" lang="zh-CN" spc="378" sz="3600">
                <a:solidFill>
                  <a:schemeClr val="bg2">
                    <a:lumMod val="25000"/>
                  </a:schemeClr>
                </a:solidFill>
                <a:cs typeface="+mn-ea"/>
                <a:sym typeface="+mn-lt"/>
              </a:rPr>
              <a:t>病毒性肝炎之甲型肝炎</a:t>
            </a:r>
          </a:p>
        </p:txBody>
      </p:sp>
      <p:sp>
        <p:nvSpPr>
          <p:cNvPr id="16" name="1">
            <a:extLst>
              <a:ext uri="{FF2B5EF4-FFF2-40B4-BE49-F238E27FC236}">
                <a16:creationId xmlns:a16="http://schemas.microsoft.com/office/drawing/2014/main" id="{A6FE8607-A38E-4DCE-AC1F-9281AD1A4486}"/>
              </a:ext>
            </a:extLst>
          </p:cNvPr>
          <p:cNvSpPr txBox="1"/>
          <p:nvPr/>
        </p:nvSpPr>
        <p:spPr>
          <a:xfrm>
            <a:off x="557374" y="1730636"/>
            <a:ext cx="3344651" cy="514807"/>
          </a:xfrm>
          <a:prstGeom prst="rect">
            <a:avLst/>
          </a:prstGeom>
          <a:noFill/>
        </p:spPr>
        <p:txBody>
          <a:bodyPr rtlCol="0" wrap="square">
            <a:spAutoFit/>
          </a:bodyPr>
          <a:lstStyle/>
          <a:p>
            <a:pPr>
              <a:lnSpc>
                <a:spcPct val="150000"/>
              </a:lnSpc>
            </a:pPr>
            <a:r>
              <a:rPr altLang="en-US" b="1" lang="zh-CN" sz="1852">
                <a:solidFill>
                  <a:schemeClr val="accent1"/>
                </a:solidFill>
                <a:cs typeface="+mn-ea"/>
                <a:sym typeface="+mn-lt"/>
              </a:rPr>
              <a:t>甲型病毒性肝炎病理特征</a:t>
            </a:r>
          </a:p>
        </p:txBody>
      </p:sp>
      <p:sp>
        <p:nvSpPr>
          <p:cNvPr id="17" name="1">
            <a:extLst>
              <a:ext uri="{FF2B5EF4-FFF2-40B4-BE49-F238E27FC236}">
                <a16:creationId xmlns:a16="http://schemas.microsoft.com/office/drawing/2014/main" id="{C1687A33-76EB-43BB-B88A-AE7EBEB5AE6F}"/>
              </a:ext>
            </a:extLst>
          </p:cNvPr>
          <p:cNvSpPr txBox="1"/>
          <p:nvPr/>
        </p:nvSpPr>
        <p:spPr>
          <a:xfrm>
            <a:off x="557374" y="2135660"/>
            <a:ext cx="3623559" cy="914400"/>
          </a:xfrm>
          <a:prstGeom prst="rect">
            <a:avLst/>
          </a:prstGeom>
          <a:noFill/>
        </p:spPr>
        <p:txBody>
          <a:bodyPr rtlCol="0" wrap="square">
            <a:spAutoFit/>
          </a:bodyPr>
          <a:lstStyle/>
          <a:p>
            <a:pPr algn="just" hangingPunct="0"/>
            <a:r>
              <a:rPr altLang="en-US" lang="zh-CN">
                <a:solidFill>
                  <a:schemeClr val="bg2">
                    <a:lumMod val="25000"/>
                  </a:schemeClr>
                </a:solidFill>
                <a:cs typeface="+mn-ea"/>
                <a:sym typeface="+mn-lt"/>
              </a:rPr>
              <a:t>甲肝，是由甲型肝炎病毒引起的，以肝脏炎症病变为主的传染病，主要通过粪口途径传播</a:t>
            </a:r>
          </a:p>
        </p:txBody>
      </p:sp>
      <p:sp>
        <p:nvSpPr>
          <p:cNvPr id="18" name="1">
            <a:extLst>
              <a:ext uri="{FF2B5EF4-FFF2-40B4-BE49-F238E27FC236}">
                <a16:creationId xmlns:a16="http://schemas.microsoft.com/office/drawing/2014/main" id="{74C55837-B7A4-4E7D-9920-99139C2E3383}"/>
              </a:ext>
            </a:extLst>
          </p:cNvPr>
          <p:cNvSpPr txBox="1"/>
          <p:nvPr/>
        </p:nvSpPr>
        <p:spPr>
          <a:xfrm>
            <a:off x="557372" y="4992484"/>
            <a:ext cx="3771019" cy="914400"/>
          </a:xfrm>
          <a:prstGeom prst="rect">
            <a:avLst/>
          </a:prstGeom>
          <a:noFill/>
        </p:spPr>
        <p:txBody>
          <a:bodyPr rtlCol="0" wrap="square">
            <a:spAutoFit/>
          </a:bodyPr>
          <a:lstStyle/>
          <a:p>
            <a:pPr algn="just"/>
            <a:r>
              <a:rPr altLang="en-US" lang="zh-CN">
                <a:solidFill>
                  <a:schemeClr val="bg2">
                    <a:lumMod val="25000"/>
                  </a:schemeClr>
                </a:solidFill>
                <a:cs typeface="+mn-ea"/>
                <a:sym typeface="+mn-lt"/>
              </a:rPr>
              <a:t>主要通过消化道粪-口途径传播，血液十二指肠液和尿液也可以有传染性；一般不发生慢性肝炎</a:t>
            </a:r>
          </a:p>
        </p:txBody>
      </p:sp>
      <p:sp>
        <p:nvSpPr>
          <p:cNvPr id="19" name="1">
            <a:extLst>
              <a:ext uri="{FF2B5EF4-FFF2-40B4-BE49-F238E27FC236}">
                <a16:creationId xmlns:a16="http://schemas.microsoft.com/office/drawing/2014/main" id="{65A0B562-7075-4B36-9BAE-E3865AB8CBED}"/>
              </a:ext>
            </a:extLst>
          </p:cNvPr>
          <p:cNvSpPr txBox="1"/>
          <p:nvPr/>
        </p:nvSpPr>
        <p:spPr>
          <a:xfrm>
            <a:off x="7850082" y="2150490"/>
            <a:ext cx="3771019" cy="1188720"/>
          </a:xfrm>
          <a:prstGeom prst="rect">
            <a:avLst/>
          </a:prstGeom>
          <a:noFill/>
        </p:spPr>
        <p:txBody>
          <a:bodyPr rtlCol="0" wrap="square">
            <a:spAutoFit/>
          </a:bodyPr>
          <a:lstStyle/>
          <a:p>
            <a:pPr algn="just"/>
            <a:r>
              <a:rPr altLang="en-US" lang="zh-CN">
                <a:solidFill>
                  <a:schemeClr val="bg2">
                    <a:lumMod val="25000"/>
                  </a:schemeClr>
                </a:solidFill>
                <a:cs typeface="+mn-ea"/>
                <a:sym typeface="+mn-lt"/>
              </a:rPr>
              <a:t>许多感染者毫无症状或轻微；甲型肝炎患过一次可获得终身免疫。任何年龄均可患本病，多为儿童和青少年</a:t>
            </a:r>
          </a:p>
        </p:txBody>
      </p:sp>
      <p:sp>
        <p:nvSpPr>
          <p:cNvPr id="20" name="1">
            <a:extLst>
              <a:ext uri="{FF2B5EF4-FFF2-40B4-BE49-F238E27FC236}">
                <a16:creationId xmlns:a16="http://schemas.microsoft.com/office/drawing/2014/main" id="{A3572C3A-8850-48CD-8103-8962305599B3}"/>
              </a:ext>
            </a:extLst>
          </p:cNvPr>
          <p:cNvSpPr txBox="1"/>
          <p:nvPr/>
        </p:nvSpPr>
        <p:spPr>
          <a:xfrm>
            <a:off x="7863611" y="4781212"/>
            <a:ext cx="3771019" cy="914400"/>
          </a:xfrm>
          <a:prstGeom prst="rect">
            <a:avLst/>
          </a:prstGeom>
          <a:noFill/>
        </p:spPr>
        <p:txBody>
          <a:bodyPr rtlCol="0" wrap="square">
            <a:spAutoFit/>
          </a:bodyPr>
          <a:lstStyle/>
          <a:p>
            <a:pPr algn="just" hangingPunct="0"/>
            <a:r>
              <a:rPr altLang="en-US" lang="zh-CN">
                <a:solidFill>
                  <a:schemeClr val="bg2">
                    <a:lumMod val="25000"/>
                  </a:schemeClr>
                </a:solidFill>
                <a:cs typeface="+mn-ea"/>
                <a:sym typeface="+mn-lt"/>
              </a:rPr>
              <a:t>人群未注射甲肝疫苗者对HAV普遍易感，患过甲型肝炎或感染过甲型肝炎病毒的人可以获得持久的免疫力</a:t>
            </a:r>
          </a:p>
        </p:txBody>
      </p:sp>
      <p:sp>
        <p:nvSpPr>
          <p:cNvPr id="21" name="1">
            <a:extLst>
              <a:ext uri="{FF2B5EF4-FFF2-40B4-BE49-F238E27FC236}">
                <a16:creationId xmlns:a16="http://schemas.microsoft.com/office/drawing/2014/main" id="{8AEA8481-71A6-4CFE-A178-318ADEA836FE}"/>
              </a:ext>
            </a:extLst>
          </p:cNvPr>
          <p:cNvSpPr txBox="1"/>
          <p:nvPr/>
        </p:nvSpPr>
        <p:spPr>
          <a:xfrm>
            <a:off x="557374" y="4590421"/>
            <a:ext cx="3344651" cy="514807"/>
          </a:xfrm>
          <a:prstGeom prst="rect">
            <a:avLst/>
          </a:prstGeom>
          <a:noFill/>
        </p:spPr>
        <p:txBody>
          <a:bodyPr rtlCol="0" wrap="square">
            <a:spAutoFit/>
          </a:bodyPr>
          <a:lstStyle/>
          <a:p>
            <a:pPr>
              <a:lnSpc>
                <a:spcPct val="150000"/>
              </a:lnSpc>
            </a:pPr>
            <a:r>
              <a:rPr altLang="en-US" b="1" lang="zh-CN" sz="1852">
                <a:solidFill>
                  <a:schemeClr val="accent1"/>
                </a:solidFill>
                <a:cs typeface="+mn-ea"/>
                <a:sym typeface="+mn-lt"/>
              </a:rPr>
              <a:t>甲肝的传播途径</a:t>
            </a:r>
          </a:p>
        </p:txBody>
      </p:sp>
      <p:sp>
        <p:nvSpPr>
          <p:cNvPr id="22" name="1">
            <a:extLst>
              <a:ext uri="{FF2B5EF4-FFF2-40B4-BE49-F238E27FC236}">
                <a16:creationId xmlns:a16="http://schemas.microsoft.com/office/drawing/2014/main" id="{F2928BC8-D620-4ABE-B960-E52AB279F9AE}"/>
              </a:ext>
            </a:extLst>
          </p:cNvPr>
          <p:cNvSpPr txBox="1"/>
          <p:nvPr/>
        </p:nvSpPr>
        <p:spPr>
          <a:xfrm>
            <a:off x="7854111" y="1730636"/>
            <a:ext cx="3344651" cy="514807"/>
          </a:xfrm>
          <a:prstGeom prst="rect">
            <a:avLst/>
          </a:prstGeom>
          <a:noFill/>
        </p:spPr>
        <p:txBody>
          <a:bodyPr rtlCol="0" wrap="square">
            <a:spAutoFit/>
          </a:bodyPr>
          <a:lstStyle/>
          <a:p>
            <a:pPr>
              <a:lnSpc>
                <a:spcPct val="150000"/>
              </a:lnSpc>
            </a:pPr>
            <a:r>
              <a:rPr altLang="en-US" b="1" lang="zh-CN" sz="1852">
                <a:solidFill>
                  <a:schemeClr val="accent1"/>
                </a:solidFill>
                <a:cs typeface="+mn-ea"/>
                <a:sym typeface="+mn-lt"/>
              </a:rPr>
              <a:t>甲肝的易感人群</a:t>
            </a:r>
          </a:p>
        </p:txBody>
      </p:sp>
      <p:sp>
        <p:nvSpPr>
          <p:cNvPr id="23" name="1">
            <a:extLst>
              <a:ext uri="{FF2B5EF4-FFF2-40B4-BE49-F238E27FC236}">
                <a16:creationId xmlns:a16="http://schemas.microsoft.com/office/drawing/2014/main" id="{BAFE1F46-A2B6-4F6C-AC3D-B02116169F89}"/>
              </a:ext>
            </a:extLst>
          </p:cNvPr>
          <p:cNvSpPr txBox="1"/>
          <p:nvPr/>
        </p:nvSpPr>
        <p:spPr>
          <a:xfrm>
            <a:off x="7866814" y="4352214"/>
            <a:ext cx="3344651" cy="514807"/>
          </a:xfrm>
          <a:prstGeom prst="rect">
            <a:avLst/>
          </a:prstGeom>
          <a:noFill/>
        </p:spPr>
        <p:txBody>
          <a:bodyPr rtlCol="0" wrap="square">
            <a:spAutoFit/>
          </a:bodyPr>
          <a:lstStyle/>
          <a:p>
            <a:pPr>
              <a:lnSpc>
                <a:spcPct val="150000"/>
              </a:lnSpc>
            </a:pPr>
            <a:r>
              <a:rPr altLang="en-US" b="1" lang="zh-CN" sz="1852">
                <a:solidFill>
                  <a:schemeClr val="accent1"/>
                </a:solidFill>
                <a:cs typeface="+mn-ea"/>
                <a:sym typeface="+mn-lt"/>
              </a:rPr>
              <a:t>甲肝的预防免疫</a:t>
            </a:r>
          </a:p>
        </p:txBody>
      </p:sp>
      <p:sp>
        <p:nvSpPr>
          <p:cNvPr id="24" name="椭圆 23">
            <a:extLst>
              <a:ext uri="{FF2B5EF4-FFF2-40B4-BE49-F238E27FC236}">
                <a16:creationId xmlns:a16="http://schemas.microsoft.com/office/drawing/2014/main" id="{3930B1E1-9EAE-49E4-9909-63BA0FD7AA33}"/>
              </a:ext>
            </a:extLst>
          </p:cNvPr>
          <p:cNvSpPr/>
          <p:nvPr/>
        </p:nvSpPr>
        <p:spPr>
          <a:xfrm>
            <a:off x="4582560" y="2503298"/>
            <a:ext cx="2694000" cy="2694000"/>
          </a:xfrm>
          <a:prstGeom prst="ellipse">
            <a:avLst/>
          </a:prstGeom>
          <a:blipFill dpi="0" rotWithShape="1">
            <a:blip r:embed="rId2">
              <a:extLst>
                <a:ext uri="{28A0092B-C50C-407E-A947-70E740481C1C}">
                  <a14:useLocalDpi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1798945786"/>
      </p:ext>
    </p:extLst>
  </p:cSld>
  <p:clrMapOvr>
    <a:masterClrMapping/>
  </p:clrMapOvr>
  <mc:AlternateContent>
    <mc:Choice Requires="p15">
      <p:transition advTm="3000" p14:dur="2000" spd="slow">
        <p15:prstTrans prst="fallOve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p:cTn dur="500" fill="hold" id="7"/>
                                        <p:tgtEl>
                                          <p:spTgt spid="24"/>
                                        </p:tgtEl>
                                        <p:attrNameLst>
                                          <p:attrName>ppt_w</p:attrName>
                                        </p:attrNameLst>
                                      </p:cBhvr>
                                      <p:tavLst>
                                        <p:tav tm="0">
                                          <p:val>
                                            <p:fltVal val="0"/>
                                          </p:val>
                                        </p:tav>
                                        <p:tav tm="100000">
                                          <p:val>
                                            <p:strVal val="#ppt_w"/>
                                          </p:val>
                                        </p:tav>
                                      </p:tavLst>
                                    </p:anim>
                                    <p:anim calcmode="lin" valueType="num">
                                      <p:cBhvr>
                                        <p:cTn dur="500" fill="hold" id="8"/>
                                        <p:tgtEl>
                                          <p:spTgt spid="24"/>
                                        </p:tgtEl>
                                        <p:attrNameLst>
                                          <p:attrName>ppt_h</p:attrName>
                                        </p:attrNameLst>
                                      </p:cBhvr>
                                      <p:tavLst>
                                        <p:tav tm="0">
                                          <p:val>
                                            <p:fltVal val="0"/>
                                          </p:val>
                                        </p:tav>
                                        <p:tav tm="100000">
                                          <p:val>
                                            <p:strVal val="#ppt_h"/>
                                          </p:val>
                                        </p:tav>
                                      </p:tavLst>
                                    </p:anim>
                                    <p:animEffect filter="fade" transition="in">
                                      <p:cBhvr>
                                        <p:cTn dur="500" id="9"/>
                                        <p:tgtEl>
                                          <p:spTgt spid="24"/>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1000" id="13"/>
                                        <p:tgtEl>
                                          <p:spTgt spid="16"/>
                                        </p:tgtEl>
                                      </p:cBhvr>
                                    </p:animEffect>
                                    <p:anim calcmode="lin" valueType="num">
                                      <p:cBhvr>
                                        <p:cTn dur="1000" fill="hold" id="14"/>
                                        <p:tgtEl>
                                          <p:spTgt spid="16"/>
                                        </p:tgtEl>
                                        <p:attrNameLst>
                                          <p:attrName>ppt_x</p:attrName>
                                        </p:attrNameLst>
                                      </p:cBhvr>
                                      <p:tavLst>
                                        <p:tav tm="0">
                                          <p:val>
                                            <p:strVal val="#ppt_x"/>
                                          </p:val>
                                        </p:tav>
                                        <p:tav tm="100000">
                                          <p:val>
                                            <p:strVal val="#ppt_x"/>
                                          </p:val>
                                        </p:tav>
                                      </p:tavLst>
                                    </p:anim>
                                    <p:anim calcmode="lin" valueType="num">
                                      <p:cBhvr>
                                        <p:cTn dur="1000" fill="hold" id="15"/>
                                        <p:tgtEl>
                                          <p:spTgt spid="1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42" presetSubtype="0">
                                  <p:stCondLst>
                                    <p:cond delay="0"/>
                                  </p:stCondLst>
                                  <p:childTnLst>
                                    <p:set>
                                      <p:cBhvr>
                                        <p:cTn dur="1" fill="hold" id="18">
                                          <p:stCondLst>
                                            <p:cond delay="0"/>
                                          </p:stCondLst>
                                        </p:cTn>
                                        <p:tgtEl>
                                          <p:spTgt spid="17"/>
                                        </p:tgtEl>
                                        <p:attrNameLst>
                                          <p:attrName>style.visibility</p:attrName>
                                        </p:attrNameLst>
                                      </p:cBhvr>
                                      <p:to>
                                        <p:strVal val="visible"/>
                                      </p:to>
                                    </p:set>
                                    <p:animEffect filter="fade" transition="in">
                                      <p:cBhvr>
                                        <p:cTn dur="1000" id="19"/>
                                        <p:tgtEl>
                                          <p:spTgt spid="17"/>
                                        </p:tgtEl>
                                      </p:cBhvr>
                                    </p:animEffect>
                                    <p:anim calcmode="lin" valueType="num">
                                      <p:cBhvr>
                                        <p:cTn dur="1000" fill="hold" id="20"/>
                                        <p:tgtEl>
                                          <p:spTgt spid="17"/>
                                        </p:tgtEl>
                                        <p:attrNameLst>
                                          <p:attrName>ppt_x</p:attrName>
                                        </p:attrNameLst>
                                      </p:cBhvr>
                                      <p:tavLst>
                                        <p:tav tm="0">
                                          <p:val>
                                            <p:strVal val="#ppt_x"/>
                                          </p:val>
                                        </p:tav>
                                        <p:tav tm="100000">
                                          <p:val>
                                            <p:strVal val="#ppt_x"/>
                                          </p:val>
                                        </p:tav>
                                      </p:tavLst>
                                    </p:anim>
                                    <p:anim calcmode="lin" valueType="num">
                                      <p:cBhvr>
                                        <p:cTn dur="1000" fill="hold" id="21"/>
                                        <p:tgtEl>
                                          <p:spTgt spid="17"/>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grpId="0" id="23" nodeType="afterEffect" presetClass="entr" presetID="42" presetSubtype="0">
                                  <p:stCondLst>
                                    <p:cond delay="0"/>
                                  </p:stCondLst>
                                  <p:childTnLst>
                                    <p:set>
                                      <p:cBhvr>
                                        <p:cTn dur="1" fill="hold" id="24">
                                          <p:stCondLst>
                                            <p:cond delay="0"/>
                                          </p:stCondLst>
                                        </p:cTn>
                                        <p:tgtEl>
                                          <p:spTgt spid="21"/>
                                        </p:tgtEl>
                                        <p:attrNameLst>
                                          <p:attrName>style.visibility</p:attrName>
                                        </p:attrNameLst>
                                      </p:cBhvr>
                                      <p:to>
                                        <p:strVal val="visible"/>
                                      </p:to>
                                    </p:set>
                                    <p:animEffect filter="fade" transition="in">
                                      <p:cBhvr>
                                        <p:cTn dur="1000" id="25"/>
                                        <p:tgtEl>
                                          <p:spTgt spid="21"/>
                                        </p:tgtEl>
                                      </p:cBhvr>
                                    </p:animEffect>
                                    <p:anim calcmode="lin" valueType="num">
                                      <p:cBhvr>
                                        <p:cTn dur="1000" fill="hold" id="26"/>
                                        <p:tgtEl>
                                          <p:spTgt spid="21"/>
                                        </p:tgtEl>
                                        <p:attrNameLst>
                                          <p:attrName>ppt_x</p:attrName>
                                        </p:attrNameLst>
                                      </p:cBhvr>
                                      <p:tavLst>
                                        <p:tav tm="0">
                                          <p:val>
                                            <p:strVal val="#ppt_x"/>
                                          </p:val>
                                        </p:tav>
                                        <p:tav tm="100000">
                                          <p:val>
                                            <p:strVal val="#ppt_x"/>
                                          </p:val>
                                        </p:tav>
                                      </p:tavLst>
                                    </p:anim>
                                    <p:anim calcmode="lin" valueType="num">
                                      <p:cBhvr>
                                        <p:cTn dur="1000" fill="hold" id="27"/>
                                        <p:tgtEl>
                                          <p:spTgt spid="21"/>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grpId="0" id="29" nodeType="afterEffect" presetClass="entr" presetID="42" presetSubtype="0">
                                  <p:stCondLst>
                                    <p:cond delay="0"/>
                                  </p:stCondLst>
                                  <p:childTnLst>
                                    <p:set>
                                      <p:cBhvr>
                                        <p:cTn dur="1" fill="hold" id="30">
                                          <p:stCondLst>
                                            <p:cond delay="0"/>
                                          </p:stCondLst>
                                        </p:cTn>
                                        <p:tgtEl>
                                          <p:spTgt spid="18"/>
                                        </p:tgtEl>
                                        <p:attrNameLst>
                                          <p:attrName>style.visibility</p:attrName>
                                        </p:attrNameLst>
                                      </p:cBhvr>
                                      <p:to>
                                        <p:strVal val="visible"/>
                                      </p:to>
                                    </p:set>
                                    <p:animEffect filter="fade" transition="in">
                                      <p:cBhvr>
                                        <p:cTn dur="1000" id="31"/>
                                        <p:tgtEl>
                                          <p:spTgt spid="18"/>
                                        </p:tgtEl>
                                      </p:cBhvr>
                                    </p:animEffect>
                                    <p:anim calcmode="lin" valueType="num">
                                      <p:cBhvr>
                                        <p:cTn dur="1000" fill="hold" id="32"/>
                                        <p:tgtEl>
                                          <p:spTgt spid="18"/>
                                        </p:tgtEl>
                                        <p:attrNameLst>
                                          <p:attrName>ppt_x</p:attrName>
                                        </p:attrNameLst>
                                      </p:cBhvr>
                                      <p:tavLst>
                                        <p:tav tm="0">
                                          <p:val>
                                            <p:strVal val="#ppt_x"/>
                                          </p:val>
                                        </p:tav>
                                        <p:tav tm="100000">
                                          <p:val>
                                            <p:strVal val="#ppt_x"/>
                                          </p:val>
                                        </p:tav>
                                      </p:tavLst>
                                    </p:anim>
                                    <p:anim calcmode="lin" valueType="num">
                                      <p:cBhvr>
                                        <p:cTn dur="1000" fill="hold" id="33"/>
                                        <p:tgtEl>
                                          <p:spTgt spid="18"/>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4500"/>
                            </p:stCondLst>
                            <p:childTnLst>
                              <p:par>
                                <p:cTn fill="hold" grpId="0" id="35" nodeType="afterEffect" presetClass="entr" presetID="42" presetSubtype="0">
                                  <p:stCondLst>
                                    <p:cond delay="0"/>
                                  </p:stCondLst>
                                  <p:childTnLst>
                                    <p:set>
                                      <p:cBhvr>
                                        <p:cTn dur="1" fill="hold" id="36">
                                          <p:stCondLst>
                                            <p:cond delay="0"/>
                                          </p:stCondLst>
                                        </p:cTn>
                                        <p:tgtEl>
                                          <p:spTgt spid="22"/>
                                        </p:tgtEl>
                                        <p:attrNameLst>
                                          <p:attrName>style.visibility</p:attrName>
                                        </p:attrNameLst>
                                      </p:cBhvr>
                                      <p:to>
                                        <p:strVal val="visible"/>
                                      </p:to>
                                    </p:set>
                                    <p:animEffect filter="fade" transition="in">
                                      <p:cBhvr>
                                        <p:cTn dur="1000" id="37"/>
                                        <p:tgtEl>
                                          <p:spTgt spid="22"/>
                                        </p:tgtEl>
                                      </p:cBhvr>
                                    </p:animEffect>
                                    <p:anim calcmode="lin" valueType="num">
                                      <p:cBhvr>
                                        <p:cTn dur="1000" fill="hold" id="38"/>
                                        <p:tgtEl>
                                          <p:spTgt spid="22"/>
                                        </p:tgtEl>
                                        <p:attrNameLst>
                                          <p:attrName>ppt_x</p:attrName>
                                        </p:attrNameLst>
                                      </p:cBhvr>
                                      <p:tavLst>
                                        <p:tav tm="0">
                                          <p:val>
                                            <p:strVal val="#ppt_x"/>
                                          </p:val>
                                        </p:tav>
                                        <p:tav tm="100000">
                                          <p:val>
                                            <p:strVal val="#ppt_x"/>
                                          </p:val>
                                        </p:tav>
                                      </p:tavLst>
                                    </p:anim>
                                    <p:anim calcmode="lin" valueType="num">
                                      <p:cBhvr>
                                        <p:cTn dur="1000" fill="hold" id="39"/>
                                        <p:tgtEl>
                                          <p:spTgt spid="22"/>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5500"/>
                            </p:stCondLst>
                            <p:childTnLst>
                              <p:par>
                                <p:cTn fill="hold" grpId="0" id="41" nodeType="afterEffect" presetClass="entr" presetID="42" presetSubtype="0">
                                  <p:stCondLst>
                                    <p:cond delay="0"/>
                                  </p:stCondLst>
                                  <p:childTnLst>
                                    <p:set>
                                      <p:cBhvr>
                                        <p:cTn dur="1" fill="hold" id="42">
                                          <p:stCondLst>
                                            <p:cond delay="0"/>
                                          </p:stCondLst>
                                        </p:cTn>
                                        <p:tgtEl>
                                          <p:spTgt spid="19"/>
                                        </p:tgtEl>
                                        <p:attrNameLst>
                                          <p:attrName>style.visibility</p:attrName>
                                        </p:attrNameLst>
                                      </p:cBhvr>
                                      <p:to>
                                        <p:strVal val="visible"/>
                                      </p:to>
                                    </p:set>
                                    <p:animEffect filter="fade" transition="in">
                                      <p:cBhvr>
                                        <p:cTn dur="1000" id="43"/>
                                        <p:tgtEl>
                                          <p:spTgt spid="19"/>
                                        </p:tgtEl>
                                      </p:cBhvr>
                                    </p:animEffect>
                                    <p:anim calcmode="lin" valueType="num">
                                      <p:cBhvr>
                                        <p:cTn dur="1000" fill="hold" id="44"/>
                                        <p:tgtEl>
                                          <p:spTgt spid="19"/>
                                        </p:tgtEl>
                                        <p:attrNameLst>
                                          <p:attrName>ppt_x</p:attrName>
                                        </p:attrNameLst>
                                      </p:cBhvr>
                                      <p:tavLst>
                                        <p:tav tm="0">
                                          <p:val>
                                            <p:strVal val="#ppt_x"/>
                                          </p:val>
                                        </p:tav>
                                        <p:tav tm="100000">
                                          <p:val>
                                            <p:strVal val="#ppt_x"/>
                                          </p:val>
                                        </p:tav>
                                      </p:tavLst>
                                    </p:anim>
                                    <p:anim calcmode="lin" valueType="num">
                                      <p:cBhvr>
                                        <p:cTn dur="1000" fill="hold" id="45"/>
                                        <p:tgtEl>
                                          <p:spTgt spid="19"/>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6500"/>
                            </p:stCondLst>
                            <p:childTnLst>
                              <p:par>
                                <p:cTn fill="hold" grpId="0" id="47" nodeType="afterEffect" presetClass="entr" presetID="42" presetSubtype="0">
                                  <p:stCondLst>
                                    <p:cond delay="0"/>
                                  </p:stCondLst>
                                  <p:childTnLst>
                                    <p:set>
                                      <p:cBhvr>
                                        <p:cTn dur="1" fill="hold" id="48">
                                          <p:stCondLst>
                                            <p:cond delay="0"/>
                                          </p:stCondLst>
                                        </p:cTn>
                                        <p:tgtEl>
                                          <p:spTgt spid="23"/>
                                        </p:tgtEl>
                                        <p:attrNameLst>
                                          <p:attrName>style.visibility</p:attrName>
                                        </p:attrNameLst>
                                      </p:cBhvr>
                                      <p:to>
                                        <p:strVal val="visible"/>
                                      </p:to>
                                    </p:set>
                                    <p:animEffect filter="fade" transition="in">
                                      <p:cBhvr>
                                        <p:cTn dur="1000" id="49"/>
                                        <p:tgtEl>
                                          <p:spTgt spid="23"/>
                                        </p:tgtEl>
                                      </p:cBhvr>
                                    </p:animEffect>
                                    <p:anim calcmode="lin" valueType="num">
                                      <p:cBhvr>
                                        <p:cTn dur="1000" fill="hold" id="50"/>
                                        <p:tgtEl>
                                          <p:spTgt spid="23"/>
                                        </p:tgtEl>
                                        <p:attrNameLst>
                                          <p:attrName>ppt_x</p:attrName>
                                        </p:attrNameLst>
                                      </p:cBhvr>
                                      <p:tavLst>
                                        <p:tav tm="0">
                                          <p:val>
                                            <p:strVal val="#ppt_x"/>
                                          </p:val>
                                        </p:tav>
                                        <p:tav tm="100000">
                                          <p:val>
                                            <p:strVal val="#ppt_x"/>
                                          </p:val>
                                        </p:tav>
                                      </p:tavLst>
                                    </p:anim>
                                    <p:anim calcmode="lin" valueType="num">
                                      <p:cBhvr>
                                        <p:cTn dur="1000" fill="hold" id="51"/>
                                        <p:tgtEl>
                                          <p:spTgt spid="23"/>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7500"/>
                            </p:stCondLst>
                            <p:childTnLst>
                              <p:par>
                                <p:cTn fill="hold" grpId="0" id="53" nodeType="afterEffect" presetClass="entr" presetID="42" presetSubtype="0">
                                  <p:stCondLst>
                                    <p:cond delay="0"/>
                                  </p:stCondLst>
                                  <p:childTnLst>
                                    <p:set>
                                      <p:cBhvr>
                                        <p:cTn dur="1" fill="hold" id="54">
                                          <p:stCondLst>
                                            <p:cond delay="0"/>
                                          </p:stCondLst>
                                        </p:cTn>
                                        <p:tgtEl>
                                          <p:spTgt spid="20"/>
                                        </p:tgtEl>
                                        <p:attrNameLst>
                                          <p:attrName>style.visibility</p:attrName>
                                        </p:attrNameLst>
                                      </p:cBhvr>
                                      <p:to>
                                        <p:strVal val="visible"/>
                                      </p:to>
                                    </p:set>
                                    <p:animEffect filter="fade" transition="in">
                                      <p:cBhvr>
                                        <p:cTn dur="1000" id="55"/>
                                        <p:tgtEl>
                                          <p:spTgt spid="20"/>
                                        </p:tgtEl>
                                      </p:cBhvr>
                                    </p:animEffect>
                                    <p:anim calcmode="lin" valueType="num">
                                      <p:cBhvr>
                                        <p:cTn dur="1000" fill="hold" id="56"/>
                                        <p:tgtEl>
                                          <p:spTgt spid="20"/>
                                        </p:tgtEl>
                                        <p:attrNameLst>
                                          <p:attrName>ppt_x</p:attrName>
                                        </p:attrNameLst>
                                      </p:cBhvr>
                                      <p:tavLst>
                                        <p:tav tm="0">
                                          <p:val>
                                            <p:strVal val="#ppt_x"/>
                                          </p:val>
                                        </p:tav>
                                        <p:tav tm="100000">
                                          <p:val>
                                            <p:strVal val="#ppt_x"/>
                                          </p:val>
                                        </p:tav>
                                      </p:tavLst>
                                    </p:anim>
                                    <p:anim calcmode="lin" valueType="num">
                                      <p:cBhvr>
                                        <p:cTn dur="1000" fill="hold" id="57"/>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9"/>
      <p:bldP grpId="0" spid="20"/>
      <p:bldP grpId="0" spid="21"/>
      <p:bldP grpId="0" spid="22"/>
      <p:bldP grpId="0" spid="23"/>
      <p:bldP grpId="0" spid="2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a:extLst>
              <a:ext uri="{FF2B5EF4-FFF2-40B4-BE49-F238E27FC236}">
                <a16:creationId xmlns:a16="http://schemas.microsoft.com/office/drawing/2014/main" id="{4106C1A1-7AEE-4698-89F2-A2A3F92B7351}"/>
              </a:ext>
            </a:extLst>
          </p:cNvPr>
          <p:cNvSpPr txBox="1"/>
          <p:nvPr/>
        </p:nvSpPr>
        <p:spPr>
          <a:xfrm>
            <a:off x="2117110" y="318404"/>
            <a:ext cx="5717379" cy="640080"/>
          </a:xfrm>
          <a:prstGeom prst="rect">
            <a:avLst/>
          </a:prstGeom>
          <a:noFill/>
        </p:spPr>
        <p:txBody>
          <a:bodyPr rtlCol="0" wrap="square">
            <a:spAutoFit/>
          </a:bodyPr>
          <a:lstStyle/>
          <a:p>
            <a:r>
              <a:rPr altLang="en-US" b="1" lang="zh-CN" spc="378" sz="3600">
                <a:solidFill>
                  <a:schemeClr val="bg2">
                    <a:lumMod val="25000"/>
                  </a:schemeClr>
                </a:solidFill>
                <a:cs typeface="+mn-ea"/>
                <a:sym typeface="+mn-lt"/>
              </a:rPr>
              <a:t>病毒性肝炎甲肝的预防</a:t>
            </a:r>
          </a:p>
        </p:txBody>
      </p:sp>
      <p:grpSp>
        <p:nvGrpSpPr>
          <p:cNvPr id="2" name="组合 1">
            <a:extLst>
              <a:ext uri="{FF2B5EF4-FFF2-40B4-BE49-F238E27FC236}">
                <a16:creationId xmlns:a16="http://schemas.microsoft.com/office/drawing/2014/main" id="{77668C44-B0AD-421B-986B-E9EAB5F3E093}"/>
              </a:ext>
            </a:extLst>
          </p:cNvPr>
          <p:cNvGrpSpPr/>
          <p:nvPr/>
        </p:nvGrpSpPr>
        <p:grpSpPr>
          <a:xfrm>
            <a:off x="655550" y="1857988"/>
            <a:ext cx="10868200" cy="4276112"/>
            <a:chOff x="655550" y="1857988"/>
            <a:chExt cx="10868200" cy="4276112"/>
          </a:xfrm>
        </p:grpSpPr>
        <p:sp>
          <p:nvSpPr>
            <p:cNvPr id="14" name="1">
              <a:extLst>
                <a:ext uri="{FF2B5EF4-FFF2-40B4-BE49-F238E27FC236}">
                  <a16:creationId xmlns:a16="http://schemas.microsoft.com/office/drawing/2014/main" id="{AC77576C-9CBF-494F-A0DC-ED46F419031E}"/>
                </a:ext>
              </a:extLst>
            </p:cNvPr>
            <p:cNvSpPr/>
            <p:nvPr/>
          </p:nvSpPr>
          <p:spPr>
            <a:xfrm>
              <a:off x="665664" y="4806045"/>
              <a:ext cx="2293460" cy="1328055"/>
            </a:xfrm>
            <a:prstGeom prst="rect">
              <a:avLst/>
            </a:prstGeom>
            <a:ln>
              <a:noFill/>
            </a:ln>
          </p:spPr>
          <p:txBody>
            <a:bodyPr anchor="t" bIns="120949" lIns="241899" rIns="241899" tIns="120949" wrap="square">
              <a:noAutofit/>
            </a:bodyPr>
            <a:lstStyle/>
            <a:p>
              <a:pPr algn="just">
                <a:lnSpc>
                  <a:spcPct val="150000"/>
                </a:lnSpc>
              </a:pPr>
              <a:r>
                <a:rPr altLang="en-US" lang="zh-CN" sz="1600">
                  <a:solidFill>
                    <a:schemeClr val="bg2">
                      <a:lumMod val="25000"/>
                    </a:schemeClr>
                  </a:solidFill>
                  <a:cs typeface="+mn-ea"/>
                  <a:sym typeface="+mn-lt"/>
                </a:rPr>
                <a:t>食品要高温加热，加热100℃一分钟就可使甲肝病毒失去活性</a:t>
              </a:r>
            </a:p>
          </p:txBody>
        </p:sp>
        <p:sp>
          <p:nvSpPr>
            <p:cNvPr id="15" name="1">
              <a:extLst>
                <a:ext uri="{FF2B5EF4-FFF2-40B4-BE49-F238E27FC236}">
                  <a16:creationId xmlns:a16="http://schemas.microsoft.com/office/drawing/2014/main" id="{0EFBAC36-EF9F-4A2F-8D31-B6A174DB8F36}"/>
                </a:ext>
              </a:extLst>
            </p:cNvPr>
            <p:cNvSpPr/>
            <p:nvPr/>
          </p:nvSpPr>
          <p:spPr>
            <a:xfrm>
              <a:off x="3520539" y="4806044"/>
              <a:ext cx="2293460" cy="1093809"/>
            </a:xfrm>
            <a:prstGeom prst="rect">
              <a:avLst/>
            </a:prstGeom>
            <a:ln>
              <a:noFill/>
            </a:ln>
          </p:spPr>
          <p:txBody>
            <a:bodyPr anchor="t" bIns="120949" lIns="241899" rIns="241899" tIns="120949" wrap="square">
              <a:noAutofit/>
            </a:bodyPr>
            <a:lstStyle/>
            <a:p>
              <a:pPr>
                <a:lnSpc>
                  <a:spcPct val="150000"/>
                </a:lnSpc>
              </a:pPr>
              <a:r>
                <a:rPr altLang="en-US" lang="zh-CN" sz="1600">
                  <a:solidFill>
                    <a:schemeClr val="bg2">
                      <a:lumMod val="25000"/>
                    </a:schemeClr>
                  </a:solidFill>
                  <a:cs typeface="+mn-ea"/>
                  <a:sym typeface="+mn-lt"/>
                </a:rPr>
                <a:t>对一些自身易携带致病菌的食物食用时一定要煮熟蒸透</a:t>
              </a:r>
            </a:p>
          </p:txBody>
        </p:sp>
        <p:sp>
          <p:nvSpPr>
            <p:cNvPr id="16" name="1">
              <a:extLst>
                <a:ext uri="{FF2B5EF4-FFF2-40B4-BE49-F238E27FC236}">
                  <a16:creationId xmlns:a16="http://schemas.microsoft.com/office/drawing/2014/main" id="{A9220712-E9C9-48DD-84E1-A90B903D102A}"/>
                </a:ext>
              </a:extLst>
            </p:cNvPr>
            <p:cNvSpPr/>
            <p:nvPr/>
          </p:nvSpPr>
          <p:spPr>
            <a:xfrm>
              <a:off x="6375413" y="4806044"/>
              <a:ext cx="2293460" cy="991002"/>
            </a:xfrm>
            <a:prstGeom prst="rect">
              <a:avLst/>
            </a:prstGeom>
            <a:ln>
              <a:noFill/>
            </a:ln>
          </p:spPr>
          <p:txBody>
            <a:bodyPr anchor="t" bIns="120949" lIns="241899" rIns="241899" tIns="120949" wrap="square">
              <a:noAutofit/>
            </a:bodyPr>
            <a:lstStyle/>
            <a:p>
              <a:pPr>
                <a:lnSpc>
                  <a:spcPct val="150000"/>
                </a:lnSpc>
              </a:pPr>
              <a:r>
                <a:rPr altLang="en-US" lang="zh-CN" sz="1600">
                  <a:solidFill>
                    <a:schemeClr val="bg2">
                      <a:lumMod val="25000"/>
                    </a:schemeClr>
                  </a:solidFill>
                  <a:cs typeface="+mn-ea"/>
                  <a:sym typeface="+mn-lt"/>
                </a:rPr>
                <a:t>已流行甲肝的学校单位中的成员，可及时给予丙种球蛋白注射</a:t>
              </a:r>
            </a:p>
          </p:txBody>
        </p:sp>
        <p:sp>
          <p:nvSpPr>
            <p:cNvPr id="17" name="1">
              <a:extLst>
                <a:ext uri="{FF2B5EF4-FFF2-40B4-BE49-F238E27FC236}">
                  <a16:creationId xmlns:a16="http://schemas.microsoft.com/office/drawing/2014/main" id="{AC8C6FF4-461E-4084-960A-139975E50C2A}"/>
                </a:ext>
              </a:extLst>
            </p:cNvPr>
            <p:cNvSpPr/>
            <p:nvPr/>
          </p:nvSpPr>
          <p:spPr>
            <a:xfrm>
              <a:off x="9230290" y="4806044"/>
              <a:ext cx="2293460" cy="1015192"/>
            </a:xfrm>
            <a:prstGeom prst="rect">
              <a:avLst/>
            </a:prstGeom>
            <a:ln>
              <a:noFill/>
            </a:ln>
          </p:spPr>
          <p:txBody>
            <a:bodyPr anchor="t" bIns="120949" lIns="241899" rIns="241899" tIns="120949" wrap="square">
              <a:noAutofit/>
            </a:bodyPr>
            <a:lstStyle/>
            <a:p>
              <a:pPr algn="just" hangingPunct="0">
                <a:lnSpc>
                  <a:spcPct val="150000"/>
                </a:lnSpc>
              </a:pPr>
              <a:r>
                <a:rPr altLang="en-US" lang="zh-CN" sz="1600">
                  <a:solidFill>
                    <a:schemeClr val="bg2">
                      <a:lumMod val="25000"/>
                    </a:schemeClr>
                  </a:solidFill>
                  <a:cs typeface="+mn-ea"/>
                  <a:sym typeface="+mn-lt"/>
                </a:rPr>
                <a:t>发现甲肝病人应及时报告采取措施隔离传染源，切断传播途径</a:t>
              </a:r>
            </a:p>
          </p:txBody>
        </p:sp>
        <p:sp>
          <p:nvSpPr>
            <p:cNvPr id="18" name="1">
              <a:extLst>
                <a:ext uri="{FF2B5EF4-FFF2-40B4-BE49-F238E27FC236}">
                  <a16:creationId xmlns:a16="http://schemas.microsoft.com/office/drawing/2014/main" id="{262BF349-002A-480A-B4E0-402FC3342484}"/>
                </a:ext>
              </a:extLst>
            </p:cNvPr>
            <p:cNvSpPr txBox="1"/>
            <p:nvPr/>
          </p:nvSpPr>
          <p:spPr>
            <a:xfrm>
              <a:off x="666957" y="2376551"/>
              <a:ext cx="10845385" cy="823363"/>
            </a:xfrm>
            <a:prstGeom prst="rect">
              <a:avLst/>
            </a:prstGeom>
            <a:noFill/>
          </p:spPr>
          <p:txBody>
            <a:bodyPr rtlCol="0" wrap="square">
              <a:noAutofit/>
            </a:bodyPr>
            <a:lstStyle>
              <a:defPPr>
                <a:defRPr lang="zh-CN"/>
              </a:defPPr>
              <a:lvl1pPr algn="ctr">
                <a:lnSpc>
                  <a:spcPct val="150000"/>
                </a:lnSpc>
                <a:defRPr sz="1200">
                  <a:solidFill>
                    <a:schemeClr val="bg1">
                      <a:lumMod val="50000"/>
                    </a:schemeClr>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r>
                <a:rPr altLang="en-US" lang="zh-CN" sz="1600">
                  <a:solidFill>
                    <a:schemeClr val="bg2">
                      <a:lumMod val="25000"/>
                    </a:schemeClr>
                  </a:solidFill>
                  <a:cs typeface="+mn-ea"/>
                  <a:sym typeface="+mn-lt"/>
                </a:rPr>
                <a:t>甲型肝炎是自限性疾病，治疗以一般及支持治疗为主，辅以适当药物，避免饮酒、疲劳和使用损肝药物。强调早期卧床休息，至症状明显减退，可逐步增加活动，以不感到疲劳为原则</a:t>
              </a:r>
            </a:p>
          </p:txBody>
        </p:sp>
        <p:sp>
          <p:nvSpPr>
            <p:cNvPr id="19" name="1">
              <a:extLst>
                <a:ext uri="{FF2B5EF4-FFF2-40B4-BE49-F238E27FC236}">
                  <a16:creationId xmlns:a16="http://schemas.microsoft.com/office/drawing/2014/main" id="{EE477E52-A614-41C0-A59F-DE5968EE0074}"/>
                </a:ext>
              </a:extLst>
            </p:cNvPr>
            <p:cNvSpPr txBox="1"/>
            <p:nvPr/>
          </p:nvSpPr>
          <p:spPr>
            <a:xfrm>
              <a:off x="3026921" y="1857988"/>
              <a:ext cx="5835426" cy="546909"/>
            </a:xfrm>
            <a:prstGeom prst="rect">
              <a:avLst/>
            </a:prstGeom>
            <a:solidFill>
              <a:schemeClr val="accent1"/>
            </a:solidFill>
            <a:ln>
              <a:noFill/>
            </a:ln>
          </p:spPr>
          <p:txBody>
            <a:bodyPr anchor="b" anchorCtr="0" bIns="120949" lIns="241899" rIns="241899" tIns="120949"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buSzPct val="25000"/>
              </a:pPr>
              <a:r>
                <a:rPr altLang="en-US" b="1" lang="zh-CN" spc="265" sz="2116">
                  <a:solidFill>
                    <a:schemeClr val="bg1"/>
                  </a:solidFill>
                  <a:cs typeface="+mn-ea"/>
                  <a:sym typeface="+mn-lt"/>
                </a:rPr>
                <a:t>甲型肝炎是自限性疾病</a:t>
              </a:r>
            </a:p>
          </p:txBody>
        </p:sp>
        <p:sp>
          <p:nvSpPr>
            <p:cNvPr id="20" name="1">
              <a:extLst>
                <a:ext uri="{FF2B5EF4-FFF2-40B4-BE49-F238E27FC236}">
                  <a16:creationId xmlns:a16="http://schemas.microsoft.com/office/drawing/2014/main" id="{7C385697-1F7C-4374-AE1F-3F177AAA3D71}"/>
                </a:ext>
              </a:extLst>
            </p:cNvPr>
            <p:cNvSpPr txBox="1"/>
            <p:nvPr/>
          </p:nvSpPr>
          <p:spPr>
            <a:xfrm>
              <a:off x="655550" y="3915402"/>
              <a:ext cx="2293462" cy="514807"/>
            </a:xfrm>
            <a:prstGeom prst="rect">
              <a:avLst/>
            </a:prstGeom>
            <a:solidFill>
              <a:schemeClr val="accent1"/>
            </a:solidFill>
          </p:spPr>
          <p:txBody>
            <a:bodyPr rtlCol="0" wrap="square">
              <a:spAutoFit/>
            </a:bodyPr>
            <a:lstStyle/>
            <a:p>
              <a:pPr algn="ctr">
                <a:lnSpc>
                  <a:spcPct val="150000"/>
                </a:lnSpc>
              </a:pPr>
              <a:r>
                <a:rPr altLang="en-US" b="1" lang="zh-CN" sz="1852">
                  <a:solidFill>
                    <a:schemeClr val="bg1"/>
                  </a:solidFill>
                  <a:cs typeface="+mn-ea"/>
                  <a:sym typeface="+mn-lt"/>
                </a:rPr>
                <a:t>养成良好习惯</a:t>
              </a:r>
            </a:p>
          </p:txBody>
        </p:sp>
        <p:sp>
          <p:nvSpPr>
            <p:cNvPr id="21" name="1">
              <a:extLst>
                <a:ext uri="{FF2B5EF4-FFF2-40B4-BE49-F238E27FC236}">
                  <a16:creationId xmlns:a16="http://schemas.microsoft.com/office/drawing/2014/main" id="{DAC2E6FB-2271-4134-B5B7-508BCF124461}"/>
                </a:ext>
              </a:extLst>
            </p:cNvPr>
            <p:cNvSpPr txBox="1"/>
            <p:nvPr/>
          </p:nvSpPr>
          <p:spPr>
            <a:xfrm>
              <a:off x="6327753" y="3910817"/>
              <a:ext cx="2293462" cy="514807"/>
            </a:xfrm>
            <a:prstGeom prst="rect">
              <a:avLst/>
            </a:prstGeom>
            <a:solidFill>
              <a:schemeClr val="accent1"/>
            </a:solidFill>
          </p:spPr>
          <p:txBody>
            <a:bodyPr rtlCol="0" wrap="square">
              <a:spAutoFit/>
            </a:bodyPr>
            <a:lstStyle/>
            <a:p>
              <a:pPr algn="ctr">
                <a:lnSpc>
                  <a:spcPct val="150000"/>
                </a:lnSpc>
              </a:pPr>
              <a:r>
                <a:rPr altLang="en-US" b="1" lang="zh-CN" sz="1852">
                  <a:solidFill>
                    <a:schemeClr val="bg1"/>
                  </a:solidFill>
                  <a:cs typeface="+mn-ea"/>
                  <a:sym typeface="+mn-lt"/>
                </a:rPr>
                <a:t>要及时地治疗</a:t>
              </a:r>
            </a:p>
          </p:txBody>
        </p:sp>
        <p:sp>
          <p:nvSpPr>
            <p:cNvPr id="22" name="1">
              <a:extLst>
                <a:ext uri="{FF2B5EF4-FFF2-40B4-BE49-F238E27FC236}">
                  <a16:creationId xmlns:a16="http://schemas.microsoft.com/office/drawing/2014/main" id="{12842351-4C13-4046-8798-60F705BA8444}"/>
                </a:ext>
              </a:extLst>
            </p:cNvPr>
            <p:cNvSpPr txBox="1"/>
            <p:nvPr/>
          </p:nvSpPr>
          <p:spPr>
            <a:xfrm>
              <a:off x="9162788" y="3922912"/>
              <a:ext cx="2293462" cy="514807"/>
            </a:xfrm>
            <a:prstGeom prst="rect">
              <a:avLst/>
            </a:prstGeom>
            <a:solidFill>
              <a:schemeClr val="accent1"/>
            </a:solidFill>
          </p:spPr>
          <p:txBody>
            <a:bodyPr rtlCol="0" wrap="square">
              <a:spAutoFit/>
            </a:bodyPr>
            <a:lstStyle/>
            <a:p>
              <a:pPr algn="ctr">
                <a:lnSpc>
                  <a:spcPct val="150000"/>
                </a:lnSpc>
              </a:pPr>
              <a:r>
                <a:rPr altLang="en-US" b="1" lang="zh-CN" sz="1852">
                  <a:solidFill>
                    <a:schemeClr val="bg1"/>
                  </a:solidFill>
                  <a:cs typeface="+mn-ea"/>
                  <a:sym typeface="+mn-lt"/>
                </a:rPr>
                <a:t>要切断传染源</a:t>
              </a:r>
            </a:p>
          </p:txBody>
        </p:sp>
        <p:sp>
          <p:nvSpPr>
            <p:cNvPr id="23" name="12">
              <a:extLst>
                <a:ext uri="{FF2B5EF4-FFF2-40B4-BE49-F238E27FC236}">
                  <a16:creationId xmlns:a16="http://schemas.microsoft.com/office/drawing/2014/main" id="{67055DF8-6749-4A00-8252-2D0BE6BE1180}"/>
                </a:ext>
              </a:extLst>
            </p:cNvPr>
            <p:cNvSpPr txBox="1"/>
            <p:nvPr/>
          </p:nvSpPr>
          <p:spPr>
            <a:xfrm>
              <a:off x="3619821" y="3910817"/>
              <a:ext cx="2293462" cy="514807"/>
            </a:xfrm>
            <a:prstGeom prst="rect">
              <a:avLst/>
            </a:prstGeom>
            <a:solidFill>
              <a:schemeClr val="accent1"/>
            </a:solidFill>
          </p:spPr>
          <p:txBody>
            <a:bodyPr rtlCol="0" wrap="square">
              <a:spAutoFit/>
            </a:bodyPr>
            <a:lstStyle/>
            <a:p>
              <a:pPr algn="ctr">
                <a:lnSpc>
                  <a:spcPct val="150000"/>
                </a:lnSpc>
              </a:pPr>
              <a:r>
                <a:rPr altLang="en-US" b="1" lang="zh-CN" sz="1852">
                  <a:solidFill>
                    <a:schemeClr val="bg1"/>
                  </a:solidFill>
                  <a:cs typeface="+mn-ea"/>
                  <a:sym typeface="+mn-lt"/>
                </a:rPr>
                <a:t>健康生活饮食</a:t>
              </a:r>
            </a:p>
          </p:txBody>
        </p:sp>
        <p:cxnSp>
          <p:nvCxnSpPr>
            <p:cNvPr id="25" name="直接连接符 24">
              <a:extLst>
                <a:ext uri="{FF2B5EF4-FFF2-40B4-BE49-F238E27FC236}">
                  <a16:creationId xmlns:a16="http://schemas.microsoft.com/office/drawing/2014/main" id="{639BEB9B-0642-46CE-8605-D28B18AFEB25}"/>
                </a:ext>
              </a:extLst>
            </p:cNvPr>
            <p:cNvCxnSpPr/>
            <p:nvPr/>
          </p:nvCxnSpPr>
          <p:spPr>
            <a:xfrm>
              <a:off x="762900" y="3470285"/>
              <a:ext cx="106535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788701652"/>
      </p:ext>
    </p:extLst>
  </p:cSld>
  <p:clrMapOvr>
    <a:masterClrMapping/>
  </p:clrMapOvr>
  <mc:AlternateContent>
    <mc:Choice Requires="p15">
      <p:transition advTm="3000" p14:dur="2000" spd="slow">
        <p15:prstTrans prst="drap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5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a:extLst>
              <a:ext uri="{FF2B5EF4-FFF2-40B4-BE49-F238E27FC236}">
                <a16:creationId xmlns:a16="http://schemas.microsoft.com/office/drawing/2014/main" id="{95441E73-59E9-4B6D-AEA8-6D81A55A8320}"/>
              </a:ext>
            </a:extLst>
          </p:cNvPr>
          <p:cNvSpPr txBox="1"/>
          <p:nvPr/>
        </p:nvSpPr>
        <p:spPr>
          <a:xfrm>
            <a:off x="2117110" y="318404"/>
            <a:ext cx="5717379" cy="640080"/>
          </a:xfrm>
          <a:prstGeom prst="rect">
            <a:avLst/>
          </a:prstGeom>
          <a:noFill/>
        </p:spPr>
        <p:txBody>
          <a:bodyPr rtlCol="0" wrap="square">
            <a:spAutoFit/>
          </a:bodyPr>
          <a:lstStyle/>
          <a:p>
            <a:r>
              <a:rPr altLang="en-US" b="1" lang="zh-CN" spc="378" sz="3600">
                <a:solidFill>
                  <a:schemeClr val="bg2">
                    <a:lumMod val="25000"/>
                  </a:schemeClr>
                </a:solidFill>
                <a:cs typeface="+mn-ea"/>
                <a:sym typeface="+mn-lt"/>
              </a:rPr>
              <a:t>病毒性肝炎之乙型肝炎</a:t>
            </a:r>
          </a:p>
        </p:txBody>
      </p:sp>
      <p:sp>
        <p:nvSpPr>
          <p:cNvPr id="10" name="1">
            <a:extLst>
              <a:ext uri="{FF2B5EF4-FFF2-40B4-BE49-F238E27FC236}">
                <a16:creationId xmlns:a16="http://schemas.microsoft.com/office/drawing/2014/main" id="{B9F526D6-BCEC-4DBC-9DFE-6F491B52B60C}"/>
              </a:ext>
            </a:extLst>
          </p:cNvPr>
          <p:cNvSpPr txBox="1"/>
          <p:nvPr/>
        </p:nvSpPr>
        <p:spPr>
          <a:xfrm>
            <a:off x="6758445" y="3668303"/>
            <a:ext cx="4737365" cy="91440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just">
              <a:lnSpc>
                <a:spcPct val="150000"/>
              </a:lnSpc>
            </a:pPr>
            <a:r>
              <a:rPr altLang="en-US" lang="zh-CN">
                <a:solidFill>
                  <a:schemeClr val="bg2">
                    <a:lumMod val="25000"/>
                  </a:schemeClr>
                </a:solidFill>
                <a:cs typeface="+mn-ea"/>
                <a:sym typeface="+mn-lt"/>
              </a:rPr>
              <a:t>乙型肝炎病毒不直接损害肝细胞，肝组织损伤是通过机体免疫反应所引起</a:t>
            </a:r>
          </a:p>
        </p:txBody>
      </p:sp>
      <p:sp>
        <p:nvSpPr>
          <p:cNvPr id="11" name="1">
            <a:extLst>
              <a:ext uri="{FF2B5EF4-FFF2-40B4-BE49-F238E27FC236}">
                <a16:creationId xmlns:a16="http://schemas.microsoft.com/office/drawing/2014/main" id="{6F9A62E5-80A0-4AED-B3F2-D7FF9C364306}"/>
              </a:ext>
            </a:extLst>
          </p:cNvPr>
          <p:cNvSpPr txBox="1"/>
          <p:nvPr/>
        </p:nvSpPr>
        <p:spPr>
          <a:xfrm>
            <a:off x="6758445" y="5257100"/>
            <a:ext cx="4737365" cy="13258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just" hangingPunct="0">
              <a:lnSpc>
                <a:spcPct val="150000"/>
              </a:lnSpc>
            </a:pPr>
            <a:r>
              <a:rPr altLang="en-US" lang="zh-CN">
                <a:solidFill>
                  <a:schemeClr val="bg2">
                    <a:lumMod val="25000"/>
                  </a:schemeClr>
                </a:solidFill>
                <a:cs typeface="+mn-ea"/>
                <a:sym typeface="+mn-lt"/>
              </a:rPr>
              <a:t>乙型肝炎病情重者可伴经常有慢性肝病面容、蜘蛛痣、肝掌、脾大，肝功能可异常或持续异常</a:t>
            </a:r>
          </a:p>
        </p:txBody>
      </p:sp>
      <p:sp>
        <p:nvSpPr>
          <p:cNvPr id="12" name="1">
            <a:extLst>
              <a:ext uri="{FF2B5EF4-FFF2-40B4-BE49-F238E27FC236}">
                <a16:creationId xmlns:a16="http://schemas.microsoft.com/office/drawing/2014/main" id="{765C3346-1500-4025-8D2F-F9CEACA3713D}"/>
              </a:ext>
            </a:extLst>
          </p:cNvPr>
          <p:cNvSpPr txBox="1"/>
          <p:nvPr/>
        </p:nvSpPr>
        <p:spPr>
          <a:xfrm>
            <a:off x="6781535" y="2138979"/>
            <a:ext cx="4737365" cy="91440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just">
              <a:lnSpc>
                <a:spcPct val="150000"/>
              </a:lnSpc>
            </a:pPr>
            <a:r>
              <a:rPr altLang="en-US" lang="zh-CN">
                <a:solidFill>
                  <a:schemeClr val="bg2">
                    <a:lumMod val="25000"/>
                  </a:schemeClr>
                </a:solidFill>
                <a:cs typeface="+mn-ea"/>
                <a:sym typeface="+mn-lt"/>
              </a:rPr>
              <a:t>主要通过输血、注射、皮肤、性接触、昆虫叮咬以及不太明确的密切接触而传播</a:t>
            </a:r>
          </a:p>
        </p:txBody>
      </p:sp>
      <p:sp>
        <p:nvSpPr>
          <p:cNvPr id="13" name="1">
            <a:extLst>
              <a:ext uri="{FF2B5EF4-FFF2-40B4-BE49-F238E27FC236}">
                <a16:creationId xmlns:a16="http://schemas.microsoft.com/office/drawing/2014/main" id="{F915B89E-D93E-4F90-9858-3965AD91E79A}"/>
              </a:ext>
            </a:extLst>
          </p:cNvPr>
          <p:cNvSpPr txBox="1"/>
          <p:nvPr/>
        </p:nvSpPr>
        <p:spPr>
          <a:xfrm>
            <a:off x="6781535" y="1548946"/>
            <a:ext cx="3624943" cy="640080"/>
          </a:xfrm>
          <a:prstGeom prst="rect">
            <a:avLst/>
          </a:prstGeom>
          <a:noFill/>
        </p:spPr>
        <p:txBody>
          <a:bodyPr rtlCol="0" wrap="square">
            <a:spAutoFit/>
          </a:bodyPr>
          <a:lstStyle/>
          <a:p>
            <a:pPr>
              <a:lnSpc>
                <a:spcPct val="150000"/>
              </a:lnSpc>
            </a:pPr>
            <a:r>
              <a:rPr altLang="en-US" b="1" lang="zh-CN" sz="2400">
                <a:solidFill>
                  <a:schemeClr val="accent1"/>
                </a:solidFill>
                <a:cs typeface="+mn-ea"/>
                <a:sym typeface="+mn-lt"/>
              </a:rPr>
              <a:t>乙型肝炎的传播途径</a:t>
            </a:r>
          </a:p>
        </p:txBody>
      </p:sp>
      <p:sp>
        <p:nvSpPr>
          <p:cNvPr id="14" name="1">
            <a:extLst>
              <a:ext uri="{FF2B5EF4-FFF2-40B4-BE49-F238E27FC236}">
                <a16:creationId xmlns:a16="http://schemas.microsoft.com/office/drawing/2014/main" id="{27D53DB2-24AC-4BD9-B727-245E66FAFD32}"/>
              </a:ext>
            </a:extLst>
          </p:cNvPr>
          <p:cNvSpPr txBox="1"/>
          <p:nvPr/>
        </p:nvSpPr>
        <p:spPr>
          <a:xfrm>
            <a:off x="6761376" y="3100991"/>
            <a:ext cx="3624943" cy="640080"/>
          </a:xfrm>
          <a:prstGeom prst="rect">
            <a:avLst/>
          </a:prstGeom>
          <a:noFill/>
        </p:spPr>
        <p:txBody>
          <a:bodyPr rtlCol="0" wrap="square">
            <a:spAutoFit/>
          </a:bodyPr>
          <a:lstStyle/>
          <a:p>
            <a:pPr>
              <a:lnSpc>
                <a:spcPct val="150000"/>
              </a:lnSpc>
            </a:pPr>
            <a:r>
              <a:rPr altLang="en-US" b="1" lang="zh-CN" sz="2400">
                <a:solidFill>
                  <a:schemeClr val="accent1"/>
                </a:solidFill>
                <a:cs typeface="+mn-ea"/>
                <a:sym typeface="+mn-lt"/>
              </a:rPr>
              <a:t>乙型肝炎的免疫反应</a:t>
            </a:r>
          </a:p>
        </p:txBody>
      </p:sp>
      <p:sp>
        <p:nvSpPr>
          <p:cNvPr id="15" name="1">
            <a:extLst>
              <a:ext uri="{FF2B5EF4-FFF2-40B4-BE49-F238E27FC236}">
                <a16:creationId xmlns:a16="http://schemas.microsoft.com/office/drawing/2014/main" id="{EEC6F864-A10B-473E-AD10-44CC02490A5F}"/>
              </a:ext>
            </a:extLst>
          </p:cNvPr>
          <p:cNvSpPr txBox="1"/>
          <p:nvPr/>
        </p:nvSpPr>
        <p:spPr>
          <a:xfrm>
            <a:off x="6779776" y="4713789"/>
            <a:ext cx="3624943" cy="640080"/>
          </a:xfrm>
          <a:prstGeom prst="rect">
            <a:avLst/>
          </a:prstGeom>
          <a:noFill/>
        </p:spPr>
        <p:txBody>
          <a:bodyPr rtlCol="0" wrap="square">
            <a:spAutoFit/>
          </a:bodyPr>
          <a:lstStyle/>
          <a:p>
            <a:pPr>
              <a:lnSpc>
                <a:spcPct val="150000"/>
              </a:lnSpc>
            </a:pPr>
            <a:r>
              <a:rPr altLang="en-US" b="1" lang="zh-CN" sz="2400">
                <a:solidFill>
                  <a:schemeClr val="accent1"/>
                </a:solidFill>
                <a:cs typeface="+mn-ea"/>
                <a:sym typeface="+mn-lt"/>
              </a:rPr>
              <a:t>乙型肝炎的临床反映</a:t>
            </a:r>
          </a:p>
        </p:txBody>
      </p:sp>
      <p:grpSp>
        <p:nvGrpSpPr>
          <p:cNvPr id="18" name="组合 17">
            <a:extLst>
              <a:ext uri="{FF2B5EF4-FFF2-40B4-BE49-F238E27FC236}">
                <a16:creationId xmlns:a16="http://schemas.microsoft.com/office/drawing/2014/main" id="{89B5CF0A-3CA8-48AB-8CE0-90ECF398442D}"/>
              </a:ext>
            </a:extLst>
          </p:cNvPr>
          <p:cNvGrpSpPr/>
          <p:nvPr/>
        </p:nvGrpSpPr>
        <p:grpSpPr>
          <a:xfrm>
            <a:off x="5630572" y="1851091"/>
            <a:ext cx="930856" cy="930856"/>
            <a:chOff x="5630572" y="1851091"/>
            <a:chExt cx="930856" cy="930856"/>
          </a:xfrm>
        </p:grpSpPr>
        <p:sp>
          <p:nvSpPr>
            <p:cNvPr id="16" name="椭圆 15">
              <a:extLst>
                <a:ext uri="{FF2B5EF4-FFF2-40B4-BE49-F238E27FC236}">
                  <a16:creationId xmlns:a16="http://schemas.microsoft.com/office/drawing/2014/main" id="{F40CC213-3F85-432E-B808-20B76A855B11}"/>
                </a:ext>
              </a:extLst>
            </p:cNvPr>
            <p:cNvSpPr/>
            <p:nvPr/>
          </p:nvSpPr>
          <p:spPr>
            <a:xfrm>
              <a:off x="5630572" y="1851091"/>
              <a:ext cx="930856" cy="9308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7" name="1">
              <a:extLst>
                <a:ext uri="{FF2B5EF4-FFF2-40B4-BE49-F238E27FC236}">
                  <a16:creationId xmlns:a16="http://schemas.microsoft.com/office/drawing/2014/main" id="{6EDA7F3D-3B69-46EB-8191-304E3E9C8890}"/>
                </a:ext>
              </a:extLst>
            </p:cNvPr>
            <p:cNvSpPr>
              <a:spLocks noChangeAspect="1"/>
            </p:cNvSpPr>
            <p:nvPr/>
          </p:nvSpPr>
          <p:spPr bwMode="auto">
            <a:xfrm>
              <a:off x="5896810" y="2011676"/>
              <a:ext cx="398380" cy="609685"/>
            </a:xfrm>
            <a:custGeom>
              <a:gdLst>
                <a:gd fmla="*/ 3324 w 7262" name="T0"/>
                <a:gd fmla="*/ 718 h 11113" name="T1"/>
                <a:gd fmla="*/ 2501 w 7262" name="T2"/>
                <a:gd fmla="*/ 1537 h 11113" name="T3"/>
                <a:gd fmla="*/ 3324 w 7262" name="T4"/>
                <a:gd fmla="*/ 1913 h 11113" name="T5"/>
                <a:gd fmla="*/ 3699 w 7262" name="T6"/>
                <a:gd fmla="*/ 2734 h 11113" name="T7"/>
                <a:gd fmla="*/ 4516 w 7262" name="T8"/>
                <a:gd fmla="*/ 1913 h 11113" name="T9"/>
                <a:gd fmla="*/ 3699 w 7262" name="T10"/>
                <a:gd fmla="*/ 1537 h 11113" name="T11"/>
                <a:gd fmla="*/ 5241 w 7262" name="T12"/>
                <a:gd fmla="*/ 5556 h 11113" name="T13"/>
                <a:gd fmla="*/ 6452 w 7262" name="T14"/>
                <a:gd fmla="*/ 3330 h 11113" name="T15"/>
                <a:gd fmla="*/ 6585 w 7262" name="T16"/>
                <a:gd fmla="*/ 432 h 11113" name="T17"/>
                <a:gd fmla="*/ 863 w 7262" name="T18"/>
                <a:gd fmla="*/ 0 h 11113" name="T19"/>
                <a:gd fmla="*/ 432 w 7262" name="T20"/>
                <a:gd fmla="*/ 3019 h 11113" name="T21"/>
                <a:gd fmla="*/ 1424 w 7262" name="T22"/>
                <a:gd fmla="*/ 5254 h 11113" name="T23"/>
                <a:gd fmla="*/ 0 w 7262" name="T24"/>
                <a:gd fmla="*/ 7608 h 11113" name="T25"/>
                <a:gd fmla="*/ 431 w 7262" name="T26"/>
                <a:gd fmla="*/ 11113 h 11113" name="T27"/>
                <a:gd fmla="*/ 7261 w 7262" name="T28"/>
                <a:gd fmla="*/ 10682 h 11113" name="T29"/>
                <a:gd fmla="*/ 5241 w 7262" name="T30"/>
                <a:gd fmla="*/ 5556 h 11113" name="T31"/>
                <a:gd fmla="*/ 6021 w 7262" name="T32"/>
                <a:gd fmla="*/ 563 h 11113" name="T33"/>
                <a:gd fmla="*/ 995 w 7262" name="T34"/>
                <a:gd fmla="*/ 2888 h 11113" name="T35"/>
                <a:gd fmla="*/ 1140 w 7262" name="T36"/>
                <a:gd fmla="*/ 3451 h 11113" name="T37"/>
                <a:gd fmla="*/ 3509 w 7262" name="T38"/>
                <a:gd fmla="*/ 5554 h 11113" name="T39"/>
                <a:gd fmla="*/ 1875 w 7262" name="T40"/>
                <a:gd fmla="*/ 8443 h 11113" name="T41"/>
                <a:gd fmla="*/ 1570 w 7262" name="T42"/>
                <a:gd fmla="*/ 8443 h 11113" name="T43"/>
                <a:gd fmla="*/ 1875 w 7262" name="T44"/>
                <a:gd fmla="*/ 8443 h 11113" name="T45"/>
                <a:gd fmla="*/ 563 w 7262" name="T46"/>
                <a:gd fmla="*/ 10551 h 11113" name="T47"/>
                <a:gd fmla="*/ 1001 w 7262" name="T48"/>
                <a:gd fmla="*/ 6555 h 11113" name="T49"/>
                <a:gd fmla="*/ 1372 w 7262" name="T50"/>
                <a:gd fmla="*/ 7822 h 11113" name="T51"/>
                <a:gd fmla="*/ 1723 w 7262" name="T52"/>
                <a:gd fmla="*/ 9159 h 11113" name="T53"/>
                <a:gd fmla="*/ 1932 w 7262" name="T54"/>
                <a:gd fmla="*/ 7760 h 11113" name="T55"/>
                <a:gd fmla="*/ 4810 w 7262" name="T56"/>
                <a:gd fmla="*/ 6118 h 11113" name="T57"/>
                <a:gd fmla="*/ 4623 w 7262" name="T58"/>
                <a:gd fmla="*/ 7968 h 11113" name="T59"/>
                <a:gd fmla="*/ 4931 w 7262" name="T60"/>
                <a:gd fmla="*/ 9036 h 11113" name="T61"/>
                <a:gd fmla="*/ 5512 w 7262" name="T62"/>
                <a:gd fmla="*/ 9039 h 11113" name="T63"/>
                <a:gd fmla="*/ 6052 w 7262" name="T64"/>
                <a:gd fmla="*/ 9034 h 11113" name="T65"/>
                <a:gd fmla="*/ 5563 w 7262" name="T66"/>
                <a:gd fmla="*/ 7784 h 11113" name="T67"/>
                <a:gd fmla="*/ 6263 w 7262" name="T68"/>
                <a:gd fmla="*/ 6556 h 11113" name="T69"/>
                <a:gd fmla="*/ 6701 w 7262" name="T70"/>
                <a:gd fmla="*/ 10551 h 1111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1113" w="7262">
                  <a:moveTo>
                    <a:pt x="3699" y="718"/>
                  </a:moveTo>
                  <a:lnTo>
                    <a:pt x="3324" y="718"/>
                  </a:lnTo>
                  <a:lnTo>
                    <a:pt x="3324" y="1537"/>
                  </a:lnTo>
                  <a:lnTo>
                    <a:pt x="2501" y="1537"/>
                  </a:lnTo>
                  <a:lnTo>
                    <a:pt x="2501" y="1913"/>
                  </a:lnTo>
                  <a:lnTo>
                    <a:pt x="3324" y="1913"/>
                  </a:lnTo>
                  <a:lnTo>
                    <a:pt x="3324" y="2734"/>
                  </a:lnTo>
                  <a:lnTo>
                    <a:pt x="3699" y="2734"/>
                  </a:lnTo>
                  <a:lnTo>
                    <a:pt x="3699" y="1913"/>
                  </a:lnTo>
                  <a:lnTo>
                    <a:pt x="4516" y="1913"/>
                  </a:lnTo>
                  <a:lnTo>
                    <a:pt x="4516" y="1537"/>
                  </a:lnTo>
                  <a:lnTo>
                    <a:pt x="3699" y="1537"/>
                  </a:lnTo>
                  <a:lnTo>
                    <a:pt x="3699" y="718"/>
                  </a:lnTo>
                  <a:close/>
                  <a:moveTo>
                    <a:pt x="5241" y="5556"/>
                  </a:moveTo>
                  <a:cubicBezTo>
                    <a:pt x="5365" y="5466"/>
                    <a:pt x="5482" y="5364"/>
                    <a:pt x="5594" y="5254"/>
                  </a:cubicBezTo>
                  <a:cubicBezTo>
                    <a:pt x="6112" y="4736"/>
                    <a:pt x="6414" y="4058"/>
                    <a:pt x="6452" y="3330"/>
                  </a:cubicBezTo>
                  <a:cubicBezTo>
                    <a:pt x="6534" y="3252"/>
                    <a:pt x="6585" y="3142"/>
                    <a:pt x="6585" y="3019"/>
                  </a:cubicBezTo>
                  <a:lnTo>
                    <a:pt x="6585" y="432"/>
                  </a:lnTo>
                  <a:cubicBezTo>
                    <a:pt x="6585" y="194"/>
                    <a:pt x="6391" y="0"/>
                    <a:pt x="6154" y="0"/>
                  </a:cubicBezTo>
                  <a:lnTo>
                    <a:pt x="863" y="0"/>
                  </a:lnTo>
                  <a:cubicBezTo>
                    <a:pt x="626" y="0"/>
                    <a:pt x="432" y="194"/>
                    <a:pt x="432" y="432"/>
                  </a:cubicBezTo>
                  <a:lnTo>
                    <a:pt x="432" y="3019"/>
                  </a:lnTo>
                  <a:cubicBezTo>
                    <a:pt x="432" y="3142"/>
                    <a:pt x="484" y="3252"/>
                    <a:pt x="565" y="3330"/>
                  </a:cubicBezTo>
                  <a:cubicBezTo>
                    <a:pt x="604" y="4058"/>
                    <a:pt x="905" y="4735"/>
                    <a:pt x="1424" y="5254"/>
                  </a:cubicBezTo>
                  <a:cubicBezTo>
                    <a:pt x="1540" y="5370"/>
                    <a:pt x="1665" y="5477"/>
                    <a:pt x="1797" y="5570"/>
                  </a:cubicBezTo>
                  <a:cubicBezTo>
                    <a:pt x="786" y="5697"/>
                    <a:pt x="0" y="6562"/>
                    <a:pt x="0" y="7608"/>
                  </a:cubicBezTo>
                  <a:lnTo>
                    <a:pt x="0" y="10682"/>
                  </a:lnTo>
                  <a:cubicBezTo>
                    <a:pt x="0" y="10919"/>
                    <a:pt x="193" y="11113"/>
                    <a:pt x="431" y="11113"/>
                  </a:cubicBezTo>
                  <a:lnTo>
                    <a:pt x="6830" y="11113"/>
                  </a:lnTo>
                  <a:cubicBezTo>
                    <a:pt x="7067" y="11113"/>
                    <a:pt x="7261" y="10919"/>
                    <a:pt x="7261" y="10682"/>
                  </a:cubicBezTo>
                  <a:lnTo>
                    <a:pt x="7261" y="7608"/>
                  </a:lnTo>
                  <a:cubicBezTo>
                    <a:pt x="7262" y="6487"/>
                    <a:pt x="6358" y="5572"/>
                    <a:pt x="5241" y="5556"/>
                  </a:cubicBezTo>
                  <a:close/>
                  <a:moveTo>
                    <a:pt x="995" y="563"/>
                  </a:moveTo>
                  <a:lnTo>
                    <a:pt x="6021" y="563"/>
                  </a:lnTo>
                  <a:lnTo>
                    <a:pt x="6021" y="2888"/>
                  </a:lnTo>
                  <a:lnTo>
                    <a:pt x="995" y="2888"/>
                  </a:lnTo>
                  <a:lnTo>
                    <a:pt x="995" y="563"/>
                  </a:lnTo>
                  <a:close/>
                  <a:moveTo>
                    <a:pt x="1140" y="3451"/>
                  </a:moveTo>
                  <a:lnTo>
                    <a:pt x="5877" y="3451"/>
                  </a:lnTo>
                  <a:cubicBezTo>
                    <a:pt x="5737" y="4633"/>
                    <a:pt x="4729" y="5554"/>
                    <a:pt x="3509" y="5554"/>
                  </a:cubicBezTo>
                  <a:cubicBezTo>
                    <a:pt x="2289" y="5554"/>
                    <a:pt x="1280" y="4634"/>
                    <a:pt x="1140" y="3451"/>
                  </a:cubicBezTo>
                  <a:close/>
                  <a:moveTo>
                    <a:pt x="1875" y="8443"/>
                  </a:moveTo>
                  <a:cubicBezTo>
                    <a:pt x="1875" y="8527"/>
                    <a:pt x="1806" y="8596"/>
                    <a:pt x="1722" y="8596"/>
                  </a:cubicBezTo>
                  <a:cubicBezTo>
                    <a:pt x="1639" y="8596"/>
                    <a:pt x="1570" y="8527"/>
                    <a:pt x="1570" y="8443"/>
                  </a:cubicBezTo>
                  <a:cubicBezTo>
                    <a:pt x="1570" y="8359"/>
                    <a:pt x="1639" y="8290"/>
                    <a:pt x="1722" y="8290"/>
                  </a:cubicBezTo>
                  <a:cubicBezTo>
                    <a:pt x="1806" y="8290"/>
                    <a:pt x="1875" y="8359"/>
                    <a:pt x="1875" y="8443"/>
                  </a:cubicBezTo>
                  <a:close/>
                  <a:moveTo>
                    <a:pt x="6700" y="10551"/>
                  </a:moveTo>
                  <a:lnTo>
                    <a:pt x="563" y="10551"/>
                  </a:lnTo>
                  <a:lnTo>
                    <a:pt x="563" y="7608"/>
                  </a:lnTo>
                  <a:cubicBezTo>
                    <a:pt x="563" y="7212"/>
                    <a:pt x="718" y="6838"/>
                    <a:pt x="1001" y="6555"/>
                  </a:cubicBezTo>
                  <a:cubicBezTo>
                    <a:pt x="1177" y="6379"/>
                    <a:pt x="1391" y="6252"/>
                    <a:pt x="1622" y="6182"/>
                  </a:cubicBezTo>
                  <a:cubicBezTo>
                    <a:pt x="1486" y="6573"/>
                    <a:pt x="1336" y="7168"/>
                    <a:pt x="1372" y="7822"/>
                  </a:cubicBezTo>
                  <a:cubicBezTo>
                    <a:pt x="1155" y="7944"/>
                    <a:pt x="1008" y="8178"/>
                    <a:pt x="1008" y="8444"/>
                  </a:cubicBezTo>
                  <a:cubicBezTo>
                    <a:pt x="1008" y="8838"/>
                    <a:pt x="1330" y="9159"/>
                    <a:pt x="1723" y="9159"/>
                  </a:cubicBezTo>
                  <a:cubicBezTo>
                    <a:pt x="2117" y="9159"/>
                    <a:pt x="2438" y="8838"/>
                    <a:pt x="2438" y="8444"/>
                  </a:cubicBezTo>
                  <a:cubicBezTo>
                    <a:pt x="2438" y="8123"/>
                    <a:pt x="2225" y="7850"/>
                    <a:pt x="1932" y="7760"/>
                  </a:cubicBezTo>
                  <a:cubicBezTo>
                    <a:pt x="1901" y="7047"/>
                    <a:pt x="2131" y="6402"/>
                    <a:pt x="2250" y="6118"/>
                  </a:cubicBezTo>
                  <a:lnTo>
                    <a:pt x="4810" y="6118"/>
                  </a:lnTo>
                  <a:cubicBezTo>
                    <a:pt x="4901" y="6450"/>
                    <a:pt x="5063" y="7154"/>
                    <a:pt x="5001" y="7753"/>
                  </a:cubicBezTo>
                  <a:cubicBezTo>
                    <a:pt x="4823" y="7795"/>
                    <a:pt x="4702" y="7886"/>
                    <a:pt x="4623" y="7968"/>
                  </a:cubicBezTo>
                  <a:cubicBezTo>
                    <a:pt x="4286" y="8322"/>
                    <a:pt x="4353" y="8968"/>
                    <a:pt x="4362" y="9036"/>
                  </a:cubicBezTo>
                  <a:lnTo>
                    <a:pt x="4931" y="9036"/>
                  </a:lnTo>
                  <a:cubicBezTo>
                    <a:pt x="4916" y="8913"/>
                    <a:pt x="4881" y="8293"/>
                    <a:pt x="5257" y="8293"/>
                  </a:cubicBezTo>
                  <a:cubicBezTo>
                    <a:pt x="5606" y="8293"/>
                    <a:pt x="5542" y="8936"/>
                    <a:pt x="5512" y="9039"/>
                  </a:cubicBezTo>
                  <a:lnTo>
                    <a:pt x="5512" y="9038"/>
                  </a:lnTo>
                  <a:lnTo>
                    <a:pt x="6052" y="9034"/>
                  </a:lnTo>
                  <a:cubicBezTo>
                    <a:pt x="6070" y="8976"/>
                    <a:pt x="6212" y="8453"/>
                    <a:pt x="5951" y="8073"/>
                  </a:cubicBezTo>
                  <a:cubicBezTo>
                    <a:pt x="5881" y="7972"/>
                    <a:pt x="5761" y="7852"/>
                    <a:pt x="5563" y="7784"/>
                  </a:cubicBezTo>
                  <a:cubicBezTo>
                    <a:pt x="5620" y="7184"/>
                    <a:pt x="5495" y="6531"/>
                    <a:pt x="5396" y="6129"/>
                  </a:cubicBezTo>
                  <a:cubicBezTo>
                    <a:pt x="5722" y="6171"/>
                    <a:pt x="6025" y="6318"/>
                    <a:pt x="6263" y="6556"/>
                  </a:cubicBezTo>
                  <a:cubicBezTo>
                    <a:pt x="6546" y="6838"/>
                    <a:pt x="6701" y="7212"/>
                    <a:pt x="6701" y="7608"/>
                  </a:cubicBezTo>
                  <a:lnTo>
                    <a:pt x="6701" y="10551"/>
                  </a:lnTo>
                  <a:lnTo>
                    <a:pt x="6700" y="10551"/>
                  </a:lnTo>
                  <a:close/>
                </a:path>
              </a:pathLst>
            </a:custGeom>
            <a:solidFill>
              <a:schemeClr val="bg1"/>
            </a:solidFill>
            <a:ln>
              <a:noFill/>
            </a:ln>
          </p:spPr>
          <p:txBody>
            <a:bodyPr/>
            <a:lstStyle/>
            <a:p>
              <a:endParaRPr altLang="en-US" lang="zh-CN">
                <a:cs typeface="+mn-ea"/>
                <a:sym typeface="+mn-lt"/>
              </a:endParaRPr>
            </a:p>
          </p:txBody>
        </p:sp>
      </p:grpSp>
      <p:grpSp>
        <p:nvGrpSpPr>
          <p:cNvPr id="22" name="Group 18">
            <a:extLst>
              <a:ext uri="{FF2B5EF4-FFF2-40B4-BE49-F238E27FC236}">
                <a16:creationId xmlns:a16="http://schemas.microsoft.com/office/drawing/2014/main" id="{BE21B0BD-E498-4A56-B532-12DA793E695D}"/>
              </a:ext>
            </a:extLst>
          </p:cNvPr>
          <p:cNvGrpSpPr/>
          <p:nvPr/>
        </p:nvGrpSpPr>
        <p:grpSpPr>
          <a:xfrm>
            <a:off x="5630572" y="3396006"/>
            <a:ext cx="930856" cy="930856"/>
            <a:chOff x="5630572" y="1851091"/>
            <a:chExt cx="930856" cy="930856"/>
          </a:xfrm>
        </p:grpSpPr>
        <p:sp>
          <p:nvSpPr>
            <p:cNvPr id="23" name="椭圆 22">
              <a:extLst>
                <a:ext uri="{FF2B5EF4-FFF2-40B4-BE49-F238E27FC236}">
                  <a16:creationId xmlns:a16="http://schemas.microsoft.com/office/drawing/2014/main" id="{8CA38510-8246-444F-9CFC-796948042EF9}"/>
                </a:ext>
              </a:extLst>
            </p:cNvPr>
            <p:cNvSpPr/>
            <p:nvPr/>
          </p:nvSpPr>
          <p:spPr>
            <a:xfrm>
              <a:off x="5630572" y="1851091"/>
              <a:ext cx="930856" cy="9308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24" name="1">
              <a:extLst>
                <a:ext uri="{FF2B5EF4-FFF2-40B4-BE49-F238E27FC236}">
                  <a16:creationId xmlns:a16="http://schemas.microsoft.com/office/drawing/2014/main" id="{7D055276-4B50-4487-AFFD-5600C3587D3B}"/>
                </a:ext>
              </a:extLst>
            </p:cNvPr>
            <p:cNvSpPr>
              <a:spLocks noChangeAspect="1"/>
            </p:cNvSpPr>
            <p:nvPr/>
          </p:nvSpPr>
          <p:spPr bwMode="auto">
            <a:xfrm>
              <a:off x="5791157" y="2051891"/>
              <a:ext cx="609685" cy="529254"/>
            </a:xfrm>
            <a:custGeom>
              <a:gdLst>
                <a:gd fmla="*/ 3535 w 12901" name="T0"/>
                <a:gd fmla="*/ 11192 h 11200" name="T1"/>
                <a:gd fmla="*/ 2962 w 12901" name="T2"/>
                <a:gd fmla="*/ 10392 h 11200" name="T3"/>
                <a:gd fmla="*/ 1566 w 12901" name="T4"/>
                <a:gd fmla="*/ 8401 h 11200" name="T5"/>
                <a:gd fmla="*/ 766 w 12901" name="T6"/>
                <a:gd fmla="*/ 7262 h 11200" name="T7"/>
                <a:gd fmla="*/ 175 w 12901" name="T8"/>
                <a:gd fmla="*/ 4473 h 11200" name="T9"/>
                <a:gd fmla="*/ 1954 w 12901" name="T10"/>
                <a:gd fmla="*/ 2699 h 11200" name="T11"/>
                <a:gd fmla="*/ 3362 w 12901" name="T12"/>
                <a:gd fmla="*/ 3195 h 11200" name="T13"/>
                <a:gd fmla="*/ 1756 w 12901" name="T14"/>
                <a:gd fmla="*/ 3601 h 11200" name="T15"/>
                <a:gd fmla="*/ 840 w 12901" name="T16"/>
                <a:gd fmla="*/ 5766 h 11200" name="T17"/>
                <a:gd fmla="*/ 1907 w 12901" name="T18"/>
                <a:gd fmla="*/ 6948 h 11200" name="T19"/>
                <a:gd fmla="*/ 4421 w 12901" name="T20"/>
                <a:gd fmla="*/ 6507 h 11200" name="T21"/>
                <a:gd fmla="*/ 5309 w 12901" name="T22"/>
                <a:gd fmla="*/ 5878 h 11200" name="T23"/>
                <a:gd fmla="*/ 5246 w 12901" name="T24"/>
                <a:gd fmla="*/ 6529 h 11200" name="T25"/>
                <a:gd fmla="*/ 6986 w 12901" name="T26"/>
                <a:gd fmla="*/ 6785 h 11200" name="T27"/>
                <a:gd fmla="*/ 8839 w 12901" name="T28"/>
                <a:gd fmla="*/ 6550 h 11200" name="T29"/>
                <a:gd fmla="*/ 9320 w 12901" name="T30"/>
                <a:gd fmla="*/ 6629 h 11200" name="T31"/>
                <a:gd fmla="*/ 8787 w 12901" name="T32"/>
                <a:gd fmla="*/ 6232 h 11200" name="T33"/>
                <a:gd fmla="*/ 7960 w 12901" name="T34"/>
                <a:gd fmla="*/ 3996 h 11200" name="T35"/>
                <a:gd fmla="*/ 9104 w 12901" name="T36"/>
                <a:gd fmla="*/ 2351 h 11200" name="T37"/>
                <a:gd fmla="*/ 11466 w 12901" name="T38"/>
                <a:gd fmla="*/ 2313 h 11200" name="T39"/>
                <a:gd fmla="*/ 12623 w 12901" name="T40"/>
                <a:gd fmla="*/ 3780 h 11200" name="T41"/>
                <a:gd fmla="*/ 12408 w 12901" name="T42"/>
                <a:gd fmla="*/ 5548 h 11200" name="T43"/>
                <a:gd fmla="*/ 11449 w 12901" name="T44"/>
                <a:gd fmla="*/ 6560 h 11200" name="T45"/>
                <a:gd fmla="*/ 12839 w 12901" name="T46"/>
                <a:gd fmla="*/ 6661 h 11200" name="T47"/>
                <a:gd fmla="*/ 12042 w 12901" name="T48"/>
                <a:gd fmla="*/ 7774 h 11200" name="T49"/>
                <a:gd fmla="*/ 10468 w 12901" name="T50"/>
                <a:gd fmla="*/ 9980 h 11200" name="T51"/>
                <a:gd fmla="*/ 9453 w 12901" name="T52"/>
                <a:gd fmla="*/ 11197 h 11200" name="T53"/>
                <a:gd fmla="*/ 8827 w 12901" name="T54"/>
                <a:gd fmla="*/ 10461 h 11200" name="T55"/>
                <a:gd fmla="*/ 10206 w 12901" name="T56"/>
                <a:gd fmla="*/ 8923 h 11200" name="T57"/>
                <a:gd fmla="*/ 11312 w 12901" name="T58"/>
                <a:gd fmla="*/ 7502 h 11200" name="T59"/>
                <a:gd fmla="*/ 9534 w 12901" name="T60"/>
                <a:gd fmla="*/ 7365 h 11200" name="T61"/>
                <a:gd fmla="*/ 8899 w 12901" name="T62"/>
                <a:gd fmla="*/ 7679 h 11200" name="T63"/>
                <a:gd fmla="*/ 6730 w 12901" name="T64"/>
                <a:gd fmla="*/ 9745 h 11200" name="T65"/>
                <a:gd fmla="*/ 5133 w 12901" name="T66"/>
                <a:gd fmla="*/ 8761 h 11200" name="T67"/>
                <a:gd fmla="*/ 5458 w 12901" name="T68"/>
                <a:gd fmla="*/ 8145 h 11200" name="T69"/>
                <a:gd fmla="*/ 6665 w 12901" name="T70"/>
                <a:gd fmla="*/ 8928 h 11200" name="T71"/>
                <a:gd fmla="*/ 7673 w 12901" name="T72"/>
                <a:gd fmla="*/ 7631 h 11200" name="T73"/>
                <a:gd fmla="*/ 7499 w 12901" name="T74"/>
                <a:gd fmla="*/ 7402 h 11200" name="T75"/>
                <a:gd fmla="*/ 4362 w 12901" name="T76"/>
                <a:gd fmla="*/ 7577 h 11200" name="T77"/>
                <a:gd fmla="*/ 2611 w 12901" name="T78"/>
                <a:gd fmla="*/ 8071 h 11200" name="T79"/>
                <a:gd fmla="*/ 2752 w 12901" name="T80"/>
                <a:gd fmla="*/ 8643 h 11200" name="T81"/>
                <a:gd fmla="*/ 4128 w 12901" name="T82"/>
                <a:gd fmla="*/ 10463 h 11200" name="T83"/>
                <a:gd fmla="*/ 6464 w 12901" name="T84"/>
                <a:gd fmla="*/ 0 h 11200" name="T85"/>
                <a:gd fmla="*/ 8457 w 12901" name="T86"/>
                <a:gd fmla="*/ 858 h 11200" name="T87"/>
                <a:gd fmla="*/ 7753 w 12901" name="T88"/>
                <a:gd fmla="*/ 1981 h 11200" name="T89"/>
                <a:gd fmla="*/ 7068 w 12901" name="T90"/>
                <a:gd fmla="*/ 5162 h 11200" name="T91"/>
                <a:gd fmla="*/ 6747 w 12901" name="T92"/>
                <a:gd fmla="*/ 5492 h 11200" name="T93"/>
                <a:gd fmla="*/ 4270 w 12901" name="T94"/>
                <a:gd fmla="*/ 4415 h 11200" name="T95"/>
                <a:gd fmla="*/ 3737 w 12901" name="T96"/>
                <a:gd fmla="*/ 2314 h 11200" name="T97"/>
                <a:gd fmla="*/ 4809 w 12901" name="T98"/>
                <a:gd fmla="*/ 550 h 11200" name="T99"/>
                <a:gd fmla="*/ 6464 w 12901" name="T100"/>
                <a:gd fmla="*/ 0 h 1120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1200" w="12901">
                  <a:moveTo>
                    <a:pt x="6550" y="11197"/>
                  </a:moveTo>
                  <a:cubicBezTo>
                    <a:pt x="5598" y="11197"/>
                    <a:pt x="4646" y="11197"/>
                    <a:pt x="3693" y="11197"/>
                  </a:cubicBezTo>
                  <a:cubicBezTo>
                    <a:pt x="3641" y="11197"/>
                    <a:pt x="3587" y="11199"/>
                    <a:pt x="3535" y="11192"/>
                  </a:cubicBezTo>
                  <a:cubicBezTo>
                    <a:pt x="3513" y="11189"/>
                    <a:pt x="3486" y="11172"/>
                    <a:pt x="3473" y="11152"/>
                  </a:cubicBezTo>
                  <a:cubicBezTo>
                    <a:pt x="3406" y="11053"/>
                    <a:pt x="3347" y="10948"/>
                    <a:pt x="3280" y="10849"/>
                  </a:cubicBezTo>
                  <a:cubicBezTo>
                    <a:pt x="3176" y="10695"/>
                    <a:pt x="3068" y="10544"/>
                    <a:pt x="2962" y="10392"/>
                  </a:cubicBezTo>
                  <a:cubicBezTo>
                    <a:pt x="2801" y="10165"/>
                    <a:pt x="2639" y="9938"/>
                    <a:pt x="2480" y="9710"/>
                  </a:cubicBezTo>
                  <a:cubicBezTo>
                    <a:pt x="2341" y="9513"/>
                    <a:pt x="2205" y="9313"/>
                    <a:pt x="2067" y="9115"/>
                  </a:cubicBezTo>
                  <a:cubicBezTo>
                    <a:pt x="1901" y="8877"/>
                    <a:pt x="1733" y="8639"/>
                    <a:pt x="1566" y="8401"/>
                  </a:cubicBezTo>
                  <a:cubicBezTo>
                    <a:pt x="1500" y="8307"/>
                    <a:pt x="1436" y="8213"/>
                    <a:pt x="1371" y="8118"/>
                  </a:cubicBezTo>
                  <a:cubicBezTo>
                    <a:pt x="1220" y="7896"/>
                    <a:pt x="1070" y="7672"/>
                    <a:pt x="917" y="7451"/>
                  </a:cubicBezTo>
                  <a:cubicBezTo>
                    <a:pt x="871" y="7385"/>
                    <a:pt x="820" y="7323"/>
                    <a:pt x="766" y="7262"/>
                  </a:cubicBezTo>
                  <a:cubicBezTo>
                    <a:pt x="552" y="7021"/>
                    <a:pt x="432" y="6723"/>
                    <a:pt x="269" y="6451"/>
                  </a:cubicBezTo>
                  <a:cubicBezTo>
                    <a:pt x="213" y="6358"/>
                    <a:pt x="193" y="6242"/>
                    <a:pt x="162" y="6136"/>
                  </a:cubicBezTo>
                  <a:cubicBezTo>
                    <a:pt x="82" y="5864"/>
                    <a:pt x="0" y="4944"/>
                    <a:pt x="175" y="4473"/>
                  </a:cubicBezTo>
                  <a:cubicBezTo>
                    <a:pt x="272" y="4098"/>
                    <a:pt x="484" y="3789"/>
                    <a:pt x="725" y="3495"/>
                  </a:cubicBezTo>
                  <a:cubicBezTo>
                    <a:pt x="897" y="3285"/>
                    <a:pt x="1107" y="3120"/>
                    <a:pt x="1332" y="2981"/>
                  </a:cubicBezTo>
                  <a:cubicBezTo>
                    <a:pt x="1524" y="2862"/>
                    <a:pt x="1737" y="2776"/>
                    <a:pt x="1954" y="2699"/>
                  </a:cubicBezTo>
                  <a:cubicBezTo>
                    <a:pt x="2385" y="2545"/>
                    <a:pt x="2818" y="2549"/>
                    <a:pt x="3258" y="2599"/>
                  </a:cubicBezTo>
                  <a:cubicBezTo>
                    <a:pt x="3419" y="2617"/>
                    <a:pt x="3475" y="2691"/>
                    <a:pt x="3448" y="2853"/>
                  </a:cubicBezTo>
                  <a:cubicBezTo>
                    <a:pt x="3428" y="2968"/>
                    <a:pt x="3396" y="3082"/>
                    <a:pt x="3362" y="3195"/>
                  </a:cubicBezTo>
                  <a:cubicBezTo>
                    <a:pt x="3334" y="3286"/>
                    <a:pt x="3259" y="3308"/>
                    <a:pt x="3170" y="3309"/>
                  </a:cubicBezTo>
                  <a:cubicBezTo>
                    <a:pt x="2957" y="3311"/>
                    <a:pt x="2738" y="3292"/>
                    <a:pt x="2530" y="3329"/>
                  </a:cubicBezTo>
                  <a:cubicBezTo>
                    <a:pt x="2261" y="3377"/>
                    <a:pt x="2001" y="3465"/>
                    <a:pt x="1756" y="3601"/>
                  </a:cubicBezTo>
                  <a:cubicBezTo>
                    <a:pt x="1594" y="3691"/>
                    <a:pt x="1446" y="3795"/>
                    <a:pt x="1313" y="3919"/>
                  </a:cubicBezTo>
                  <a:cubicBezTo>
                    <a:pt x="1128" y="4090"/>
                    <a:pt x="992" y="4294"/>
                    <a:pt x="887" y="4530"/>
                  </a:cubicBezTo>
                  <a:cubicBezTo>
                    <a:pt x="702" y="4942"/>
                    <a:pt x="742" y="5351"/>
                    <a:pt x="840" y="5766"/>
                  </a:cubicBezTo>
                  <a:cubicBezTo>
                    <a:pt x="870" y="5892"/>
                    <a:pt x="911" y="6018"/>
                    <a:pt x="964" y="6136"/>
                  </a:cubicBezTo>
                  <a:cubicBezTo>
                    <a:pt x="1104" y="6440"/>
                    <a:pt x="1273" y="6729"/>
                    <a:pt x="1573" y="6898"/>
                  </a:cubicBezTo>
                  <a:cubicBezTo>
                    <a:pt x="1665" y="6950"/>
                    <a:pt x="1795" y="6950"/>
                    <a:pt x="1907" y="6948"/>
                  </a:cubicBezTo>
                  <a:cubicBezTo>
                    <a:pt x="2371" y="6937"/>
                    <a:pt x="2836" y="6915"/>
                    <a:pt x="3301" y="6898"/>
                  </a:cubicBezTo>
                  <a:cubicBezTo>
                    <a:pt x="3496" y="6891"/>
                    <a:pt x="3691" y="6886"/>
                    <a:pt x="3886" y="6878"/>
                  </a:cubicBezTo>
                  <a:cubicBezTo>
                    <a:pt x="4142" y="6868"/>
                    <a:pt x="4317" y="6732"/>
                    <a:pt x="4421" y="6507"/>
                  </a:cubicBezTo>
                  <a:cubicBezTo>
                    <a:pt x="4500" y="6337"/>
                    <a:pt x="4566" y="6160"/>
                    <a:pt x="4634" y="5985"/>
                  </a:cubicBezTo>
                  <a:cubicBezTo>
                    <a:pt x="4666" y="5902"/>
                    <a:pt x="4719" y="5854"/>
                    <a:pt x="4807" y="5856"/>
                  </a:cubicBezTo>
                  <a:cubicBezTo>
                    <a:pt x="4975" y="5860"/>
                    <a:pt x="5142" y="5863"/>
                    <a:pt x="5309" y="5878"/>
                  </a:cubicBezTo>
                  <a:cubicBezTo>
                    <a:pt x="5453" y="5891"/>
                    <a:pt x="5490" y="5975"/>
                    <a:pt x="5430" y="6107"/>
                  </a:cubicBezTo>
                  <a:cubicBezTo>
                    <a:pt x="5399" y="6174"/>
                    <a:pt x="5382" y="6248"/>
                    <a:pt x="5352" y="6316"/>
                  </a:cubicBezTo>
                  <a:cubicBezTo>
                    <a:pt x="5320" y="6388"/>
                    <a:pt x="5283" y="6459"/>
                    <a:pt x="5246" y="6529"/>
                  </a:cubicBezTo>
                  <a:cubicBezTo>
                    <a:pt x="5236" y="6548"/>
                    <a:pt x="5220" y="6564"/>
                    <a:pt x="5210" y="6583"/>
                  </a:cubicBezTo>
                  <a:cubicBezTo>
                    <a:pt x="5133" y="6728"/>
                    <a:pt x="5195" y="6828"/>
                    <a:pt x="5358" y="6824"/>
                  </a:cubicBezTo>
                  <a:cubicBezTo>
                    <a:pt x="5901" y="6811"/>
                    <a:pt x="6443" y="6798"/>
                    <a:pt x="6986" y="6785"/>
                  </a:cubicBezTo>
                  <a:cubicBezTo>
                    <a:pt x="7426" y="6775"/>
                    <a:pt x="7866" y="6768"/>
                    <a:pt x="8306" y="6750"/>
                  </a:cubicBezTo>
                  <a:cubicBezTo>
                    <a:pt x="8394" y="6746"/>
                    <a:pt x="8483" y="6704"/>
                    <a:pt x="8568" y="6672"/>
                  </a:cubicBezTo>
                  <a:cubicBezTo>
                    <a:pt x="8660" y="6636"/>
                    <a:pt x="8748" y="6589"/>
                    <a:pt x="8839" y="6550"/>
                  </a:cubicBezTo>
                  <a:cubicBezTo>
                    <a:pt x="8895" y="6525"/>
                    <a:pt x="8940" y="6537"/>
                    <a:pt x="8970" y="6596"/>
                  </a:cubicBezTo>
                  <a:cubicBezTo>
                    <a:pt x="9035" y="6719"/>
                    <a:pt x="9146" y="6743"/>
                    <a:pt x="9271" y="6731"/>
                  </a:cubicBezTo>
                  <a:cubicBezTo>
                    <a:pt x="9351" y="6723"/>
                    <a:pt x="9365" y="6691"/>
                    <a:pt x="9320" y="6629"/>
                  </a:cubicBezTo>
                  <a:cubicBezTo>
                    <a:pt x="9248" y="6531"/>
                    <a:pt x="9168" y="6452"/>
                    <a:pt x="9032" y="6450"/>
                  </a:cubicBezTo>
                  <a:cubicBezTo>
                    <a:pt x="8996" y="6449"/>
                    <a:pt x="8957" y="6407"/>
                    <a:pt x="8926" y="6378"/>
                  </a:cubicBezTo>
                  <a:cubicBezTo>
                    <a:pt x="8877" y="6332"/>
                    <a:pt x="8835" y="6279"/>
                    <a:pt x="8787" y="6232"/>
                  </a:cubicBezTo>
                  <a:cubicBezTo>
                    <a:pt x="8695" y="6141"/>
                    <a:pt x="8590" y="6060"/>
                    <a:pt x="8508" y="5961"/>
                  </a:cubicBezTo>
                  <a:cubicBezTo>
                    <a:pt x="8315" y="5726"/>
                    <a:pt x="8172" y="5465"/>
                    <a:pt x="8061" y="5176"/>
                  </a:cubicBezTo>
                  <a:cubicBezTo>
                    <a:pt x="7911" y="4786"/>
                    <a:pt x="7904" y="4393"/>
                    <a:pt x="7960" y="3996"/>
                  </a:cubicBezTo>
                  <a:cubicBezTo>
                    <a:pt x="7997" y="3734"/>
                    <a:pt x="8100" y="3487"/>
                    <a:pt x="8230" y="3250"/>
                  </a:cubicBezTo>
                  <a:cubicBezTo>
                    <a:pt x="8352" y="3030"/>
                    <a:pt x="8497" y="2832"/>
                    <a:pt x="8683" y="2666"/>
                  </a:cubicBezTo>
                  <a:cubicBezTo>
                    <a:pt x="8813" y="2550"/>
                    <a:pt x="8968" y="2461"/>
                    <a:pt x="9104" y="2351"/>
                  </a:cubicBezTo>
                  <a:cubicBezTo>
                    <a:pt x="9303" y="2191"/>
                    <a:pt x="9918" y="2030"/>
                    <a:pt x="9987" y="2030"/>
                  </a:cubicBezTo>
                  <a:cubicBezTo>
                    <a:pt x="10235" y="2028"/>
                    <a:pt x="10487" y="2011"/>
                    <a:pt x="10729" y="2047"/>
                  </a:cubicBezTo>
                  <a:cubicBezTo>
                    <a:pt x="10987" y="2086"/>
                    <a:pt x="11233" y="2182"/>
                    <a:pt x="11466" y="2313"/>
                  </a:cubicBezTo>
                  <a:cubicBezTo>
                    <a:pt x="11688" y="2436"/>
                    <a:pt x="11891" y="2581"/>
                    <a:pt x="12058" y="2770"/>
                  </a:cubicBezTo>
                  <a:cubicBezTo>
                    <a:pt x="12170" y="2897"/>
                    <a:pt x="12256" y="3045"/>
                    <a:pt x="12361" y="3179"/>
                  </a:cubicBezTo>
                  <a:cubicBezTo>
                    <a:pt x="12502" y="3357"/>
                    <a:pt x="12547" y="3576"/>
                    <a:pt x="12623" y="3780"/>
                  </a:cubicBezTo>
                  <a:cubicBezTo>
                    <a:pt x="12666" y="3897"/>
                    <a:pt x="12691" y="4027"/>
                    <a:pt x="12695" y="4152"/>
                  </a:cubicBezTo>
                  <a:cubicBezTo>
                    <a:pt x="12702" y="4372"/>
                    <a:pt x="12711" y="4596"/>
                    <a:pt x="12675" y="4811"/>
                  </a:cubicBezTo>
                  <a:cubicBezTo>
                    <a:pt x="12631" y="5068"/>
                    <a:pt x="12539" y="5316"/>
                    <a:pt x="12408" y="5548"/>
                  </a:cubicBezTo>
                  <a:cubicBezTo>
                    <a:pt x="12290" y="5759"/>
                    <a:pt x="12157" y="5956"/>
                    <a:pt x="11978" y="6115"/>
                  </a:cubicBezTo>
                  <a:cubicBezTo>
                    <a:pt x="11855" y="6226"/>
                    <a:pt x="11712" y="6315"/>
                    <a:pt x="11576" y="6411"/>
                  </a:cubicBezTo>
                  <a:cubicBezTo>
                    <a:pt x="11519" y="6451"/>
                    <a:pt x="11427" y="6471"/>
                    <a:pt x="11449" y="6560"/>
                  </a:cubicBezTo>
                  <a:cubicBezTo>
                    <a:pt x="11469" y="6646"/>
                    <a:pt x="11560" y="6639"/>
                    <a:pt x="11629" y="6638"/>
                  </a:cubicBezTo>
                  <a:cubicBezTo>
                    <a:pt x="11914" y="6631"/>
                    <a:pt x="12199" y="6614"/>
                    <a:pt x="12484" y="6613"/>
                  </a:cubicBezTo>
                  <a:cubicBezTo>
                    <a:pt x="12603" y="6613"/>
                    <a:pt x="12722" y="6641"/>
                    <a:pt x="12839" y="6661"/>
                  </a:cubicBezTo>
                  <a:cubicBezTo>
                    <a:pt x="12891" y="6670"/>
                    <a:pt x="12901" y="6719"/>
                    <a:pt x="12860" y="6739"/>
                  </a:cubicBezTo>
                  <a:cubicBezTo>
                    <a:pt x="12703" y="6818"/>
                    <a:pt x="12633" y="6972"/>
                    <a:pt x="12535" y="7099"/>
                  </a:cubicBezTo>
                  <a:cubicBezTo>
                    <a:pt x="12364" y="7318"/>
                    <a:pt x="12206" y="7548"/>
                    <a:pt x="12042" y="7774"/>
                  </a:cubicBezTo>
                  <a:cubicBezTo>
                    <a:pt x="11972" y="7872"/>
                    <a:pt x="11902" y="7970"/>
                    <a:pt x="11832" y="8068"/>
                  </a:cubicBezTo>
                  <a:cubicBezTo>
                    <a:pt x="11591" y="8401"/>
                    <a:pt x="11347" y="8733"/>
                    <a:pt x="11108" y="9068"/>
                  </a:cubicBezTo>
                  <a:cubicBezTo>
                    <a:pt x="10893" y="9371"/>
                    <a:pt x="10682" y="9677"/>
                    <a:pt x="10468" y="9980"/>
                  </a:cubicBezTo>
                  <a:cubicBezTo>
                    <a:pt x="10335" y="10166"/>
                    <a:pt x="10198" y="10350"/>
                    <a:pt x="10063" y="10535"/>
                  </a:cubicBezTo>
                  <a:cubicBezTo>
                    <a:pt x="9928" y="10719"/>
                    <a:pt x="9774" y="10894"/>
                    <a:pt x="9665" y="11093"/>
                  </a:cubicBezTo>
                  <a:cubicBezTo>
                    <a:pt x="9605" y="11200"/>
                    <a:pt x="9539" y="11197"/>
                    <a:pt x="9453" y="11197"/>
                  </a:cubicBezTo>
                  <a:cubicBezTo>
                    <a:pt x="8486" y="11197"/>
                    <a:pt x="7518" y="11197"/>
                    <a:pt x="6550" y="11197"/>
                  </a:cubicBezTo>
                  <a:close/>
                  <a:moveTo>
                    <a:pt x="6454" y="10459"/>
                  </a:moveTo>
                  <a:cubicBezTo>
                    <a:pt x="7245" y="10459"/>
                    <a:pt x="8036" y="10457"/>
                    <a:pt x="8827" y="10461"/>
                  </a:cubicBezTo>
                  <a:cubicBezTo>
                    <a:pt x="8960" y="10462"/>
                    <a:pt x="9062" y="10422"/>
                    <a:pt x="9142" y="10318"/>
                  </a:cubicBezTo>
                  <a:cubicBezTo>
                    <a:pt x="9345" y="10053"/>
                    <a:pt x="9548" y="9788"/>
                    <a:pt x="9751" y="9522"/>
                  </a:cubicBezTo>
                  <a:cubicBezTo>
                    <a:pt x="9903" y="9323"/>
                    <a:pt x="10054" y="9122"/>
                    <a:pt x="10206" y="8923"/>
                  </a:cubicBezTo>
                  <a:cubicBezTo>
                    <a:pt x="10363" y="8720"/>
                    <a:pt x="10521" y="8518"/>
                    <a:pt x="10679" y="8315"/>
                  </a:cubicBezTo>
                  <a:cubicBezTo>
                    <a:pt x="10871" y="8068"/>
                    <a:pt x="11063" y="7822"/>
                    <a:pt x="11256" y="7576"/>
                  </a:cubicBezTo>
                  <a:cubicBezTo>
                    <a:pt x="11275" y="7551"/>
                    <a:pt x="11296" y="7528"/>
                    <a:pt x="11312" y="7502"/>
                  </a:cubicBezTo>
                  <a:cubicBezTo>
                    <a:pt x="11357" y="7427"/>
                    <a:pt x="11339" y="7374"/>
                    <a:pt x="11253" y="7357"/>
                  </a:cubicBezTo>
                  <a:cubicBezTo>
                    <a:pt x="11178" y="7343"/>
                    <a:pt x="11099" y="7344"/>
                    <a:pt x="11022" y="7345"/>
                  </a:cubicBezTo>
                  <a:cubicBezTo>
                    <a:pt x="10526" y="7350"/>
                    <a:pt x="10030" y="7358"/>
                    <a:pt x="9534" y="7365"/>
                  </a:cubicBezTo>
                  <a:cubicBezTo>
                    <a:pt x="9431" y="7366"/>
                    <a:pt x="9329" y="7363"/>
                    <a:pt x="9227" y="7367"/>
                  </a:cubicBezTo>
                  <a:cubicBezTo>
                    <a:pt x="9087" y="7372"/>
                    <a:pt x="9045" y="7412"/>
                    <a:pt x="8998" y="7541"/>
                  </a:cubicBezTo>
                  <a:cubicBezTo>
                    <a:pt x="8979" y="7593"/>
                    <a:pt x="8942" y="7646"/>
                    <a:pt x="8899" y="7679"/>
                  </a:cubicBezTo>
                  <a:cubicBezTo>
                    <a:pt x="8741" y="7798"/>
                    <a:pt x="8573" y="7903"/>
                    <a:pt x="8417" y="8024"/>
                  </a:cubicBezTo>
                  <a:cubicBezTo>
                    <a:pt x="7870" y="8447"/>
                    <a:pt x="7398" y="8947"/>
                    <a:pt x="6948" y="9468"/>
                  </a:cubicBezTo>
                  <a:cubicBezTo>
                    <a:pt x="6871" y="9557"/>
                    <a:pt x="6810" y="9660"/>
                    <a:pt x="6730" y="9745"/>
                  </a:cubicBezTo>
                  <a:cubicBezTo>
                    <a:pt x="6633" y="9850"/>
                    <a:pt x="6541" y="9837"/>
                    <a:pt x="6447" y="9730"/>
                  </a:cubicBezTo>
                  <a:cubicBezTo>
                    <a:pt x="6376" y="9649"/>
                    <a:pt x="6301" y="9569"/>
                    <a:pt x="6219" y="9499"/>
                  </a:cubicBezTo>
                  <a:cubicBezTo>
                    <a:pt x="5886" y="9211"/>
                    <a:pt x="5527" y="8959"/>
                    <a:pt x="5133" y="8761"/>
                  </a:cubicBezTo>
                  <a:cubicBezTo>
                    <a:pt x="5086" y="8737"/>
                    <a:pt x="5043" y="8705"/>
                    <a:pt x="5002" y="8672"/>
                  </a:cubicBezTo>
                  <a:cubicBezTo>
                    <a:pt x="4886" y="8579"/>
                    <a:pt x="4898" y="8506"/>
                    <a:pt x="5025" y="8430"/>
                  </a:cubicBezTo>
                  <a:cubicBezTo>
                    <a:pt x="5173" y="8341"/>
                    <a:pt x="5317" y="8245"/>
                    <a:pt x="5458" y="8145"/>
                  </a:cubicBezTo>
                  <a:cubicBezTo>
                    <a:pt x="5568" y="8068"/>
                    <a:pt x="5662" y="8074"/>
                    <a:pt x="5753" y="8174"/>
                  </a:cubicBezTo>
                  <a:cubicBezTo>
                    <a:pt x="5981" y="8427"/>
                    <a:pt x="6211" y="8679"/>
                    <a:pt x="6442" y="8930"/>
                  </a:cubicBezTo>
                  <a:cubicBezTo>
                    <a:pt x="6515" y="9009"/>
                    <a:pt x="6592" y="9011"/>
                    <a:pt x="6665" y="8928"/>
                  </a:cubicBezTo>
                  <a:cubicBezTo>
                    <a:pt x="6724" y="8861"/>
                    <a:pt x="6773" y="8785"/>
                    <a:pt x="6827" y="8714"/>
                  </a:cubicBezTo>
                  <a:cubicBezTo>
                    <a:pt x="6985" y="8503"/>
                    <a:pt x="7140" y="8291"/>
                    <a:pt x="7302" y="8084"/>
                  </a:cubicBezTo>
                  <a:cubicBezTo>
                    <a:pt x="7422" y="7930"/>
                    <a:pt x="7556" y="7787"/>
                    <a:pt x="7673" y="7631"/>
                  </a:cubicBezTo>
                  <a:cubicBezTo>
                    <a:pt x="7708" y="7585"/>
                    <a:pt x="7728" y="7508"/>
                    <a:pt x="7715" y="7455"/>
                  </a:cubicBezTo>
                  <a:cubicBezTo>
                    <a:pt x="7708" y="7426"/>
                    <a:pt x="7618" y="7416"/>
                    <a:pt x="7564" y="7401"/>
                  </a:cubicBezTo>
                  <a:cubicBezTo>
                    <a:pt x="7544" y="7396"/>
                    <a:pt x="7520" y="7401"/>
                    <a:pt x="7499" y="7402"/>
                  </a:cubicBezTo>
                  <a:cubicBezTo>
                    <a:pt x="6963" y="7421"/>
                    <a:pt x="6427" y="7441"/>
                    <a:pt x="5892" y="7457"/>
                  </a:cubicBezTo>
                  <a:cubicBezTo>
                    <a:pt x="5544" y="7467"/>
                    <a:pt x="5197" y="7463"/>
                    <a:pt x="4850" y="7482"/>
                  </a:cubicBezTo>
                  <a:cubicBezTo>
                    <a:pt x="4686" y="7491"/>
                    <a:pt x="4519" y="7526"/>
                    <a:pt x="4362" y="7577"/>
                  </a:cubicBezTo>
                  <a:cubicBezTo>
                    <a:pt x="4251" y="7613"/>
                    <a:pt x="4154" y="7694"/>
                    <a:pt x="4050" y="7755"/>
                  </a:cubicBezTo>
                  <a:cubicBezTo>
                    <a:pt x="3760" y="7924"/>
                    <a:pt x="3443" y="8017"/>
                    <a:pt x="3112" y="8058"/>
                  </a:cubicBezTo>
                  <a:cubicBezTo>
                    <a:pt x="2947" y="8079"/>
                    <a:pt x="2778" y="8062"/>
                    <a:pt x="2611" y="8071"/>
                  </a:cubicBezTo>
                  <a:cubicBezTo>
                    <a:pt x="2562" y="8074"/>
                    <a:pt x="2490" y="8098"/>
                    <a:pt x="2473" y="8134"/>
                  </a:cubicBezTo>
                  <a:cubicBezTo>
                    <a:pt x="2456" y="8170"/>
                    <a:pt x="2483" y="8239"/>
                    <a:pt x="2510" y="8282"/>
                  </a:cubicBezTo>
                  <a:cubicBezTo>
                    <a:pt x="2586" y="8405"/>
                    <a:pt x="2676" y="8520"/>
                    <a:pt x="2752" y="8643"/>
                  </a:cubicBezTo>
                  <a:cubicBezTo>
                    <a:pt x="2905" y="8887"/>
                    <a:pt x="3051" y="9134"/>
                    <a:pt x="3202" y="9379"/>
                  </a:cubicBezTo>
                  <a:cubicBezTo>
                    <a:pt x="3378" y="9663"/>
                    <a:pt x="3557" y="9944"/>
                    <a:pt x="3733" y="10228"/>
                  </a:cubicBezTo>
                  <a:cubicBezTo>
                    <a:pt x="3824" y="10376"/>
                    <a:pt x="3932" y="10466"/>
                    <a:pt x="4128" y="10463"/>
                  </a:cubicBezTo>
                  <a:cubicBezTo>
                    <a:pt x="4903" y="10452"/>
                    <a:pt x="5679" y="10459"/>
                    <a:pt x="6454" y="10459"/>
                  </a:cubicBezTo>
                  <a:close/>
                  <a:moveTo>
                    <a:pt x="6454" y="10459"/>
                  </a:moveTo>
                  <a:close/>
                  <a:moveTo>
                    <a:pt x="6464" y="0"/>
                  </a:moveTo>
                  <a:cubicBezTo>
                    <a:pt x="6666" y="0"/>
                    <a:pt x="7214" y="112"/>
                    <a:pt x="7245" y="118"/>
                  </a:cubicBezTo>
                  <a:cubicBezTo>
                    <a:pt x="7472" y="161"/>
                    <a:pt x="7677" y="263"/>
                    <a:pt x="7864" y="384"/>
                  </a:cubicBezTo>
                  <a:cubicBezTo>
                    <a:pt x="8076" y="521"/>
                    <a:pt x="8271" y="687"/>
                    <a:pt x="8457" y="858"/>
                  </a:cubicBezTo>
                  <a:cubicBezTo>
                    <a:pt x="8567" y="959"/>
                    <a:pt x="8649" y="1092"/>
                    <a:pt x="8737" y="1216"/>
                  </a:cubicBezTo>
                  <a:cubicBezTo>
                    <a:pt x="8816" y="1327"/>
                    <a:pt x="8785" y="1413"/>
                    <a:pt x="8658" y="1450"/>
                  </a:cubicBezTo>
                  <a:cubicBezTo>
                    <a:pt x="8311" y="1551"/>
                    <a:pt x="8020" y="1747"/>
                    <a:pt x="7753" y="1981"/>
                  </a:cubicBezTo>
                  <a:cubicBezTo>
                    <a:pt x="7502" y="2201"/>
                    <a:pt x="7307" y="2465"/>
                    <a:pt x="7148" y="2761"/>
                  </a:cubicBezTo>
                  <a:cubicBezTo>
                    <a:pt x="6850" y="3315"/>
                    <a:pt x="6762" y="3902"/>
                    <a:pt x="6866" y="4515"/>
                  </a:cubicBezTo>
                  <a:cubicBezTo>
                    <a:pt x="6904" y="4736"/>
                    <a:pt x="6999" y="4947"/>
                    <a:pt x="7068" y="5162"/>
                  </a:cubicBezTo>
                  <a:cubicBezTo>
                    <a:pt x="7079" y="5194"/>
                    <a:pt x="7098" y="5223"/>
                    <a:pt x="7108" y="5256"/>
                  </a:cubicBezTo>
                  <a:cubicBezTo>
                    <a:pt x="7140" y="5364"/>
                    <a:pt x="7105" y="5433"/>
                    <a:pt x="6995" y="5458"/>
                  </a:cubicBezTo>
                  <a:cubicBezTo>
                    <a:pt x="6914" y="5477"/>
                    <a:pt x="6830" y="5488"/>
                    <a:pt x="6747" y="5492"/>
                  </a:cubicBezTo>
                  <a:cubicBezTo>
                    <a:pt x="6374" y="5510"/>
                    <a:pt x="6008" y="5506"/>
                    <a:pt x="5646" y="5376"/>
                  </a:cubicBezTo>
                  <a:cubicBezTo>
                    <a:pt x="5434" y="5301"/>
                    <a:pt x="5226" y="5222"/>
                    <a:pt x="5038" y="5108"/>
                  </a:cubicBezTo>
                  <a:cubicBezTo>
                    <a:pt x="4740" y="4927"/>
                    <a:pt x="4470" y="4707"/>
                    <a:pt x="4270" y="4415"/>
                  </a:cubicBezTo>
                  <a:cubicBezTo>
                    <a:pt x="4150" y="4240"/>
                    <a:pt x="4018" y="4064"/>
                    <a:pt x="3940" y="3869"/>
                  </a:cubicBezTo>
                  <a:cubicBezTo>
                    <a:pt x="3834" y="3601"/>
                    <a:pt x="3722" y="3326"/>
                    <a:pt x="3719" y="3028"/>
                  </a:cubicBezTo>
                  <a:cubicBezTo>
                    <a:pt x="3716" y="2790"/>
                    <a:pt x="3701" y="2547"/>
                    <a:pt x="3737" y="2314"/>
                  </a:cubicBezTo>
                  <a:cubicBezTo>
                    <a:pt x="3781" y="2031"/>
                    <a:pt x="3872" y="1758"/>
                    <a:pt x="4009" y="1500"/>
                  </a:cubicBezTo>
                  <a:cubicBezTo>
                    <a:pt x="4131" y="1270"/>
                    <a:pt x="4274" y="1059"/>
                    <a:pt x="4449" y="870"/>
                  </a:cubicBezTo>
                  <a:cubicBezTo>
                    <a:pt x="4558" y="753"/>
                    <a:pt x="4679" y="643"/>
                    <a:pt x="4809" y="550"/>
                  </a:cubicBezTo>
                  <a:cubicBezTo>
                    <a:pt x="4969" y="435"/>
                    <a:pt x="5140" y="332"/>
                    <a:pt x="5314" y="241"/>
                  </a:cubicBezTo>
                  <a:cubicBezTo>
                    <a:pt x="5420" y="186"/>
                    <a:pt x="5544" y="167"/>
                    <a:pt x="5656" y="124"/>
                  </a:cubicBezTo>
                  <a:cubicBezTo>
                    <a:pt x="5697" y="108"/>
                    <a:pt x="6260" y="0"/>
                    <a:pt x="6464" y="0"/>
                  </a:cubicBezTo>
                  <a:close/>
                  <a:moveTo>
                    <a:pt x="6464" y="0"/>
                  </a:moveTo>
                  <a:close/>
                </a:path>
              </a:pathLst>
            </a:custGeom>
            <a:solidFill>
              <a:schemeClr val="bg1"/>
            </a:solidFill>
            <a:ln>
              <a:noFill/>
            </a:ln>
          </p:spPr>
          <p:txBody>
            <a:bodyPr/>
            <a:lstStyle/>
            <a:p>
              <a:endParaRPr altLang="en-US" lang="zh-CN">
                <a:cs typeface="+mn-ea"/>
                <a:sym typeface="+mn-lt"/>
              </a:endParaRPr>
            </a:p>
          </p:txBody>
        </p:sp>
      </p:grpSp>
      <p:grpSp>
        <p:nvGrpSpPr>
          <p:cNvPr id="28" name="Group 18">
            <a:extLst>
              <a:ext uri="{FF2B5EF4-FFF2-40B4-BE49-F238E27FC236}">
                <a16:creationId xmlns:a16="http://schemas.microsoft.com/office/drawing/2014/main" id="{B93FF5F4-72F9-454A-950C-16FB3E06A48D}"/>
              </a:ext>
            </a:extLst>
          </p:cNvPr>
          <p:cNvGrpSpPr/>
          <p:nvPr/>
        </p:nvGrpSpPr>
        <p:grpSpPr>
          <a:xfrm>
            <a:off x="5630572" y="5010447"/>
            <a:ext cx="930856" cy="930856"/>
            <a:chOff x="5630572" y="1851091"/>
            <a:chExt cx="930856" cy="930856"/>
          </a:xfrm>
        </p:grpSpPr>
        <p:sp>
          <p:nvSpPr>
            <p:cNvPr id="29" name="椭圆 28">
              <a:extLst>
                <a:ext uri="{FF2B5EF4-FFF2-40B4-BE49-F238E27FC236}">
                  <a16:creationId xmlns:a16="http://schemas.microsoft.com/office/drawing/2014/main" id="{EAE151C3-A026-4033-AFE9-7BCEF19A333F}"/>
                </a:ext>
              </a:extLst>
            </p:cNvPr>
            <p:cNvSpPr/>
            <p:nvPr/>
          </p:nvSpPr>
          <p:spPr>
            <a:xfrm>
              <a:off x="5630572" y="1851091"/>
              <a:ext cx="930856" cy="9308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0" name="1">
              <a:extLst>
                <a:ext uri="{FF2B5EF4-FFF2-40B4-BE49-F238E27FC236}">
                  <a16:creationId xmlns:a16="http://schemas.microsoft.com/office/drawing/2014/main" id="{395D0B42-2D44-450B-A67A-DC7424EC27CC}"/>
                </a:ext>
              </a:extLst>
            </p:cNvPr>
            <p:cNvSpPr>
              <a:spLocks noChangeAspect="1"/>
            </p:cNvSpPr>
            <p:nvPr/>
          </p:nvSpPr>
          <p:spPr bwMode="auto">
            <a:xfrm>
              <a:off x="5791157" y="2042135"/>
              <a:ext cx="609685" cy="548766"/>
            </a:xfrm>
            <a:custGeom>
              <a:gdLst>
                <a:gd fmla="*/ 56 w 12800" name="T0"/>
                <a:gd fmla="*/ 0 h 11520" name="T1"/>
                <a:gd fmla="*/ 0 w 12800" name="T2"/>
                <a:gd fmla="*/ 11464 h 11520" name="T3"/>
                <a:gd fmla="*/ 2337 w 12800" name="T4"/>
                <a:gd fmla="*/ 11520 h 11520" name="T5"/>
                <a:gd fmla="*/ 4424 w 12800" name="T6"/>
                <a:gd fmla="*/ 9322 h 11520" name="T7"/>
                <a:gd fmla="*/ 6706 w 12800" name="T8"/>
                <a:gd fmla="*/ 11520 h 11520" name="T9"/>
                <a:gd fmla="*/ 6762 w 12800" name="T10"/>
                <a:gd fmla="*/ 83 h 11520" name="T11"/>
                <a:gd fmla="*/ 2894 w 12800" name="T12"/>
                <a:gd fmla="*/ 7652 h 11520" name="T13"/>
                <a:gd fmla="*/ 1280 w 12800" name="T14"/>
                <a:gd fmla="*/ 6066 h 11520" name="T15"/>
                <a:gd fmla="*/ 2894 w 12800" name="T16"/>
                <a:gd fmla="*/ 7652 h 11520" name="T17"/>
                <a:gd fmla="*/ 1280 w 12800" name="T18"/>
                <a:gd fmla="*/ 5287 h 11520" name="T19"/>
                <a:gd fmla="*/ 2894 w 12800" name="T20"/>
                <a:gd fmla="*/ 3701 h 11520" name="T21"/>
                <a:gd fmla="*/ 2894 w 12800" name="T22"/>
                <a:gd fmla="*/ 2922 h 11520" name="T23"/>
                <a:gd fmla="*/ 1280 w 12800" name="T24"/>
                <a:gd fmla="*/ 1336 h 11520" name="T25"/>
                <a:gd fmla="*/ 2894 w 12800" name="T26"/>
                <a:gd fmla="*/ 2922 h 11520" name="T27"/>
                <a:gd fmla="*/ 3840 w 12800" name="T28"/>
                <a:gd fmla="*/ 7652 h 11520" name="T29"/>
                <a:gd fmla="*/ 5454 w 12800" name="T30"/>
                <a:gd fmla="*/ 6066 h 11520" name="T31"/>
                <a:gd fmla="*/ 5454 w 12800" name="T32"/>
                <a:gd fmla="*/ 5287 h 11520" name="T33"/>
                <a:gd fmla="*/ 3840 w 12800" name="T34"/>
                <a:gd fmla="*/ 3701 h 11520" name="T35"/>
                <a:gd fmla="*/ 5454 w 12800" name="T36"/>
                <a:gd fmla="*/ 5287 h 11520" name="T37"/>
                <a:gd fmla="*/ 3840 w 12800" name="T38"/>
                <a:gd fmla="*/ 2922 h 11520" name="T39"/>
                <a:gd fmla="*/ 5454 w 12800" name="T40"/>
                <a:gd fmla="*/ 1336 h 11520" name="T41"/>
                <a:gd fmla="*/ 12466 w 12800" name="T42"/>
                <a:gd fmla="*/ 3701 h 11520" name="T43"/>
                <a:gd fmla="*/ 7763 w 12800" name="T44"/>
                <a:gd fmla="*/ 4035 h 11520" name="T45"/>
                <a:gd fmla="*/ 7791 w 12800" name="T46"/>
                <a:gd fmla="*/ 11492 h 11520" name="T47"/>
                <a:gd fmla="*/ 9544 w 12800" name="T48"/>
                <a:gd fmla="*/ 10045 h 11520" name="T49"/>
                <a:gd fmla="*/ 11019 w 12800" name="T50"/>
                <a:gd fmla="*/ 11492 h 11520" name="T51"/>
                <a:gd fmla="*/ 12772 w 12800" name="T52"/>
                <a:gd fmla="*/ 11464 h 11520" name="T53"/>
                <a:gd fmla="*/ 12466 w 12800" name="T54"/>
                <a:gd fmla="*/ 3701 h 11520" name="T55"/>
                <a:gd fmla="*/ 8403 w 12800" name="T56"/>
                <a:gd fmla="*/ 8821 h 11520" name="T57"/>
                <a:gd fmla="*/ 12104 w 12800" name="T58"/>
                <a:gd fmla="*/ 8042 h 11520" name="T59"/>
                <a:gd fmla="*/ 12104 w 12800" name="T60"/>
                <a:gd fmla="*/ 7263 h 11520" name="T61"/>
                <a:gd fmla="*/ 8403 w 12800" name="T62"/>
                <a:gd fmla="*/ 6483 h 11520" name="T63"/>
                <a:gd fmla="*/ 12104 w 12800" name="T64"/>
                <a:gd fmla="*/ 7263 h 11520" name="T65"/>
                <a:gd fmla="*/ 8403 w 12800" name="T66"/>
                <a:gd fmla="*/ 5677 h 11520" name="T67"/>
                <a:gd fmla="*/ 12104 w 12800" name="T68"/>
                <a:gd fmla="*/ 4897 h 11520" name="T69"/>
                <a:gd fmla="*/ 12104 w 12800" name="T70"/>
                <a:gd fmla="*/ 5677 h 1152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1520" w="12800">
                  <a:moveTo>
                    <a:pt x="6706" y="0"/>
                  </a:moveTo>
                  <a:lnTo>
                    <a:pt x="56" y="0"/>
                  </a:lnTo>
                  <a:cubicBezTo>
                    <a:pt x="28" y="0"/>
                    <a:pt x="0" y="28"/>
                    <a:pt x="0" y="83"/>
                  </a:cubicBezTo>
                  <a:lnTo>
                    <a:pt x="0" y="11464"/>
                  </a:lnTo>
                  <a:cubicBezTo>
                    <a:pt x="0" y="11492"/>
                    <a:pt x="28" y="11520"/>
                    <a:pt x="56" y="11520"/>
                  </a:cubicBezTo>
                  <a:lnTo>
                    <a:pt x="2337" y="11520"/>
                  </a:lnTo>
                  <a:lnTo>
                    <a:pt x="2337" y="9322"/>
                  </a:lnTo>
                  <a:lnTo>
                    <a:pt x="4424" y="9322"/>
                  </a:lnTo>
                  <a:lnTo>
                    <a:pt x="4424" y="11520"/>
                  </a:lnTo>
                  <a:lnTo>
                    <a:pt x="6706" y="11520"/>
                  </a:lnTo>
                  <a:cubicBezTo>
                    <a:pt x="6734" y="11520"/>
                    <a:pt x="6762" y="11492"/>
                    <a:pt x="6762" y="11464"/>
                  </a:cubicBezTo>
                  <a:lnTo>
                    <a:pt x="6762" y="83"/>
                  </a:lnTo>
                  <a:cubicBezTo>
                    <a:pt x="6762" y="28"/>
                    <a:pt x="6734" y="0"/>
                    <a:pt x="6706" y="0"/>
                  </a:cubicBezTo>
                  <a:close/>
                  <a:moveTo>
                    <a:pt x="2894" y="7652"/>
                  </a:moveTo>
                  <a:lnTo>
                    <a:pt x="1280" y="7652"/>
                  </a:lnTo>
                  <a:lnTo>
                    <a:pt x="1280" y="6066"/>
                  </a:lnTo>
                  <a:lnTo>
                    <a:pt x="2894" y="6066"/>
                  </a:lnTo>
                  <a:lnTo>
                    <a:pt x="2894" y="7652"/>
                  </a:lnTo>
                  <a:close/>
                  <a:moveTo>
                    <a:pt x="2894" y="5287"/>
                  </a:moveTo>
                  <a:lnTo>
                    <a:pt x="1280" y="5287"/>
                  </a:lnTo>
                  <a:lnTo>
                    <a:pt x="1280" y="3701"/>
                  </a:lnTo>
                  <a:lnTo>
                    <a:pt x="2894" y="3701"/>
                  </a:lnTo>
                  <a:lnTo>
                    <a:pt x="2894" y="5287"/>
                  </a:lnTo>
                  <a:close/>
                  <a:moveTo>
                    <a:pt x="2894" y="2922"/>
                  </a:moveTo>
                  <a:lnTo>
                    <a:pt x="1280" y="2922"/>
                  </a:lnTo>
                  <a:lnTo>
                    <a:pt x="1280" y="1336"/>
                  </a:lnTo>
                  <a:lnTo>
                    <a:pt x="2894" y="1336"/>
                  </a:lnTo>
                  <a:lnTo>
                    <a:pt x="2894" y="2922"/>
                  </a:lnTo>
                  <a:close/>
                  <a:moveTo>
                    <a:pt x="5454" y="7652"/>
                  </a:moveTo>
                  <a:lnTo>
                    <a:pt x="3840" y="7652"/>
                  </a:lnTo>
                  <a:lnTo>
                    <a:pt x="3840" y="6066"/>
                  </a:lnTo>
                  <a:lnTo>
                    <a:pt x="5454" y="6066"/>
                  </a:lnTo>
                  <a:lnTo>
                    <a:pt x="5454" y="7652"/>
                  </a:lnTo>
                  <a:close/>
                  <a:moveTo>
                    <a:pt x="5454" y="5287"/>
                  </a:moveTo>
                  <a:lnTo>
                    <a:pt x="3840" y="5287"/>
                  </a:lnTo>
                  <a:lnTo>
                    <a:pt x="3840" y="3701"/>
                  </a:lnTo>
                  <a:lnTo>
                    <a:pt x="5454" y="3701"/>
                  </a:lnTo>
                  <a:lnTo>
                    <a:pt x="5454" y="5287"/>
                  </a:lnTo>
                  <a:close/>
                  <a:moveTo>
                    <a:pt x="5454" y="2922"/>
                  </a:moveTo>
                  <a:lnTo>
                    <a:pt x="3840" y="2922"/>
                  </a:lnTo>
                  <a:lnTo>
                    <a:pt x="3840" y="1336"/>
                  </a:lnTo>
                  <a:lnTo>
                    <a:pt x="5454" y="1336"/>
                  </a:lnTo>
                  <a:lnTo>
                    <a:pt x="5454" y="2922"/>
                  </a:lnTo>
                  <a:close/>
                  <a:moveTo>
                    <a:pt x="12466" y="3701"/>
                  </a:moveTo>
                  <a:lnTo>
                    <a:pt x="8097" y="3701"/>
                  </a:lnTo>
                  <a:cubicBezTo>
                    <a:pt x="7903" y="3701"/>
                    <a:pt x="7763" y="3840"/>
                    <a:pt x="7763" y="4035"/>
                  </a:cubicBezTo>
                  <a:lnTo>
                    <a:pt x="7763" y="11464"/>
                  </a:lnTo>
                  <a:cubicBezTo>
                    <a:pt x="7763" y="11492"/>
                    <a:pt x="7791" y="11492"/>
                    <a:pt x="7791" y="11492"/>
                  </a:cubicBezTo>
                  <a:lnTo>
                    <a:pt x="9544" y="11492"/>
                  </a:lnTo>
                  <a:lnTo>
                    <a:pt x="9544" y="10045"/>
                  </a:lnTo>
                  <a:lnTo>
                    <a:pt x="11019" y="10045"/>
                  </a:lnTo>
                  <a:lnTo>
                    <a:pt x="11019" y="11492"/>
                  </a:lnTo>
                  <a:lnTo>
                    <a:pt x="12744" y="11492"/>
                  </a:lnTo>
                  <a:cubicBezTo>
                    <a:pt x="12772" y="11492"/>
                    <a:pt x="12772" y="11464"/>
                    <a:pt x="12772" y="11464"/>
                  </a:cubicBezTo>
                  <a:lnTo>
                    <a:pt x="12772" y="4035"/>
                  </a:lnTo>
                  <a:cubicBezTo>
                    <a:pt x="12800" y="3868"/>
                    <a:pt x="12633" y="3701"/>
                    <a:pt x="12466" y="3701"/>
                  </a:cubicBezTo>
                  <a:close/>
                  <a:moveTo>
                    <a:pt x="12104" y="8821"/>
                  </a:moveTo>
                  <a:lnTo>
                    <a:pt x="8403" y="8821"/>
                  </a:lnTo>
                  <a:lnTo>
                    <a:pt x="8403" y="8042"/>
                  </a:lnTo>
                  <a:lnTo>
                    <a:pt x="12104" y="8042"/>
                  </a:lnTo>
                  <a:lnTo>
                    <a:pt x="12104" y="8821"/>
                  </a:lnTo>
                  <a:close/>
                  <a:moveTo>
                    <a:pt x="12104" y="7263"/>
                  </a:moveTo>
                  <a:lnTo>
                    <a:pt x="8403" y="7263"/>
                  </a:lnTo>
                  <a:lnTo>
                    <a:pt x="8403" y="6483"/>
                  </a:lnTo>
                  <a:lnTo>
                    <a:pt x="12104" y="6483"/>
                  </a:lnTo>
                  <a:lnTo>
                    <a:pt x="12104" y="7263"/>
                  </a:lnTo>
                  <a:close/>
                  <a:moveTo>
                    <a:pt x="12104" y="5677"/>
                  </a:moveTo>
                  <a:lnTo>
                    <a:pt x="8403" y="5677"/>
                  </a:lnTo>
                  <a:lnTo>
                    <a:pt x="8403" y="4897"/>
                  </a:lnTo>
                  <a:lnTo>
                    <a:pt x="12104" y="4897"/>
                  </a:lnTo>
                  <a:lnTo>
                    <a:pt x="12104" y="5677"/>
                  </a:lnTo>
                  <a:close/>
                  <a:moveTo>
                    <a:pt x="12104" y="5677"/>
                  </a:moveTo>
                  <a:close/>
                </a:path>
              </a:pathLst>
            </a:custGeom>
            <a:solidFill>
              <a:schemeClr val="bg1"/>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grpSp>
      <p:pic>
        <p:nvPicPr>
          <p:cNvPr id="32" name="图片 31">
            <a:extLst>
              <a:ext uri="{FF2B5EF4-FFF2-40B4-BE49-F238E27FC236}">
                <a16:creationId xmlns:a16="http://schemas.microsoft.com/office/drawing/2014/main" id="{7AF6E64E-2106-42D7-B990-39C9AD293A8F}"/>
              </a:ext>
            </a:extLst>
          </p:cNvPr>
          <p:cNvPicPr>
            <a:picLocks noChangeAspect="1"/>
          </p:cNvPicPr>
          <p:nvPr/>
        </p:nvPicPr>
        <p:blipFill>
          <a:blip r:embed="rId2">
            <a:extLst>
              <a:ext uri="{28A0092B-C50C-407E-A947-70E740481C1C}">
                <a14:useLocalDpi val="0"/>
              </a:ext>
            </a:extLst>
          </a:blip>
          <a:srcRect b="-331" l="26814" r="7144" t="331"/>
          <a:stretch>
            <a:fillRect/>
          </a:stretch>
        </p:blipFill>
        <p:spPr>
          <a:xfrm>
            <a:off x="696190" y="1713305"/>
            <a:ext cx="4714276" cy="4757007"/>
          </a:xfrm>
          <a:prstGeom prst="round2DiagRect">
            <a:avLst>
              <a:gd fmla="val 16667" name="adj1"/>
              <a:gd fmla="val 0" name="adj2"/>
            </a:avLst>
          </a:prstGeom>
          <a:ln cap="sq" w="88900">
            <a:solidFill>
              <a:srgbClr val="FFFFFF"/>
            </a:solidFill>
            <a:miter lim="800000"/>
          </a:ln>
          <a:effectLst>
            <a:outerShdw algn="tl" blurRad="254000" rotWithShape="0">
              <a:srgbClr val="000000">
                <a:alpha val="43000"/>
              </a:srgbClr>
            </a:outerShdw>
          </a:effectLst>
        </p:spPr>
      </p:pic>
    </p:spTree>
    <p:custDataLst>
      <p:tags r:id="rId3"/>
    </p:custDataLst>
    <p:extLst>
      <p:ext uri="{BB962C8B-B14F-4D97-AF65-F5344CB8AC3E}">
        <p14:creationId val="1000451100"/>
      </p:ext>
    </p:extLst>
  </p:cSld>
  <p:clrMapOvr>
    <a:masterClrMapping/>
  </p:clrMapOvr>
  <mc:AlternateContent>
    <mc:Choice Requires="p15">
      <p:transition advTm="3000" p14:dur="2000" spd="slow">
        <p15:prstTrans prst="wind"/>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500" fill="hold" id="7"/>
                                        <p:tgtEl>
                                          <p:spTgt spid="32"/>
                                        </p:tgtEl>
                                        <p:attrNameLst>
                                          <p:attrName>ppt_w</p:attrName>
                                        </p:attrNameLst>
                                      </p:cBhvr>
                                      <p:tavLst>
                                        <p:tav tm="0">
                                          <p:val>
                                            <p:fltVal val="0"/>
                                          </p:val>
                                        </p:tav>
                                        <p:tav tm="100000">
                                          <p:val>
                                            <p:strVal val="#ppt_w"/>
                                          </p:val>
                                        </p:tav>
                                      </p:tavLst>
                                    </p:anim>
                                    <p:anim calcmode="lin" valueType="num">
                                      <p:cBhvr>
                                        <p:cTn dur="500" fill="hold" id="8"/>
                                        <p:tgtEl>
                                          <p:spTgt spid="32"/>
                                        </p:tgtEl>
                                        <p:attrNameLst>
                                          <p:attrName>ppt_h</p:attrName>
                                        </p:attrNameLst>
                                      </p:cBhvr>
                                      <p:tavLst>
                                        <p:tav tm="0">
                                          <p:val>
                                            <p:fltVal val="0"/>
                                          </p:val>
                                        </p:tav>
                                        <p:tav tm="100000">
                                          <p:val>
                                            <p:strVal val="#ppt_h"/>
                                          </p:val>
                                        </p:tav>
                                      </p:tavLst>
                                    </p:anim>
                                    <p:animEffect filter="fade" transition="in">
                                      <p:cBhvr>
                                        <p:cTn dur="500" id="9"/>
                                        <p:tgtEl>
                                          <p:spTgt spid="32"/>
                                        </p:tgtEl>
                                      </p:cBhvr>
                                    </p:animEffect>
                                  </p:childTnLst>
                                </p:cTn>
                              </p:par>
                            </p:childTnLst>
                          </p:cTn>
                        </p:par>
                        <p:par>
                          <p:cTn fill="hold" id="10" nodeType="afterGroup">
                            <p:stCondLst>
                              <p:cond delay="500"/>
                            </p:stCondLst>
                            <p:childTnLst>
                              <p:par>
                                <p:cTn fill="hold" id="11" nodeType="afterEffect" presetClass="entr" presetID="2" presetSubtype="2">
                                  <p:stCondLst>
                                    <p:cond delay="0"/>
                                  </p:stCondLst>
                                  <p:childTnLst>
                                    <p:set>
                                      <p:cBhvr>
                                        <p:cTn dur="1" fill="hold" id="12">
                                          <p:stCondLst>
                                            <p:cond delay="0"/>
                                          </p:stCondLst>
                                        </p:cTn>
                                        <p:tgtEl>
                                          <p:spTgt spid="18"/>
                                        </p:tgtEl>
                                        <p:attrNameLst>
                                          <p:attrName>style.visibility</p:attrName>
                                        </p:attrNameLst>
                                      </p:cBhvr>
                                      <p:to>
                                        <p:strVal val="visible"/>
                                      </p:to>
                                    </p:set>
                                    <p:anim calcmode="lin" valueType="num">
                                      <p:cBhvr additive="base">
                                        <p:cTn dur="500" fill="hold" id="13"/>
                                        <p:tgtEl>
                                          <p:spTgt spid="18"/>
                                        </p:tgtEl>
                                        <p:attrNameLst>
                                          <p:attrName>ppt_x</p:attrName>
                                        </p:attrNameLst>
                                      </p:cBhvr>
                                      <p:tavLst>
                                        <p:tav tm="0">
                                          <p:val>
                                            <p:strVal val="1+#ppt_w/2"/>
                                          </p:val>
                                        </p:tav>
                                        <p:tav tm="100000">
                                          <p:val>
                                            <p:strVal val="#ppt_x"/>
                                          </p:val>
                                        </p:tav>
                                      </p:tavLst>
                                    </p:anim>
                                    <p:anim calcmode="lin" valueType="num">
                                      <p:cBhvr additive="base">
                                        <p:cTn dur="500" fill="hold" id="14"/>
                                        <p:tgtEl>
                                          <p:spTgt spid="18"/>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2" presetSubtype="2">
                                  <p:stCondLst>
                                    <p:cond delay="0"/>
                                  </p:stCondLst>
                                  <p:childTnLst>
                                    <p:set>
                                      <p:cBhvr>
                                        <p:cTn dur="1" fill="hold" id="17">
                                          <p:stCondLst>
                                            <p:cond delay="0"/>
                                          </p:stCondLst>
                                        </p:cTn>
                                        <p:tgtEl>
                                          <p:spTgt spid="13"/>
                                        </p:tgtEl>
                                        <p:attrNameLst>
                                          <p:attrName>style.visibility</p:attrName>
                                        </p:attrNameLst>
                                      </p:cBhvr>
                                      <p:to>
                                        <p:strVal val="visible"/>
                                      </p:to>
                                    </p:set>
                                    <p:anim calcmode="lin" valueType="num">
                                      <p:cBhvr additive="base">
                                        <p:cTn dur="500" fill="hold" id="18"/>
                                        <p:tgtEl>
                                          <p:spTgt spid="13"/>
                                        </p:tgtEl>
                                        <p:attrNameLst>
                                          <p:attrName>ppt_x</p:attrName>
                                        </p:attrNameLst>
                                      </p:cBhvr>
                                      <p:tavLst>
                                        <p:tav tm="0">
                                          <p:val>
                                            <p:strVal val="1+#ppt_w/2"/>
                                          </p:val>
                                        </p:tav>
                                        <p:tav tm="100000">
                                          <p:val>
                                            <p:strVal val="#ppt_x"/>
                                          </p:val>
                                        </p:tav>
                                      </p:tavLst>
                                    </p:anim>
                                    <p:anim calcmode="lin" valueType="num">
                                      <p:cBhvr additive="base">
                                        <p:cTn dur="500" fill="hold" id="19"/>
                                        <p:tgtEl>
                                          <p:spTgt spid="13"/>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 presetSubtype="2">
                                  <p:stCondLst>
                                    <p:cond delay="0"/>
                                  </p:stCondLst>
                                  <p:childTnLst>
                                    <p:set>
                                      <p:cBhvr>
                                        <p:cTn dur="1" fill="hold" id="22">
                                          <p:stCondLst>
                                            <p:cond delay="0"/>
                                          </p:stCondLst>
                                        </p:cTn>
                                        <p:tgtEl>
                                          <p:spTgt spid="12"/>
                                        </p:tgtEl>
                                        <p:attrNameLst>
                                          <p:attrName>style.visibility</p:attrName>
                                        </p:attrNameLst>
                                      </p:cBhvr>
                                      <p:to>
                                        <p:strVal val="visible"/>
                                      </p:to>
                                    </p:set>
                                    <p:anim calcmode="lin" valueType="num">
                                      <p:cBhvr additive="base">
                                        <p:cTn dur="500" fill="hold" id="23"/>
                                        <p:tgtEl>
                                          <p:spTgt spid="12"/>
                                        </p:tgtEl>
                                        <p:attrNameLst>
                                          <p:attrName>ppt_x</p:attrName>
                                        </p:attrNameLst>
                                      </p:cBhvr>
                                      <p:tavLst>
                                        <p:tav tm="0">
                                          <p:val>
                                            <p:strVal val="1+#ppt_w/2"/>
                                          </p:val>
                                        </p:tav>
                                        <p:tav tm="100000">
                                          <p:val>
                                            <p:strVal val="#ppt_x"/>
                                          </p:val>
                                        </p:tav>
                                      </p:tavLst>
                                    </p:anim>
                                    <p:anim calcmode="lin" valueType="num">
                                      <p:cBhvr additive="base">
                                        <p:cTn dur="500" fill="hold" id="24"/>
                                        <p:tgtEl>
                                          <p:spTgt spid="12"/>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000"/>
                            </p:stCondLst>
                            <p:childTnLst>
                              <p:par>
                                <p:cTn fill="hold" id="26" nodeType="afterEffect" presetClass="entr" presetID="2" presetSubtype="2">
                                  <p:stCondLst>
                                    <p:cond delay="0"/>
                                  </p:stCondLst>
                                  <p:childTnLst>
                                    <p:set>
                                      <p:cBhvr>
                                        <p:cTn dur="1" fill="hold" id="27">
                                          <p:stCondLst>
                                            <p:cond delay="0"/>
                                          </p:stCondLst>
                                        </p:cTn>
                                        <p:tgtEl>
                                          <p:spTgt spid="22"/>
                                        </p:tgtEl>
                                        <p:attrNameLst>
                                          <p:attrName>style.visibility</p:attrName>
                                        </p:attrNameLst>
                                      </p:cBhvr>
                                      <p:to>
                                        <p:strVal val="visible"/>
                                      </p:to>
                                    </p:set>
                                    <p:anim calcmode="lin" valueType="num">
                                      <p:cBhvr additive="base">
                                        <p:cTn dur="500" fill="hold" id="28"/>
                                        <p:tgtEl>
                                          <p:spTgt spid="22"/>
                                        </p:tgtEl>
                                        <p:attrNameLst>
                                          <p:attrName>ppt_x</p:attrName>
                                        </p:attrNameLst>
                                      </p:cBhvr>
                                      <p:tavLst>
                                        <p:tav tm="0">
                                          <p:val>
                                            <p:strVal val="1+#ppt_w/2"/>
                                          </p:val>
                                        </p:tav>
                                        <p:tav tm="100000">
                                          <p:val>
                                            <p:strVal val="#ppt_x"/>
                                          </p:val>
                                        </p:tav>
                                      </p:tavLst>
                                    </p:anim>
                                    <p:anim calcmode="lin" valueType="num">
                                      <p:cBhvr additive="base">
                                        <p:cTn dur="500" fill="hold" id="29"/>
                                        <p:tgtEl>
                                          <p:spTgt spid="22"/>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2" presetSubtype="2">
                                  <p:stCondLst>
                                    <p:cond delay="0"/>
                                  </p:stCondLst>
                                  <p:childTnLst>
                                    <p:set>
                                      <p:cBhvr>
                                        <p:cTn dur="1" fill="hold" id="32">
                                          <p:stCondLst>
                                            <p:cond delay="0"/>
                                          </p:stCondLst>
                                        </p:cTn>
                                        <p:tgtEl>
                                          <p:spTgt spid="14"/>
                                        </p:tgtEl>
                                        <p:attrNameLst>
                                          <p:attrName>style.visibility</p:attrName>
                                        </p:attrNameLst>
                                      </p:cBhvr>
                                      <p:to>
                                        <p:strVal val="visible"/>
                                      </p:to>
                                    </p:set>
                                    <p:anim calcmode="lin" valueType="num">
                                      <p:cBhvr additive="base">
                                        <p:cTn dur="500" fill="hold" id="33"/>
                                        <p:tgtEl>
                                          <p:spTgt spid="14"/>
                                        </p:tgtEl>
                                        <p:attrNameLst>
                                          <p:attrName>ppt_x</p:attrName>
                                        </p:attrNameLst>
                                      </p:cBhvr>
                                      <p:tavLst>
                                        <p:tav tm="0">
                                          <p:val>
                                            <p:strVal val="1+#ppt_w/2"/>
                                          </p:val>
                                        </p:tav>
                                        <p:tav tm="100000">
                                          <p:val>
                                            <p:strVal val="#ppt_x"/>
                                          </p:val>
                                        </p:tav>
                                      </p:tavLst>
                                    </p:anim>
                                    <p:anim calcmode="lin" valueType="num">
                                      <p:cBhvr additive="base">
                                        <p:cTn dur="500" fill="hold" id="34"/>
                                        <p:tgtEl>
                                          <p:spTgt spid="14"/>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000"/>
                            </p:stCondLst>
                            <p:childTnLst>
                              <p:par>
                                <p:cTn fill="hold" grpId="0" id="36" nodeType="afterEffect" presetClass="entr" presetID="2" presetSubtype="2">
                                  <p:stCondLst>
                                    <p:cond delay="0"/>
                                  </p:stCondLst>
                                  <p:childTnLst>
                                    <p:set>
                                      <p:cBhvr>
                                        <p:cTn dur="1" fill="hold" id="37">
                                          <p:stCondLst>
                                            <p:cond delay="0"/>
                                          </p:stCondLst>
                                        </p:cTn>
                                        <p:tgtEl>
                                          <p:spTgt spid="10"/>
                                        </p:tgtEl>
                                        <p:attrNameLst>
                                          <p:attrName>style.visibility</p:attrName>
                                        </p:attrNameLst>
                                      </p:cBhvr>
                                      <p:to>
                                        <p:strVal val="visible"/>
                                      </p:to>
                                    </p:set>
                                    <p:anim calcmode="lin" valueType="num">
                                      <p:cBhvr additive="base">
                                        <p:cTn dur="500" fill="hold" id="38"/>
                                        <p:tgtEl>
                                          <p:spTgt spid="10"/>
                                        </p:tgtEl>
                                        <p:attrNameLst>
                                          <p:attrName>ppt_x</p:attrName>
                                        </p:attrNameLst>
                                      </p:cBhvr>
                                      <p:tavLst>
                                        <p:tav tm="0">
                                          <p:val>
                                            <p:strVal val="1+#ppt_w/2"/>
                                          </p:val>
                                        </p:tav>
                                        <p:tav tm="100000">
                                          <p:val>
                                            <p:strVal val="#ppt_x"/>
                                          </p:val>
                                        </p:tav>
                                      </p:tavLst>
                                    </p:anim>
                                    <p:anim calcmode="lin" valueType="num">
                                      <p:cBhvr additive="base">
                                        <p:cTn dur="500" fill="hold" id="39"/>
                                        <p:tgtEl>
                                          <p:spTgt spid="10"/>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3500"/>
                            </p:stCondLst>
                            <p:childTnLst>
                              <p:par>
                                <p:cTn fill="hold" id="41" nodeType="afterEffect" presetClass="entr" presetID="2" presetSubtype="2">
                                  <p:stCondLst>
                                    <p:cond delay="0"/>
                                  </p:stCondLst>
                                  <p:childTnLst>
                                    <p:set>
                                      <p:cBhvr>
                                        <p:cTn dur="1" fill="hold" id="42">
                                          <p:stCondLst>
                                            <p:cond delay="0"/>
                                          </p:stCondLst>
                                        </p:cTn>
                                        <p:tgtEl>
                                          <p:spTgt spid="28"/>
                                        </p:tgtEl>
                                        <p:attrNameLst>
                                          <p:attrName>style.visibility</p:attrName>
                                        </p:attrNameLst>
                                      </p:cBhvr>
                                      <p:to>
                                        <p:strVal val="visible"/>
                                      </p:to>
                                    </p:set>
                                    <p:anim calcmode="lin" valueType="num">
                                      <p:cBhvr additive="base">
                                        <p:cTn dur="500" fill="hold" id="43"/>
                                        <p:tgtEl>
                                          <p:spTgt spid="28"/>
                                        </p:tgtEl>
                                        <p:attrNameLst>
                                          <p:attrName>ppt_x</p:attrName>
                                        </p:attrNameLst>
                                      </p:cBhvr>
                                      <p:tavLst>
                                        <p:tav tm="0">
                                          <p:val>
                                            <p:strVal val="1+#ppt_w/2"/>
                                          </p:val>
                                        </p:tav>
                                        <p:tav tm="100000">
                                          <p:val>
                                            <p:strVal val="#ppt_x"/>
                                          </p:val>
                                        </p:tav>
                                      </p:tavLst>
                                    </p:anim>
                                    <p:anim calcmode="lin" valueType="num">
                                      <p:cBhvr additive="base">
                                        <p:cTn dur="500" fill="hold" id="44"/>
                                        <p:tgtEl>
                                          <p:spTgt spid="28"/>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4000"/>
                            </p:stCondLst>
                            <p:childTnLst>
                              <p:par>
                                <p:cTn fill="hold" grpId="0" id="46" nodeType="afterEffect" presetClass="entr" presetID="2" presetSubtype="2">
                                  <p:stCondLst>
                                    <p:cond delay="0"/>
                                  </p:stCondLst>
                                  <p:childTnLst>
                                    <p:set>
                                      <p:cBhvr>
                                        <p:cTn dur="1" fill="hold" id="47">
                                          <p:stCondLst>
                                            <p:cond delay="0"/>
                                          </p:stCondLst>
                                        </p:cTn>
                                        <p:tgtEl>
                                          <p:spTgt spid="15"/>
                                        </p:tgtEl>
                                        <p:attrNameLst>
                                          <p:attrName>style.visibility</p:attrName>
                                        </p:attrNameLst>
                                      </p:cBhvr>
                                      <p:to>
                                        <p:strVal val="visible"/>
                                      </p:to>
                                    </p:set>
                                    <p:anim calcmode="lin" valueType="num">
                                      <p:cBhvr additive="base">
                                        <p:cTn dur="500" fill="hold" id="48"/>
                                        <p:tgtEl>
                                          <p:spTgt spid="15"/>
                                        </p:tgtEl>
                                        <p:attrNameLst>
                                          <p:attrName>ppt_x</p:attrName>
                                        </p:attrNameLst>
                                      </p:cBhvr>
                                      <p:tavLst>
                                        <p:tav tm="0">
                                          <p:val>
                                            <p:strVal val="1+#ppt_w/2"/>
                                          </p:val>
                                        </p:tav>
                                        <p:tav tm="100000">
                                          <p:val>
                                            <p:strVal val="#ppt_x"/>
                                          </p:val>
                                        </p:tav>
                                      </p:tavLst>
                                    </p:anim>
                                    <p:anim calcmode="lin" valueType="num">
                                      <p:cBhvr additive="base">
                                        <p:cTn dur="500" fill="hold" id="49"/>
                                        <p:tgtEl>
                                          <p:spTgt spid="15"/>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4500"/>
                            </p:stCondLst>
                            <p:childTnLst>
                              <p:par>
                                <p:cTn fill="hold" grpId="0" id="51" nodeType="afterEffect" presetClass="entr" presetID="2" presetSubtype="2">
                                  <p:stCondLst>
                                    <p:cond delay="0"/>
                                  </p:stCondLst>
                                  <p:childTnLst>
                                    <p:set>
                                      <p:cBhvr>
                                        <p:cTn dur="1" fill="hold" id="52">
                                          <p:stCondLst>
                                            <p:cond delay="0"/>
                                          </p:stCondLst>
                                        </p:cTn>
                                        <p:tgtEl>
                                          <p:spTgt spid="11"/>
                                        </p:tgtEl>
                                        <p:attrNameLst>
                                          <p:attrName>style.visibility</p:attrName>
                                        </p:attrNameLst>
                                      </p:cBhvr>
                                      <p:to>
                                        <p:strVal val="visible"/>
                                      </p:to>
                                    </p:set>
                                    <p:anim calcmode="lin" valueType="num">
                                      <p:cBhvr additive="base">
                                        <p:cTn dur="500" fill="hold" id="53"/>
                                        <p:tgtEl>
                                          <p:spTgt spid="11"/>
                                        </p:tgtEl>
                                        <p:attrNameLst>
                                          <p:attrName>ppt_x</p:attrName>
                                        </p:attrNameLst>
                                      </p:cBhvr>
                                      <p:tavLst>
                                        <p:tav tm="0">
                                          <p:val>
                                            <p:strVal val="1+#ppt_w/2"/>
                                          </p:val>
                                        </p:tav>
                                        <p:tav tm="100000">
                                          <p:val>
                                            <p:strVal val="#ppt_x"/>
                                          </p:val>
                                        </p:tav>
                                      </p:tavLst>
                                    </p:anim>
                                    <p:anim calcmode="lin" valueType="num">
                                      <p:cBhvr additive="base">
                                        <p:cTn dur="500" fill="hold" id="54"/>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a:extLst>
              <a:ext uri="{FF2B5EF4-FFF2-40B4-BE49-F238E27FC236}">
                <a16:creationId xmlns:a16="http://schemas.microsoft.com/office/drawing/2014/main" id="{151C7BAB-6004-4A84-8B18-9A474C96DC4E}"/>
              </a:ext>
            </a:extLst>
          </p:cNvPr>
          <p:cNvSpPr txBox="1"/>
          <p:nvPr/>
        </p:nvSpPr>
        <p:spPr>
          <a:xfrm>
            <a:off x="2117110" y="318404"/>
            <a:ext cx="5717379" cy="640080"/>
          </a:xfrm>
          <a:prstGeom prst="rect">
            <a:avLst/>
          </a:prstGeom>
          <a:noFill/>
        </p:spPr>
        <p:txBody>
          <a:bodyPr rtlCol="0" wrap="square">
            <a:spAutoFit/>
          </a:bodyPr>
          <a:lstStyle/>
          <a:p>
            <a:r>
              <a:rPr altLang="en-US" b="1" lang="zh-CN" spc="378" sz="3600">
                <a:solidFill>
                  <a:schemeClr val="bg2">
                    <a:lumMod val="25000"/>
                  </a:schemeClr>
                </a:solidFill>
                <a:cs typeface="+mn-ea"/>
                <a:sym typeface="+mn-lt"/>
              </a:rPr>
              <a:t>病毒性肝炎之乙型肝炎</a:t>
            </a:r>
          </a:p>
        </p:txBody>
      </p:sp>
      <p:sp>
        <p:nvSpPr>
          <p:cNvPr id="8" name="1">
            <a:extLst>
              <a:ext uri="{FF2B5EF4-FFF2-40B4-BE49-F238E27FC236}">
                <a16:creationId xmlns:a16="http://schemas.microsoft.com/office/drawing/2014/main" id="{AE81D73E-BBAB-482F-9D16-A3E627E833E7}"/>
              </a:ext>
            </a:extLst>
          </p:cNvPr>
          <p:cNvSpPr txBox="1"/>
          <p:nvPr/>
        </p:nvSpPr>
        <p:spPr>
          <a:xfrm>
            <a:off x="600738" y="4601949"/>
            <a:ext cx="7116244" cy="1554480"/>
          </a:xfrm>
          <a:prstGeom prst="rect">
            <a:avLst/>
          </a:prstGeom>
          <a:noFill/>
        </p:spPr>
        <p:txBody>
          <a:bodyPr rtlCol="0" wrap="square">
            <a:spAutoFit/>
          </a:bodyPr>
          <a:lstStyle/>
          <a:p>
            <a:pPr algn="just" hangingPunct="0">
              <a:lnSpc>
                <a:spcPct val="150000"/>
              </a:lnSpc>
            </a:pPr>
            <a:r>
              <a:rPr altLang="en-US" lang="zh-CN" sz="1600">
                <a:solidFill>
                  <a:schemeClr val="bg2">
                    <a:lumMod val="25000"/>
                  </a:schemeClr>
                </a:solidFill>
                <a:cs typeface="+mn-ea"/>
                <a:sym typeface="+mn-lt"/>
              </a:rPr>
              <a:t>对急性乙肝患者应进行隔离治疗。慢性乙肝患者和乙肝病毒携带者不得献血。现症感染者不能从事饮食业、幼托机构等工作；养成良好的个人卫生习惯，接触病人后要用肥皂和流动水洗手；严格执行消毒制度；提倡使用一次性注射用具，对血制品应做HBsAg检测，防止医源性传播</a:t>
            </a:r>
          </a:p>
        </p:txBody>
      </p:sp>
      <p:sp>
        <p:nvSpPr>
          <p:cNvPr id="9" name="1">
            <a:extLst>
              <a:ext uri="{FF2B5EF4-FFF2-40B4-BE49-F238E27FC236}">
                <a16:creationId xmlns:a16="http://schemas.microsoft.com/office/drawing/2014/main" id="{91D7DC9F-8308-4CA5-AE40-0E079D728BB8}"/>
              </a:ext>
            </a:extLst>
          </p:cNvPr>
          <p:cNvSpPr/>
          <p:nvPr/>
        </p:nvSpPr>
        <p:spPr>
          <a:xfrm>
            <a:off x="8221841" y="1952099"/>
            <a:ext cx="2917213" cy="509107"/>
          </a:xfrm>
          <a:prstGeom prst="rect">
            <a:avLst/>
          </a:prstGeom>
          <a:no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120949" compatLnSpc="1" forceAA="0" fromWordArt="0" lIns="241899" numCol="1" rIns="241899" rot="0" rtlCol="0" spcCol="0" spcFirstLastPara="0" tIns="120949" vert="horz" wrap="square">
            <a:prstTxWarp prst="textNoShape">
              <a:avLst/>
            </a:prstTxWarp>
            <a:noAutofit/>
          </a:bodyPr>
          <a:lstStyle/>
          <a:p>
            <a:pPr algn="ctr" defTabSz="2418832"/>
            <a:r>
              <a:rPr altLang="en-US" b="1" lang="zh-CN" sz="2400">
                <a:solidFill>
                  <a:schemeClr val="accent1"/>
                </a:solidFill>
                <a:cs typeface="+mn-ea"/>
                <a:sym typeface="+mn-lt"/>
              </a:rPr>
              <a:t>乙肝的日常保健</a:t>
            </a:r>
          </a:p>
        </p:txBody>
      </p:sp>
      <p:sp>
        <p:nvSpPr>
          <p:cNvPr id="10" name="1">
            <a:extLst>
              <a:ext uri="{FF2B5EF4-FFF2-40B4-BE49-F238E27FC236}">
                <a16:creationId xmlns:a16="http://schemas.microsoft.com/office/drawing/2014/main" id="{B76143C5-2E90-4055-B62D-9BFEC7D27AEA}"/>
              </a:ext>
            </a:extLst>
          </p:cNvPr>
          <p:cNvSpPr txBox="1"/>
          <p:nvPr/>
        </p:nvSpPr>
        <p:spPr>
          <a:xfrm>
            <a:off x="8057876" y="2461206"/>
            <a:ext cx="3245144" cy="3749040"/>
          </a:xfrm>
          <a:prstGeom prst="rect">
            <a:avLst/>
          </a:prstGeom>
          <a:noFill/>
        </p:spPr>
        <p:txBody>
          <a:bodyPr rtlCol="0" wrap="square">
            <a:spAutoFit/>
          </a:bodyPr>
          <a:lstStyle/>
          <a:p>
            <a:pPr algn="just" hangingPunct="0">
              <a:lnSpc>
                <a:spcPct val="150000"/>
              </a:lnSpc>
            </a:pPr>
            <a:r>
              <a:rPr altLang="en-US" lang="zh-CN" sz="1600">
                <a:solidFill>
                  <a:schemeClr val="bg2">
                    <a:lumMod val="25000"/>
                  </a:schemeClr>
                </a:solidFill>
                <a:cs typeface="+mn-ea"/>
                <a:sym typeface="+mn-lt"/>
              </a:rPr>
              <a:t>肝功能正常3个月以上者，可逐渐从事轻工作；慢性乙肝患者机体免疫功能低下，患者在饮食起居都应加倍小心，要适当锻炼；宜食含优质蛋白质高的食物，注意高纤维、高维生素食物和硒的补充及低脂肪适当的糖饮食。忌酒，少吃辛辣、油炸食品；忌过甜食；慢性乙肝患者可定期复查肝功能、乙肝两对半甲胎蛋白和B超</a:t>
            </a:r>
          </a:p>
        </p:txBody>
      </p:sp>
      <p:sp>
        <p:nvSpPr>
          <p:cNvPr id="11" name="1">
            <a:extLst>
              <a:ext uri="{FF2B5EF4-FFF2-40B4-BE49-F238E27FC236}">
                <a16:creationId xmlns:a16="http://schemas.microsoft.com/office/drawing/2014/main" id="{67EF3CE3-F94C-4406-AAAF-01286D52CE1F}"/>
              </a:ext>
            </a:extLst>
          </p:cNvPr>
          <p:cNvSpPr txBox="1"/>
          <p:nvPr/>
        </p:nvSpPr>
        <p:spPr>
          <a:xfrm>
            <a:off x="596414" y="4179508"/>
            <a:ext cx="3365986" cy="640080"/>
          </a:xfrm>
          <a:prstGeom prst="rect">
            <a:avLst/>
          </a:prstGeom>
          <a:noFill/>
        </p:spPr>
        <p:txBody>
          <a:bodyPr rtlCol="0" wrap="square">
            <a:spAutoFit/>
          </a:bodyPr>
          <a:lstStyle/>
          <a:p>
            <a:pPr>
              <a:lnSpc>
                <a:spcPct val="150000"/>
              </a:lnSpc>
            </a:pPr>
            <a:r>
              <a:rPr altLang="en-US" b="1" lang="zh-CN" sz="2400">
                <a:solidFill>
                  <a:schemeClr val="accent1"/>
                </a:solidFill>
                <a:cs typeface="+mn-ea"/>
                <a:sym typeface="+mn-lt"/>
              </a:rPr>
              <a:t>乙型病毒性肝炎的预防</a:t>
            </a:r>
          </a:p>
        </p:txBody>
      </p:sp>
      <p:pic>
        <p:nvPicPr>
          <p:cNvPr id="13" name="图片 12">
            <a:extLst>
              <a:ext uri="{FF2B5EF4-FFF2-40B4-BE49-F238E27FC236}">
                <a16:creationId xmlns:a16="http://schemas.microsoft.com/office/drawing/2014/main" id="{3898A6B7-DE08-4485-88E8-9079B9FD6105}"/>
              </a:ext>
            </a:extLst>
          </p:cNvPr>
          <p:cNvPicPr>
            <a:picLocks noChangeAspect="1"/>
          </p:cNvPicPr>
          <p:nvPr/>
        </p:nvPicPr>
        <p:blipFill>
          <a:blip r:embed="rId2">
            <a:extLst>
              <a:ext uri="{28A0092B-C50C-407E-A947-70E740481C1C}">
                <a14:useLocalDpi val="0"/>
              </a:ext>
            </a:extLst>
          </a:blip>
          <a:srcRect b="42747" t="11908"/>
          <a:stretch>
            <a:fillRect/>
          </a:stretch>
        </p:blipFill>
        <p:spPr>
          <a:xfrm>
            <a:off x="660400" y="1952098"/>
            <a:ext cx="7052256" cy="2151209"/>
          </a:xfrm>
          <a:prstGeom prst="round2DiagRect">
            <a:avLst>
              <a:gd fmla="val 16667" name="adj1"/>
              <a:gd fmla="val 0" name="adj2"/>
            </a:avLst>
          </a:prstGeom>
          <a:ln cap="sq" w="88900">
            <a:solidFill>
              <a:srgbClr val="FFFFFF"/>
            </a:solidFill>
            <a:miter lim="800000"/>
          </a:ln>
          <a:effectLst>
            <a:outerShdw algn="tl" blurRad="254000" rotWithShape="0">
              <a:srgbClr val="000000">
                <a:alpha val="43000"/>
              </a:srgbClr>
            </a:outerShdw>
          </a:effectLst>
        </p:spPr>
      </p:pic>
    </p:spTree>
    <p:extLst>
      <p:ext uri="{BB962C8B-B14F-4D97-AF65-F5344CB8AC3E}">
        <p14:creationId val="1166389808"/>
      </p:ext>
    </p:extLst>
  </p:cSld>
  <p:clrMapOvr>
    <a:masterClrMapping/>
  </p:clrMapOvr>
  <mc:AlternateContent>
    <mc:Choice Requires="p15">
      <p:transition advTm="3000" p14:dur="2000" spd="slow">
        <p15:prstTrans prst="prestig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childTnLst>
                          </p:cTn>
                        </p:par>
                        <p:par>
                          <p:cTn fill="hold" id="10" nodeType="afterGroup">
                            <p:stCondLst>
                              <p:cond delay="500"/>
                            </p:stCondLst>
                            <p:childTnLst>
                              <p:par>
                                <p:cTn fill="hold" grpId="0" id="11" nodeType="afterEffect" presetClass="entr" presetID="2" presetSubtype="2">
                                  <p:stCondLst>
                                    <p:cond delay="0"/>
                                  </p:stCondLst>
                                  <p:childTnLst>
                                    <p:set>
                                      <p:cBhvr>
                                        <p:cTn dur="1" fill="hold" id="12">
                                          <p:stCondLst>
                                            <p:cond delay="0"/>
                                          </p:stCondLst>
                                        </p:cTn>
                                        <p:tgtEl>
                                          <p:spTgt spid="11"/>
                                        </p:tgtEl>
                                        <p:attrNameLst>
                                          <p:attrName>style.visibility</p:attrName>
                                        </p:attrNameLst>
                                      </p:cBhvr>
                                      <p:to>
                                        <p:strVal val="visible"/>
                                      </p:to>
                                    </p:set>
                                    <p:anim calcmode="lin" valueType="num">
                                      <p:cBhvr additive="base">
                                        <p:cTn dur="500" fill="hold" id="13"/>
                                        <p:tgtEl>
                                          <p:spTgt spid="11"/>
                                        </p:tgtEl>
                                        <p:attrNameLst>
                                          <p:attrName>ppt_x</p:attrName>
                                        </p:attrNameLst>
                                      </p:cBhvr>
                                      <p:tavLst>
                                        <p:tav tm="0">
                                          <p:val>
                                            <p:strVal val="1+#ppt_w/2"/>
                                          </p:val>
                                        </p:tav>
                                        <p:tav tm="100000">
                                          <p:val>
                                            <p:strVal val="#ppt_x"/>
                                          </p:val>
                                        </p:tav>
                                      </p:tavLst>
                                    </p:anim>
                                    <p:anim calcmode="lin" valueType="num">
                                      <p:cBhvr additive="base">
                                        <p:cTn dur="500" fill="hold" id="14"/>
                                        <p:tgtEl>
                                          <p:spTgt spid="11"/>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2" presetSubtype="2">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additive="base">
                                        <p:cTn dur="500" fill="hold" id="18"/>
                                        <p:tgtEl>
                                          <p:spTgt spid="8"/>
                                        </p:tgtEl>
                                        <p:attrNameLst>
                                          <p:attrName>ppt_x</p:attrName>
                                        </p:attrNameLst>
                                      </p:cBhvr>
                                      <p:tavLst>
                                        <p:tav tm="0">
                                          <p:val>
                                            <p:strVal val="1+#ppt_w/2"/>
                                          </p:val>
                                        </p:tav>
                                        <p:tav tm="100000">
                                          <p:val>
                                            <p:strVal val="#ppt_x"/>
                                          </p:val>
                                        </p:tav>
                                      </p:tavLst>
                                    </p:anim>
                                    <p:anim calcmode="lin" valueType="num">
                                      <p:cBhvr additive="base">
                                        <p:cTn dur="500" fill="hold" id="19"/>
                                        <p:tgtEl>
                                          <p:spTgt spid="8"/>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42" presetSubtype="0">
                                  <p:stCondLst>
                                    <p:cond delay="0"/>
                                  </p:stCondLst>
                                  <p:childTnLst>
                                    <p:set>
                                      <p:cBhvr>
                                        <p:cTn dur="1" fill="hold" id="22">
                                          <p:stCondLst>
                                            <p:cond delay="0"/>
                                          </p:stCondLst>
                                        </p:cTn>
                                        <p:tgtEl>
                                          <p:spTgt spid="9"/>
                                        </p:tgtEl>
                                        <p:attrNameLst>
                                          <p:attrName>style.visibility</p:attrName>
                                        </p:attrNameLst>
                                      </p:cBhvr>
                                      <p:to>
                                        <p:strVal val="visible"/>
                                      </p:to>
                                    </p:set>
                                    <p:animEffect filter="fade" transition="in">
                                      <p:cBhvr>
                                        <p:cTn dur="1000" id="23"/>
                                        <p:tgtEl>
                                          <p:spTgt spid="9"/>
                                        </p:tgtEl>
                                      </p:cBhvr>
                                    </p:animEffect>
                                    <p:anim calcmode="lin" valueType="num">
                                      <p:cBhvr>
                                        <p:cTn dur="1000" fill="hold" id="24"/>
                                        <p:tgtEl>
                                          <p:spTgt spid="9"/>
                                        </p:tgtEl>
                                        <p:attrNameLst>
                                          <p:attrName>ppt_x</p:attrName>
                                        </p:attrNameLst>
                                      </p:cBhvr>
                                      <p:tavLst>
                                        <p:tav tm="0">
                                          <p:val>
                                            <p:strVal val="#ppt_x"/>
                                          </p:val>
                                        </p:tav>
                                        <p:tav tm="100000">
                                          <p:val>
                                            <p:strVal val="#ppt_x"/>
                                          </p:val>
                                        </p:tav>
                                      </p:tavLst>
                                    </p:anim>
                                    <p:anim calcmode="lin" valueType="num">
                                      <p:cBhvr>
                                        <p:cTn dur="1000" fill="hold" id="25"/>
                                        <p:tgtEl>
                                          <p:spTgt spid="9"/>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500"/>
                            </p:stCondLst>
                            <p:childTnLst>
                              <p:par>
                                <p:cTn fill="hold" grpId="0" id="27" nodeType="afterEffect" presetClass="entr" presetID="53" presetSubtype="0">
                                  <p:stCondLst>
                                    <p:cond delay="0"/>
                                  </p:stCondLst>
                                  <p:childTnLst>
                                    <p:set>
                                      <p:cBhvr>
                                        <p:cTn dur="1" fill="hold" id="28">
                                          <p:stCondLst>
                                            <p:cond delay="0"/>
                                          </p:stCondLst>
                                        </p:cTn>
                                        <p:tgtEl>
                                          <p:spTgt spid="10"/>
                                        </p:tgtEl>
                                        <p:attrNameLst>
                                          <p:attrName>style.visibility</p:attrName>
                                        </p:attrNameLst>
                                      </p:cBhvr>
                                      <p:to>
                                        <p:strVal val="visible"/>
                                      </p:to>
                                    </p:set>
                                    <p:anim calcmode="lin" valueType="num">
                                      <p:cBhvr>
                                        <p:cTn dur="500" fill="hold" id="29"/>
                                        <p:tgtEl>
                                          <p:spTgt spid="10"/>
                                        </p:tgtEl>
                                        <p:attrNameLst>
                                          <p:attrName>ppt_w</p:attrName>
                                        </p:attrNameLst>
                                      </p:cBhvr>
                                      <p:tavLst>
                                        <p:tav tm="0">
                                          <p:val>
                                            <p:fltVal val="0"/>
                                          </p:val>
                                        </p:tav>
                                        <p:tav tm="100000">
                                          <p:val>
                                            <p:strVal val="#ppt_w"/>
                                          </p:val>
                                        </p:tav>
                                      </p:tavLst>
                                    </p:anim>
                                    <p:anim calcmode="lin" valueType="num">
                                      <p:cBhvr>
                                        <p:cTn dur="500" fill="hold" id="30"/>
                                        <p:tgtEl>
                                          <p:spTgt spid="10"/>
                                        </p:tgtEl>
                                        <p:attrNameLst>
                                          <p:attrName>ppt_h</p:attrName>
                                        </p:attrNameLst>
                                      </p:cBhvr>
                                      <p:tavLst>
                                        <p:tav tm="0">
                                          <p:val>
                                            <p:fltVal val="0"/>
                                          </p:val>
                                        </p:tav>
                                        <p:tav tm="100000">
                                          <p:val>
                                            <p:strVal val="#ppt_h"/>
                                          </p:val>
                                        </p:tav>
                                      </p:tavLst>
                                    </p:anim>
                                    <p:animEffect filter="fade" transition="in">
                                      <p:cBhvr>
                                        <p:cTn dur="500" id="31"/>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a:extLst>
              <a:ext uri="{FF2B5EF4-FFF2-40B4-BE49-F238E27FC236}">
                <a16:creationId xmlns:a16="http://schemas.microsoft.com/office/drawing/2014/main" id="{CFEA57DE-ACAE-4D45-8D95-E23546AB5E73}"/>
              </a:ext>
            </a:extLst>
          </p:cNvPr>
          <p:cNvSpPr txBox="1"/>
          <p:nvPr/>
        </p:nvSpPr>
        <p:spPr>
          <a:xfrm>
            <a:off x="2117110" y="318404"/>
            <a:ext cx="5717379" cy="640080"/>
          </a:xfrm>
          <a:prstGeom prst="rect">
            <a:avLst/>
          </a:prstGeom>
          <a:noFill/>
        </p:spPr>
        <p:txBody>
          <a:bodyPr rtlCol="0" wrap="square">
            <a:spAutoFit/>
          </a:bodyPr>
          <a:lstStyle/>
          <a:p>
            <a:r>
              <a:rPr altLang="en-US" b="1" lang="zh-CN" spc="378" sz="3600">
                <a:solidFill>
                  <a:schemeClr val="bg2">
                    <a:lumMod val="25000"/>
                  </a:schemeClr>
                </a:solidFill>
                <a:cs typeface="+mn-ea"/>
                <a:sym typeface="+mn-lt"/>
              </a:rPr>
              <a:t>病毒性肝炎之丙型肝炎</a:t>
            </a:r>
          </a:p>
        </p:txBody>
      </p:sp>
      <p:grpSp>
        <p:nvGrpSpPr>
          <p:cNvPr id="33" name="组合 32">
            <a:extLst>
              <a:ext uri="{FF2B5EF4-FFF2-40B4-BE49-F238E27FC236}">
                <a16:creationId xmlns:a16="http://schemas.microsoft.com/office/drawing/2014/main" id="{53EC4AAA-61A4-4A1A-A659-9CAA78BD19E4}"/>
              </a:ext>
            </a:extLst>
          </p:cNvPr>
          <p:cNvGrpSpPr/>
          <p:nvPr/>
        </p:nvGrpSpPr>
        <p:grpSpPr>
          <a:xfrm>
            <a:off x="607754" y="2255626"/>
            <a:ext cx="10963792" cy="3018536"/>
            <a:chOff x="607754" y="2117080"/>
            <a:chExt cx="10963792" cy="3018536"/>
          </a:xfrm>
        </p:grpSpPr>
        <p:sp>
          <p:nvSpPr>
            <p:cNvPr id="15" name="1">
              <a:extLst>
                <a:ext uri="{FF2B5EF4-FFF2-40B4-BE49-F238E27FC236}">
                  <a16:creationId xmlns:a16="http://schemas.microsoft.com/office/drawing/2014/main" id="{2E297456-9257-4888-AC5A-405FB94A5DE7}"/>
                </a:ext>
              </a:extLst>
            </p:cNvPr>
            <p:cNvSpPr txBox="1"/>
            <p:nvPr/>
          </p:nvSpPr>
          <p:spPr bwMode="auto">
            <a:xfrm>
              <a:off x="5929579" y="2460277"/>
              <a:ext cx="1508521" cy="573594"/>
            </a:xfrm>
            <a:prstGeom prst="rect">
              <a:avLst/>
            </a:prstGeom>
            <a:solidFill>
              <a:schemeClr val="accent1"/>
            </a:solidFill>
            <a:ln w="9525">
              <a:noFill/>
              <a:miter lim="800000"/>
            </a:ln>
          </p:spPr>
          <p:txBody>
            <a:bodyPr anchor="ctr" anchorCtr="0" bIns="123806" lIns="238089" rIns="238089" tIns="123806"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en-US" b="1" lang="zh-CN" sz="1852">
                  <a:solidFill>
                    <a:schemeClr val="bg1"/>
                  </a:solidFill>
                  <a:cs typeface="+mn-ea"/>
                  <a:sym typeface="+mn-lt"/>
                </a:rPr>
                <a:t>急性丙性</a:t>
              </a:r>
            </a:p>
          </p:txBody>
        </p:sp>
        <p:sp>
          <p:nvSpPr>
            <p:cNvPr id="16" name="1">
              <a:extLst>
                <a:ext uri="{FF2B5EF4-FFF2-40B4-BE49-F238E27FC236}">
                  <a16:creationId xmlns:a16="http://schemas.microsoft.com/office/drawing/2014/main" id="{6BDE1C94-07C8-4ED7-8F8B-6BA6C641D947}"/>
                </a:ext>
              </a:extLst>
            </p:cNvPr>
            <p:cNvSpPr/>
            <p:nvPr/>
          </p:nvSpPr>
          <p:spPr bwMode="auto">
            <a:xfrm>
              <a:off x="8153721" y="2117080"/>
              <a:ext cx="3417825" cy="6863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120949" lIns="241899" rIns="241899" tIns="120949"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60000"/>
                </a:lnSpc>
              </a:pPr>
              <a:r>
                <a:rPr altLang="en-US" lang="zh-CN">
                  <a:solidFill>
                    <a:schemeClr val="bg2">
                      <a:lumMod val="25000"/>
                    </a:schemeClr>
                  </a:solidFill>
                  <a:cs typeface="+mn-ea"/>
                  <a:sym typeface="+mn-lt"/>
                </a:rPr>
                <a:t>在HCV感染急性肝炎发作后八至十二周进行治疗</a:t>
              </a:r>
            </a:p>
          </p:txBody>
        </p:sp>
        <p:sp>
          <p:nvSpPr>
            <p:cNvPr id="17" name="1">
              <a:extLst>
                <a:ext uri="{FF2B5EF4-FFF2-40B4-BE49-F238E27FC236}">
                  <a16:creationId xmlns:a16="http://schemas.microsoft.com/office/drawing/2014/main" id="{E9341675-7071-433A-9A3E-9F64882FF8AA}"/>
                </a:ext>
              </a:extLst>
            </p:cNvPr>
            <p:cNvSpPr txBox="1"/>
            <p:nvPr/>
          </p:nvSpPr>
          <p:spPr bwMode="auto">
            <a:xfrm>
              <a:off x="5929579" y="3511148"/>
              <a:ext cx="1508521" cy="573594"/>
            </a:xfrm>
            <a:prstGeom prst="rect">
              <a:avLst/>
            </a:prstGeom>
            <a:solidFill>
              <a:schemeClr val="accent1"/>
            </a:solidFill>
            <a:ln w="9525">
              <a:noFill/>
              <a:miter lim="800000"/>
            </a:ln>
          </p:spPr>
          <p:txBody>
            <a:bodyPr anchor="ctr" anchorCtr="0" bIns="123806" lIns="238089" rIns="238089" tIns="123806"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en-US" b="1" lang="zh-CN" sz="1852">
                  <a:solidFill>
                    <a:schemeClr val="bg1"/>
                  </a:solidFill>
                  <a:cs typeface="+mn-ea"/>
                  <a:sym typeface="+mn-lt"/>
                </a:rPr>
                <a:t>慢性丙肝</a:t>
              </a:r>
            </a:p>
          </p:txBody>
        </p:sp>
        <p:sp>
          <p:nvSpPr>
            <p:cNvPr id="18" name="1">
              <a:extLst>
                <a:ext uri="{FF2B5EF4-FFF2-40B4-BE49-F238E27FC236}">
                  <a16:creationId xmlns:a16="http://schemas.microsoft.com/office/drawing/2014/main" id="{00697482-AD2F-4E4A-86BA-7E87C4DB8BC7}"/>
                </a:ext>
              </a:extLst>
            </p:cNvPr>
            <p:cNvSpPr/>
            <p:nvPr/>
          </p:nvSpPr>
          <p:spPr bwMode="auto">
            <a:xfrm>
              <a:off x="8153721" y="3167953"/>
              <a:ext cx="3417825" cy="6863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120949" lIns="241899" rIns="241899" tIns="120949"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60000"/>
                </a:lnSpc>
              </a:pPr>
              <a:r>
                <a:rPr altLang="en-US" lang="zh-CN">
                  <a:solidFill>
                    <a:schemeClr val="bg2">
                      <a:lumMod val="25000"/>
                    </a:schemeClr>
                  </a:solidFill>
                  <a:cs typeface="+mn-ea"/>
                  <a:sym typeface="+mn-lt"/>
                </a:rPr>
                <a:t>应在治疗前评估患者肝脏疾病的严重程度相应治疗</a:t>
              </a:r>
            </a:p>
          </p:txBody>
        </p:sp>
        <p:sp>
          <p:nvSpPr>
            <p:cNvPr id="19" name="1">
              <a:extLst>
                <a:ext uri="{FF2B5EF4-FFF2-40B4-BE49-F238E27FC236}">
                  <a16:creationId xmlns:a16="http://schemas.microsoft.com/office/drawing/2014/main" id="{26D59CC8-4BE9-4EF5-91FC-E4F868DE57DD}"/>
                </a:ext>
              </a:extLst>
            </p:cNvPr>
            <p:cNvSpPr txBox="1"/>
            <p:nvPr/>
          </p:nvSpPr>
          <p:spPr bwMode="auto">
            <a:xfrm>
              <a:off x="5929579" y="4562022"/>
              <a:ext cx="1508521" cy="573594"/>
            </a:xfrm>
            <a:prstGeom prst="rect">
              <a:avLst/>
            </a:prstGeom>
            <a:solidFill>
              <a:schemeClr val="accent1"/>
            </a:solidFill>
            <a:ln w="9525">
              <a:noFill/>
              <a:miter lim="800000"/>
            </a:ln>
          </p:spPr>
          <p:txBody>
            <a:bodyPr anchor="ctr" anchorCtr="0" bIns="123806" lIns="238089" rIns="238089" tIns="123806"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en-US" b="1" lang="zh-CN" sz="1852">
                  <a:solidFill>
                    <a:schemeClr val="bg1"/>
                  </a:solidFill>
                  <a:cs typeface="+mn-ea"/>
                  <a:sym typeface="+mn-lt"/>
                </a:rPr>
                <a:t>肝炎硬化</a:t>
              </a:r>
            </a:p>
          </p:txBody>
        </p:sp>
        <p:sp>
          <p:nvSpPr>
            <p:cNvPr id="20" name="1">
              <a:extLst>
                <a:ext uri="{FF2B5EF4-FFF2-40B4-BE49-F238E27FC236}">
                  <a16:creationId xmlns:a16="http://schemas.microsoft.com/office/drawing/2014/main" id="{F1565B73-742D-42AA-98C9-EFF59FAB949A}"/>
                </a:ext>
              </a:extLst>
            </p:cNvPr>
            <p:cNvSpPr/>
            <p:nvPr/>
          </p:nvSpPr>
          <p:spPr bwMode="auto">
            <a:xfrm>
              <a:off x="8153721" y="4218824"/>
              <a:ext cx="3417825" cy="6863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120949" lIns="241899" rIns="241899" tIns="120949"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hangingPunct="0">
                <a:lnSpc>
                  <a:spcPct val="160000"/>
                </a:lnSpc>
              </a:pPr>
              <a:r>
                <a:rPr altLang="en-US" lang="zh-CN">
                  <a:solidFill>
                    <a:schemeClr val="bg2">
                      <a:lumMod val="25000"/>
                    </a:schemeClr>
                  </a:solidFill>
                  <a:cs typeface="+mn-ea"/>
                  <a:sym typeface="+mn-lt"/>
                </a:rPr>
                <a:t>多难以耐受IFNα治疗不良反应有条件者应行肝脏移植术</a:t>
              </a:r>
            </a:p>
          </p:txBody>
        </p:sp>
        <p:grpSp>
          <p:nvGrpSpPr>
            <p:cNvPr id="21" name="1">
              <a:extLst>
                <a:ext uri="{FF2B5EF4-FFF2-40B4-BE49-F238E27FC236}">
                  <a16:creationId xmlns:a16="http://schemas.microsoft.com/office/drawing/2014/main" id="{E92C0E3C-F5B0-4660-9034-364ABB2474CF}"/>
                </a:ext>
              </a:extLst>
            </p:cNvPr>
            <p:cNvGrpSpPr/>
            <p:nvPr/>
          </p:nvGrpSpPr>
          <p:grpSpPr>
            <a:xfrm>
              <a:off x="607754" y="2687971"/>
              <a:ext cx="1719302" cy="1856567"/>
              <a:chOff x="2789132" y="3224594"/>
              <a:chExt cx="1719368" cy="1856638"/>
            </a:xfrm>
            <a:noFill/>
          </p:grpSpPr>
          <p:sp>
            <p:nvSpPr>
              <p:cNvPr id="22" name="1">
                <a:extLst>
                  <a:ext uri="{FF2B5EF4-FFF2-40B4-BE49-F238E27FC236}">
                    <a16:creationId xmlns:a16="http://schemas.microsoft.com/office/drawing/2014/main" id="{D0CA1AB0-1A7E-488D-9C7C-0E7D744A54F5}"/>
                  </a:ext>
                </a:extLst>
              </p:cNvPr>
              <p:cNvSpPr/>
              <p:nvPr/>
            </p:nvSpPr>
            <p:spPr>
              <a:xfrm>
                <a:off x="2844800" y="3340100"/>
                <a:ext cx="1663700" cy="1663700"/>
              </a:xfrm>
              <a:prstGeom prst="rect">
                <a:avLst/>
              </a:prstGeom>
              <a:grpFill/>
              <a:ln cap="rnd" w="12700">
                <a:noFill/>
                <a:prstDash val="solid"/>
                <a:round/>
              </a:ln>
              <a:effectLst>
                <a:outerShdw algn="ctr" blurRad="254000" dist="127000"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120949" compatLnSpc="1" forceAA="0" fromWordArt="0" lIns="241899" numCol="1" rIns="241899" rot="0" rtlCol="0" spcCol="0" spcFirstLastPara="0" tIns="120949" vert="horz" wrap="square">
                <a:prstTxWarp prst="textNoShape">
                  <a:avLst/>
                </a:prstTxWarp>
                <a:normAutofit/>
              </a:bodyPr>
              <a:lstStyle/>
              <a:p>
                <a:pPr algn="ctr" defTabSz="2418832"/>
                <a:endParaRPr altLang="en-US" b="1" lang="zh-CN" sz="1323">
                  <a:solidFill>
                    <a:schemeClr val="bg2">
                      <a:lumMod val="25000"/>
                    </a:schemeClr>
                  </a:solidFill>
                  <a:cs typeface="+mn-ea"/>
                  <a:sym typeface="+mn-lt"/>
                </a:endParaRPr>
              </a:p>
            </p:txBody>
          </p:sp>
          <p:sp>
            <p:nvSpPr>
              <p:cNvPr id="23" name="1">
                <a:extLst>
                  <a:ext uri="{FF2B5EF4-FFF2-40B4-BE49-F238E27FC236}">
                    <a16:creationId xmlns:a16="http://schemas.microsoft.com/office/drawing/2014/main" id="{E38B3387-B713-4E93-BFED-E77DDD3CFB7F}"/>
                  </a:ext>
                </a:extLst>
              </p:cNvPr>
              <p:cNvSpPr txBox="1"/>
              <p:nvPr/>
            </p:nvSpPr>
            <p:spPr>
              <a:xfrm>
                <a:off x="2789132" y="3784545"/>
                <a:ext cx="1663701" cy="1325931"/>
              </a:xfrm>
              <a:prstGeom prst="rect">
                <a:avLst/>
              </a:prstGeom>
              <a:solidFill>
                <a:schemeClr val="accent1"/>
              </a:solidFill>
            </p:spPr>
            <p:txBody>
              <a:bodyPr rtlCol="0" wrap="square">
                <a:spAutoFit/>
              </a:bodyPr>
              <a:lstStyle/>
              <a:p>
                <a:pPr algn="just" hangingPunct="0">
                  <a:lnSpc>
                    <a:spcPct val="150000"/>
                  </a:lnSpc>
                </a:pPr>
                <a:r>
                  <a:rPr altLang="en-US" lang="zh-CN">
                    <a:solidFill>
                      <a:schemeClr val="bg1"/>
                    </a:solidFill>
                    <a:cs typeface="+mn-ea"/>
                    <a:sym typeface="+mn-lt"/>
                  </a:rPr>
                  <a:t>丙型肝炎病毒感染是致病的最为根本原因</a:t>
                </a:r>
              </a:p>
            </p:txBody>
          </p:sp>
          <p:sp>
            <p:nvSpPr>
              <p:cNvPr id="24" name="1">
                <a:extLst>
                  <a:ext uri="{FF2B5EF4-FFF2-40B4-BE49-F238E27FC236}">
                    <a16:creationId xmlns:a16="http://schemas.microsoft.com/office/drawing/2014/main" id="{60505726-0DFE-4405-9862-AB08B1470337}"/>
                  </a:ext>
                </a:extLst>
              </p:cNvPr>
              <p:cNvSpPr txBox="1"/>
              <p:nvPr/>
            </p:nvSpPr>
            <p:spPr>
              <a:xfrm>
                <a:off x="2789132" y="3224594"/>
                <a:ext cx="1719368" cy="518180"/>
              </a:xfrm>
              <a:prstGeom prst="rect">
                <a:avLst/>
              </a:prstGeom>
              <a:grpFill/>
            </p:spPr>
            <p:txBody>
              <a:bodyPr rtlCol="0" wrap="square">
                <a:spAutoFit/>
              </a:bodyPr>
              <a:lstStyle/>
              <a:p>
                <a:r>
                  <a:rPr altLang="en-US" b="1" lang="zh-CN" sz="2800">
                    <a:solidFill>
                      <a:schemeClr val="bg2">
                        <a:lumMod val="25000"/>
                      </a:schemeClr>
                    </a:solidFill>
                    <a:cs typeface="+mn-ea"/>
                    <a:sym typeface="+mn-lt"/>
                  </a:rPr>
                  <a:t>丙肝病因</a:t>
                </a:r>
              </a:p>
            </p:txBody>
          </p:sp>
        </p:grpSp>
        <p:cxnSp>
          <p:nvCxnSpPr>
            <p:cNvPr id="26" name="直接连接符 25">
              <a:extLst>
                <a:ext uri="{FF2B5EF4-FFF2-40B4-BE49-F238E27FC236}">
                  <a16:creationId xmlns:a16="http://schemas.microsoft.com/office/drawing/2014/main" id="{C103EB53-4C93-4AEB-9D77-870453E3BC80}"/>
                </a:ext>
              </a:extLst>
            </p:cNvPr>
            <p:cNvCxnSpPr/>
            <p:nvPr/>
          </p:nvCxnSpPr>
          <p:spPr>
            <a:xfrm>
              <a:off x="2535959" y="3854346"/>
              <a:ext cx="3062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连接符: 肘形 27">
              <a:extLst>
                <a:ext uri="{FF2B5EF4-FFF2-40B4-BE49-F238E27FC236}">
                  <a16:creationId xmlns:a16="http://schemas.microsoft.com/office/drawing/2014/main" id="{3A1709A5-8F23-4495-A142-D21A1AFA92B2}"/>
                </a:ext>
              </a:extLst>
            </p:cNvPr>
            <p:cNvCxnSpPr/>
            <p:nvPr/>
          </p:nvCxnSpPr>
          <p:spPr>
            <a:xfrm>
              <a:off x="2535959" y="3854346"/>
              <a:ext cx="2964873" cy="105087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0" name="连接符: 肘形 29">
              <a:extLst>
                <a:ext uri="{FF2B5EF4-FFF2-40B4-BE49-F238E27FC236}">
                  <a16:creationId xmlns:a16="http://schemas.microsoft.com/office/drawing/2014/main" id="{D3499E27-0A5E-44A0-9C4B-53F7A4BB18AF}"/>
                </a:ext>
              </a:extLst>
            </p:cNvPr>
            <p:cNvCxnSpPr/>
            <p:nvPr/>
          </p:nvCxnSpPr>
          <p:spPr>
            <a:xfrm flipH="1">
              <a:off x="2535959" y="2803474"/>
              <a:ext cx="2964873" cy="1050871"/>
            </a:xfrm>
            <a:prstGeom prst="bentConnector3">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934525855"/>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3"/>
                                        </p:tgtEl>
                                        <p:attrNameLst>
                                          <p:attrName>style.visibility</p:attrName>
                                        </p:attrNameLst>
                                      </p:cBhvr>
                                      <p:to>
                                        <p:strVal val="visible"/>
                                      </p:to>
                                    </p:set>
                                    <p:animEffect filter="wipe(left)" transition="in">
                                      <p:cBhvr>
                                        <p:cTn dur="1000" id="7"/>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a:extLst>
              <a:ext uri="{FF2B5EF4-FFF2-40B4-BE49-F238E27FC236}">
                <a16:creationId xmlns:a16="http://schemas.microsoft.com/office/drawing/2014/main" id="{CF7BAEA1-F9C6-4353-8E1B-967C023977D7}"/>
              </a:ext>
            </a:extLst>
          </p:cNvPr>
          <p:cNvSpPr txBox="1"/>
          <p:nvPr/>
        </p:nvSpPr>
        <p:spPr>
          <a:xfrm>
            <a:off x="2117110" y="318404"/>
            <a:ext cx="5717379" cy="640080"/>
          </a:xfrm>
          <a:prstGeom prst="rect">
            <a:avLst/>
          </a:prstGeom>
          <a:noFill/>
        </p:spPr>
        <p:txBody>
          <a:bodyPr rtlCol="0" wrap="square">
            <a:spAutoFit/>
          </a:bodyPr>
          <a:lstStyle/>
          <a:p>
            <a:r>
              <a:rPr altLang="en-US" b="1" lang="zh-CN" spc="378" sz="3600">
                <a:solidFill>
                  <a:schemeClr val="bg2">
                    <a:lumMod val="25000"/>
                  </a:schemeClr>
                </a:solidFill>
                <a:cs typeface="+mn-ea"/>
                <a:sym typeface="+mn-lt"/>
              </a:rPr>
              <a:t>病毒性肝炎之丁型肝炎</a:t>
            </a:r>
          </a:p>
        </p:txBody>
      </p:sp>
      <p:grpSp>
        <p:nvGrpSpPr>
          <p:cNvPr id="16" name="组合 15">
            <a:extLst>
              <a:ext uri="{FF2B5EF4-FFF2-40B4-BE49-F238E27FC236}">
                <a16:creationId xmlns:a16="http://schemas.microsoft.com/office/drawing/2014/main" id="{9343A24D-7B05-48A3-8203-6270B23E9F08}"/>
              </a:ext>
            </a:extLst>
          </p:cNvPr>
          <p:cNvGrpSpPr/>
          <p:nvPr/>
        </p:nvGrpSpPr>
        <p:grpSpPr>
          <a:xfrm>
            <a:off x="345608" y="1886517"/>
            <a:ext cx="11488084" cy="4186627"/>
            <a:chOff x="345608" y="1886517"/>
            <a:chExt cx="11488084" cy="4186627"/>
          </a:xfrm>
        </p:grpSpPr>
        <p:grpSp>
          <p:nvGrpSpPr>
            <p:cNvPr id="4" name="1">
              <a:extLst>
                <a:ext uri="{FF2B5EF4-FFF2-40B4-BE49-F238E27FC236}">
                  <a16:creationId xmlns:a16="http://schemas.microsoft.com/office/drawing/2014/main" id="{F694654C-D20C-4450-9105-8A645BE8F355}"/>
                </a:ext>
              </a:extLst>
            </p:cNvPr>
            <p:cNvGrpSpPr/>
            <p:nvPr/>
          </p:nvGrpSpPr>
          <p:grpSpPr>
            <a:xfrm>
              <a:off x="3066012" y="1947473"/>
              <a:ext cx="5417692" cy="3959411"/>
              <a:chOff x="6099195" y="1451949"/>
              <a:chExt cx="5417901" cy="3959562"/>
            </a:xfrm>
          </p:grpSpPr>
          <p:sp>
            <p:nvSpPr>
              <p:cNvPr id="5" name="1">
                <a:extLst>
                  <a:ext uri="{FF2B5EF4-FFF2-40B4-BE49-F238E27FC236}">
                    <a16:creationId xmlns:a16="http://schemas.microsoft.com/office/drawing/2014/main" id="{E1C77B67-06E9-4264-87A2-D0C9CA478D43}"/>
                  </a:ext>
                </a:extLst>
              </p:cNvPr>
              <p:cNvSpPr/>
              <p:nvPr/>
            </p:nvSpPr>
            <p:spPr>
              <a:xfrm>
                <a:off x="6958774" y="3602103"/>
                <a:ext cx="4328351" cy="355103"/>
              </a:xfrm>
              <a:prstGeom prst="rect">
                <a:avLst/>
              </a:prstGeom>
              <a:solidFill>
                <a:schemeClr val="accent1"/>
              </a:solidFill>
              <a:ln algn="ctr" cap="flat" cmpd="sng" w="762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120949" compatLnSpc="1" forceAA="0" fromWordArt="0" lIns="241899" numCol="1" rIns="241899" rot="0" rtlCol="0" spcCol="0" spcFirstLastPara="0" tIns="120949" vert="horz" wrap="square">
                <a:no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r>
                  <a:rPr altLang="zh-CN" b="1" lang="en-US" sz="1852">
                    <a:solidFill>
                      <a:schemeClr val="bg1"/>
                    </a:solidFill>
                    <a:cs typeface="+mn-ea"/>
                    <a:sym typeface="+mn-lt"/>
                  </a:rPr>
                  <a:t>HDV与HBV重叠感染</a:t>
                </a:r>
              </a:p>
            </p:txBody>
          </p:sp>
          <p:sp>
            <p:nvSpPr>
              <p:cNvPr id="6" name="1">
                <a:extLst>
                  <a:ext uri="{FF2B5EF4-FFF2-40B4-BE49-F238E27FC236}">
                    <a16:creationId xmlns:a16="http://schemas.microsoft.com/office/drawing/2014/main" id="{CCB5AAC2-38BD-4465-8F92-D6127BE87570}"/>
                  </a:ext>
                </a:extLst>
              </p:cNvPr>
              <p:cNvSpPr/>
              <p:nvPr/>
            </p:nvSpPr>
            <p:spPr bwMode="auto">
              <a:xfrm>
                <a:off x="6740694" y="3960544"/>
                <a:ext cx="4776402" cy="14509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123806" lIns="238089" rIns="238089" tIns="123806"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just" defTabSz="2418954" hangingPunct="0">
                  <a:lnSpc>
                    <a:spcPct val="150000"/>
                  </a:lnSpc>
                  <a:spcBef>
                    <a:spcPct val="0"/>
                  </a:spcBef>
                </a:pPr>
                <a:r>
                  <a:rPr altLang="en-US" lang="zh-CN" sz="1600">
                    <a:solidFill>
                      <a:schemeClr val="bg2">
                        <a:lumMod val="25000"/>
                      </a:schemeClr>
                    </a:solidFill>
                    <a:cs typeface="+mn-ea"/>
                    <a:sym typeface="+mn-lt"/>
                  </a:rPr>
                  <a:t>多见于慢性HBV感染者，其症状主要决定于HDV感染前是慢性HBsAg携带者，抑或是HB慢性肝病者。如为HBsAg携带者，感染HDV后则表现似急性HBsAg阳性肝炎，但抗-HBVIgM阴性</a:t>
                </a:r>
              </a:p>
            </p:txBody>
          </p:sp>
          <p:sp>
            <p:nvSpPr>
              <p:cNvPr id="7" name="1">
                <a:extLst>
                  <a:ext uri="{FF2B5EF4-FFF2-40B4-BE49-F238E27FC236}">
                    <a16:creationId xmlns:a16="http://schemas.microsoft.com/office/drawing/2014/main" id="{AB6524EE-16A6-4068-AA10-35325E7C8C52}"/>
                  </a:ext>
                </a:extLst>
              </p:cNvPr>
              <p:cNvSpPr/>
              <p:nvPr/>
            </p:nvSpPr>
            <p:spPr>
              <a:xfrm>
                <a:off x="6099195" y="3926880"/>
                <a:ext cx="323629" cy="299832"/>
              </a:xfrm>
              <a:custGeom>
                <a:gdLst>
                  <a:gd fmla="*/ 445285 w 605804" name="connsiteX0"/>
                  <a:gd fmla="*/ 326174 h 561262" name="connsiteY0"/>
                  <a:gd fmla="*/ 441943 w 605804" name="connsiteX1"/>
                  <a:gd fmla="*/ 329512 h 561262" name="connsiteY1"/>
                  <a:gd fmla="*/ 441943 w 605804" name="connsiteX2"/>
                  <a:gd fmla="*/ 343787 h 561262" name="connsiteY2"/>
                  <a:gd fmla="*/ 419754 w 605804" name="connsiteX3"/>
                  <a:gd fmla="*/ 353799 h 561262" name="connsiteY3"/>
                  <a:gd fmla="*/ 410470 w 605804" name="connsiteX4"/>
                  <a:gd fmla="*/ 376603 h 561262" name="connsiteY4"/>
                  <a:gd fmla="*/ 419290 w 605804" name="connsiteX5"/>
                  <a:gd fmla="*/ 399778 h 561262" name="connsiteY5"/>
                  <a:gd fmla="*/ 447420 w 605804" name="connsiteX6"/>
                  <a:gd fmla="*/ 415352 h 561262" name="connsiteY6"/>
                  <a:gd fmla="*/ 458375 w 605804" name="connsiteX7"/>
                  <a:gd fmla="*/ 422397 h 561262" name="connsiteY7"/>
                  <a:gd fmla="*/ 461532 w 605804" name="connsiteX8"/>
                  <a:gd fmla="*/ 432409 h 561262" name="connsiteY8"/>
                  <a:gd fmla="*/ 458561 w 605804" name="connsiteX9"/>
                  <a:gd fmla="*/ 441493 h 561262" name="connsiteY9"/>
                  <a:gd fmla="*/ 449648 w 605804" name="connsiteX10"/>
                  <a:gd fmla="*/ 444923 h 561262" name="connsiteY10"/>
                  <a:gd fmla="*/ 438136 w 605804" name="connsiteX11"/>
                  <a:gd fmla="*/ 440474 h 561262" name="connsiteY11"/>
                  <a:gd fmla="*/ 433773 w 605804" name="connsiteX12"/>
                  <a:gd fmla="*/ 429350 h 561262" name="connsiteY12"/>
                  <a:gd fmla="*/ 429966 w 605804" name="connsiteX13"/>
                  <a:gd fmla="*/ 426012 h 561262" name="connsiteY13"/>
                  <a:gd fmla="*/ 410377 w 605804" name="connsiteX14"/>
                  <a:gd fmla="*/ 426383 h 561262" name="connsiteY14"/>
                  <a:gd fmla="*/ 406571 w 605804" name="connsiteX15"/>
                  <a:gd fmla="*/ 430369 h 561262" name="connsiteY15"/>
                  <a:gd fmla="*/ 416690 w 605804" name="connsiteX16"/>
                  <a:gd fmla="*/ 454471 h 561262" name="connsiteY16"/>
                  <a:gd fmla="*/ 441943 w 605804" name="connsiteX17"/>
                  <a:gd fmla="*/ 465317 h 561262" name="connsiteY17"/>
                  <a:gd fmla="*/ 441943 w 605804" name="connsiteX18"/>
                  <a:gd fmla="*/ 478666 h 561262" name="connsiteY18"/>
                  <a:gd fmla="*/ 445285 w 605804" name="connsiteX19"/>
                  <a:gd fmla="*/ 482003 h 561262" name="connsiteY19"/>
                  <a:gd fmla="*/ 457261 w 605804" name="connsiteX20"/>
                  <a:gd fmla="*/ 482003 h 561262" name="connsiteY20"/>
                  <a:gd fmla="*/ 460603 w 605804" name="connsiteX21"/>
                  <a:gd fmla="*/ 478666 h 561262" name="connsiteY21"/>
                  <a:gd fmla="*/ 460603 w 605804" name="connsiteX22"/>
                  <a:gd fmla="*/ 464854 h 561262" name="connsiteY22"/>
                  <a:gd fmla="*/ 480471 w 605804" name="connsiteX23"/>
                  <a:gd fmla="*/ 455213 h 561262" name="connsiteY23"/>
                  <a:gd fmla="*/ 489477 w 605804" name="connsiteX24"/>
                  <a:gd fmla="*/ 432316 h 561262" name="connsiteY24"/>
                  <a:gd fmla="*/ 480564 w 605804" name="connsiteX25"/>
                  <a:gd fmla="*/ 409326 h 561262" name="connsiteY25"/>
                  <a:gd fmla="*/ 452619 w 605804" name="connsiteX26"/>
                  <a:gd fmla="*/ 393104 h 561262" name="connsiteY26"/>
                  <a:gd fmla="*/ 441479 w 605804" name="connsiteX27"/>
                  <a:gd fmla="*/ 385966 h 561262" name="connsiteY27"/>
                  <a:gd fmla="*/ 438229 w 605804" name="connsiteX28"/>
                  <a:gd fmla="*/ 376789 h 561262" name="connsiteY28"/>
                  <a:gd fmla="*/ 441107 w 605804" name="connsiteX29"/>
                  <a:gd fmla="*/ 367704 h 561262" name="connsiteY29"/>
                  <a:gd fmla="*/ 449741 w 605804" name="connsiteX30"/>
                  <a:gd fmla="*/ 364089 h 561262" name="connsiteY30"/>
                  <a:gd fmla="*/ 458932 w 605804" name="connsiteX31"/>
                  <a:gd fmla="*/ 368446 h 561262" name="connsiteY31"/>
                  <a:gd fmla="*/ 462275 w 605804" name="connsiteX32"/>
                  <a:gd fmla="*/ 378272 h 561262" name="connsiteY32"/>
                  <a:gd fmla="*/ 466081 w 605804" name="connsiteX33"/>
                  <a:gd fmla="*/ 381609 h 561262" name="connsiteY33"/>
                  <a:gd fmla="*/ 485763 w 605804" name="connsiteX34"/>
                  <a:gd fmla="*/ 381424 h 561262" name="connsiteY34"/>
                  <a:gd fmla="*/ 489569 w 605804" name="connsiteX35"/>
                  <a:gd fmla="*/ 377438 h 561262" name="connsiteY35"/>
                  <a:gd fmla="*/ 481307 w 605804" name="connsiteX36"/>
                  <a:gd fmla="*/ 355931 h 561262" name="connsiteY36"/>
                  <a:gd fmla="*/ 460603 w 605804" name="connsiteX37"/>
                  <a:gd fmla="*/ 344344 h 561262" name="connsiteY37"/>
                  <a:gd fmla="*/ 460603 w 605804" name="connsiteX38"/>
                  <a:gd fmla="*/ 329512 h 561262" name="connsiteY38"/>
                  <a:gd fmla="*/ 457261 w 605804" name="connsiteX39"/>
                  <a:gd fmla="*/ 326174 h 561262" name="connsiteY39"/>
                  <a:gd fmla="*/ 434887 w 605804" name="connsiteX40"/>
                  <a:gd fmla="*/ 246823 h 561262" name="connsiteY40"/>
                  <a:gd fmla="*/ 461718 w 605804" name="connsiteX41"/>
                  <a:gd fmla="*/ 246823 h 561262" name="connsiteY41"/>
                  <a:gd fmla="*/ 461718 w 605804" name="connsiteX42"/>
                  <a:gd fmla="*/ 278063 h 561262" name="connsiteY42"/>
                  <a:gd fmla="*/ 574517 w 605804" name="connsiteX43"/>
                  <a:gd fmla="*/ 390694 h 561262" name="connsiteY43"/>
                  <a:gd fmla="*/ 605804 w 605804" name="connsiteX44"/>
                  <a:gd fmla="*/ 390694 h 561262" name="connsiteY44"/>
                  <a:gd fmla="*/ 605804 w 605804" name="connsiteX45"/>
                  <a:gd fmla="*/ 417391 h 561262" name="connsiteY45"/>
                  <a:gd fmla="*/ 574517 w 605804" name="connsiteX46"/>
                  <a:gd fmla="*/ 417391 h 561262" name="connsiteY46"/>
                  <a:gd fmla="*/ 461718 w 605804" name="connsiteX47"/>
                  <a:gd fmla="*/ 529929 h 561262" name="connsiteY47"/>
                  <a:gd fmla="*/ 461718 w 605804" name="connsiteX48"/>
                  <a:gd fmla="*/ 561262 h 561262" name="connsiteY48"/>
                  <a:gd fmla="*/ 434887 w 605804" name="connsiteX49"/>
                  <a:gd fmla="*/ 561262 h 561262" name="connsiteY49"/>
                  <a:gd fmla="*/ 434887 w 605804" name="connsiteX50"/>
                  <a:gd fmla="*/ 530115 h 561262" name="connsiteY50"/>
                  <a:gd fmla="*/ 322087 w 605804" name="connsiteX51"/>
                  <a:gd fmla="*/ 417484 h 561262" name="connsiteY51"/>
                  <a:gd fmla="*/ 290800 w 605804" name="connsiteX52"/>
                  <a:gd fmla="*/ 417484 h 561262" name="connsiteY52"/>
                  <a:gd fmla="*/ 290800 w 605804" name="connsiteX53"/>
                  <a:gd fmla="*/ 390694 h 561262" name="connsiteY53"/>
                  <a:gd fmla="*/ 322087 w 605804" name="connsiteX54"/>
                  <a:gd fmla="*/ 390694 h 561262" name="connsiteY54"/>
                  <a:gd fmla="*/ 434887 w 605804" name="connsiteX55"/>
                  <a:gd fmla="*/ 278063 h 561262" name="connsiteY55"/>
                  <a:gd fmla="*/ 229238 w 605804" name="connsiteX56"/>
                  <a:gd fmla="*/ 401 h 561262" name="connsiteY56"/>
                  <a:gd fmla="*/ 284946 w 605804" name="connsiteX57"/>
                  <a:gd fmla="*/ 12174 h 561262" name="connsiteY57"/>
                  <a:gd fmla="*/ 312057 w 605804" name="connsiteX58"/>
                  <a:gd fmla="*/ 37295 h 561262" name="connsiteY58"/>
                  <a:gd fmla="*/ 341954 w 605804" name="connsiteX59"/>
                  <a:gd fmla="*/ 131662 h 561262" name="connsiteY59"/>
                  <a:gd fmla="*/ 339911 w 605804" name="connsiteX60"/>
                  <a:gd fmla="*/ 140098 h 561262" name="connsiteY60"/>
                  <a:gd fmla="*/ 347896 w 605804" name="connsiteX61"/>
                  <a:gd fmla="*/ 179773 h 561262" name="connsiteY61"/>
                  <a:gd fmla="*/ 328677 w 605804" name="connsiteX62"/>
                  <a:gd fmla="*/ 213144 h 561262" name="connsiteY62"/>
                  <a:gd fmla="*/ 315214 w 605804" name="connsiteX63"/>
                  <a:gd fmla="*/ 249945 h 561262" name="connsiteY63"/>
                  <a:gd fmla="*/ 315214 w 605804" name="connsiteX64"/>
                  <a:gd fmla="*/ 295831 h 561262" name="connsiteY64"/>
                  <a:gd fmla="*/ 317628 w 605804" name="connsiteX65"/>
                  <a:gd fmla="*/ 299632 h 561262" name="connsiteY65"/>
                  <a:gd fmla="*/ 334712 w 605804" name="connsiteX66"/>
                  <a:gd fmla="*/ 308438 h 561262" name="connsiteY66"/>
                  <a:gd fmla="*/ 303794 w 605804" name="connsiteX67"/>
                  <a:gd fmla="*/ 368877 h 561262" name="connsiteY67"/>
                  <a:gd fmla="*/ 290795 w 605804" name="connsiteX68"/>
                  <a:gd fmla="*/ 368877 h 561262" name="connsiteY68"/>
                  <a:gd fmla="*/ 268976 w 605804" name="connsiteX69"/>
                  <a:gd fmla="*/ 390662 h 561262" name="connsiteY69"/>
                  <a:gd fmla="*/ 268976 w 605804" name="connsiteX70"/>
                  <a:gd fmla="*/ 417359 h 561262" name="connsiteY70"/>
                  <a:gd fmla="*/ 290795 w 605804" name="connsiteX71"/>
                  <a:gd fmla="*/ 439050 h 561262" name="connsiteY71"/>
                  <a:gd fmla="*/ 303794 w 605804" name="connsiteX72"/>
                  <a:gd fmla="*/ 439050 h 561262" name="connsiteY72"/>
                  <a:gd fmla="*/ 328398 w 605804" name="connsiteX73"/>
                  <a:gd fmla="*/ 491332 h 561262" name="connsiteY73"/>
                  <a:gd fmla="*/ 267769 w 605804" name="connsiteX74"/>
                  <a:gd fmla="*/ 491332 h 561262" name="connsiteY74"/>
                  <a:gd fmla="*/ 205655 w 605804" name="connsiteX75"/>
                  <a:gd fmla="*/ 491332 h 561262" name="connsiteY75"/>
                  <a:gd fmla="*/ 0 w 605804" name="connsiteX76"/>
                  <a:gd fmla="*/ 491332 h 561262" name="connsiteY76"/>
                  <a:gd fmla="*/ 0 w 605804" name="connsiteX77"/>
                  <a:gd fmla="*/ 424775 h 561262" name="connsiteY77"/>
                  <a:gd fmla="*/ 16991 w 605804" name="connsiteX78"/>
                  <a:gd fmla="*/ 388529 h 561262" name="connsiteY78"/>
                  <a:gd fmla="*/ 155704 w 605804" name="connsiteX79"/>
                  <a:gd fmla="*/ 299632 h 561262" name="connsiteY79"/>
                  <a:gd fmla="*/ 157839 w 605804" name="connsiteX80"/>
                  <a:gd fmla="*/ 295831 h 561262" name="connsiteY80"/>
                  <a:gd fmla="*/ 157839 w 605804" name="connsiteX81"/>
                  <a:gd fmla="*/ 249945 h 561262" name="connsiteY81"/>
                  <a:gd fmla="*/ 144376 w 605804" name="connsiteX82"/>
                  <a:gd fmla="*/ 213144 h 561262" name="connsiteY82"/>
                  <a:gd fmla="*/ 125157 w 605804" name="connsiteX83"/>
                  <a:gd fmla="*/ 179773 h 561262" name="connsiteY83"/>
                  <a:gd fmla="*/ 132678 w 605804" name="connsiteX84"/>
                  <a:gd fmla="*/ 140098 h 561262" name="connsiteY84"/>
                  <a:gd fmla="*/ 130728 w 605804" name="connsiteX85"/>
                  <a:gd fmla="*/ 131662 h 561262" name="connsiteY85"/>
                  <a:gd fmla="*/ 130449 w 605804" name="connsiteX86"/>
                  <a:gd fmla="*/ 85313 h 561262" name="connsiteY86"/>
                  <a:gd fmla="*/ 157561 w 605804" name="connsiteX87"/>
                  <a:gd fmla="*/ 37852 h 561262" name="connsiteY87"/>
                  <a:gd fmla="*/ 182722 w 605804" name="connsiteX88"/>
                  <a:gd fmla="*/ 17087 h 561262" name="connsiteY88"/>
                  <a:gd fmla="*/ 207141 w 605804" name="connsiteX89"/>
                  <a:gd fmla="*/ 4665 h 561262" name="connsiteY89"/>
                  <a:gd fmla="*/ 229238 w 605804" name="connsiteX90"/>
                  <a:gd fmla="*/ 401 h 561262" name="connsiteY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b="b" l="l" r="r" t="t"/>
                <a:pathLst>
                  <a:path h="561262" w="605804">
                    <a:moveTo>
                      <a:pt x="445285" y="326174"/>
                    </a:moveTo>
                    <a:cubicBezTo>
                      <a:pt x="443428" y="326174"/>
                      <a:pt x="441943" y="327658"/>
                      <a:pt x="441943" y="329512"/>
                    </a:cubicBezTo>
                    <a:lnTo>
                      <a:pt x="441943" y="343787"/>
                    </a:lnTo>
                    <a:cubicBezTo>
                      <a:pt x="432752" y="345085"/>
                      <a:pt x="425510" y="348422"/>
                      <a:pt x="419754" y="353799"/>
                    </a:cubicBezTo>
                    <a:cubicBezTo>
                      <a:pt x="413627" y="359732"/>
                      <a:pt x="410470" y="367333"/>
                      <a:pt x="410470" y="376603"/>
                    </a:cubicBezTo>
                    <a:cubicBezTo>
                      <a:pt x="410470" y="386800"/>
                      <a:pt x="413441" y="394494"/>
                      <a:pt x="419290" y="399778"/>
                    </a:cubicBezTo>
                    <a:cubicBezTo>
                      <a:pt x="425139" y="405155"/>
                      <a:pt x="434516" y="410346"/>
                      <a:pt x="447420" y="415352"/>
                    </a:cubicBezTo>
                    <a:cubicBezTo>
                      <a:pt x="452619" y="417762"/>
                      <a:pt x="456333" y="420080"/>
                      <a:pt x="458375" y="422397"/>
                    </a:cubicBezTo>
                    <a:cubicBezTo>
                      <a:pt x="460511" y="424807"/>
                      <a:pt x="461532" y="428145"/>
                      <a:pt x="461532" y="432409"/>
                    </a:cubicBezTo>
                    <a:cubicBezTo>
                      <a:pt x="461532" y="436117"/>
                      <a:pt x="460511" y="439083"/>
                      <a:pt x="458561" y="441493"/>
                    </a:cubicBezTo>
                    <a:cubicBezTo>
                      <a:pt x="456519" y="443811"/>
                      <a:pt x="453548" y="444923"/>
                      <a:pt x="449648" y="444923"/>
                    </a:cubicBezTo>
                    <a:cubicBezTo>
                      <a:pt x="444914" y="444923"/>
                      <a:pt x="441107" y="443440"/>
                      <a:pt x="438136" y="440474"/>
                    </a:cubicBezTo>
                    <a:cubicBezTo>
                      <a:pt x="435630" y="438156"/>
                      <a:pt x="434237" y="434263"/>
                      <a:pt x="433773" y="429350"/>
                    </a:cubicBezTo>
                    <a:cubicBezTo>
                      <a:pt x="433680" y="427403"/>
                      <a:pt x="431916" y="426012"/>
                      <a:pt x="429966" y="426012"/>
                    </a:cubicBezTo>
                    <a:lnTo>
                      <a:pt x="410377" y="426383"/>
                    </a:lnTo>
                    <a:cubicBezTo>
                      <a:pt x="408242" y="426383"/>
                      <a:pt x="406385" y="428237"/>
                      <a:pt x="406571" y="430369"/>
                    </a:cubicBezTo>
                    <a:cubicBezTo>
                      <a:pt x="407035" y="440752"/>
                      <a:pt x="410470" y="448724"/>
                      <a:pt x="416690" y="454471"/>
                    </a:cubicBezTo>
                    <a:cubicBezTo>
                      <a:pt x="423375" y="460497"/>
                      <a:pt x="431916" y="464112"/>
                      <a:pt x="441943" y="465317"/>
                    </a:cubicBezTo>
                    <a:lnTo>
                      <a:pt x="441943" y="478666"/>
                    </a:lnTo>
                    <a:cubicBezTo>
                      <a:pt x="441943" y="480520"/>
                      <a:pt x="443428" y="482003"/>
                      <a:pt x="445285" y="482003"/>
                    </a:cubicBezTo>
                    <a:lnTo>
                      <a:pt x="457261" y="482003"/>
                    </a:lnTo>
                    <a:cubicBezTo>
                      <a:pt x="459118" y="482003"/>
                      <a:pt x="460603" y="480520"/>
                      <a:pt x="460603" y="478666"/>
                    </a:cubicBezTo>
                    <a:lnTo>
                      <a:pt x="460603" y="464854"/>
                    </a:lnTo>
                    <a:cubicBezTo>
                      <a:pt x="468773" y="463371"/>
                      <a:pt x="475365" y="460126"/>
                      <a:pt x="480471" y="455213"/>
                    </a:cubicBezTo>
                    <a:cubicBezTo>
                      <a:pt x="486506" y="449466"/>
                      <a:pt x="489477" y="441864"/>
                      <a:pt x="489477" y="432316"/>
                    </a:cubicBezTo>
                    <a:cubicBezTo>
                      <a:pt x="489477" y="422397"/>
                      <a:pt x="486506" y="414610"/>
                      <a:pt x="480564" y="409326"/>
                    </a:cubicBezTo>
                    <a:cubicBezTo>
                      <a:pt x="474622" y="403857"/>
                      <a:pt x="465245" y="398573"/>
                      <a:pt x="452619" y="393104"/>
                    </a:cubicBezTo>
                    <a:cubicBezTo>
                      <a:pt x="447142" y="390694"/>
                      <a:pt x="443428" y="388283"/>
                      <a:pt x="441479" y="385966"/>
                    </a:cubicBezTo>
                    <a:cubicBezTo>
                      <a:pt x="439436" y="383648"/>
                      <a:pt x="438508" y="380682"/>
                      <a:pt x="438229" y="376789"/>
                    </a:cubicBezTo>
                    <a:cubicBezTo>
                      <a:pt x="438229" y="373081"/>
                      <a:pt x="439250" y="370022"/>
                      <a:pt x="441107" y="367704"/>
                    </a:cubicBezTo>
                    <a:cubicBezTo>
                      <a:pt x="442964" y="365294"/>
                      <a:pt x="445935" y="364089"/>
                      <a:pt x="449741" y="364089"/>
                    </a:cubicBezTo>
                    <a:cubicBezTo>
                      <a:pt x="453548" y="364089"/>
                      <a:pt x="456519" y="365479"/>
                      <a:pt x="458932" y="368446"/>
                    </a:cubicBezTo>
                    <a:cubicBezTo>
                      <a:pt x="460789" y="370763"/>
                      <a:pt x="461903" y="374008"/>
                      <a:pt x="462275" y="378272"/>
                    </a:cubicBezTo>
                    <a:cubicBezTo>
                      <a:pt x="462367" y="380311"/>
                      <a:pt x="464131" y="381609"/>
                      <a:pt x="466081" y="381609"/>
                    </a:cubicBezTo>
                    <a:lnTo>
                      <a:pt x="485763" y="381424"/>
                    </a:lnTo>
                    <a:cubicBezTo>
                      <a:pt x="487991" y="381424"/>
                      <a:pt x="489755" y="379570"/>
                      <a:pt x="489569" y="377438"/>
                    </a:cubicBezTo>
                    <a:cubicBezTo>
                      <a:pt x="489105" y="368909"/>
                      <a:pt x="486227" y="361771"/>
                      <a:pt x="481307" y="355931"/>
                    </a:cubicBezTo>
                    <a:cubicBezTo>
                      <a:pt x="476108" y="349906"/>
                      <a:pt x="469145" y="346012"/>
                      <a:pt x="460603" y="344344"/>
                    </a:cubicBezTo>
                    <a:lnTo>
                      <a:pt x="460603" y="329512"/>
                    </a:lnTo>
                    <a:cubicBezTo>
                      <a:pt x="460603" y="327658"/>
                      <a:pt x="459118" y="326174"/>
                      <a:pt x="457261" y="326174"/>
                    </a:cubicBezTo>
                    <a:close/>
                    <a:moveTo>
                      <a:pt x="434887" y="246823"/>
                    </a:moveTo>
                    <a:lnTo>
                      <a:pt x="461718" y="246823"/>
                    </a:lnTo>
                    <a:lnTo>
                      <a:pt x="461718" y="278063"/>
                    </a:lnTo>
                    <a:cubicBezTo>
                      <a:pt x="521042" y="284367"/>
                      <a:pt x="568204" y="331458"/>
                      <a:pt x="574517" y="390694"/>
                    </a:cubicBezTo>
                    <a:lnTo>
                      <a:pt x="605804" y="390694"/>
                    </a:lnTo>
                    <a:lnTo>
                      <a:pt x="605804" y="417391"/>
                    </a:lnTo>
                    <a:lnTo>
                      <a:pt x="574517" y="417391"/>
                    </a:lnTo>
                    <a:cubicBezTo>
                      <a:pt x="568204" y="476534"/>
                      <a:pt x="521042" y="523626"/>
                      <a:pt x="461718" y="529929"/>
                    </a:cubicBezTo>
                    <a:lnTo>
                      <a:pt x="461718" y="561262"/>
                    </a:lnTo>
                    <a:lnTo>
                      <a:pt x="434887" y="561262"/>
                    </a:lnTo>
                    <a:lnTo>
                      <a:pt x="434887" y="530115"/>
                    </a:lnTo>
                    <a:cubicBezTo>
                      <a:pt x="375563" y="523811"/>
                      <a:pt x="328400" y="476719"/>
                      <a:pt x="322087" y="417484"/>
                    </a:cubicBezTo>
                    <a:lnTo>
                      <a:pt x="290800" y="417484"/>
                    </a:lnTo>
                    <a:lnTo>
                      <a:pt x="290800" y="390694"/>
                    </a:lnTo>
                    <a:lnTo>
                      <a:pt x="322087" y="390694"/>
                    </a:lnTo>
                    <a:cubicBezTo>
                      <a:pt x="328400" y="331458"/>
                      <a:pt x="375563" y="284367"/>
                      <a:pt x="434887" y="278063"/>
                    </a:cubicBezTo>
                    <a:close/>
                    <a:moveTo>
                      <a:pt x="229238" y="401"/>
                    </a:moveTo>
                    <a:cubicBezTo>
                      <a:pt x="253564" y="-1638"/>
                      <a:pt x="271855" y="4387"/>
                      <a:pt x="284946" y="12174"/>
                    </a:cubicBezTo>
                    <a:cubicBezTo>
                      <a:pt x="304629" y="22927"/>
                      <a:pt x="312057" y="37295"/>
                      <a:pt x="312057" y="37295"/>
                    </a:cubicBezTo>
                    <a:cubicBezTo>
                      <a:pt x="312057" y="37295"/>
                      <a:pt x="357180" y="40447"/>
                      <a:pt x="341954" y="131662"/>
                    </a:cubicBezTo>
                    <a:cubicBezTo>
                      <a:pt x="341396" y="134443"/>
                      <a:pt x="340654" y="137224"/>
                      <a:pt x="339911" y="140098"/>
                    </a:cubicBezTo>
                    <a:cubicBezTo>
                      <a:pt x="348453" y="140098"/>
                      <a:pt x="357273" y="146772"/>
                      <a:pt x="347896" y="179773"/>
                    </a:cubicBezTo>
                    <a:cubicBezTo>
                      <a:pt x="340561" y="205450"/>
                      <a:pt x="333876" y="212773"/>
                      <a:pt x="328677" y="213144"/>
                    </a:cubicBezTo>
                    <a:cubicBezTo>
                      <a:pt x="326820" y="224917"/>
                      <a:pt x="322270" y="237709"/>
                      <a:pt x="315214" y="249945"/>
                    </a:cubicBezTo>
                    <a:lnTo>
                      <a:pt x="315214" y="295831"/>
                    </a:lnTo>
                    <a:cubicBezTo>
                      <a:pt x="315214" y="297407"/>
                      <a:pt x="316142" y="298890"/>
                      <a:pt x="317628" y="299632"/>
                    </a:cubicBezTo>
                    <a:cubicBezTo>
                      <a:pt x="320785" y="301115"/>
                      <a:pt x="326727" y="304267"/>
                      <a:pt x="334712" y="308438"/>
                    </a:cubicBezTo>
                    <a:cubicBezTo>
                      <a:pt x="320135" y="325773"/>
                      <a:pt x="309364" y="346259"/>
                      <a:pt x="303794" y="368877"/>
                    </a:cubicBezTo>
                    <a:lnTo>
                      <a:pt x="290795" y="368877"/>
                    </a:lnTo>
                    <a:cubicBezTo>
                      <a:pt x="278818" y="368877"/>
                      <a:pt x="268976" y="378611"/>
                      <a:pt x="268976" y="390662"/>
                    </a:cubicBezTo>
                    <a:lnTo>
                      <a:pt x="268976" y="417359"/>
                    </a:lnTo>
                    <a:cubicBezTo>
                      <a:pt x="268976" y="429317"/>
                      <a:pt x="278818" y="439050"/>
                      <a:pt x="290795" y="439050"/>
                    </a:cubicBezTo>
                    <a:lnTo>
                      <a:pt x="303794" y="439050"/>
                    </a:lnTo>
                    <a:cubicBezTo>
                      <a:pt x="308529" y="458239"/>
                      <a:pt x="317071" y="475944"/>
                      <a:pt x="328398" y="491332"/>
                    </a:cubicBezTo>
                    <a:lnTo>
                      <a:pt x="267769" y="491332"/>
                    </a:lnTo>
                    <a:lnTo>
                      <a:pt x="205655" y="491332"/>
                    </a:lnTo>
                    <a:lnTo>
                      <a:pt x="0" y="491332"/>
                    </a:lnTo>
                    <a:lnTo>
                      <a:pt x="0" y="424775"/>
                    </a:lnTo>
                    <a:cubicBezTo>
                      <a:pt x="0" y="410777"/>
                      <a:pt x="6221" y="397429"/>
                      <a:pt x="16991" y="388529"/>
                    </a:cubicBezTo>
                    <a:cubicBezTo>
                      <a:pt x="77341" y="338936"/>
                      <a:pt x="142519" y="306121"/>
                      <a:pt x="155704" y="299632"/>
                    </a:cubicBezTo>
                    <a:cubicBezTo>
                      <a:pt x="157189" y="299076"/>
                      <a:pt x="158211" y="297407"/>
                      <a:pt x="157839" y="295831"/>
                    </a:cubicBezTo>
                    <a:lnTo>
                      <a:pt x="157839" y="249945"/>
                    </a:lnTo>
                    <a:cubicBezTo>
                      <a:pt x="150690" y="237709"/>
                      <a:pt x="146233" y="224731"/>
                      <a:pt x="144376" y="213144"/>
                    </a:cubicBezTo>
                    <a:cubicBezTo>
                      <a:pt x="139270" y="212773"/>
                      <a:pt x="132492" y="205450"/>
                      <a:pt x="125157" y="179773"/>
                    </a:cubicBezTo>
                    <a:cubicBezTo>
                      <a:pt x="115965" y="147236"/>
                      <a:pt x="124322" y="140376"/>
                      <a:pt x="132678" y="140098"/>
                    </a:cubicBezTo>
                    <a:cubicBezTo>
                      <a:pt x="131935" y="137224"/>
                      <a:pt x="131192" y="134536"/>
                      <a:pt x="130728" y="131662"/>
                    </a:cubicBezTo>
                    <a:cubicBezTo>
                      <a:pt x="127478" y="115255"/>
                      <a:pt x="126643" y="100052"/>
                      <a:pt x="130449" y="85313"/>
                    </a:cubicBezTo>
                    <a:cubicBezTo>
                      <a:pt x="135092" y="65661"/>
                      <a:pt x="145676" y="49995"/>
                      <a:pt x="157561" y="37852"/>
                    </a:cubicBezTo>
                    <a:cubicBezTo>
                      <a:pt x="165174" y="29879"/>
                      <a:pt x="173716" y="22834"/>
                      <a:pt x="182722" y="17087"/>
                    </a:cubicBezTo>
                    <a:cubicBezTo>
                      <a:pt x="190150" y="12081"/>
                      <a:pt x="198227" y="7632"/>
                      <a:pt x="207141" y="4665"/>
                    </a:cubicBezTo>
                    <a:cubicBezTo>
                      <a:pt x="214011" y="2255"/>
                      <a:pt x="221439" y="772"/>
                      <a:pt x="229238" y="401"/>
                    </a:cubicBezTo>
                    <a:close/>
                  </a:path>
                </a:pathLst>
              </a:custGeom>
              <a:solidFill>
                <a:schemeClr val="bg1"/>
              </a:solidFill>
              <a:ln cap="rnd" w="381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120949" compatLnSpc="1" forceAA="0" fromWordArt="0" lIns="241899" numCol="1" rIns="241899" rot="0" rtlCol="0" spcCol="0" spcFirstLastPara="0" tIns="120949" vert="horz"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2417274"/>
                <a:endParaRPr altLang="en-US" b="1" lang="zh-CN" sz="1323">
                  <a:solidFill>
                    <a:schemeClr val="bg2">
                      <a:lumMod val="25000"/>
                    </a:schemeClr>
                  </a:solidFill>
                  <a:cs typeface="+mn-ea"/>
                  <a:sym typeface="+mn-lt"/>
                </a:endParaRPr>
              </a:p>
            </p:txBody>
          </p:sp>
          <p:sp>
            <p:nvSpPr>
              <p:cNvPr id="8" name="1">
                <a:extLst>
                  <a:ext uri="{FF2B5EF4-FFF2-40B4-BE49-F238E27FC236}">
                    <a16:creationId xmlns:a16="http://schemas.microsoft.com/office/drawing/2014/main" id="{C6941674-B50E-4138-B8C0-D5DAD53D5B33}"/>
                  </a:ext>
                </a:extLst>
              </p:cNvPr>
              <p:cNvSpPr/>
              <p:nvPr/>
            </p:nvSpPr>
            <p:spPr>
              <a:xfrm>
                <a:off x="6958774" y="1451949"/>
                <a:ext cx="4328351" cy="355103"/>
              </a:xfrm>
              <a:prstGeom prst="rect">
                <a:avLst/>
              </a:prstGeom>
              <a:solidFill>
                <a:schemeClr val="accent1"/>
              </a:solidFill>
              <a:ln algn="ctr" cap="flat" cmpd="sng" w="762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120949" compatLnSpc="1" forceAA="0" fromWordArt="0" lIns="241899" numCol="1" rIns="241899" rot="0" rtlCol="0" spcCol="0" spcFirstLastPara="0" tIns="120949" vert="horz" wrap="square">
                <a:noAutofit/>
              </a:bodyPr>
              <a:lstStyle/>
              <a:p>
                <a:r>
                  <a:rPr altLang="zh-CN" b="1" lang="en-US" sz="1852">
                    <a:solidFill>
                      <a:schemeClr val="bg1"/>
                    </a:solidFill>
                    <a:cs typeface="+mn-ea"/>
                    <a:sym typeface="+mn-lt"/>
                  </a:rPr>
                  <a:t>HDV与HBV同时感染</a:t>
                </a:r>
              </a:p>
            </p:txBody>
          </p:sp>
          <p:sp>
            <p:nvSpPr>
              <p:cNvPr id="9" name="1">
                <a:extLst>
                  <a:ext uri="{FF2B5EF4-FFF2-40B4-BE49-F238E27FC236}">
                    <a16:creationId xmlns:a16="http://schemas.microsoft.com/office/drawing/2014/main" id="{47578E6D-ECA1-4C55-AD9C-DF73B95F8401}"/>
                  </a:ext>
                </a:extLst>
              </p:cNvPr>
              <p:cNvSpPr/>
              <p:nvPr/>
            </p:nvSpPr>
            <p:spPr bwMode="auto">
              <a:xfrm>
                <a:off x="6740694" y="1810391"/>
                <a:ext cx="4776402" cy="1883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123806" lIns="238089" rIns="238089" tIns="123806" wrap="square">
                <a:noAutofit/>
              </a:bodyPr>
              <a:lstStyle>
                <a:defPPr>
                  <a:defRPr lang="zh-CN"/>
                </a:defPPr>
                <a:lvl1pPr algn="l" defTabSz="913765" eaLnBrk="1" hangingPunct="1" latinLnBrk="0" marL="0" rtl="0">
                  <a:defRPr kern="1200" sz="1800">
                    <a:solidFill>
                      <a:schemeClr val="tx1"/>
                    </a:solidFill>
                  </a:defRPr>
                </a:lvl1pPr>
                <a:lvl2pPr algn="l" defTabSz="913765" eaLnBrk="1" hangingPunct="1" latinLnBrk="0" marL="457200" rtl="0">
                  <a:defRPr kern="1200" sz="1800">
                    <a:solidFill>
                      <a:schemeClr val="tx1"/>
                    </a:solidFill>
                  </a:defRPr>
                </a:lvl2pPr>
                <a:lvl3pPr algn="l" defTabSz="913765" eaLnBrk="1" hangingPunct="1" latinLnBrk="0" marL="914400" rtl="0">
                  <a:defRPr kern="1200" sz="1800">
                    <a:solidFill>
                      <a:schemeClr val="tx1"/>
                    </a:solidFill>
                  </a:defRPr>
                </a:lvl3pPr>
                <a:lvl4pPr algn="l" defTabSz="913765" eaLnBrk="1" hangingPunct="1" latinLnBrk="0" marL="1371600" rtl="0">
                  <a:defRPr kern="1200" sz="1800">
                    <a:solidFill>
                      <a:schemeClr val="tx1"/>
                    </a:solidFill>
                  </a:defRPr>
                </a:lvl4pPr>
                <a:lvl5pPr algn="l" defTabSz="913765" eaLnBrk="1" hangingPunct="1" latinLnBrk="0" marL="1828800" rtl="0">
                  <a:defRPr kern="1200" sz="1800">
                    <a:solidFill>
                      <a:schemeClr val="tx1"/>
                    </a:solidFill>
                  </a:defRPr>
                </a:lvl5pPr>
                <a:lvl6pPr algn="l" defTabSz="913765" eaLnBrk="1" hangingPunct="1" latinLnBrk="0" marL="2286000" rtl="0">
                  <a:defRPr kern="1200" sz="1800">
                    <a:solidFill>
                      <a:schemeClr val="tx1"/>
                    </a:solidFill>
                  </a:defRPr>
                </a:lvl6pPr>
                <a:lvl7pPr algn="l" defTabSz="913765" eaLnBrk="1" hangingPunct="1" latinLnBrk="0" marL="2743200" rtl="0">
                  <a:defRPr kern="1200" sz="1800">
                    <a:solidFill>
                      <a:schemeClr val="tx1"/>
                    </a:solidFill>
                  </a:defRPr>
                </a:lvl7pPr>
                <a:lvl8pPr algn="l" defTabSz="913765" eaLnBrk="1" hangingPunct="1" latinLnBrk="0" marL="3200400" rtl="0">
                  <a:defRPr kern="1200" sz="1800">
                    <a:solidFill>
                      <a:schemeClr val="tx1"/>
                    </a:solidFill>
                  </a:defRPr>
                </a:lvl8pPr>
                <a:lvl9pPr algn="l" defTabSz="913765" eaLnBrk="1" hangingPunct="1" latinLnBrk="0" marL="3657600" rtl="0">
                  <a:defRPr kern="1200" sz="1800">
                    <a:solidFill>
                      <a:schemeClr val="tx1"/>
                    </a:solidFill>
                  </a:defRPr>
                </a:lvl9pPr>
              </a:lstStyle>
              <a:p>
                <a:pPr algn="just" defTabSz="2418954" hangingPunct="0">
                  <a:lnSpc>
                    <a:spcPct val="150000"/>
                  </a:lnSpc>
                  <a:spcBef>
                    <a:spcPct val="0"/>
                  </a:spcBef>
                </a:pPr>
                <a:r>
                  <a:rPr altLang="en-US" lang="zh-CN" sz="1600">
                    <a:solidFill>
                      <a:schemeClr val="bg2">
                        <a:lumMod val="25000"/>
                      </a:schemeClr>
                    </a:solidFill>
                    <a:cs typeface="+mn-ea"/>
                    <a:sym typeface="+mn-lt"/>
                  </a:rPr>
                  <a:t>见于既往无HDV感染，同时感染HDV与HBV，表现为急性丁型肝炎。其临床症状与急性乙型肝炎相似，在病程中可见两次胆红素和ALT升高。血清中HBsAg先出现，然后肝内HDAg阳性</a:t>
                </a:r>
              </a:p>
            </p:txBody>
          </p:sp>
        </p:grpSp>
        <p:pic>
          <p:nvPicPr>
            <p:cNvPr id="11" name="图片 10">
              <a:extLst>
                <a:ext uri="{FF2B5EF4-FFF2-40B4-BE49-F238E27FC236}">
                  <a16:creationId xmlns:a16="http://schemas.microsoft.com/office/drawing/2014/main" id="{6AAEB871-6915-4339-AC71-AC45B18042F1}"/>
                </a:ext>
              </a:extLst>
            </p:cNvPr>
            <p:cNvPicPr>
              <a:picLocks noChangeAspect="1"/>
            </p:cNvPicPr>
            <p:nvPr/>
          </p:nvPicPr>
          <p:blipFill>
            <a:blip r:embed="rId2">
              <a:extLst>
                <a:ext uri="{28A0092B-C50C-407E-A947-70E740481C1C}">
                  <a14:useLocalDpi val="0"/>
                </a:ext>
              </a:extLst>
            </a:blip>
            <a:srcRect l="13445" r="35078"/>
            <a:stretch>
              <a:fillRect/>
            </a:stretch>
          </p:blipFill>
          <p:spPr>
            <a:xfrm>
              <a:off x="345608" y="1886517"/>
              <a:ext cx="3232728" cy="4186627"/>
            </a:xfrm>
            <a:prstGeom prst="rect">
              <a:avLst/>
            </a:prstGeom>
          </p:spPr>
        </p:pic>
        <p:pic>
          <p:nvPicPr>
            <p:cNvPr id="13" name="图片 12">
              <a:extLst>
                <a:ext uri="{FF2B5EF4-FFF2-40B4-BE49-F238E27FC236}">
                  <a16:creationId xmlns:a16="http://schemas.microsoft.com/office/drawing/2014/main" id="{E0748A6F-7163-4F13-819E-D16999060FB2}"/>
                </a:ext>
              </a:extLst>
            </p:cNvPr>
            <p:cNvPicPr>
              <a:picLocks noChangeAspect="1"/>
            </p:cNvPicPr>
            <p:nvPr/>
          </p:nvPicPr>
          <p:blipFill>
            <a:blip r:embed="rId3">
              <a:extLst>
                <a:ext uri="{28A0092B-C50C-407E-A947-70E740481C1C}">
                  <a14:useLocalDpi val="0"/>
                </a:ext>
              </a:extLst>
            </a:blip>
            <a:srcRect l="26804" r="21719"/>
            <a:stretch>
              <a:fillRect/>
            </a:stretch>
          </p:blipFill>
          <p:spPr>
            <a:xfrm>
              <a:off x="8600964" y="1886517"/>
              <a:ext cx="3232728" cy="4186627"/>
            </a:xfrm>
            <a:prstGeom prst="rect">
              <a:avLst/>
            </a:prstGeom>
          </p:spPr>
        </p:pic>
      </p:grpSp>
    </p:spTree>
    <p:extLst>
      <p:ext uri="{BB962C8B-B14F-4D97-AF65-F5344CB8AC3E}">
        <p14:creationId val="32184082"/>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ISLIDE.ICON" val="#370806;#405327;#405095;"/>
</p:tagLst>
</file>

<file path=ppt/tags/tag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zmr223p">
      <a:majorFont>
        <a:latin typeface="思源黑体 CN" panose="020f0302020204030204"/>
        <a:ea typeface="思源黑体 CN"/>
        <a:cs typeface="Arial"/>
      </a:majorFont>
      <a:minorFont>
        <a:latin typeface="思源黑体 CN" panose="020f0302020204030204"/>
        <a:ea typeface="思源黑体 CN"/>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169</Paragraphs>
  <Slides>24</Slides>
  <Notes>0</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24</vt:i4>
      </vt:variant>
    </vt:vector>
  </HeadingPairs>
  <TitlesOfParts>
    <vt:vector baseType="lpstr" size="33">
      <vt:lpstr>Arial</vt:lpstr>
      <vt:lpstr>思源黑体 CN</vt:lpstr>
      <vt:lpstr>Calibri Light</vt:lpstr>
      <vt:lpstr>Calibri</vt:lpstr>
      <vt:lpstr>等线 Light</vt:lpstr>
      <vt:lpstr>等线</vt:lpstr>
      <vt:lpstr>思源黑体 CN Heavy</vt:lpstr>
      <vt:lpstr>字体视界-哈鹿体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2021-08-22T11:48:48Z</dcterms:created>
  <cp:lastPrinted>2021-08-22T11:48:48Z</cp:lastPrinted>
  <dcterms:modified xsi:type="dcterms:W3CDTF">2021-08-22T05:36:19Z</dcterms:modified>
  <cp:revision>1</cp:revision>
</cp:coreProperties>
</file>