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9" r:id="rId5"/>
    <p:sldId id="260" r:id="rId6"/>
    <p:sldId id="641" r:id="rId7"/>
    <p:sldId id="518" r:id="rId8"/>
    <p:sldId id="519" r:id="rId9"/>
    <p:sldId id="521" r:id="rId10"/>
    <p:sldId id="620" r:id="rId11"/>
    <p:sldId id="621" r:id="rId12"/>
    <p:sldId id="525" r:id="rId13"/>
    <p:sldId id="530" r:id="rId14"/>
    <p:sldId id="573" r:id="rId15"/>
    <p:sldId id="531" r:id="rId16"/>
    <p:sldId id="532" r:id="rId17"/>
    <p:sldId id="261" r:id="rId18"/>
    <p:sldId id="623" r:id="rId19"/>
    <p:sldId id="625" r:id="rId20"/>
    <p:sldId id="626" r:id="rId21"/>
    <p:sldId id="627" r:id="rId22"/>
    <p:sldId id="628" r:id="rId23"/>
    <p:sldId id="630" r:id="rId24"/>
    <p:sldId id="632" r:id="rId25"/>
    <p:sldId id="633" r:id="rId26"/>
    <p:sldId id="642" r:id="rId27"/>
    <p:sldId id="262" r:id="rId28"/>
    <p:sldId id="644" r:id="rId29"/>
    <p:sldId id="258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DAFD-1165-4C70-936B-7432C7F3EA3C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04F6E-9213-4688-B9C6-6E6D2E4CD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20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B5A98-4063-40E1-B14A-AB8C5DAF2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CC7432C-EB77-48A3-B2BE-99B2EBB9E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32D769-3589-4545-AEF6-81805BA7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65D8C4-A482-4A63-80A3-97A78F12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2688E-61AC-4ADA-B75B-A4137CD4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2943711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7F0E31-D566-4ED5-9D77-9BCACFC1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C45F7F-8FA4-4B4A-AC52-4A725FEB7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33691E-A16F-42A5-B8D0-30A2C6DF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1348B5-9B13-41CC-B82C-59F3BA05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FAC0E5-6712-4113-A81E-B4FDFEA3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093411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7A87EA-F0A7-40C4-AAC7-5E80C8A9C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DF9C63-6F6D-4254-87D0-C3C3E402B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F1CE03-1D7C-4905-A0F8-C54B33D2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CEEA2B-7829-4349-A05A-1CFED4E4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B7F7C7-FFAB-4023-80A7-6089B72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266475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0466133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910264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689161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906565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884659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331116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883266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936888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424B7-80DA-4857-BCAD-1ABB76D3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AFD568-D1A6-41A0-9672-2A610B341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71DA48-FB4E-43EE-8E24-72F45CED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92D6A-EDE3-41AA-A905-A4687999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027FFC-E308-49EA-A697-ADF3E22B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755727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788538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5805743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011559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4EACED-9EB8-4DF0-BEA7-FCC6B709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AD7A00-2CD2-4DCA-B423-92E5751D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09DD99-7214-496B-9119-71812839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2688B6-65B5-4BC5-B290-5E593947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BA6C74-160D-4FB6-B539-133D3921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854569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B70502-9CA6-49B9-96AE-89638F62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7C6EBA-E603-483B-8910-0157647E9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64597B-B7C7-4377-A5FE-C3043E3BE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8FCE09-6BAE-400B-ABB9-90312B58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7521DE-F131-4EFF-802D-7D548E3E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B1E7D0-DE97-4691-B474-A4939708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41465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A6554-0DA7-4B2D-95D4-128E9966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F32A05-2E56-419B-9CEA-2F6517946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382D2B-D4CA-46AC-B6F8-A2CD14889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6F18C9-CF59-4540-BCB0-5239ECE39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B2E689D-C29A-461B-8833-2C9F18DA3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6A734F-5C3C-4A8B-ABFF-F9D4C3D2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F9C2B6-06A8-4330-B0C2-CAB4E63A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EA3CBCD-21F5-4124-875C-883E33D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27851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F2782-1F5D-4894-960F-C8793B9F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4294CC-F66E-4E07-9566-63A67DF7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F52CA6-4529-4ADC-81D8-BA7427AC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8128F2-AF2D-4A3F-9ECD-EB940DBE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695893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A896EF-FBFD-459E-BCD2-18336161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D7FB31F-5F2C-4208-8078-EB4C7A8A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7C3B1E-81D6-4896-B901-CA2A22AA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031139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6124A8-F881-4A48-B6F9-74BBCE4F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502C2D-3874-4108-8AC0-C3B396EB4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8B0DE9-1899-414A-BBDE-0E9B2F2B5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B98B6B-CB6C-48D7-A5CA-ED9F89DD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3F43BF-1EFE-4959-A38B-83E64A00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4DC484-8AEE-4BFC-8F97-5C9EAB0A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212632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F7B6F-7392-4E91-8B1C-27795A86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088A56-F174-400F-9205-B9312A490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648252-2220-4886-A00B-3E77A76D1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37F112-A541-4B3B-8CDB-EDDAB811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B7AA9C-4F1B-42DF-B36B-4C8037DF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DC6F3-70D9-457C-8946-40324270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042323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media/image2.png" Type="http://schemas.openxmlformats.org/officeDocument/2006/relationships/image"/><Relationship Id="rId14" Target="../media/image3.png" Type="http://schemas.openxmlformats.org/officeDocument/2006/relationships/image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D52A37-1368-451C-8730-6A9D8F95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F8CA16-68DD-49D0-BBC2-4FD5E6CAF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04D5F0-EA48-442B-893A-206FA48EC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文泉驿正黑" panose="02000603000000000000" pitchFamily="2" charset="-122"/>
                <a:ea typeface="文泉驿正黑" panose="02000603000000000000" pitchFamily="2" charset="-122"/>
              </a:defRPr>
            </a:lvl1pPr>
          </a:lstStyle>
          <a:p>
            <a:fld id="{EB85802C-AEAD-4BB6-A211-B7A4A1B137BB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F3BE39-2315-408A-85E2-0271677C4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文泉驿正黑" panose="02000603000000000000" pitchFamily="2" charset="-122"/>
                <a:ea typeface="文泉驿正黑" panose="02000603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1AC507-2251-42EF-8594-60A044AB3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文泉驿正黑" panose="02000603000000000000" pitchFamily="2" charset="-122"/>
                <a:ea typeface="文泉驿正黑" panose="02000603000000000000" pitchFamily="2" charset="-122"/>
              </a:defRPr>
            </a:lvl1pPr>
          </a:lstStyle>
          <a:p>
            <a:fld id="{34D37606-D5E2-436E-ACDC-4588F755102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8869C5-C336-478F-A740-8D51D9E3FD0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A68A3F-95EC-4507-A71C-13A4AB4453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r="80081" b="47863"/>
          <a:stretch>
            <a:fillRect/>
          </a:stretch>
        </p:blipFill>
        <p:spPr>
          <a:xfrm>
            <a:off x="0" y="681037"/>
            <a:ext cx="2428568" cy="31782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CDC34E-DEAC-452A-8CE7-1BF3E1CA31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biLevel thresh="25000"/>
            <a:extLst>
              <a:ext uri="{28A0092B-C50C-407E-A947-70E740481C1C}">
                <a14:useLocalDpi val="0"/>
              </a:ext>
            </a:extLst>
          </a:blip>
          <a:srcRect l="54040" t="50000" b="25033"/>
          <a:stretch>
            <a:fillRect/>
          </a:stretch>
        </p:blipFill>
        <p:spPr>
          <a:xfrm>
            <a:off x="-153169" y="1"/>
            <a:ext cx="12624368" cy="6857999"/>
          </a:xfrm>
          <a:prstGeom prst="rect">
            <a:avLst/>
          </a:prstGeom>
        </p:spPr>
      </p:pic>
    </p:spTree>
    <p:extLst>
      <p:ext uri="{BB962C8B-B14F-4D97-AF65-F5344CB8AC3E}">
        <p14:creationId val="40880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泉驿正黑" panose="02000603000000000000" pitchFamily="2" charset="-122"/>
          <a:ea typeface="文泉驿正黑" panose="02000603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文泉驿正黑" panose="02000603000000000000" pitchFamily="2" charset="-122"/>
          <a:ea typeface="文泉驿正黑" panose="02000603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泉驿正黑" panose="02000603000000000000" pitchFamily="2" charset="-122"/>
          <a:ea typeface="文泉驿正黑" panose="02000603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泉驿正黑" panose="02000603000000000000" pitchFamily="2" charset="-122"/>
          <a:ea typeface="文泉驿正黑" panose="02000603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文泉驿正黑" panose="02000603000000000000" pitchFamily="2" charset="-122"/>
          <a:ea typeface="文泉驿正黑" panose="02000603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02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Relationship Id="rId3" Target="../media/image14.pn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D148901-3BDB-4197-BCC7-EFFBCFD3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" y="-1"/>
            <a:ext cx="12190964" cy="69366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B07262-D4F6-4CD0-9EE9-4CC00100A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59919"/>
          <a:stretch>
            <a:fillRect/>
          </a:stretch>
        </p:blipFill>
        <p:spPr>
          <a:xfrm>
            <a:off x="0" y="4414684"/>
            <a:ext cx="12192000" cy="24433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FEE440-9A0C-45C9-8380-DA86C39E2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863" r="80081"/>
          <a:stretch>
            <a:fillRect/>
          </a:stretch>
        </p:blipFill>
        <p:spPr>
          <a:xfrm>
            <a:off x="353962" y="-326923"/>
            <a:ext cx="2428568" cy="31782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8994066-D5D3-4AB8-9742-1C4310277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64516" t="87016"/>
          <a:stretch>
            <a:fillRect/>
          </a:stretch>
        </p:blipFill>
        <p:spPr>
          <a:xfrm>
            <a:off x="0" y="6066502"/>
            <a:ext cx="4326194" cy="7914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315AB58-EB68-45DC-B4D2-84B9AA3A0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48064" t="78710"/>
          <a:stretch>
            <a:fillRect/>
          </a:stretch>
        </p:blipFill>
        <p:spPr>
          <a:xfrm>
            <a:off x="5860026" y="5565058"/>
            <a:ext cx="6331974" cy="12978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A27776-8560-4924-9E68-38C994DD1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0767" l="36452" r="2902" t="6007"/>
          <a:stretch>
            <a:fillRect/>
          </a:stretch>
        </p:blipFill>
        <p:spPr>
          <a:xfrm>
            <a:off x="3684800" y="106926"/>
            <a:ext cx="8647795" cy="522087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E7E5CF-214D-4CA4-B82B-97F9C2DB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6290" r="59597" t="20766"/>
          <a:stretch>
            <a:fillRect/>
          </a:stretch>
        </p:blipFill>
        <p:spPr>
          <a:xfrm>
            <a:off x="437536" y="1920977"/>
            <a:ext cx="4159045" cy="483009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510D247B-97C1-437F-ADC0-04430AB9C596}"/>
              </a:ext>
            </a:extLst>
          </p:cNvPr>
          <p:cNvGrpSpPr/>
          <p:nvPr/>
        </p:nvGrpSpPr>
        <p:grpSpPr>
          <a:xfrm>
            <a:off x="7843845" y="1262215"/>
            <a:ext cx="2847263" cy="678425"/>
            <a:chOff x="7843845" y="1262215"/>
            <a:chExt cx="2847263" cy="67842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AA54A8A-AEA1-425A-B57D-0BD66B1614BC}"/>
                </a:ext>
              </a:extLst>
            </p:cNvPr>
            <p:cNvGrpSpPr/>
            <p:nvPr/>
          </p:nvGrpSpPr>
          <p:grpSpPr>
            <a:xfrm>
              <a:off x="7843845" y="1262215"/>
              <a:ext cx="2847263" cy="678425"/>
              <a:chOff x="7540195" y="1242552"/>
              <a:chExt cx="2847263" cy="678425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080DAE5-967A-4B9C-AE94-39861178B849}"/>
                  </a:ext>
                </a:extLst>
              </p:cNvPr>
              <p:cNvSpPr/>
              <p:nvPr/>
            </p:nvSpPr>
            <p:spPr>
              <a:xfrm>
                <a:off x="8254181" y="1242552"/>
                <a:ext cx="678425" cy="678425"/>
              </a:xfrm>
              <a:prstGeom prst="ellipse">
                <a:avLst/>
              </a:prstGeom>
              <a:solidFill>
                <a:srgbClr val="C6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00603000000000000" pitchFamily="2" typeface="文泉驿正黑"/>
                  <a:ea charset="-122" panose="02000603000000000000" pitchFamily="2" typeface="文泉驿正黑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6D60E79-94F5-4C25-A2BD-0B5A4367A26D}"/>
                  </a:ext>
                </a:extLst>
              </p:cNvPr>
              <p:cNvSpPr/>
              <p:nvPr/>
            </p:nvSpPr>
            <p:spPr>
              <a:xfrm>
                <a:off x="8981607" y="1242552"/>
                <a:ext cx="678425" cy="678425"/>
              </a:xfrm>
              <a:prstGeom prst="ellipse">
                <a:avLst/>
              </a:prstGeom>
              <a:solidFill>
                <a:srgbClr val="C6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00603000000000000" pitchFamily="2" typeface="文泉驿正黑"/>
                  <a:ea charset="-122" panose="02000603000000000000" pitchFamily="2" typeface="文泉驿正黑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48884EC-5E96-4810-A43A-85B6AB741964}"/>
                  </a:ext>
                </a:extLst>
              </p:cNvPr>
              <p:cNvSpPr/>
              <p:nvPr/>
            </p:nvSpPr>
            <p:spPr>
              <a:xfrm>
                <a:off x="9709033" y="1242552"/>
                <a:ext cx="678425" cy="678425"/>
              </a:xfrm>
              <a:prstGeom prst="ellipse">
                <a:avLst/>
              </a:prstGeom>
              <a:solidFill>
                <a:srgbClr val="C6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00603000000000000" pitchFamily="2" typeface="文泉驿正黑"/>
                  <a:ea charset="-122" panose="02000603000000000000" pitchFamily="2" typeface="文泉驿正黑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E0A95BF5-509F-4A29-B4AD-5D41D47AD7AF}"/>
                  </a:ext>
                </a:extLst>
              </p:cNvPr>
              <p:cNvSpPr/>
              <p:nvPr/>
            </p:nvSpPr>
            <p:spPr>
              <a:xfrm>
                <a:off x="7540195" y="1242552"/>
                <a:ext cx="678425" cy="678425"/>
              </a:xfrm>
              <a:prstGeom prst="ellipse">
                <a:avLst/>
              </a:prstGeom>
              <a:solidFill>
                <a:srgbClr val="C6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00603000000000000" pitchFamily="2" typeface="文泉驿正黑"/>
                  <a:ea charset="-122" panose="02000603000000000000" pitchFamily="2" typeface="文泉驿正黑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D8BE9BA-D8FB-4DE2-9902-2CB18B952010}"/>
                </a:ext>
              </a:extLst>
            </p:cNvPr>
            <p:cNvSpPr txBox="1"/>
            <p:nvPr/>
          </p:nvSpPr>
          <p:spPr>
            <a:xfrm>
              <a:off x="7843847" y="1301543"/>
              <a:ext cx="2847263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603000000000000" pitchFamily="2" typeface="文泉驿正黑"/>
                  <a:ea charset="-122" panose="02000603000000000000" pitchFamily="2" typeface="文泉驿正黑"/>
                </a:rPr>
                <a:t>奋发前进</a:t>
              </a:r>
            </a:p>
          </p:txBody>
        </p:sp>
      </p:grpSp>
      <p:sp>
        <p:nvSpPr>
          <p:cNvPr id="26" name="文本框 2">
            <a:extLst>
              <a:ext uri="{FF2B5EF4-FFF2-40B4-BE49-F238E27FC236}">
                <a16:creationId xmlns:a16="http://schemas.microsoft.com/office/drawing/2014/main" id="{0FC09244-70D2-4345-BA01-86F8C2547F1D}"/>
              </a:ext>
            </a:extLst>
          </p:cNvPr>
          <p:cNvSpPr txBox="1"/>
          <p:nvPr/>
        </p:nvSpPr>
        <p:spPr>
          <a:xfrm>
            <a:off x="4596581" y="2267999"/>
            <a:ext cx="702514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pc="50" sz="7200">
                <a:ln w="0"/>
                <a:solidFill>
                  <a:srgbClr val="C000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charset="-122" panose="00020600040101010101" pitchFamily="18" typeface="汉仪星球体W"/>
                <a:ea charset="-122" panose="00020600040101010101" pitchFamily="18" typeface="汉仪星球体W"/>
                <a:cs typeface="+mn-ea"/>
                <a:sym typeface="+mn-lt"/>
              </a:rPr>
              <a:t>少先队礼仪知识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CF79E27-2DDC-45B2-BA0A-BD32F2A07CD6}"/>
              </a:ext>
            </a:extLst>
          </p:cNvPr>
          <p:cNvSpPr txBox="1"/>
          <p:nvPr/>
        </p:nvSpPr>
        <p:spPr>
          <a:xfrm>
            <a:off x="4780156" y="3468327"/>
            <a:ext cx="64482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>
                <a:latin charset="-122" panose="02000603000000000000" pitchFamily="2" typeface="文泉驿正黑"/>
                <a:ea charset="-122" panose="02000603000000000000" pitchFamily="2" typeface="文泉驿正黑"/>
              </a:rPr>
              <a:t>中国少年先锋队（简称“少先队”）是中国少年儿童的群众组织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BF312E4-AA96-4185-8697-2C9030165A28}"/>
              </a:ext>
            </a:extLst>
          </p:cNvPr>
          <p:cNvSpPr txBox="1"/>
          <p:nvPr/>
        </p:nvSpPr>
        <p:spPr>
          <a:xfrm>
            <a:off x="8801018" y="3926725"/>
            <a:ext cx="232532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>
                <a:latin charset="-122" panose="02000603000000000000" pitchFamily="2" typeface="文泉驿正黑"/>
                <a:ea charset="-122" panose="02000603000000000000" pitchFamily="2" typeface="文泉驿正黑"/>
              </a:rPr>
              <a:t>汇报人：优页PPT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A3B6DC5-179B-443B-9945-E62E1E46D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77542" y="272999"/>
            <a:ext cx="1531794" cy="133040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E42FE69-69F2-4C20-AB53-47B1D7E66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43126" l="85161" r="2258" t="35050"/>
          <a:stretch>
            <a:fillRect/>
          </a:stretch>
        </p:blipFill>
        <p:spPr>
          <a:xfrm>
            <a:off x="5883916" y="107108"/>
            <a:ext cx="870889" cy="755384"/>
          </a:xfrm>
          <a:prstGeom prst="rect">
            <a:avLst/>
          </a:prstGeom>
        </p:spPr>
      </p:pic>
    </p:spTree>
    <p:extLst>
      <p:ext uri="{BB962C8B-B14F-4D97-AF65-F5344CB8AC3E}">
        <p14:creationId val="7101482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27EDAE5-3321-4665-A2E2-854B58342373}"/>
              </a:ext>
            </a:extLst>
          </p:cNvPr>
          <p:cNvGrpSpPr/>
          <p:nvPr/>
        </p:nvGrpSpPr>
        <p:grpSpPr>
          <a:xfrm>
            <a:off x="1887793" y="1149540"/>
            <a:ext cx="8583561" cy="3874743"/>
            <a:chOff x="1887793" y="1149540"/>
            <a:chExt cx="8583561" cy="3874743"/>
          </a:xfrm>
        </p:grpSpPr>
        <p:sp>
          <p:nvSpPr>
            <p:cNvPr id="7" name="文本框 8"/>
            <p:cNvSpPr txBox="1"/>
            <p:nvPr/>
          </p:nvSpPr>
          <p:spPr>
            <a:xfrm>
              <a:off x="1887793" y="2469738"/>
              <a:ext cx="8583561" cy="2529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r>
                <a:rPr altLang="en-US" b="1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中国少年先锋队队旗是五角星加火炬的红旗。少先队的队旗是少先队组织的标志。队旗为红色，象征革命胜利，队旗中央的五角星，代表中国共产党的领导，火炬象征光明。队旗寓意着：在中国共产党的领导下，向着光明的未来前进。</a:t>
              </a:r>
            </a:p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endParaRPr altLang="en-US" b="1" lang="zh-CN" sz="2000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endParaRPr altLang="en-US" b="1" lang="zh-CN" sz="2000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r>
                <a:rPr altLang="en-US" b="1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少先队员要热爱自己的队旗，在举行集会、队旗出场和退场时，队员应严肃、立正并敬礼。由大队旗，中队旗，小队旗组成。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47CF59A-ACD1-4C7D-A38F-0FCC10B946DF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3B056FD0-D45B-4340-A015-17BC833B442F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3283AB-E3E5-41D2-A9EA-54A69913161A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少先队标志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Rectangle 2"/>
          <p:cNvSpPr>
            <a:spLocks noChangeArrowheads="1" noGrp="1"/>
          </p:cNvSpPr>
          <p:nvPr>
            <p:ph idx="1"/>
          </p:nvPr>
        </p:nvSpPr>
        <p:spPr>
          <a:xfrm>
            <a:off x="2435756" y="2114483"/>
            <a:ext cx="7022876" cy="460851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altLang="en-US" b="1" lang="zh-CN">
                <a:solidFill>
                  <a:srgbClr val="C63B3B"/>
                </a:solidFill>
                <a:cs typeface="+mn-ea"/>
                <a:sym typeface="+mn-lt"/>
              </a:rPr>
              <a:t>什么时候使用队旗？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altLang="en-US" b="1" lang="zh-CN">
                <a:solidFill>
                  <a:srgbClr val="C63B3B"/>
                </a:solidFill>
                <a:cs typeface="+mn-ea"/>
                <a:sym typeface="+mn-lt"/>
              </a:rPr>
              <a:t>少先队的各种仪式、集体外出的队活动以及队室的布置，都要使用队旗。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altLang="en-US" b="1" lang="zh-CN">
                <a:solidFill>
                  <a:srgbClr val="C63B3B"/>
                </a:solidFill>
                <a:cs typeface="+mn-ea"/>
                <a:sym typeface="+mn-lt"/>
              </a:rPr>
              <a:t>队旗一律不悬挂。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altLang="en-US" b="1" lang="zh-CN">
                <a:solidFill>
                  <a:srgbClr val="C63B3B"/>
                </a:solidFill>
                <a:cs typeface="+mn-ea"/>
                <a:sym typeface="+mn-lt"/>
              </a:rPr>
              <a:t>举行队会仪式或外出活动队列行进时，应由旗手执旗；少先队集会长时，还有平时，是将队旗插于旗架或旗座上。</a:t>
            </a:r>
          </a:p>
          <a:p>
            <a:pPr>
              <a:spcBef>
                <a:spcPct val="0"/>
              </a:spcBef>
              <a:buFontTx/>
              <a:buNone/>
            </a:pPr>
            <a:endParaRPr altLang="en-US" b="1" lang="zh-CN">
              <a:solidFill>
                <a:srgbClr val="C63B3B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5290E78-F70E-4415-ADBE-C89580B06B1A}"/>
              </a:ext>
            </a:extLst>
          </p:cNvPr>
          <p:cNvGrpSpPr/>
          <p:nvPr/>
        </p:nvGrpSpPr>
        <p:grpSpPr>
          <a:xfrm>
            <a:off x="2412013" y="1149540"/>
            <a:ext cx="7046619" cy="669429"/>
            <a:chOff x="2412013" y="1149540"/>
            <a:chExt cx="7046619" cy="669429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06DC5A5-576C-4B05-95A8-BF74CD185787}"/>
                </a:ext>
              </a:extLst>
            </p:cNvPr>
            <p:cNvCxnSpPr/>
            <p:nvPr/>
          </p:nvCxnSpPr>
          <p:spPr>
            <a:xfrm flipV="1">
              <a:off x="2412013" y="1818968"/>
              <a:ext cx="7046619" cy="1"/>
            </a:xfrm>
            <a:prstGeom prst="line">
              <a:avLst/>
            </a:prstGeom>
            <a:ln>
              <a:solidFill>
                <a:srgbClr val="C6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8FD6D5F-A458-407B-9751-BC1165DF1A41}"/>
                </a:ext>
              </a:extLst>
            </p:cNvPr>
            <p:cNvSpPr txBox="1"/>
            <p:nvPr/>
          </p:nvSpPr>
          <p:spPr>
            <a:xfrm>
              <a:off x="3971307" y="1149540"/>
              <a:ext cx="4030159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lvl="0"/>
              <a:r>
                <a:rPr altLang="en-US" b="1" lang="zh-CN" sz="3200">
                  <a:ln w="22225">
                    <a:noFill/>
                  </a:ln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少先队标志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8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8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  <p:cond delay="0" evt="onBegin">
                          <p:tn val="25"/>
                        </p:cond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8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8434" uiExpand="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2"/>
          <p:cNvSpPr>
            <a:spLocks noChangeArrowheads="1" noGrp="1"/>
          </p:cNvSpPr>
          <p:nvPr>
            <p:ph idx="1"/>
          </p:nvPr>
        </p:nvSpPr>
        <p:spPr>
          <a:xfrm>
            <a:off x="2648923" y="2944334"/>
            <a:ext cx="6020970" cy="3657600"/>
          </a:xfrm>
        </p:spPr>
        <p:txBody>
          <a:bodyPr/>
          <a:lstStyle/>
          <a:p>
            <a:pPr indent="0" marL="0">
              <a:buNone/>
            </a:pPr>
            <a:r>
              <a:rPr altLang="en-US" lang="zh-CN" sz="3200">
                <a:solidFill>
                  <a:srgbClr val="C63B3B"/>
                </a:solidFill>
                <a:cs typeface="+mn-ea"/>
                <a:sym typeface="+mn-lt"/>
              </a:rPr>
              <a:t>     平时编号存放于队室内，使用时由大队旗手负责办理借用登记手续。要保持旗面清洁，不得用队旗耍闹。</a:t>
            </a:r>
          </a:p>
        </p:txBody>
      </p:sp>
      <p:sp>
        <p:nvSpPr>
          <p:cNvPr id="2" name="矩形 1"/>
          <p:cNvSpPr/>
          <p:nvPr/>
        </p:nvSpPr>
        <p:spPr>
          <a:xfrm>
            <a:off x="4128181" y="2004610"/>
            <a:ext cx="361428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marL="0">
              <a:buNone/>
            </a:pPr>
            <a:r>
              <a:rPr altLang="en-US" b="1" lang="zh-CN" sz="3200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rPr>
              <a:t>队旗怎样保管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B09B264-2107-45E4-B300-E2BF5E74D90C}"/>
              </a:ext>
            </a:extLst>
          </p:cNvPr>
          <p:cNvGrpSpPr/>
          <p:nvPr/>
        </p:nvGrpSpPr>
        <p:grpSpPr>
          <a:xfrm>
            <a:off x="2412013" y="1149540"/>
            <a:ext cx="7046619" cy="669429"/>
            <a:chOff x="2412013" y="1149540"/>
            <a:chExt cx="7046619" cy="669429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7D07ED1-B11C-4E5D-8001-D033056A8D53}"/>
                </a:ext>
              </a:extLst>
            </p:cNvPr>
            <p:cNvCxnSpPr/>
            <p:nvPr/>
          </p:nvCxnSpPr>
          <p:spPr>
            <a:xfrm flipV="1">
              <a:off x="2412013" y="1818968"/>
              <a:ext cx="7046619" cy="1"/>
            </a:xfrm>
            <a:prstGeom prst="line">
              <a:avLst/>
            </a:prstGeom>
            <a:ln>
              <a:solidFill>
                <a:srgbClr val="C6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B040D91-CAB3-458B-9CF9-91AF48D4BBA9}"/>
                </a:ext>
              </a:extLst>
            </p:cNvPr>
            <p:cNvSpPr txBox="1"/>
            <p:nvPr/>
          </p:nvSpPr>
          <p:spPr>
            <a:xfrm>
              <a:off x="3971307" y="1149540"/>
              <a:ext cx="4030159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lvl="0"/>
              <a:r>
                <a:rPr altLang="en-US" b="1" lang="zh-CN" sz="3200">
                  <a:ln w="22225">
                    <a:noFill/>
                  </a:ln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少先队标志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0BD99B7-DEC0-4F72-8717-C4CAEA320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16312" y="2589385"/>
            <a:ext cx="3684639" cy="368463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9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94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9458"/>
      <p:bldP grpId="0" spid="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3" name="Rectangle 3"/>
          <p:cNvSpPr>
            <a:spLocks noChangeArrowheads="1" noGrp="1"/>
          </p:cNvSpPr>
          <p:nvPr>
            <p:ph idx="4294967295" type="body"/>
          </p:nvPr>
        </p:nvSpPr>
        <p:spPr>
          <a:xfrm>
            <a:off x="2263697" y="1818968"/>
            <a:ext cx="7937924" cy="40322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endParaRPr altLang="en-US" lang="zh-CN">
              <a:solidFill>
                <a:srgbClr val="C63B3B"/>
              </a:solidFill>
              <a:cs typeface="+mn-ea"/>
              <a:sym typeface="+mn-lt"/>
            </a:endParaRPr>
          </a:p>
          <a:p>
            <a:pPr>
              <a:buFontTx/>
              <a:buNone/>
            </a:pPr>
            <a:r>
              <a:rPr altLang="en-US" lang="zh-CN">
                <a:solidFill>
                  <a:srgbClr val="C63B3B"/>
                </a:solidFill>
                <a:cs typeface="+mn-ea"/>
                <a:sym typeface="+mn-lt"/>
              </a:rPr>
              <a:t>  队徽什么式样？</a:t>
            </a:r>
          </a:p>
          <a:p>
            <a:pPr>
              <a:buFontTx/>
              <a:buNone/>
            </a:pPr>
            <a:r>
              <a:rPr altLang="en-US" lang="zh-CN">
                <a:solidFill>
                  <a:srgbClr val="C63B3B"/>
                </a:solidFill>
                <a:cs typeface="+mn-ea"/>
                <a:sym typeface="+mn-lt"/>
              </a:rPr>
              <a:t>《队章》第五条规定：五角星加火炬和写有“中国少先队”的红色绶带组成我们的队徽。五角星、“中国少先队”五个黑体字和火炬柄为金色，绶带和火炬的火焰是红色，火焰和绶带镶金边。 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BD95835-86C2-44F6-BA7C-41C0AA19A29C}"/>
              </a:ext>
            </a:extLst>
          </p:cNvPr>
          <p:cNvGrpSpPr/>
          <p:nvPr/>
        </p:nvGrpSpPr>
        <p:grpSpPr>
          <a:xfrm>
            <a:off x="2412013" y="1149540"/>
            <a:ext cx="7046619" cy="669429"/>
            <a:chOff x="2412013" y="1149540"/>
            <a:chExt cx="7046619" cy="669429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6F046D3-DC8F-4A3F-B5BE-DC7EFCE80957}"/>
                </a:ext>
              </a:extLst>
            </p:cNvPr>
            <p:cNvCxnSpPr/>
            <p:nvPr/>
          </p:nvCxnSpPr>
          <p:spPr>
            <a:xfrm flipV="1">
              <a:off x="2412013" y="1818968"/>
              <a:ext cx="7046619" cy="1"/>
            </a:xfrm>
            <a:prstGeom prst="line">
              <a:avLst/>
            </a:prstGeom>
            <a:ln>
              <a:solidFill>
                <a:srgbClr val="C6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9A49710-6D64-4376-B58C-AB755163BC0F}"/>
                </a:ext>
              </a:extLst>
            </p:cNvPr>
            <p:cNvSpPr txBox="1"/>
            <p:nvPr/>
          </p:nvSpPr>
          <p:spPr>
            <a:xfrm>
              <a:off x="3971307" y="1149540"/>
              <a:ext cx="4030159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lvl="0"/>
              <a:r>
                <a:rPr altLang="en-US" b="1" lang="zh-CN" sz="3200">
                  <a:ln w="22225">
                    <a:noFill/>
                  </a:ln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少先队标志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4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4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4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4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0483" uiExpand="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Rectangle 2"/>
          <p:cNvSpPr>
            <a:spLocks noChangeArrowheads="1" noGrp="1"/>
          </p:cNvSpPr>
          <p:nvPr>
            <p:ph idx="1"/>
          </p:nvPr>
        </p:nvSpPr>
        <p:spPr>
          <a:xfrm>
            <a:off x="1751695" y="2576627"/>
            <a:ext cx="8367253" cy="486886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C63B3B"/>
                </a:solidFill>
                <a:cs typeface="+mn-ea"/>
                <a:sym typeface="+mn-lt"/>
              </a:rPr>
              <a:t>           在少先队代表会议的会场悬挂；在学校队室悬挂；团委、少工委的会议室可悬挂；有关少先队的外事场合可悬挂；少先队各级组织颁发的奖状、奖旗、奖章、证书和其他荣誉性文书、证件上可印队徽图案；少先队的出版物上可印队徽图案；队员可佩带队徽徽章。</a:t>
            </a:r>
          </a:p>
        </p:txBody>
      </p:sp>
      <p:sp>
        <p:nvSpPr>
          <p:cNvPr id="2" name="矩形 1"/>
          <p:cNvSpPr/>
          <p:nvPr/>
        </p:nvSpPr>
        <p:spPr>
          <a:xfrm>
            <a:off x="4208303" y="1903622"/>
            <a:ext cx="37388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800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rPr>
              <a:t>队徽使用范围是什么？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4EBC508-3DA8-453E-B278-3E21CE75DBFF}"/>
              </a:ext>
            </a:extLst>
          </p:cNvPr>
          <p:cNvGrpSpPr/>
          <p:nvPr/>
        </p:nvGrpSpPr>
        <p:grpSpPr>
          <a:xfrm>
            <a:off x="2412013" y="1149540"/>
            <a:ext cx="7046619" cy="669429"/>
            <a:chOff x="2412013" y="1149540"/>
            <a:chExt cx="7046619" cy="669429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3E5FE38-5841-4471-85DF-6B5B2DC8B4CA}"/>
                </a:ext>
              </a:extLst>
            </p:cNvPr>
            <p:cNvCxnSpPr/>
            <p:nvPr/>
          </p:nvCxnSpPr>
          <p:spPr>
            <a:xfrm flipV="1">
              <a:off x="2412013" y="1818968"/>
              <a:ext cx="7046619" cy="1"/>
            </a:xfrm>
            <a:prstGeom prst="line">
              <a:avLst/>
            </a:prstGeom>
            <a:ln>
              <a:solidFill>
                <a:srgbClr val="C6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1F70B6C-F85A-4ACA-B480-636EA8056A87}"/>
                </a:ext>
              </a:extLst>
            </p:cNvPr>
            <p:cNvSpPr txBox="1"/>
            <p:nvPr/>
          </p:nvSpPr>
          <p:spPr>
            <a:xfrm>
              <a:off x="3971307" y="1149540"/>
              <a:ext cx="4030159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lvl="0"/>
              <a:r>
                <a:rPr altLang="en-US" b="1" lang="zh-CN" sz="3200">
                  <a:ln w="22225">
                    <a:noFill/>
                  </a:ln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少先队标志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1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1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1506"/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7EDD6F-A85E-41CF-83C0-B1A15A3C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" y="-1"/>
            <a:ext cx="12190964" cy="69366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D745FF-BFC9-4341-9FB5-756F9BD5CEC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val="0"/>
              </a:ext>
            </a:extLst>
          </a:blip>
          <a:srcRect b="51379" l="36" r="54138" t="9065"/>
          <a:stretch>
            <a:fillRect/>
          </a:stretch>
        </p:blipFill>
        <p:spPr>
          <a:xfrm>
            <a:off x="3325760" y="-326923"/>
            <a:ext cx="7214419" cy="6227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9D23B9-A7CC-4077-BCFD-250A31588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7863" r="80081"/>
          <a:stretch>
            <a:fillRect/>
          </a:stretch>
        </p:blipFill>
        <p:spPr>
          <a:xfrm>
            <a:off x="353962" y="-326923"/>
            <a:ext cx="2428568" cy="31782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21C1B4-2C21-4479-8266-43945E40C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59919"/>
          <a:stretch>
            <a:fillRect/>
          </a:stretch>
        </p:blipFill>
        <p:spPr>
          <a:xfrm>
            <a:off x="0" y="4414684"/>
            <a:ext cx="12192000" cy="24433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7BB6DE-3579-4C7A-BB92-C3AD93E36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64516" t="87016"/>
          <a:stretch>
            <a:fillRect/>
          </a:stretch>
        </p:blipFill>
        <p:spPr>
          <a:xfrm>
            <a:off x="0" y="6066502"/>
            <a:ext cx="4326194" cy="7914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B630BA-EF37-4747-9DA1-FE2EFCC98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48064" t="78710"/>
          <a:stretch>
            <a:fillRect/>
          </a:stretch>
        </p:blipFill>
        <p:spPr>
          <a:xfrm>
            <a:off x="5860026" y="5565058"/>
            <a:ext cx="6331974" cy="12978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51655A-5B75-4426-A795-0C1CCECCC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589936" y="1187244"/>
            <a:ext cx="6076336" cy="607633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B21154A-8339-46B8-8433-B15077AB4D36}"/>
              </a:ext>
            </a:extLst>
          </p:cNvPr>
          <p:cNvGrpSpPr/>
          <p:nvPr/>
        </p:nvGrpSpPr>
        <p:grpSpPr>
          <a:xfrm>
            <a:off x="5066702" y="1868129"/>
            <a:ext cx="4030159" cy="1966688"/>
            <a:chOff x="5066702" y="1868129"/>
            <a:chExt cx="4030159" cy="196668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5CF1CAE-D26E-473E-B8FA-369853C9DD20}"/>
                </a:ext>
              </a:extLst>
            </p:cNvPr>
            <p:cNvGrpSpPr/>
            <p:nvPr/>
          </p:nvGrpSpPr>
          <p:grpSpPr>
            <a:xfrm>
              <a:off x="5658151" y="1868129"/>
              <a:ext cx="2847263" cy="678425"/>
              <a:chOff x="7843845" y="1262215"/>
              <a:chExt cx="2847263" cy="678425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6A1C7D95-E0A1-4E2B-AB46-0D1D27B14582}"/>
                  </a:ext>
                </a:extLst>
              </p:cNvPr>
              <p:cNvGrpSpPr/>
              <p:nvPr/>
            </p:nvGrpSpPr>
            <p:grpSpPr>
              <a:xfrm>
                <a:off x="7843845" y="1262215"/>
                <a:ext cx="2847263" cy="678425"/>
                <a:chOff x="7540195" y="1242552"/>
                <a:chExt cx="2847263" cy="678425"/>
              </a:xfrm>
            </p:grpSpPr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959D340E-BBC7-4173-BBF6-92CF7EECABF8}"/>
                    </a:ext>
                  </a:extLst>
                </p:cNvPr>
                <p:cNvSpPr/>
                <p:nvPr/>
              </p:nvSpPr>
              <p:spPr>
                <a:xfrm>
                  <a:off x="8254181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0EF6672C-BA1E-4942-977A-30E657B917F6}"/>
                    </a:ext>
                  </a:extLst>
                </p:cNvPr>
                <p:cNvSpPr/>
                <p:nvPr/>
              </p:nvSpPr>
              <p:spPr>
                <a:xfrm>
                  <a:off x="8981607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F93E3C01-B091-4EBB-A36D-AA46412D122A}"/>
                    </a:ext>
                  </a:extLst>
                </p:cNvPr>
                <p:cNvSpPr/>
                <p:nvPr/>
              </p:nvSpPr>
              <p:spPr>
                <a:xfrm>
                  <a:off x="9709033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640DCC7B-72C8-433F-9C2E-97C88A8FFBBF}"/>
                    </a:ext>
                  </a:extLst>
                </p:cNvPr>
                <p:cNvSpPr/>
                <p:nvPr/>
              </p:nvSpPr>
              <p:spPr>
                <a:xfrm>
                  <a:off x="7540195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</p:grp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484EB98-F0FC-4D60-875C-8CB48DECFDAE}"/>
                  </a:ext>
                </a:extLst>
              </p:cNvPr>
              <p:cNvSpPr txBox="1"/>
              <p:nvPr/>
            </p:nvSpPr>
            <p:spPr>
              <a:xfrm>
                <a:off x="7843845" y="1301543"/>
                <a:ext cx="2847263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en-US" lang="zh-CN" sz="32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00603000000000000" pitchFamily="2" typeface="文泉驿正黑"/>
                    <a:ea charset="-122" panose="02000603000000000000" pitchFamily="2" typeface="文泉驿正黑"/>
                  </a:rPr>
                  <a:t>第二部分</a:t>
                </a: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41F9AEA-91A1-40CB-869E-305BD47DE471}"/>
                </a:ext>
              </a:extLst>
            </p:cNvPr>
            <p:cNvSpPr txBox="1"/>
            <p:nvPr/>
          </p:nvSpPr>
          <p:spPr>
            <a:xfrm>
              <a:off x="5066702" y="2819154"/>
              <a:ext cx="403015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lvl="0"/>
              <a:r>
                <a:rPr altLang="en-US" b="1" lang="zh-CN" sz="6000">
                  <a:ln w="22225">
                    <a:noFill/>
                  </a:ln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少先队礼节</a:t>
              </a:r>
            </a:p>
          </p:txBody>
        </p:sp>
      </p:grpSp>
    </p:spTree>
    <p:extLst>
      <p:ext uri="{BB962C8B-B14F-4D97-AF65-F5344CB8AC3E}">
        <p14:creationId val="3683428482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8E8622E-C6A9-4664-8585-B0117AB8AD0B}"/>
              </a:ext>
            </a:extLst>
          </p:cNvPr>
          <p:cNvGrpSpPr/>
          <p:nvPr/>
        </p:nvGrpSpPr>
        <p:grpSpPr>
          <a:xfrm>
            <a:off x="1899553" y="1149540"/>
            <a:ext cx="8392893" cy="3539588"/>
            <a:chOff x="1899553" y="1149540"/>
            <a:chExt cx="8392893" cy="3539588"/>
          </a:xfrm>
        </p:grpSpPr>
        <p:sp>
          <p:nvSpPr>
            <p:cNvPr id="8" name="矩形 7"/>
            <p:cNvSpPr/>
            <p:nvPr/>
          </p:nvSpPr>
          <p:spPr>
            <a:xfrm>
              <a:off x="1899553" y="1903622"/>
              <a:ext cx="8392893" cy="3383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ct val="0"/>
                </a:spcAft>
              </a:pPr>
              <a:r>
                <a:rPr altLang="zh-CN" b="1" kern="100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（1）站姿：立正、 抬头、平视、挺胸双臂自然下垂，手五指自然并拢，中指贴在裤子的中缝；两腿站直，两脚后跟紧靠，两脚尖自然分开，中间约自己一拳的距离。</a:t>
              </a:r>
            </a:p>
            <a:p>
              <a:pPr algn="just">
                <a:lnSpc>
                  <a:spcPct val="200000"/>
                </a:lnSpc>
                <a:spcAft>
                  <a:spcPct val="0"/>
                </a:spcAft>
              </a:pPr>
              <a:r>
                <a:rPr altLang="zh-CN" b="1" kern="100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   （2）敬礼：以站姿为主，右手五指并拢伸直经前胸高举头上，手与距离约自己的一拳。表示人民的利益高于一切。手与小臂成直线，手心向左下前；拇指与食指不留缝隙，胳膊不要挡住脸；小臂与大臂约成90度的角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5D83CE2-CEA2-4EA9-B760-573A0BF7F624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7BC21296-1570-4FF2-8AA9-07D70C613542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0A78A24-940D-4D79-8FC5-800126F3CFD9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少先队礼节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5F8BA24-8E6B-4836-97F1-6DC205530412}"/>
              </a:ext>
            </a:extLst>
          </p:cNvPr>
          <p:cNvGrpSpPr/>
          <p:nvPr/>
        </p:nvGrpSpPr>
        <p:grpSpPr>
          <a:xfrm>
            <a:off x="1972816" y="1149540"/>
            <a:ext cx="9463654" cy="4527881"/>
            <a:chOff x="1972816" y="1149540"/>
            <a:chExt cx="9463654" cy="4527881"/>
          </a:xfrm>
        </p:grpSpPr>
        <p:sp>
          <p:nvSpPr>
            <p:cNvPr id="10" name="文本框 8"/>
            <p:cNvSpPr txBox="1"/>
            <p:nvPr/>
          </p:nvSpPr>
          <p:spPr>
            <a:xfrm>
              <a:off x="4883166" y="1932475"/>
              <a:ext cx="655330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b="1" lang="zh-CN" sz="32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行礼场合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1972816" y="2507322"/>
              <a:ext cx="8534399" cy="313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marL="342900">
                <a:buFont charset="2" panose="05000000000000000000" pitchFamily="2" typeface="Wingdings"/>
                <a:buChar char="u"/>
              </a:pPr>
              <a:r>
                <a:rPr altLang="en-US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少先队员在升降国旗时、 在队旗出场和离场时、 在烈士墓前、 在参与队活动仪式时都要敬队礼。 在其他场合中, 如遇到师长等, 队员也可行队礼。</a:t>
              </a:r>
            </a:p>
            <a:p>
              <a:pPr indent="-342900" marL="342900">
                <a:buFont charset="2" panose="05000000000000000000" pitchFamily="2" typeface="Wingdings"/>
                <a:buChar char="u"/>
              </a:pPr>
              <a:endParaRPr altLang="en-US" lang="zh-CN" sz="2000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  <a:p>
              <a:pPr indent="-342900" marL="342900">
                <a:buFont charset="2" panose="05000000000000000000" pitchFamily="2" typeface="Wingdings"/>
                <a:buChar char="u"/>
              </a:pPr>
              <a:r>
                <a:rPr altLang="en-US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少先队集会报告和列队、 行进、 检阅时, 只由小队长、 中队长、 大队长敬队礼, 其他队员注目致敬。</a:t>
              </a:r>
            </a:p>
            <a:p>
              <a:pPr indent="-342900" marL="342900">
                <a:buFont charset="2" panose="05000000000000000000" pitchFamily="2" typeface="Wingdings"/>
                <a:buChar char="u"/>
              </a:pPr>
              <a:endParaRPr altLang="en-US" lang="zh-CN" sz="2000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  <a:p>
              <a:pPr indent="-342900" marL="342900">
                <a:buFont charset="2" panose="05000000000000000000" pitchFamily="2" typeface="Wingdings"/>
                <a:buChar char="u"/>
              </a:pPr>
              <a:r>
                <a:rPr altLang="en-US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少先队辅导员和少先队工作者在参加少先队的集会和活动时, 应同少先队员一并行礼。 受邀参加少先队活动的领导、 来宾可行注目礼, 在接受少先队员敬礼、 献红领巾时应回敬队礼。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F083A93-B109-462A-8ABF-BB5C96A38130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FC75AB53-1B5A-42DF-9B18-FC3019B787D9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73388F3-0012-4F7F-AEAF-9B6D8911E68E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少先队礼节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3003D7E-E528-4662-BA4E-AD4E59BA34EC}"/>
              </a:ext>
            </a:extLst>
          </p:cNvPr>
          <p:cNvGrpSpPr/>
          <p:nvPr/>
        </p:nvGrpSpPr>
        <p:grpSpPr>
          <a:xfrm>
            <a:off x="1625714" y="1149540"/>
            <a:ext cx="8940571" cy="3895478"/>
            <a:chOff x="1625714" y="1149540"/>
            <a:chExt cx="8940571" cy="3895478"/>
          </a:xfrm>
        </p:grpSpPr>
        <p:sp>
          <p:nvSpPr>
            <p:cNvPr id="2" name="矩形 1"/>
            <p:cNvSpPr/>
            <p:nvPr/>
          </p:nvSpPr>
          <p:spPr>
            <a:xfrm>
              <a:off x="1625714" y="2259512"/>
              <a:ext cx="8940571" cy="2834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（1）站姿：立正、 抬头、平视、挺胸双臂自然下垂，手五指自然并拢，中指贴在裤子的中缝；两腿站直，两脚后跟紧靠，两脚尖自然分开，中间约自己一拳的</a:t>
              </a:r>
            </a:p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（2）举起右拳，右手自然握起，拇指压住食、中指，拳心向外，拳眼朝右耳处。</a:t>
              </a:r>
            </a:p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（3）右手臂抬起，与肩持平。</a:t>
              </a:r>
            </a:p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（4）呼号内容：领呼：准备着，为共产主义而奋斗！回答：时刻准备着！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8270ED6-FFF9-40BE-90D4-E375E7C496B8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F8908E4C-E181-4032-9C4E-1BBAAC6D2115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F2AC005-19E3-48F4-9283-AABA261142E0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少先队礼节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F91ED692-E76C-467C-8B45-DD4862C709F8}"/>
              </a:ext>
            </a:extLst>
          </p:cNvPr>
          <p:cNvGrpSpPr/>
          <p:nvPr/>
        </p:nvGrpSpPr>
        <p:grpSpPr>
          <a:xfrm>
            <a:off x="1758515" y="1149540"/>
            <a:ext cx="8455741" cy="3698982"/>
            <a:chOff x="1758515" y="1149540"/>
            <a:chExt cx="8455741" cy="3698982"/>
          </a:xfrm>
        </p:grpSpPr>
        <p:sp>
          <p:nvSpPr>
            <p:cNvPr id="2" name="矩形 1"/>
            <p:cNvSpPr/>
            <p:nvPr/>
          </p:nvSpPr>
          <p:spPr>
            <a:xfrm>
              <a:off x="4712070" y="1972796"/>
              <a:ext cx="24180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入队宣誓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758515" y="2896064"/>
              <a:ext cx="8455741" cy="1463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en-US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我是中国少年先锋队队员。 我在队旗下宣誓: 我热爱中国共产党, 热爱祖国, 热爱人民, 好好学习, 好好锻炼, 准备着: 为共产主义事业贡献力量!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B0D14CC-2887-4E43-A281-D18067F98423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E35DBC40-054D-4254-A6E3-8153A50A8D71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F3F9F16-E3F4-43DE-8F7C-73FEEBDC540F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少先队礼节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AC272E-29CC-4C54-A761-B789D8FA6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" y="-1"/>
            <a:ext cx="12190964" cy="6936659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B395B1D-8E6D-4115-B8E1-FF270BC3ECE9}"/>
              </a:ext>
            </a:extLst>
          </p:cNvPr>
          <p:cNvSpPr/>
          <p:nvPr/>
        </p:nvSpPr>
        <p:spPr>
          <a:xfrm>
            <a:off x="1357745" y="794327"/>
            <a:ext cx="9762837" cy="47474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63B3B"/>
              </a:solidFill>
              <a:latin charset="-122" panose="02000603000000000000" pitchFamily="2" typeface="文泉驿正黑"/>
              <a:ea charset="-122" panose="02000603000000000000" pitchFamily="2" typeface="文泉驿正黑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E492236-AEA9-4F6B-AC37-D6CBC590F4D7}"/>
              </a:ext>
            </a:extLst>
          </p:cNvPr>
          <p:cNvGrpSpPr/>
          <p:nvPr/>
        </p:nvGrpSpPr>
        <p:grpSpPr>
          <a:xfrm>
            <a:off x="769084" y="514928"/>
            <a:ext cx="10637827" cy="5403271"/>
            <a:chOff x="769084" y="514928"/>
            <a:chExt cx="10637827" cy="540327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2E31B55-F782-4EF7-9DF3-E1E4C8C79010}"/>
                </a:ext>
              </a:extLst>
            </p:cNvPr>
            <p:cNvGrpSpPr/>
            <p:nvPr/>
          </p:nvGrpSpPr>
          <p:grpSpPr>
            <a:xfrm>
              <a:off x="775854" y="514928"/>
              <a:ext cx="10631057" cy="5403271"/>
              <a:chOff x="775854" y="514928"/>
              <a:chExt cx="10631057" cy="5403271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FC6796C2-F74B-4430-8667-3C9F8CE80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2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rcRect b="3805" l="11545" r="10553" t="5152"/>
              <a:stretch>
                <a:fillRect/>
              </a:stretch>
            </p:blipFill>
            <p:spPr>
              <a:xfrm rot="5400000">
                <a:off x="3389747" y="-2098965"/>
                <a:ext cx="5403271" cy="10631057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610996F9-0369-46D2-A691-02038568D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rcRect b="49089" l="74550" r="11900" t="13417"/>
              <a:stretch>
                <a:fillRect/>
              </a:stretch>
            </p:blipFill>
            <p:spPr>
              <a:xfrm rot="5400000">
                <a:off x="4425372" y="3166916"/>
                <a:ext cx="939804" cy="4378037"/>
              </a:xfrm>
              <a:prstGeom prst="rect">
                <a:avLst/>
              </a:prstGeom>
            </p:spPr>
          </p:pic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7A45FC9-1BF2-4C88-B80E-3C500D7B1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11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6196" l="47598" r="3842" t="44983"/>
            <a:stretch>
              <a:fillRect/>
            </a:stretch>
          </p:blipFill>
          <p:spPr>
            <a:xfrm flipH="1">
              <a:off x="769084" y="2867887"/>
              <a:ext cx="2322636" cy="2985658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4748D99-58A5-4BAE-A1EA-3768ED95BC08}"/>
              </a:ext>
            </a:extLst>
          </p:cNvPr>
          <p:cNvGrpSpPr/>
          <p:nvPr/>
        </p:nvGrpSpPr>
        <p:grpSpPr>
          <a:xfrm>
            <a:off x="2108877" y="1767687"/>
            <a:ext cx="9018475" cy="2800767"/>
            <a:chOff x="2108877" y="1767687"/>
            <a:chExt cx="9018475" cy="2800767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F54DC5C-7733-456D-AC8A-69661C8756DE}"/>
                </a:ext>
              </a:extLst>
            </p:cNvPr>
            <p:cNvSpPr txBox="1"/>
            <p:nvPr/>
          </p:nvSpPr>
          <p:spPr>
            <a:xfrm>
              <a:off x="2108877" y="1767687"/>
              <a:ext cx="1484176" cy="27736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umimoji="1" lang="zh-CN" sz="8800">
                  <a:ln w="10160">
                    <a:noFill/>
                  </a:ln>
                  <a:solidFill>
                    <a:srgbClr val="C63B3B"/>
                  </a:solidFill>
                  <a:latin charset="-122" typeface="inpin heiti"/>
                  <a:ea charset="-122" typeface="inpin heiti"/>
                  <a:cs charset="-122" typeface="inpin heiti"/>
                </a:rPr>
                <a:t>目 录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2AEF1186-7E64-43DD-B10F-74B1185A91CA}"/>
                </a:ext>
              </a:extLst>
            </p:cNvPr>
            <p:cNvGrpSpPr/>
            <p:nvPr/>
          </p:nvGrpSpPr>
          <p:grpSpPr>
            <a:xfrm>
              <a:off x="3673611" y="2238561"/>
              <a:ext cx="7453741" cy="1701365"/>
              <a:chOff x="3673611" y="2238561"/>
              <a:chExt cx="7453741" cy="1701365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E1DDF00-3F10-4D7D-B26B-6EA08B523ADB}"/>
                  </a:ext>
                </a:extLst>
              </p:cNvPr>
              <p:cNvSpPr txBox="1"/>
              <p:nvPr/>
            </p:nvSpPr>
            <p:spPr>
              <a:xfrm>
                <a:off x="3673611" y="2238561"/>
                <a:ext cx="3689684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lvl="0"/>
                <a:r>
                  <a:rPr altLang="zh-CN" b="1" lang="en-US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01 .少先队标志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E729B20-AEA5-43B3-A4F3-E0EC72220D1B}"/>
                  </a:ext>
                </a:extLst>
              </p:cNvPr>
              <p:cNvSpPr txBox="1"/>
              <p:nvPr/>
            </p:nvSpPr>
            <p:spPr>
              <a:xfrm>
                <a:off x="6721611" y="2267958"/>
                <a:ext cx="4405741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lvl="0"/>
                <a:r>
                  <a:rPr altLang="zh-CN" b="1" lang="en-US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02 .少先队礼节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D6CF410-80FA-4299-BC7F-CE6885FB2BA0}"/>
                  </a:ext>
                </a:extLst>
              </p:cNvPr>
              <p:cNvSpPr txBox="1"/>
              <p:nvPr/>
            </p:nvSpPr>
            <p:spPr>
              <a:xfrm>
                <a:off x="3673611" y="3355151"/>
                <a:ext cx="3689684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lvl="0"/>
                <a:r>
                  <a:rPr altLang="zh-CN" b="1" lang="en-US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03 .少先队仪式</a:t>
                </a:r>
              </a:p>
            </p:txBody>
          </p:sp>
        </p:grp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A69CA373-E099-4958-A8F2-5B8133F8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96487" y="2323845"/>
            <a:ext cx="4750703" cy="4750703"/>
          </a:xfrm>
          <a:prstGeom prst="rect">
            <a:avLst/>
          </a:prstGeom>
        </p:spPr>
      </p:pic>
    </p:spTree>
    <p:extLst>
      <p:ext uri="{BB962C8B-B14F-4D97-AF65-F5344CB8AC3E}">
        <p14:creationId val="1372049145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E1770E3-EAB4-49CA-86A1-F46A9C0237B9}"/>
              </a:ext>
            </a:extLst>
          </p:cNvPr>
          <p:cNvGrpSpPr/>
          <p:nvPr/>
        </p:nvGrpSpPr>
        <p:grpSpPr>
          <a:xfrm>
            <a:off x="2146889" y="1149540"/>
            <a:ext cx="7678994" cy="5708460"/>
            <a:chOff x="2146889" y="1149540"/>
            <a:chExt cx="7678994" cy="5708460"/>
          </a:xfrm>
        </p:grpSpPr>
        <p:sp>
          <p:nvSpPr>
            <p:cNvPr id="2" name="矩形 1"/>
            <p:cNvSpPr/>
            <p:nvPr/>
          </p:nvSpPr>
          <p:spPr>
            <a:xfrm>
              <a:off x="2146889" y="2099450"/>
              <a:ext cx="7678994" cy="3436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indent="399415" marL="10795">
                <a:lnSpc>
                  <a:spcPct val="196000"/>
                </a:lnSpc>
                <a:spcAft>
                  <a:spcPts val="20"/>
                </a:spcAft>
              </a:pPr>
              <a:r>
                <a:rPr altLang="zh-CN" kern="100" lang="zh-CN" sz="28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宣誓时, 少先队员面向大队旗, 跟随领誓人右手举拳至肩上, 拳于耳侧, 拳心向左前方。 旗手执大队旗倾斜, 旗面朝向队员, 护旗手执旗帜两角展开旗面。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53DFF1A-A4AE-4EE9-A8A6-C414608633D2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D9C3F958-5A37-42AC-B2CF-3848024AF905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AAABD97-A211-4C6E-AF38-7228DD66FD6F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少先队礼节</a:t>
                </a: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4D6F1CE-27AD-45B2-87EB-022DBE6E3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45843" y="4146755"/>
              <a:ext cx="2711245" cy="2711245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C8ADFDC-830D-43A9-BF68-29C4C6430378}"/>
              </a:ext>
            </a:extLst>
          </p:cNvPr>
          <p:cNvGrpSpPr/>
          <p:nvPr/>
        </p:nvGrpSpPr>
        <p:grpSpPr>
          <a:xfrm>
            <a:off x="2240470" y="1149540"/>
            <a:ext cx="7711060" cy="5708460"/>
            <a:chOff x="2240470" y="1149540"/>
            <a:chExt cx="7711060" cy="5708460"/>
          </a:xfrm>
        </p:grpSpPr>
        <p:sp>
          <p:nvSpPr>
            <p:cNvPr id="2" name="矩形 1"/>
            <p:cNvSpPr/>
            <p:nvPr/>
          </p:nvSpPr>
          <p:spPr>
            <a:xfrm>
              <a:off x="2240470" y="2161855"/>
              <a:ext cx="7711060" cy="2834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中队旗旗杆（不锈钢），高度为1.80米，中队旗的规格是底长80厘米，高60厘米。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旗手（1名男生，身高于两名护旗手）与护旗手（两名女生，且身材相当）站立时成横排，旗手站在两名护旗手的中间，两两距离30厘米左右，当中队长再宣布：“全体立正，出旗。敬礼！”听到“立正”口令时，旗手上前一步端旗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5CFCFF6-6A1A-44C6-9E2F-FE93129836DD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6A953FF4-BED4-4BE7-B0EF-20EE9C599FAA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E9E92C9-6129-45E7-99DA-60DFAE91CC7A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少先队礼节</a:t>
                </a:r>
              </a:p>
            </p:txBody>
          </p:sp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F16A547-4D5F-47B5-83FD-31CE5DF9F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00568" y="4333568"/>
              <a:ext cx="2524432" cy="2524432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863B3914-BE70-4CC4-92AC-086BD2898A86}"/>
              </a:ext>
            </a:extLst>
          </p:cNvPr>
          <p:cNvGrpSpPr/>
          <p:nvPr/>
        </p:nvGrpSpPr>
        <p:grpSpPr>
          <a:xfrm>
            <a:off x="1731539" y="1149540"/>
            <a:ext cx="8648866" cy="5361873"/>
            <a:chOff x="1731539" y="1149540"/>
            <a:chExt cx="8648866" cy="5361873"/>
          </a:xfrm>
        </p:grpSpPr>
        <p:sp>
          <p:nvSpPr>
            <p:cNvPr id="2" name="矩形 1"/>
            <p:cNvSpPr/>
            <p:nvPr/>
          </p:nvSpPr>
          <p:spPr>
            <a:xfrm>
              <a:off x="1731539" y="2061924"/>
              <a:ext cx="8513673" cy="3505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457200" marL="457200">
                <a:lnSpc>
                  <a:spcPct val="200000"/>
                </a:lnSpc>
                <a:spcAft>
                  <a:spcPct val="0"/>
                </a:spcAft>
                <a:buFont typeface="+mj-lt"/>
                <a:buAutoNum type="arabicPeriod"/>
              </a:pPr>
              <a:r>
                <a:rPr altLang="zh-CN" kern="100" lang="zh-CN" sz="14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呼号结束，中队长向全体队员宣布：“全体稍息。”全体队员作稍息 姿势，这时，旗手和护旗手离开队伍，到指定的地方去取中队旗。中队长等旗手从旗架上取下队旗后，再向全体队员宣布：“全体立正——退旗——敬礼！”旗手听到“立正”作立正的姿势，听到“敬礼”执旗姿势与出旗相同。退旗时辅导员也要敬礼。</a:t>
              </a:r>
            </a:p>
            <a:p>
              <a:pPr indent="-457200" marL="457200">
                <a:lnSpc>
                  <a:spcPct val="200000"/>
                </a:lnSpc>
                <a:spcAft>
                  <a:spcPct val="0"/>
                </a:spcAft>
                <a:buFont typeface="+mj-lt"/>
                <a:buAutoNum type="arabicPeriod"/>
              </a:pPr>
              <a:r>
                <a:rPr altLang="zh-CN" kern="100" lang="zh-CN" sz="14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退旗时，队旗原路返回。</a:t>
              </a:r>
            </a:p>
            <a:p>
              <a:pPr indent="-457200" marL="457200">
                <a:lnSpc>
                  <a:spcPct val="200000"/>
                </a:lnSpc>
                <a:spcAft>
                  <a:spcPct val="0"/>
                </a:spcAft>
                <a:buFont typeface="+mj-lt"/>
                <a:buAutoNum type="arabicPeriod"/>
              </a:pPr>
              <a:r>
                <a:rPr altLang="zh-CN" kern="100" lang="zh-CN" sz="14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退旗时播放少先队退旗曲。</a:t>
              </a:r>
            </a:p>
            <a:p>
              <a:pPr indent="-457200" marL="457200">
                <a:lnSpc>
                  <a:spcPct val="200000"/>
                </a:lnSpc>
                <a:spcAft>
                  <a:spcPct val="0"/>
                </a:spcAft>
                <a:buFont typeface="+mj-lt"/>
                <a:buAutoNum type="arabicPeriod"/>
              </a:pPr>
              <a:r>
                <a:rPr altLang="zh-CN" kern="100" lang="zh-CN" sz="14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中队长宣布：“礼毕！”，退旗结束。</a:t>
              </a:r>
            </a:p>
            <a:p>
              <a:pPr indent="-457200" marL="457200">
                <a:lnSpc>
                  <a:spcPct val="200000"/>
                </a:lnSpc>
                <a:spcAft>
                  <a:spcPct val="0"/>
                </a:spcAft>
                <a:buFont typeface="+mj-lt"/>
                <a:buAutoNum type="arabicPeriod"/>
              </a:pPr>
              <a:r>
                <a:rPr altLang="zh-CN" kern="100" lang="zh-CN" sz="14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中队长再宣布：    “xxxxxxxxx主题活动到此结束，谢谢全体老师的观摩。”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147E15E-6615-4D7C-8EC3-3C782E90FCCD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C7F16F8C-0325-4C10-96B9-A1C1A9BB1258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E878E2C-C0C8-4C39-9022-C91ED9BCB4EB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少先队礼节</a:t>
                </a:r>
              </a:p>
            </p:txBody>
          </p:sp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01F7C91-584E-4A74-90C8-065F1B57A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297992" y="3429000"/>
              <a:ext cx="3082413" cy="3082413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F368C778-E814-456A-8D36-86A5169750E1}"/>
              </a:ext>
            </a:extLst>
          </p:cNvPr>
          <p:cNvGrpSpPr/>
          <p:nvPr/>
        </p:nvGrpSpPr>
        <p:grpSpPr>
          <a:xfrm>
            <a:off x="2412013" y="1149540"/>
            <a:ext cx="8401012" cy="5148020"/>
            <a:chOff x="2412013" y="1149540"/>
            <a:chExt cx="8401012" cy="5148020"/>
          </a:xfrm>
        </p:grpSpPr>
        <p:sp>
          <p:nvSpPr>
            <p:cNvPr id="2" name="矩形 1"/>
            <p:cNvSpPr/>
            <p:nvPr/>
          </p:nvSpPr>
          <p:spPr>
            <a:xfrm>
              <a:off x="2474752" y="2521059"/>
              <a:ext cx="5066590" cy="2225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indent="304800">
                <a:spcAft>
                  <a:spcPct val="0"/>
                </a:spcAft>
              </a:pPr>
              <a:r>
                <a:rPr altLang="zh-CN" kern="100" lang="zh-CN" sz="28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队旗是少先队组织的标志，每个少先队员都要热爱自己的队旗。大、中、小队旗执法不同，根据立正、稍息口令，旗手执旗方法也不同。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1358C00-F63F-47AB-9AFB-4099D2EF81C1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0E9F80C6-3480-4150-B19C-3C0EF21AC003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80C094E-429B-43BB-9AD6-0F053DEC7C86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少先队礼节</a:t>
                </a:r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E38D4D6-C786-45CC-83F8-16BB2BE91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29400" y="2113935"/>
              <a:ext cx="4183625" cy="4183625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91AA2FD-E482-44BD-AE51-1F4E749404E3}"/>
              </a:ext>
            </a:extLst>
          </p:cNvPr>
          <p:cNvGrpSpPr/>
          <p:nvPr/>
        </p:nvGrpSpPr>
        <p:grpSpPr>
          <a:xfrm>
            <a:off x="1765649" y="1149540"/>
            <a:ext cx="8297666" cy="4303539"/>
            <a:chOff x="1765649" y="1149540"/>
            <a:chExt cx="8297666" cy="4303539"/>
          </a:xfrm>
        </p:grpSpPr>
        <p:sp>
          <p:nvSpPr>
            <p:cNvPr id="2" name="椭圆 1"/>
            <p:cNvSpPr/>
            <p:nvPr/>
          </p:nvSpPr>
          <p:spPr>
            <a:xfrm>
              <a:off x="2076469" y="2258869"/>
              <a:ext cx="1237847" cy="10261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b="1" lang="en-US" sz="4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1960942" y="3400849"/>
              <a:ext cx="1468899" cy="10261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b="1" lang="en-US" sz="4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1765649" y="4426964"/>
              <a:ext cx="1859483" cy="102611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b="1" lang="en-US" sz="4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500288" y="2415080"/>
              <a:ext cx="6528615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spcAft>
                  <a:spcPct val="0"/>
                </a:spcAft>
              </a:pPr>
              <a:r>
                <a:rPr altLang="zh-CN" kern="100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小队旗：稍息时右手拳状握旗杆，右臂伸直向右前方倾斜旗末梢顶住右脚的右上侧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465874" y="3489103"/>
              <a:ext cx="6597441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spcAft>
                  <a:spcPct val="0"/>
                </a:spcAft>
              </a:pPr>
              <a:r>
                <a:rPr altLang="zh-CN" kern="100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中队旗：稍息时旗放右边，旗杆紧靠身体右侧，旗末梢顶住右脚的右上侧，右手用大拇指、虎口、食指握旗杆，脚作稍息状。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431462" y="4734741"/>
              <a:ext cx="6597441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spcAft>
                  <a:spcPct val="0"/>
                </a:spcAft>
              </a:pPr>
              <a:r>
                <a:rPr altLang="zh-CN" kern="100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大队旗：旗手始终保持立正姿态，左臂伸直向正前方平举，左手拳状握旗杆，右臂伸直在左臂下，右手握旗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0B0EEF4-BBC3-4DE5-8016-9F638C149560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4F5F9E1A-9FEF-4C99-8AD8-9A6FC8DFCC37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8F40857-7602-4BAF-B003-DBBA87FC44CD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少先队礼节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7EDD6F-A85E-41CF-83C0-B1A15A3C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" y="-1"/>
            <a:ext cx="12190964" cy="69366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D745FF-BFC9-4341-9FB5-756F9BD5CEC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val="0"/>
              </a:ext>
            </a:extLst>
          </a:blip>
          <a:srcRect b="51379" l="36" r="54138" t="9065"/>
          <a:stretch>
            <a:fillRect/>
          </a:stretch>
        </p:blipFill>
        <p:spPr>
          <a:xfrm>
            <a:off x="3325760" y="-326923"/>
            <a:ext cx="7214419" cy="6227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9D23B9-A7CC-4077-BCFD-250A31588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7863" r="80081"/>
          <a:stretch>
            <a:fillRect/>
          </a:stretch>
        </p:blipFill>
        <p:spPr>
          <a:xfrm>
            <a:off x="353962" y="-326923"/>
            <a:ext cx="2428568" cy="31782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21C1B4-2C21-4479-8266-43945E40C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59919"/>
          <a:stretch>
            <a:fillRect/>
          </a:stretch>
        </p:blipFill>
        <p:spPr>
          <a:xfrm>
            <a:off x="0" y="4414684"/>
            <a:ext cx="12192000" cy="24433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7BB6DE-3579-4C7A-BB92-C3AD93E36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64516" t="87016"/>
          <a:stretch>
            <a:fillRect/>
          </a:stretch>
        </p:blipFill>
        <p:spPr>
          <a:xfrm>
            <a:off x="0" y="6066502"/>
            <a:ext cx="4326194" cy="7914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B630BA-EF37-4747-9DA1-FE2EFCC98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48064" t="78710"/>
          <a:stretch>
            <a:fillRect/>
          </a:stretch>
        </p:blipFill>
        <p:spPr>
          <a:xfrm>
            <a:off x="5860026" y="5565058"/>
            <a:ext cx="6331974" cy="12978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51655A-5B75-4426-A795-0C1CCECCC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589936" y="1187244"/>
            <a:ext cx="6076336" cy="607633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B21154A-8339-46B8-8433-B15077AB4D36}"/>
              </a:ext>
            </a:extLst>
          </p:cNvPr>
          <p:cNvGrpSpPr/>
          <p:nvPr/>
        </p:nvGrpSpPr>
        <p:grpSpPr>
          <a:xfrm>
            <a:off x="5066702" y="1868129"/>
            <a:ext cx="4030159" cy="1966688"/>
            <a:chOff x="5066702" y="1868129"/>
            <a:chExt cx="4030159" cy="196668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5CF1CAE-D26E-473E-B8FA-369853C9DD20}"/>
                </a:ext>
              </a:extLst>
            </p:cNvPr>
            <p:cNvGrpSpPr/>
            <p:nvPr/>
          </p:nvGrpSpPr>
          <p:grpSpPr>
            <a:xfrm>
              <a:off x="5658151" y="1868129"/>
              <a:ext cx="2847263" cy="678425"/>
              <a:chOff x="7843845" y="1262215"/>
              <a:chExt cx="2847263" cy="678425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6A1C7D95-E0A1-4E2B-AB46-0D1D27B14582}"/>
                  </a:ext>
                </a:extLst>
              </p:cNvPr>
              <p:cNvGrpSpPr/>
              <p:nvPr/>
            </p:nvGrpSpPr>
            <p:grpSpPr>
              <a:xfrm>
                <a:off x="7843845" y="1262215"/>
                <a:ext cx="2847263" cy="678425"/>
                <a:chOff x="7540195" y="1242552"/>
                <a:chExt cx="2847263" cy="678425"/>
              </a:xfrm>
            </p:grpSpPr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959D340E-BBC7-4173-BBF6-92CF7EECABF8}"/>
                    </a:ext>
                  </a:extLst>
                </p:cNvPr>
                <p:cNvSpPr/>
                <p:nvPr/>
              </p:nvSpPr>
              <p:spPr>
                <a:xfrm>
                  <a:off x="8254181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0EF6672C-BA1E-4942-977A-30E657B917F6}"/>
                    </a:ext>
                  </a:extLst>
                </p:cNvPr>
                <p:cNvSpPr/>
                <p:nvPr/>
              </p:nvSpPr>
              <p:spPr>
                <a:xfrm>
                  <a:off x="8981607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F93E3C01-B091-4EBB-A36D-AA46412D122A}"/>
                    </a:ext>
                  </a:extLst>
                </p:cNvPr>
                <p:cNvSpPr/>
                <p:nvPr/>
              </p:nvSpPr>
              <p:spPr>
                <a:xfrm>
                  <a:off x="9709033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640DCC7B-72C8-433F-9C2E-97C88A8FFBBF}"/>
                    </a:ext>
                  </a:extLst>
                </p:cNvPr>
                <p:cNvSpPr/>
                <p:nvPr/>
              </p:nvSpPr>
              <p:spPr>
                <a:xfrm>
                  <a:off x="7540195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</p:grp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484EB98-F0FC-4D60-875C-8CB48DECFDAE}"/>
                  </a:ext>
                </a:extLst>
              </p:cNvPr>
              <p:cNvSpPr txBox="1"/>
              <p:nvPr/>
            </p:nvSpPr>
            <p:spPr>
              <a:xfrm>
                <a:off x="7843845" y="1301543"/>
                <a:ext cx="2847263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en-US" lang="zh-CN" sz="32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00603000000000000" pitchFamily="2" typeface="文泉驿正黑"/>
                    <a:ea charset="-122" panose="02000603000000000000" pitchFamily="2" typeface="文泉驿正黑"/>
                  </a:rPr>
                  <a:t>第三部分</a:t>
                </a: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41F9AEA-91A1-40CB-869E-305BD47DE471}"/>
                </a:ext>
              </a:extLst>
            </p:cNvPr>
            <p:cNvSpPr txBox="1"/>
            <p:nvPr/>
          </p:nvSpPr>
          <p:spPr>
            <a:xfrm>
              <a:off x="5066702" y="2819154"/>
              <a:ext cx="403015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lvl="0"/>
              <a:r>
                <a:rPr altLang="en-US" b="1" lang="zh-CN" sz="6000">
                  <a:ln w="22225">
                    <a:noFill/>
                  </a:ln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少先队仪式</a:t>
              </a:r>
            </a:p>
          </p:txBody>
        </p:sp>
      </p:grpSp>
    </p:spTree>
    <p:extLst>
      <p:ext uri="{BB962C8B-B14F-4D97-AF65-F5344CB8AC3E}">
        <p14:creationId val="141846647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C0617000-5948-4B33-8C72-F38073CA76A4}"/>
              </a:ext>
            </a:extLst>
          </p:cNvPr>
          <p:cNvGrpSpPr/>
          <p:nvPr/>
        </p:nvGrpSpPr>
        <p:grpSpPr>
          <a:xfrm>
            <a:off x="2288117" y="1149540"/>
            <a:ext cx="7749506" cy="4004695"/>
            <a:chOff x="2288117" y="1149540"/>
            <a:chExt cx="7749506" cy="4004695"/>
          </a:xfrm>
        </p:grpSpPr>
        <p:sp>
          <p:nvSpPr>
            <p:cNvPr id="4" name="矩形 3"/>
            <p:cNvSpPr/>
            <p:nvPr/>
          </p:nvSpPr>
          <p:spPr>
            <a:xfrm>
              <a:off x="2412013" y="2740742"/>
              <a:ext cx="1920213" cy="48000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b="1" lang="zh-CN" sz="1865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标准式仪式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026281" y="2768225"/>
              <a:ext cx="1920213" cy="48000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b="1" lang="zh-CN" sz="1865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精简式仪式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945509" y="2768225"/>
              <a:ext cx="1920213" cy="480000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b="1" lang="zh-CN" sz="1865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并列式仪式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288117" y="3302016"/>
              <a:ext cx="2434807" cy="2042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altLang="zh-CN" lang="zh-CN" sz="16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主 题 集 中 、 项 目 完 整 的 仪 式 为 杼 准 式 仪 式 。 入 队 、 建 队 、 离 队 、 检 阅 、 故 事 会 等 都 可 以 设 计 成 杼 准 式 的 主 题 队 会 仪 式 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886723" y="3315437"/>
              <a:ext cx="2347664" cy="2042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zh-CN" sz="16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主 题 集 中 、 项 目 精 简 的 仪 式 为 精 简 式 仪 式 。 升 国 旗 、 迎 宾 、 竞 选 、 向 烈 士 墓 献 花 、 一 分 钟 队 会 ， 都 可 以 策 划 为 精 简 式 仪 式 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773605" y="3338352"/>
              <a:ext cx="2264017" cy="2042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zh-CN" sz="16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两 个 以 上 主 题 合 并 进 行 的 仪 式 。 其 显 著 杼 记 是 在 杼 题 中 有 一 个 “ 暨 ” 字 。 入 队 暨 建 队 仪 式 、 庆 “ 六 一 ” 暨 “ 十 佳 ” 表 彰 大 会 等 。 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8203E95-FA42-45A1-8B4D-4837E79DA2C1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DB965F1C-D36A-48B8-B52B-0F9FF1ACD0F6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1591D42-2D5A-4EC4-97D1-9E07A04C2CF6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少先队仪式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D148901-3BDB-4197-BCC7-EFFBCFD3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" y="-1"/>
            <a:ext cx="12190964" cy="69366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B07262-D4F6-4CD0-9EE9-4CC00100A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59919"/>
          <a:stretch>
            <a:fillRect/>
          </a:stretch>
        </p:blipFill>
        <p:spPr>
          <a:xfrm>
            <a:off x="0" y="4414684"/>
            <a:ext cx="12192000" cy="24433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FEE440-9A0C-45C9-8380-DA86C39E2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863" r="80081"/>
          <a:stretch>
            <a:fillRect/>
          </a:stretch>
        </p:blipFill>
        <p:spPr>
          <a:xfrm>
            <a:off x="353962" y="-326923"/>
            <a:ext cx="2428568" cy="31782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8994066-D5D3-4AB8-9742-1C4310277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64516" t="87016"/>
          <a:stretch>
            <a:fillRect/>
          </a:stretch>
        </p:blipFill>
        <p:spPr>
          <a:xfrm>
            <a:off x="0" y="6066502"/>
            <a:ext cx="4326194" cy="7914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315AB58-EB68-45DC-B4D2-84B9AA3A0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48064" t="78710"/>
          <a:stretch>
            <a:fillRect/>
          </a:stretch>
        </p:blipFill>
        <p:spPr>
          <a:xfrm>
            <a:off x="5860026" y="5565058"/>
            <a:ext cx="6331974" cy="12978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A27776-8560-4924-9E68-38C994DD1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0767" l="36452" r="2902" t="6007"/>
          <a:stretch>
            <a:fillRect/>
          </a:stretch>
        </p:blipFill>
        <p:spPr>
          <a:xfrm>
            <a:off x="3684800" y="106926"/>
            <a:ext cx="8647795" cy="522087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E7E5CF-214D-4CA4-B82B-97F9C2DB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6290" r="59597" t="20766"/>
          <a:stretch>
            <a:fillRect/>
          </a:stretch>
        </p:blipFill>
        <p:spPr>
          <a:xfrm>
            <a:off x="437536" y="1920977"/>
            <a:ext cx="4159045" cy="483009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510D247B-97C1-437F-ADC0-04430AB9C596}"/>
              </a:ext>
            </a:extLst>
          </p:cNvPr>
          <p:cNvGrpSpPr/>
          <p:nvPr/>
        </p:nvGrpSpPr>
        <p:grpSpPr>
          <a:xfrm>
            <a:off x="7843845" y="1262215"/>
            <a:ext cx="2847263" cy="678425"/>
            <a:chOff x="7843845" y="1262215"/>
            <a:chExt cx="2847263" cy="67842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AA54A8A-AEA1-425A-B57D-0BD66B1614BC}"/>
                </a:ext>
              </a:extLst>
            </p:cNvPr>
            <p:cNvGrpSpPr/>
            <p:nvPr/>
          </p:nvGrpSpPr>
          <p:grpSpPr>
            <a:xfrm>
              <a:off x="7843845" y="1262215"/>
              <a:ext cx="2847263" cy="678425"/>
              <a:chOff x="7540195" y="1242552"/>
              <a:chExt cx="2847263" cy="678425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080DAE5-967A-4B9C-AE94-39861178B849}"/>
                  </a:ext>
                </a:extLst>
              </p:cNvPr>
              <p:cNvSpPr/>
              <p:nvPr/>
            </p:nvSpPr>
            <p:spPr>
              <a:xfrm>
                <a:off x="8254181" y="1242552"/>
                <a:ext cx="678425" cy="678425"/>
              </a:xfrm>
              <a:prstGeom prst="ellipse">
                <a:avLst/>
              </a:prstGeom>
              <a:solidFill>
                <a:srgbClr val="C6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00603000000000000" pitchFamily="2" typeface="文泉驿正黑"/>
                  <a:ea charset="-122" panose="02000603000000000000" pitchFamily="2" typeface="文泉驿正黑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6D60E79-94F5-4C25-A2BD-0B5A4367A26D}"/>
                  </a:ext>
                </a:extLst>
              </p:cNvPr>
              <p:cNvSpPr/>
              <p:nvPr/>
            </p:nvSpPr>
            <p:spPr>
              <a:xfrm>
                <a:off x="8981607" y="1242552"/>
                <a:ext cx="678425" cy="678425"/>
              </a:xfrm>
              <a:prstGeom prst="ellipse">
                <a:avLst/>
              </a:prstGeom>
              <a:solidFill>
                <a:srgbClr val="C6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00603000000000000" pitchFamily="2" typeface="文泉驿正黑"/>
                  <a:ea charset="-122" panose="02000603000000000000" pitchFamily="2" typeface="文泉驿正黑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48884EC-5E96-4810-A43A-85B6AB741964}"/>
                  </a:ext>
                </a:extLst>
              </p:cNvPr>
              <p:cNvSpPr/>
              <p:nvPr/>
            </p:nvSpPr>
            <p:spPr>
              <a:xfrm>
                <a:off x="9709033" y="1242552"/>
                <a:ext cx="678425" cy="678425"/>
              </a:xfrm>
              <a:prstGeom prst="ellipse">
                <a:avLst/>
              </a:prstGeom>
              <a:solidFill>
                <a:srgbClr val="C6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00603000000000000" pitchFamily="2" typeface="文泉驿正黑"/>
                  <a:ea charset="-122" panose="02000603000000000000" pitchFamily="2" typeface="文泉驿正黑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E0A95BF5-509F-4A29-B4AD-5D41D47AD7AF}"/>
                  </a:ext>
                </a:extLst>
              </p:cNvPr>
              <p:cNvSpPr/>
              <p:nvPr/>
            </p:nvSpPr>
            <p:spPr>
              <a:xfrm>
                <a:off x="7540195" y="1242552"/>
                <a:ext cx="678425" cy="678425"/>
              </a:xfrm>
              <a:prstGeom prst="ellipse">
                <a:avLst/>
              </a:prstGeom>
              <a:solidFill>
                <a:srgbClr val="C6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00603000000000000" pitchFamily="2" typeface="文泉驿正黑"/>
                  <a:ea charset="-122" panose="02000603000000000000" pitchFamily="2" typeface="文泉驿正黑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D8BE9BA-D8FB-4DE2-9902-2CB18B952010}"/>
                </a:ext>
              </a:extLst>
            </p:cNvPr>
            <p:cNvSpPr txBox="1"/>
            <p:nvPr/>
          </p:nvSpPr>
          <p:spPr>
            <a:xfrm>
              <a:off x="7843847" y="1301543"/>
              <a:ext cx="2847263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603000000000000" pitchFamily="2" typeface="文泉驿正黑"/>
                  <a:ea charset="-122" panose="02000603000000000000" pitchFamily="2" typeface="文泉驿正黑"/>
                </a:rPr>
                <a:t>奋发前进</a:t>
              </a:r>
            </a:p>
          </p:txBody>
        </p:sp>
      </p:grpSp>
      <p:sp>
        <p:nvSpPr>
          <p:cNvPr id="26" name="文本框 2">
            <a:extLst>
              <a:ext uri="{FF2B5EF4-FFF2-40B4-BE49-F238E27FC236}">
                <a16:creationId xmlns:a16="http://schemas.microsoft.com/office/drawing/2014/main" id="{0FC09244-70D2-4345-BA01-86F8C2547F1D}"/>
              </a:ext>
            </a:extLst>
          </p:cNvPr>
          <p:cNvSpPr txBox="1"/>
          <p:nvPr/>
        </p:nvSpPr>
        <p:spPr>
          <a:xfrm>
            <a:off x="4596581" y="2267999"/>
            <a:ext cx="702514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pc="50" sz="7200">
                <a:ln w="0"/>
                <a:solidFill>
                  <a:srgbClr val="C00000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charset="-122" panose="00020600040101010101" pitchFamily="18" typeface="汉仪星球体W"/>
                <a:ea charset="-122" panose="00020600040101010101" pitchFamily="18" typeface="汉仪星球体W"/>
                <a:cs typeface="+mn-ea"/>
                <a:sym typeface="+mn-lt"/>
              </a:rPr>
              <a:t>感谢您的欣赏~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CF79E27-2DDC-45B2-BA0A-BD32F2A07CD6}"/>
              </a:ext>
            </a:extLst>
          </p:cNvPr>
          <p:cNvSpPr txBox="1"/>
          <p:nvPr/>
        </p:nvSpPr>
        <p:spPr>
          <a:xfrm>
            <a:off x="4780156" y="3468327"/>
            <a:ext cx="64482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>
                <a:latin charset="-122" panose="02000603000000000000" pitchFamily="2" typeface="文泉驿正黑"/>
                <a:ea charset="-122" panose="02000603000000000000" pitchFamily="2" typeface="文泉驿正黑"/>
              </a:rPr>
              <a:t>中国少年先锋队（简称“少先队”）是中国少年儿童的群众组织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BF312E4-AA96-4185-8697-2C9030165A28}"/>
              </a:ext>
            </a:extLst>
          </p:cNvPr>
          <p:cNvSpPr txBox="1"/>
          <p:nvPr/>
        </p:nvSpPr>
        <p:spPr>
          <a:xfrm>
            <a:off x="8801018" y="3926725"/>
            <a:ext cx="232532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b="1" lang="zh-CN">
                <a:latin charset="-122" panose="02000603000000000000" pitchFamily="2" typeface="文泉驿正黑"/>
                <a:ea charset="-122" panose="02000603000000000000" pitchFamily="2" typeface="文泉驿正黑"/>
              </a:rPr>
              <a:t>汇报人：优页PPT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A3B6DC5-179B-443B-9945-E62E1E46D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77542" y="272999"/>
            <a:ext cx="1531794" cy="133040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E42FE69-69F2-4C20-AB53-47B1D7E66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43126" l="85161" r="2258" t="35050"/>
          <a:stretch>
            <a:fillRect/>
          </a:stretch>
        </p:blipFill>
        <p:spPr>
          <a:xfrm>
            <a:off x="5883916" y="107108"/>
            <a:ext cx="870889" cy="755384"/>
          </a:xfrm>
          <a:prstGeom prst="rect">
            <a:avLst/>
          </a:prstGeom>
        </p:spPr>
      </p:pic>
    </p:spTree>
    <p:extLst>
      <p:ext uri="{BB962C8B-B14F-4D97-AF65-F5344CB8AC3E}">
        <p14:creationId val="421352963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37EDD6F-A85E-41CF-83C0-B1A15A3C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" y="-1"/>
            <a:ext cx="12190964" cy="69366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D745FF-BFC9-4341-9FB5-756F9BD5CEC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val="0"/>
              </a:ext>
            </a:extLst>
          </a:blip>
          <a:srcRect b="51379" l="36" r="54138" t="9065"/>
          <a:stretch>
            <a:fillRect/>
          </a:stretch>
        </p:blipFill>
        <p:spPr>
          <a:xfrm>
            <a:off x="3325760" y="-326923"/>
            <a:ext cx="7214419" cy="6227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9D23B9-A7CC-4077-BCFD-250A31588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7863" r="80081"/>
          <a:stretch>
            <a:fillRect/>
          </a:stretch>
        </p:blipFill>
        <p:spPr>
          <a:xfrm>
            <a:off x="353962" y="-326923"/>
            <a:ext cx="2428568" cy="31782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21C1B4-2C21-4479-8266-43945E40C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59919"/>
          <a:stretch>
            <a:fillRect/>
          </a:stretch>
        </p:blipFill>
        <p:spPr>
          <a:xfrm>
            <a:off x="0" y="4414684"/>
            <a:ext cx="12192000" cy="24433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7BB6DE-3579-4C7A-BB92-C3AD93E36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64516" t="87016"/>
          <a:stretch>
            <a:fillRect/>
          </a:stretch>
        </p:blipFill>
        <p:spPr>
          <a:xfrm>
            <a:off x="0" y="6066502"/>
            <a:ext cx="4326194" cy="7914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B630BA-EF37-4747-9DA1-FE2EFCC98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48064" t="78710"/>
          <a:stretch>
            <a:fillRect/>
          </a:stretch>
        </p:blipFill>
        <p:spPr>
          <a:xfrm>
            <a:off x="5860026" y="5565058"/>
            <a:ext cx="6331974" cy="12978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951655A-5B75-4426-A795-0C1CCECCC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589936" y="1187244"/>
            <a:ext cx="6076336" cy="607633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B21154A-8339-46B8-8433-B15077AB4D36}"/>
              </a:ext>
            </a:extLst>
          </p:cNvPr>
          <p:cNvGrpSpPr/>
          <p:nvPr/>
        </p:nvGrpSpPr>
        <p:grpSpPr>
          <a:xfrm>
            <a:off x="5066702" y="1868129"/>
            <a:ext cx="4030159" cy="1966688"/>
            <a:chOff x="5066702" y="1868129"/>
            <a:chExt cx="4030159" cy="196668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5CF1CAE-D26E-473E-B8FA-369853C9DD20}"/>
                </a:ext>
              </a:extLst>
            </p:cNvPr>
            <p:cNvGrpSpPr/>
            <p:nvPr/>
          </p:nvGrpSpPr>
          <p:grpSpPr>
            <a:xfrm>
              <a:off x="5658151" y="1868129"/>
              <a:ext cx="2847263" cy="678425"/>
              <a:chOff x="7843845" y="1262215"/>
              <a:chExt cx="2847263" cy="678425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6A1C7D95-E0A1-4E2B-AB46-0D1D27B14582}"/>
                  </a:ext>
                </a:extLst>
              </p:cNvPr>
              <p:cNvGrpSpPr/>
              <p:nvPr/>
            </p:nvGrpSpPr>
            <p:grpSpPr>
              <a:xfrm>
                <a:off x="7843845" y="1262215"/>
                <a:ext cx="2847263" cy="678425"/>
                <a:chOff x="7540195" y="1242552"/>
                <a:chExt cx="2847263" cy="678425"/>
              </a:xfrm>
            </p:grpSpPr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959D340E-BBC7-4173-BBF6-92CF7EECABF8}"/>
                    </a:ext>
                  </a:extLst>
                </p:cNvPr>
                <p:cNvSpPr/>
                <p:nvPr/>
              </p:nvSpPr>
              <p:spPr>
                <a:xfrm>
                  <a:off x="8254181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0EF6672C-BA1E-4942-977A-30E657B917F6}"/>
                    </a:ext>
                  </a:extLst>
                </p:cNvPr>
                <p:cNvSpPr/>
                <p:nvPr/>
              </p:nvSpPr>
              <p:spPr>
                <a:xfrm>
                  <a:off x="8981607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F93E3C01-B091-4EBB-A36D-AA46412D122A}"/>
                    </a:ext>
                  </a:extLst>
                </p:cNvPr>
                <p:cNvSpPr/>
                <p:nvPr/>
              </p:nvSpPr>
              <p:spPr>
                <a:xfrm>
                  <a:off x="9709033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640DCC7B-72C8-433F-9C2E-97C88A8FFBBF}"/>
                    </a:ext>
                  </a:extLst>
                </p:cNvPr>
                <p:cNvSpPr/>
                <p:nvPr/>
              </p:nvSpPr>
              <p:spPr>
                <a:xfrm>
                  <a:off x="7540195" y="1242552"/>
                  <a:ext cx="678425" cy="678425"/>
                </a:xfrm>
                <a:prstGeom prst="ellipse">
                  <a:avLst/>
                </a:prstGeom>
                <a:solidFill>
                  <a:srgbClr val="C63B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latin charset="-122" panose="02000603000000000000" pitchFamily="2" typeface="文泉驿正黑"/>
                    <a:ea charset="-122" panose="02000603000000000000" pitchFamily="2" typeface="文泉驿正黑"/>
                  </a:endParaRPr>
                </a:p>
              </p:txBody>
            </p:sp>
          </p:grp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484EB98-F0FC-4D60-875C-8CB48DECFDAE}"/>
                  </a:ext>
                </a:extLst>
              </p:cNvPr>
              <p:cNvSpPr txBox="1"/>
              <p:nvPr/>
            </p:nvSpPr>
            <p:spPr>
              <a:xfrm>
                <a:off x="7843845" y="1301543"/>
                <a:ext cx="2847263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en-US" lang="zh-CN" sz="32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00603000000000000" pitchFamily="2" typeface="文泉驿正黑"/>
                    <a:ea charset="-122" panose="02000603000000000000" pitchFamily="2" typeface="文泉驿正黑"/>
                  </a:rPr>
                  <a:t>第一部分</a:t>
                </a: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41F9AEA-91A1-40CB-869E-305BD47DE471}"/>
                </a:ext>
              </a:extLst>
            </p:cNvPr>
            <p:cNvSpPr txBox="1"/>
            <p:nvPr/>
          </p:nvSpPr>
          <p:spPr>
            <a:xfrm>
              <a:off x="5066702" y="2819154"/>
              <a:ext cx="4030159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lvl="0"/>
              <a:r>
                <a:rPr altLang="en-US" b="1" lang="zh-CN" sz="6000">
                  <a:ln w="22225">
                    <a:noFill/>
                  </a:ln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少先队标志</a:t>
              </a:r>
            </a:p>
          </p:txBody>
        </p:sp>
      </p:grpSp>
    </p:spTree>
    <p:extLst>
      <p:ext uri="{BB962C8B-B14F-4D97-AF65-F5344CB8AC3E}">
        <p14:creationId val="94289432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848A6982-2EE3-48A9-8A23-19115EE7E96D}"/>
              </a:ext>
            </a:extLst>
          </p:cNvPr>
          <p:cNvGrpSpPr/>
          <p:nvPr/>
        </p:nvGrpSpPr>
        <p:grpSpPr>
          <a:xfrm>
            <a:off x="2412013" y="1149540"/>
            <a:ext cx="8543573" cy="4867793"/>
            <a:chOff x="2412013" y="1149540"/>
            <a:chExt cx="8543573" cy="4867793"/>
          </a:xfrm>
        </p:grpSpPr>
        <p:sp>
          <p:nvSpPr>
            <p:cNvPr id="5" name="矩形 4"/>
            <p:cNvSpPr/>
            <p:nvPr/>
          </p:nvSpPr>
          <p:spPr>
            <a:xfrm>
              <a:off x="2617916" y="1619364"/>
              <a:ext cx="5172304" cy="4358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zh-CN" lang="en-US" sz="28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    红领巾是少先队员的标志它代表红旗的一角, 是革命先烈的鲜血染成。 每个队员都应该佩戴它和爱护它, 为它增添新的荣誉。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5CCAA50-5BC8-4383-8C35-B400711583C1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9F8EB960-FD05-43C6-87D9-E1437470EAC2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9BD4853-814B-41CC-9C3B-327B94FFC1CA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少先队标志</a:t>
                </a: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7D90E63-E16E-4BD8-9B42-7F1A5744A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841874" y="1903621"/>
              <a:ext cx="4113712" cy="4113712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964CCD3A-9907-43FF-8FBF-21B6BA7FB5C0}"/>
              </a:ext>
            </a:extLst>
          </p:cNvPr>
          <p:cNvGrpSpPr/>
          <p:nvPr/>
        </p:nvGrpSpPr>
        <p:grpSpPr>
          <a:xfrm>
            <a:off x="2412013" y="1149540"/>
            <a:ext cx="8208675" cy="4173002"/>
            <a:chOff x="2412013" y="1149540"/>
            <a:chExt cx="8208675" cy="4173002"/>
          </a:xfrm>
        </p:grpSpPr>
        <p:sp>
          <p:nvSpPr>
            <p:cNvPr id="2" name="矩形 1"/>
            <p:cNvSpPr/>
            <p:nvPr/>
          </p:nvSpPr>
          <p:spPr>
            <a:xfrm>
              <a:off x="2567608" y="2460220"/>
              <a:ext cx="8053080" cy="2834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60000"/>
                </a:spcBef>
                <a:buFontTx/>
                <a:buNone/>
              </a:pPr>
              <a:r>
                <a:rPr altLang="en-US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红领巾分为小号、 大号两个规格, 分别是:</a:t>
              </a:r>
            </a:p>
            <a:p>
              <a:pPr>
                <a:spcBef>
                  <a:spcPct val="60000"/>
                </a:spcBef>
                <a:buFontTx/>
                <a:buNone/>
              </a:pPr>
              <a:endParaRPr altLang="en-US" lang="zh-CN" sz="2000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  <a:p>
              <a:pPr>
                <a:spcBef>
                  <a:spcPct val="60000"/>
                </a:spcBef>
                <a:buFontTx/>
                <a:buNone/>
              </a:pPr>
              <a:r>
                <a:rPr altLang="en-US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小号: 底边长 100 厘米、 腰边长 60 厘米。</a:t>
              </a:r>
            </a:p>
            <a:p>
              <a:pPr>
                <a:spcBef>
                  <a:spcPct val="60000"/>
                </a:spcBef>
                <a:buFontTx/>
                <a:buNone/>
              </a:pPr>
              <a:r>
                <a:rPr altLang="en-US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大号: 底边长 120 厘米、 腰边长 72 厘米。</a:t>
              </a:r>
            </a:p>
            <a:p>
              <a:pPr>
                <a:spcBef>
                  <a:spcPct val="60000"/>
                </a:spcBef>
                <a:buFontTx/>
                <a:buNone/>
              </a:pPr>
              <a:endParaRPr altLang="en-US" lang="zh-CN" sz="2000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  <a:p>
              <a:pPr>
                <a:spcBef>
                  <a:spcPct val="60000"/>
                </a:spcBef>
                <a:buFontTx/>
                <a:buNone/>
              </a:pPr>
              <a:r>
                <a:rPr altLang="en-US" lang="zh-CN" sz="20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红领巾颜色采用国旗红, 可用布、 绸、 缎等材料按照标准制作。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A8066FA-86C7-4566-AC85-C640443825B8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545923A2-388E-40D1-BFFC-264D1A2FEC3B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1BEDA35-8AFB-47F9-B614-5EFF965FAF58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少先队标志</a:t>
                </a:r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7926EBA-112A-4792-8DA4-9CBDD083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882581" y="1734315"/>
              <a:ext cx="3441290" cy="3441290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1FD1C25-6002-415E-8B78-70454095DA7A}"/>
              </a:ext>
            </a:extLst>
          </p:cNvPr>
          <p:cNvGrpSpPr/>
          <p:nvPr/>
        </p:nvGrpSpPr>
        <p:grpSpPr>
          <a:xfrm>
            <a:off x="2412013" y="1149540"/>
            <a:ext cx="7497655" cy="4406497"/>
            <a:chOff x="2412013" y="1149540"/>
            <a:chExt cx="7497655" cy="4406497"/>
          </a:xfrm>
        </p:grpSpPr>
        <p:sp>
          <p:nvSpPr>
            <p:cNvPr id="19" name="文本框 9"/>
            <p:cNvSpPr txBox="1"/>
            <p:nvPr/>
          </p:nvSpPr>
          <p:spPr>
            <a:xfrm>
              <a:off x="2722807" y="2684163"/>
              <a:ext cx="71868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将红领巾披在肩上，钝角对脊椎骨，右角放在左角下面，两角交叉。</a:t>
              </a:r>
            </a:p>
          </p:txBody>
        </p:sp>
        <p:sp>
          <p:nvSpPr>
            <p:cNvPr id="20" name="文本框 10"/>
            <p:cNvSpPr txBox="1"/>
            <p:nvPr/>
          </p:nvSpPr>
          <p:spPr>
            <a:xfrm>
              <a:off x="2604821" y="3457563"/>
              <a:ext cx="71868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将右角经过左角前面拉到右边，左角不动。</a:t>
              </a:r>
            </a:p>
          </p:txBody>
        </p:sp>
        <p:sp>
          <p:nvSpPr>
            <p:cNvPr id="21" name="文本框 11"/>
            <p:cNvSpPr txBox="1"/>
            <p:nvPr/>
          </p:nvSpPr>
          <p:spPr>
            <a:xfrm>
              <a:off x="2502569" y="4322757"/>
              <a:ext cx="71868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右角经左右两角交叉的空隙中拉出，右角恰绕过左角一圈。</a:t>
              </a:r>
            </a:p>
          </p:txBody>
        </p:sp>
        <p:sp>
          <p:nvSpPr>
            <p:cNvPr id="22" name="文本框 12"/>
            <p:cNvSpPr txBox="1"/>
            <p:nvPr/>
          </p:nvSpPr>
          <p:spPr>
            <a:xfrm>
              <a:off x="2722807" y="5186705"/>
              <a:ext cx="718686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将右角从此圈中拉出，然后拉紧。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881955" y="2030392"/>
              <a:ext cx="263259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红领巾系法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41B9CFB-5A5F-4A65-8262-56294FC5D793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40547C32-D1AB-4DB7-B545-072A5042CFBC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3C0EF6F-7C23-4C36-853A-F0637C0FF709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少先队标志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椭圆 15"/>
          <p:cNvSpPr/>
          <p:nvPr/>
        </p:nvSpPr>
        <p:spPr>
          <a:xfrm>
            <a:off x="3110289" y="2245904"/>
            <a:ext cx="124675" cy="124675"/>
          </a:xfrm>
          <a:prstGeom prst="ellipse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C63B3B"/>
              </a:solidFill>
              <a:effectLst/>
              <a:uLnTx/>
              <a:uFillTx/>
              <a:latin charset="-122" panose="02000603000000000000" pitchFamily="2" typeface="文泉驿正黑"/>
              <a:ea charset="-122" panose="02000603000000000000" pitchFamily="2" typeface="文泉驿正黑"/>
              <a:cs typeface="+mn-ea"/>
              <a:sym typeface="+mn-lt"/>
            </a:endParaRPr>
          </a:p>
        </p:txBody>
      </p:sp>
      <p:sp>
        <p:nvSpPr>
          <p:cNvPr id="10242" name="Rectangle 2"/>
          <p:cNvSpPr>
            <a:spLocks noChangeArrowheads="1" noGrp="1"/>
          </p:cNvSpPr>
          <p:nvPr>
            <p:ph idx="1"/>
          </p:nvPr>
        </p:nvSpPr>
        <p:spPr>
          <a:xfrm>
            <a:off x="3423516" y="1797458"/>
            <a:ext cx="5125739" cy="864096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4000">
                <a:ln w="0"/>
                <a:solidFill>
                  <a:srgbClr val="C63B3B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什么时候佩带红领巾？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32996" y="2797514"/>
            <a:ext cx="8075616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pc="50" sz="2000">
                <a:ln w="0"/>
                <a:solidFill>
                  <a:srgbClr val="C63B3B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rPr>
              <a:t>参加校内外少先队集会、 活动, 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pc="50" sz="2000">
                <a:ln w="0"/>
                <a:solidFill>
                  <a:srgbClr val="C63B3B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rPr>
              <a:t>参加升国旗仪式、 开学典礼、 毕业典礼等重要仪式活动, 须佩戴红领巾。 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pc="50" sz="2000">
                <a:ln w="0"/>
                <a:solidFill>
                  <a:srgbClr val="C63B3B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rPr>
              <a:t>参加体育活动、 生产劳动或在家里休息时, 可以不佩戴红领巾。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 spc="50" sz="2000">
                <a:ln w="0"/>
                <a:solidFill>
                  <a:srgbClr val="C63B3B"/>
                </a:solidFill>
                <a:effectLst>
                  <a:innerShdw blurRad="63500" dir="13500000" dist="50800">
                    <a:srgbClr val="000000">
                      <a:alpha val="50000"/>
                    </a:srgbClr>
                  </a:innerShdw>
                </a:effectLst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rPr>
              <a:t>天气炎热时可暂不佩戴红领巾, 但应佩戴队徽徽章。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2B3068F-F4FC-4A59-AA6C-35A0BB0B98F1}"/>
              </a:ext>
            </a:extLst>
          </p:cNvPr>
          <p:cNvGrpSpPr/>
          <p:nvPr/>
        </p:nvGrpSpPr>
        <p:grpSpPr>
          <a:xfrm>
            <a:off x="2412013" y="1149540"/>
            <a:ext cx="7046619" cy="669429"/>
            <a:chOff x="2412013" y="1149540"/>
            <a:chExt cx="7046619" cy="669429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15B2137-DD85-4402-A57F-BDC5D10D2B01}"/>
                </a:ext>
              </a:extLst>
            </p:cNvPr>
            <p:cNvCxnSpPr/>
            <p:nvPr/>
          </p:nvCxnSpPr>
          <p:spPr>
            <a:xfrm flipV="1">
              <a:off x="2412013" y="1818968"/>
              <a:ext cx="7046619" cy="1"/>
            </a:xfrm>
            <a:prstGeom prst="line">
              <a:avLst/>
            </a:prstGeom>
            <a:ln>
              <a:solidFill>
                <a:srgbClr val="C63B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882B96A-AD56-46DE-A22E-A8E27B7AC90C}"/>
                </a:ext>
              </a:extLst>
            </p:cNvPr>
            <p:cNvSpPr txBox="1"/>
            <p:nvPr/>
          </p:nvSpPr>
          <p:spPr>
            <a:xfrm>
              <a:off x="3971307" y="1149540"/>
              <a:ext cx="4030159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lvl="0"/>
              <a:r>
                <a:rPr altLang="en-US" b="1" lang="zh-CN" sz="3200">
                  <a:ln w="22225">
                    <a:noFill/>
                  </a:ln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少先队标志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0242"/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4A98AA9-252B-4BD4-AF27-CAED7B3D5CF0}"/>
              </a:ext>
            </a:extLst>
          </p:cNvPr>
          <p:cNvGrpSpPr/>
          <p:nvPr/>
        </p:nvGrpSpPr>
        <p:grpSpPr>
          <a:xfrm>
            <a:off x="2412013" y="1149540"/>
            <a:ext cx="8008475" cy="4431688"/>
            <a:chOff x="2412013" y="1149540"/>
            <a:chExt cx="8008475" cy="4431688"/>
          </a:xfrm>
        </p:grpSpPr>
        <p:sp>
          <p:nvSpPr>
            <p:cNvPr id="4" name="矩形 3"/>
            <p:cNvSpPr/>
            <p:nvPr/>
          </p:nvSpPr>
          <p:spPr>
            <a:xfrm>
              <a:off x="2859648" y="1818072"/>
              <a:ext cx="7560840" cy="2011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marL="34290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28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大队委标志中间为三条红杠 </a:t>
              </a:r>
            </a:p>
            <a:p>
              <a:pPr indent="-342900" marL="34290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28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中队委标志中间为两条红杠</a:t>
              </a:r>
            </a:p>
            <a:p>
              <a:pPr indent="-342900" marL="342900">
                <a:lnSpc>
                  <a:spcPct val="150000"/>
                </a:lnSpc>
                <a:buFont charset="0" panose="020b0604020202020204" pitchFamily="34" typeface="Arial"/>
                <a:buChar char="•"/>
              </a:pPr>
              <a:r>
                <a:rPr altLang="en-US" lang="zh-CN" sz="2800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小队长标志中间为一条红杠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163112" y="3781003"/>
              <a:ext cx="1512887" cy="1800225"/>
            </a:xfrm>
            <a:prstGeom prst="rect">
              <a:avLst/>
            </a:prstGeom>
            <a:solidFill>
              <a:schemeClr val="bg1"/>
            </a:solidFill>
            <a:ln cmpd="sng" w="9525">
              <a:solidFill>
                <a:schemeClr val="tx1"/>
              </a:solidFill>
              <a:miter lim="800000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7611037" y="3781003"/>
              <a:ext cx="1512887" cy="1800225"/>
            </a:xfrm>
            <a:prstGeom prst="rect">
              <a:avLst/>
            </a:prstGeom>
            <a:solidFill>
              <a:schemeClr val="bg1"/>
            </a:solidFill>
            <a:ln cmpd="sng" w="9525">
              <a:solidFill>
                <a:schemeClr val="tx1"/>
              </a:solidFill>
              <a:miter lim="800000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859648" y="3781003"/>
              <a:ext cx="1511300" cy="1800225"/>
            </a:xfrm>
            <a:prstGeom prst="rect">
              <a:avLst/>
            </a:prstGeom>
            <a:solidFill>
              <a:schemeClr val="bg1"/>
            </a:solidFill>
            <a:ln cmpd="sng" w="9525">
              <a:solidFill>
                <a:schemeClr val="tx1"/>
              </a:solidFill>
              <a:miter lim="800000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146986" y="4573164"/>
              <a:ext cx="914400" cy="215900"/>
            </a:xfrm>
            <a:prstGeom prst="rect">
              <a:avLst/>
            </a:prstGeom>
            <a:solidFill>
              <a:srgbClr val="C63B3B"/>
            </a:solidFill>
            <a:ln cmpd="sng" w="9525">
              <a:solidFill>
                <a:schemeClr val="tx1"/>
              </a:solidFill>
              <a:miter lim="800000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452036" y="4357264"/>
              <a:ext cx="914400" cy="215900"/>
            </a:xfrm>
            <a:prstGeom prst="rect">
              <a:avLst/>
            </a:prstGeom>
            <a:solidFill>
              <a:srgbClr val="C63B3B"/>
            </a:solidFill>
            <a:ln cmpd="sng" w="9525">
              <a:solidFill>
                <a:schemeClr val="tx1"/>
              </a:solidFill>
              <a:miter lim="800000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452036" y="4862089"/>
              <a:ext cx="914400" cy="215900"/>
            </a:xfrm>
            <a:prstGeom prst="rect">
              <a:avLst/>
            </a:prstGeom>
            <a:solidFill>
              <a:srgbClr val="C63B3B"/>
            </a:solidFill>
            <a:ln cmpd="sng" w="9525">
              <a:solidFill>
                <a:schemeClr val="tx1"/>
              </a:solidFill>
              <a:miter lim="800000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146986" y="4141364"/>
              <a:ext cx="914400" cy="215900"/>
            </a:xfrm>
            <a:prstGeom prst="rect">
              <a:avLst/>
            </a:prstGeom>
            <a:solidFill>
              <a:srgbClr val="C63B3B"/>
            </a:solidFill>
            <a:ln cmpd="sng" w="9525">
              <a:solidFill>
                <a:schemeClr val="tx1"/>
              </a:solidFill>
              <a:miter lim="800000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899961" y="4573164"/>
              <a:ext cx="914400" cy="215900"/>
            </a:xfrm>
            <a:prstGeom prst="rect">
              <a:avLst/>
            </a:prstGeom>
            <a:solidFill>
              <a:srgbClr val="C63B3B"/>
            </a:solidFill>
            <a:ln cmpd="sng" w="9525">
              <a:solidFill>
                <a:schemeClr val="tx1"/>
              </a:solidFill>
              <a:miter lim="800000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146986" y="5004964"/>
              <a:ext cx="914400" cy="215900"/>
            </a:xfrm>
            <a:prstGeom prst="rect">
              <a:avLst/>
            </a:prstGeom>
            <a:solidFill>
              <a:srgbClr val="C63B3B"/>
            </a:solidFill>
            <a:ln cmpd="sng" w="9525">
              <a:solidFill>
                <a:schemeClr val="tx1"/>
              </a:solidFill>
              <a:miter lim="800000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AE47908-6EA3-4E2B-B7B1-95D5574450C8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AFDD9A91-8DD0-4D06-907C-6169AFF08D46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0EB01E6-CA5D-42CA-B0C1-2FB02DE714BC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少先队标志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C736645-F2BA-4419-A708-C0B9032D7087}"/>
              </a:ext>
            </a:extLst>
          </p:cNvPr>
          <p:cNvGrpSpPr/>
          <p:nvPr/>
        </p:nvGrpSpPr>
        <p:grpSpPr>
          <a:xfrm>
            <a:off x="2412013" y="1149540"/>
            <a:ext cx="7422381" cy="3792669"/>
            <a:chOff x="2412013" y="1149540"/>
            <a:chExt cx="7422381" cy="3792669"/>
          </a:xfrm>
        </p:grpSpPr>
        <p:sp>
          <p:nvSpPr>
            <p:cNvPr id="8" name="矩形 7"/>
            <p:cNvSpPr/>
            <p:nvPr/>
          </p:nvSpPr>
          <p:spPr>
            <a:xfrm>
              <a:off x="2412013" y="2356886"/>
              <a:ext cx="7422381" cy="28346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1990年10月15日在 中国少年先锋队代表大会上通过《中国少年先锋队》章程确认五角星加火炬和写有“中国少先队”的红色绶带组成我们的队徽。</a:t>
              </a:r>
            </a:p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endParaRPr altLang="en-US" b="1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队徽的使用应该庄重、严肃。</a:t>
              </a:r>
            </a:p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endParaRPr altLang="en-US" b="1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少先队的各级代表大会、团委、少工委的会议室、队室。</a:t>
              </a:r>
            </a:p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endParaRPr altLang="en-US" b="1" lang="zh-CN">
                <a:solidFill>
                  <a:srgbClr val="C63B3B"/>
                </a:solidFill>
                <a:latin charset="-122" panose="02000603000000000000" pitchFamily="2" typeface="文泉驿正黑"/>
                <a:ea charset="-122" panose="02000603000000000000" pitchFamily="2" typeface="文泉驿正黑"/>
                <a:cs typeface="+mn-ea"/>
                <a:sym typeface="+mn-lt"/>
              </a:endParaRPr>
            </a:p>
            <a:p>
              <a:pPr indent="-285750" marL="285750">
                <a:buClr>
                  <a:srgbClr val="C00000"/>
                </a:buClr>
                <a:buFont charset="2" panose="05000000000000000000" pitchFamily="2" typeface="Wingdings"/>
                <a:buChar char="Ø"/>
              </a:pPr>
              <a:r>
                <a:rPr altLang="en-US" b="1" lang="zh-CN">
                  <a:solidFill>
                    <a:srgbClr val="C63B3B"/>
                  </a:solidFill>
                  <a:latin charset="-122" panose="02000603000000000000" pitchFamily="2" typeface="文泉驿正黑"/>
                  <a:ea charset="-122" panose="02000603000000000000" pitchFamily="2" typeface="文泉驿正黑"/>
                  <a:cs typeface="+mn-ea"/>
                  <a:sym typeface="+mn-lt"/>
                </a:rPr>
                <a:t>“六一”、建队日的活动场所以及有关少先队的外事场合等可以悬挂队徽。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3374FC7-8564-4467-8E45-A8449BD13408}"/>
                </a:ext>
              </a:extLst>
            </p:cNvPr>
            <p:cNvGrpSpPr/>
            <p:nvPr/>
          </p:nvGrpSpPr>
          <p:grpSpPr>
            <a:xfrm>
              <a:off x="2412013" y="1149540"/>
              <a:ext cx="7046619" cy="669429"/>
              <a:chOff x="2412013" y="1149540"/>
              <a:chExt cx="7046619" cy="669429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D758AF57-3FF0-4479-B77A-213D83AE4C75}"/>
                  </a:ext>
                </a:extLst>
              </p:cNvPr>
              <p:cNvCxnSpPr/>
              <p:nvPr/>
            </p:nvCxnSpPr>
            <p:spPr>
              <a:xfrm flipV="1">
                <a:off x="2412013" y="1818968"/>
                <a:ext cx="7046619" cy="1"/>
              </a:xfrm>
              <a:prstGeom prst="line">
                <a:avLst/>
              </a:prstGeom>
              <a:ln>
                <a:solidFill>
                  <a:srgbClr val="C63B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A18642D-ED8E-42A4-83B2-6F2A2543B751}"/>
                  </a:ext>
                </a:extLst>
              </p:cNvPr>
              <p:cNvSpPr txBox="1"/>
              <p:nvPr/>
            </p:nvSpPr>
            <p:spPr>
              <a:xfrm>
                <a:off x="3971307" y="1149540"/>
                <a:ext cx="4030159" cy="5791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 lvl="0"/>
                <a:r>
                  <a:rPr altLang="en-US" b="1" lang="zh-CN" sz="3200">
                    <a:ln w="22225">
                      <a:noFill/>
                    </a:ln>
                    <a:solidFill>
                      <a:srgbClr val="C63B3B"/>
                    </a:solidFill>
                    <a:latin charset="-122" panose="02000603000000000000" pitchFamily="2" typeface="文泉驿正黑"/>
                    <a:ea charset="-122" panose="02000603000000000000" pitchFamily="2" typeface="文泉驿正黑"/>
                    <a:cs typeface="+mn-ea"/>
                    <a:sym typeface="+mn-lt"/>
                  </a:rPr>
                  <a:t>少先队标志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106</Paragraphs>
  <Slides>27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7">
      <vt:lpstr>Arial</vt:lpstr>
      <vt:lpstr>等线 Light</vt:lpstr>
      <vt:lpstr>等线</vt:lpstr>
      <vt:lpstr>文泉驿正黑</vt:lpstr>
      <vt:lpstr>Calibri Light</vt:lpstr>
      <vt:lpstr>Calibri</vt:lpstr>
      <vt:lpstr>汉仪星球体W</vt:lpstr>
      <vt:lpstr>inpin heiti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2021-08-22T11:47:13Z</dcterms:created>
  <cp:lastPrinted>2021-08-22T11:47:13Z</cp:lastPrinted>
  <dcterms:modified xsi:type="dcterms:W3CDTF">2021-08-22T05:33:47Z</dcterms:modified>
  <cp:revision>1</cp:revision>
</cp:coreProperties>
</file>